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1" r:id="rId1"/>
  </p:sldMasterIdLst>
  <p:notesMasterIdLst>
    <p:notesMasterId r:id="rId22"/>
  </p:notesMasterIdLst>
  <p:handoutMasterIdLst>
    <p:handoutMasterId r:id="rId23"/>
  </p:handoutMasterIdLst>
  <p:sldIdLst>
    <p:sldId id="278" r:id="rId2"/>
    <p:sldId id="279" r:id="rId3"/>
    <p:sldId id="284" r:id="rId4"/>
    <p:sldId id="298" r:id="rId5"/>
    <p:sldId id="301" r:id="rId6"/>
    <p:sldId id="313" r:id="rId7"/>
    <p:sldId id="300" r:id="rId8"/>
    <p:sldId id="314" r:id="rId9"/>
    <p:sldId id="295" r:id="rId10"/>
    <p:sldId id="307" r:id="rId11"/>
    <p:sldId id="308" r:id="rId12"/>
    <p:sldId id="309" r:id="rId13"/>
    <p:sldId id="310" r:id="rId14"/>
    <p:sldId id="302" r:id="rId15"/>
    <p:sldId id="303" r:id="rId16"/>
    <p:sldId id="305" r:id="rId17"/>
    <p:sldId id="306" r:id="rId18"/>
    <p:sldId id="312" r:id="rId19"/>
    <p:sldId id="315" r:id="rId20"/>
    <p:sldId id="311" r:id="rId21"/>
  </p:sldIdLst>
  <p:sldSz cx="9144000" cy="5143500" type="screen16x9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rard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AA00"/>
    <a:srgbClr val="FFE36D"/>
    <a:srgbClr val="B49200"/>
    <a:srgbClr val="CC3300"/>
    <a:srgbClr val="CC6600"/>
    <a:srgbClr val="990000"/>
    <a:srgbClr val="006666"/>
    <a:srgbClr val="FFDA3F"/>
    <a:srgbClr val="FFD72D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717" autoAdjust="0"/>
    <p:restoredTop sz="96305" autoAdjust="0"/>
  </p:normalViewPr>
  <p:slideViewPr>
    <p:cSldViewPr snapToGrid="0">
      <p:cViewPr>
        <p:scale>
          <a:sx n="100" d="100"/>
          <a:sy n="100" d="100"/>
        </p:scale>
        <p:origin x="-1238" y="-485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-3019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esbet\Documents\Liberia%202010\data\Liberia%20characteriz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esbet\Documents\Liberia%202010\data\Liberia%20characterization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Liesbet\Documents\Liberia%202010\data\Liberia%20characterizat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esbet\Documents\Liberia%202010\data\Liberia%20characterization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iesbet\Documents\Liberia%202010\data\Liberia%20characterization.xlsx" TargetMode="External"/><Relationship Id="rId1" Type="http://schemas.openxmlformats.org/officeDocument/2006/relationships/image" Target="../media/image24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668241469816314E-2"/>
          <c:y val="1.0728454025214057E-2"/>
          <c:w val="0.80241907261592305"/>
          <c:h val="0.98658082698679062"/>
        </c:manualLayout>
      </c:layout>
      <c:pieChart>
        <c:varyColors val="1"/>
        <c:ser>
          <c:idx val="0"/>
          <c:order val="0"/>
          <c:spPr>
            <a:ln>
              <a:solidFill>
                <a:srgbClr val="4F81BD"/>
              </a:solidFill>
            </a:ln>
          </c:spPr>
          <c:dPt>
            <c:idx val="0"/>
            <c:bubble3D val="0"/>
            <c:spPr>
              <a:solidFill>
                <a:srgbClr val="008000"/>
              </a:solidFill>
              <a:ln>
                <a:solidFill>
                  <a:srgbClr val="4F81BD"/>
                </a:solidFill>
              </a:ln>
            </c:spPr>
          </c:dPt>
          <c:dPt>
            <c:idx val="1"/>
            <c:bubble3D val="0"/>
            <c:spPr>
              <a:solidFill>
                <a:srgbClr val="33CC33"/>
              </a:solidFill>
              <a:ln>
                <a:solidFill>
                  <a:srgbClr val="4F81BD"/>
                </a:solidFill>
              </a:ln>
            </c:spPr>
          </c:dPt>
          <c:dPt>
            <c:idx val="2"/>
            <c:bubble3D val="0"/>
            <c:spPr>
              <a:solidFill>
                <a:srgbClr val="3399FF"/>
              </a:solidFill>
              <a:ln>
                <a:solidFill>
                  <a:srgbClr val="4F81BD"/>
                </a:solidFill>
              </a:ln>
            </c:spPr>
          </c:dPt>
          <c:dPt>
            <c:idx val="3"/>
            <c:bubble3D val="0"/>
            <c:spPr>
              <a:solidFill>
                <a:srgbClr val="A50021"/>
              </a:solidFill>
              <a:ln>
                <a:solidFill>
                  <a:srgbClr val="4F81BD"/>
                </a:solidFill>
              </a:ln>
            </c:spPr>
          </c:dPt>
          <c:dPt>
            <c:idx val="4"/>
            <c:bubble3D val="0"/>
            <c:spPr>
              <a:solidFill>
                <a:srgbClr val="FFCCCC">
                  <a:alpha val="97000"/>
                </a:srgbClr>
              </a:solidFill>
              <a:ln>
                <a:solidFill>
                  <a:srgbClr val="4F81BD"/>
                </a:solidFill>
              </a:ln>
            </c:spPr>
          </c:dPt>
          <c:dPt>
            <c:idx val="5"/>
            <c:bubble3D val="0"/>
            <c:spPr>
              <a:solidFill>
                <a:srgbClr val="00FFFF"/>
              </a:solidFill>
              <a:ln>
                <a:solidFill>
                  <a:srgbClr val="4F81BD"/>
                </a:solidFill>
              </a:ln>
            </c:spPr>
          </c:dPt>
          <c:dPt>
            <c:idx val="6"/>
            <c:bubble3D val="0"/>
            <c:spPr>
              <a:solidFill>
                <a:srgbClr val="99FF99"/>
              </a:solidFill>
              <a:ln>
                <a:solidFill>
                  <a:srgbClr val="4F81BD"/>
                </a:solidFill>
              </a:ln>
            </c:spPr>
          </c:dPt>
          <c:dPt>
            <c:idx val="7"/>
            <c:bubble3D val="0"/>
            <c:spPr>
              <a:solidFill>
                <a:srgbClr val="FF9933"/>
              </a:solidFill>
              <a:ln>
                <a:solidFill>
                  <a:srgbClr val="4F81BD"/>
                </a:solidFill>
              </a:ln>
            </c:spPr>
          </c:dPt>
          <c:dPt>
            <c:idx val="8"/>
            <c:bubble3D val="0"/>
            <c:spPr>
              <a:solidFill>
                <a:srgbClr val="FFFF00"/>
              </a:solidFill>
              <a:ln>
                <a:solidFill>
                  <a:srgbClr val="4F81BD"/>
                </a:solidFill>
              </a:ln>
            </c:spPr>
          </c:dPt>
          <c:dPt>
            <c:idx val="9"/>
            <c:bubble3D val="0"/>
            <c:spPr>
              <a:solidFill>
                <a:schemeClr val="bg1"/>
              </a:solidFill>
              <a:ln>
                <a:solidFill>
                  <a:srgbClr val="4F81BD"/>
                </a:solidFill>
              </a:ln>
            </c:spPr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900" b="1"/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26340026246719161"/>
                  <c:y val="-9.7850996084505829E-2"/>
                </c:manualLayout>
              </c:layout>
              <c:tx>
                <c:rich>
                  <a:bodyPr/>
                  <a:lstStyle/>
                  <a:p>
                    <a:pPr>
                      <a:defRPr sz="900" b="1"/>
                    </a:pPr>
                    <a:r>
                      <a:rPr lang="en-US" sz="900" dirty="0" smtClean="0"/>
                      <a:t>Mart </a:t>
                    </a:r>
                    <a:r>
                      <a:rPr lang="en-US" sz="900" dirty="0"/>
                      <a:t>MGT
33%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900" b="1"/>
                    </a:pPr>
                    <a:r>
                      <a:rPr lang="en-US" sz="900" dirty="0" smtClean="0"/>
                      <a:t>Mart </a:t>
                    </a:r>
                    <a:r>
                      <a:rPr lang="en-US" sz="900" dirty="0"/>
                      <a:t>HEM
27%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txPr>
              <a:bodyPr/>
              <a:lstStyle/>
              <a:p>
                <a:pPr>
                  <a:defRPr sz="9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(Data!$O$74:$Q$76,Data!$O$78:$Q$79,Data!$O$81:$Q$85)</c:f>
              <c:strCache>
                <c:ptCount val="10"/>
                <c:pt idx="0">
                  <c:v>MGT</c:v>
                </c:pt>
                <c:pt idx="1">
                  <c:v>Martite MGT</c:v>
                </c:pt>
                <c:pt idx="2">
                  <c:v>Martite HEM</c:v>
                </c:pt>
                <c:pt idx="3">
                  <c:v>Composite grain MGT- Gangue</c:v>
                </c:pt>
                <c:pt idx="4">
                  <c:v>Composite grain MGT/Mar-Gangue-Goethite</c:v>
                </c:pt>
                <c:pt idx="5">
                  <c:v>Composite grain Martite HEM-Gangue</c:v>
                </c:pt>
                <c:pt idx="6">
                  <c:v>Composite grain Martite MGT-Gangue</c:v>
                </c:pt>
                <c:pt idx="7">
                  <c:v>Composite grain Martite-Goethite</c:v>
                </c:pt>
                <c:pt idx="8">
                  <c:v>Goethite</c:v>
                </c:pt>
                <c:pt idx="9">
                  <c:v>Gangue</c:v>
                </c:pt>
              </c:strCache>
            </c:strRef>
          </c:cat>
          <c:val>
            <c:numRef>
              <c:f>(Data!$N$74:$N$76,Data!$N$78:$N$79,Data!$N$81:$N$85)</c:f>
              <c:numCache>
                <c:formatCode>0%</c:formatCode>
                <c:ptCount val="10"/>
                <c:pt idx="0">
                  <c:v>0.12751538981369659</c:v>
                </c:pt>
                <c:pt idx="1">
                  <c:v>0.32992702913642413</c:v>
                </c:pt>
                <c:pt idx="2">
                  <c:v>0.27071725499426058</c:v>
                </c:pt>
                <c:pt idx="3">
                  <c:v>7.9352096764997368E-3</c:v>
                </c:pt>
                <c:pt idx="4">
                  <c:v>6.7690737060514802E-2</c:v>
                </c:pt>
                <c:pt idx="5">
                  <c:v>3.7921713268928882E-2</c:v>
                </c:pt>
                <c:pt idx="6">
                  <c:v>4.2410534438585709E-2</c:v>
                </c:pt>
                <c:pt idx="7">
                  <c:v>7.3240347571233877E-2</c:v>
                </c:pt>
                <c:pt idx="8">
                  <c:v>1.8672621442217957E-2</c:v>
                </c:pt>
                <c:pt idx="9">
                  <c:v>2.1767507417989832E-2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4F81BD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3583552055993E-2"/>
          <c:y val="9.4836710984897293E-3"/>
          <c:w val="0.80012878390201225"/>
          <c:h val="0.98376489824017899"/>
        </c:manualLayout>
      </c:layout>
      <c:pieChart>
        <c:varyColors val="1"/>
        <c:ser>
          <c:idx val="0"/>
          <c:order val="0"/>
          <c:spPr>
            <a:ln>
              <a:solidFill>
                <a:srgbClr val="4F81BD"/>
              </a:solidFill>
            </a:ln>
          </c:spPr>
          <c:dPt>
            <c:idx val="0"/>
            <c:bubble3D val="0"/>
            <c:spPr>
              <a:solidFill>
                <a:srgbClr val="008000"/>
              </a:solidFill>
              <a:ln>
                <a:solidFill>
                  <a:srgbClr val="4F81BD"/>
                </a:solidFill>
              </a:ln>
            </c:spPr>
          </c:dPt>
          <c:dPt>
            <c:idx val="1"/>
            <c:bubble3D val="0"/>
            <c:spPr>
              <a:solidFill>
                <a:srgbClr val="33CC33"/>
              </a:solidFill>
              <a:ln>
                <a:solidFill>
                  <a:srgbClr val="4F81BD"/>
                </a:solidFill>
              </a:ln>
            </c:spPr>
          </c:dPt>
          <c:dPt>
            <c:idx val="2"/>
            <c:bubble3D val="0"/>
            <c:spPr>
              <a:solidFill>
                <a:srgbClr val="3399FF"/>
              </a:solidFill>
              <a:ln>
                <a:solidFill>
                  <a:srgbClr val="4F81BD"/>
                </a:solidFill>
              </a:ln>
            </c:spPr>
          </c:dPt>
          <c:dPt>
            <c:idx val="3"/>
            <c:bubble3D val="0"/>
            <c:spPr>
              <a:solidFill>
                <a:srgbClr val="000099"/>
              </a:solidFill>
              <a:ln>
                <a:solidFill>
                  <a:srgbClr val="4F81BD"/>
                </a:solidFill>
              </a:ln>
            </c:spPr>
          </c:dPt>
          <c:dPt>
            <c:idx val="4"/>
            <c:bubble3D val="0"/>
            <c:spPr>
              <a:solidFill>
                <a:srgbClr val="FFCCCC">
                  <a:alpha val="97000"/>
                </a:srgbClr>
              </a:solidFill>
              <a:ln>
                <a:solidFill>
                  <a:srgbClr val="4F81BD"/>
                </a:solidFill>
              </a:ln>
            </c:spPr>
          </c:dPt>
          <c:dPt>
            <c:idx val="5"/>
            <c:bubble3D val="0"/>
            <c:spPr>
              <a:solidFill>
                <a:srgbClr val="006699"/>
              </a:solidFill>
              <a:ln>
                <a:solidFill>
                  <a:srgbClr val="4F81BD"/>
                </a:solidFill>
              </a:ln>
            </c:spPr>
          </c:dPt>
          <c:dPt>
            <c:idx val="6"/>
            <c:bubble3D val="0"/>
            <c:spPr>
              <a:solidFill>
                <a:srgbClr val="00FFFF"/>
              </a:solidFill>
              <a:ln>
                <a:solidFill>
                  <a:srgbClr val="4F81BD"/>
                </a:solidFill>
              </a:ln>
            </c:spPr>
          </c:dPt>
          <c:dPt>
            <c:idx val="7"/>
            <c:bubble3D val="0"/>
            <c:spPr>
              <a:solidFill>
                <a:srgbClr val="FF9933"/>
              </a:solidFill>
              <a:ln>
                <a:solidFill>
                  <a:srgbClr val="4F81BD"/>
                </a:solidFill>
              </a:ln>
            </c:spPr>
          </c:dPt>
          <c:dPt>
            <c:idx val="8"/>
            <c:bubble3D val="0"/>
            <c:spPr>
              <a:solidFill>
                <a:srgbClr val="FFFF00"/>
              </a:solidFill>
              <a:ln>
                <a:solidFill>
                  <a:srgbClr val="4F81BD"/>
                </a:solidFill>
              </a:ln>
            </c:spPr>
          </c:dPt>
          <c:dPt>
            <c:idx val="9"/>
            <c:bubble3D val="0"/>
            <c:spPr>
              <a:solidFill>
                <a:schemeClr val="bg1"/>
              </a:solidFill>
              <a:ln>
                <a:solidFill>
                  <a:srgbClr val="4F81BD"/>
                </a:solidFill>
              </a:ln>
            </c:spPr>
          </c:dPt>
          <c:dLbls>
            <c:dLbl>
              <c:idx val="0"/>
              <c:delete val="1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900" b="1"/>
                    </a:pPr>
                    <a:r>
                      <a:rPr lang="en-US" sz="900" dirty="0" smtClean="0"/>
                      <a:t>Mart </a:t>
                    </a:r>
                    <a:r>
                      <a:rPr lang="en-US" sz="900" dirty="0"/>
                      <a:t>MGT
23%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3.4896563855443999E-2"/>
                  <c:y val="-0.10355698300870286"/>
                </c:manualLayout>
              </c:layout>
              <c:tx>
                <c:rich>
                  <a:bodyPr/>
                  <a:lstStyle/>
                  <a:p>
                    <a:pPr>
                      <a:defRPr sz="900" b="1"/>
                    </a:pPr>
                    <a:r>
                      <a:rPr lang="en-US" sz="900" dirty="0" smtClean="0"/>
                      <a:t>Mart </a:t>
                    </a:r>
                    <a:r>
                      <a:rPr lang="en-US" sz="900" dirty="0"/>
                      <a:t>HEM
41%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txPr>
              <a:bodyPr/>
              <a:lstStyle/>
              <a:p>
                <a:pPr>
                  <a:defRPr sz="9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(Data!$O$95:$Q$98,Data!$O$100:$Q$102,Data!$O$104:$Q$106)</c:f>
              <c:strCache>
                <c:ptCount val="10"/>
                <c:pt idx="0">
                  <c:v>MGT</c:v>
                </c:pt>
                <c:pt idx="1">
                  <c:v>Martite MGT</c:v>
                </c:pt>
                <c:pt idx="2">
                  <c:v>Martite HEM</c:v>
                </c:pt>
                <c:pt idx="3">
                  <c:v>HEM mono/polycrystalline</c:v>
                </c:pt>
                <c:pt idx="4">
                  <c:v>Composite grain MGT/Mar-Gangue-Goethite</c:v>
                </c:pt>
                <c:pt idx="5">
                  <c:v>Composite grain MGT-HEM monocrystalline</c:v>
                </c:pt>
                <c:pt idx="6">
                  <c:v>Composite grain Martite HEM-Gangue</c:v>
                </c:pt>
                <c:pt idx="7">
                  <c:v>Composite grain Martite-Goethite</c:v>
                </c:pt>
                <c:pt idx="8">
                  <c:v>Goethite</c:v>
                </c:pt>
                <c:pt idx="9">
                  <c:v>Gangue</c:v>
                </c:pt>
              </c:strCache>
            </c:strRef>
          </c:cat>
          <c:val>
            <c:numRef>
              <c:f>(Data!$N$95:$N$98,Data!$N$100:$N$102,Data!$N$104:$N$106)</c:f>
              <c:numCache>
                <c:formatCode>0%</c:formatCode>
                <c:ptCount val="10"/>
                <c:pt idx="0">
                  <c:v>5.0000777925977034E-2</c:v>
                </c:pt>
                <c:pt idx="1">
                  <c:v>0.23034288111873089</c:v>
                </c:pt>
                <c:pt idx="2">
                  <c:v>0.41011464554973431</c:v>
                </c:pt>
                <c:pt idx="3">
                  <c:v>2.1533279272630802E-2</c:v>
                </c:pt>
                <c:pt idx="4">
                  <c:v>3.9860821630077176E-2</c:v>
                </c:pt>
                <c:pt idx="5">
                  <c:v>1.1361705399768827E-2</c:v>
                </c:pt>
                <c:pt idx="6">
                  <c:v>9.8858767267510292E-3</c:v>
                </c:pt>
                <c:pt idx="7">
                  <c:v>0.11563160385549399</c:v>
                </c:pt>
                <c:pt idx="8">
                  <c:v>4.5732518745186197E-2</c:v>
                </c:pt>
                <c:pt idx="9">
                  <c:v>6.1013551025710676E-2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4F81BD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336638475746158E-2"/>
          <c:y val="1.8978127772217499E-2"/>
          <c:w val="0.79368492104470545"/>
          <c:h val="0.97584205150790448"/>
        </c:manualLayout>
      </c:layout>
      <c:pieChart>
        <c:varyColors val="1"/>
        <c:ser>
          <c:idx val="0"/>
          <c:order val="0"/>
          <c:spPr>
            <a:ln>
              <a:solidFill>
                <a:srgbClr val="4F81BD"/>
              </a:solidFill>
            </a:ln>
          </c:spPr>
          <c:dPt>
            <c:idx val="0"/>
            <c:bubble3D val="0"/>
            <c:spPr>
              <a:solidFill>
                <a:srgbClr val="008000"/>
              </a:solidFill>
              <a:ln>
                <a:solidFill>
                  <a:srgbClr val="4F81BD"/>
                </a:solidFill>
              </a:ln>
            </c:spPr>
          </c:dPt>
          <c:dPt>
            <c:idx val="1"/>
            <c:bubble3D val="0"/>
            <c:spPr>
              <a:solidFill>
                <a:srgbClr val="33CC33"/>
              </a:solidFill>
              <a:ln>
                <a:solidFill>
                  <a:srgbClr val="4F81BD"/>
                </a:solidFill>
              </a:ln>
            </c:spPr>
          </c:dPt>
          <c:dPt>
            <c:idx val="2"/>
            <c:bubble3D val="0"/>
            <c:spPr>
              <a:solidFill>
                <a:srgbClr val="3399FF"/>
              </a:solidFill>
              <a:ln>
                <a:solidFill>
                  <a:srgbClr val="4F81BD"/>
                </a:solidFill>
              </a:ln>
            </c:spPr>
          </c:dPt>
          <c:dPt>
            <c:idx val="3"/>
            <c:bubble3D val="0"/>
            <c:spPr>
              <a:solidFill>
                <a:srgbClr val="A50021"/>
              </a:solidFill>
              <a:ln>
                <a:solidFill>
                  <a:srgbClr val="4F81BD"/>
                </a:solidFill>
              </a:ln>
            </c:spPr>
          </c:dPt>
          <c:dPt>
            <c:idx val="4"/>
            <c:bubble3D val="0"/>
            <c:spPr>
              <a:solidFill>
                <a:srgbClr val="FFCCCC">
                  <a:alpha val="97000"/>
                </a:srgbClr>
              </a:solidFill>
              <a:ln>
                <a:solidFill>
                  <a:srgbClr val="4F81BD"/>
                </a:solidFill>
              </a:ln>
            </c:spPr>
          </c:dPt>
          <c:dPt>
            <c:idx val="5"/>
            <c:bubble3D val="0"/>
            <c:spPr>
              <a:solidFill>
                <a:srgbClr val="66FFFF"/>
              </a:solidFill>
              <a:ln>
                <a:solidFill>
                  <a:srgbClr val="4F81BD"/>
                </a:solidFill>
              </a:ln>
            </c:spPr>
          </c:dPt>
          <c:dPt>
            <c:idx val="6"/>
            <c:bubble3D val="0"/>
            <c:spPr>
              <a:solidFill>
                <a:srgbClr val="99FF99"/>
              </a:solidFill>
              <a:ln>
                <a:solidFill>
                  <a:srgbClr val="4F81BD"/>
                </a:solidFill>
              </a:ln>
            </c:spPr>
          </c:dPt>
          <c:dPt>
            <c:idx val="7"/>
            <c:bubble3D val="0"/>
            <c:spPr>
              <a:solidFill>
                <a:srgbClr val="FF9933"/>
              </a:solidFill>
              <a:ln>
                <a:solidFill>
                  <a:srgbClr val="4F81BD"/>
                </a:solidFill>
              </a:ln>
            </c:spPr>
          </c:dPt>
          <c:dPt>
            <c:idx val="8"/>
            <c:bubble3D val="0"/>
            <c:spPr>
              <a:solidFill>
                <a:srgbClr val="FFFF00"/>
              </a:solidFill>
              <a:ln>
                <a:solidFill>
                  <a:srgbClr val="4F81BD"/>
                </a:solidFill>
              </a:ln>
            </c:spPr>
          </c:dPt>
          <c:dPt>
            <c:idx val="9"/>
            <c:bubble3D val="0"/>
            <c:spPr>
              <a:solidFill>
                <a:schemeClr val="bg1"/>
              </a:solidFill>
              <a:ln>
                <a:solidFill>
                  <a:srgbClr val="4F81BD"/>
                </a:solidFill>
              </a:ln>
            </c:spPr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900" b="1"/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2699286221858766"/>
                  <c:y val="-0.1491101711202345"/>
                </c:manualLayout>
              </c:layout>
              <c:tx>
                <c:rich>
                  <a:bodyPr/>
                  <a:lstStyle/>
                  <a:p>
                    <a:pPr>
                      <a:defRPr sz="900" b="1"/>
                    </a:pPr>
                    <a:r>
                      <a:rPr lang="en-US" sz="900" dirty="0" smtClean="0"/>
                      <a:t>Mart </a:t>
                    </a:r>
                    <a:r>
                      <a:rPr lang="en-US" sz="900" dirty="0"/>
                      <a:t>MGT
31%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900" b="1"/>
                    </a:pPr>
                    <a:r>
                      <a:rPr lang="en-US" sz="900" dirty="0" smtClean="0"/>
                      <a:t>Mart </a:t>
                    </a:r>
                    <a:r>
                      <a:rPr lang="en-US" sz="900" dirty="0"/>
                      <a:t>HEM
23%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txPr>
              <a:bodyPr/>
              <a:lstStyle/>
              <a:p>
                <a:pPr>
                  <a:defRPr sz="9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(Data!$O$35:$Q$37,Data!$O$39:$Q$40,Data!$O$42:$Q$46)</c:f>
              <c:strCache>
                <c:ptCount val="10"/>
                <c:pt idx="0">
                  <c:v>MGT</c:v>
                </c:pt>
                <c:pt idx="1">
                  <c:v>Martite MGT</c:v>
                </c:pt>
                <c:pt idx="2">
                  <c:v>Martite HEM</c:v>
                </c:pt>
                <c:pt idx="3">
                  <c:v>Composite grain MGT- Gangue</c:v>
                </c:pt>
                <c:pt idx="4">
                  <c:v>Composite grain MGT/Mar-Gangue-Goethite</c:v>
                </c:pt>
                <c:pt idx="5">
                  <c:v>Composite grain Martite HEM-Gangue</c:v>
                </c:pt>
                <c:pt idx="6">
                  <c:v>Composite grain Martite MGT-Gangue</c:v>
                </c:pt>
                <c:pt idx="7">
                  <c:v>Composite grain Martite-Goethite</c:v>
                </c:pt>
                <c:pt idx="8">
                  <c:v>Goethite</c:v>
                </c:pt>
                <c:pt idx="9">
                  <c:v>Gangue</c:v>
                </c:pt>
              </c:strCache>
            </c:strRef>
          </c:cat>
          <c:val>
            <c:numRef>
              <c:f>(Data!$N$35:$N$37,Data!$N$39:$N$40,Data!$N$42:$N$46)</c:f>
              <c:numCache>
                <c:formatCode>0%</c:formatCode>
                <c:ptCount val="10"/>
                <c:pt idx="0">
                  <c:v>0.28676881296545476</c:v>
                </c:pt>
                <c:pt idx="1">
                  <c:v>0.30567822033263825</c:v>
                </c:pt>
                <c:pt idx="2">
                  <c:v>0.22908440280713271</c:v>
                </c:pt>
                <c:pt idx="3">
                  <c:v>2.8127437259391798E-2</c:v>
                </c:pt>
                <c:pt idx="4">
                  <c:v>1.2341579305788474E-2</c:v>
                </c:pt>
                <c:pt idx="5">
                  <c:v>1.3710553117658085E-2</c:v>
                </c:pt>
                <c:pt idx="6">
                  <c:v>3.2067198086569021E-2</c:v>
                </c:pt>
                <c:pt idx="7">
                  <c:v>4.5825750168446172E-2</c:v>
                </c:pt>
                <c:pt idx="8">
                  <c:v>1.1775594245249552E-2</c:v>
                </c:pt>
                <c:pt idx="9">
                  <c:v>3.0680690884495793E-2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4F81BD"/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Sheet1!$B$47</c:f>
              <c:strCache>
                <c:ptCount val="1"/>
                <c:pt idx="0">
                  <c:v>Magnetite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Sheet1!$A$48:$A$50</c:f>
              <c:strCache>
                <c:ptCount val="3"/>
                <c:pt idx="0">
                  <c:v>Soft Oxide</c:v>
                </c:pt>
                <c:pt idx="1">
                  <c:v>Upper Transition</c:v>
                </c:pt>
                <c:pt idx="2">
                  <c:v>Lower Transition</c:v>
                </c:pt>
              </c:strCache>
            </c:strRef>
          </c:cat>
          <c:val>
            <c:numRef>
              <c:f>Sheet1!$B$48:$B$50</c:f>
              <c:numCache>
                <c:formatCode>0.0%</c:formatCode>
                <c:ptCount val="3"/>
                <c:pt idx="0">
                  <c:v>5.0000777925977034E-2</c:v>
                </c:pt>
                <c:pt idx="1">
                  <c:v>0.1295138968939504</c:v>
                </c:pt>
                <c:pt idx="2">
                  <c:v>0.28676881296545498</c:v>
                </c:pt>
              </c:numCache>
            </c:numRef>
          </c:val>
        </c:ser>
        <c:ser>
          <c:idx val="1"/>
          <c:order val="1"/>
          <c:tx>
            <c:strRef>
              <c:f>Sheet1!$E$47</c:f>
              <c:strCache>
                <c:ptCount val="1"/>
                <c:pt idx="0">
                  <c:v>Hematite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Sheet1!$A$48:$A$50</c:f>
              <c:strCache>
                <c:ptCount val="3"/>
                <c:pt idx="0">
                  <c:v>Soft Oxide</c:v>
                </c:pt>
                <c:pt idx="1">
                  <c:v>Upper Transition</c:v>
                </c:pt>
                <c:pt idx="2">
                  <c:v>Lower Transition</c:v>
                </c:pt>
              </c:strCache>
            </c:strRef>
          </c:cat>
          <c:val>
            <c:numRef>
              <c:f>Sheet1!$E$48:$E$50</c:f>
              <c:numCache>
                <c:formatCode>0.0%</c:formatCode>
                <c:ptCount val="3"/>
                <c:pt idx="0">
                  <c:v>2.1533279272630802E-2</c:v>
                </c:pt>
                <c:pt idx="1">
                  <c:v>6.7716033131493507E-5</c:v>
                </c:pt>
                <c:pt idx="2">
                  <c:v>2.3910635434261688E-3</c:v>
                </c:pt>
              </c:numCache>
            </c:numRef>
          </c:val>
          <c:shape val="pyramid"/>
        </c:ser>
        <c:ser>
          <c:idx val="2"/>
          <c:order val="2"/>
          <c:tx>
            <c:strRef>
              <c:f>Sheet1!$D$47</c:f>
              <c:strCache>
                <c:ptCount val="1"/>
                <c:pt idx="0">
                  <c:v>Martite (HEM)</c:v>
                </c:pt>
              </c:strCache>
            </c:strRef>
          </c:tx>
          <c:spPr>
            <a:pattFill prst="dkDnDiag">
              <a:fgClr>
                <a:schemeClr val="accent1">
                  <a:lumMod val="40000"/>
                  <a:lumOff val="60000"/>
                </a:schemeClr>
              </a:fgClr>
              <a:bgClr>
                <a:srgbClr val="C00000"/>
              </a:bgClr>
            </a:pattFill>
          </c:spPr>
          <c:invertIfNegative val="0"/>
          <c:cat>
            <c:strRef>
              <c:f>Sheet1!$A$48:$A$50</c:f>
              <c:strCache>
                <c:ptCount val="3"/>
                <c:pt idx="0">
                  <c:v>Soft Oxide</c:v>
                </c:pt>
                <c:pt idx="1">
                  <c:v>Upper Transition</c:v>
                </c:pt>
                <c:pt idx="2">
                  <c:v>Lower Transition</c:v>
                </c:pt>
              </c:strCache>
            </c:strRef>
          </c:cat>
          <c:val>
            <c:numRef>
              <c:f>Sheet1!$D$48:$D$50</c:f>
              <c:numCache>
                <c:formatCode>0.0%</c:formatCode>
                <c:ptCount val="3"/>
                <c:pt idx="0">
                  <c:v>0.41011464554973431</c:v>
                </c:pt>
                <c:pt idx="1">
                  <c:v>0.27071725499426058</c:v>
                </c:pt>
                <c:pt idx="2">
                  <c:v>0.22908440280713263</c:v>
                </c:pt>
              </c:numCache>
            </c:numRef>
          </c:val>
          <c:shape val="box"/>
        </c:ser>
        <c:ser>
          <c:idx val="3"/>
          <c:order val="3"/>
          <c:tx>
            <c:strRef>
              <c:f>Sheet1!$T$47</c:f>
              <c:strCache>
                <c:ptCount val="1"/>
                <c:pt idx="0">
                  <c:v>Goethite total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</c:spPr>
          <c:invertIfNegative val="0"/>
          <c:cat>
            <c:strRef>
              <c:f>Sheet1!$A$48:$A$50</c:f>
              <c:strCache>
                <c:ptCount val="3"/>
                <c:pt idx="0">
                  <c:v>Soft Oxide</c:v>
                </c:pt>
                <c:pt idx="1">
                  <c:v>Upper Transition</c:v>
                </c:pt>
                <c:pt idx="2">
                  <c:v>Lower Transition</c:v>
                </c:pt>
              </c:strCache>
            </c:strRef>
          </c:cat>
          <c:val>
            <c:numRef>
              <c:f>Sheet1!$T$48:$T$50</c:f>
              <c:numCache>
                <c:formatCode>0.0%</c:formatCode>
                <c:ptCount val="3"/>
                <c:pt idx="0">
                  <c:v>0.16136412260067987</c:v>
                </c:pt>
                <c:pt idx="1">
                  <c:v>9.1912969013451806E-2</c:v>
                </c:pt>
                <c:pt idx="2">
                  <c:v>5.7601344413695674E-2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761280"/>
        <c:axId val="92000768"/>
        <c:axId val="0"/>
      </c:bar3DChart>
      <c:catAx>
        <c:axId val="105761280"/>
        <c:scaling>
          <c:orientation val="maxMin"/>
        </c:scaling>
        <c:delete val="0"/>
        <c:axPos val="l"/>
        <c:majorTickMark val="out"/>
        <c:minorTickMark val="none"/>
        <c:tickLblPos val="nextTo"/>
        <c:crossAx val="92000768"/>
        <c:crosses val="autoZero"/>
        <c:auto val="1"/>
        <c:lblAlgn val="ctr"/>
        <c:lblOffset val="100"/>
        <c:noMultiLvlLbl val="0"/>
      </c:catAx>
      <c:valAx>
        <c:axId val="92000768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crossAx val="105761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5858480808981925"/>
          <c:y val="0.11465354852512223"/>
          <c:w val="0.39144486714441851"/>
          <c:h val="0.8496256197142045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Sheet1!$M$47</c:f>
              <c:strCache>
                <c:ptCount val="1"/>
                <c:pt idx="0">
                  <c:v>Gangue</c:v>
                </c:pt>
              </c:strCache>
            </c:strRef>
          </c:tx>
          <c:spPr>
            <a:solidFill>
              <a:schemeClr val="bg1">
                <a:lumMod val="65000"/>
                <a:lumOff val="35000"/>
              </a:schemeClr>
            </a:solidFill>
            <a:ln>
              <a:noFill/>
            </a:ln>
          </c:spPr>
          <c:invertIfNegative val="0"/>
          <c:cat>
            <c:strRef>
              <c:f>Sheet1!$A$48:$A$50</c:f>
              <c:strCache>
                <c:ptCount val="3"/>
                <c:pt idx="0">
                  <c:v>Soft Oxide</c:v>
                </c:pt>
                <c:pt idx="1">
                  <c:v>Upper Transition</c:v>
                </c:pt>
                <c:pt idx="2">
                  <c:v>Lower Transition</c:v>
                </c:pt>
              </c:strCache>
            </c:strRef>
          </c:cat>
          <c:val>
            <c:numRef>
              <c:f>Sheet1!$M$48:$M$50</c:f>
              <c:numCache>
                <c:formatCode>0.0%</c:formatCode>
                <c:ptCount val="3"/>
                <c:pt idx="0">
                  <c:v>6.1013551025710738E-2</c:v>
                </c:pt>
                <c:pt idx="1">
                  <c:v>2.176750741798985E-2</c:v>
                </c:pt>
                <c:pt idx="2">
                  <c:v>3.0680690884495796E-2</c:v>
                </c:pt>
              </c:numCache>
            </c:numRef>
          </c:val>
        </c:ser>
        <c:ser>
          <c:idx val="1"/>
          <c:order val="1"/>
          <c:tx>
            <c:strRef>
              <c:f>Sheet1!$S$47</c:f>
              <c:strCache>
                <c:ptCount val="1"/>
                <c:pt idx="0">
                  <c:v>All Composite grains (Fe-phase + gangue)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cat>
            <c:strRef>
              <c:f>Sheet1!$A$48:$A$50</c:f>
              <c:strCache>
                <c:ptCount val="3"/>
                <c:pt idx="0">
                  <c:v>Soft Oxide</c:v>
                </c:pt>
                <c:pt idx="1">
                  <c:v>Upper Transition</c:v>
                </c:pt>
                <c:pt idx="2">
                  <c:v>Lower Transition</c:v>
                </c:pt>
              </c:strCache>
            </c:strRef>
          </c:cat>
          <c:val>
            <c:numRef>
              <c:f>Sheet1!$S$48:$S$50</c:f>
              <c:numCache>
                <c:formatCode>0.0%</c:formatCode>
                <c:ptCount val="3"/>
                <c:pt idx="0">
                  <c:v>5.27615908567882E-2</c:v>
                </c:pt>
                <c:pt idx="1">
                  <c:v>0.15595819444452944</c:v>
                </c:pt>
                <c:pt idx="2">
                  <c:v>8.6246767769407234E-2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4985600"/>
        <c:axId val="92003072"/>
        <c:axId val="0"/>
      </c:bar3DChart>
      <c:catAx>
        <c:axId val="10498560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fr-FR"/>
          </a:p>
        </c:txPr>
        <c:crossAx val="92003072"/>
        <c:crosses val="autoZero"/>
        <c:auto val="1"/>
        <c:lblAlgn val="ctr"/>
        <c:lblOffset val="100"/>
        <c:noMultiLvlLbl val="0"/>
      </c:catAx>
      <c:valAx>
        <c:axId val="92003072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crossAx val="104985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1489958318995372E-2"/>
          <c:y val="0.73784693414317248"/>
          <c:w val="0.45352975588526628"/>
          <c:h val="0.21262999431234117"/>
        </c:manualLayout>
      </c:layout>
      <c:overlay val="0"/>
      <c:txPr>
        <a:bodyPr/>
        <a:lstStyle/>
        <a:p>
          <a:pPr rtl="0">
            <a:defRPr sz="12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0.46723</cdr:x>
      <cdr:y>0.01429</cdr:y>
    </cdr:from>
    <cdr:to>
      <cdr:x>0.70084</cdr:x>
      <cdr:y>0.07619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47950" y="57150"/>
          <a:ext cx="132397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l-BE" sz="11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2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7A6826-C9B5-4890-A3D2-0D0027DCE000}" type="slidenum">
              <a:rPr lang="en-AU"/>
              <a:pPr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0659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64E062-512B-4B7A-BE92-4C751E2EB04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916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527BCE-996D-4B57-BA2D-A067C736B14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527BCE-996D-4B57-BA2D-A067C736B14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527BCE-996D-4B57-BA2D-A067C736B14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527BCE-996D-4B57-BA2D-A067C736B14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527BCE-996D-4B57-BA2D-A067C736B14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46150" y="1597820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fr-BE" sz="2400" b="1" cap="all" dirty="0">
                <a:solidFill>
                  <a:schemeClr val="tx1"/>
                </a:solidFill>
                <a:latin typeface="+mn-lt"/>
              </a:defRPr>
            </a:lvl1pPr>
          </a:lstStyle>
          <a:p>
            <a:pPr lvl="0" algn="r"/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32960" y="2914650"/>
            <a:ext cx="4114800" cy="13144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fr-BE" sz="2000" dirty="0"/>
            </a:lvl1pPr>
          </a:lstStyle>
          <a:p>
            <a:pPr marL="0" lvl="0" indent="0" algn="r">
              <a:buNone/>
            </a:pPr>
            <a:r>
              <a:rPr lang="fr-FR" dirty="0" smtClean="0"/>
              <a:t>Modifiez le style des sous-titres du masque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66946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>
                <a:solidFill>
                  <a:srgbClr val="FFC000"/>
                </a:solidFill>
              </a:defRPr>
            </a:lvl2pPr>
            <a:lvl3pPr>
              <a:defRPr sz="1600"/>
            </a:lvl3pPr>
            <a:lvl4pPr>
              <a:defRPr sz="1400">
                <a:solidFill>
                  <a:schemeClr val="bg2">
                    <a:lumMod val="20000"/>
                    <a:lumOff val="80000"/>
                  </a:schemeClr>
                </a:solidFill>
              </a:defRPr>
            </a:lvl4pPr>
            <a:lvl5pPr>
              <a:defRPr sz="1400" i="1">
                <a:solidFill>
                  <a:schemeClr val="tx2">
                    <a:lumMod val="9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2042160" y="187960"/>
            <a:ext cx="7101840" cy="622800"/>
          </a:xfrm>
          <a:prstGeom prst="rect">
            <a:avLst/>
          </a:prstGeom>
          <a:gradFill rotWithShape="1">
            <a:gsLst>
              <a:gs pos="0">
                <a:schemeClr val="tx1">
                  <a:lumMod val="65000"/>
                </a:schemeClr>
              </a:gs>
              <a:gs pos="49000">
                <a:schemeClr val="tx1">
                  <a:lumMod val="95000"/>
                </a:schemeClr>
              </a:gs>
              <a:gs pos="100000">
                <a:schemeClr val="bg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lang="fr-BE" dirty="0"/>
            </a:lvl1pPr>
          </a:lstStyle>
          <a:p>
            <a:pPr lvl="0" algn="r" fontAlgn="base">
              <a:spcAft>
                <a:spcPct val="0"/>
              </a:spcAft>
            </a:pPr>
            <a:r>
              <a:rPr lang="fr-FR" dirty="0" smtClean="0"/>
              <a:t>Modifiez le style du 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72761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9896" y="1200150"/>
            <a:ext cx="7876903" cy="3786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pic>
        <p:nvPicPr>
          <p:cNvPr id="7" name="Picture 2" descr="C:\Users\Eric P\Pictures\SONY_XX\DSC01764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7" t="2222" r="42037"/>
          <a:stretch/>
        </p:blipFill>
        <p:spPr bwMode="auto">
          <a:xfrm>
            <a:off x="5" y="-7234"/>
            <a:ext cx="629207" cy="515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4108704"/>
            <a:ext cx="629212" cy="35356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fr-FR" sz="1000" noProof="0" dirty="0" smtClean="0">
                <a:solidFill>
                  <a:schemeClr val="tx1"/>
                </a:solidFill>
              </a:rPr>
              <a:t>IRON ORE</a:t>
            </a:r>
          </a:p>
        </p:txBody>
      </p:sp>
      <p:sp>
        <p:nvSpPr>
          <p:cNvPr id="11" name="Rectangle 26"/>
          <p:cNvSpPr>
            <a:spLocks noChangeArrowheads="1"/>
          </p:cNvSpPr>
          <p:nvPr userDrawn="1"/>
        </p:nvSpPr>
        <p:spPr bwMode="auto">
          <a:xfrm>
            <a:off x="5" y="195265"/>
            <a:ext cx="1979613" cy="623857"/>
          </a:xfrm>
          <a:prstGeom prst="rect">
            <a:avLst/>
          </a:prstGeom>
          <a:gradFill rotWithShape="1">
            <a:gsLst>
              <a:gs pos="0">
                <a:schemeClr val="tx1">
                  <a:lumMod val="65000"/>
                </a:schemeClr>
              </a:gs>
              <a:gs pos="49000">
                <a:schemeClr val="tx1">
                  <a:lumMod val="95000"/>
                </a:schemeClr>
              </a:gs>
              <a:gs pos="100000">
                <a:schemeClr val="bg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/>
            <a:endParaRPr lang="fr-BE" sz="2900"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7" descr="logo_coul_texte_blason_cadre_300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01" y="194073"/>
            <a:ext cx="857249" cy="62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0" y="4595026"/>
            <a:ext cx="629212" cy="39150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fr-FR" sz="1000" noProof="0" dirty="0" smtClean="0">
                <a:solidFill>
                  <a:schemeClr val="tx1"/>
                </a:solidFill>
              </a:rPr>
              <a:t>2011</a:t>
            </a:r>
          </a:p>
          <a:p>
            <a:pPr lvl="0" algn="ctr"/>
            <a:r>
              <a:rPr lang="fr-FR" sz="1000" noProof="0" dirty="0" smtClean="0">
                <a:solidFill>
                  <a:schemeClr val="tx1"/>
                </a:solidFill>
              </a:rPr>
              <a:t>PERTH</a:t>
            </a:r>
          </a:p>
        </p:txBody>
      </p:sp>
    </p:spTree>
    <p:extLst>
      <p:ext uri="{BB962C8B-B14F-4D97-AF65-F5344CB8AC3E}">
        <p14:creationId xmlns:p14="http://schemas.microsoft.com/office/powerpoint/2010/main" val="25232040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lang="fr-BE" sz="3200" kern="1200">
          <a:solidFill>
            <a:schemeClr val="bg1">
              <a:lumMod val="65000"/>
              <a:lumOff val="35000"/>
            </a:schemeClr>
          </a:solidFill>
          <a:latin typeface="Arial" charset="0"/>
          <a:ea typeface="+mn-ea"/>
          <a:cs typeface="Arial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chart" Target="../charts/chart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46150" y="1359244"/>
            <a:ext cx="7772400" cy="1579672"/>
          </a:xfrm>
        </p:spPr>
        <p:txBody>
          <a:bodyPr>
            <a:normAutofit/>
          </a:bodyPr>
          <a:lstStyle/>
          <a:p>
            <a:r>
              <a:rPr lang="en-US" dirty="0"/>
              <a:t>Technological </a:t>
            </a:r>
            <a:r>
              <a:rPr lang="en-US" dirty="0" smtClean="0"/>
              <a:t>characterization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>
                <a:solidFill>
                  <a:srgbClr val="CC6600"/>
                </a:solidFill>
              </a:rPr>
              <a:t>West </a:t>
            </a:r>
            <a:r>
              <a:rPr lang="en-US" dirty="0" smtClean="0">
                <a:solidFill>
                  <a:srgbClr val="CC6600"/>
                </a:solidFill>
              </a:rPr>
              <a:t>African iron ores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order to predict their </a:t>
            </a:r>
            <a:r>
              <a:rPr lang="en-US" dirty="0" smtClean="0"/>
              <a:t>performance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the beneficiation process</a:t>
            </a:r>
            <a:endParaRPr lang="en-AU" dirty="0"/>
          </a:p>
        </p:txBody>
      </p:sp>
      <p:sp>
        <p:nvSpPr>
          <p:cNvPr id="11" name="Sous-titr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fr-BE" dirty="0" err="1" smtClean="0"/>
              <a:t>Liesbet</a:t>
            </a:r>
            <a:r>
              <a:rPr lang="fr-BE" dirty="0" smtClean="0"/>
              <a:t> DUBRON</a:t>
            </a:r>
          </a:p>
          <a:p>
            <a:pPr marL="0" indent="0" algn="r">
              <a:buNone/>
            </a:pPr>
            <a:r>
              <a:rPr lang="fr-BE" dirty="0" smtClean="0"/>
              <a:t>Eric PIRARD</a:t>
            </a:r>
          </a:p>
          <a:p>
            <a:pPr marL="0" indent="0" algn="r">
              <a:buNone/>
            </a:pPr>
            <a:r>
              <a:rPr lang="fr-BE" dirty="0" smtClean="0"/>
              <a:t>Arnaud PIRSON</a:t>
            </a:r>
            <a:endParaRPr lang="fr-BE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820" y="203268"/>
            <a:ext cx="1465172" cy="6150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dirty="0"/>
              <a:t>12 classes </a:t>
            </a:r>
            <a:r>
              <a:rPr lang="fr-BE" dirty="0" err="1"/>
              <a:t>based</a:t>
            </a:r>
            <a:r>
              <a:rPr lang="fr-BE" dirty="0"/>
              <a:t> on </a:t>
            </a:r>
            <a:r>
              <a:rPr lang="fr-BE" dirty="0" err="1"/>
              <a:t>mineralogical</a:t>
            </a:r>
            <a:r>
              <a:rPr lang="fr-BE" dirty="0"/>
              <a:t> phases and textures:</a:t>
            </a:r>
          </a:p>
          <a:p>
            <a:pPr lvl="1"/>
            <a:r>
              <a:rPr lang="fr-BE" dirty="0" err="1"/>
              <a:t>Monomineralic</a:t>
            </a:r>
            <a:r>
              <a:rPr lang="fr-BE" dirty="0"/>
              <a:t>:</a:t>
            </a:r>
          </a:p>
          <a:p>
            <a:pPr marL="1314450" lvl="2" indent="-400050">
              <a:buFont typeface="+mj-lt"/>
              <a:buAutoNum type="romanUcPeriod"/>
            </a:pPr>
            <a:r>
              <a:rPr lang="fr-BE" dirty="0"/>
              <a:t>Pure </a:t>
            </a:r>
            <a:r>
              <a:rPr lang="fr-BE" dirty="0" err="1"/>
              <a:t>magnetite</a:t>
            </a:r>
            <a:r>
              <a:rPr lang="fr-BE" dirty="0"/>
              <a:t> (MGT)</a:t>
            </a:r>
          </a:p>
          <a:p>
            <a:pPr marL="1314450" lvl="2" indent="-400050">
              <a:buFont typeface="+mj-lt"/>
              <a:buAutoNum type="romanUcPeriod"/>
            </a:pPr>
            <a:r>
              <a:rPr lang="fr-BE" dirty="0" err="1"/>
              <a:t>Martite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&gt;50% </a:t>
            </a:r>
            <a:r>
              <a:rPr lang="fr-BE" dirty="0" err="1"/>
              <a:t>magnetite</a:t>
            </a:r>
            <a:r>
              <a:rPr lang="fr-BE" dirty="0"/>
              <a:t> (Mar MGT)</a:t>
            </a:r>
          </a:p>
          <a:p>
            <a:pPr marL="1314450" lvl="2" indent="-400050">
              <a:buFont typeface="+mj-lt"/>
              <a:buAutoNum type="romanUcPeriod"/>
            </a:pPr>
            <a:r>
              <a:rPr lang="fr-BE" dirty="0" err="1"/>
              <a:t>Martite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&gt;50% </a:t>
            </a:r>
            <a:r>
              <a:rPr lang="fr-BE" dirty="0" err="1"/>
              <a:t>haematite</a:t>
            </a:r>
            <a:r>
              <a:rPr lang="fr-BE" dirty="0"/>
              <a:t> (Mar HEM)</a:t>
            </a:r>
          </a:p>
          <a:p>
            <a:pPr marL="1314450" lvl="2" indent="-400050">
              <a:buFont typeface="+mj-lt"/>
              <a:buAutoNum type="romanUcPeriod"/>
            </a:pPr>
            <a:r>
              <a:rPr lang="fr-BE" dirty="0"/>
              <a:t>Pure </a:t>
            </a:r>
            <a:r>
              <a:rPr lang="fr-BE" dirty="0" err="1"/>
              <a:t>haematite</a:t>
            </a:r>
            <a:r>
              <a:rPr lang="fr-BE" dirty="0"/>
              <a:t> (HEM)</a:t>
            </a:r>
          </a:p>
          <a:p>
            <a:pPr marL="1314450" lvl="2" indent="-400050">
              <a:buFont typeface="+mj-lt"/>
              <a:buAutoNum type="romanUcPeriod"/>
            </a:pPr>
            <a:r>
              <a:rPr lang="fr-BE" dirty="0"/>
              <a:t>Goethite: </a:t>
            </a:r>
            <a:r>
              <a:rPr lang="fr-BE" dirty="0" err="1"/>
              <a:t>varying</a:t>
            </a:r>
            <a:r>
              <a:rPr lang="fr-BE" dirty="0"/>
              <a:t> texture and composition (Goethite)</a:t>
            </a:r>
          </a:p>
          <a:p>
            <a:pPr marL="1314450" lvl="2" indent="-400050">
              <a:buFont typeface="+mj-lt"/>
              <a:buAutoNum type="romanUcPeriod"/>
            </a:pPr>
            <a:r>
              <a:rPr lang="fr-BE" dirty="0"/>
              <a:t>Gangue </a:t>
            </a:r>
            <a:r>
              <a:rPr lang="fr-BE" dirty="0" err="1"/>
              <a:t>minerals</a:t>
            </a:r>
            <a:r>
              <a:rPr lang="fr-BE" dirty="0"/>
              <a:t>:  </a:t>
            </a:r>
            <a:r>
              <a:rPr lang="fr-BE" dirty="0" err="1"/>
              <a:t>mainly</a:t>
            </a:r>
            <a:r>
              <a:rPr lang="fr-BE" dirty="0"/>
              <a:t> </a:t>
            </a:r>
            <a:r>
              <a:rPr lang="fr-BE" dirty="0" err="1"/>
              <a:t>Qz</a:t>
            </a:r>
            <a:r>
              <a:rPr lang="fr-BE" dirty="0"/>
              <a:t> (Gangue)</a:t>
            </a:r>
          </a:p>
          <a:p>
            <a:pPr lvl="1"/>
            <a:r>
              <a:rPr lang="fr-BE" dirty="0" err="1"/>
              <a:t>Polymineralic</a:t>
            </a:r>
            <a:r>
              <a:rPr lang="fr-BE" dirty="0"/>
              <a:t>:</a:t>
            </a:r>
          </a:p>
          <a:p>
            <a:pPr marL="1314450" lvl="2" indent="-400050">
              <a:buFont typeface="+mj-lt"/>
              <a:buAutoNum type="romanUcPeriod" startAt="7"/>
            </a:pPr>
            <a:r>
              <a:rPr lang="fr-BE" dirty="0"/>
              <a:t>Composite grain </a:t>
            </a:r>
            <a:r>
              <a:rPr lang="fr-BE" dirty="0" smtClean="0"/>
              <a:t>MGT/ Gangue</a:t>
            </a:r>
            <a:endParaRPr lang="fr-BE" dirty="0"/>
          </a:p>
          <a:p>
            <a:pPr marL="1314450" lvl="2" indent="-400050">
              <a:buFont typeface="+mj-lt"/>
              <a:buAutoNum type="romanUcPeriod" startAt="7"/>
            </a:pPr>
            <a:r>
              <a:rPr lang="fr-BE" dirty="0"/>
              <a:t>Composite grain MGT</a:t>
            </a:r>
            <a:r>
              <a:rPr lang="fr-BE" dirty="0" smtClean="0"/>
              <a:t>/ Mar- </a:t>
            </a:r>
            <a:r>
              <a:rPr lang="fr-BE" dirty="0"/>
              <a:t>Gangue-Goethite</a:t>
            </a:r>
          </a:p>
          <a:p>
            <a:pPr marL="1314450" lvl="2" indent="-400050">
              <a:buFont typeface="+mj-lt"/>
              <a:buAutoNum type="romanUcPeriod" startAt="7"/>
            </a:pPr>
            <a:r>
              <a:rPr lang="fr-BE" dirty="0"/>
              <a:t>Composite grains MGT-HEM</a:t>
            </a:r>
          </a:p>
          <a:p>
            <a:pPr marL="1314450" lvl="2" indent="-400050">
              <a:buFont typeface="+mj-lt"/>
              <a:buAutoNum type="romanUcPeriod" startAt="7"/>
            </a:pPr>
            <a:r>
              <a:rPr lang="fr-BE" dirty="0"/>
              <a:t>Composite grains </a:t>
            </a:r>
            <a:r>
              <a:rPr lang="fr-BE" dirty="0" err="1"/>
              <a:t>Martite</a:t>
            </a:r>
            <a:r>
              <a:rPr lang="fr-BE" dirty="0"/>
              <a:t> HEM-Gangue</a:t>
            </a:r>
          </a:p>
          <a:p>
            <a:pPr marL="1314450" lvl="2" indent="-400050">
              <a:buFont typeface="+mj-lt"/>
              <a:buAutoNum type="romanUcPeriod" startAt="7"/>
            </a:pPr>
            <a:r>
              <a:rPr lang="fr-BE" dirty="0"/>
              <a:t>Composite grain </a:t>
            </a:r>
            <a:r>
              <a:rPr lang="fr-BE" dirty="0" err="1"/>
              <a:t>Martite</a:t>
            </a:r>
            <a:r>
              <a:rPr lang="fr-BE" dirty="0"/>
              <a:t> MGT-Gangue</a:t>
            </a:r>
          </a:p>
          <a:p>
            <a:pPr marL="1314450" lvl="2" indent="-400050">
              <a:buFont typeface="+mj-lt"/>
              <a:buAutoNum type="romanUcPeriod" startAt="7"/>
            </a:pPr>
            <a:r>
              <a:rPr lang="fr-BE" dirty="0"/>
              <a:t>Composite grain </a:t>
            </a:r>
            <a:r>
              <a:rPr lang="fr-BE" dirty="0" err="1" smtClean="0"/>
              <a:t>Martite</a:t>
            </a:r>
            <a:r>
              <a:rPr lang="fr-BE" dirty="0" smtClean="0"/>
              <a:t>-Goethite</a:t>
            </a:r>
            <a:endParaRPr lang="fr-BE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Quantitative Ore </a:t>
            </a:r>
            <a:r>
              <a:rPr lang="fr-BE" dirty="0" err="1" smtClean="0"/>
              <a:t>Microscopy</a:t>
            </a:r>
            <a:endParaRPr lang="fr-BE" dirty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2596" y="3638555"/>
            <a:ext cx="1741434" cy="1260051"/>
          </a:xfrm>
          <a:prstGeom prst="rect">
            <a:avLst/>
          </a:prstGeom>
          <a:noFill/>
        </p:spPr>
      </p:pic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7810" y="995943"/>
            <a:ext cx="1746219" cy="1399127"/>
          </a:xfrm>
          <a:prstGeom prst="rect">
            <a:avLst/>
          </a:prstGeom>
          <a:noFill/>
        </p:spPr>
      </p:pic>
      <p:pic>
        <p:nvPicPr>
          <p:cNvPr id="13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4248" y="2395070"/>
            <a:ext cx="1749782" cy="1243485"/>
          </a:xfrm>
          <a:prstGeom prst="rect">
            <a:avLst/>
          </a:prstGeom>
          <a:noFill/>
        </p:spPr>
      </p:pic>
      <p:cxnSp>
        <p:nvCxnSpPr>
          <p:cNvPr id="16" name="Connecteur droit avec flèche 15"/>
          <p:cNvCxnSpPr/>
          <p:nvPr/>
        </p:nvCxnSpPr>
        <p:spPr>
          <a:xfrm flipV="1">
            <a:off x="5404022" y="1695506"/>
            <a:ext cx="1626973" cy="398964"/>
          </a:xfrm>
          <a:prstGeom prst="straightConnector1">
            <a:avLst/>
          </a:prstGeom>
          <a:ln w="222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5404022" y="2329249"/>
            <a:ext cx="1626973" cy="687563"/>
          </a:xfrm>
          <a:prstGeom prst="straightConnector1">
            <a:avLst/>
          </a:prstGeom>
          <a:ln w="222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4683211" y="3505200"/>
            <a:ext cx="2423983" cy="763380"/>
          </a:xfrm>
          <a:prstGeom prst="straightConnector1">
            <a:avLst/>
          </a:prstGeom>
          <a:ln w="222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7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Quantitative Ore </a:t>
            </a:r>
            <a:r>
              <a:rPr lang="fr-BE" dirty="0" err="1" smtClean="0"/>
              <a:t>Microscopy</a:t>
            </a:r>
            <a:endParaRPr lang="fr-BE" dirty="0"/>
          </a:p>
        </p:txBody>
      </p:sp>
      <p:pic>
        <p:nvPicPr>
          <p:cNvPr id="30" name="Picture 2" descr="C:\Users\Liesbet\Documents\Liberia 2010\data\liberia misc\Contact Fresh-Transitiona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05605" y="3909591"/>
            <a:ext cx="4862386" cy="9605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1" name="Picture 3" descr="C:\Users\Liesbet\Documents\Liberia 2010\data\liberia misc\IFMH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05605" y="2489515"/>
            <a:ext cx="4862386" cy="9594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2" name="Picture 4" descr="C:\Users\Liesbet\Documents\Liberia 2010\data\liberia misc\IF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05605" y="1080431"/>
            <a:ext cx="4862386" cy="9269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1570990" y="1668819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smtClean="0">
                <a:solidFill>
                  <a:srgbClr val="CC3300"/>
                </a:solidFill>
              </a:rPr>
              <a:t>53% </a:t>
            </a:r>
            <a:r>
              <a:rPr lang="fr-BE" sz="1600" dirty="0" smtClean="0">
                <a:solidFill>
                  <a:srgbClr val="CC3300"/>
                </a:solidFill>
              </a:rPr>
              <a:t>Fe</a:t>
            </a:r>
            <a:endParaRPr lang="fr-BE" sz="1600" dirty="0">
              <a:solidFill>
                <a:srgbClr val="CC33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570990" y="3090706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>
                <a:solidFill>
                  <a:srgbClr val="CC3300"/>
                </a:solidFill>
              </a:rPr>
              <a:t>45% Fe</a:t>
            </a:r>
            <a:endParaRPr lang="fr-BE" sz="1600" dirty="0">
              <a:solidFill>
                <a:srgbClr val="CC33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570989" y="4531575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>
                <a:solidFill>
                  <a:srgbClr val="CC3300"/>
                </a:solidFill>
              </a:rPr>
              <a:t>36% Fe</a:t>
            </a:r>
            <a:endParaRPr lang="fr-BE" sz="1600" dirty="0">
              <a:solidFill>
                <a:srgbClr val="CC3300"/>
              </a:solidFill>
            </a:endParaRPr>
          </a:p>
        </p:txBody>
      </p:sp>
      <p:graphicFrame>
        <p:nvGraphicFramePr>
          <p:cNvPr id="14" name="Graphiqu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104452"/>
              </p:ext>
            </p:extLst>
          </p:nvPr>
        </p:nvGraphicFramePr>
        <p:xfrm>
          <a:off x="6558743" y="2295368"/>
          <a:ext cx="1628309" cy="1324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aphiqu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654424"/>
              </p:ext>
            </p:extLst>
          </p:nvPr>
        </p:nvGraphicFramePr>
        <p:xfrm>
          <a:off x="6556309" y="879743"/>
          <a:ext cx="1633176" cy="1328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Graphiqu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614402"/>
              </p:ext>
            </p:extLst>
          </p:nvPr>
        </p:nvGraphicFramePr>
        <p:xfrm>
          <a:off x="6533357" y="3707034"/>
          <a:ext cx="1679080" cy="1365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8214360" y="1409700"/>
            <a:ext cx="58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OX</a:t>
            </a:r>
            <a:endParaRPr lang="fr-BE" dirty="0"/>
          </a:p>
        </p:txBody>
      </p:sp>
      <p:sp>
        <p:nvSpPr>
          <p:cNvPr id="17" name="ZoneTexte 16"/>
          <p:cNvSpPr txBox="1"/>
          <p:nvPr/>
        </p:nvSpPr>
        <p:spPr>
          <a:xfrm>
            <a:off x="8214360" y="2784582"/>
            <a:ext cx="58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UT</a:t>
            </a:r>
            <a:endParaRPr lang="fr-BE" dirty="0"/>
          </a:p>
        </p:txBody>
      </p:sp>
      <p:sp>
        <p:nvSpPr>
          <p:cNvPr id="18" name="ZoneTexte 17"/>
          <p:cNvSpPr txBox="1"/>
          <p:nvPr/>
        </p:nvSpPr>
        <p:spPr>
          <a:xfrm>
            <a:off x="8214360" y="4205194"/>
            <a:ext cx="58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LT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575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Tokadeh</a:t>
            </a:r>
            <a:r>
              <a:rPr lang="en-US" dirty="0"/>
              <a:t> iron ore profile:</a:t>
            </a:r>
          </a:p>
          <a:p>
            <a:pPr lvl="1"/>
            <a:r>
              <a:rPr lang="en-US" dirty="0" smtClean="0"/>
              <a:t>Downward </a:t>
            </a:r>
            <a:r>
              <a:rPr lang="en-US" dirty="0"/>
              <a:t>increase of magnetite</a:t>
            </a:r>
          </a:p>
          <a:p>
            <a:pPr lvl="1"/>
            <a:r>
              <a:rPr lang="en-US" dirty="0"/>
              <a:t>Upward increase of </a:t>
            </a:r>
            <a:r>
              <a:rPr lang="en-US" dirty="0" err="1"/>
              <a:t>martite</a:t>
            </a:r>
            <a:r>
              <a:rPr lang="en-US" dirty="0"/>
              <a:t>, hematite   and </a:t>
            </a:r>
            <a:r>
              <a:rPr lang="en-US" dirty="0" smtClean="0"/>
              <a:t>goethite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Quantitative Ore </a:t>
            </a:r>
            <a:r>
              <a:rPr lang="fr-BE" dirty="0" err="1"/>
              <a:t>Microscopy</a:t>
            </a:r>
            <a:endParaRPr lang="fr-BE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871595649"/>
              </p:ext>
            </p:extLst>
          </p:nvPr>
        </p:nvGraphicFramePr>
        <p:xfrm>
          <a:off x="2493592" y="2069409"/>
          <a:ext cx="5095928" cy="3188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694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Tokadeh</a:t>
            </a:r>
            <a:r>
              <a:rPr lang="en-US" dirty="0"/>
              <a:t> iron ore profile:</a:t>
            </a:r>
          </a:p>
          <a:p>
            <a:pPr lvl="1"/>
            <a:r>
              <a:rPr lang="en-US" dirty="0" smtClean="0"/>
              <a:t>Upper </a:t>
            </a:r>
            <a:r>
              <a:rPr lang="en-US" dirty="0"/>
              <a:t>transition zone:</a:t>
            </a:r>
          </a:p>
          <a:p>
            <a:pPr lvl="2"/>
            <a:r>
              <a:rPr lang="en-US" dirty="0"/>
              <a:t>High level of composite grains</a:t>
            </a:r>
          </a:p>
          <a:p>
            <a:pPr lvl="2"/>
            <a:r>
              <a:rPr lang="en-US" dirty="0"/>
              <a:t>Low degree of liberation Fe-phase and </a:t>
            </a:r>
            <a:r>
              <a:rPr lang="en-US" dirty="0" smtClean="0"/>
              <a:t>gangue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Quantitative Ore </a:t>
            </a:r>
            <a:r>
              <a:rPr lang="fr-BE" dirty="0" err="1"/>
              <a:t>Microscopy</a:t>
            </a:r>
            <a:endParaRPr lang="fr-BE" dirty="0"/>
          </a:p>
        </p:txBody>
      </p:sp>
      <p:graphicFrame>
        <p:nvGraphicFramePr>
          <p:cNvPr id="5" name="Chart 13"/>
          <p:cNvGraphicFramePr/>
          <p:nvPr>
            <p:extLst>
              <p:ext uri="{D42A27DB-BD31-4B8C-83A1-F6EECF244321}">
                <p14:modId xmlns:p14="http://schemas.microsoft.com/office/powerpoint/2010/main" val="2518976465"/>
              </p:ext>
            </p:extLst>
          </p:nvPr>
        </p:nvGraphicFramePr>
        <p:xfrm>
          <a:off x="2753784" y="1028700"/>
          <a:ext cx="6268323" cy="3832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6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Tokadeh</a:t>
            </a:r>
            <a:r>
              <a:rPr lang="en-US" dirty="0"/>
              <a:t> </a:t>
            </a:r>
            <a:r>
              <a:rPr lang="en-US" dirty="0" smtClean="0"/>
              <a:t>samples from all 3 zones (OX UT, LT)</a:t>
            </a:r>
            <a:endParaRPr lang="en-US" dirty="0"/>
          </a:p>
          <a:p>
            <a:r>
              <a:rPr lang="en-US" dirty="0" smtClean="0"/>
              <a:t>Spiral concentrates</a:t>
            </a:r>
          </a:p>
          <a:p>
            <a:pPr lvl="1"/>
            <a:r>
              <a:rPr lang="en-US" dirty="0" smtClean="0"/>
              <a:t>Chemical analysis</a:t>
            </a:r>
          </a:p>
          <a:p>
            <a:pPr lvl="1"/>
            <a:r>
              <a:rPr lang="en-US" dirty="0" smtClean="0"/>
              <a:t>Optical microscopy</a:t>
            </a:r>
          </a:p>
          <a:p>
            <a:pPr lvl="1"/>
            <a:r>
              <a:rPr lang="en-US" dirty="0" smtClean="0"/>
              <a:t>XRD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Simulation </a:t>
            </a:r>
            <a:r>
              <a:rPr lang="en-US" dirty="0" err="1">
                <a:solidFill>
                  <a:prstClr val="white"/>
                </a:solidFill>
              </a:rPr>
              <a:t>behaviour</a:t>
            </a:r>
            <a:r>
              <a:rPr lang="en-US" dirty="0">
                <a:solidFill>
                  <a:prstClr val="white"/>
                </a:solidFill>
              </a:rPr>
              <a:t> during mineral processing</a:t>
            </a:r>
          </a:p>
          <a:p>
            <a:pPr lvl="1"/>
            <a:r>
              <a:rPr lang="en-US" dirty="0" smtClean="0"/>
              <a:t>Expected Optimal Beneficiation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err="1" smtClean="0"/>
              <a:t>Process</a:t>
            </a:r>
            <a:r>
              <a:rPr lang="fr-BE" dirty="0" smtClean="0"/>
              <a:t> </a:t>
            </a:r>
            <a:r>
              <a:rPr lang="fr-BE" dirty="0" err="1" smtClean="0"/>
              <a:t>Mineralogy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7124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err="1" smtClean="0"/>
              <a:t>Process</a:t>
            </a:r>
            <a:r>
              <a:rPr lang="fr-BE" dirty="0" smtClean="0"/>
              <a:t> </a:t>
            </a:r>
            <a:r>
              <a:rPr lang="fr-BE" dirty="0" err="1" smtClean="0"/>
              <a:t>Mineralogy</a:t>
            </a:r>
            <a:endParaRPr lang="fr-B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86"/>
          <a:stretch/>
        </p:blipFill>
        <p:spPr bwMode="auto">
          <a:xfrm>
            <a:off x="1004192" y="1191542"/>
            <a:ext cx="7975391" cy="298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484664"/>
              </p:ext>
            </p:extLst>
          </p:nvPr>
        </p:nvGraphicFramePr>
        <p:xfrm>
          <a:off x="5935979" y="3546826"/>
          <a:ext cx="2583182" cy="1591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591"/>
                <a:gridCol w="1291591"/>
              </a:tblGrid>
              <a:tr h="318262"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Total </a:t>
                      </a:r>
                      <a:r>
                        <a:rPr lang="fr-BE" sz="1050" dirty="0" smtClean="0"/>
                        <a:t>(/100%)</a:t>
                      </a:r>
                      <a:endParaRPr lang="fr-BE" sz="105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18262">
                <a:tc>
                  <a:txBody>
                    <a:bodyPr/>
                    <a:lstStyle/>
                    <a:p>
                      <a:r>
                        <a:rPr lang="fr-BE" sz="1400" dirty="0" err="1" smtClean="0"/>
                        <a:t>Magnetite</a:t>
                      </a:r>
                      <a:endParaRPr lang="fr-BE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29,7 %</a:t>
                      </a:r>
                      <a:endParaRPr lang="fr-BE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18262">
                <a:tc>
                  <a:txBody>
                    <a:bodyPr/>
                    <a:lstStyle/>
                    <a:p>
                      <a:r>
                        <a:rPr lang="fr-BE" sz="1400" dirty="0" err="1" smtClean="0"/>
                        <a:t>Haematite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50,0 %</a:t>
                      </a:r>
                      <a:endParaRPr lang="fr-BE" sz="1400" dirty="0"/>
                    </a:p>
                  </a:txBody>
                  <a:tcPr/>
                </a:tc>
              </a:tr>
              <a:tr h="318262">
                <a:tc>
                  <a:txBody>
                    <a:bodyPr/>
                    <a:lstStyle/>
                    <a:p>
                      <a:r>
                        <a:rPr lang="fr-B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Goethite</a:t>
                      </a:r>
                      <a:endParaRPr lang="fr-B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15,8 %</a:t>
                      </a:r>
                      <a:endParaRPr lang="fr-B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18262"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Gangue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4,5 %</a:t>
                      </a:r>
                      <a:endParaRPr lang="fr-BE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40380" y="1444976"/>
            <a:ext cx="457200" cy="1447800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1004192" y="2682238"/>
            <a:ext cx="7975391" cy="210537"/>
          </a:xfrm>
          <a:prstGeom prst="rect">
            <a:avLst/>
          </a:prstGeom>
          <a:solidFill>
            <a:srgbClr val="C0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1004192" y="4474350"/>
            <a:ext cx="2805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FFC000"/>
                </a:solidFill>
              </a:rPr>
              <a:t>Mineral species confirmed by XRD</a:t>
            </a:r>
            <a:endParaRPr lang="fr-BE" sz="1200" i="1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4192" y="883611"/>
            <a:ext cx="4360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Quantitative Mineralogy from Chemical Data:</a:t>
            </a:r>
            <a:endParaRPr lang="fr-BE" sz="1600" i="1" dirty="0"/>
          </a:p>
        </p:txBody>
      </p:sp>
    </p:spTree>
    <p:extLst>
      <p:ext uri="{BB962C8B-B14F-4D97-AF65-F5344CB8AC3E}">
        <p14:creationId xmlns:p14="http://schemas.microsoft.com/office/powerpoint/2010/main" val="38221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Quantitative </a:t>
            </a:r>
            <a:r>
              <a:rPr lang="fr-BE" dirty="0" err="1" smtClean="0"/>
              <a:t>Mineralogical</a:t>
            </a:r>
            <a:r>
              <a:rPr lang="fr-BE" dirty="0" smtClean="0"/>
              <a:t> </a:t>
            </a:r>
            <a:r>
              <a:rPr lang="fr-BE" dirty="0" err="1" smtClean="0"/>
              <a:t>Analysis</a:t>
            </a:r>
            <a:endParaRPr lang="fr-BE" dirty="0" smtClean="0"/>
          </a:p>
          <a:p>
            <a:pPr lvl="1"/>
            <a:r>
              <a:rPr lang="fr-BE" dirty="0" err="1" smtClean="0"/>
              <a:t>Constrained</a:t>
            </a:r>
            <a:r>
              <a:rPr lang="fr-BE" dirty="0" smtClean="0"/>
              <a:t> by </a:t>
            </a:r>
            <a:r>
              <a:rPr lang="fr-BE" dirty="0" err="1" smtClean="0"/>
              <a:t>microscopy</a:t>
            </a:r>
            <a:r>
              <a:rPr lang="fr-BE" dirty="0" smtClean="0"/>
              <a:t> / XRD</a:t>
            </a:r>
            <a:endParaRPr lang="fr-BE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err="1"/>
              <a:t>Process</a:t>
            </a:r>
            <a:r>
              <a:rPr lang="fr-BE" dirty="0"/>
              <a:t> </a:t>
            </a:r>
            <a:r>
              <a:rPr lang="fr-BE" dirty="0" err="1"/>
              <a:t>Mineralogy</a:t>
            </a:r>
            <a:endParaRPr lang="fr-BE" dirty="0"/>
          </a:p>
        </p:txBody>
      </p:sp>
      <p:sp>
        <p:nvSpPr>
          <p:cNvPr id="72" name="ZoneTexte 71"/>
          <p:cNvSpPr txBox="1"/>
          <p:nvPr/>
        </p:nvSpPr>
        <p:spPr>
          <a:xfrm>
            <a:off x="1023506" y="3275173"/>
            <a:ext cx="4173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i="1" dirty="0" err="1" smtClean="0"/>
              <a:t>Limits</a:t>
            </a:r>
            <a:r>
              <a:rPr lang="fr-FR" sz="1200" i="1" dirty="0" smtClean="0"/>
              <a:t>: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arenR"/>
            </a:pPr>
            <a:r>
              <a:rPr lang="fr-FR" sz="1200" i="1" dirty="0" smtClean="0"/>
              <a:t>K</a:t>
            </a:r>
            <a:r>
              <a:rPr lang="en-GB" sz="1200" i="1" dirty="0" err="1"/>
              <a:t>enomagnetite</a:t>
            </a:r>
            <a:r>
              <a:rPr lang="en-GB" sz="1200" i="1" dirty="0"/>
              <a:t> </a:t>
            </a:r>
            <a:r>
              <a:rPr lang="en-GB" sz="1200" i="1" dirty="0" smtClean="0"/>
              <a:t>has </a:t>
            </a:r>
            <a:r>
              <a:rPr lang="en-GB" sz="1200" i="1" dirty="0"/>
              <a:t>not been considered.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1200" i="1" dirty="0" smtClean="0"/>
              <a:t>Potential </a:t>
            </a:r>
            <a:r>
              <a:rPr lang="en-GB" sz="1200" i="1" dirty="0"/>
              <a:t>contaminations of goethite </a:t>
            </a:r>
            <a:r>
              <a:rPr lang="en-GB" sz="1200" i="1" dirty="0" smtClean="0"/>
              <a:t>by silica</a:t>
            </a:r>
            <a:r>
              <a:rPr lang="en-GB" sz="1200" i="1" dirty="0"/>
              <a:t>, alumina and manganese have </a:t>
            </a:r>
            <a:r>
              <a:rPr lang="en-GB" sz="1200" i="1" dirty="0" smtClean="0"/>
              <a:t>not  </a:t>
            </a:r>
            <a:r>
              <a:rPr lang="en-GB" sz="1200" i="1" dirty="0"/>
              <a:t>been considered.</a:t>
            </a:r>
            <a:endParaRPr lang="fr-FR" sz="1200" i="1" dirty="0"/>
          </a:p>
          <a:p>
            <a:endParaRPr lang="fr-BE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r="28204"/>
          <a:stretch/>
        </p:blipFill>
        <p:spPr bwMode="auto">
          <a:xfrm>
            <a:off x="5269660" y="1243655"/>
            <a:ext cx="3630500" cy="3287547"/>
          </a:xfrm>
          <a:prstGeom prst="rect">
            <a:avLst/>
          </a:prstGeom>
          <a:noFill/>
          <a:ln>
            <a:noFill/>
          </a:ln>
          <a:effectLst>
            <a:innerShdw blurRad="114300" dist="762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5269660" y="4516621"/>
            <a:ext cx="363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1200" i="1" dirty="0" err="1" smtClean="0">
                <a:solidFill>
                  <a:srgbClr val="FFC000"/>
                </a:solidFill>
              </a:rPr>
              <a:t>Mineralogical</a:t>
            </a:r>
            <a:r>
              <a:rPr lang="fr-BE" sz="1200" i="1" dirty="0" smtClean="0">
                <a:solidFill>
                  <a:srgbClr val="FFC000"/>
                </a:solidFill>
              </a:rPr>
              <a:t> </a:t>
            </a:r>
            <a:r>
              <a:rPr lang="fr-BE" sz="1200" i="1" dirty="0" err="1" smtClean="0">
                <a:solidFill>
                  <a:srgbClr val="FFC000"/>
                </a:solidFill>
              </a:rPr>
              <a:t>Analysis</a:t>
            </a:r>
            <a:r>
              <a:rPr lang="fr-BE" sz="1200" i="1" dirty="0" smtClean="0">
                <a:solidFill>
                  <a:srgbClr val="FFC000"/>
                </a:solidFill>
              </a:rPr>
              <a:t> of Spiral </a:t>
            </a:r>
            <a:r>
              <a:rPr lang="fr-BE" sz="1200" i="1" dirty="0" err="1" smtClean="0">
                <a:solidFill>
                  <a:srgbClr val="FFC000"/>
                </a:solidFill>
              </a:rPr>
              <a:t>Concentrates</a:t>
            </a:r>
            <a:r>
              <a:rPr lang="fr-BE" sz="1200" i="1" dirty="0" smtClean="0">
                <a:solidFill>
                  <a:srgbClr val="FFC000"/>
                </a:solidFill>
              </a:rPr>
              <a:t/>
            </a:r>
            <a:br>
              <a:rPr lang="fr-BE" sz="1200" i="1" dirty="0" smtClean="0">
                <a:solidFill>
                  <a:srgbClr val="FFC000"/>
                </a:solidFill>
              </a:rPr>
            </a:br>
            <a:r>
              <a:rPr lang="fr-BE" sz="1200" i="1" dirty="0" err="1" smtClean="0">
                <a:solidFill>
                  <a:srgbClr val="FFC000"/>
                </a:solidFill>
              </a:rPr>
              <a:t>obtained</a:t>
            </a:r>
            <a:r>
              <a:rPr lang="fr-BE" sz="1200" i="1" dirty="0" smtClean="0">
                <a:solidFill>
                  <a:srgbClr val="FFC000"/>
                </a:solidFill>
              </a:rPr>
              <a:t> for the 3 </a:t>
            </a:r>
            <a:r>
              <a:rPr lang="fr-BE" sz="1200" i="1" dirty="0" err="1" smtClean="0">
                <a:solidFill>
                  <a:srgbClr val="FFC000"/>
                </a:solidFill>
              </a:rPr>
              <a:t>different</a:t>
            </a:r>
            <a:r>
              <a:rPr lang="fr-BE" sz="1200" i="1" dirty="0" smtClean="0">
                <a:solidFill>
                  <a:srgbClr val="FFC000"/>
                </a:solidFill>
              </a:rPr>
              <a:t> ores</a:t>
            </a:r>
            <a:endParaRPr lang="fr-BE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1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err="1"/>
              <a:t>Process</a:t>
            </a:r>
            <a:r>
              <a:rPr lang="fr-BE" dirty="0"/>
              <a:t> </a:t>
            </a:r>
            <a:r>
              <a:rPr lang="fr-BE" dirty="0" err="1"/>
              <a:t>Mineralogy</a:t>
            </a:r>
            <a:endParaRPr lang="fr-B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093" y="1222165"/>
            <a:ext cx="7269019" cy="346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04192" y="883611"/>
            <a:ext cx="7804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Inference of magnetic separation concentrates from modal </a:t>
            </a:r>
            <a:r>
              <a:rPr lang="en-US" sz="1600" i="1" dirty="0" smtClean="0"/>
              <a:t>analysis: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73656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Theoretical</a:t>
            </a:r>
            <a:r>
              <a:rPr lang="fr-BE" dirty="0" smtClean="0"/>
              <a:t> </a:t>
            </a:r>
            <a:r>
              <a:rPr lang="fr-BE" dirty="0" err="1" smtClean="0"/>
              <a:t>upgrading</a:t>
            </a:r>
            <a:r>
              <a:rPr lang="fr-BE" dirty="0" smtClean="0"/>
              <a:t> </a:t>
            </a:r>
            <a:r>
              <a:rPr lang="fr-BE" dirty="0" err="1" smtClean="0"/>
              <a:t>potential</a:t>
            </a:r>
            <a:endParaRPr lang="fr-BE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err="1"/>
              <a:t>Process</a:t>
            </a:r>
            <a:r>
              <a:rPr lang="fr-BE" dirty="0"/>
              <a:t> </a:t>
            </a:r>
            <a:r>
              <a:rPr lang="fr-BE" dirty="0" err="1"/>
              <a:t>Mineralogy</a:t>
            </a:r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776415" y="4627320"/>
            <a:ext cx="4229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 i="1" dirty="0" err="1">
                <a:solidFill>
                  <a:srgbClr val="FFC000"/>
                </a:solidFill>
              </a:rPr>
              <a:t>Estimated</a:t>
            </a:r>
            <a:r>
              <a:rPr lang="fr-FR" sz="1200" i="1" dirty="0">
                <a:solidFill>
                  <a:srgbClr val="FFC000"/>
                </a:solidFill>
              </a:rPr>
              <a:t> modal </a:t>
            </a:r>
            <a:r>
              <a:rPr lang="fr-FR" sz="1200" i="1" dirty="0" err="1">
                <a:solidFill>
                  <a:srgbClr val="FFC000"/>
                </a:solidFill>
              </a:rPr>
              <a:t>analysis</a:t>
            </a:r>
            <a:r>
              <a:rPr lang="fr-FR" sz="1200" i="1" dirty="0">
                <a:solidFill>
                  <a:srgbClr val="FFC000"/>
                </a:solidFill>
              </a:rPr>
              <a:t> of </a:t>
            </a:r>
            <a:r>
              <a:rPr lang="fr-FR" sz="1200" i="1" dirty="0" err="1">
                <a:solidFill>
                  <a:srgbClr val="FFC000"/>
                </a:solidFill>
              </a:rPr>
              <a:t>concentrates</a:t>
            </a:r>
            <a:r>
              <a:rPr lang="fr-FR" sz="1200" i="1" dirty="0">
                <a:solidFill>
                  <a:srgbClr val="FFC000"/>
                </a:solidFill>
              </a:rPr>
              <a:t/>
            </a:r>
            <a:br>
              <a:rPr lang="fr-FR" sz="1200" i="1" dirty="0">
                <a:solidFill>
                  <a:srgbClr val="FFC000"/>
                </a:solidFill>
              </a:rPr>
            </a:br>
            <a:r>
              <a:rPr lang="fr-FR" sz="1200" i="1" dirty="0" err="1">
                <a:solidFill>
                  <a:srgbClr val="FFC000"/>
                </a:solidFill>
              </a:rPr>
              <a:t>after</a:t>
            </a:r>
            <a:r>
              <a:rPr lang="fr-FR" sz="1200" i="1" dirty="0">
                <a:solidFill>
                  <a:srgbClr val="FFC000"/>
                </a:solidFill>
              </a:rPr>
              <a:t> an </a:t>
            </a:r>
            <a:r>
              <a:rPr lang="fr-FR" sz="1200" i="1" dirty="0" err="1">
                <a:solidFill>
                  <a:srgbClr val="FFC000"/>
                </a:solidFill>
              </a:rPr>
              <a:t>additional</a:t>
            </a:r>
            <a:r>
              <a:rPr lang="fr-FR" sz="1200" i="1" dirty="0">
                <a:solidFill>
                  <a:srgbClr val="FFC000"/>
                </a:solidFill>
              </a:rPr>
              <a:t> </a:t>
            </a:r>
            <a:r>
              <a:rPr lang="fr-FR" sz="1200" i="1" dirty="0" err="1">
                <a:solidFill>
                  <a:srgbClr val="FFC000"/>
                </a:solidFill>
              </a:rPr>
              <a:t>magnetic</a:t>
            </a:r>
            <a:r>
              <a:rPr lang="fr-FR" sz="1200" i="1" dirty="0">
                <a:solidFill>
                  <a:srgbClr val="FFC000"/>
                </a:solidFill>
              </a:rPr>
              <a:t> </a:t>
            </a:r>
            <a:r>
              <a:rPr lang="fr-FR" sz="1200" i="1" dirty="0" err="1">
                <a:solidFill>
                  <a:srgbClr val="FFC000"/>
                </a:solidFill>
              </a:rPr>
              <a:t>separation</a:t>
            </a:r>
            <a:endParaRPr lang="fr-FR" sz="1200" i="1" dirty="0">
              <a:solidFill>
                <a:srgbClr val="FFC000"/>
              </a:solidFill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" r="20694" b="4953"/>
          <a:stretch/>
        </p:blipFill>
        <p:spPr bwMode="auto">
          <a:xfrm>
            <a:off x="5158944" y="1752130"/>
            <a:ext cx="3588816" cy="279674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114300" dist="76200" dir="18900000">
              <a:prstClr val="black">
                <a:alpha val="50000"/>
              </a:prstClr>
            </a:innerShdw>
          </a:effectLst>
          <a:extLst/>
        </p:spPr>
      </p:pic>
      <p:sp>
        <p:nvSpPr>
          <p:cNvPr id="7" name="Rectangle 6"/>
          <p:cNvSpPr/>
          <p:nvPr/>
        </p:nvSpPr>
        <p:spPr>
          <a:xfrm>
            <a:off x="5158944" y="4633950"/>
            <a:ext cx="3694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 i="1" dirty="0" err="1">
                <a:solidFill>
                  <a:srgbClr val="FFC000"/>
                </a:solidFill>
              </a:rPr>
              <a:t>Potential</a:t>
            </a:r>
            <a:r>
              <a:rPr lang="fr-FR" sz="1200" i="1" dirty="0">
                <a:solidFill>
                  <a:srgbClr val="FFC000"/>
                </a:solidFill>
              </a:rPr>
              <a:t> </a:t>
            </a:r>
            <a:r>
              <a:rPr lang="fr-FR" sz="1200" i="1" dirty="0" err="1">
                <a:solidFill>
                  <a:srgbClr val="FFC000"/>
                </a:solidFill>
              </a:rPr>
              <a:t>upgrading</a:t>
            </a:r>
            <a:r>
              <a:rPr lang="fr-FR" sz="1200" i="1" dirty="0">
                <a:solidFill>
                  <a:srgbClr val="FFC000"/>
                </a:solidFill>
              </a:rPr>
              <a:t> of spiral </a:t>
            </a:r>
            <a:r>
              <a:rPr lang="fr-FR" sz="1200" i="1" dirty="0" err="1">
                <a:solidFill>
                  <a:srgbClr val="FFC000"/>
                </a:solidFill>
              </a:rPr>
              <a:t>concentrates</a:t>
            </a:r>
            <a:r>
              <a:rPr lang="fr-FR" sz="1200" i="1" dirty="0">
                <a:solidFill>
                  <a:srgbClr val="FFC000"/>
                </a:solidFill>
              </a:rPr>
              <a:t/>
            </a:r>
            <a:br>
              <a:rPr lang="fr-FR" sz="1200" i="1" dirty="0">
                <a:solidFill>
                  <a:srgbClr val="FFC000"/>
                </a:solidFill>
              </a:rPr>
            </a:br>
            <a:r>
              <a:rPr lang="fr-FR" sz="1200" i="1" dirty="0">
                <a:solidFill>
                  <a:srgbClr val="FFC000"/>
                </a:solidFill>
              </a:rPr>
              <a:t>by </a:t>
            </a:r>
            <a:r>
              <a:rPr lang="fr-FR" sz="1200" i="1" dirty="0" err="1">
                <a:solidFill>
                  <a:srgbClr val="FFC000"/>
                </a:solidFill>
              </a:rPr>
              <a:t>magnetic</a:t>
            </a:r>
            <a:r>
              <a:rPr lang="fr-FR" sz="1200" i="1" dirty="0">
                <a:solidFill>
                  <a:srgbClr val="FFC000"/>
                </a:solidFill>
              </a:rPr>
              <a:t> </a:t>
            </a:r>
            <a:r>
              <a:rPr lang="fr-FR" sz="1200" i="1" dirty="0" err="1">
                <a:solidFill>
                  <a:srgbClr val="FFC000"/>
                </a:solidFill>
              </a:rPr>
              <a:t>separation</a:t>
            </a:r>
            <a:r>
              <a:rPr lang="fr-FR" sz="1200" i="1" dirty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r="27833" b="2172"/>
          <a:stretch/>
        </p:blipFill>
        <p:spPr bwMode="auto">
          <a:xfrm>
            <a:off x="1290765" y="1670039"/>
            <a:ext cx="3273615" cy="2878831"/>
          </a:xfrm>
          <a:prstGeom prst="rect">
            <a:avLst/>
          </a:prstGeom>
          <a:noFill/>
          <a:ln>
            <a:noFill/>
          </a:ln>
          <a:effectLst>
            <a:innerShdw blurRad="114300" dist="762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90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BE" dirty="0" smtClean="0">
                <a:solidFill>
                  <a:srgbClr val="FFC000"/>
                </a:solidFill>
              </a:rPr>
              <a:t>Liberia</a:t>
            </a:r>
            <a:r>
              <a:rPr lang="fr-BE" dirty="0" smtClean="0"/>
              <a:t> hosts </a:t>
            </a:r>
            <a:r>
              <a:rPr lang="fr-BE" dirty="0" err="1" smtClean="0"/>
              <a:t>several</a:t>
            </a:r>
            <a:r>
              <a:rPr lang="fr-BE" dirty="0" smtClean="0"/>
              <a:t> world class </a:t>
            </a:r>
            <a:r>
              <a:rPr lang="fr-BE" dirty="0" err="1" smtClean="0"/>
              <a:t>deposits</a:t>
            </a:r>
            <a:endParaRPr lang="fr-BE" dirty="0" smtClean="0"/>
          </a:p>
          <a:p>
            <a:pPr>
              <a:lnSpc>
                <a:spcPct val="150000"/>
              </a:lnSpc>
            </a:pPr>
            <a:r>
              <a:rPr lang="fr-BE" dirty="0" smtClean="0"/>
              <a:t>Importance of </a:t>
            </a:r>
            <a:r>
              <a:rPr lang="fr-BE" dirty="0" err="1" smtClean="0">
                <a:solidFill>
                  <a:srgbClr val="FFC000"/>
                </a:solidFill>
              </a:rPr>
              <a:t>mineralogical</a:t>
            </a:r>
            <a:r>
              <a:rPr lang="fr-BE" dirty="0" smtClean="0">
                <a:solidFill>
                  <a:srgbClr val="FFC000"/>
                </a:solidFill>
              </a:rPr>
              <a:t> data </a:t>
            </a:r>
            <a:r>
              <a:rPr lang="fr-BE" dirty="0" err="1" smtClean="0"/>
              <a:t>at</a:t>
            </a:r>
            <a:r>
              <a:rPr lang="fr-BE" dirty="0" smtClean="0"/>
              <a:t> exploration stage</a:t>
            </a:r>
          </a:p>
          <a:p>
            <a:pPr>
              <a:lnSpc>
                <a:spcPct val="150000"/>
              </a:lnSpc>
            </a:pPr>
            <a:r>
              <a:rPr lang="fr-BE" dirty="0" smtClean="0"/>
              <a:t>Simple </a:t>
            </a:r>
            <a:r>
              <a:rPr lang="fr-BE" dirty="0" err="1" smtClean="0"/>
              <a:t>estimates</a:t>
            </a:r>
            <a:r>
              <a:rPr lang="fr-BE" dirty="0" smtClean="0"/>
              <a:t> of quantitative </a:t>
            </a:r>
            <a:r>
              <a:rPr lang="fr-BE" dirty="0" err="1" smtClean="0"/>
              <a:t>mineralogy</a:t>
            </a:r>
            <a:r>
              <a:rPr lang="fr-BE" dirty="0" smtClean="0"/>
              <a:t> </a:t>
            </a:r>
            <a:r>
              <a:rPr lang="fr-BE" dirty="0" err="1" smtClean="0"/>
              <a:t>can</a:t>
            </a:r>
            <a:r>
              <a:rPr lang="fr-BE" dirty="0" smtClean="0"/>
              <a:t> (</a:t>
            </a:r>
            <a:r>
              <a:rPr lang="fr-BE" dirty="0" err="1" smtClean="0"/>
              <a:t>often</a:t>
            </a:r>
            <a:r>
              <a:rPr lang="fr-BE" dirty="0" smtClean="0"/>
              <a:t>)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obtained</a:t>
            </a:r>
            <a:r>
              <a:rPr lang="fr-BE" dirty="0" smtClean="0"/>
              <a:t> by </a:t>
            </a:r>
            <a:r>
              <a:rPr lang="fr-BE" dirty="0" err="1" smtClean="0"/>
              <a:t>combining</a:t>
            </a:r>
            <a:r>
              <a:rPr lang="fr-BE" dirty="0" smtClean="0"/>
              <a:t> </a:t>
            </a:r>
            <a:r>
              <a:rPr lang="fr-BE" dirty="0" err="1" smtClean="0">
                <a:solidFill>
                  <a:srgbClr val="FFC000"/>
                </a:solidFill>
              </a:rPr>
              <a:t>microscopy</a:t>
            </a:r>
            <a:r>
              <a:rPr lang="fr-BE" dirty="0" smtClean="0">
                <a:solidFill>
                  <a:srgbClr val="FFC000"/>
                </a:solidFill>
              </a:rPr>
              <a:t>, </a:t>
            </a:r>
            <a:r>
              <a:rPr lang="fr-BE" dirty="0" err="1" smtClean="0">
                <a:solidFill>
                  <a:srgbClr val="FFC000"/>
                </a:solidFill>
              </a:rPr>
              <a:t>chemistry</a:t>
            </a:r>
            <a:r>
              <a:rPr lang="fr-BE" dirty="0" smtClean="0">
                <a:solidFill>
                  <a:srgbClr val="FFC000"/>
                </a:solidFill>
              </a:rPr>
              <a:t> &amp; XRD</a:t>
            </a:r>
          </a:p>
          <a:p>
            <a:pPr>
              <a:lnSpc>
                <a:spcPct val="150000"/>
              </a:lnSpc>
            </a:pPr>
            <a:r>
              <a:rPr lang="fr-BE" dirty="0" err="1" smtClean="0">
                <a:solidFill>
                  <a:srgbClr val="FFC000"/>
                </a:solidFill>
              </a:rPr>
              <a:t>Understanding</a:t>
            </a:r>
            <a:r>
              <a:rPr lang="fr-BE" dirty="0" smtClean="0">
                <a:solidFill>
                  <a:srgbClr val="FFC000"/>
                </a:solidFill>
              </a:rPr>
              <a:t> </a:t>
            </a:r>
            <a:r>
              <a:rPr lang="fr-BE" dirty="0" smtClean="0"/>
              <a:t>of </a:t>
            </a:r>
            <a:r>
              <a:rPr lang="fr-BE" dirty="0" err="1" smtClean="0"/>
              <a:t>mineral</a:t>
            </a:r>
            <a:r>
              <a:rPr lang="fr-BE" dirty="0" smtClean="0"/>
              <a:t> </a:t>
            </a:r>
            <a:r>
              <a:rPr lang="fr-BE" dirty="0" err="1" smtClean="0"/>
              <a:t>beneficiation</a:t>
            </a:r>
            <a:endParaRPr lang="fr-BE" dirty="0" smtClean="0"/>
          </a:p>
          <a:p>
            <a:pPr>
              <a:lnSpc>
                <a:spcPct val="150000"/>
              </a:lnSpc>
            </a:pPr>
            <a:r>
              <a:rPr lang="fr-BE" dirty="0" err="1" smtClean="0">
                <a:solidFill>
                  <a:srgbClr val="FFC000"/>
                </a:solidFill>
              </a:rPr>
              <a:t>Inference</a:t>
            </a:r>
            <a:r>
              <a:rPr lang="fr-BE" dirty="0" smtClean="0">
                <a:solidFill>
                  <a:srgbClr val="FFC000"/>
                </a:solidFill>
              </a:rPr>
              <a:t> </a:t>
            </a:r>
            <a:r>
              <a:rPr lang="fr-BE" dirty="0" smtClean="0"/>
              <a:t>of optimal </a:t>
            </a:r>
            <a:r>
              <a:rPr lang="fr-BE" dirty="0" err="1" smtClean="0"/>
              <a:t>beneficiation</a:t>
            </a:r>
            <a:endParaRPr lang="fr-BE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87509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09896" y="1200150"/>
            <a:ext cx="7876903" cy="3822871"/>
          </a:xfrm>
        </p:spPr>
        <p:txBody>
          <a:bodyPr/>
          <a:lstStyle/>
          <a:p>
            <a:pPr lvl="2"/>
            <a:r>
              <a:rPr lang="fr-BE" dirty="0" err="1" smtClean="0">
                <a:latin typeface="Trebuchet MS" pitchFamily="34" charset="0"/>
              </a:rPr>
              <a:t>Liege</a:t>
            </a:r>
            <a:r>
              <a:rPr lang="fr-BE" dirty="0" smtClean="0">
                <a:latin typeface="Trebuchet MS" pitchFamily="34" charset="0"/>
              </a:rPr>
              <a:t> City</a:t>
            </a:r>
          </a:p>
          <a:p>
            <a:pPr lvl="3"/>
            <a:r>
              <a:rPr lang="fr-BE" dirty="0" smtClean="0">
                <a:latin typeface="Trebuchet MS" pitchFamily="34" charset="0"/>
              </a:rPr>
              <a:t>The </a:t>
            </a:r>
            <a:r>
              <a:rPr lang="fr-BE" dirty="0" err="1" smtClean="0">
                <a:latin typeface="Trebuchet MS" pitchFamily="34" charset="0"/>
              </a:rPr>
              <a:t>cradle</a:t>
            </a:r>
            <a:r>
              <a:rPr lang="fr-BE" dirty="0" smtClean="0">
                <a:latin typeface="Trebuchet MS" pitchFamily="34" charset="0"/>
              </a:rPr>
              <a:t> of </a:t>
            </a:r>
            <a:r>
              <a:rPr lang="fr-BE" dirty="0" err="1" smtClean="0">
                <a:latin typeface="Trebuchet MS" pitchFamily="34" charset="0"/>
              </a:rPr>
              <a:t>coal</a:t>
            </a:r>
            <a:r>
              <a:rPr lang="fr-BE" dirty="0" smtClean="0">
                <a:latin typeface="Trebuchet MS" pitchFamily="34" charset="0"/>
              </a:rPr>
              <a:t> </a:t>
            </a:r>
            <a:r>
              <a:rPr lang="fr-BE" dirty="0" err="1" smtClean="0">
                <a:latin typeface="Trebuchet MS" pitchFamily="34" charset="0"/>
              </a:rPr>
              <a:t>mining</a:t>
            </a:r>
            <a:r>
              <a:rPr lang="fr-BE" dirty="0" smtClean="0">
                <a:latin typeface="Trebuchet MS" pitchFamily="34" charset="0"/>
              </a:rPr>
              <a:t>, </a:t>
            </a:r>
            <a:r>
              <a:rPr lang="fr-BE" dirty="0" err="1" smtClean="0">
                <a:latin typeface="Trebuchet MS" pitchFamily="34" charset="0"/>
              </a:rPr>
              <a:t>steelmaking</a:t>
            </a:r>
            <a:r>
              <a:rPr lang="fr-BE" dirty="0" smtClean="0">
                <a:latin typeface="Trebuchet MS" pitchFamily="34" charset="0"/>
              </a:rPr>
              <a:t> and zinc </a:t>
            </a:r>
            <a:r>
              <a:rPr lang="fr-BE" dirty="0" err="1" smtClean="0">
                <a:latin typeface="Trebuchet MS" pitchFamily="34" charset="0"/>
              </a:rPr>
              <a:t>metallurgy</a:t>
            </a:r>
            <a:r>
              <a:rPr lang="fr-BE" dirty="0" smtClean="0">
                <a:latin typeface="Trebuchet MS" pitchFamily="34" charset="0"/>
              </a:rPr>
              <a:t> in Europe...</a:t>
            </a:r>
          </a:p>
          <a:p>
            <a:pPr lvl="3"/>
            <a:endParaRPr lang="fr-BE" dirty="0">
              <a:latin typeface="Trebuchet MS" pitchFamily="34" charset="0"/>
            </a:endParaRPr>
          </a:p>
          <a:p>
            <a:pPr lvl="3"/>
            <a:endParaRPr lang="fr-BE" dirty="0" smtClean="0">
              <a:latin typeface="Trebuchet MS" pitchFamily="34" charset="0"/>
            </a:endParaRPr>
          </a:p>
          <a:p>
            <a:pPr lvl="3"/>
            <a:endParaRPr lang="fr-BE" dirty="0">
              <a:latin typeface="Trebuchet MS" pitchFamily="34" charset="0"/>
            </a:endParaRPr>
          </a:p>
          <a:p>
            <a:pPr lvl="3"/>
            <a:endParaRPr lang="fr-BE" dirty="0" smtClean="0">
              <a:latin typeface="Trebuchet MS" pitchFamily="34" charset="0"/>
            </a:endParaRPr>
          </a:p>
          <a:p>
            <a:pPr lvl="2"/>
            <a:endParaRPr lang="fr-BE" dirty="0" smtClean="0">
              <a:latin typeface="Trebuchet MS" pitchFamily="34" charset="0"/>
            </a:endParaRPr>
          </a:p>
          <a:p>
            <a:pPr lvl="2"/>
            <a:endParaRPr lang="fr-BE" dirty="0" smtClean="0">
              <a:latin typeface="Trebuchet MS" pitchFamily="34" charset="0"/>
            </a:endParaRPr>
          </a:p>
          <a:p>
            <a:pPr lvl="2"/>
            <a:r>
              <a:rPr lang="fr-BE" dirty="0" err="1" smtClean="0">
                <a:latin typeface="Trebuchet MS" pitchFamily="34" charset="0"/>
              </a:rPr>
              <a:t>Liege</a:t>
            </a:r>
            <a:r>
              <a:rPr lang="fr-BE" dirty="0" smtClean="0">
                <a:latin typeface="Trebuchet MS" pitchFamily="34" charset="0"/>
              </a:rPr>
              <a:t> </a:t>
            </a:r>
            <a:r>
              <a:rPr lang="fr-BE" dirty="0" err="1" smtClean="0">
                <a:latin typeface="Trebuchet MS" pitchFamily="34" charset="0"/>
              </a:rPr>
              <a:t>University</a:t>
            </a:r>
            <a:endParaRPr lang="fr-BE" dirty="0" smtClean="0">
              <a:latin typeface="Trebuchet MS" pitchFamily="34" charset="0"/>
            </a:endParaRPr>
          </a:p>
          <a:p>
            <a:pPr lvl="3"/>
            <a:r>
              <a:rPr lang="fr-BE" dirty="0" smtClean="0">
                <a:latin typeface="Trebuchet MS" pitchFamily="34" charset="0"/>
              </a:rPr>
              <a:t>A major </a:t>
            </a:r>
            <a:r>
              <a:rPr lang="fr-BE" dirty="0" err="1" smtClean="0">
                <a:latin typeface="Trebuchet MS" pitchFamily="34" charset="0"/>
              </a:rPr>
              <a:t>research</a:t>
            </a:r>
            <a:r>
              <a:rPr lang="fr-BE" dirty="0" smtClean="0">
                <a:latin typeface="Trebuchet MS" pitchFamily="34" charset="0"/>
              </a:rPr>
              <a:t> </a:t>
            </a:r>
            <a:r>
              <a:rPr lang="fr-BE" dirty="0" err="1" smtClean="0">
                <a:latin typeface="Trebuchet MS" pitchFamily="34" charset="0"/>
              </a:rPr>
              <a:t>partner</a:t>
            </a:r>
            <a:r>
              <a:rPr lang="fr-BE" dirty="0" smtClean="0">
                <a:latin typeface="Trebuchet MS" pitchFamily="34" charset="0"/>
              </a:rPr>
              <a:t> in </a:t>
            </a:r>
            <a:r>
              <a:rPr lang="fr-BE" dirty="0" err="1" smtClean="0">
                <a:latin typeface="Trebuchet MS" pitchFamily="34" charset="0"/>
              </a:rPr>
              <a:t>Belgium</a:t>
            </a:r>
            <a:endParaRPr lang="fr-BE" dirty="0" smtClean="0">
              <a:latin typeface="Trebuchet MS" pitchFamily="34" charset="0"/>
            </a:endParaRPr>
          </a:p>
          <a:p>
            <a:pPr lvl="3"/>
            <a:r>
              <a:rPr lang="fr-BE" dirty="0" smtClean="0">
                <a:latin typeface="Trebuchet MS" pitchFamily="34" charset="0"/>
              </a:rPr>
              <a:t>4000 </a:t>
            </a:r>
            <a:r>
              <a:rPr lang="fr-BE" dirty="0" err="1" smtClean="0">
                <a:latin typeface="Trebuchet MS" pitchFamily="34" charset="0"/>
              </a:rPr>
              <a:t>researchers</a:t>
            </a:r>
            <a:r>
              <a:rPr lang="fr-BE" dirty="0" smtClean="0">
                <a:latin typeface="Trebuchet MS" pitchFamily="34" charset="0"/>
              </a:rPr>
              <a:t>; 1800 </a:t>
            </a:r>
            <a:r>
              <a:rPr lang="fr-BE" dirty="0" err="1" smtClean="0">
                <a:latin typeface="Trebuchet MS" pitchFamily="34" charset="0"/>
              </a:rPr>
              <a:t>PhD</a:t>
            </a:r>
            <a:r>
              <a:rPr lang="fr-BE" dirty="0" smtClean="0">
                <a:latin typeface="Trebuchet MS" pitchFamily="34" charset="0"/>
              </a:rPr>
              <a:t> </a:t>
            </a:r>
            <a:r>
              <a:rPr lang="fr-BE" dirty="0" err="1" smtClean="0">
                <a:latin typeface="Trebuchet MS" pitchFamily="34" charset="0"/>
              </a:rPr>
              <a:t>students</a:t>
            </a:r>
            <a:endParaRPr lang="fr-BE" dirty="0" smtClean="0">
              <a:latin typeface="Trebuchet MS" pitchFamily="34" charset="0"/>
            </a:endParaRPr>
          </a:p>
          <a:p>
            <a:pPr lvl="3"/>
            <a:r>
              <a:rPr lang="fr-BE" dirty="0" smtClean="0">
                <a:latin typeface="Trebuchet MS" pitchFamily="34" charset="0"/>
              </a:rPr>
              <a:t>500+ </a:t>
            </a:r>
            <a:r>
              <a:rPr lang="fr-BE" dirty="0" err="1" smtClean="0">
                <a:latin typeface="Trebuchet MS" pitchFamily="34" charset="0"/>
              </a:rPr>
              <a:t>professors</a:t>
            </a:r>
            <a:endParaRPr lang="fr-BE" dirty="0" smtClean="0">
              <a:latin typeface="Trebuchet MS" pitchFamily="34" charset="0"/>
            </a:endParaRPr>
          </a:p>
          <a:p>
            <a:pPr lvl="3"/>
            <a:r>
              <a:rPr lang="fr-BE" dirty="0" smtClean="0">
                <a:latin typeface="Trebuchet MS" pitchFamily="34" charset="0"/>
              </a:rPr>
              <a:t>Large network of spin off </a:t>
            </a:r>
            <a:r>
              <a:rPr lang="fr-BE" dirty="0" err="1" smtClean="0">
                <a:latin typeface="Trebuchet MS" pitchFamily="34" charset="0"/>
              </a:rPr>
              <a:t>companies</a:t>
            </a:r>
            <a:r>
              <a:rPr lang="fr-BE" dirty="0" smtClean="0">
                <a:latin typeface="Trebuchet MS" pitchFamily="34" charset="0"/>
              </a:rPr>
              <a:t> ( &gt; 70)</a:t>
            </a:r>
            <a:endParaRPr lang="fr-FR" dirty="0" smtClean="0">
              <a:latin typeface="Trebuchet MS" pitchFamily="34" charset="0"/>
            </a:endParaRPr>
          </a:p>
          <a:p>
            <a:endParaRPr lang="fr-BE" dirty="0"/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About </a:t>
            </a:r>
            <a:r>
              <a:rPr lang="fr-BE" dirty="0" err="1" smtClean="0"/>
              <a:t>Liege</a:t>
            </a:r>
            <a:endParaRPr lang="fr-BE" dirty="0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847458" y="1989696"/>
            <a:ext cx="1429864" cy="1122934"/>
            <a:chOff x="1340" y="942"/>
            <a:chExt cx="3168" cy="2668"/>
          </a:xfrm>
        </p:grpSpPr>
        <p:pic>
          <p:nvPicPr>
            <p:cNvPr id="6" name="Picture 10" descr="Carte-communaut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" y="942"/>
              <a:ext cx="3168" cy="2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utoShape 19"/>
            <p:cNvSpPr>
              <a:spLocks noChangeArrowheads="1"/>
            </p:cNvSpPr>
            <p:nvPr/>
          </p:nvSpPr>
          <p:spPr bwMode="auto">
            <a:xfrm>
              <a:off x="3745" y="1991"/>
              <a:ext cx="118" cy="11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</p:grpSp>
      <p:pic>
        <p:nvPicPr>
          <p:cNvPr id="8" name="Picture 6" descr="Sidérurg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6729" y="1818107"/>
            <a:ext cx="2064526" cy="146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zone no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8992" y="3406758"/>
            <a:ext cx="2419058" cy="161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7355713" y="828794"/>
            <a:ext cx="1723613" cy="369332"/>
          </a:xfrm>
          <a:prstGeom prst="rect">
            <a:avLst/>
          </a:prstGeom>
          <a:noFill/>
        </p:spPr>
        <p:txBody>
          <a:bodyPr wrap="none" rtlCol="0">
            <a:spAutoFit/>
            <a:sp3d extrusionH="57150">
              <a:bevelT w="38100" h="38100"/>
            </a:sp3d>
          </a:bodyPr>
          <a:lstStyle/>
          <a:p>
            <a:r>
              <a:rPr lang="fr-BE" i="1" dirty="0" smtClean="0">
                <a:solidFill>
                  <a:srgbClr val="FFC000"/>
                </a:solidFill>
                <a:effectLst>
                  <a:innerShdw blurRad="114300">
                    <a:prstClr val="black"/>
                  </a:innerShdw>
                </a:effectLst>
              </a:rPr>
              <a:t>A </a:t>
            </a:r>
            <a:r>
              <a:rPr lang="fr-BE" i="1" dirty="0" err="1" smtClean="0">
                <a:solidFill>
                  <a:srgbClr val="FFC000"/>
                </a:solidFill>
                <a:effectLst>
                  <a:innerShdw blurRad="114300">
                    <a:prstClr val="black"/>
                  </a:innerShdw>
                </a:effectLst>
              </a:rPr>
              <a:t>millenary</a:t>
            </a:r>
            <a:r>
              <a:rPr lang="fr-BE" i="1" dirty="0" smtClean="0">
                <a:solidFill>
                  <a:srgbClr val="FFC000"/>
                </a:solidFill>
                <a:effectLst>
                  <a:innerShdw blurRad="114300">
                    <a:prstClr val="black"/>
                  </a:innerShdw>
                </a:effectLst>
              </a:rPr>
              <a:t> city</a:t>
            </a:r>
            <a:endParaRPr lang="fr-BE" i="1" dirty="0">
              <a:solidFill>
                <a:srgbClr val="FFC00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1026" name="Picture 2" descr="C:\Users\Eric P\Documents\Z_ERIC\Liège\Charbonnage_R.Leloup_1740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290" y="1818107"/>
            <a:ext cx="2048513" cy="146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47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err="1" smtClean="0"/>
              <a:t>Thank</a:t>
            </a:r>
            <a:r>
              <a:rPr lang="fr-BE" dirty="0" smtClean="0"/>
              <a:t> You</a:t>
            </a:r>
            <a:endParaRPr lang="fr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80" y="1084621"/>
            <a:ext cx="3185160" cy="373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5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B52_genieciv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8125" y="1888042"/>
            <a:ext cx="2656574" cy="176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09896" y="1200150"/>
            <a:ext cx="7876903" cy="3822871"/>
          </a:xfrm>
        </p:spPr>
        <p:txBody>
          <a:bodyPr/>
          <a:lstStyle/>
          <a:p>
            <a:pPr lvl="1"/>
            <a:r>
              <a:rPr lang="fr-BE" dirty="0" err="1" smtClean="0">
                <a:latin typeface="Trebuchet MS" pitchFamily="34" charset="0"/>
              </a:rPr>
              <a:t>GeMMe</a:t>
            </a:r>
            <a:endParaRPr lang="fr-BE" dirty="0">
              <a:latin typeface="Trebuchet MS" pitchFamily="34" charset="0"/>
            </a:endParaRPr>
          </a:p>
          <a:p>
            <a:pPr lvl="2"/>
            <a:r>
              <a:rPr lang="fr-BE" dirty="0" err="1" smtClean="0">
                <a:latin typeface="Trebuchet MS" pitchFamily="34" charset="0"/>
              </a:rPr>
              <a:t>Minerals</a:t>
            </a:r>
            <a:r>
              <a:rPr lang="fr-BE" dirty="0" smtClean="0">
                <a:latin typeface="Trebuchet MS" pitchFamily="34" charset="0"/>
              </a:rPr>
              <a:t> Engineering, </a:t>
            </a:r>
            <a:r>
              <a:rPr lang="fr-BE" dirty="0" err="1" smtClean="0">
                <a:latin typeface="Trebuchet MS" pitchFamily="34" charset="0"/>
              </a:rPr>
              <a:t>Materials</a:t>
            </a:r>
            <a:r>
              <a:rPr lang="fr-BE" dirty="0" smtClean="0">
                <a:latin typeface="Trebuchet MS" pitchFamily="34" charset="0"/>
              </a:rPr>
              <a:t> &amp; </a:t>
            </a:r>
            <a:r>
              <a:rPr lang="fr-BE" dirty="0" err="1" smtClean="0">
                <a:latin typeface="Trebuchet MS" pitchFamily="34" charset="0"/>
              </a:rPr>
              <a:t>Environment</a:t>
            </a:r>
            <a:endParaRPr lang="fr-BE" dirty="0" smtClean="0">
              <a:latin typeface="Trebuchet MS" pitchFamily="34" charset="0"/>
            </a:endParaRPr>
          </a:p>
          <a:p>
            <a:pPr lvl="3"/>
            <a:r>
              <a:rPr lang="en-US" dirty="0" smtClean="0">
                <a:latin typeface="Trebuchet MS" pitchFamily="34" charset="0"/>
              </a:rPr>
              <a:t> 3 research units; 40</a:t>
            </a:r>
            <a:r>
              <a:rPr lang="en-US" baseline="30000" dirty="0" smtClean="0">
                <a:latin typeface="Trebuchet MS" pitchFamily="34" charset="0"/>
              </a:rPr>
              <a:t>+</a:t>
            </a:r>
            <a:r>
              <a:rPr lang="en-US" dirty="0" smtClean="0">
                <a:latin typeface="Trebuchet MS" pitchFamily="34" charset="0"/>
              </a:rPr>
              <a:t> researchers</a:t>
            </a:r>
          </a:p>
          <a:p>
            <a:pPr lvl="4"/>
            <a:r>
              <a:rPr lang="en-US" dirty="0" smtClean="0">
                <a:latin typeface="Trebuchet MS" pitchFamily="34" charset="0"/>
              </a:rPr>
              <a:t> Building materials</a:t>
            </a:r>
          </a:p>
          <a:p>
            <a:pPr lvl="4"/>
            <a:r>
              <a:rPr lang="en-US" dirty="0" smtClean="0">
                <a:latin typeface="Trebuchet MS" pitchFamily="34" charset="0"/>
              </a:rPr>
              <a:t> Minerals engineering &amp; recycling</a:t>
            </a:r>
          </a:p>
          <a:p>
            <a:pPr lvl="4"/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Georesources</a:t>
            </a:r>
            <a:r>
              <a:rPr lang="en-US" dirty="0" smtClean="0">
                <a:latin typeface="Trebuchet MS" pitchFamily="34" charset="0"/>
              </a:rPr>
              <a:t> &amp; Geo-Imaging</a:t>
            </a:r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About Us</a:t>
            </a:r>
            <a:endParaRPr lang="fr-BE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1313" y="3778574"/>
            <a:ext cx="1853385" cy="125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68859" y="3510002"/>
            <a:ext cx="506009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i="1" dirty="0" err="1">
                <a:solidFill>
                  <a:schemeClr val="tx2">
                    <a:lumMod val="90000"/>
                  </a:schemeClr>
                </a:solidFill>
              </a:rPr>
              <a:t>GeMMe</a:t>
            </a:r>
            <a:r>
              <a:rPr lang="en-US" sz="1900" i="1" dirty="0">
                <a:solidFill>
                  <a:schemeClr val="tx2">
                    <a:lumMod val="90000"/>
                  </a:schemeClr>
                </a:solidFill>
              </a:rPr>
              <a:t> operates on the characterization, valorization, transformation, use and recycling of mineral materials at any stage of their life cycle.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315192" y="828794"/>
            <a:ext cx="4767074" cy="369332"/>
          </a:xfrm>
          <a:prstGeom prst="rect">
            <a:avLst/>
          </a:prstGeom>
          <a:noFill/>
        </p:spPr>
        <p:txBody>
          <a:bodyPr wrap="none" rtlCol="0">
            <a:spAutoFit/>
            <a:sp3d extrusionH="57150">
              <a:bevelT w="38100" h="38100"/>
            </a:sp3d>
          </a:bodyPr>
          <a:lstStyle/>
          <a:p>
            <a:r>
              <a:rPr lang="fr-BE" i="1" dirty="0" smtClean="0">
                <a:solidFill>
                  <a:srgbClr val="FFC000"/>
                </a:solidFill>
                <a:effectLst>
                  <a:innerShdw blurRad="114300">
                    <a:prstClr val="black"/>
                  </a:innerShdw>
                </a:effectLst>
              </a:rPr>
              <a:t>A long tradition in </a:t>
            </a:r>
            <a:r>
              <a:rPr lang="fr-BE" i="1" dirty="0" err="1" smtClean="0">
                <a:solidFill>
                  <a:srgbClr val="FFC000"/>
                </a:solidFill>
                <a:effectLst>
                  <a:innerShdw blurRad="114300">
                    <a:prstClr val="black"/>
                  </a:innerShdw>
                </a:effectLst>
              </a:rPr>
              <a:t>Georesources</a:t>
            </a:r>
            <a:r>
              <a:rPr lang="fr-BE" i="1" dirty="0" smtClean="0">
                <a:solidFill>
                  <a:srgbClr val="FFC000"/>
                </a:solidFill>
                <a:effectLst>
                  <a:innerShdw blurRad="114300">
                    <a:prstClr val="black"/>
                  </a:innerShdw>
                </a:effectLst>
              </a:rPr>
              <a:t> Engineering</a:t>
            </a:r>
            <a:endParaRPr lang="fr-BE" i="1" dirty="0">
              <a:solidFill>
                <a:srgbClr val="FFC00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980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Synopsis</a:t>
            </a:r>
            <a:endParaRPr lang="nl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  <a:p>
            <a:r>
              <a:rPr lang="en-US" dirty="0"/>
              <a:t>Geology of </a:t>
            </a:r>
            <a:r>
              <a:rPr lang="en-US" dirty="0" err="1"/>
              <a:t>Nimba</a:t>
            </a:r>
            <a:r>
              <a:rPr lang="en-US" dirty="0"/>
              <a:t> </a:t>
            </a:r>
            <a:r>
              <a:rPr lang="en-US" dirty="0" smtClean="0"/>
              <a:t>County</a:t>
            </a:r>
            <a:endParaRPr lang="en-US" dirty="0"/>
          </a:p>
          <a:p>
            <a:r>
              <a:rPr lang="en-US" dirty="0" err="1" smtClean="0"/>
              <a:t>Tokadeh</a:t>
            </a:r>
            <a:r>
              <a:rPr lang="en-US" dirty="0" smtClean="0"/>
              <a:t> Deposit</a:t>
            </a:r>
          </a:p>
          <a:p>
            <a:pPr lvl="1"/>
            <a:r>
              <a:rPr lang="en-US" dirty="0" smtClean="0"/>
              <a:t>Quantitative Ore Microscopy</a:t>
            </a:r>
            <a:endParaRPr lang="en-US" dirty="0"/>
          </a:p>
          <a:p>
            <a:r>
              <a:rPr lang="en-US" dirty="0" smtClean="0"/>
              <a:t>Process Mineralogy</a:t>
            </a:r>
          </a:p>
          <a:p>
            <a:pPr lvl="1"/>
            <a:r>
              <a:rPr lang="en-US" dirty="0" smtClean="0"/>
              <a:t>Modal analysis from chemical data</a:t>
            </a:r>
            <a:endParaRPr lang="en-US" dirty="0"/>
          </a:p>
          <a:p>
            <a:pPr lvl="1"/>
            <a:r>
              <a:rPr lang="en-US" dirty="0" smtClean="0"/>
              <a:t>Inference of optimal beneficiation</a:t>
            </a:r>
            <a:endParaRPr lang="en-US" dirty="0"/>
          </a:p>
          <a:p>
            <a:r>
              <a:rPr lang="en-US" dirty="0"/>
              <a:t>Conclusions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989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 </a:t>
            </a:r>
            <a:r>
              <a:rPr lang="en-US" dirty="0"/>
              <a:t>Ore </a:t>
            </a:r>
            <a:r>
              <a:rPr lang="en-US" dirty="0" smtClean="0"/>
              <a:t>Projects in Liberia and around</a:t>
            </a:r>
            <a:endParaRPr lang="nl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9896" y="920578"/>
            <a:ext cx="7876903" cy="4065949"/>
          </a:xfrm>
        </p:spPr>
        <p:txBody>
          <a:bodyPr>
            <a:normAutofit/>
          </a:bodyPr>
          <a:lstStyle/>
          <a:p>
            <a:pPr lvl="3"/>
            <a:endParaRPr lang="en-US" dirty="0">
              <a:sym typeface="Symbol"/>
            </a:endParaRPr>
          </a:p>
        </p:txBody>
      </p:sp>
      <p:pic>
        <p:nvPicPr>
          <p:cNvPr id="5" name="Picture 3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66542" y="1019752"/>
            <a:ext cx="4344198" cy="368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726520" y="4666380"/>
            <a:ext cx="3284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100" i="1" dirty="0" err="1" smtClean="0"/>
              <a:t>After</a:t>
            </a:r>
            <a:r>
              <a:rPr lang="fr-BE" sz="1100" i="1" dirty="0" smtClean="0"/>
              <a:t> http</a:t>
            </a:r>
            <a:r>
              <a:rPr lang="fr-BE" sz="1100" i="1" dirty="0"/>
              <a:t>://www.proactiveinvestors.co.uk  (2010</a:t>
            </a:r>
            <a:r>
              <a:rPr lang="fr-BE" sz="1100" i="1" dirty="0" smtClean="0"/>
              <a:t>)</a:t>
            </a:r>
            <a:endParaRPr lang="fr-BE" sz="11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" y="1019752"/>
            <a:ext cx="3811185" cy="324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26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Geology of the </a:t>
            </a:r>
            <a:r>
              <a:rPr lang="en-US" dirty="0" err="1" smtClean="0"/>
              <a:t>Nimba</a:t>
            </a:r>
            <a:r>
              <a:rPr lang="en-US" dirty="0" smtClean="0"/>
              <a:t> Range</a:t>
            </a:r>
            <a:endParaRPr lang="nl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9896" y="920578"/>
            <a:ext cx="7876903" cy="4065949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sym typeface="Symbol"/>
              </a:rPr>
              <a:t>West African </a:t>
            </a:r>
            <a:r>
              <a:rPr lang="en-US" dirty="0" err="1" smtClean="0">
                <a:sym typeface="Symbol"/>
              </a:rPr>
              <a:t>Craton</a:t>
            </a:r>
            <a:endParaRPr lang="en-US" dirty="0">
              <a:sym typeface="Symbol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67" y="924548"/>
            <a:ext cx="2934776" cy="29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751" y="2609394"/>
            <a:ext cx="2631948" cy="2507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7083" y="778659"/>
            <a:ext cx="2846917" cy="2939040"/>
          </a:xfrm>
          <a:prstGeom prst="rect">
            <a:avLst/>
          </a:prstGeom>
          <a:noFill/>
        </p:spPr>
      </p:pic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5568462" y="1556341"/>
            <a:ext cx="1248368" cy="181391"/>
            <a:chOff x="4474" y="2409"/>
            <a:chExt cx="1279" cy="181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 rot="2437089">
              <a:off x="4474" y="2409"/>
              <a:ext cx="173" cy="181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3"/>
            <p:cNvSpPr>
              <a:spLocks noChangeShapeType="1"/>
            </p:cNvSpPr>
            <p:nvPr/>
          </p:nvSpPr>
          <p:spPr bwMode="auto">
            <a:xfrm>
              <a:off x="4688" y="2490"/>
              <a:ext cx="1065" cy="100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06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Geology of the </a:t>
            </a:r>
            <a:r>
              <a:rPr lang="en-US" sz="2800" dirty="0" err="1"/>
              <a:t>Nimba</a:t>
            </a:r>
            <a:r>
              <a:rPr lang="en-US" sz="2800" dirty="0"/>
              <a:t> Range</a:t>
            </a:r>
            <a:endParaRPr lang="nl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Nimba</a:t>
            </a:r>
            <a:r>
              <a:rPr lang="en-US" dirty="0" smtClean="0"/>
              <a:t> Range Geology</a:t>
            </a:r>
            <a:endParaRPr lang="en-US" dirty="0"/>
          </a:p>
          <a:p>
            <a:pPr lvl="1"/>
            <a:r>
              <a:rPr lang="en-US" dirty="0" smtClean="0"/>
              <a:t>Precambrian basement</a:t>
            </a:r>
          </a:p>
          <a:p>
            <a:pPr lvl="2"/>
            <a:r>
              <a:rPr lang="en-US" dirty="0" smtClean="0"/>
              <a:t>3700 </a:t>
            </a:r>
            <a:r>
              <a:rPr lang="en-US" dirty="0"/>
              <a:t>-500 </a:t>
            </a:r>
            <a:r>
              <a:rPr lang="en-US" dirty="0" smtClean="0"/>
              <a:t>Ma</a:t>
            </a:r>
            <a:endParaRPr lang="en-US" dirty="0"/>
          </a:p>
          <a:p>
            <a:pPr lvl="3"/>
            <a:r>
              <a:rPr lang="en-US" dirty="0" err="1"/>
              <a:t>Qz-Fsp-Bt</a:t>
            </a:r>
            <a:r>
              <a:rPr lang="en-US" dirty="0"/>
              <a:t> gneisses / </a:t>
            </a:r>
            <a:r>
              <a:rPr lang="en-US" dirty="0" err="1"/>
              <a:t>migmatites</a:t>
            </a:r>
            <a:endParaRPr lang="en-US" dirty="0"/>
          </a:p>
          <a:p>
            <a:pPr lvl="1"/>
            <a:r>
              <a:rPr lang="en-US" dirty="0" err="1" smtClean="0">
                <a:sym typeface="Symbol"/>
              </a:rPr>
              <a:t>Supracrustal</a:t>
            </a:r>
            <a:r>
              <a:rPr lang="en-US" dirty="0" smtClean="0">
                <a:sym typeface="Symbol"/>
              </a:rPr>
              <a:t> belts (metamorphic event)</a:t>
            </a:r>
          </a:p>
          <a:p>
            <a:pPr lvl="2"/>
            <a:r>
              <a:rPr lang="en-US" dirty="0" smtClean="0">
                <a:sym typeface="Symbol"/>
              </a:rPr>
              <a:t> 2750 Ma</a:t>
            </a:r>
            <a:endParaRPr lang="en-US" dirty="0">
              <a:sym typeface="Symbol"/>
            </a:endParaRPr>
          </a:p>
          <a:p>
            <a:pPr lvl="3"/>
            <a:r>
              <a:rPr lang="en-US" dirty="0">
                <a:sym typeface="Symbol"/>
              </a:rPr>
              <a:t>Elongate belts of </a:t>
            </a:r>
            <a:r>
              <a:rPr lang="en-US" dirty="0" err="1">
                <a:sym typeface="Symbol"/>
              </a:rPr>
              <a:t>phyllites</a:t>
            </a:r>
            <a:r>
              <a:rPr lang="en-US" dirty="0">
                <a:sym typeface="Symbol"/>
              </a:rPr>
              <a:t>, greenstone, </a:t>
            </a:r>
            <a:r>
              <a:rPr lang="en-US" dirty="0" err="1" smtClean="0">
                <a:sym typeface="Symbol"/>
              </a:rPr>
              <a:t>schists</a:t>
            </a:r>
            <a:endParaRPr lang="nl-BE" dirty="0">
              <a:sym typeface="Symbol"/>
            </a:endParaRPr>
          </a:p>
          <a:p>
            <a:pPr lvl="1"/>
            <a:r>
              <a:rPr lang="en-US" dirty="0" smtClean="0"/>
              <a:t>Granitic </a:t>
            </a:r>
            <a:r>
              <a:rPr lang="en-US" dirty="0"/>
              <a:t>intrusions (basement + </a:t>
            </a:r>
            <a:r>
              <a:rPr lang="en-US" dirty="0" err="1"/>
              <a:t>supracrustal</a:t>
            </a:r>
            <a:r>
              <a:rPr lang="en-US" dirty="0"/>
              <a:t>)</a:t>
            </a:r>
          </a:p>
          <a:p>
            <a:pPr lvl="3"/>
            <a:r>
              <a:rPr lang="en-US" dirty="0" err="1"/>
              <a:t>Mineralisations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 granitic intrusions</a:t>
            </a:r>
          </a:p>
          <a:p>
            <a:pPr lvl="1"/>
            <a:r>
              <a:rPr lang="en-US" dirty="0" smtClean="0">
                <a:sym typeface="Symbol"/>
              </a:rPr>
              <a:t>Granite-greenstone </a:t>
            </a:r>
            <a:r>
              <a:rPr lang="en-US" dirty="0">
                <a:sym typeface="Symbol"/>
              </a:rPr>
              <a:t>association</a:t>
            </a:r>
          </a:p>
          <a:p>
            <a:pPr lvl="3"/>
            <a:r>
              <a:rPr lang="en-US" dirty="0" smtClean="0">
                <a:sym typeface="Symbol"/>
              </a:rPr>
              <a:t>Greenstone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= </a:t>
            </a:r>
            <a:r>
              <a:rPr lang="en-US" dirty="0">
                <a:sym typeface="Symbol"/>
              </a:rPr>
              <a:t>metamorphosed/altered mafic volcanic </a:t>
            </a:r>
            <a:r>
              <a:rPr lang="en-US" dirty="0" smtClean="0">
                <a:sym typeface="Symbol"/>
              </a:rPr>
              <a:t>rocks</a:t>
            </a:r>
            <a:endParaRPr lang="en-US" dirty="0">
              <a:sym typeface="Symbol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7376" y="1643680"/>
            <a:ext cx="3238524" cy="259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903327" y="4237472"/>
            <a:ext cx="12025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baseline="-25000" dirty="0" smtClean="0"/>
              <a:t>Berge </a:t>
            </a:r>
            <a:r>
              <a:rPr lang="en-US" sz="1400" i="1" baseline="-25000" dirty="0"/>
              <a:t>et al.</a:t>
            </a:r>
            <a:r>
              <a:rPr lang="en-US" sz="1400" i="1" dirty="0"/>
              <a:t> </a:t>
            </a:r>
            <a:r>
              <a:rPr lang="en-US" sz="1400" i="1" baseline="-25000" dirty="0"/>
              <a:t>(1974)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93876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22"/>
          <a:stretch/>
        </p:blipFill>
        <p:spPr bwMode="auto">
          <a:xfrm rot="2748353">
            <a:off x="5443004" y="1283654"/>
            <a:ext cx="2961408" cy="331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Geology of the </a:t>
            </a:r>
            <a:r>
              <a:rPr lang="en-US" sz="2800" dirty="0" err="1"/>
              <a:t>Nimba</a:t>
            </a:r>
            <a:r>
              <a:rPr lang="en-US" sz="2800" dirty="0"/>
              <a:t> Range</a:t>
            </a:r>
            <a:endParaRPr lang="nl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Nimba</a:t>
            </a:r>
            <a:r>
              <a:rPr lang="en-US" dirty="0" smtClean="0"/>
              <a:t> </a:t>
            </a:r>
            <a:r>
              <a:rPr lang="en-US" dirty="0" err="1" smtClean="0"/>
              <a:t>Supergroup</a:t>
            </a:r>
            <a:endParaRPr lang="en-US" dirty="0" smtClean="0"/>
          </a:p>
          <a:p>
            <a:pPr lvl="1"/>
            <a:r>
              <a:rPr lang="en-US" dirty="0" err="1"/>
              <a:t>Nimba</a:t>
            </a:r>
            <a:r>
              <a:rPr lang="en-US" dirty="0"/>
              <a:t> </a:t>
            </a:r>
            <a:r>
              <a:rPr lang="en-US" dirty="0" err="1"/>
              <a:t>Itabirite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U-shaped </a:t>
            </a:r>
            <a:r>
              <a:rPr lang="en-US" dirty="0"/>
              <a:t>series of   </a:t>
            </a:r>
            <a:r>
              <a:rPr lang="en-US" dirty="0" smtClean="0"/>
              <a:t>ridges</a:t>
            </a:r>
          </a:p>
          <a:p>
            <a:pPr lvl="3"/>
            <a:r>
              <a:rPr lang="en-US" dirty="0" smtClean="0"/>
              <a:t>E</a:t>
            </a:r>
            <a:r>
              <a:rPr lang="en-US" dirty="0"/>
              <a:t>: </a:t>
            </a:r>
            <a:r>
              <a:rPr lang="en-US" dirty="0" err="1"/>
              <a:t>Nimba</a:t>
            </a:r>
            <a:r>
              <a:rPr lang="en-US" dirty="0"/>
              <a:t> </a:t>
            </a:r>
            <a:r>
              <a:rPr lang="en-US" dirty="0" smtClean="0"/>
              <a:t>Main </a:t>
            </a:r>
            <a:r>
              <a:rPr lang="en-US" dirty="0" err="1" smtClean="0"/>
              <a:t>Orebody</a:t>
            </a:r>
            <a:endParaRPr lang="en-US" dirty="0" smtClean="0"/>
          </a:p>
          <a:p>
            <a:pPr lvl="3"/>
            <a:r>
              <a:rPr lang="en-US" dirty="0" smtClean="0"/>
              <a:t>S: </a:t>
            </a:r>
            <a:r>
              <a:rPr lang="en-US" dirty="0" err="1" smtClean="0"/>
              <a:t>Bele</a:t>
            </a:r>
            <a:r>
              <a:rPr lang="en-US" dirty="0" smtClean="0"/>
              <a:t> - </a:t>
            </a:r>
            <a:r>
              <a:rPr lang="en-US" dirty="0" err="1" smtClean="0"/>
              <a:t>Detton</a:t>
            </a:r>
            <a:r>
              <a:rPr lang="en-US" dirty="0" smtClean="0"/>
              <a:t> - </a:t>
            </a:r>
            <a:r>
              <a:rPr lang="en-US" dirty="0" err="1" smtClean="0"/>
              <a:t>Tokadeh</a:t>
            </a:r>
            <a:endParaRPr lang="en-US" dirty="0" smtClean="0"/>
          </a:p>
          <a:p>
            <a:pPr lvl="3"/>
            <a:r>
              <a:rPr lang="en-US" dirty="0" smtClean="0"/>
              <a:t>NW</a:t>
            </a:r>
            <a:r>
              <a:rPr lang="en-US" dirty="0"/>
              <a:t>: </a:t>
            </a:r>
            <a:r>
              <a:rPr lang="en-US" dirty="0" err="1" smtClean="0"/>
              <a:t>Beeton</a:t>
            </a:r>
            <a:r>
              <a:rPr lang="en-US" dirty="0" smtClean="0"/>
              <a:t> - </a:t>
            </a:r>
            <a:r>
              <a:rPr lang="en-US" dirty="0" err="1" smtClean="0"/>
              <a:t>Gangra</a:t>
            </a:r>
            <a:r>
              <a:rPr lang="en-US" dirty="0" smtClean="0"/>
              <a:t> - </a:t>
            </a:r>
            <a:r>
              <a:rPr lang="en-US" dirty="0" err="1" smtClean="0"/>
              <a:t>Yuelliton</a:t>
            </a:r>
            <a:endParaRPr lang="en-US" dirty="0" smtClean="0"/>
          </a:p>
          <a:p>
            <a:pPr lvl="3"/>
            <a:r>
              <a:rPr lang="en-US" dirty="0" smtClean="0"/>
              <a:t>N</a:t>
            </a:r>
            <a:r>
              <a:rPr lang="en-US" dirty="0"/>
              <a:t>:  More </a:t>
            </a:r>
            <a:r>
              <a:rPr lang="en-US" dirty="0" err="1"/>
              <a:t>Itabirite</a:t>
            </a:r>
            <a:r>
              <a:rPr lang="en-US" dirty="0"/>
              <a:t> </a:t>
            </a:r>
            <a:r>
              <a:rPr lang="en-US" dirty="0" smtClean="0"/>
              <a:t>ranges</a:t>
            </a:r>
            <a:endParaRPr lang="en-US" dirty="0"/>
          </a:p>
          <a:p>
            <a:pPr lvl="1"/>
            <a:r>
              <a:rPr lang="en-US" dirty="0" err="1" smtClean="0"/>
              <a:t>Tokadeh</a:t>
            </a:r>
            <a:r>
              <a:rPr lang="en-US" dirty="0" smtClean="0"/>
              <a:t> and </a:t>
            </a:r>
            <a:r>
              <a:rPr lang="en-US" dirty="0" err="1" smtClean="0"/>
              <a:t>Yekepa</a:t>
            </a:r>
            <a:r>
              <a:rPr lang="en-US" dirty="0" smtClean="0"/>
              <a:t> gneisses</a:t>
            </a:r>
            <a:endParaRPr lang="en-US" dirty="0"/>
          </a:p>
          <a:p>
            <a:pPr lvl="2"/>
            <a:r>
              <a:rPr lang="en-US" dirty="0"/>
              <a:t>Amphibolite zone in the middle</a:t>
            </a:r>
          </a:p>
          <a:p>
            <a:pPr lvl="1"/>
            <a:r>
              <a:rPr lang="en-US" dirty="0" smtClean="0"/>
              <a:t>Increasing metamorphism from E to W</a:t>
            </a:r>
            <a:endParaRPr lang="en-US" dirty="0"/>
          </a:p>
          <a:p>
            <a:pPr lvl="2"/>
            <a:r>
              <a:rPr lang="en-US" dirty="0"/>
              <a:t>E: Upper </a:t>
            </a:r>
            <a:r>
              <a:rPr lang="en-US" dirty="0" err="1"/>
              <a:t>epidote</a:t>
            </a:r>
            <a:r>
              <a:rPr lang="en-US" dirty="0"/>
              <a:t> amphibolite </a:t>
            </a:r>
            <a:r>
              <a:rPr lang="en-US" dirty="0" err="1"/>
              <a:t>facies</a:t>
            </a:r>
            <a:endParaRPr lang="en-US" dirty="0"/>
          </a:p>
          <a:p>
            <a:pPr lvl="2"/>
            <a:r>
              <a:rPr lang="en-US" dirty="0"/>
              <a:t>W: Amphibolite lower-granulite </a:t>
            </a:r>
            <a:r>
              <a:rPr lang="en-US" dirty="0" err="1"/>
              <a:t>facies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8959338">
            <a:off x="7025596" y="4031732"/>
            <a:ext cx="19672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baseline="-25000" dirty="0" smtClean="0"/>
              <a:t>Modified </a:t>
            </a:r>
            <a:r>
              <a:rPr lang="en-US" sz="1400" i="1" baseline="-25000" dirty="0"/>
              <a:t>from Berge et al.</a:t>
            </a:r>
            <a:r>
              <a:rPr lang="en-US" sz="1400" i="1" dirty="0"/>
              <a:t> </a:t>
            </a:r>
            <a:r>
              <a:rPr lang="en-US" sz="1400" i="1" baseline="-25000" dirty="0"/>
              <a:t>(1974)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5571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Banded</a:t>
            </a:r>
            <a:r>
              <a:rPr lang="fr-BE" dirty="0" smtClean="0"/>
              <a:t> (silicate) </a:t>
            </a:r>
            <a:r>
              <a:rPr lang="fr-BE" dirty="0" err="1" smtClean="0"/>
              <a:t>iron</a:t>
            </a:r>
            <a:r>
              <a:rPr lang="fr-BE" dirty="0" smtClean="0"/>
              <a:t> formation </a:t>
            </a:r>
          </a:p>
          <a:p>
            <a:r>
              <a:rPr lang="fr-BE" dirty="0" err="1" smtClean="0"/>
              <a:t>Upper</a:t>
            </a:r>
            <a:r>
              <a:rPr lang="fr-BE" dirty="0" smtClean="0"/>
              <a:t> </a:t>
            </a:r>
            <a:r>
              <a:rPr lang="fr-BE" dirty="0"/>
              <a:t>amphibole to </a:t>
            </a:r>
            <a:r>
              <a:rPr lang="fr-BE" dirty="0" err="1"/>
              <a:t>lower</a:t>
            </a:r>
            <a:r>
              <a:rPr lang="fr-BE" dirty="0"/>
              <a:t> granulite </a:t>
            </a:r>
            <a:r>
              <a:rPr lang="fr-BE" dirty="0" err="1" smtClean="0"/>
              <a:t>metamorphism</a:t>
            </a:r>
            <a:endParaRPr lang="fr-BE" dirty="0" smtClean="0"/>
          </a:p>
          <a:p>
            <a:r>
              <a:rPr lang="fr-BE" dirty="0" smtClean="0"/>
              <a:t>Ore Classification</a:t>
            </a:r>
            <a:endParaRPr lang="fr-BE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err="1" smtClean="0"/>
              <a:t>Tokadeh</a:t>
            </a:r>
            <a:r>
              <a:rPr lang="fr-BE" dirty="0" smtClean="0"/>
              <a:t> </a:t>
            </a:r>
            <a:r>
              <a:rPr lang="fr-BE" dirty="0" err="1" smtClean="0"/>
              <a:t>Deposit</a:t>
            </a:r>
            <a:endParaRPr lang="fr-BE" dirty="0"/>
          </a:p>
        </p:txBody>
      </p:sp>
      <p:pic>
        <p:nvPicPr>
          <p:cNvPr id="6" name="Picture 2" descr="C:\Users\Liesbet\Documents\Liberia 2010\data\liberia misc\Contact Fresh-Transitional.jpg"/>
          <p:cNvPicPr>
            <a:picLocks noChangeAspect="1" noChangeArrowheads="1"/>
          </p:cNvPicPr>
          <p:nvPr/>
        </p:nvPicPr>
        <p:blipFill rotWithShape="1">
          <a:blip r:embed="rId2" cstate="screen"/>
          <a:srcRect l="26878"/>
          <a:stretch/>
        </p:blipFill>
        <p:spPr bwMode="auto">
          <a:xfrm>
            <a:off x="5471161" y="4061385"/>
            <a:ext cx="3555450" cy="9605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3" descr="C:\Users\Liesbet\Documents\Liberia 2010\data\liberia misc\IFMH.jpg"/>
          <p:cNvPicPr>
            <a:picLocks noChangeAspect="1" noChangeArrowheads="1"/>
          </p:cNvPicPr>
          <p:nvPr/>
        </p:nvPicPr>
        <p:blipFill rotWithShape="1">
          <a:blip r:embed="rId3" cstate="screen"/>
          <a:srcRect l="26878"/>
          <a:stretch/>
        </p:blipFill>
        <p:spPr bwMode="auto">
          <a:xfrm>
            <a:off x="5471161" y="3015422"/>
            <a:ext cx="3555450" cy="9594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4" descr="C:\Users\Liesbet\Documents\Liberia 2010\data\liberia misc\IFS.jpg"/>
          <p:cNvPicPr>
            <a:picLocks noChangeAspect="1" noChangeArrowheads="1"/>
          </p:cNvPicPr>
          <p:nvPr/>
        </p:nvPicPr>
        <p:blipFill rotWithShape="1">
          <a:blip r:embed="rId4" cstate="screen"/>
          <a:srcRect l="26878"/>
          <a:stretch/>
        </p:blipFill>
        <p:spPr bwMode="auto">
          <a:xfrm>
            <a:off x="5471161" y="2014339"/>
            <a:ext cx="3555450" cy="9269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2" descr="C:\Users\Liesbet\Documents\Liberia 2010\data\liberia misc\Liberia_Ore Types 02.png"/>
          <p:cNvPicPr>
            <a:picLocks noChangeAspect="1" noChangeArrowheads="1"/>
          </p:cNvPicPr>
          <p:nvPr/>
        </p:nvPicPr>
        <p:blipFill rotWithShape="1">
          <a:blip r:embed="rId5" cstate="screen"/>
          <a:srcRect r="28820"/>
          <a:stretch/>
        </p:blipFill>
        <p:spPr bwMode="auto">
          <a:xfrm>
            <a:off x="835758" y="2619905"/>
            <a:ext cx="4077825" cy="17505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89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</p:spPr>
      </p:pic>
      <p:cxnSp>
        <p:nvCxnSpPr>
          <p:cNvPr id="5" name="Connecteur droit avec flèche 4"/>
          <p:cNvCxnSpPr>
            <a:endCxn id="8" idx="1"/>
          </p:cNvCxnSpPr>
          <p:nvPr/>
        </p:nvCxnSpPr>
        <p:spPr>
          <a:xfrm flipV="1">
            <a:off x="4913583" y="2477810"/>
            <a:ext cx="557578" cy="1385530"/>
          </a:xfrm>
          <a:prstGeom prst="straightConnector1">
            <a:avLst/>
          </a:prstGeom>
          <a:ln w="38100">
            <a:solidFill>
              <a:srgbClr val="B492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endCxn id="7" idx="1"/>
          </p:cNvCxnSpPr>
          <p:nvPr/>
        </p:nvCxnSpPr>
        <p:spPr>
          <a:xfrm flipV="1">
            <a:off x="4913583" y="3495155"/>
            <a:ext cx="557578" cy="566230"/>
          </a:xfrm>
          <a:prstGeom prst="straightConnector1">
            <a:avLst/>
          </a:prstGeom>
          <a:ln w="3810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endCxn id="6" idx="1"/>
          </p:cNvCxnSpPr>
          <p:nvPr/>
        </p:nvCxnSpPr>
        <p:spPr>
          <a:xfrm>
            <a:off x="4913583" y="4267200"/>
            <a:ext cx="557578" cy="274454"/>
          </a:xfrm>
          <a:prstGeom prst="straightConnector1">
            <a:avLst/>
          </a:prstGeom>
          <a:ln w="38100">
            <a:solidFill>
              <a:schemeClr val="bg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4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1613</TotalTime>
  <Words>640</Words>
  <Application>Microsoft Office PowerPoint</Application>
  <PresentationFormat>Affichage à l'écran (16:9)</PresentationFormat>
  <Paragraphs>162</Paragraphs>
  <Slides>20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Technological characterization of West African iron ores in order to predict their performance in the beneficiation process</vt:lpstr>
      <vt:lpstr>About Liege</vt:lpstr>
      <vt:lpstr>About Us</vt:lpstr>
      <vt:lpstr>Synopsis</vt:lpstr>
      <vt:lpstr>Iron Ore Projects in Liberia and around</vt:lpstr>
      <vt:lpstr>Geology of the Nimba Range</vt:lpstr>
      <vt:lpstr>Geology of the Nimba Range</vt:lpstr>
      <vt:lpstr>Geology of the Nimba Range</vt:lpstr>
      <vt:lpstr>Tokadeh Deposit</vt:lpstr>
      <vt:lpstr>Quantitative Ore Microscopy</vt:lpstr>
      <vt:lpstr>Quantitative Ore Microscopy</vt:lpstr>
      <vt:lpstr>Quantitative Ore Microscopy</vt:lpstr>
      <vt:lpstr>Quantitative Ore Microscopy</vt:lpstr>
      <vt:lpstr>Process Mineralogy</vt:lpstr>
      <vt:lpstr>Process Mineralogy</vt:lpstr>
      <vt:lpstr>Process Mineralogy</vt:lpstr>
      <vt:lpstr>Process Mineralogy</vt:lpstr>
      <vt:lpstr>Process Mineralogy</vt:lpstr>
      <vt:lpstr>Conclusions</vt:lpstr>
      <vt:lpstr>Thank You</vt:lpstr>
    </vt:vector>
  </TitlesOfParts>
  <Company>Test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Mineralogical Image Analysis</dc:title>
  <dc:creator>Pirard</dc:creator>
  <cp:lastModifiedBy>Eric Pirard</cp:lastModifiedBy>
  <cp:revision>164</cp:revision>
  <dcterms:created xsi:type="dcterms:W3CDTF">2010-10-27T09:43:39Z</dcterms:created>
  <dcterms:modified xsi:type="dcterms:W3CDTF">2011-07-11T14:43:21Z</dcterms:modified>
</cp:coreProperties>
</file>