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6" r:id="rId5"/>
    <p:sldId id="259" r:id="rId6"/>
    <p:sldId id="267" r:id="rId7"/>
    <p:sldId id="268" r:id="rId8"/>
    <p:sldId id="269" r:id="rId9"/>
    <p:sldId id="270" r:id="rId10"/>
    <p:sldId id="271" r:id="rId11"/>
    <p:sldId id="260" r:id="rId12"/>
    <p:sldId id="261" r:id="rId13"/>
    <p:sldId id="263" r:id="rId14"/>
    <p:sldId id="264" r:id="rId15"/>
    <p:sldId id="265" r:id="rId16"/>
    <p:sldId id="262" r:id="rId17"/>
  </p:sldIdLst>
  <p:sldSz cx="9144000" cy="6858000" type="screen4x3"/>
  <p:notesSz cx="6669088" cy="97536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43332-AB10-46F4-BCE4-AB7232FD2BA4}" type="datetimeFigureOut">
              <a:rPr lang="fr-FR" smtClean="0"/>
              <a:pPr/>
              <a:t>08/02/2010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17660-9AC9-492D-9778-BE1C0392213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17660-9AC9-492D-9778-BE1C0392213A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17660-9AC9-492D-9778-BE1C0392213A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17660-9AC9-492D-9778-BE1C0392213A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17660-9AC9-492D-9778-BE1C0392213A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17660-9AC9-492D-9778-BE1C0392213A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17660-9AC9-492D-9778-BE1C0392213A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17660-9AC9-492D-9778-BE1C0392213A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17660-9AC9-492D-9778-BE1C0392213A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17660-9AC9-492D-9778-BE1C0392213A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17660-9AC9-492D-9778-BE1C0392213A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17660-9AC9-492D-9778-BE1C0392213A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17660-9AC9-492D-9778-BE1C0392213A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17660-9AC9-492D-9778-BE1C0392213A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17660-9AC9-492D-9778-BE1C0392213A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17660-9AC9-492D-9778-BE1C0392213A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17660-9AC9-492D-9778-BE1C0392213A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4389-60F5-4DF4-99D5-CE8A86DF9186}" type="datetimeFigureOut">
              <a:rPr lang="fr-FR" smtClean="0"/>
              <a:pPr/>
              <a:t>08/02/2010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7D18-D3D3-448F-80FE-F10F8D8FF1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4389-60F5-4DF4-99D5-CE8A86DF9186}" type="datetimeFigureOut">
              <a:rPr lang="fr-FR" smtClean="0"/>
              <a:pPr/>
              <a:t>08/02/2010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7D18-D3D3-448F-80FE-F10F8D8FF1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4389-60F5-4DF4-99D5-CE8A86DF9186}" type="datetimeFigureOut">
              <a:rPr lang="fr-FR" smtClean="0"/>
              <a:pPr/>
              <a:t>08/02/2010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7D18-D3D3-448F-80FE-F10F8D8FF1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4389-60F5-4DF4-99D5-CE8A86DF9186}" type="datetimeFigureOut">
              <a:rPr lang="fr-FR" smtClean="0"/>
              <a:pPr/>
              <a:t>08/02/2010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7D18-D3D3-448F-80FE-F10F8D8FF1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4389-60F5-4DF4-99D5-CE8A86DF9186}" type="datetimeFigureOut">
              <a:rPr lang="fr-FR" smtClean="0"/>
              <a:pPr/>
              <a:t>08/02/2010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7D18-D3D3-448F-80FE-F10F8D8FF1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4389-60F5-4DF4-99D5-CE8A86DF9186}" type="datetimeFigureOut">
              <a:rPr lang="fr-FR" smtClean="0"/>
              <a:pPr/>
              <a:t>08/02/2010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7D18-D3D3-448F-80FE-F10F8D8FF1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4389-60F5-4DF4-99D5-CE8A86DF9186}" type="datetimeFigureOut">
              <a:rPr lang="fr-FR" smtClean="0"/>
              <a:pPr/>
              <a:t>08/02/2010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7D18-D3D3-448F-80FE-F10F8D8FF1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4389-60F5-4DF4-99D5-CE8A86DF9186}" type="datetimeFigureOut">
              <a:rPr lang="fr-FR" smtClean="0"/>
              <a:pPr/>
              <a:t>08/02/2010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7D18-D3D3-448F-80FE-F10F8D8FF1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4389-60F5-4DF4-99D5-CE8A86DF9186}" type="datetimeFigureOut">
              <a:rPr lang="fr-FR" smtClean="0"/>
              <a:pPr/>
              <a:t>08/02/2010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7D18-D3D3-448F-80FE-F10F8D8FF1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4389-60F5-4DF4-99D5-CE8A86DF9186}" type="datetimeFigureOut">
              <a:rPr lang="fr-FR" smtClean="0"/>
              <a:pPr/>
              <a:t>08/02/2010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7D18-D3D3-448F-80FE-F10F8D8FF1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4389-60F5-4DF4-99D5-CE8A86DF9186}" type="datetimeFigureOut">
              <a:rPr lang="fr-FR" smtClean="0"/>
              <a:pPr/>
              <a:t>08/02/2010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7D18-D3D3-448F-80FE-F10F8D8FF1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14389-60F5-4DF4-99D5-CE8A86DF9186}" type="datetimeFigureOut">
              <a:rPr lang="fr-FR" smtClean="0"/>
              <a:pPr/>
              <a:t>08/02/2010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17D18-D3D3-448F-80FE-F10F8D8FF1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7772400" cy="1000132"/>
          </a:xfrm>
        </p:spPr>
        <p:txBody>
          <a:bodyPr>
            <a:normAutofit/>
          </a:bodyPr>
          <a:lstStyle/>
          <a:p>
            <a:r>
              <a:rPr lang="fr-BE" sz="3200" dirty="0" smtClean="0"/>
              <a:t>Sociologie politique </a:t>
            </a:r>
            <a:r>
              <a:rPr lang="fr-BE" sz="3200" i="1" dirty="0" smtClean="0"/>
              <a:t>in </a:t>
            </a:r>
            <a:r>
              <a:rPr lang="fr-BE" sz="3200" dirty="0" smtClean="0"/>
              <a:t>Economie et Société</a:t>
            </a:r>
            <a:endParaRPr lang="fr-BE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3714752"/>
            <a:ext cx="6400800" cy="2281238"/>
          </a:xfrm>
        </p:spPr>
        <p:txBody>
          <a:bodyPr/>
          <a:lstStyle/>
          <a:p>
            <a:r>
              <a:rPr lang="fr-BE" dirty="0" smtClean="0"/>
              <a:t>Espace Universitaire de Liège</a:t>
            </a:r>
          </a:p>
          <a:p>
            <a:r>
              <a:rPr lang="fr-BE" dirty="0" err="1" smtClean="0"/>
              <a:t>ReseaULg</a:t>
            </a:r>
            <a:endParaRPr lang="fr-BE" dirty="0" smtClean="0"/>
          </a:p>
          <a:p>
            <a:r>
              <a:rPr lang="fr-BE" dirty="0" smtClean="0"/>
              <a:t>8 Janvier 2010</a:t>
            </a:r>
          </a:p>
          <a:p>
            <a:r>
              <a:rPr lang="fr-BE" sz="2400" b="1" dirty="0" smtClean="0"/>
              <a:t>Frédéric </a:t>
            </a:r>
            <a:r>
              <a:rPr lang="fr-BE" sz="2400" b="1" dirty="0" err="1" smtClean="0"/>
              <a:t>Schoenaers</a:t>
            </a:r>
            <a:r>
              <a:rPr lang="fr-BE" sz="2400" b="1" dirty="0" smtClean="0"/>
              <a:t> - ISHS</a:t>
            </a:r>
            <a:endParaRPr lang="fr-BE" sz="2400" b="1" dirty="0"/>
          </a:p>
        </p:txBody>
      </p:sp>
      <p:pic>
        <p:nvPicPr>
          <p:cNvPr id="1026" name="Picture 2" descr="logo_coul_texte_blason_cadre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671513"/>
            <a:ext cx="1587500" cy="1155700"/>
          </a:xfrm>
          <a:prstGeom prst="rect">
            <a:avLst/>
          </a:prstGeom>
          <a:noFill/>
        </p:spPr>
      </p:pic>
      <p:pic>
        <p:nvPicPr>
          <p:cNvPr id="1027" name="Picture 3" descr="LogoCR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857232"/>
            <a:ext cx="15494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2. Le </a:t>
            </a:r>
            <a:r>
              <a:rPr lang="fr-BE" dirty="0" smtClean="0"/>
              <a:t>politique (et la bureaucratie) dans Economie et Société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fr-BE" dirty="0" smtClean="0"/>
              <a:t>Société moderne et domination rationnelle légale: le développement de la direction administrative bureaucratique</a:t>
            </a:r>
          </a:p>
          <a:p>
            <a:pPr lvl="1"/>
            <a:r>
              <a:rPr lang="fr-BE" dirty="0" smtClean="0"/>
              <a:t>Fonctionnaires personnellement libres obéissant aux devoirs de leur fonction (pas du chef)</a:t>
            </a:r>
          </a:p>
          <a:p>
            <a:pPr lvl="1"/>
            <a:r>
              <a:rPr lang="fr-BE" dirty="0" smtClean="0"/>
              <a:t>Hiérarchie organisée à des fins fonctionnelles (et pas personnelles)</a:t>
            </a:r>
          </a:p>
          <a:p>
            <a:pPr lvl="1"/>
            <a:r>
              <a:rPr lang="fr-BE" dirty="0" smtClean="0"/>
              <a:t>Attributions définies par contrat</a:t>
            </a:r>
          </a:p>
          <a:p>
            <a:pPr lvl="1"/>
            <a:r>
              <a:rPr lang="fr-BE" dirty="0" smtClean="0"/>
              <a:t>Sélection repose sur qualification (examens)</a:t>
            </a:r>
          </a:p>
          <a:p>
            <a:pPr lvl="1"/>
            <a:r>
              <a:rPr lang="fr-BE" dirty="0" smtClean="0"/>
              <a:t>Rétribution fixes graduées</a:t>
            </a:r>
          </a:p>
          <a:p>
            <a:pPr lvl="1"/>
            <a:r>
              <a:rPr lang="fr-BE" dirty="0" smtClean="0"/>
              <a:t>Avancement à l’ancienneté</a:t>
            </a:r>
          </a:p>
          <a:p>
            <a:pPr lvl="1"/>
            <a:r>
              <a:rPr lang="fr-BE" dirty="0" smtClean="0"/>
              <a:t>Discipline et contrôle</a:t>
            </a:r>
          </a:p>
          <a:p>
            <a:pPr lvl="1"/>
            <a:r>
              <a:rPr lang="fr-BE" dirty="0" smtClean="0"/>
              <a:t>Des organisations réglementées, rationnelles</a:t>
            </a:r>
          </a:p>
          <a:p>
            <a:r>
              <a:rPr lang="fr-BE" dirty="0" smtClean="0"/>
              <a:t>Extension du modèle à tous les secteurs, la « cage d’acier », positivisme juridique, mono-rationalité, autorité mono-source </a:t>
            </a:r>
            <a:endParaRPr lang="fr-B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3100" dirty="0" smtClean="0"/>
              <a:t>3. Une remise en cause: la théorie des cercles vicieux de M. Crozier (‘60) 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La bureaucratie selon Crozier</a:t>
            </a:r>
          </a:p>
          <a:p>
            <a:pPr lvl="1"/>
            <a:r>
              <a:rPr lang="fr-BE" dirty="0" smtClean="0"/>
              <a:t>Etude du Monopole d’Etat des tabacs</a:t>
            </a:r>
          </a:p>
          <a:p>
            <a:pPr lvl="2"/>
            <a:r>
              <a:rPr lang="fr-BE" dirty="0" smtClean="0"/>
              <a:t>Centralisation de la prise de décision</a:t>
            </a:r>
          </a:p>
          <a:p>
            <a:pPr lvl="2"/>
            <a:r>
              <a:rPr lang="fr-BE" dirty="0" smtClean="0"/>
              <a:t>Impersonnalité des règles</a:t>
            </a:r>
          </a:p>
          <a:p>
            <a:pPr lvl="2"/>
            <a:r>
              <a:rPr lang="fr-BE" dirty="0" smtClean="0"/>
              <a:t>Cloisonnement des catégories de personnel</a:t>
            </a:r>
          </a:p>
          <a:p>
            <a:pPr lvl="2"/>
            <a:r>
              <a:rPr lang="fr-BE" dirty="0" smtClean="0"/>
              <a:t>Développement de pouvoir parallèle illégitime</a:t>
            </a:r>
          </a:p>
          <a:p>
            <a:pPr lvl="2"/>
            <a:r>
              <a:rPr lang="fr-BE" dirty="0" smtClean="0"/>
              <a:t>Création centralisée de nouvelles </a:t>
            </a:r>
            <a:r>
              <a:rPr lang="fr-BE" dirty="0" smtClean="0"/>
              <a:t>règles impersonnelles</a:t>
            </a:r>
            <a:r>
              <a:rPr lang="fr-BE" dirty="0" smtClean="0"/>
              <a:t>…</a:t>
            </a:r>
          </a:p>
          <a:p>
            <a:pPr lvl="1"/>
            <a:r>
              <a:rPr lang="fr-BE" dirty="0" smtClean="0"/>
              <a:t>Un système dysfonctionnel, inerte et qui s’auto-reproduit, où on négocie avec les règles</a:t>
            </a:r>
          </a:p>
          <a:p>
            <a:pPr lvl="2"/>
            <a:endParaRPr lang="fr-B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3100" dirty="0" smtClean="0"/>
              <a:t>4. Etat animateur, Nouvelle Gestion Publique et GRH dans le privé: la fin de la théorie wébérienne?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77500" lnSpcReduction="20000"/>
          </a:bodyPr>
          <a:lstStyle/>
          <a:p>
            <a:r>
              <a:rPr lang="fr-BE" dirty="0" smtClean="0"/>
              <a:t>Hypothèse: une révolution paradigmatique en cours?</a:t>
            </a:r>
          </a:p>
          <a:p>
            <a:r>
              <a:rPr lang="fr-BE" dirty="0" smtClean="0"/>
              <a:t>Exemple 1: nouvelle politique de santé mentale en Belgique ou quand l’Etat se fait « animateur »</a:t>
            </a:r>
          </a:p>
          <a:p>
            <a:pPr lvl="1"/>
            <a:r>
              <a:rPr lang="fr-BE" dirty="0" smtClean="0"/>
              <a:t>Traditionnellement une politique institutionnelle reposant sur le modèle hospitalier (financements de lits, remboursement selon nomenclature)</a:t>
            </a:r>
          </a:p>
          <a:p>
            <a:pPr lvl="1"/>
            <a:r>
              <a:rPr lang="fr-BE" dirty="0" smtClean="0"/>
              <a:t>Une nouvelle vision de la santé mentale </a:t>
            </a:r>
            <a:r>
              <a:rPr lang="fr-BE" dirty="0" smtClean="0"/>
              <a:t>au </a:t>
            </a:r>
            <a:r>
              <a:rPr lang="fr-BE" dirty="0" smtClean="0"/>
              <a:t>CNEH: ambulatoire, circuits interdisciplinaire de soin, patient au centre, projet</a:t>
            </a:r>
          </a:p>
          <a:p>
            <a:pPr lvl="1"/>
            <a:r>
              <a:rPr lang="fr-BE" dirty="0" smtClean="0"/>
              <a:t>Une nouvelle loi pour financer des « projets thérapeutiques »</a:t>
            </a:r>
          </a:p>
          <a:p>
            <a:pPr lvl="2"/>
            <a:r>
              <a:rPr lang="fr-BE" dirty="0" smtClean="0"/>
              <a:t>Sur initiative des acteurs locaux (pathologie chronique et complexe)</a:t>
            </a:r>
          </a:p>
          <a:p>
            <a:pPr lvl="2"/>
            <a:r>
              <a:rPr lang="fr-BE" dirty="0" smtClean="0"/>
              <a:t>Au moins trois partenaires dont hôpital, service de santé mentale, acteur de première ligne</a:t>
            </a:r>
          </a:p>
          <a:p>
            <a:pPr lvl="2"/>
            <a:r>
              <a:rPr lang="fr-BE" dirty="0" smtClean="0"/>
              <a:t>Un case </a:t>
            </a:r>
            <a:r>
              <a:rPr lang="fr-BE" dirty="0" err="1" smtClean="0"/>
              <a:t>load</a:t>
            </a:r>
            <a:r>
              <a:rPr lang="fr-BE" dirty="0" smtClean="0"/>
              <a:t> de 30 cas par projet</a:t>
            </a:r>
          </a:p>
          <a:p>
            <a:pPr lvl="2"/>
            <a:r>
              <a:rPr lang="fr-BE" dirty="0" smtClean="0"/>
              <a:t>Une réunion en présence du patient tous les trois mois</a:t>
            </a:r>
          </a:p>
          <a:p>
            <a:pPr lvl="2"/>
            <a:r>
              <a:rPr lang="fr-BE" dirty="0" smtClean="0"/>
              <a:t>Contenu du projet, type d’approche, etc. laissés libres aux partenaires locaux</a:t>
            </a:r>
          </a:p>
          <a:p>
            <a:pPr lvl="1"/>
            <a:endParaRPr lang="fr-B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4. Etat animateur, Nouvelle Gestion Publique et GRH dans le privé: la fin de la théorie wébérienne?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Exemple 2: la Nouvelle Gestion Publique, le cas des organisations </a:t>
            </a:r>
            <a:r>
              <a:rPr lang="fr-BE" dirty="0" smtClean="0"/>
              <a:t>judiciaires</a:t>
            </a:r>
          </a:p>
          <a:p>
            <a:pPr lvl="1"/>
            <a:r>
              <a:rPr lang="fr-BE" dirty="0" smtClean="0"/>
              <a:t>Importation du management public: améliorer les performances en termes d’efficacité, d’efficience, de qualité</a:t>
            </a:r>
          </a:p>
          <a:p>
            <a:pPr lvl="1"/>
            <a:r>
              <a:rPr lang="fr-BE" dirty="0" smtClean="0"/>
              <a:t>Travailler en réseau (décloisonnement), développer des projets (judiciaires, gestionnaires)</a:t>
            </a:r>
          </a:p>
          <a:p>
            <a:pPr lvl="1"/>
            <a:r>
              <a:rPr lang="fr-BE" dirty="0" smtClean="0"/>
              <a:t>Subir un contrôle (indépendance?): la direction par les ob</a:t>
            </a:r>
            <a:r>
              <a:rPr lang="fr-BE" dirty="0" smtClean="0"/>
              <a:t>jectifs via les rapports d’activité</a:t>
            </a:r>
          </a:p>
          <a:p>
            <a:pPr lvl="1"/>
            <a:r>
              <a:rPr lang="fr-BE" dirty="0" smtClean="0"/>
              <a:t>Management et droit sont-ils solubles l’un dans l’autre? (règle </a:t>
            </a:r>
            <a:r>
              <a:rPr lang="fr-BE" i="1" dirty="0" smtClean="0"/>
              <a:t>vs</a:t>
            </a:r>
            <a:r>
              <a:rPr lang="fr-BE" dirty="0" smtClean="0"/>
              <a:t> résultats)</a:t>
            </a:r>
          </a:p>
          <a:p>
            <a:pPr lvl="1"/>
            <a:endParaRPr lang="fr-BE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4. Etat animateur, Nouvelle Gestion Publique et GRH dans le privé: la fin de la théorie wébérienne?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Exemple 3: de la « direction du personnel » à la « gestion des ressources humaines »</a:t>
            </a:r>
          </a:p>
          <a:p>
            <a:pPr lvl="1"/>
            <a:r>
              <a:rPr lang="fr-BE" dirty="0" smtClean="0"/>
              <a:t>Une direction du personnel traditionnellement </a:t>
            </a:r>
            <a:r>
              <a:rPr lang="fr-BE" dirty="0" err="1" smtClean="0"/>
              <a:t>objectivante</a:t>
            </a:r>
            <a:r>
              <a:rPr lang="fr-BE" dirty="0" smtClean="0"/>
              <a:t> (droit du travail, règles générales, compromis fordiste)</a:t>
            </a:r>
          </a:p>
          <a:p>
            <a:pPr lvl="1"/>
            <a:r>
              <a:rPr lang="fr-BE" dirty="0" smtClean="0"/>
              <a:t>Compétitivité et management: le développement de la GRH </a:t>
            </a:r>
          </a:p>
          <a:p>
            <a:pPr lvl="2"/>
            <a:r>
              <a:rPr lang="fr-BE" dirty="0" smtClean="0"/>
              <a:t>Facteur humain = plus-value</a:t>
            </a:r>
          </a:p>
          <a:p>
            <a:pPr lvl="2"/>
            <a:r>
              <a:rPr lang="fr-BE" dirty="0" smtClean="0"/>
              <a:t>Gestion des compétences</a:t>
            </a:r>
          </a:p>
          <a:p>
            <a:pPr lvl="2"/>
            <a:r>
              <a:rPr lang="fr-BE" dirty="0" smtClean="0"/>
              <a:t>Individualisation de la GRH: montée en puissance de la négociation </a:t>
            </a:r>
            <a:endParaRPr lang="fr-B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4. Etat animateur, Nouvelle Gestion Publique et GRH dans le privé: la fin de la théorie wébérienne?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 smtClean="0"/>
              <a:t>Conclusion intermédiaire: </a:t>
            </a:r>
          </a:p>
          <a:p>
            <a:endParaRPr lang="fr-BE" dirty="0" smtClean="0"/>
          </a:p>
          <a:p>
            <a:pPr lvl="1"/>
            <a:r>
              <a:rPr lang="fr-BE" dirty="0" smtClean="0"/>
              <a:t>Des politiques publiques de type </a:t>
            </a:r>
            <a:r>
              <a:rPr lang="fr-BE" i="1" dirty="0" err="1" smtClean="0"/>
              <a:t>bottom</a:t>
            </a:r>
            <a:r>
              <a:rPr lang="fr-BE" i="1" dirty="0" smtClean="0"/>
              <a:t> –up</a:t>
            </a:r>
            <a:endParaRPr lang="fr-BE" dirty="0" smtClean="0"/>
          </a:p>
          <a:p>
            <a:pPr lvl="1"/>
            <a:endParaRPr lang="fr-BE" dirty="0"/>
          </a:p>
          <a:p>
            <a:pPr lvl="1"/>
            <a:r>
              <a:rPr lang="fr-BE" dirty="0" smtClean="0"/>
              <a:t>Une administration publique basée sur le projet et le réseau</a:t>
            </a:r>
          </a:p>
          <a:p>
            <a:pPr lvl="1"/>
            <a:endParaRPr lang="fr-BE" dirty="0"/>
          </a:p>
          <a:p>
            <a:pPr lvl="1"/>
            <a:r>
              <a:rPr lang="fr-BE" dirty="0" smtClean="0"/>
              <a:t>Un secteur privé qui valorise les compétences et la flexibilité</a:t>
            </a:r>
          </a:p>
          <a:p>
            <a:pPr lvl="1"/>
            <a:endParaRPr lang="fr-BE" dirty="0"/>
          </a:p>
          <a:p>
            <a:pPr lvl="1"/>
            <a:r>
              <a:rPr lang="fr-BE" dirty="0" smtClean="0"/>
              <a:t>Affaissement de l’autorité, droit négocié, pluri-normativité, disparition de la « cage d’acier »</a:t>
            </a:r>
          </a:p>
          <a:p>
            <a:pPr lvl="1"/>
            <a:endParaRPr lang="fr-BE" dirty="0"/>
          </a:p>
          <a:p>
            <a:pPr lvl="1"/>
            <a:r>
              <a:rPr lang="fr-BE" dirty="0" smtClean="0"/>
              <a:t>Hypothèse: assisterait-on à la fin de la centralité de la théorie wébérienne?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sz="3600" dirty="0" smtClean="0"/>
              <a:t>5. Discussion: le contrôle d’une société pluri-normée, une approche néo-wébérienne?  </a:t>
            </a:r>
            <a:br>
              <a:rPr lang="fr-BE" sz="3600" dirty="0" smtClean="0"/>
            </a:b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Un état animateur qui mobilise chiffres</a:t>
            </a:r>
            <a:r>
              <a:rPr lang="fr-BE" dirty="0"/>
              <a:t> </a:t>
            </a:r>
            <a:r>
              <a:rPr lang="fr-BE" dirty="0" smtClean="0"/>
              <a:t>et  statistiques pour contrôler l’activité financée</a:t>
            </a:r>
          </a:p>
          <a:p>
            <a:r>
              <a:rPr lang="fr-BE" dirty="0" smtClean="0"/>
              <a:t>Des </a:t>
            </a:r>
            <a:r>
              <a:rPr lang="fr-BE" dirty="0" smtClean="0"/>
              <a:t>administrations publiques </a:t>
            </a:r>
            <a:r>
              <a:rPr lang="fr-BE" dirty="0" smtClean="0"/>
              <a:t>en tension entre efficience et qualité: le cas des tableaux de bord</a:t>
            </a:r>
          </a:p>
          <a:p>
            <a:r>
              <a:rPr lang="fr-BE" dirty="0" smtClean="0"/>
              <a:t>Le codage de l’évaluation des performances dans le privé </a:t>
            </a:r>
          </a:p>
          <a:p>
            <a:r>
              <a:rPr lang="fr-BE" dirty="0" smtClean="0"/>
              <a:t>Contrôle technocratique et rigide : </a:t>
            </a:r>
            <a:r>
              <a:rPr lang="fr-BE" dirty="0" smtClean="0"/>
              <a:t>Weber </a:t>
            </a:r>
            <a:r>
              <a:rPr lang="fr-BE" dirty="0" smtClean="0"/>
              <a:t>pas tout à fait obsolète!</a:t>
            </a:r>
            <a:endParaRPr lang="fr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 de l’exposé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fr-BE" dirty="0" smtClean="0"/>
              <a:t>Brève biographie de Max Weber</a:t>
            </a:r>
          </a:p>
          <a:p>
            <a:pPr marL="514350" indent="-514350">
              <a:buAutoNum type="arabicPeriod"/>
            </a:pPr>
            <a:r>
              <a:rPr lang="fr-BE" dirty="0" smtClean="0"/>
              <a:t>Le politique (et la bureaucratie) dans Economie et Société</a:t>
            </a:r>
          </a:p>
          <a:p>
            <a:pPr marL="514350" indent="-514350">
              <a:buAutoNum type="arabicPeriod"/>
            </a:pPr>
            <a:r>
              <a:rPr lang="fr-BE" dirty="0" smtClean="0"/>
              <a:t>Une remise en cause: la théorie des cercles vicieux de M. Crozier (‘60) </a:t>
            </a:r>
          </a:p>
          <a:p>
            <a:pPr marL="514350" indent="-514350">
              <a:buAutoNum type="arabicPeriod"/>
            </a:pPr>
            <a:r>
              <a:rPr lang="fr-BE" dirty="0" smtClean="0"/>
              <a:t>Etat animateur, Nouvelle Gestion Publique et GRH dans le privé: la fin de la théorie wébérienne? </a:t>
            </a:r>
          </a:p>
          <a:p>
            <a:pPr marL="514350" indent="-514350">
              <a:buAutoNum type="arabicPeriod"/>
            </a:pPr>
            <a:r>
              <a:rPr lang="fr-BE" dirty="0" smtClean="0"/>
              <a:t>Discussion: le contrôle d’une société pluri-normée, une approche néo-wébérienne?  </a:t>
            </a:r>
            <a:endParaRPr lang="fr-B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1. Brève biographie de Max Weber </a:t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1864 – 1920</a:t>
            </a:r>
          </a:p>
          <a:p>
            <a:r>
              <a:rPr lang="fr-BE" dirty="0" smtClean="0"/>
              <a:t>Docteur en droit (1889)</a:t>
            </a:r>
          </a:p>
          <a:p>
            <a:r>
              <a:rPr lang="fr-BE" dirty="0" smtClean="0"/>
              <a:t>Intérêt pour l’histoire, l’économie politique, la philosophie, la théologie</a:t>
            </a:r>
          </a:p>
          <a:p>
            <a:r>
              <a:rPr lang="fr-BE" dirty="0" smtClean="0"/>
              <a:t>Lecteur de Marx et Taylor</a:t>
            </a:r>
          </a:p>
          <a:p>
            <a:r>
              <a:rPr lang="fr-BE" dirty="0" smtClean="0"/>
              <a:t>1919: création d’une chaire de sociologie à l’Université de Munich</a:t>
            </a:r>
            <a:endParaRPr lang="fr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1. Brève </a:t>
            </a:r>
            <a:r>
              <a:rPr lang="fr-BE" dirty="0" smtClean="0"/>
              <a:t>biographie de Max Weber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smtClean="0"/>
              <a:t>Principaux ouvrages:</a:t>
            </a:r>
          </a:p>
          <a:p>
            <a:pPr>
              <a:buNone/>
            </a:pPr>
            <a:endParaRPr lang="fr-BE" dirty="0" smtClean="0"/>
          </a:p>
          <a:p>
            <a:pPr lvl="1"/>
            <a:r>
              <a:rPr lang="fr-BE" dirty="0" smtClean="0"/>
              <a:t>L’Ethique protestante et l’esprit du capitalisme</a:t>
            </a:r>
          </a:p>
          <a:p>
            <a:pPr lvl="1"/>
            <a:r>
              <a:rPr lang="fr-BE" dirty="0" smtClean="0"/>
              <a:t>Economie et société</a:t>
            </a:r>
          </a:p>
          <a:p>
            <a:pPr lvl="1"/>
            <a:r>
              <a:rPr lang="fr-BE" dirty="0" smtClean="0"/>
              <a:t>Sociologie du droit</a:t>
            </a:r>
          </a:p>
          <a:p>
            <a:pPr lvl="1"/>
            <a:r>
              <a:rPr lang="fr-BE" dirty="0" smtClean="0"/>
              <a:t>Le savant et le politique</a:t>
            </a:r>
          </a:p>
          <a:p>
            <a:endParaRPr lang="fr-BE" dirty="0" smtClean="0"/>
          </a:p>
          <a:p>
            <a:r>
              <a:rPr lang="fr-BE" dirty="0" smtClean="0"/>
              <a:t>Posture scientifique: une sociologie compréhensive (comprendre la conduite des acteurs, explication causale, les types idéaux)</a:t>
            </a:r>
          </a:p>
          <a:p>
            <a:pPr lvl="1"/>
            <a:endParaRPr lang="fr-B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sz="3200" dirty="0" smtClean="0"/>
              <a:t>2. Le politique (et la bureaucratie) dans Economie et </a:t>
            </a:r>
            <a:r>
              <a:rPr lang="fr-BE" sz="3200" dirty="0" smtClean="0"/>
              <a:t>Société</a:t>
            </a:r>
            <a:r>
              <a:rPr lang="fr-BE" sz="3200" dirty="0" smtClean="0"/>
              <a:t/>
            </a:r>
            <a:br>
              <a:rPr lang="fr-BE" sz="3200" dirty="0" smtClean="0"/>
            </a:b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smtClean="0"/>
              <a:t>Une réflexion sur l’activité politique</a:t>
            </a:r>
          </a:p>
          <a:p>
            <a:pPr lvl="1"/>
            <a:r>
              <a:rPr lang="fr-BE" dirty="0" smtClean="0"/>
              <a:t>Pas uniquement l’activité étatique (d’autres formes avant)</a:t>
            </a:r>
            <a:endParaRPr lang="fr-BE" dirty="0" smtClean="0"/>
          </a:p>
          <a:p>
            <a:pPr lvl="1"/>
            <a:r>
              <a:rPr lang="fr-BE" dirty="0" smtClean="0"/>
              <a:t>Organiser les rapports sociaux sur un territoire donné</a:t>
            </a:r>
          </a:p>
          <a:p>
            <a:pPr lvl="1"/>
            <a:r>
              <a:rPr lang="fr-BE" dirty="0" smtClean="0"/>
              <a:t>Mise en place d’un ordre à l’intérieur de frontières + gestion des relations avec d’autres organisation politiques</a:t>
            </a:r>
          </a:p>
          <a:p>
            <a:pPr lvl="1"/>
            <a:r>
              <a:rPr lang="fr-BE" dirty="0" smtClean="0"/>
              <a:t>Pas d’organisation politique sans autorité légitime</a:t>
            </a:r>
          </a:p>
          <a:p>
            <a:pPr lvl="2"/>
            <a:r>
              <a:rPr lang="fr-BE" dirty="0" smtClean="0"/>
              <a:t>Moyens de contraintes = monopole de la contrainte physique</a:t>
            </a:r>
          </a:p>
          <a:p>
            <a:pPr lvl="2"/>
            <a:r>
              <a:rPr lang="fr-BE" dirty="0" smtClean="0"/>
              <a:t>Activité politique = désigne l’ensemble des relations et échanges pour qu’une autorité s’établisse comme légitime  sur un territoire et y exerce sa domination</a:t>
            </a:r>
            <a:endParaRPr lang="fr-B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2. Le </a:t>
            </a:r>
            <a:r>
              <a:rPr lang="fr-BE" dirty="0" smtClean="0"/>
              <a:t>politique (et la bureaucratie) dans Economie et Société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L’état</a:t>
            </a:r>
          </a:p>
          <a:p>
            <a:pPr lvl="1"/>
            <a:r>
              <a:rPr lang="fr-BE" dirty="0" smtClean="0"/>
              <a:t>Groupement politique qui dispose du monopole de la contrainte physique légitime</a:t>
            </a:r>
          </a:p>
          <a:p>
            <a:pPr lvl="1"/>
            <a:r>
              <a:rPr lang="fr-BE" dirty="0" smtClean="0"/>
              <a:t>Entretient une police et des forces militaires</a:t>
            </a:r>
          </a:p>
          <a:p>
            <a:pPr lvl="1"/>
            <a:r>
              <a:rPr lang="fr-BE" dirty="0" smtClean="0"/>
              <a:t>L’Etat est caractérisé par sa rationalité, un droit rationalisé, une administration rationalisée, présence d’un pouvoir judiciaire et législatif autonomes par rapport à l’exécutif, une organisation méthodique des pouvoirs publics</a:t>
            </a:r>
            <a:endParaRPr lang="fr-B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2. Le </a:t>
            </a:r>
            <a:r>
              <a:rPr lang="fr-BE" dirty="0" smtClean="0"/>
              <a:t>politique (et la bureaucratie) dans Economie et Société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Une vision désenchantée dans laquelle on analyse les mécanismes de domination</a:t>
            </a:r>
          </a:p>
          <a:p>
            <a:r>
              <a:rPr lang="fr-BE" dirty="0" smtClean="0"/>
              <a:t>La démocratie: pouvoir de domination donné à des représentants élus</a:t>
            </a:r>
          </a:p>
          <a:p>
            <a:endParaRPr lang="fr-B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2. Le </a:t>
            </a:r>
            <a:r>
              <a:rPr lang="fr-BE" dirty="0" smtClean="0"/>
              <a:t>politique (et la bureaucratie) dans Economie et Société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Trois types de légitimité:</a:t>
            </a:r>
          </a:p>
          <a:p>
            <a:pPr lvl="1"/>
            <a:r>
              <a:rPr lang="fr-BE" dirty="0" smtClean="0"/>
              <a:t>Domination hors contrainte: soumission consentie à un ordre reconnu légitime</a:t>
            </a:r>
          </a:p>
          <a:p>
            <a:pPr lvl="1"/>
            <a:r>
              <a:rPr lang="fr-BE" dirty="0" smtClean="0"/>
              <a:t>La domination repose sur une croyance en la légitimité de l’ordre social et du pouvoir politique en place</a:t>
            </a:r>
          </a:p>
          <a:p>
            <a:pPr lvl="1"/>
            <a:endParaRPr lang="fr-BE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2. Le </a:t>
            </a:r>
            <a:r>
              <a:rPr lang="fr-BE" dirty="0" smtClean="0"/>
              <a:t>politique (et la bureaucratie) dans Economie et Société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r-BE" dirty="0" smtClean="0"/>
              <a:t>Types-idéaux de légitimité:</a:t>
            </a:r>
          </a:p>
          <a:p>
            <a:pPr lvl="1"/>
            <a:r>
              <a:rPr lang="fr-BE" dirty="0" smtClean="0"/>
              <a:t>Domination légale rationnelle</a:t>
            </a:r>
          </a:p>
          <a:p>
            <a:pPr lvl="2"/>
            <a:r>
              <a:rPr lang="fr-BE" dirty="0" smtClean="0"/>
              <a:t>Croyance en la valeur des règlements</a:t>
            </a:r>
          </a:p>
          <a:p>
            <a:pPr lvl="2"/>
            <a:r>
              <a:rPr lang="fr-BE" dirty="0" smtClean="0"/>
              <a:t>Règles s’appliquent à tous, universelles et impersonnelles</a:t>
            </a:r>
          </a:p>
          <a:p>
            <a:pPr lvl="2"/>
            <a:r>
              <a:rPr lang="fr-BE" dirty="0" smtClean="0"/>
              <a:t>Repose sur un corps de fonctionnaires, indépendants</a:t>
            </a:r>
          </a:p>
          <a:p>
            <a:pPr lvl="2"/>
            <a:r>
              <a:rPr lang="fr-BE" dirty="0" smtClean="0"/>
              <a:t>Sociétés modernes et élections</a:t>
            </a:r>
          </a:p>
          <a:p>
            <a:pPr lvl="1"/>
            <a:r>
              <a:rPr lang="fr-BE" dirty="0" smtClean="0"/>
              <a:t>Domination traditionnelle</a:t>
            </a:r>
          </a:p>
          <a:p>
            <a:pPr lvl="2"/>
            <a:r>
              <a:rPr lang="fr-BE" dirty="0" smtClean="0"/>
              <a:t>Croyance repose en la valeur des traditions (coutume)</a:t>
            </a:r>
          </a:p>
          <a:p>
            <a:pPr lvl="2"/>
            <a:r>
              <a:rPr lang="fr-BE" dirty="0" smtClean="0"/>
              <a:t>Monarchie et hérédité</a:t>
            </a:r>
          </a:p>
          <a:p>
            <a:pPr lvl="2"/>
            <a:r>
              <a:rPr lang="fr-BE" dirty="0" smtClean="0"/>
              <a:t>On obéit à la personne du dirigeant dans les limites du droit coutumier</a:t>
            </a:r>
          </a:p>
          <a:p>
            <a:pPr lvl="2"/>
            <a:r>
              <a:rPr lang="fr-BE" dirty="0" smtClean="0"/>
              <a:t>Relation seigneur-sujet</a:t>
            </a:r>
          </a:p>
          <a:p>
            <a:pPr lvl="1"/>
            <a:r>
              <a:rPr lang="fr-BE" dirty="0" smtClean="0"/>
              <a:t>Domination charismatique</a:t>
            </a:r>
          </a:p>
          <a:p>
            <a:pPr lvl="2"/>
            <a:r>
              <a:rPr lang="fr-BE" dirty="0" smtClean="0"/>
              <a:t>Repose sur caractère ressenti comme exceptionnel d’un individu (sauveur, providentiel)</a:t>
            </a:r>
          </a:p>
          <a:p>
            <a:pPr lvl="2"/>
            <a:r>
              <a:rPr lang="fr-BE" dirty="0" smtClean="0"/>
              <a:t>Attachement fort à la personne du leader</a:t>
            </a:r>
          </a:p>
          <a:p>
            <a:pPr lvl="2"/>
            <a:r>
              <a:rPr lang="fr-BE" dirty="0" smtClean="0"/>
              <a:t>Pouvoir sans bornes mais instable si la grâce abandonne le leader</a:t>
            </a:r>
          </a:p>
          <a:p>
            <a:pPr lvl="2"/>
            <a:r>
              <a:rPr lang="fr-BE" dirty="0" smtClean="0"/>
              <a:t>Relation gourou - adeptes  </a:t>
            </a:r>
          </a:p>
          <a:p>
            <a:pPr lvl="2"/>
            <a:endParaRPr lang="fr-BE" dirty="0" smtClean="0"/>
          </a:p>
          <a:p>
            <a:pPr lvl="1"/>
            <a:endParaRPr lang="fr-B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992</Words>
  <Application>Microsoft Office PowerPoint</Application>
  <PresentationFormat>Affichage à l'écran (4:3)</PresentationFormat>
  <Paragraphs>140</Paragraphs>
  <Slides>16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Sociologie politique in Economie et Société</vt:lpstr>
      <vt:lpstr>Plan de l’exposé</vt:lpstr>
      <vt:lpstr>1. Brève biographie de Max Weber  </vt:lpstr>
      <vt:lpstr>1. Brève biographie de Max Weber</vt:lpstr>
      <vt:lpstr>2. Le politique (et la bureaucratie) dans Economie et Société </vt:lpstr>
      <vt:lpstr>2. Le politique (et la bureaucratie) dans Economie et Société</vt:lpstr>
      <vt:lpstr>2. Le politique (et la bureaucratie) dans Economie et Société</vt:lpstr>
      <vt:lpstr>2. Le politique (et la bureaucratie) dans Economie et Société</vt:lpstr>
      <vt:lpstr>2. Le politique (et la bureaucratie) dans Economie et Société</vt:lpstr>
      <vt:lpstr>2. Le politique (et la bureaucratie) dans Economie et Société</vt:lpstr>
      <vt:lpstr>3. Une remise en cause: la théorie des cercles vicieux de M. Crozier (‘60)  </vt:lpstr>
      <vt:lpstr>4. Etat animateur, Nouvelle Gestion Publique et GRH dans le privé: la fin de la théorie wébérienne?   </vt:lpstr>
      <vt:lpstr>4. Etat animateur, Nouvelle Gestion Publique et GRH dans le privé: la fin de la théorie wébérienne?</vt:lpstr>
      <vt:lpstr>4. Etat animateur, Nouvelle Gestion Publique et GRH dans le privé: la fin de la théorie wébérienne?</vt:lpstr>
      <vt:lpstr>4. Etat animateur, Nouvelle Gestion Publique et GRH dans le privé: la fin de la théorie wébérienne?</vt:lpstr>
      <vt:lpstr>5. Discussion: le contrôle d’une société pluri-normée, une approche néo-wébérienne?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Sociologie politique in Economie et Société</dc:title>
  <dc:creator>frederic</dc:creator>
  <cp:lastModifiedBy>frederic</cp:lastModifiedBy>
  <cp:revision>6</cp:revision>
  <dcterms:created xsi:type="dcterms:W3CDTF">2010-02-07T20:53:59Z</dcterms:created>
  <dcterms:modified xsi:type="dcterms:W3CDTF">2010-02-08T12:23:54Z</dcterms:modified>
</cp:coreProperties>
</file>