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ms-powerpoint.slideshow.macroEnabled.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Lst>
  <p:notesMasterIdLst>
    <p:notesMasterId r:id="rId30"/>
  </p:notesMasterIdLst>
  <p:handoutMasterIdLst>
    <p:handoutMasterId r:id="rId31"/>
  </p:handoutMasterIdLst>
  <p:sldIdLst>
    <p:sldId id="256" r:id="rId2"/>
    <p:sldId id="258" r:id="rId3"/>
    <p:sldId id="262" r:id="rId4"/>
    <p:sldId id="263" r:id="rId5"/>
    <p:sldId id="285" r:id="rId6"/>
    <p:sldId id="287" r:id="rId7"/>
    <p:sldId id="289" r:id="rId8"/>
    <p:sldId id="294" r:id="rId9"/>
    <p:sldId id="295" r:id="rId10"/>
    <p:sldId id="291" r:id="rId11"/>
    <p:sldId id="288" r:id="rId12"/>
    <p:sldId id="296" r:id="rId13"/>
    <p:sldId id="307" r:id="rId14"/>
    <p:sldId id="301" r:id="rId15"/>
    <p:sldId id="302" r:id="rId16"/>
    <p:sldId id="306" r:id="rId17"/>
    <p:sldId id="297" r:id="rId18"/>
    <p:sldId id="298" r:id="rId19"/>
    <p:sldId id="303" r:id="rId20"/>
    <p:sldId id="305" r:id="rId21"/>
    <p:sldId id="299" r:id="rId22"/>
    <p:sldId id="282" r:id="rId23"/>
    <p:sldId id="261" r:id="rId24"/>
    <p:sldId id="284" r:id="rId25"/>
    <p:sldId id="264" r:id="rId26"/>
    <p:sldId id="290" r:id="rId27"/>
    <p:sldId id="292" r:id="rId28"/>
    <p:sldId id="304" r:id="rId2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modifyVerifier cryptProviderType="rsaFull" cryptAlgorithmClass="hash" cryptAlgorithmType="typeAny" cryptAlgorithmSid="4" spinCount="50000" saltData="l2INUqtqVQ56qFNrzyufBw" hashData="6GUB9hj0E8uKYofAZMWaJXYp+r8" cryptProvider="" algIdExt="0" algIdExtSource="" cryptProviderTypeExt="0" cryptProviderTypeExtSourc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irio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DBC19"/>
    <a:srgbClr val="14945A"/>
    <a:srgbClr val="E0E0EA"/>
    <a:srgbClr val="19B36D"/>
    <a:srgbClr val="FEE3A0"/>
    <a:srgbClr val="800000"/>
    <a:srgbClr val="C4C4D8"/>
    <a:srgbClr val="58588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155" autoAdjust="0"/>
    <p:restoredTop sz="94672" autoAdjust="0"/>
  </p:normalViewPr>
  <p:slideViewPr>
    <p:cSldViewPr>
      <p:cViewPr varScale="1">
        <p:scale>
          <a:sx n="94" d="100"/>
          <a:sy n="94" d="100"/>
        </p:scale>
        <p:origin x="-24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524" y="101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r>
              <a:rPr lang="fr-FR"/>
              <a:t>Exposé ABD 13 mars 2008</a:t>
            </a:r>
          </a:p>
        </p:txBody>
      </p:sp>
      <p:sp>
        <p:nvSpPr>
          <p:cNvPr id="3379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fr-FR"/>
          </a:p>
        </p:txBody>
      </p:sp>
      <p:sp>
        <p:nvSpPr>
          <p:cNvPr id="3379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r>
              <a:rPr lang="fr-FR"/>
              <a:t>Direction des bibliothèques ULg</a:t>
            </a:r>
          </a:p>
        </p:txBody>
      </p:sp>
      <p:sp>
        <p:nvSpPr>
          <p:cNvPr id="3379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F9599E5-9D03-4779-832F-B967658D778F}" type="slidenum">
              <a:rPr lang="fr-FR"/>
              <a:pPr/>
              <a:t>‹#›</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r>
              <a:rPr lang="fr-FR"/>
              <a:t>Exposé ABD 13 mars 2008</a:t>
            </a:r>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fr-FR"/>
          </a:p>
        </p:txBody>
      </p:sp>
      <p:sp>
        <p:nvSpPr>
          <p:cNvPr id="410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r>
              <a:rPr lang="fr-FR"/>
              <a:t>Direction des bibliothèques ULg</a:t>
            </a:r>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39B81B5-189F-4523-9D92-4FED9AEC1653}" type="slidenum">
              <a:rPr lang="fr-FR"/>
              <a:pPr/>
              <a:t>‹#›</a:t>
            </a:fld>
            <a:endParaRPr lang="fr-FR"/>
          </a:p>
        </p:txBody>
      </p:sp>
    </p:spTree>
  </p:cSld>
  <p:clrMap bg1="lt1" tx1="dk1" bg2="lt2" tx2="dk2" accent1="accent1" accent2="accent2" accent3="accent3" accent4="accent4" accent5="accent5" accent6="accent6" hlink="hlink" folHlink="folHlink"/>
  <p:hf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fr-FR"/>
              <a:t>Exposé ABD 13 mars 2008</a:t>
            </a:r>
          </a:p>
        </p:txBody>
      </p:sp>
      <p:sp>
        <p:nvSpPr>
          <p:cNvPr id="6" name="Rectangle 6"/>
          <p:cNvSpPr>
            <a:spLocks noGrp="1" noChangeArrowheads="1"/>
          </p:cNvSpPr>
          <p:nvPr>
            <p:ph type="ftr" sz="quarter" idx="4"/>
          </p:nvPr>
        </p:nvSpPr>
        <p:spPr>
          <a:ln/>
        </p:spPr>
        <p:txBody>
          <a:bodyPr/>
          <a:lstStyle/>
          <a:p>
            <a:r>
              <a:rPr lang="fr-FR"/>
              <a:t>Direction des bibliothèques ULg</a:t>
            </a:r>
          </a:p>
        </p:txBody>
      </p:sp>
      <p:sp>
        <p:nvSpPr>
          <p:cNvPr id="5122" name="Rectangle 2"/>
          <p:cNvSpPr>
            <a:spLocks noRo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fr-FR"/>
              <a:t>Exposé ABD 13 mars 2008</a:t>
            </a:r>
          </a:p>
        </p:txBody>
      </p:sp>
      <p:sp>
        <p:nvSpPr>
          <p:cNvPr id="6" name="Rectangle 6"/>
          <p:cNvSpPr>
            <a:spLocks noGrp="1" noChangeArrowheads="1"/>
          </p:cNvSpPr>
          <p:nvPr>
            <p:ph type="ftr" sz="quarter" idx="4"/>
          </p:nvPr>
        </p:nvSpPr>
        <p:spPr>
          <a:ln/>
        </p:spPr>
        <p:txBody>
          <a:bodyPr/>
          <a:lstStyle/>
          <a:p>
            <a:r>
              <a:rPr lang="fr-FR"/>
              <a:t>Direction des bibliothèques ULg</a:t>
            </a:r>
          </a:p>
        </p:txBody>
      </p:sp>
      <p:sp>
        <p:nvSpPr>
          <p:cNvPr id="226306" name="Rectangle 2"/>
          <p:cNvSpPr>
            <a:spLocks noRot="1" noChangeArrowheads="1" noTextEdit="1"/>
          </p:cNvSpPr>
          <p:nvPr>
            <p:ph type="sldImg"/>
          </p:nvPr>
        </p:nvSpPr>
        <p:spPr>
          <a:ln/>
        </p:spPr>
      </p:sp>
      <p:sp>
        <p:nvSpPr>
          <p:cNvPr id="22630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fr-FR"/>
              <a:t>Exposé ABD 13 mars 2008</a:t>
            </a:r>
          </a:p>
        </p:txBody>
      </p:sp>
      <p:sp>
        <p:nvSpPr>
          <p:cNvPr id="6" name="Rectangle 6"/>
          <p:cNvSpPr>
            <a:spLocks noGrp="1" noChangeArrowheads="1"/>
          </p:cNvSpPr>
          <p:nvPr>
            <p:ph type="ftr" sz="quarter" idx="4"/>
          </p:nvPr>
        </p:nvSpPr>
        <p:spPr>
          <a:ln/>
        </p:spPr>
        <p:txBody>
          <a:bodyPr/>
          <a:lstStyle/>
          <a:p>
            <a:r>
              <a:rPr lang="fr-FR"/>
              <a:t>Direction des bibliothèques ULg</a:t>
            </a:r>
          </a:p>
        </p:txBody>
      </p:sp>
      <p:sp>
        <p:nvSpPr>
          <p:cNvPr id="225282" name="Rectangle 2"/>
          <p:cNvSpPr>
            <a:spLocks noRo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fr-FR"/>
              <a:t>Exposé ABD 13 mars 2008</a:t>
            </a:r>
          </a:p>
        </p:txBody>
      </p:sp>
      <p:sp>
        <p:nvSpPr>
          <p:cNvPr id="6" name="Rectangle 6"/>
          <p:cNvSpPr>
            <a:spLocks noGrp="1" noChangeArrowheads="1"/>
          </p:cNvSpPr>
          <p:nvPr>
            <p:ph type="ftr" sz="quarter" idx="4"/>
          </p:nvPr>
        </p:nvSpPr>
        <p:spPr>
          <a:ln/>
        </p:spPr>
        <p:txBody>
          <a:bodyPr/>
          <a:lstStyle/>
          <a:p>
            <a:r>
              <a:rPr lang="fr-FR"/>
              <a:t>Direction des bibliothèques ULg</a:t>
            </a:r>
          </a:p>
        </p:txBody>
      </p:sp>
      <p:sp>
        <p:nvSpPr>
          <p:cNvPr id="235522" name="Rectangle 2"/>
          <p:cNvSpPr>
            <a:spLocks noRot="1" noChangeArrowheads="1" noTextEdit="1"/>
          </p:cNvSpPr>
          <p:nvPr>
            <p:ph type="sldImg"/>
          </p:nvPr>
        </p:nvSpPr>
        <p:spPr>
          <a:ln/>
        </p:spPr>
      </p:sp>
      <p:sp>
        <p:nvSpPr>
          <p:cNvPr id="23552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fr-FR"/>
              <a:t>Exposé ABD 13 mars 2008</a:t>
            </a:r>
          </a:p>
        </p:txBody>
      </p:sp>
      <p:sp>
        <p:nvSpPr>
          <p:cNvPr id="6" name="Rectangle 6"/>
          <p:cNvSpPr>
            <a:spLocks noGrp="1" noChangeArrowheads="1"/>
          </p:cNvSpPr>
          <p:nvPr>
            <p:ph type="ftr" sz="quarter" idx="4"/>
          </p:nvPr>
        </p:nvSpPr>
        <p:spPr>
          <a:ln/>
        </p:spPr>
        <p:txBody>
          <a:bodyPr/>
          <a:lstStyle/>
          <a:p>
            <a:r>
              <a:rPr lang="fr-FR"/>
              <a:t>Direction des bibliothèques ULg</a:t>
            </a:r>
          </a:p>
        </p:txBody>
      </p:sp>
      <p:sp>
        <p:nvSpPr>
          <p:cNvPr id="234498" name="Rectangle 2"/>
          <p:cNvSpPr>
            <a:spLocks noRo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fr-FR"/>
              <a:t>Exposé ABD 13 mars 2008</a:t>
            </a:r>
          </a:p>
        </p:txBody>
      </p:sp>
      <p:sp>
        <p:nvSpPr>
          <p:cNvPr id="6" name="Rectangle 6"/>
          <p:cNvSpPr>
            <a:spLocks noGrp="1" noChangeArrowheads="1"/>
          </p:cNvSpPr>
          <p:nvPr>
            <p:ph type="ftr" sz="quarter" idx="4"/>
          </p:nvPr>
        </p:nvSpPr>
        <p:spPr>
          <a:ln/>
        </p:spPr>
        <p:txBody>
          <a:bodyPr/>
          <a:lstStyle/>
          <a:p>
            <a:r>
              <a:rPr lang="fr-FR"/>
              <a:t>Direction des bibliothèques ULg</a:t>
            </a:r>
          </a:p>
        </p:txBody>
      </p:sp>
      <p:sp>
        <p:nvSpPr>
          <p:cNvPr id="233474" name="Rectangle 2"/>
          <p:cNvSpPr>
            <a:spLocks noRot="1"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fr-FR"/>
              <a:t>Exposé ABD 13 mars 2008</a:t>
            </a:r>
          </a:p>
        </p:txBody>
      </p:sp>
      <p:sp>
        <p:nvSpPr>
          <p:cNvPr id="6" name="Rectangle 6"/>
          <p:cNvSpPr>
            <a:spLocks noGrp="1" noChangeArrowheads="1"/>
          </p:cNvSpPr>
          <p:nvPr>
            <p:ph type="ftr" sz="quarter" idx="4"/>
          </p:nvPr>
        </p:nvSpPr>
        <p:spPr>
          <a:ln/>
        </p:spPr>
        <p:txBody>
          <a:bodyPr/>
          <a:lstStyle/>
          <a:p>
            <a:r>
              <a:rPr lang="fr-FR"/>
              <a:t>Direction des bibliothèques ULg</a:t>
            </a:r>
          </a:p>
        </p:txBody>
      </p:sp>
      <p:sp>
        <p:nvSpPr>
          <p:cNvPr id="232450" name="Rectangle 2"/>
          <p:cNvSpPr>
            <a:spLocks noRo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fr-FR"/>
              <a:t>Exposé ABD 13 mars 2008</a:t>
            </a:r>
          </a:p>
        </p:txBody>
      </p:sp>
      <p:sp>
        <p:nvSpPr>
          <p:cNvPr id="6" name="Rectangle 6"/>
          <p:cNvSpPr>
            <a:spLocks noGrp="1" noChangeArrowheads="1"/>
          </p:cNvSpPr>
          <p:nvPr>
            <p:ph type="ftr" sz="quarter" idx="4"/>
          </p:nvPr>
        </p:nvSpPr>
        <p:spPr>
          <a:ln/>
        </p:spPr>
        <p:txBody>
          <a:bodyPr/>
          <a:lstStyle/>
          <a:p>
            <a:r>
              <a:rPr lang="fr-FR"/>
              <a:t>Direction des bibliothèques ULg</a:t>
            </a:r>
          </a:p>
        </p:txBody>
      </p:sp>
      <p:sp>
        <p:nvSpPr>
          <p:cNvPr id="231426" name="Rectangle 2"/>
          <p:cNvSpPr>
            <a:spLocks noRo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fr-FR"/>
              <a:t>Exposé ABD 13 mars 2008</a:t>
            </a:r>
          </a:p>
        </p:txBody>
      </p:sp>
      <p:sp>
        <p:nvSpPr>
          <p:cNvPr id="6" name="Rectangle 6"/>
          <p:cNvSpPr>
            <a:spLocks noGrp="1" noChangeArrowheads="1"/>
          </p:cNvSpPr>
          <p:nvPr>
            <p:ph type="ftr" sz="quarter" idx="4"/>
          </p:nvPr>
        </p:nvSpPr>
        <p:spPr>
          <a:ln/>
        </p:spPr>
        <p:txBody>
          <a:bodyPr/>
          <a:lstStyle/>
          <a:p>
            <a:r>
              <a:rPr lang="fr-FR"/>
              <a:t>Direction des bibliothèques ULg</a:t>
            </a:r>
          </a:p>
        </p:txBody>
      </p:sp>
      <p:sp>
        <p:nvSpPr>
          <p:cNvPr id="230402" name="Rectangle 2"/>
          <p:cNvSpPr>
            <a:spLocks noRo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fr-FR"/>
              <a:t>Exposé ABD 13 mars 2008</a:t>
            </a:r>
          </a:p>
        </p:txBody>
      </p:sp>
      <p:sp>
        <p:nvSpPr>
          <p:cNvPr id="6" name="Rectangle 6"/>
          <p:cNvSpPr>
            <a:spLocks noGrp="1" noChangeArrowheads="1"/>
          </p:cNvSpPr>
          <p:nvPr>
            <p:ph type="ftr" sz="quarter" idx="4"/>
          </p:nvPr>
        </p:nvSpPr>
        <p:spPr>
          <a:ln/>
        </p:spPr>
        <p:txBody>
          <a:bodyPr/>
          <a:lstStyle/>
          <a:p>
            <a:r>
              <a:rPr lang="fr-FR"/>
              <a:t>Direction des bibliothèques ULg</a:t>
            </a:r>
          </a:p>
        </p:txBody>
      </p:sp>
      <p:sp>
        <p:nvSpPr>
          <p:cNvPr id="229378" name="Rectangle 2"/>
          <p:cNvSpPr>
            <a:spLocks noRo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fr-FR"/>
              <a:t>Exposé ABD 13 mars 2008</a:t>
            </a:r>
          </a:p>
        </p:txBody>
      </p:sp>
      <p:sp>
        <p:nvSpPr>
          <p:cNvPr id="6" name="Rectangle 6"/>
          <p:cNvSpPr>
            <a:spLocks noGrp="1" noChangeArrowheads="1"/>
          </p:cNvSpPr>
          <p:nvPr>
            <p:ph type="ftr" sz="quarter" idx="4"/>
          </p:nvPr>
        </p:nvSpPr>
        <p:spPr>
          <a:ln/>
        </p:spPr>
        <p:txBody>
          <a:bodyPr/>
          <a:lstStyle/>
          <a:p>
            <a:r>
              <a:rPr lang="fr-FR"/>
              <a:t>Direction des bibliothèques ULg</a:t>
            </a:r>
          </a:p>
        </p:txBody>
      </p:sp>
      <p:sp>
        <p:nvSpPr>
          <p:cNvPr id="228354" name="Rectangle 2"/>
          <p:cNvSpPr>
            <a:spLocks noRot="1" noChangeArrowheads="1" noTextEdit="1"/>
          </p:cNvSpPr>
          <p:nvPr>
            <p:ph type="sldImg"/>
          </p:nvPr>
        </p:nvSpPr>
        <p:spPr>
          <a:ln/>
        </p:spPr>
      </p:sp>
      <p:sp>
        <p:nvSpPr>
          <p:cNvPr id="2283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fr-FR"/>
              <a:t>Exposé ABD 13 mars 2008</a:t>
            </a:r>
          </a:p>
        </p:txBody>
      </p:sp>
      <p:sp>
        <p:nvSpPr>
          <p:cNvPr id="6" name="Rectangle 6"/>
          <p:cNvSpPr>
            <a:spLocks noGrp="1" noChangeArrowheads="1"/>
          </p:cNvSpPr>
          <p:nvPr>
            <p:ph type="ftr" sz="quarter" idx="4"/>
          </p:nvPr>
        </p:nvSpPr>
        <p:spPr>
          <a:ln/>
        </p:spPr>
        <p:txBody>
          <a:bodyPr/>
          <a:lstStyle/>
          <a:p>
            <a:r>
              <a:rPr lang="fr-FR"/>
              <a:t>Direction des bibliothèques ULg</a:t>
            </a:r>
          </a:p>
        </p:txBody>
      </p:sp>
      <p:sp>
        <p:nvSpPr>
          <p:cNvPr id="143362" name="Rectangle 2"/>
          <p:cNvSpPr>
            <a:spLocks noRo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fr-FR"/>
              <a:t>Exposé ABD 13 mars 2008</a:t>
            </a:r>
          </a:p>
        </p:txBody>
      </p:sp>
      <p:sp>
        <p:nvSpPr>
          <p:cNvPr id="6" name="Rectangle 6"/>
          <p:cNvSpPr>
            <a:spLocks noGrp="1" noChangeArrowheads="1"/>
          </p:cNvSpPr>
          <p:nvPr>
            <p:ph type="ftr" sz="quarter" idx="4"/>
          </p:nvPr>
        </p:nvSpPr>
        <p:spPr>
          <a:ln/>
        </p:spPr>
        <p:txBody>
          <a:bodyPr/>
          <a:lstStyle/>
          <a:p>
            <a:r>
              <a:rPr lang="fr-FR"/>
              <a:t>Direction des bibliothèques ULg</a:t>
            </a:r>
          </a:p>
        </p:txBody>
      </p:sp>
      <p:sp>
        <p:nvSpPr>
          <p:cNvPr id="239618" name="Rectangle 2"/>
          <p:cNvSpPr>
            <a:spLocks noRo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fr-FR"/>
              <a:t>Exposé ABD 13 mars 2008</a:t>
            </a:r>
          </a:p>
        </p:txBody>
      </p:sp>
      <p:sp>
        <p:nvSpPr>
          <p:cNvPr id="6" name="Rectangle 6"/>
          <p:cNvSpPr>
            <a:spLocks noGrp="1" noChangeArrowheads="1"/>
          </p:cNvSpPr>
          <p:nvPr>
            <p:ph type="ftr" sz="quarter" idx="4"/>
          </p:nvPr>
        </p:nvSpPr>
        <p:spPr>
          <a:ln/>
        </p:spPr>
        <p:txBody>
          <a:bodyPr/>
          <a:lstStyle/>
          <a:p>
            <a:r>
              <a:rPr lang="fr-FR"/>
              <a:t>Direction des bibliothèques ULg</a:t>
            </a:r>
          </a:p>
        </p:txBody>
      </p:sp>
      <p:sp>
        <p:nvSpPr>
          <p:cNvPr id="218114" name="Rectangle 2"/>
          <p:cNvSpPr>
            <a:spLocks noRot="1" noChangeArrowheads="1" noTextEdit="1"/>
          </p:cNvSpPr>
          <p:nvPr>
            <p:ph type="sldImg"/>
          </p:nvPr>
        </p:nvSpPr>
        <p:spPr>
          <a:ln/>
        </p:spPr>
      </p:sp>
      <p:sp>
        <p:nvSpPr>
          <p:cNvPr id="218115" name="Rectangle 3"/>
          <p:cNvSpPr>
            <a:spLocks noGrp="1" noChangeArrowheads="1"/>
          </p:cNvSpPr>
          <p:nvPr>
            <p:ph type="body" idx="1"/>
          </p:nvPr>
        </p:nvSpPr>
        <p:spPr/>
        <p:txBody>
          <a:bodyPr/>
          <a:lstStyle/>
          <a:p>
            <a:r>
              <a:rPr lang="fr-BE"/>
              <a:t>% peer reviewed et % IF : données issues d’ULRICH’S</a:t>
            </a:r>
          </a:p>
          <a:p>
            <a:endParaRPr lang="fr-BE"/>
          </a:p>
          <a:p>
            <a:r>
              <a:rPr lang="fr-BE"/>
              <a:t>En 1 an (avril 2007 à mars 2008 ) : </a:t>
            </a:r>
          </a:p>
          <a:p>
            <a:pPr>
              <a:buFontTx/>
              <a:buChar char="•"/>
            </a:pPr>
            <a:r>
              <a:rPr lang="fr-BE"/>
              <a:t>sur DOAJ 2648 titres -&gt; 3629 !</a:t>
            </a:r>
          </a:p>
          <a:p>
            <a:pPr>
              <a:buFontTx/>
              <a:buChar char="•"/>
            </a:pPr>
            <a:r>
              <a:rPr lang="fr-BE"/>
              <a:t>Sur Open-J Gate : 3784 -&gt;4406</a:t>
            </a:r>
          </a:p>
          <a:p>
            <a:endParaRPr lang="fr-FR"/>
          </a:p>
          <a:p>
            <a:r>
              <a:rPr lang="fr-BE"/>
              <a:t>Sur Pubmed : plus de 2,2 millions d’articles free sur 16,6 millions soit 13,8%</a:t>
            </a:r>
          </a:p>
          <a:p>
            <a:r>
              <a:rPr lang="fr-BE"/>
              <a:t>Sur les 5 dernières années : 610000 sur 3,2 millions soit 19,1%</a:t>
            </a:r>
          </a:p>
          <a:p>
            <a:r>
              <a:rPr lang="fr-BE"/>
              <a:t>Sur les 2 dernières années : 210000 sur 1,35 millions soit 15,5%</a:t>
            </a:r>
          </a:p>
          <a:p>
            <a:endParaRPr lang="fr-BE"/>
          </a:p>
          <a:p>
            <a:r>
              <a:rPr lang="fr-BE"/>
              <a:t>80% des RI sont institutionnels</a:t>
            </a:r>
          </a:p>
          <a:p>
            <a:r>
              <a:rPr lang="fr-BE"/>
              <a:t>Près de 50% des RI sont européens</a:t>
            </a:r>
          </a:p>
          <a:p>
            <a:r>
              <a:rPr lang="fr-BE"/>
              <a:t>Nombre a doublé en moins de 2 ans</a:t>
            </a:r>
          </a:p>
          <a:p>
            <a:endParaRPr lang="fr-B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fr-FR"/>
              <a:t>Exposé ABD 13 mars 2008</a:t>
            </a:r>
          </a:p>
        </p:txBody>
      </p:sp>
      <p:sp>
        <p:nvSpPr>
          <p:cNvPr id="6" name="Rectangle 6"/>
          <p:cNvSpPr>
            <a:spLocks noGrp="1" noChangeArrowheads="1"/>
          </p:cNvSpPr>
          <p:nvPr>
            <p:ph type="ftr" sz="quarter" idx="4"/>
          </p:nvPr>
        </p:nvSpPr>
        <p:spPr>
          <a:ln/>
        </p:spPr>
        <p:txBody>
          <a:bodyPr/>
          <a:lstStyle/>
          <a:p>
            <a:r>
              <a:rPr lang="fr-FR"/>
              <a:t>Direction des bibliothèques ULg</a:t>
            </a:r>
          </a:p>
        </p:txBody>
      </p:sp>
      <p:sp>
        <p:nvSpPr>
          <p:cNvPr id="219138" name="Rectangle 2"/>
          <p:cNvSpPr>
            <a:spLocks noRo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fr-FR"/>
              <a:t>Exposé ABD 13 mars 2008</a:t>
            </a:r>
          </a:p>
        </p:txBody>
      </p:sp>
      <p:sp>
        <p:nvSpPr>
          <p:cNvPr id="6" name="Rectangle 6"/>
          <p:cNvSpPr>
            <a:spLocks noGrp="1" noChangeArrowheads="1"/>
          </p:cNvSpPr>
          <p:nvPr>
            <p:ph type="ftr" sz="quarter" idx="4"/>
          </p:nvPr>
        </p:nvSpPr>
        <p:spPr>
          <a:ln/>
        </p:spPr>
        <p:txBody>
          <a:bodyPr/>
          <a:lstStyle/>
          <a:p>
            <a:r>
              <a:rPr lang="fr-FR"/>
              <a:t>Direction des bibliothèques ULg</a:t>
            </a:r>
          </a:p>
        </p:txBody>
      </p:sp>
      <p:sp>
        <p:nvSpPr>
          <p:cNvPr id="238594" name="Rectangle 2"/>
          <p:cNvSpPr>
            <a:spLocks noRot="1" noChangeArrowheads="1" noTextEdit="1"/>
          </p:cNvSpPr>
          <p:nvPr>
            <p:ph type="sldImg"/>
          </p:nvPr>
        </p:nvSpPr>
        <p:spPr>
          <a:ln/>
        </p:spPr>
      </p:sp>
      <p:sp>
        <p:nvSpPr>
          <p:cNvPr id="23859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fr-FR"/>
              <a:t>Exposé ABD 13 mars 2008</a:t>
            </a:r>
          </a:p>
        </p:txBody>
      </p:sp>
      <p:sp>
        <p:nvSpPr>
          <p:cNvPr id="6" name="Rectangle 6"/>
          <p:cNvSpPr>
            <a:spLocks noGrp="1" noChangeArrowheads="1"/>
          </p:cNvSpPr>
          <p:nvPr>
            <p:ph type="ftr" sz="quarter" idx="4"/>
          </p:nvPr>
        </p:nvSpPr>
        <p:spPr>
          <a:ln/>
        </p:spPr>
        <p:txBody>
          <a:bodyPr/>
          <a:lstStyle/>
          <a:p>
            <a:r>
              <a:rPr lang="fr-FR"/>
              <a:t>Direction des bibliothèques ULg</a:t>
            </a:r>
          </a:p>
        </p:txBody>
      </p:sp>
      <p:sp>
        <p:nvSpPr>
          <p:cNvPr id="237570" name="Rectangle 2"/>
          <p:cNvSpPr>
            <a:spLocks noRo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fr-FR"/>
              <a:t>Exposé ABD 13 mars 2008</a:t>
            </a:r>
          </a:p>
        </p:txBody>
      </p:sp>
      <p:sp>
        <p:nvSpPr>
          <p:cNvPr id="6" name="Rectangle 6"/>
          <p:cNvSpPr>
            <a:spLocks noGrp="1" noChangeArrowheads="1"/>
          </p:cNvSpPr>
          <p:nvPr>
            <p:ph type="ftr" sz="quarter" idx="4"/>
          </p:nvPr>
        </p:nvSpPr>
        <p:spPr>
          <a:ln/>
        </p:spPr>
        <p:txBody>
          <a:bodyPr/>
          <a:lstStyle/>
          <a:p>
            <a:r>
              <a:rPr lang="fr-FR"/>
              <a:t>Direction des bibliothèques ULg</a:t>
            </a:r>
          </a:p>
        </p:txBody>
      </p:sp>
      <p:sp>
        <p:nvSpPr>
          <p:cNvPr id="236546" name="Rectangle 2"/>
          <p:cNvSpPr>
            <a:spLocks noRot="1" noChangeArrowheads="1" noTextEdit="1"/>
          </p:cNvSpPr>
          <p:nvPr>
            <p:ph type="sldImg"/>
          </p:nvPr>
        </p:nvSpPr>
        <p:spPr>
          <a:ln/>
        </p:spPr>
      </p:sp>
      <p:sp>
        <p:nvSpPr>
          <p:cNvPr id="23654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fr-FR"/>
              <a:t>Exposé ABD 13 mars 2008</a:t>
            </a:r>
          </a:p>
        </p:txBody>
      </p:sp>
      <p:sp>
        <p:nvSpPr>
          <p:cNvPr id="6" name="Rectangle 6"/>
          <p:cNvSpPr>
            <a:spLocks noGrp="1" noChangeArrowheads="1"/>
          </p:cNvSpPr>
          <p:nvPr>
            <p:ph type="ftr" sz="quarter" idx="4"/>
          </p:nvPr>
        </p:nvSpPr>
        <p:spPr>
          <a:ln/>
        </p:spPr>
        <p:txBody>
          <a:bodyPr/>
          <a:lstStyle/>
          <a:p>
            <a:r>
              <a:rPr lang="fr-FR"/>
              <a:t>Direction des bibliothèques ULg</a:t>
            </a:r>
          </a:p>
        </p:txBody>
      </p:sp>
      <p:sp>
        <p:nvSpPr>
          <p:cNvPr id="227330" name="Rectangle 2"/>
          <p:cNvSpPr>
            <a:spLocks noRo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85800" y="2130425"/>
            <a:ext cx="7772400" cy="1470025"/>
          </a:xfrm>
        </p:spPr>
        <p:txBody>
          <a:bodyPr/>
          <a:lstStyle>
            <a:lvl1pPr>
              <a:defRPr/>
            </a:lvl1pPr>
          </a:lstStyle>
          <a:p>
            <a:r>
              <a:rPr lang="fr-FR"/>
              <a:t>Cliquez pour modifier le style du titre</a:t>
            </a:r>
          </a:p>
        </p:txBody>
      </p:sp>
      <p:sp>
        <p:nvSpPr>
          <p:cNvPr id="6349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fr-FR"/>
              <a:t>Cliquez pour modifier le style des sous-titres du masque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9088" y="260350"/>
            <a:ext cx="2017712" cy="5865813"/>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611188" y="260350"/>
            <a:ext cx="5905500" cy="5865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63713" y="260350"/>
            <a:ext cx="5688012" cy="1143000"/>
          </a:xfrm>
        </p:spPr>
        <p:txBody>
          <a:bodyPr/>
          <a:lstStyle/>
          <a:p>
            <a:r>
              <a:rPr lang="en-US"/>
              <a:t>Click to edit Master title style</a:t>
            </a:r>
            <a:endParaRPr lang="fr-FR"/>
          </a:p>
        </p:txBody>
      </p:sp>
      <p:sp>
        <p:nvSpPr>
          <p:cNvPr id="3" name="Text Placeholder 2"/>
          <p:cNvSpPr>
            <a:spLocks noGrp="1"/>
          </p:cNvSpPr>
          <p:nvPr>
            <p:ph type="body" sz="half" idx="1"/>
          </p:nvPr>
        </p:nvSpPr>
        <p:spPr>
          <a:xfrm>
            <a:off x="611188" y="1773238"/>
            <a:ext cx="3960812"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quarter" idx="2"/>
          </p:nvPr>
        </p:nvSpPr>
        <p:spPr>
          <a:xfrm>
            <a:off x="4724400" y="1773238"/>
            <a:ext cx="3962400" cy="210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Content Placeholder 4"/>
          <p:cNvSpPr>
            <a:spLocks noGrp="1"/>
          </p:cNvSpPr>
          <p:nvPr>
            <p:ph sz="quarter" idx="3"/>
          </p:nvPr>
        </p:nvSpPr>
        <p:spPr>
          <a:xfrm>
            <a:off x="4724400" y="4025900"/>
            <a:ext cx="3962400" cy="2100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63713" y="260350"/>
            <a:ext cx="5688012" cy="1143000"/>
          </a:xfrm>
        </p:spPr>
        <p:txBody>
          <a:bodyPr/>
          <a:lstStyle/>
          <a:p>
            <a:r>
              <a:rPr lang="en-US"/>
              <a:t>Click to edit Master title style</a:t>
            </a:r>
            <a:endParaRPr lang="fr-FR"/>
          </a:p>
        </p:txBody>
      </p:sp>
      <p:sp>
        <p:nvSpPr>
          <p:cNvPr id="3" name="Text Placeholder 2"/>
          <p:cNvSpPr>
            <a:spLocks noGrp="1"/>
          </p:cNvSpPr>
          <p:nvPr>
            <p:ph type="body" sz="half" idx="1"/>
          </p:nvPr>
        </p:nvSpPr>
        <p:spPr>
          <a:xfrm>
            <a:off x="611188" y="1773238"/>
            <a:ext cx="3960812"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724400" y="1773238"/>
            <a:ext cx="39624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763713" y="260350"/>
            <a:ext cx="5688012" cy="1143000"/>
          </a:xfrm>
        </p:spPr>
        <p:txBody>
          <a:bodyPr/>
          <a:lstStyle/>
          <a:p>
            <a:r>
              <a:rPr lang="en-US"/>
              <a:t>Click to edit Master title style</a:t>
            </a:r>
            <a:endParaRPr lang="fr-FR"/>
          </a:p>
        </p:txBody>
      </p:sp>
      <p:sp>
        <p:nvSpPr>
          <p:cNvPr id="3" name="Content Placeholder 2"/>
          <p:cNvSpPr>
            <a:spLocks noGrp="1"/>
          </p:cNvSpPr>
          <p:nvPr>
            <p:ph sz="quarter" idx="1"/>
          </p:nvPr>
        </p:nvSpPr>
        <p:spPr>
          <a:xfrm>
            <a:off x="611188" y="1773238"/>
            <a:ext cx="3960812" cy="210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quarter" idx="2"/>
          </p:nvPr>
        </p:nvSpPr>
        <p:spPr>
          <a:xfrm>
            <a:off x="4724400" y="1773238"/>
            <a:ext cx="3962400" cy="210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half" idx="3"/>
          </p:nvPr>
        </p:nvSpPr>
        <p:spPr>
          <a:xfrm>
            <a:off x="611188" y="4025900"/>
            <a:ext cx="8075612" cy="2100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63713" y="260350"/>
            <a:ext cx="5688012" cy="1143000"/>
          </a:xfrm>
        </p:spPr>
        <p:txBody>
          <a:bodyPr/>
          <a:lstStyle/>
          <a:p>
            <a:r>
              <a:rPr lang="en-US"/>
              <a:t>Click to edit Master title style</a:t>
            </a:r>
            <a:endParaRPr lang="fr-FR"/>
          </a:p>
        </p:txBody>
      </p:sp>
      <p:sp>
        <p:nvSpPr>
          <p:cNvPr id="3" name="Content Placeholder 2"/>
          <p:cNvSpPr>
            <a:spLocks noGrp="1"/>
          </p:cNvSpPr>
          <p:nvPr>
            <p:ph sz="half" idx="1"/>
          </p:nvPr>
        </p:nvSpPr>
        <p:spPr>
          <a:xfrm>
            <a:off x="611188" y="1773238"/>
            <a:ext cx="3960812"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quarter" idx="2"/>
          </p:nvPr>
        </p:nvSpPr>
        <p:spPr>
          <a:xfrm>
            <a:off x="4724400" y="1773238"/>
            <a:ext cx="3962400" cy="210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Content Placeholder 4"/>
          <p:cNvSpPr>
            <a:spLocks noGrp="1"/>
          </p:cNvSpPr>
          <p:nvPr>
            <p:ph sz="quarter" idx="3"/>
          </p:nvPr>
        </p:nvSpPr>
        <p:spPr>
          <a:xfrm>
            <a:off x="4724400" y="4025900"/>
            <a:ext cx="3962400" cy="2100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611188" y="1773238"/>
            <a:ext cx="3960812"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724400" y="1773238"/>
            <a:ext cx="39624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1763713" y="260350"/>
            <a:ext cx="568801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39939" name="Rectangle 3"/>
          <p:cNvSpPr>
            <a:spLocks noGrp="1" noChangeArrowheads="1"/>
          </p:cNvSpPr>
          <p:nvPr>
            <p:ph type="body" idx="1"/>
          </p:nvPr>
        </p:nvSpPr>
        <p:spPr bwMode="auto">
          <a:xfrm>
            <a:off x="611188" y="1773238"/>
            <a:ext cx="8075612" cy="4352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graphicFrame>
        <p:nvGraphicFramePr>
          <p:cNvPr id="40005" name="Group 69"/>
          <p:cNvGraphicFramePr>
            <a:graphicFrameLocks noGrp="1"/>
          </p:cNvGraphicFramePr>
          <p:nvPr/>
        </p:nvGraphicFramePr>
        <p:xfrm>
          <a:off x="3175" y="6048375"/>
          <a:ext cx="9144000" cy="485775"/>
        </p:xfrm>
        <a:graphic>
          <a:graphicData uri="http://schemas.openxmlformats.org/drawingml/2006/table">
            <a:tbl>
              <a:tblPr/>
              <a:tblGrid>
                <a:gridCol w="3502025"/>
                <a:gridCol w="5641975"/>
              </a:tblGrid>
              <a:tr h="414338">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fr-BE" sz="1300" b="0" i="1" u="none" strike="noStrike" cap="none" normalizeH="0" baseline="0" smtClean="0">
                          <a:ln>
                            <a:noFill/>
                          </a:ln>
                          <a:solidFill>
                            <a:schemeClr val="bg1"/>
                          </a:solidFill>
                          <a:effectLst/>
                          <a:latin typeface="Comic Sans MS" pitchFamily="66" charset="0"/>
                        </a:rPr>
                        <a:t>13 mars 2008</a:t>
                      </a:r>
                      <a:endParaRPr kumimoji="0" lang="fr-FR" sz="1300" b="0" i="0" u="none" strike="noStrike" cap="none" normalizeH="0" baseline="0" smtClean="0">
                        <a:ln>
                          <a:noFill/>
                        </a:ln>
                        <a:solidFill>
                          <a:srgbClr val="585884"/>
                        </a:solidFill>
                        <a:effectLst/>
                        <a:latin typeface="Comic Sans MS" pitchFamily="66" charset="0"/>
                      </a:endParaRPr>
                    </a:p>
                  </a:txBody>
                  <a:tcPr marL="360000" marR="0" marT="144000" marB="14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85884"/>
                    </a:solidFill>
                  </a:tcPr>
                </a:tc>
                <a:tc>
                  <a:txBody>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pPr>
                      <a:fld id="{52FDBFF9-CE6D-4CD8-B477-CF9993E6AA27}" type="slidenum">
                        <a:rPr kumimoji="0" lang="fr-BE" sz="1300" b="1" i="1" u="none" strike="noStrike" cap="none" normalizeH="0" baseline="0" smtClean="0">
                          <a:ln>
                            <a:noFill/>
                          </a:ln>
                          <a:solidFill>
                            <a:srgbClr val="585884"/>
                          </a:solidFill>
                          <a:effectLst/>
                          <a:latin typeface="Comic Sans MS" pitchFamily="66" charset="0"/>
                        </a:rPr>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pPr>
                        <a:t>‹#›</a:t>
                      </a:fld>
                      <a:r>
                        <a:rPr kumimoji="0" lang="fr-BE" sz="1300" b="1" i="1" u="none" strike="noStrike" cap="none" normalizeH="0" baseline="0" smtClean="0">
                          <a:ln>
                            <a:noFill/>
                          </a:ln>
                          <a:solidFill>
                            <a:srgbClr val="585884"/>
                          </a:solidFill>
                          <a:effectLst/>
                          <a:latin typeface="Comic Sans MS" pitchFamily="66" charset="0"/>
                        </a:rPr>
                        <a:t>				Paul Thirion</a:t>
                      </a:r>
                      <a:endParaRPr kumimoji="0" lang="ru-RU" sz="1300" b="0" i="1" u="none" strike="noStrike" cap="none" normalizeH="0" baseline="0" smtClean="0">
                        <a:ln>
                          <a:noFill/>
                        </a:ln>
                        <a:solidFill>
                          <a:srgbClr val="585884"/>
                        </a:solidFill>
                        <a:effectLst/>
                        <a:latin typeface="Comic Sans MS" pitchFamily="66" charset="0"/>
                      </a:endParaRPr>
                    </a:p>
                  </a:txBody>
                  <a:tcPr marL="0" marR="900000" marT="72000" marB="72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9997" name="Picture 61"/>
          <p:cNvPicPr>
            <a:picLocks noChangeAspect="1" noChangeArrowheads="1"/>
          </p:cNvPicPr>
          <p:nvPr/>
        </p:nvPicPr>
        <p:blipFill>
          <a:blip r:embed="rId18"/>
          <a:srcRect/>
          <a:stretch>
            <a:fillRect/>
          </a:stretch>
        </p:blipFill>
        <p:spPr bwMode="auto">
          <a:xfrm>
            <a:off x="8388350" y="6072188"/>
            <a:ext cx="590550" cy="442912"/>
          </a:xfrm>
          <a:prstGeom prst="rect">
            <a:avLst/>
          </a:prstGeom>
          <a:noFill/>
          <a:ln w="9525">
            <a:noFill/>
            <a:miter lim="800000"/>
            <a:headEnd/>
            <a:tailEnd/>
          </a:ln>
        </p:spPr>
      </p:pic>
      <p:sp>
        <p:nvSpPr>
          <p:cNvPr id="40006" name="AutoShape 70"/>
          <p:cNvSpPr>
            <a:spLocks noChangeArrowheads="1"/>
          </p:cNvSpPr>
          <p:nvPr userDrawn="1"/>
        </p:nvSpPr>
        <p:spPr bwMode="auto">
          <a:xfrm>
            <a:off x="8388350" y="115888"/>
            <a:ext cx="720725" cy="504825"/>
          </a:xfrm>
          <a:custGeom>
            <a:avLst/>
            <a:gdLst>
              <a:gd name="G0" fmla="+- 15891 0 0"/>
              <a:gd name="G1" fmla="+- 4143 0 0"/>
              <a:gd name="G2" fmla="+- 21600 0 4143"/>
              <a:gd name="G3" fmla="+- 10800 0 4143"/>
              <a:gd name="G4" fmla="+- 21600 0 15891"/>
              <a:gd name="G5" fmla="*/ G4 G3 10800"/>
              <a:gd name="G6" fmla="+- 21600 0 G5"/>
              <a:gd name="T0" fmla="*/ 15891 w 21600"/>
              <a:gd name="T1" fmla="*/ 0 h 21600"/>
              <a:gd name="T2" fmla="*/ 0 w 21600"/>
              <a:gd name="T3" fmla="*/ 10800 h 21600"/>
              <a:gd name="T4" fmla="*/ 1589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891" y="0"/>
                </a:moveTo>
                <a:lnTo>
                  <a:pt x="15891" y="4143"/>
                </a:lnTo>
                <a:lnTo>
                  <a:pt x="3375" y="4143"/>
                </a:lnTo>
                <a:lnTo>
                  <a:pt x="3375" y="17457"/>
                </a:lnTo>
                <a:lnTo>
                  <a:pt x="15891" y="17457"/>
                </a:lnTo>
                <a:lnTo>
                  <a:pt x="15891" y="21600"/>
                </a:lnTo>
                <a:lnTo>
                  <a:pt x="21600" y="10800"/>
                </a:lnTo>
                <a:close/>
              </a:path>
              <a:path w="21600" h="21600">
                <a:moveTo>
                  <a:pt x="1350" y="4143"/>
                </a:moveTo>
                <a:lnTo>
                  <a:pt x="1350" y="17457"/>
                </a:lnTo>
                <a:lnTo>
                  <a:pt x="2700" y="17457"/>
                </a:lnTo>
                <a:lnTo>
                  <a:pt x="2700" y="4143"/>
                </a:lnTo>
                <a:close/>
              </a:path>
              <a:path w="21600" h="21600">
                <a:moveTo>
                  <a:pt x="0" y="4143"/>
                </a:moveTo>
                <a:lnTo>
                  <a:pt x="0" y="17457"/>
                </a:lnTo>
                <a:lnTo>
                  <a:pt x="675" y="17457"/>
                </a:lnTo>
                <a:lnTo>
                  <a:pt x="675" y="4143"/>
                </a:lnTo>
                <a:close/>
              </a:path>
            </a:pathLst>
          </a:custGeom>
          <a:solidFill>
            <a:srgbClr val="585884"/>
          </a:solidFill>
          <a:ln w="9525">
            <a:solidFill>
              <a:schemeClr val="tx1"/>
            </a:solidFill>
            <a:miter lim="800000"/>
            <a:headEnd/>
            <a:tailEnd/>
          </a:ln>
          <a:effectLst/>
        </p:spPr>
        <p:txBody>
          <a:bodyPr wrap="none" anchor="ctr"/>
          <a:lstStyle/>
          <a:p>
            <a:pPr algn="ctr"/>
            <a:r>
              <a:rPr lang="fr-BE">
                <a:solidFill>
                  <a:schemeClr val="bg1"/>
                </a:solidFill>
              </a:rPr>
              <a:t>suite</a:t>
            </a:r>
            <a:endParaRPr lang="fr-FR">
              <a:solidFill>
                <a:schemeClr val="bg1"/>
              </a:solidFill>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p:cTn id="7" dur="500" fill="hold"/>
                                        <p:tgtEl>
                                          <p:spTgt spid="39938"/>
                                        </p:tgtEl>
                                        <p:attrNameLst>
                                          <p:attrName>ppt_x</p:attrName>
                                        </p:attrNameLst>
                                      </p:cBhvr>
                                      <p:tavLst>
                                        <p:tav tm="0">
                                          <p:val>
                                            <p:strVal val="#ppt_x-.2"/>
                                          </p:val>
                                        </p:tav>
                                        <p:tav tm="100000">
                                          <p:val>
                                            <p:strVal val="#ppt_x"/>
                                          </p:val>
                                        </p:tav>
                                      </p:tavLst>
                                    </p:anim>
                                    <p:anim calcmode="lin" valueType="num">
                                      <p:cBhvr>
                                        <p:cTn id="8" dur="500" fill="hold"/>
                                        <p:tgtEl>
                                          <p:spTgt spid="39938"/>
                                        </p:tgtEl>
                                        <p:attrNameLst>
                                          <p:attrName>ppt_y</p:attrName>
                                        </p:attrNameLst>
                                      </p:cBhvr>
                                      <p:tavLst>
                                        <p:tav tm="0">
                                          <p:val>
                                            <p:strVal val="#ppt_y"/>
                                          </p:val>
                                        </p:tav>
                                        <p:tav tm="100000">
                                          <p:val>
                                            <p:strVal val="#ppt_y"/>
                                          </p:val>
                                        </p:tav>
                                      </p:tavLst>
                                    </p:anim>
                                    <p:animEffect transition="in" filter="wipe(right)" prLst="gradientSize: 0.1">
                                      <p:cBhvr>
                                        <p:cTn id="9" dur="500"/>
                                        <p:tgtEl>
                                          <p:spTgt spid="39938"/>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9939">
                                            <p:txEl>
                                              <p:pRg st="0" end="0"/>
                                            </p:txEl>
                                          </p:spTgt>
                                        </p:tgtEl>
                                        <p:attrNameLst>
                                          <p:attrName>style.visibility</p:attrName>
                                        </p:attrNameLst>
                                      </p:cBhvr>
                                      <p:to>
                                        <p:strVal val="visible"/>
                                      </p:to>
                                    </p:set>
                                    <p:animEffect transition="in" filter="fade">
                                      <p:cBhvr>
                                        <p:cTn id="14" dur="500"/>
                                        <p:tgtEl>
                                          <p:spTgt spid="39939">
                                            <p:txEl>
                                              <p:pRg st="0" end="0"/>
                                            </p:txEl>
                                          </p:spTgt>
                                        </p:tgtEl>
                                      </p:cBhvr>
                                    </p:animEffect>
                                    <p:anim calcmode="lin" valueType="num">
                                      <p:cBhvr>
                                        <p:cTn id="15" dur="5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9939">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9939">
                                            <p:txEl>
                                              <p:pRg st="1" end="1"/>
                                            </p:txEl>
                                          </p:spTgt>
                                        </p:tgtEl>
                                        <p:attrNameLst>
                                          <p:attrName>style.visibility</p:attrName>
                                        </p:attrNameLst>
                                      </p:cBhvr>
                                      <p:to>
                                        <p:strVal val="visible"/>
                                      </p:to>
                                    </p:set>
                                    <p:animEffect transition="in" filter="fade">
                                      <p:cBhvr>
                                        <p:cTn id="21" dur="500"/>
                                        <p:tgtEl>
                                          <p:spTgt spid="39939">
                                            <p:txEl>
                                              <p:pRg st="1" end="1"/>
                                            </p:txEl>
                                          </p:spTgt>
                                        </p:tgtEl>
                                      </p:cBhvr>
                                    </p:animEffect>
                                    <p:anim calcmode="lin" valueType="num">
                                      <p:cBhvr>
                                        <p:cTn id="22" dur="500" fill="hold"/>
                                        <p:tgtEl>
                                          <p:spTgt spid="39939">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9939">
                                            <p:txEl>
                                              <p:pRg st="1" end="1"/>
                                            </p:txEl>
                                          </p:spTgt>
                                        </p:tgtEl>
                                        <p:attrNameLst>
                                          <p:attrName>ppt_y</p:attrName>
                                        </p:attrNameLst>
                                      </p:cBhvr>
                                      <p:tavLst>
                                        <p:tav tm="0">
                                          <p:val>
                                            <p:strVal val="#ppt_y+.05"/>
                                          </p:val>
                                        </p:tav>
                                        <p:tav tm="100000">
                                          <p:val>
                                            <p:strVal val="#ppt_y"/>
                                          </p:val>
                                        </p:tav>
                                      </p:tavLst>
                                    </p:anim>
                                  </p:childTnLst>
                                </p:cTn>
                              </p:par>
                              <p:par>
                                <p:cTn id="24" presetID="44" presetClass="entr" presetSubtype="0" fill="hold" grpId="0" nodeType="withEffect">
                                  <p:stCondLst>
                                    <p:cond delay="0"/>
                                  </p:stCondLst>
                                  <p:childTnLst>
                                    <p:set>
                                      <p:cBhvr>
                                        <p:cTn id="25" dur="1" fill="hold">
                                          <p:stCondLst>
                                            <p:cond delay="0"/>
                                          </p:stCondLst>
                                        </p:cTn>
                                        <p:tgtEl>
                                          <p:spTgt spid="39939">
                                            <p:txEl>
                                              <p:pRg st="2" end="2"/>
                                            </p:txEl>
                                          </p:spTgt>
                                        </p:tgtEl>
                                        <p:attrNameLst>
                                          <p:attrName>style.visibility</p:attrName>
                                        </p:attrNameLst>
                                      </p:cBhvr>
                                      <p:to>
                                        <p:strVal val="visible"/>
                                      </p:to>
                                    </p:set>
                                    <p:animEffect transition="in" filter="fade">
                                      <p:cBhvr>
                                        <p:cTn id="26" dur="500"/>
                                        <p:tgtEl>
                                          <p:spTgt spid="39939">
                                            <p:txEl>
                                              <p:pRg st="2" end="2"/>
                                            </p:txEl>
                                          </p:spTgt>
                                        </p:tgtEl>
                                      </p:cBhvr>
                                    </p:animEffect>
                                    <p:anim calcmode="lin" valueType="num">
                                      <p:cBhvr>
                                        <p:cTn id="27" dur="5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39939">
                                            <p:txEl>
                                              <p:pRg st="2" end="2"/>
                                            </p:txEl>
                                          </p:spTgt>
                                        </p:tgtEl>
                                        <p:attrNameLst>
                                          <p:attrName>ppt_y</p:attrName>
                                        </p:attrNameLst>
                                      </p:cBhvr>
                                      <p:tavLst>
                                        <p:tav tm="0">
                                          <p:val>
                                            <p:strVal val="#ppt_y+.05"/>
                                          </p:val>
                                        </p:tav>
                                        <p:tav tm="100000">
                                          <p:val>
                                            <p:strVal val="#ppt_y"/>
                                          </p:val>
                                        </p:tav>
                                      </p:tavLst>
                                    </p:anim>
                                  </p:childTnLst>
                                </p:cTn>
                              </p:par>
                              <p:par>
                                <p:cTn id="29" presetID="44" presetClass="entr" presetSubtype="0" fill="hold" grpId="0" nodeType="withEffect">
                                  <p:stCondLst>
                                    <p:cond delay="0"/>
                                  </p:stCondLst>
                                  <p:childTnLst>
                                    <p:set>
                                      <p:cBhvr>
                                        <p:cTn id="30" dur="1" fill="hold">
                                          <p:stCondLst>
                                            <p:cond delay="0"/>
                                          </p:stCondLst>
                                        </p:cTn>
                                        <p:tgtEl>
                                          <p:spTgt spid="39939">
                                            <p:txEl>
                                              <p:pRg st="3" end="3"/>
                                            </p:txEl>
                                          </p:spTgt>
                                        </p:tgtEl>
                                        <p:attrNameLst>
                                          <p:attrName>style.visibility</p:attrName>
                                        </p:attrNameLst>
                                      </p:cBhvr>
                                      <p:to>
                                        <p:strVal val="visible"/>
                                      </p:to>
                                    </p:set>
                                    <p:animEffect transition="in" filter="fade">
                                      <p:cBhvr>
                                        <p:cTn id="31" dur="500"/>
                                        <p:tgtEl>
                                          <p:spTgt spid="39939">
                                            <p:txEl>
                                              <p:pRg st="3" end="3"/>
                                            </p:txEl>
                                          </p:spTgt>
                                        </p:tgtEl>
                                      </p:cBhvr>
                                    </p:animEffect>
                                    <p:anim calcmode="lin" valueType="num">
                                      <p:cBhvr>
                                        <p:cTn id="32" dur="500" fill="hold"/>
                                        <p:tgtEl>
                                          <p:spTgt spid="39939">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39939">
                                            <p:txEl>
                                              <p:pRg st="3" end="3"/>
                                            </p:txEl>
                                          </p:spTgt>
                                        </p:tgtEl>
                                        <p:attrNameLst>
                                          <p:attrName>ppt_y</p:attrName>
                                        </p:attrNameLst>
                                      </p:cBhvr>
                                      <p:tavLst>
                                        <p:tav tm="0">
                                          <p:val>
                                            <p:strVal val="#ppt_y+.05"/>
                                          </p:val>
                                        </p:tav>
                                        <p:tav tm="100000">
                                          <p:val>
                                            <p:strVal val="#ppt_y"/>
                                          </p:val>
                                        </p:tav>
                                      </p:tavLst>
                                    </p:anim>
                                  </p:childTnLst>
                                </p:cTn>
                              </p:par>
                              <p:par>
                                <p:cTn id="34" presetID="44" presetClass="entr" presetSubtype="0" fill="hold" grpId="0" nodeType="withEffect">
                                  <p:stCondLst>
                                    <p:cond delay="0"/>
                                  </p:stCondLst>
                                  <p:childTnLst>
                                    <p:set>
                                      <p:cBhvr>
                                        <p:cTn id="35" dur="1" fill="hold">
                                          <p:stCondLst>
                                            <p:cond delay="0"/>
                                          </p:stCondLst>
                                        </p:cTn>
                                        <p:tgtEl>
                                          <p:spTgt spid="39939">
                                            <p:txEl>
                                              <p:pRg st="4" end="4"/>
                                            </p:txEl>
                                          </p:spTgt>
                                        </p:tgtEl>
                                        <p:attrNameLst>
                                          <p:attrName>style.visibility</p:attrName>
                                        </p:attrNameLst>
                                      </p:cBhvr>
                                      <p:to>
                                        <p:strVal val="visible"/>
                                      </p:to>
                                    </p:set>
                                    <p:animEffect transition="in" filter="fade">
                                      <p:cBhvr>
                                        <p:cTn id="36" dur="500"/>
                                        <p:tgtEl>
                                          <p:spTgt spid="39939">
                                            <p:txEl>
                                              <p:pRg st="4" end="4"/>
                                            </p:txEl>
                                          </p:spTgt>
                                        </p:tgtEl>
                                      </p:cBhvr>
                                    </p:animEffect>
                                    <p:anim calcmode="lin" valueType="num">
                                      <p:cBhvr>
                                        <p:cTn id="37" dur="500" fill="hold"/>
                                        <p:tgtEl>
                                          <p:spTgt spid="39939">
                                            <p:txEl>
                                              <p:pRg st="4" end="4"/>
                                            </p:txEl>
                                          </p:spTgt>
                                        </p:tgtEl>
                                        <p:attrNameLst>
                                          <p:attrName>ppt_x</p:attrName>
                                        </p:attrNameLst>
                                      </p:cBhvr>
                                      <p:tavLst>
                                        <p:tav tm="0">
                                          <p:val>
                                            <p:strVal val="#ppt_x"/>
                                          </p:val>
                                        </p:tav>
                                        <p:tav tm="100000">
                                          <p:val>
                                            <p:strVal val="#ppt_x"/>
                                          </p:val>
                                        </p:tav>
                                      </p:tavLst>
                                    </p:anim>
                                    <p:anim calcmode="lin" valueType="num">
                                      <p:cBhvr>
                                        <p:cTn id="38" dur="500" fill="hold"/>
                                        <p:tgtEl>
                                          <p:spTgt spid="39939">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39939" grpId="0" uiExpand="1" build="p">
        <p:tmplLst>
          <p:tmpl lvl="1">
            <p:tnLst>
              <p:par>
                <p:cTn presetID="44" presetClass="entr" presetSubtype="0" fill="hold" nodeType="clickEffect">
                  <p:stCondLst>
                    <p:cond delay="0"/>
                  </p:stCondLst>
                  <p:childTnLst>
                    <p:set>
                      <p:cBhvr>
                        <p:cTn dur="1" fill="hold">
                          <p:stCondLst>
                            <p:cond delay="0"/>
                          </p:stCondLst>
                        </p:cTn>
                        <p:tgtEl>
                          <p:spTgt spid="39939"/>
                        </p:tgtEl>
                        <p:attrNameLst>
                          <p:attrName>style.visibility</p:attrName>
                        </p:attrNameLst>
                      </p:cBhvr>
                      <p:to>
                        <p:strVal val="visible"/>
                      </p:to>
                    </p:set>
                    <p:animEffect transition="in" filter="fade">
                      <p:cBhvr>
                        <p:cTn dur="500"/>
                        <p:tgtEl>
                          <p:spTgt spid="39939"/>
                        </p:tgtEl>
                      </p:cBhvr>
                    </p:animEffect>
                    <p:anim calcmode="lin" valueType="num">
                      <p:cBhvr>
                        <p:cTn dur="500" fill="hold"/>
                        <p:tgtEl>
                          <p:spTgt spid="39939"/>
                        </p:tgtEl>
                        <p:attrNameLst>
                          <p:attrName>ppt_x</p:attrName>
                        </p:attrNameLst>
                      </p:cBhvr>
                      <p:tavLst>
                        <p:tav tm="0">
                          <p:val>
                            <p:strVal val="#ppt_x"/>
                          </p:val>
                        </p:tav>
                        <p:tav tm="100000">
                          <p:val>
                            <p:strVal val="#ppt_x"/>
                          </p:val>
                        </p:tav>
                      </p:tavLst>
                    </p:anim>
                    <p:anim calcmode="lin" valueType="num">
                      <p:cBhvr>
                        <p:cTn dur="500" fill="hold"/>
                        <p:tgtEl>
                          <p:spTgt spid="39939"/>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clickEffect">
                  <p:stCondLst>
                    <p:cond delay="0"/>
                  </p:stCondLst>
                  <p:childTnLst>
                    <p:set>
                      <p:cBhvr>
                        <p:cTn dur="1" fill="hold">
                          <p:stCondLst>
                            <p:cond delay="0"/>
                          </p:stCondLst>
                        </p:cTn>
                        <p:tgtEl>
                          <p:spTgt spid="39939"/>
                        </p:tgtEl>
                        <p:attrNameLst>
                          <p:attrName>style.visibility</p:attrName>
                        </p:attrNameLst>
                      </p:cBhvr>
                      <p:to>
                        <p:strVal val="visible"/>
                      </p:to>
                    </p:set>
                    <p:animEffect transition="in" filter="fade">
                      <p:cBhvr>
                        <p:cTn dur="500"/>
                        <p:tgtEl>
                          <p:spTgt spid="39939"/>
                        </p:tgtEl>
                      </p:cBhvr>
                    </p:animEffect>
                    <p:anim calcmode="lin" valueType="num">
                      <p:cBhvr>
                        <p:cTn dur="500" fill="hold"/>
                        <p:tgtEl>
                          <p:spTgt spid="39939"/>
                        </p:tgtEl>
                        <p:attrNameLst>
                          <p:attrName>ppt_x</p:attrName>
                        </p:attrNameLst>
                      </p:cBhvr>
                      <p:tavLst>
                        <p:tav tm="0">
                          <p:val>
                            <p:strVal val="#ppt_x"/>
                          </p:val>
                        </p:tav>
                        <p:tav tm="100000">
                          <p:val>
                            <p:strVal val="#ppt_x"/>
                          </p:val>
                        </p:tav>
                      </p:tavLst>
                    </p:anim>
                    <p:anim calcmode="lin" valueType="num">
                      <p:cBhvr>
                        <p:cTn dur="500" fill="hold"/>
                        <p:tgtEl>
                          <p:spTgt spid="39939"/>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39939"/>
                        </p:tgtEl>
                        <p:attrNameLst>
                          <p:attrName>style.visibility</p:attrName>
                        </p:attrNameLst>
                      </p:cBhvr>
                      <p:to>
                        <p:strVal val="visible"/>
                      </p:to>
                    </p:set>
                    <p:animEffect transition="in" filter="fade">
                      <p:cBhvr>
                        <p:cTn dur="500"/>
                        <p:tgtEl>
                          <p:spTgt spid="39939"/>
                        </p:tgtEl>
                      </p:cBhvr>
                    </p:animEffect>
                    <p:anim calcmode="lin" valueType="num">
                      <p:cBhvr>
                        <p:cTn dur="500" fill="hold"/>
                        <p:tgtEl>
                          <p:spTgt spid="39939"/>
                        </p:tgtEl>
                        <p:attrNameLst>
                          <p:attrName>ppt_x</p:attrName>
                        </p:attrNameLst>
                      </p:cBhvr>
                      <p:tavLst>
                        <p:tav tm="0">
                          <p:val>
                            <p:strVal val="#ppt_x"/>
                          </p:val>
                        </p:tav>
                        <p:tav tm="100000">
                          <p:val>
                            <p:strVal val="#ppt_x"/>
                          </p:val>
                        </p:tav>
                      </p:tavLst>
                    </p:anim>
                    <p:anim calcmode="lin" valueType="num">
                      <p:cBhvr>
                        <p:cTn dur="500" fill="hold"/>
                        <p:tgtEl>
                          <p:spTgt spid="39939"/>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39939"/>
                        </p:tgtEl>
                        <p:attrNameLst>
                          <p:attrName>style.visibility</p:attrName>
                        </p:attrNameLst>
                      </p:cBhvr>
                      <p:to>
                        <p:strVal val="visible"/>
                      </p:to>
                    </p:set>
                    <p:animEffect transition="in" filter="fade">
                      <p:cBhvr>
                        <p:cTn dur="500"/>
                        <p:tgtEl>
                          <p:spTgt spid="39939"/>
                        </p:tgtEl>
                      </p:cBhvr>
                    </p:animEffect>
                    <p:anim calcmode="lin" valueType="num">
                      <p:cBhvr>
                        <p:cTn dur="500" fill="hold"/>
                        <p:tgtEl>
                          <p:spTgt spid="39939"/>
                        </p:tgtEl>
                        <p:attrNameLst>
                          <p:attrName>ppt_x</p:attrName>
                        </p:attrNameLst>
                      </p:cBhvr>
                      <p:tavLst>
                        <p:tav tm="0">
                          <p:val>
                            <p:strVal val="#ppt_x"/>
                          </p:val>
                        </p:tav>
                        <p:tav tm="100000">
                          <p:val>
                            <p:strVal val="#ppt_x"/>
                          </p:val>
                        </p:tav>
                      </p:tavLst>
                    </p:anim>
                    <p:anim calcmode="lin" valueType="num">
                      <p:cBhvr>
                        <p:cTn dur="500" fill="hold"/>
                        <p:tgtEl>
                          <p:spTgt spid="39939"/>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39939"/>
                        </p:tgtEl>
                        <p:attrNameLst>
                          <p:attrName>style.visibility</p:attrName>
                        </p:attrNameLst>
                      </p:cBhvr>
                      <p:to>
                        <p:strVal val="visible"/>
                      </p:to>
                    </p:set>
                    <p:animEffect transition="in" filter="fade">
                      <p:cBhvr>
                        <p:cTn dur="500"/>
                        <p:tgtEl>
                          <p:spTgt spid="39939"/>
                        </p:tgtEl>
                      </p:cBhvr>
                    </p:animEffect>
                    <p:anim calcmode="lin" valueType="num">
                      <p:cBhvr>
                        <p:cTn dur="500" fill="hold"/>
                        <p:tgtEl>
                          <p:spTgt spid="39939"/>
                        </p:tgtEl>
                        <p:attrNameLst>
                          <p:attrName>ppt_x</p:attrName>
                        </p:attrNameLst>
                      </p:cBhvr>
                      <p:tavLst>
                        <p:tav tm="0">
                          <p:val>
                            <p:strVal val="#ppt_x"/>
                          </p:val>
                        </p:tav>
                        <p:tav tm="100000">
                          <p:val>
                            <p:strVal val="#ppt_x"/>
                          </p:val>
                        </p:tav>
                      </p:tavLst>
                    </p:anim>
                    <p:anim calcmode="lin" valueType="num">
                      <p:cBhvr>
                        <p:cTn dur="500" fill="hold"/>
                        <p:tgtEl>
                          <p:spTgt spid="39939"/>
                        </p:tgtEl>
                        <p:attrNameLst>
                          <p:attrName>ppt_y</p:attrName>
                        </p:attrNameLst>
                      </p:cBhvr>
                      <p:tavLst>
                        <p:tav tm="0">
                          <p:val>
                            <p:strVal val="#ppt_y+.05"/>
                          </p:val>
                        </p:tav>
                        <p:tav tm="100000">
                          <p:val>
                            <p:strVal val="#ppt_y"/>
                          </p:val>
                        </p:tav>
                      </p:tavLst>
                    </p:anim>
                  </p:childTnLst>
                </p:cTn>
              </p:par>
            </p:tnLst>
          </p:tmpl>
        </p:tmplLst>
      </p:bldP>
    </p:bldLst>
  </p:timing>
  <p:txStyles>
    <p:titleStyle>
      <a:lvl1pPr algn="ctr" rtl="0" fontAlgn="base">
        <a:spcBef>
          <a:spcPct val="0"/>
        </a:spcBef>
        <a:spcAft>
          <a:spcPct val="0"/>
        </a:spcAft>
        <a:defRPr sz="4000">
          <a:solidFill>
            <a:srgbClr val="585884"/>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4000">
          <a:solidFill>
            <a:srgbClr val="585884"/>
          </a:solidFill>
          <a:effectLst>
            <a:outerShdw blurRad="38100" dist="38100" dir="2700000" algn="tl">
              <a:srgbClr val="C0C0C0"/>
            </a:outerShdw>
          </a:effectLst>
          <a:latin typeface="Comic Sans MS" pitchFamily="66" charset="0"/>
        </a:defRPr>
      </a:lvl2pPr>
      <a:lvl3pPr algn="ctr" rtl="0" fontAlgn="base">
        <a:spcBef>
          <a:spcPct val="0"/>
        </a:spcBef>
        <a:spcAft>
          <a:spcPct val="0"/>
        </a:spcAft>
        <a:defRPr sz="4000">
          <a:solidFill>
            <a:srgbClr val="585884"/>
          </a:solidFill>
          <a:effectLst>
            <a:outerShdw blurRad="38100" dist="38100" dir="2700000" algn="tl">
              <a:srgbClr val="C0C0C0"/>
            </a:outerShdw>
          </a:effectLst>
          <a:latin typeface="Comic Sans MS" pitchFamily="66" charset="0"/>
        </a:defRPr>
      </a:lvl3pPr>
      <a:lvl4pPr algn="ctr" rtl="0" fontAlgn="base">
        <a:spcBef>
          <a:spcPct val="0"/>
        </a:spcBef>
        <a:spcAft>
          <a:spcPct val="0"/>
        </a:spcAft>
        <a:defRPr sz="4000">
          <a:solidFill>
            <a:srgbClr val="585884"/>
          </a:solidFill>
          <a:effectLst>
            <a:outerShdw blurRad="38100" dist="38100" dir="2700000" algn="tl">
              <a:srgbClr val="C0C0C0"/>
            </a:outerShdw>
          </a:effectLst>
          <a:latin typeface="Comic Sans MS" pitchFamily="66" charset="0"/>
        </a:defRPr>
      </a:lvl4pPr>
      <a:lvl5pPr algn="ctr" rtl="0" fontAlgn="base">
        <a:spcBef>
          <a:spcPct val="0"/>
        </a:spcBef>
        <a:spcAft>
          <a:spcPct val="0"/>
        </a:spcAft>
        <a:defRPr sz="4000">
          <a:solidFill>
            <a:srgbClr val="585884"/>
          </a:solidFill>
          <a:effectLst>
            <a:outerShdw blurRad="38100" dist="38100" dir="2700000" algn="tl">
              <a:srgbClr val="C0C0C0"/>
            </a:outerShdw>
          </a:effectLst>
          <a:latin typeface="Comic Sans MS" pitchFamily="66" charset="0"/>
        </a:defRPr>
      </a:lvl5pPr>
      <a:lvl6pPr marL="457200" algn="ctr" rtl="0" fontAlgn="base">
        <a:spcBef>
          <a:spcPct val="0"/>
        </a:spcBef>
        <a:spcAft>
          <a:spcPct val="0"/>
        </a:spcAft>
        <a:defRPr sz="4000">
          <a:solidFill>
            <a:srgbClr val="585884"/>
          </a:solidFill>
          <a:effectLst>
            <a:outerShdw blurRad="38100" dist="38100" dir="2700000" algn="tl">
              <a:srgbClr val="C0C0C0"/>
            </a:outerShdw>
          </a:effectLst>
          <a:latin typeface="Comic Sans MS" pitchFamily="66" charset="0"/>
        </a:defRPr>
      </a:lvl6pPr>
      <a:lvl7pPr marL="914400" algn="ctr" rtl="0" fontAlgn="base">
        <a:spcBef>
          <a:spcPct val="0"/>
        </a:spcBef>
        <a:spcAft>
          <a:spcPct val="0"/>
        </a:spcAft>
        <a:defRPr sz="4000">
          <a:solidFill>
            <a:srgbClr val="585884"/>
          </a:solidFill>
          <a:effectLst>
            <a:outerShdw blurRad="38100" dist="38100" dir="2700000" algn="tl">
              <a:srgbClr val="C0C0C0"/>
            </a:outerShdw>
          </a:effectLst>
          <a:latin typeface="Comic Sans MS" pitchFamily="66" charset="0"/>
        </a:defRPr>
      </a:lvl7pPr>
      <a:lvl8pPr marL="1371600" algn="ctr" rtl="0" fontAlgn="base">
        <a:spcBef>
          <a:spcPct val="0"/>
        </a:spcBef>
        <a:spcAft>
          <a:spcPct val="0"/>
        </a:spcAft>
        <a:defRPr sz="4000">
          <a:solidFill>
            <a:srgbClr val="585884"/>
          </a:solidFill>
          <a:effectLst>
            <a:outerShdw blurRad="38100" dist="38100" dir="2700000" algn="tl">
              <a:srgbClr val="C0C0C0"/>
            </a:outerShdw>
          </a:effectLst>
          <a:latin typeface="Comic Sans MS" pitchFamily="66" charset="0"/>
        </a:defRPr>
      </a:lvl8pPr>
      <a:lvl9pPr marL="1828800" algn="ctr" rtl="0" fontAlgn="base">
        <a:spcBef>
          <a:spcPct val="0"/>
        </a:spcBef>
        <a:spcAft>
          <a:spcPct val="0"/>
        </a:spcAft>
        <a:defRPr sz="4000">
          <a:solidFill>
            <a:srgbClr val="585884"/>
          </a:solidFill>
          <a:effectLst>
            <a:outerShdw blurRad="38100" dist="38100" dir="2700000" algn="tl">
              <a:srgbClr val="C0C0C0"/>
            </a:outerShdw>
          </a:effectLst>
          <a:latin typeface="Comic Sans MS" pitchFamily="66" charset="0"/>
        </a:defRPr>
      </a:lvl9pPr>
    </p:titleStyle>
    <p:bodyStyle>
      <a:lvl1pPr marL="342900" indent="-342900" algn="l" rtl="0" fontAlgn="base">
        <a:spcBef>
          <a:spcPct val="20000"/>
        </a:spcBef>
        <a:spcAft>
          <a:spcPct val="0"/>
        </a:spcAft>
        <a:buFont typeface="Wingdings" pitchFamily="2" charset="2"/>
        <a:buChar char="Ø"/>
        <a:defRPr sz="3200">
          <a:solidFill>
            <a:srgbClr val="585884"/>
          </a:solidFill>
          <a:latin typeface="+mn-lt"/>
          <a:ea typeface="+mn-ea"/>
          <a:cs typeface="+mn-cs"/>
        </a:defRPr>
      </a:lvl1pPr>
      <a:lvl2pPr marL="742950" indent="-285750" algn="l" rtl="0" fontAlgn="base">
        <a:spcBef>
          <a:spcPct val="40000"/>
        </a:spcBef>
        <a:spcAft>
          <a:spcPct val="0"/>
        </a:spcAft>
        <a:buFont typeface="Wingdings 2" pitchFamily="18" charset="2"/>
        <a:buChar char="P"/>
        <a:defRPr sz="2800">
          <a:solidFill>
            <a:srgbClr val="585884"/>
          </a:solidFill>
          <a:latin typeface="+mn-lt"/>
        </a:defRPr>
      </a:lvl2pPr>
      <a:lvl3pPr marL="1143000" indent="-228600" algn="l" rtl="0" fontAlgn="base">
        <a:spcBef>
          <a:spcPct val="20000"/>
        </a:spcBef>
        <a:spcAft>
          <a:spcPct val="0"/>
        </a:spcAft>
        <a:buChar char="•"/>
        <a:defRPr sz="2400">
          <a:solidFill>
            <a:srgbClr val="585884"/>
          </a:solidFill>
          <a:latin typeface="+mn-lt"/>
        </a:defRPr>
      </a:lvl3pPr>
      <a:lvl4pPr marL="1600200" indent="-228600" algn="l" rtl="0" fontAlgn="base">
        <a:spcBef>
          <a:spcPct val="20000"/>
        </a:spcBef>
        <a:spcAft>
          <a:spcPct val="0"/>
        </a:spcAft>
        <a:buChar char="–"/>
        <a:defRPr sz="2200" i="1">
          <a:solidFill>
            <a:srgbClr val="585884"/>
          </a:solidFill>
          <a:latin typeface="+mn-lt"/>
        </a:defRPr>
      </a:lvl4pPr>
      <a:lvl5pPr marL="2057400" indent="-228600" algn="l" rtl="0" fontAlgn="base">
        <a:spcBef>
          <a:spcPct val="20000"/>
        </a:spcBef>
        <a:spcAft>
          <a:spcPct val="0"/>
        </a:spcAft>
        <a:buChar char="»"/>
        <a:defRPr sz="2000">
          <a:solidFill>
            <a:srgbClr val="585884"/>
          </a:solidFill>
          <a:latin typeface="+mn-lt"/>
        </a:defRPr>
      </a:lvl5pPr>
      <a:lvl6pPr marL="2514600" indent="-228600" algn="l" rtl="0" fontAlgn="base">
        <a:spcBef>
          <a:spcPct val="20000"/>
        </a:spcBef>
        <a:spcAft>
          <a:spcPct val="0"/>
        </a:spcAft>
        <a:buChar char="»"/>
        <a:defRPr sz="2000">
          <a:solidFill>
            <a:srgbClr val="585884"/>
          </a:solidFill>
          <a:latin typeface="+mn-lt"/>
        </a:defRPr>
      </a:lvl6pPr>
      <a:lvl7pPr marL="2971800" indent="-228600" algn="l" rtl="0" fontAlgn="base">
        <a:spcBef>
          <a:spcPct val="20000"/>
        </a:spcBef>
        <a:spcAft>
          <a:spcPct val="0"/>
        </a:spcAft>
        <a:buChar char="»"/>
        <a:defRPr sz="2000">
          <a:solidFill>
            <a:srgbClr val="585884"/>
          </a:solidFill>
          <a:latin typeface="+mn-lt"/>
        </a:defRPr>
      </a:lvl7pPr>
      <a:lvl8pPr marL="3429000" indent="-228600" algn="l" rtl="0" fontAlgn="base">
        <a:spcBef>
          <a:spcPct val="20000"/>
        </a:spcBef>
        <a:spcAft>
          <a:spcPct val="0"/>
        </a:spcAft>
        <a:buChar char="»"/>
        <a:defRPr sz="2000">
          <a:solidFill>
            <a:srgbClr val="585884"/>
          </a:solidFill>
          <a:latin typeface="+mn-lt"/>
        </a:defRPr>
      </a:lvl8pPr>
      <a:lvl9pPr marL="3886200" indent="-228600" algn="l" rtl="0" fontAlgn="base">
        <a:spcBef>
          <a:spcPct val="20000"/>
        </a:spcBef>
        <a:spcAft>
          <a:spcPct val="0"/>
        </a:spcAft>
        <a:buChar char="»"/>
        <a:defRPr sz="2000">
          <a:solidFill>
            <a:srgbClr val="585884"/>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www.ndltd.org/"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slide" Target="slide26.xml"/><Relationship Id="rId4" Type="http://schemas.openxmlformats.org/officeDocument/2006/relationships/hyperlink" Target="http://www.dart-europe.eu/index.php/search"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 Target="slide6.xml"/><Relationship Id="rId4" Type="http://schemas.openxmlformats.org/officeDocument/2006/relationships/slide" Target="slide27.xml"/></Relationships>
</file>

<file path=ppt/slides/_rels/slide1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slide" Target="slide6.xml"/><Relationship Id="rId5" Type="http://schemas.openxmlformats.org/officeDocument/2006/relationships/image" Target="../media/image5.png"/><Relationship Id="rId4" Type="http://schemas.openxmlformats.org/officeDocument/2006/relationships/hyperlink" Target="http://www.driver-community.eu/"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slide" Target="slide12.xml"/><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hyperlink" Target="http://digitheque.ulb.ac.be/fr/index.html"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slide" Target="slide6.xml"/></Relationships>
</file>

<file path=ppt/slides/_rels/slide17.xml.rels><?xml version="1.0" encoding="UTF-8" standalone="yes"?>
<Relationships xmlns="http://schemas.openxmlformats.org/package/2006/relationships"><Relationship Id="rId3" Type="http://schemas.openxmlformats.org/officeDocument/2006/relationships/hyperlink" Target="http://popups.ulg.ac.be/"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slide" Target="slide6.xml"/></Relationships>
</file>

<file path=ppt/slides/_rels/slide1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2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www.coe.int/t/dg4/highereducation/News/pub_res_FR.pdf" TargetMode="External"/><Relationship Id="rId3" Type="http://schemas.openxmlformats.org/officeDocument/2006/relationships/slide" Target="slide23.xml"/><Relationship Id="rId7" Type="http://schemas.openxmlformats.org/officeDocument/2006/relationships/hyperlink" Target="http://www.ec-petition.eu/" TargetMode="External"/><Relationship Id="rId12" Type="http://schemas.openxmlformats.org/officeDocument/2006/relationships/hyperlink" Target="http://www.arl.org/sparc/advocacy/frpaa/index.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oecd.org/dataoecd/9/60/38500823.pdf" TargetMode="External"/><Relationship Id="rId11" Type="http://schemas.openxmlformats.org/officeDocument/2006/relationships/hyperlink" Target="http://www.fwo.be/FWOSubReglementen.aspx?ID=5b0f262d-b851-46cb-a621-51d41e4ea3a2&amp;L=nl" TargetMode="External"/><Relationship Id="rId5" Type="http://schemas.openxmlformats.org/officeDocument/2006/relationships/hyperlink" Target="http://oa.mpg.de/openaccess-berlin/berlindeclaration.html" TargetMode="External"/><Relationship Id="rId10" Type="http://schemas.openxmlformats.org/officeDocument/2006/relationships/hyperlink" Target="http://grants.nih.gov/grants/guide/notice-files/NOT-OD-05-022.html" TargetMode="External"/><Relationship Id="rId4" Type="http://schemas.openxmlformats.org/officeDocument/2006/relationships/hyperlink" Target="http://www.soros.org/openaccess/fr/index.shtml" TargetMode="External"/><Relationship Id="rId9" Type="http://schemas.openxmlformats.org/officeDocument/2006/relationships/hyperlink" Target="http://www.wellcome.ac.uk/doc_wtx025191.html"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citeseer.ist.psu.edu/" TargetMode="External"/><Relationship Id="rId3" Type="http://schemas.openxmlformats.org/officeDocument/2006/relationships/hyperlink" Target="http://www.doaj.org/" TargetMode="External"/><Relationship Id="rId7" Type="http://schemas.openxmlformats.org/officeDocument/2006/relationships/hyperlink" Target="http://cogprints.ecs.soton.ac.uk/" TargetMode="External"/><Relationship Id="rId12" Type="http://schemas.openxmlformats.org/officeDocument/2006/relationships/hyperlink" Target="http://www.bib.ulb.ac.be/fr/bibliotheque-electronique/ressources-librement-accessibles/index.html" TargetMode="External"/><Relationship Id="rId2" Type="http://schemas.openxmlformats.org/officeDocument/2006/relationships/hyperlink" Target="http://www.biomedcentral.com/" TargetMode="External"/><Relationship Id="rId1" Type="http://schemas.openxmlformats.org/officeDocument/2006/relationships/slideLayout" Target="../slideLayouts/slideLayout2.xml"/><Relationship Id="rId6" Type="http://schemas.openxmlformats.org/officeDocument/2006/relationships/hyperlink" Target="http://arxiv1.library.cornell.edu/" TargetMode="External"/><Relationship Id="rId11" Type="http://schemas.openxmlformats.org/officeDocument/2006/relationships/hyperlink" Target="http://www.searchpigeon.org/" TargetMode="External"/><Relationship Id="rId5" Type="http://schemas.openxmlformats.org/officeDocument/2006/relationships/hyperlink" Target="http://oaister.umdl.umich.edu/o/oaister/" TargetMode="External"/><Relationship Id="rId10" Type="http://schemas.openxmlformats.org/officeDocument/2006/relationships/hyperlink" Target="http://arc.cs.odu.edu/" TargetMode="External"/><Relationship Id="rId4" Type="http://schemas.openxmlformats.org/officeDocument/2006/relationships/hyperlink" Target="http://www.openj-gate.com/" TargetMode="External"/><Relationship Id="rId9" Type="http://schemas.openxmlformats.org/officeDocument/2006/relationships/hyperlink" Target="http://halshs.archives-ouvertes.fr/"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vmlDrawing" Target="../drawings/vmlDrawing3.vml"/><Relationship Id="rId5" Type="http://schemas.openxmlformats.org/officeDocument/2006/relationships/oleObject" Target="../embeddings/oleObject3.bin"/><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oleObject" Target="../embeddings/oleObject14.bin"/><Relationship Id="rId18" Type="http://schemas.openxmlformats.org/officeDocument/2006/relationships/oleObject" Target="../embeddings/oleObject19.bin"/><Relationship Id="rId3" Type="http://schemas.openxmlformats.org/officeDocument/2006/relationships/oleObject" Target="../embeddings/oleObject4.bin"/><Relationship Id="rId21" Type="http://schemas.openxmlformats.org/officeDocument/2006/relationships/image" Target="../media/image12.wmf"/><Relationship Id="rId7" Type="http://schemas.openxmlformats.org/officeDocument/2006/relationships/oleObject" Target="../embeddings/oleObject8.bin"/><Relationship Id="rId12" Type="http://schemas.openxmlformats.org/officeDocument/2006/relationships/oleObject" Target="../embeddings/oleObject13.bin"/><Relationship Id="rId17" Type="http://schemas.openxmlformats.org/officeDocument/2006/relationships/oleObject" Target="../embeddings/oleObject18.bin"/><Relationship Id="rId2" Type="http://schemas.openxmlformats.org/officeDocument/2006/relationships/slideLayout" Target="../slideLayouts/slideLayout12.xml"/><Relationship Id="rId16" Type="http://schemas.openxmlformats.org/officeDocument/2006/relationships/oleObject" Target="../embeddings/oleObject17.bin"/><Relationship Id="rId20" Type="http://schemas.openxmlformats.org/officeDocument/2006/relationships/oleObject" Target="../embeddings/oleObject21.bin"/><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oleObject" Target="../embeddings/oleObject12.bin"/><Relationship Id="rId5" Type="http://schemas.openxmlformats.org/officeDocument/2006/relationships/oleObject" Target="../embeddings/oleObject6.bin"/><Relationship Id="rId15" Type="http://schemas.openxmlformats.org/officeDocument/2006/relationships/oleObject" Target="../embeddings/oleObject16.bin"/><Relationship Id="rId10" Type="http://schemas.openxmlformats.org/officeDocument/2006/relationships/oleObject" Target="../embeddings/oleObject11.bin"/><Relationship Id="rId19" Type="http://schemas.openxmlformats.org/officeDocument/2006/relationships/oleObject" Target="../embeddings/oleObject20.bin"/><Relationship Id="rId4" Type="http://schemas.openxmlformats.org/officeDocument/2006/relationships/oleObject" Target="../embeddings/oleObject5.bin"/><Relationship Id="rId9" Type="http://schemas.openxmlformats.org/officeDocument/2006/relationships/oleObject" Target="../embeddings/oleObject10.bin"/><Relationship Id="rId14" Type="http://schemas.openxmlformats.org/officeDocument/2006/relationships/oleObject" Target="../embeddings/oleObject15.bin"/><Relationship Id="rId22"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3.w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hyperlink" Target="http://edoc.bib.ucl.ac.be/ucl/" TargetMode="External"/><Relationship Id="rId1" Type="http://schemas.openxmlformats.org/officeDocument/2006/relationships/slideLayout" Target="../slideLayouts/slideLayout15.xml"/><Relationship Id="rId6" Type="http://schemas.openxmlformats.org/officeDocument/2006/relationships/hyperlink" Target="http://bib7.ulb.ac.be/uhtbin/cgisirsi/0/0/S.HUMAINES/1/30442/X" TargetMode="External"/><Relationship Id="rId5" Type="http://schemas.openxmlformats.org/officeDocument/2006/relationships/image" Target="../media/image15.png"/><Relationship Id="rId4" Type="http://schemas.openxmlformats.org/officeDocument/2006/relationships/slide" Target="slide10.xml"/></Relationships>
</file>

<file path=ppt/slides/_rels/slide27.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soros.org/openaccess/fr/read.s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gateway.isiknowledge.com/gateway/Gateway.cgi?GWVersion=2&amp;SrcAuth=TS&amp;SrcApp=links&amp;KeyRecord=1544-9173&amp;DestApp=JCR&amp;PointOfEntry=Impact" TargetMode="External"/><Relationship Id="rId13" Type="http://schemas.openxmlformats.org/officeDocument/2006/relationships/hyperlink" Target="http://www.opendoar.org/" TargetMode="External"/><Relationship Id="rId3" Type="http://schemas.openxmlformats.org/officeDocument/2006/relationships/hyperlink" Target="http://nar.oxfordjournals.org/" TargetMode="External"/><Relationship Id="rId7" Type="http://schemas.openxmlformats.org/officeDocument/2006/relationships/hyperlink" Target="http://biology.plosjournals.org/perlserv/?request=index-html&amp;issn=1545-7885" TargetMode="External"/><Relationship Id="rId12" Type="http://schemas.openxmlformats.org/officeDocument/2006/relationships/slide" Target="slide25.xml"/><Relationship Id="rId2" Type="http://schemas.openxmlformats.org/officeDocument/2006/relationships/notesSlide" Target="../notesSlides/notesSlide4.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hyperlink" Target="http://gateway.isiknowledge.com/gateway/Gateway.cgi?GWVersion=2&amp;SrcAuth=TS&amp;SrcApp=links&amp;KeyRecord=1474-760X&amp;DestApp=JCR&amp;PointOfEntry=Impact" TargetMode="External"/><Relationship Id="rId11" Type="http://schemas.openxmlformats.org/officeDocument/2006/relationships/hyperlink" Target="http://www.biomedcentral.com/" TargetMode="External"/><Relationship Id="rId5" Type="http://schemas.openxmlformats.org/officeDocument/2006/relationships/hyperlink" Target="http://genomebiology.com/" TargetMode="External"/><Relationship Id="rId15" Type="http://schemas.openxmlformats.org/officeDocument/2006/relationships/image" Target="../media/image5.png"/><Relationship Id="rId10" Type="http://schemas.openxmlformats.org/officeDocument/2006/relationships/hyperlink" Target="http://www.openj-gate.com/" TargetMode="External"/><Relationship Id="rId4" Type="http://schemas.openxmlformats.org/officeDocument/2006/relationships/hyperlink" Target="http://gateway.isiknowledge.com/gateway/Gateway.cgi?GWVersion=2&amp;SrcAuth=TS&amp;SrcApp=links&amp;KeyRecord=0305-1048&amp;DestApp=JCR&amp;PointOfEntry=Impact" TargetMode="External"/><Relationship Id="rId9" Type="http://schemas.openxmlformats.org/officeDocument/2006/relationships/hyperlink" Target="http://www.doaj.org/" TargetMode="External"/><Relationship Id="rId14" Type="http://schemas.openxmlformats.org/officeDocument/2006/relationships/hyperlink" Target="http://www.sherpa.ac.uk/romeo.php?stats=ye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7.xml"/><Relationship Id="rId7" Type="http://schemas.openxmlformats.org/officeDocument/2006/relationships/slide" Target="slide17.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slide" Target="slide16.xml"/><Relationship Id="rId5" Type="http://schemas.openxmlformats.org/officeDocument/2006/relationships/slide" Target="slide12.xml"/><Relationship Id="rId4" Type="http://schemas.openxmlformats.org/officeDocument/2006/relationships/slide" Target="slide10.xml"/><Relationship Id="rId9" Type="http://schemas.openxmlformats.org/officeDocument/2006/relationships/slide" Target="slide20.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116013" y="4797425"/>
            <a:ext cx="7772400" cy="650875"/>
          </a:xfrm>
        </p:spPr>
        <p:txBody>
          <a:bodyPr/>
          <a:lstStyle/>
          <a:p>
            <a:pPr algn="r"/>
            <a:r>
              <a:rPr lang="fr-BE" sz="1600"/>
              <a:t/>
            </a:r>
            <a:br>
              <a:rPr lang="fr-BE" sz="1600"/>
            </a:br>
            <a:r>
              <a:rPr lang="fr-BE" sz="1600"/>
              <a:t> </a:t>
            </a:r>
            <a:r>
              <a:rPr lang="fr-FR" sz="2400" i="1"/>
              <a:t>La situation dans les universités belges francophones</a:t>
            </a:r>
          </a:p>
        </p:txBody>
      </p:sp>
      <p:sp>
        <p:nvSpPr>
          <p:cNvPr id="2051" name="Rectangle 3"/>
          <p:cNvSpPr>
            <a:spLocks noGrp="1" noChangeArrowheads="1"/>
          </p:cNvSpPr>
          <p:nvPr>
            <p:ph type="subTitle" idx="1"/>
          </p:nvPr>
        </p:nvSpPr>
        <p:spPr>
          <a:xfrm>
            <a:off x="4067175" y="2565400"/>
            <a:ext cx="4897438" cy="2160588"/>
          </a:xfrm>
        </p:spPr>
        <p:txBody>
          <a:bodyPr/>
          <a:lstStyle/>
          <a:p>
            <a:pPr algn="l">
              <a:lnSpc>
                <a:spcPct val="90000"/>
              </a:lnSpc>
            </a:pPr>
            <a:r>
              <a:rPr lang="nl-NL" i="1"/>
              <a:t>	</a:t>
            </a:r>
            <a:r>
              <a:rPr lang="nl-NL" sz="4000" b="1" i="1"/>
              <a:t>Open Access</a:t>
            </a:r>
            <a:r>
              <a:rPr lang="nl-NL" i="1"/>
              <a:t>: </a:t>
            </a:r>
          </a:p>
          <a:p>
            <a:pPr algn="l">
              <a:lnSpc>
                <a:spcPct val="90000"/>
              </a:lnSpc>
            </a:pPr>
            <a:endParaRPr lang="nl-NL" i="1"/>
          </a:p>
          <a:p>
            <a:pPr algn="l">
              <a:lnSpc>
                <a:spcPct val="90000"/>
              </a:lnSpc>
            </a:pPr>
            <a:r>
              <a:rPr lang="nl-NL" i="1"/>
              <a:t>Quand l'utopie devient </a:t>
            </a:r>
            <a:br>
              <a:rPr lang="nl-NL" i="1"/>
            </a:br>
            <a:r>
              <a:rPr lang="nl-NL" i="1"/>
              <a:t>réalité quotidienne </a:t>
            </a:r>
            <a:endParaRPr lang="fr-FR" i="1"/>
          </a:p>
        </p:txBody>
      </p:sp>
      <p:sp>
        <p:nvSpPr>
          <p:cNvPr id="2054" name="Rectangle 6"/>
          <p:cNvSpPr>
            <a:spLocks noChangeArrowheads="1"/>
          </p:cNvSpPr>
          <p:nvPr/>
        </p:nvSpPr>
        <p:spPr bwMode="auto">
          <a:xfrm>
            <a:off x="1116013" y="5516563"/>
            <a:ext cx="7772400" cy="650875"/>
          </a:xfrm>
          <a:prstGeom prst="rect">
            <a:avLst/>
          </a:prstGeom>
          <a:noFill/>
          <a:ln w="9525">
            <a:noFill/>
            <a:miter lim="800000"/>
            <a:headEnd/>
            <a:tailEnd/>
          </a:ln>
          <a:effectLst/>
        </p:spPr>
        <p:txBody>
          <a:bodyPr anchor="ctr"/>
          <a:lstStyle/>
          <a:p>
            <a:pPr algn="r"/>
            <a:endParaRPr lang="fr-FR" sz="1600"/>
          </a:p>
        </p:txBody>
      </p:sp>
      <p:graphicFrame>
        <p:nvGraphicFramePr>
          <p:cNvPr id="2103" name="Group 55"/>
          <p:cNvGraphicFramePr>
            <a:graphicFrameLocks noGrp="1"/>
          </p:cNvGraphicFramePr>
          <p:nvPr/>
        </p:nvGraphicFramePr>
        <p:xfrm>
          <a:off x="3175" y="6048375"/>
          <a:ext cx="9144000" cy="485775"/>
        </p:xfrm>
        <a:graphic>
          <a:graphicData uri="http://schemas.openxmlformats.org/drawingml/2006/table">
            <a:tbl>
              <a:tblPr/>
              <a:tblGrid>
                <a:gridCol w="3502025"/>
                <a:gridCol w="5641975"/>
              </a:tblGrid>
              <a:tr h="414338">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fr-BE" sz="1300" b="0" i="1" u="none" strike="noStrike" cap="none" normalizeH="0" baseline="0" smtClean="0">
                          <a:ln>
                            <a:noFill/>
                          </a:ln>
                          <a:solidFill>
                            <a:schemeClr val="bg1"/>
                          </a:solidFill>
                          <a:effectLst/>
                          <a:latin typeface="Comic Sans MS" pitchFamily="66" charset="0"/>
                        </a:rPr>
                        <a:t>13 mars 2008</a:t>
                      </a:r>
                      <a:endParaRPr kumimoji="0" lang="fr-FR" sz="1300" b="0" i="0" u="none" strike="noStrike" cap="none" normalizeH="0" baseline="0" smtClean="0">
                        <a:ln>
                          <a:noFill/>
                        </a:ln>
                        <a:solidFill>
                          <a:srgbClr val="585884"/>
                        </a:solidFill>
                        <a:effectLst/>
                        <a:latin typeface="Comic Sans MS" pitchFamily="66" charset="0"/>
                      </a:endParaRPr>
                    </a:p>
                  </a:txBody>
                  <a:tcPr marL="360000" marR="0" marT="144000" marB="14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85884"/>
                    </a:solidFill>
                  </a:tcPr>
                </a:tc>
                <a:tc>
                  <a:txBody>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pPr>
                      <a:r>
                        <a:rPr kumimoji="0" lang="fr-BE" sz="1300" b="1" i="1" u="none" strike="noStrike" cap="none" normalizeH="0" baseline="0" smtClean="0">
                          <a:ln>
                            <a:noFill/>
                          </a:ln>
                          <a:solidFill>
                            <a:srgbClr val="585884"/>
                          </a:solidFill>
                          <a:effectLst/>
                          <a:latin typeface="Comic Sans MS" pitchFamily="66" charset="0"/>
                        </a:rPr>
                        <a:t>Paul Thirion</a:t>
                      </a:r>
                      <a:endParaRPr kumimoji="0" lang="ru-RU" sz="1300" b="0" i="1" u="none" strike="noStrike" cap="none" normalizeH="0" baseline="0" smtClean="0">
                        <a:ln>
                          <a:noFill/>
                        </a:ln>
                        <a:solidFill>
                          <a:srgbClr val="585884"/>
                        </a:solidFill>
                        <a:effectLst/>
                        <a:latin typeface="Comic Sans MS" pitchFamily="66" charset="0"/>
                      </a:endParaRPr>
                    </a:p>
                  </a:txBody>
                  <a:tcPr marL="360000" marR="900000" marT="72000" marB="72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087" name="Picture 39"/>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7524750" y="404813"/>
            <a:ext cx="1035050" cy="1079500"/>
          </a:xfrm>
          <a:prstGeom prst="rect">
            <a:avLst/>
          </a:prstGeom>
          <a:noFill/>
          <a:ln w="9525">
            <a:noFill/>
            <a:miter lim="800000"/>
            <a:headEnd/>
            <a:tailEnd/>
          </a:ln>
        </p:spPr>
      </p:pic>
      <p:pic>
        <p:nvPicPr>
          <p:cNvPr id="2089" name="Picture 41"/>
          <p:cNvPicPr>
            <a:picLocks noChangeAspect="1" noChangeArrowheads="1"/>
          </p:cNvPicPr>
          <p:nvPr/>
        </p:nvPicPr>
        <p:blipFill>
          <a:blip r:embed="rId5"/>
          <a:srcRect/>
          <a:stretch>
            <a:fillRect/>
          </a:stretch>
        </p:blipFill>
        <p:spPr bwMode="auto">
          <a:xfrm>
            <a:off x="8388350" y="6092825"/>
            <a:ext cx="576263" cy="420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r>
              <a:rPr lang="fr-BE"/>
              <a:t>BICTEL/e</a:t>
            </a:r>
            <a:endParaRPr lang="fr-FR"/>
          </a:p>
        </p:txBody>
      </p:sp>
      <p:sp>
        <p:nvSpPr>
          <p:cNvPr id="173059" name="Rectangle 3"/>
          <p:cNvSpPr>
            <a:spLocks noGrp="1" noChangeArrowheads="1"/>
          </p:cNvSpPr>
          <p:nvPr>
            <p:ph type="body" sz="half" idx="1"/>
          </p:nvPr>
        </p:nvSpPr>
        <p:spPr>
          <a:xfrm>
            <a:off x="611188" y="1773238"/>
            <a:ext cx="8281987" cy="4352925"/>
          </a:xfrm>
        </p:spPr>
        <p:txBody>
          <a:bodyPr/>
          <a:lstStyle/>
          <a:p>
            <a:pPr>
              <a:lnSpc>
                <a:spcPct val="80000"/>
              </a:lnSpc>
            </a:pPr>
            <a:r>
              <a:rPr lang="fr-BE" sz="1600"/>
              <a:t>Dépôt des thèses de doctorat sous forme électronique </a:t>
            </a:r>
          </a:p>
          <a:p>
            <a:pPr lvl="1">
              <a:lnSpc>
                <a:spcPct val="80000"/>
              </a:lnSpc>
              <a:buFont typeface="Wingdings 2" pitchFamily="18" charset="2"/>
              <a:buNone/>
            </a:pPr>
            <a:r>
              <a:rPr lang="fr-BE" sz="1400"/>
              <a:t>(Initialement : thèses et « e-prints »)</a:t>
            </a:r>
          </a:p>
          <a:p>
            <a:pPr>
              <a:lnSpc>
                <a:spcPct val="80000"/>
              </a:lnSpc>
            </a:pPr>
            <a:r>
              <a:rPr lang="fr-BE" sz="1600"/>
              <a:t>Un cadre commun :</a:t>
            </a:r>
          </a:p>
          <a:p>
            <a:pPr lvl="1">
              <a:lnSpc>
                <a:spcPct val="80000"/>
              </a:lnSpc>
              <a:spcBef>
                <a:spcPct val="25000"/>
              </a:spcBef>
            </a:pPr>
            <a:r>
              <a:rPr lang="fr-BE" sz="1400"/>
              <a:t>Une analyse commune</a:t>
            </a:r>
          </a:p>
          <a:p>
            <a:pPr lvl="1">
              <a:lnSpc>
                <a:spcPct val="80000"/>
              </a:lnSpc>
              <a:spcBef>
                <a:spcPct val="25000"/>
              </a:spcBef>
            </a:pPr>
            <a:r>
              <a:rPr lang="fr-BE" sz="1400"/>
              <a:t>Un même logiciel (ETD-db)</a:t>
            </a:r>
          </a:p>
          <a:p>
            <a:pPr lvl="1">
              <a:lnSpc>
                <a:spcPct val="80000"/>
              </a:lnSpc>
              <a:spcBef>
                <a:spcPct val="25000"/>
              </a:spcBef>
            </a:pPr>
            <a:r>
              <a:rPr lang="fr-BE" sz="1400"/>
              <a:t>Un même jeu de normes conformes à OAI</a:t>
            </a:r>
          </a:p>
          <a:p>
            <a:pPr lvl="1">
              <a:lnSpc>
                <a:spcPct val="80000"/>
              </a:lnSpc>
              <a:spcBef>
                <a:spcPct val="25000"/>
              </a:spcBef>
            </a:pPr>
            <a:r>
              <a:rPr lang="fr-BE" sz="1400"/>
              <a:t>Une instance par université</a:t>
            </a:r>
          </a:p>
          <a:p>
            <a:pPr lvl="1">
              <a:lnSpc>
                <a:spcPct val="80000"/>
              </a:lnSpc>
              <a:spcBef>
                <a:spcPct val="25000"/>
              </a:spcBef>
            </a:pPr>
            <a:r>
              <a:rPr lang="fr-BE" sz="1400"/>
              <a:t>Un « harvesting » global pour l’ensemble des universités (interface commune)</a:t>
            </a:r>
          </a:p>
          <a:p>
            <a:pPr lvl="1">
              <a:lnSpc>
                <a:spcPct val="80000"/>
              </a:lnSpc>
              <a:spcBef>
                <a:spcPct val="25000"/>
              </a:spcBef>
            </a:pPr>
            <a:r>
              <a:rPr lang="fr-BE" sz="1400"/>
              <a:t>Une intégration dans NDLTD (</a:t>
            </a:r>
            <a:r>
              <a:rPr lang="fr-BE" sz="1400">
                <a:hlinkClick r:id="rId3"/>
              </a:rPr>
              <a:t>Network Digital Library of Theses and Dissertation</a:t>
            </a:r>
            <a:r>
              <a:rPr lang="fr-BE" sz="1400"/>
              <a:t>) et dans </a:t>
            </a:r>
            <a:r>
              <a:rPr lang="fr-BE" sz="1400">
                <a:hlinkClick r:id="rId4"/>
              </a:rPr>
              <a:t>DART-Europe E-these Portal</a:t>
            </a:r>
            <a:r>
              <a:rPr lang="fr-BE" sz="1400"/>
              <a:t> (plus de 80000 thèses européennes électroniques)</a:t>
            </a:r>
          </a:p>
          <a:p>
            <a:pPr lvl="1">
              <a:lnSpc>
                <a:spcPct val="80000"/>
              </a:lnSpc>
              <a:spcBef>
                <a:spcPct val="25000"/>
              </a:spcBef>
            </a:pPr>
            <a:endParaRPr lang="fr-BE" sz="800"/>
          </a:p>
          <a:p>
            <a:pPr>
              <a:lnSpc>
                <a:spcPct val="80000"/>
              </a:lnSpc>
            </a:pPr>
            <a:r>
              <a:rPr lang="fr-BE" sz="1600"/>
              <a:t>Avec des possibilités de personnalisation</a:t>
            </a:r>
          </a:p>
          <a:p>
            <a:pPr lvl="1">
              <a:lnSpc>
                <a:spcPct val="80000"/>
              </a:lnSpc>
            </a:pPr>
            <a:r>
              <a:rPr lang="fr-BE" sz="1400"/>
              <a:t>Au niveau de </a:t>
            </a:r>
            <a:r>
              <a:rPr lang="fr-BE" sz="1400">
                <a:hlinkClick r:id="rId5" action="ppaction://hlinksldjump"/>
              </a:rPr>
              <a:t>l’interface </a:t>
            </a:r>
            <a:endParaRPr lang="fr-BE" sz="1400"/>
          </a:p>
          <a:p>
            <a:pPr lvl="1">
              <a:lnSpc>
                <a:spcPct val="80000"/>
              </a:lnSpc>
            </a:pPr>
            <a:r>
              <a:rPr lang="fr-BE" sz="1400"/>
              <a:t>Au niveau de la politique institutionnelle</a:t>
            </a:r>
          </a:p>
          <a:p>
            <a:pPr lvl="2">
              <a:lnSpc>
                <a:spcPct val="80000"/>
              </a:lnSpc>
            </a:pPr>
            <a:r>
              <a:rPr lang="fr-BE" sz="1200"/>
              <a:t>Dépôt </a:t>
            </a:r>
            <a:r>
              <a:rPr lang="fr-BE" sz="1200" b="1"/>
              <a:t>optionnel</a:t>
            </a:r>
            <a:r>
              <a:rPr lang="fr-BE" sz="1200"/>
              <a:t> (FPMS, FUCAM, FUNDP, UCL, ULB, UMH)</a:t>
            </a:r>
          </a:p>
          <a:p>
            <a:pPr lvl="2">
              <a:lnSpc>
                <a:spcPct val="80000"/>
              </a:lnSpc>
            </a:pPr>
            <a:r>
              <a:rPr lang="fr-BE" sz="1200"/>
              <a:t>Dépôt </a:t>
            </a:r>
            <a:r>
              <a:rPr lang="fr-BE" sz="1200" b="1"/>
              <a:t>obligatoire</a:t>
            </a:r>
            <a:r>
              <a:rPr lang="fr-BE" sz="1200"/>
              <a:t> (FUSAGx, ULg)</a:t>
            </a:r>
          </a:p>
          <a:p>
            <a:pPr>
              <a:lnSpc>
                <a:spcPct val="80000"/>
              </a:lnSpc>
            </a:pPr>
            <a:r>
              <a:rPr lang="fr-BE" sz="1600"/>
              <a:t>Démarrage </a:t>
            </a:r>
          </a:p>
          <a:p>
            <a:pPr lvl="1">
              <a:lnSpc>
                <a:spcPct val="80000"/>
              </a:lnSpc>
            </a:pPr>
            <a:r>
              <a:rPr lang="fr-BE" sz="1400"/>
              <a:t>Dès 2003 pour la plupart des universités</a:t>
            </a:r>
          </a:p>
          <a:p>
            <a:pPr lvl="1">
              <a:lnSpc>
                <a:spcPct val="80000"/>
              </a:lnSpc>
            </a:pPr>
            <a:r>
              <a:rPr lang="fr-BE" sz="1400"/>
              <a:t>Avec retard à ULg (septembre 2006) &amp; FUSAGx (juin 2007)</a:t>
            </a:r>
          </a:p>
          <a:p>
            <a:pPr>
              <a:lnSpc>
                <a:spcPct val="80000"/>
              </a:lnSpc>
            </a:pPr>
            <a:endParaRPr lang="fr-FR" sz="1600"/>
          </a:p>
        </p:txBody>
      </p:sp>
      <p:pic>
        <p:nvPicPr>
          <p:cNvPr id="173062" name="Picture 6"/>
          <p:cNvPicPr>
            <a:picLocks noChangeAspect="1" noChangeArrowheads="1"/>
          </p:cNvPicPr>
          <p:nvPr>
            <p:ph sz="half" idx="2"/>
          </p:nvPr>
        </p:nvPicPr>
        <p:blipFill>
          <a:blip r:embed="rId6">
            <a:clrChange>
              <a:clrFrom>
                <a:srgbClr val="FFFFFF"/>
              </a:clrFrom>
              <a:clrTo>
                <a:srgbClr val="FFFFFF">
                  <a:alpha val="0"/>
                </a:srgbClr>
              </a:clrTo>
            </a:clrChange>
          </a:blip>
          <a:srcRect r="5513"/>
          <a:stretch>
            <a:fillRect/>
          </a:stretch>
        </p:blipFill>
        <p:spPr>
          <a:xfrm>
            <a:off x="7596188" y="585788"/>
            <a:ext cx="1068387" cy="682625"/>
          </a:xfrm>
          <a:noFill/>
          <a:ln/>
        </p:spPr>
      </p:pic>
      <p:sp>
        <p:nvSpPr>
          <p:cNvPr id="173065" name="Rectangle 9"/>
          <p:cNvSpPr>
            <a:spLocks noChangeArrowheads="1"/>
          </p:cNvSpPr>
          <p:nvPr/>
        </p:nvSpPr>
        <p:spPr bwMode="auto">
          <a:xfrm>
            <a:off x="7993063" y="71438"/>
            <a:ext cx="1116012" cy="5492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73058"/>
                                        </p:tgtEl>
                                        <p:attrNameLst>
                                          <p:attrName>style.visibility</p:attrName>
                                        </p:attrNameLst>
                                      </p:cBhvr>
                                      <p:to>
                                        <p:strVal val="visible"/>
                                      </p:to>
                                    </p:set>
                                    <p:anim calcmode="lin" valueType="num">
                                      <p:cBhvr>
                                        <p:cTn id="7" dur="500" fill="hold"/>
                                        <p:tgtEl>
                                          <p:spTgt spid="173058"/>
                                        </p:tgtEl>
                                        <p:attrNameLst>
                                          <p:attrName>ppt_x</p:attrName>
                                        </p:attrNameLst>
                                      </p:cBhvr>
                                      <p:tavLst>
                                        <p:tav tm="0">
                                          <p:val>
                                            <p:strVal val="#ppt_x-.2"/>
                                          </p:val>
                                        </p:tav>
                                        <p:tav tm="100000">
                                          <p:val>
                                            <p:strVal val="#ppt_x"/>
                                          </p:val>
                                        </p:tav>
                                      </p:tavLst>
                                    </p:anim>
                                    <p:anim calcmode="lin" valueType="num">
                                      <p:cBhvr>
                                        <p:cTn id="8" dur="500" fill="hold"/>
                                        <p:tgtEl>
                                          <p:spTgt spid="173058"/>
                                        </p:tgtEl>
                                        <p:attrNameLst>
                                          <p:attrName>ppt_y</p:attrName>
                                        </p:attrNameLst>
                                      </p:cBhvr>
                                      <p:tavLst>
                                        <p:tav tm="0">
                                          <p:val>
                                            <p:strVal val="#ppt_y"/>
                                          </p:val>
                                        </p:tav>
                                        <p:tav tm="100000">
                                          <p:val>
                                            <p:strVal val="#ppt_y"/>
                                          </p:val>
                                        </p:tav>
                                      </p:tavLst>
                                    </p:anim>
                                    <p:animEffect transition="in" filter="wipe(right)" prLst="gradientSize: 0.1">
                                      <p:cBhvr>
                                        <p:cTn id="9" dur="500"/>
                                        <p:tgtEl>
                                          <p:spTgt spid="17305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73062">
                                            <p:bg/>
                                          </p:spTgt>
                                        </p:tgtEl>
                                        <p:attrNameLst>
                                          <p:attrName>style.visibility</p:attrName>
                                        </p:attrNameLst>
                                      </p:cBhvr>
                                      <p:to>
                                        <p:strVal val="visible"/>
                                      </p:to>
                                    </p:set>
                                    <p:animEffect transition="in" filter="fade">
                                      <p:cBhvr>
                                        <p:cTn id="12" dur="2000"/>
                                        <p:tgtEl>
                                          <p:spTgt spid="173062">
                                            <p:bg/>
                                          </p:spTgt>
                                        </p:tgtEl>
                                      </p:cBhvr>
                                    </p:animEffect>
                                  </p:childTnLst>
                                </p:cTn>
                              </p:par>
                            </p:childTnLst>
                          </p:cTn>
                        </p:par>
                      </p:childTnLst>
                    </p:cTn>
                  </p:par>
                  <p:par>
                    <p:cTn id="13" fill="hold">
                      <p:stCondLst>
                        <p:cond delay="indefinite"/>
                      </p:stCondLst>
                      <p:childTnLst>
                        <p:par>
                          <p:cTn id="14" fill="hold">
                            <p:stCondLst>
                              <p:cond delay="0"/>
                            </p:stCondLst>
                            <p:childTnLst>
                              <p:par>
                                <p:cTn id="15" presetID="44" presetClass="entr" presetSubtype="0" fill="hold" grpId="0" nodeType="clickEffect">
                                  <p:stCondLst>
                                    <p:cond delay="0"/>
                                  </p:stCondLst>
                                  <p:childTnLst>
                                    <p:set>
                                      <p:cBhvr>
                                        <p:cTn id="16" dur="1" fill="hold">
                                          <p:stCondLst>
                                            <p:cond delay="0"/>
                                          </p:stCondLst>
                                        </p:cTn>
                                        <p:tgtEl>
                                          <p:spTgt spid="173059">
                                            <p:txEl>
                                              <p:pRg st="0" end="0"/>
                                            </p:txEl>
                                          </p:spTgt>
                                        </p:tgtEl>
                                        <p:attrNameLst>
                                          <p:attrName>style.visibility</p:attrName>
                                        </p:attrNameLst>
                                      </p:cBhvr>
                                      <p:to>
                                        <p:strVal val="visible"/>
                                      </p:to>
                                    </p:set>
                                    <p:animEffect transition="in" filter="fade">
                                      <p:cBhvr>
                                        <p:cTn id="17" dur="500"/>
                                        <p:tgtEl>
                                          <p:spTgt spid="173059">
                                            <p:txEl>
                                              <p:pRg st="0" end="0"/>
                                            </p:txEl>
                                          </p:spTgt>
                                        </p:tgtEl>
                                      </p:cBhvr>
                                    </p:animEffect>
                                    <p:anim calcmode="lin" valueType="num">
                                      <p:cBhvr>
                                        <p:cTn id="18" dur="500" fill="hold"/>
                                        <p:tgtEl>
                                          <p:spTgt spid="173059">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73059">
                                            <p:txEl>
                                              <p:pRg st="0" end="0"/>
                                            </p:txEl>
                                          </p:spTgt>
                                        </p:tgtEl>
                                        <p:attrNameLst>
                                          <p:attrName>ppt_y</p:attrName>
                                        </p:attrNameLst>
                                      </p:cBhvr>
                                      <p:tavLst>
                                        <p:tav tm="0">
                                          <p:val>
                                            <p:strVal val="#ppt_y+.05"/>
                                          </p:val>
                                        </p:tav>
                                        <p:tav tm="100000">
                                          <p:val>
                                            <p:strVal val="#ppt_y"/>
                                          </p:val>
                                        </p:tav>
                                      </p:tavLst>
                                    </p:anim>
                                  </p:childTnLst>
                                </p:cTn>
                              </p:par>
                              <p:par>
                                <p:cTn id="20" presetID="44" presetClass="entr" presetSubtype="0" fill="hold" grpId="0" nodeType="withEffect">
                                  <p:stCondLst>
                                    <p:cond delay="0"/>
                                  </p:stCondLst>
                                  <p:childTnLst>
                                    <p:set>
                                      <p:cBhvr>
                                        <p:cTn id="21" dur="1" fill="hold">
                                          <p:stCondLst>
                                            <p:cond delay="0"/>
                                          </p:stCondLst>
                                        </p:cTn>
                                        <p:tgtEl>
                                          <p:spTgt spid="173059">
                                            <p:txEl>
                                              <p:pRg st="1" end="1"/>
                                            </p:txEl>
                                          </p:spTgt>
                                        </p:tgtEl>
                                        <p:attrNameLst>
                                          <p:attrName>style.visibility</p:attrName>
                                        </p:attrNameLst>
                                      </p:cBhvr>
                                      <p:to>
                                        <p:strVal val="visible"/>
                                      </p:to>
                                    </p:set>
                                    <p:animEffect transition="in" filter="fade">
                                      <p:cBhvr>
                                        <p:cTn id="22" dur="500"/>
                                        <p:tgtEl>
                                          <p:spTgt spid="173059">
                                            <p:txEl>
                                              <p:pRg st="1" end="1"/>
                                            </p:txEl>
                                          </p:spTgt>
                                        </p:tgtEl>
                                      </p:cBhvr>
                                    </p:animEffect>
                                    <p:anim calcmode="lin" valueType="num">
                                      <p:cBhvr>
                                        <p:cTn id="23" dur="500" fill="hold"/>
                                        <p:tgtEl>
                                          <p:spTgt spid="173059">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73059">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4" presetClass="entr" presetSubtype="0" fill="hold" grpId="0" nodeType="clickEffect">
                                  <p:stCondLst>
                                    <p:cond delay="0"/>
                                  </p:stCondLst>
                                  <p:childTnLst>
                                    <p:set>
                                      <p:cBhvr>
                                        <p:cTn id="28" dur="1" fill="hold">
                                          <p:stCondLst>
                                            <p:cond delay="0"/>
                                          </p:stCondLst>
                                        </p:cTn>
                                        <p:tgtEl>
                                          <p:spTgt spid="173059">
                                            <p:txEl>
                                              <p:pRg st="2" end="2"/>
                                            </p:txEl>
                                          </p:spTgt>
                                        </p:tgtEl>
                                        <p:attrNameLst>
                                          <p:attrName>style.visibility</p:attrName>
                                        </p:attrNameLst>
                                      </p:cBhvr>
                                      <p:to>
                                        <p:strVal val="visible"/>
                                      </p:to>
                                    </p:set>
                                    <p:animEffect transition="in" filter="fade">
                                      <p:cBhvr>
                                        <p:cTn id="29" dur="500"/>
                                        <p:tgtEl>
                                          <p:spTgt spid="173059">
                                            <p:txEl>
                                              <p:pRg st="2" end="2"/>
                                            </p:txEl>
                                          </p:spTgt>
                                        </p:tgtEl>
                                      </p:cBhvr>
                                    </p:animEffect>
                                    <p:anim calcmode="lin" valueType="num">
                                      <p:cBhvr>
                                        <p:cTn id="30" dur="500" fill="hold"/>
                                        <p:tgtEl>
                                          <p:spTgt spid="173059">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173059">
                                            <p:txEl>
                                              <p:pRg st="2" end="2"/>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173059">
                                            <p:txEl>
                                              <p:pRg st="3" end="3"/>
                                            </p:txEl>
                                          </p:spTgt>
                                        </p:tgtEl>
                                        <p:attrNameLst>
                                          <p:attrName>style.visibility</p:attrName>
                                        </p:attrNameLst>
                                      </p:cBhvr>
                                      <p:to>
                                        <p:strVal val="visible"/>
                                      </p:to>
                                    </p:set>
                                    <p:animEffect transition="in" filter="fade">
                                      <p:cBhvr>
                                        <p:cTn id="34" dur="500"/>
                                        <p:tgtEl>
                                          <p:spTgt spid="173059">
                                            <p:txEl>
                                              <p:pRg st="3" end="3"/>
                                            </p:txEl>
                                          </p:spTgt>
                                        </p:tgtEl>
                                      </p:cBhvr>
                                    </p:animEffect>
                                    <p:anim calcmode="lin" valueType="num">
                                      <p:cBhvr>
                                        <p:cTn id="35" dur="500" fill="hold"/>
                                        <p:tgtEl>
                                          <p:spTgt spid="173059">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173059">
                                            <p:txEl>
                                              <p:pRg st="3" end="3"/>
                                            </p:txEl>
                                          </p:spTgt>
                                        </p:tgtEl>
                                        <p:attrNameLst>
                                          <p:attrName>ppt_y</p:attrName>
                                        </p:attrNameLst>
                                      </p:cBhvr>
                                      <p:tavLst>
                                        <p:tav tm="0">
                                          <p:val>
                                            <p:strVal val="#ppt_y+.05"/>
                                          </p:val>
                                        </p:tav>
                                        <p:tav tm="100000">
                                          <p:val>
                                            <p:strVal val="#ppt_y"/>
                                          </p:val>
                                        </p:tav>
                                      </p:tavLst>
                                    </p:anim>
                                  </p:childTnLst>
                                </p:cTn>
                              </p:par>
                              <p:par>
                                <p:cTn id="37" presetID="44" presetClass="entr" presetSubtype="0" fill="hold" grpId="0" nodeType="withEffect">
                                  <p:stCondLst>
                                    <p:cond delay="0"/>
                                  </p:stCondLst>
                                  <p:childTnLst>
                                    <p:set>
                                      <p:cBhvr>
                                        <p:cTn id="38" dur="1" fill="hold">
                                          <p:stCondLst>
                                            <p:cond delay="0"/>
                                          </p:stCondLst>
                                        </p:cTn>
                                        <p:tgtEl>
                                          <p:spTgt spid="173059">
                                            <p:txEl>
                                              <p:pRg st="4" end="4"/>
                                            </p:txEl>
                                          </p:spTgt>
                                        </p:tgtEl>
                                        <p:attrNameLst>
                                          <p:attrName>style.visibility</p:attrName>
                                        </p:attrNameLst>
                                      </p:cBhvr>
                                      <p:to>
                                        <p:strVal val="visible"/>
                                      </p:to>
                                    </p:set>
                                    <p:animEffect transition="in" filter="fade">
                                      <p:cBhvr>
                                        <p:cTn id="39" dur="500"/>
                                        <p:tgtEl>
                                          <p:spTgt spid="173059">
                                            <p:txEl>
                                              <p:pRg st="4" end="4"/>
                                            </p:txEl>
                                          </p:spTgt>
                                        </p:tgtEl>
                                      </p:cBhvr>
                                    </p:animEffect>
                                    <p:anim calcmode="lin" valueType="num">
                                      <p:cBhvr>
                                        <p:cTn id="40" dur="500" fill="hold"/>
                                        <p:tgtEl>
                                          <p:spTgt spid="173059">
                                            <p:txEl>
                                              <p:pRg st="4" end="4"/>
                                            </p:txEl>
                                          </p:spTgt>
                                        </p:tgtEl>
                                        <p:attrNameLst>
                                          <p:attrName>ppt_x</p:attrName>
                                        </p:attrNameLst>
                                      </p:cBhvr>
                                      <p:tavLst>
                                        <p:tav tm="0">
                                          <p:val>
                                            <p:strVal val="#ppt_x"/>
                                          </p:val>
                                        </p:tav>
                                        <p:tav tm="100000">
                                          <p:val>
                                            <p:strVal val="#ppt_x"/>
                                          </p:val>
                                        </p:tav>
                                      </p:tavLst>
                                    </p:anim>
                                    <p:anim calcmode="lin" valueType="num">
                                      <p:cBhvr>
                                        <p:cTn id="41" dur="500" fill="hold"/>
                                        <p:tgtEl>
                                          <p:spTgt spid="173059">
                                            <p:txEl>
                                              <p:pRg st="4" end="4"/>
                                            </p:txEl>
                                          </p:spTgt>
                                        </p:tgtEl>
                                        <p:attrNameLst>
                                          <p:attrName>ppt_y</p:attrName>
                                        </p:attrNameLst>
                                      </p:cBhvr>
                                      <p:tavLst>
                                        <p:tav tm="0">
                                          <p:val>
                                            <p:strVal val="#ppt_y+.05"/>
                                          </p:val>
                                        </p:tav>
                                        <p:tav tm="100000">
                                          <p:val>
                                            <p:strVal val="#ppt_y"/>
                                          </p:val>
                                        </p:tav>
                                      </p:tavLst>
                                    </p:anim>
                                  </p:childTnLst>
                                </p:cTn>
                              </p:par>
                              <p:par>
                                <p:cTn id="42" presetID="44" presetClass="entr" presetSubtype="0" fill="hold" grpId="0" nodeType="withEffect">
                                  <p:stCondLst>
                                    <p:cond delay="0"/>
                                  </p:stCondLst>
                                  <p:childTnLst>
                                    <p:set>
                                      <p:cBhvr>
                                        <p:cTn id="43" dur="1" fill="hold">
                                          <p:stCondLst>
                                            <p:cond delay="0"/>
                                          </p:stCondLst>
                                        </p:cTn>
                                        <p:tgtEl>
                                          <p:spTgt spid="173059">
                                            <p:txEl>
                                              <p:pRg st="5" end="5"/>
                                            </p:txEl>
                                          </p:spTgt>
                                        </p:tgtEl>
                                        <p:attrNameLst>
                                          <p:attrName>style.visibility</p:attrName>
                                        </p:attrNameLst>
                                      </p:cBhvr>
                                      <p:to>
                                        <p:strVal val="visible"/>
                                      </p:to>
                                    </p:set>
                                    <p:animEffect transition="in" filter="fade">
                                      <p:cBhvr>
                                        <p:cTn id="44" dur="500"/>
                                        <p:tgtEl>
                                          <p:spTgt spid="173059">
                                            <p:txEl>
                                              <p:pRg st="5" end="5"/>
                                            </p:txEl>
                                          </p:spTgt>
                                        </p:tgtEl>
                                      </p:cBhvr>
                                    </p:animEffect>
                                    <p:anim calcmode="lin" valueType="num">
                                      <p:cBhvr>
                                        <p:cTn id="45" dur="500" fill="hold"/>
                                        <p:tgtEl>
                                          <p:spTgt spid="173059">
                                            <p:txEl>
                                              <p:pRg st="5" end="5"/>
                                            </p:txEl>
                                          </p:spTgt>
                                        </p:tgtEl>
                                        <p:attrNameLst>
                                          <p:attrName>ppt_x</p:attrName>
                                        </p:attrNameLst>
                                      </p:cBhvr>
                                      <p:tavLst>
                                        <p:tav tm="0">
                                          <p:val>
                                            <p:strVal val="#ppt_x"/>
                                          </p:val>
                                        </p:tav>
                                        <p:tav tm="100000">
                                          <p:val>
                                            <p:strVal val="#ppt_x"/>
                                          </p:val>
                                        </p:tav>
                                      </p:tavLst>
                                    </p:anim>
                                    <p:anim calcmode="lin" valueType="num">
                                      <p:cBhvr>
                                        <p:cTn id="46" dur="500" fill="hold"/>
                                        <p:tgtEl>
                                          <p:spTgt spid="173059">
                                            <p:txEl>
                                              <p:pRg st="5" end="5"/>
                                            </p:txEl>
                                          </p:spTgt>
                                        </p:tgtEl>
                                        <p:attrNameLst>
                                          <p:attrName>ppt_y</p:attrName>
                                        </p:attrNameLst>
                                      </p:cBhvr>
                                      <p:tavLst>
                                        <p:tav tm="0">
                                          <p:val>
                                            <p:strVal val="#ppt_y+.05"/>
                                          </p:val>
                                        </p:tav>
                                        <p:tav tm="100000">
                                          <p:val>
                                            <p:strVal val="#ppt_y"/>
                                          </p:val>
                                        </p:tav>
                                      </p:tavLst>
                                    </p:anim>
                                  </p:childTnLst>
                                </p:cTn>
                              </p:par>
                              <p:par>
                                <p:cTn id="47" presetID="44" presetClass="entr" presetSubtype="0" fill="hold" grpId="0" nodeType="withEffect">
                                  <p:stCondLst>
                                    <p:cond delay="0"/>
                                  </p:stCondLst>
                                  <p:childTnLst>
                                    <p:set>
                                      <p:cBhvr>
                                        <p:cTn id="48" dur="1" fill="hold">
                                          <p:stCondLst>
                                            <p:cond delay="0"/>
                                          </p:stCondLst>
                                        </p:cTn>
                                        <p:tgtEl>
                                          <p:spTgt spid="173059">
                                            <p:txEl>
                                              <p:pRg st="6" end="6"/>
                                            </p:txEl>
                                          </p:spTgt>
                                        </p:tgtEl>
                                        <p:attrNameLst>
                                          <p:attrName>style.visibility</p:attrName>
                                        </p:attrNameLst>
                                      </p:cBhvr>
                                      <p:to>
                                        <p:strVal val="visible"/>
                                      </p:to>
                                    </p:set>
                                    <p:animEffect transition="in" filter="fade">
                                      <p:cBhvr>
                                        <p:cTn id="49" dur="500"/>
                                        <p:tgtEl>
                                          <p:spTgt spid="173059">
                                            <p:txEl>
                                              <p:pRg st="6" end="6"/>
                                            </p:txEl>
                                          </p:spTgt>
                                        </p:tgtEl>
                                      </p:cBhvr>
                                    </p:animEffect>
                                    <p:anim calcmode="lin" valueType="num">
                                      <p:cBhvr>
                                        <p:cTn id="50" dur="500" fill="hold"/>
                                        <p:tgtEl>
                                          <p:spTgt spid="173059">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173059">
                                            <p:txEl>
                                              <p:pRg st="6" end="6"/>
                                            </p:txEl>
                                          </p:spTgt>
                                        </p:tgtEl>
                                        <p:attrNameLst>
                                          <p:attrName>ppt_y</p:attrName>
                                        </p:attrNameLst>
                                      </p:cBhvr>
                                      <p:tavLst>
                                        <p:tav tm="0">
                                          <p:val>
                                            <p:strVal val="#ppt_y+.05"/>
                                          </p:val>
                                        </p:tav>
                                        <p:tav tm="100000">
                                          <p:val>
                                            <p:strVal val="#ppt_y"/>
                                          </p:val>
                                        </p:tav>
                                      </p:tavLst>
                                    </p:anim>
                                  </p:childTnLst>
                                </p:cTn>
                              </p:par>
                              <p:par>
                                <p:cTn id="52" presetID="44" presetClass="entr" presetSubtype="0" fill="hold" grpId="0" nodeType="withEffect">
                                  <p:stCondLst>
                                    <p:cond delay="0"/>
                                  </p:stCondLst>
                                  <p:childTnLst>
                                    <p:set>
                                      <p:cBhvr>
                                        <p:cTn id="53" dur="1" fill="hold">
                                          <p:stCondLst>
                                            <p:cond delay="0"/>
                                          </p:stCondLst>
                                        </p:cTn>
                                        <p:tgtEl>
                                          <p:spTgt spid="173059">
                                            <p:txEl>
                                              <p:pRg st="7" end="7"/>
                                            </p:txEl>
                                          </p:spTgt>
                                        </p:tgtEl>
                                        <p:attrNameLst>
                                          <p:attrName>style.visibility</p:attrName>
                                        </p:attrNameLst>
                                      </p:cBhvr>
                                      <p:to>
                                        <p:strVal val="visible"/>
                                      </p:to>
                                    </p:set>
                                    <p:animEffect transition="in" filter="fade">
                                      <p:cBhvr>
                                        <p:cTn id="54" dur="500"/>
                                        <p:tgtEl>
                                          <p:spTgt spid="173059">
                                            <p:txEl>
                                              <p:pRg st="7" end="7"/>
                                            </p:txEl>
                                          </p:spTgt>
                                        </p:tgtEl>
                                      </p:cBhvr>
                                    </p:animEffect>
                                    <p:anim calcmode="lin" valueType="num">
                                      <p:cBhvr>
                                        <p:cTn id="55" dur="500" fill="hold"/>
                                        <p:tgtEl>
                                          <p:spTgt spid="173059">
                                            <p:txEl>
                                              <p:pRg st="7" end="7"/>
                                            </p:txEl>
                                          </p:spTgt>
                                        </p:tgtEl>
                                        <p:attrNameLst>
                                          <p:attrName>ppt_x</p:attrName>
                                        </p:attrNameLst>
                                      </p:cBhvr>
                                      <p:tavLst>
                                        <p:tav tm="0">
                                          <p:val>
                                            <p:strVal val="#ppt_x"/>
                                          </p:val>
                                        </p:tav>
                                        <p:tav tm="100000">
                                          <p:val>
                                            <p:strVal val="#ppt_x"/>
                                          </p:val>
                                        </p:tav>
                                      </p:tavLst>
                                    </p:anim>
                                    <p:anim calcmode="lin" valueType="num">
                                      <p:cBhvr>
                                        <p:cTn id="56" dur="500" fill="hold"/>
                                        <p:tgtEl>
                                          <p:spTgt spid="173059">
                                            <p:txEl>
                                              <p:pRg st="7" end="7"/>
                                            </p:txEl>
                                          </p:spTgt>
                                        </p:tgtEl>
                                        <p:attrNameLst>
                                          <p:attrName>ppt_y</p:attrName>
                                        </p:attrNameLst>
                                      </p:cBhvr>
                                      <p:tavLst>
                                        <p:tav tm="0">
                                          <p:val>
                                            <p:strVal val="#ppt_y+.05"/>
                                          </p:val>
                                        </p:tav>
                                        <p:tav tm="100000">
                                          <p:val>
                                            <p:strVal val="#ppt_y"/>
                                          </p:val>
                                        </p:tav>
                                      </p:tavLst>
                                    </p:anim>
                                  </p:childTnLst>
                                </p:cTn>
                              </p:par>
                              <p:par>
                                <p:cTn id="57" presetID="44" presetClass="entr" presetSubtype="0" fill="hold" grpId="0" nodeType="withEffect">
                                  <p:stCondLst>
                                    <p:cond delay="0"/>
                                  </p:stCondLst>
                                  <p:childTnLst>
                                    <p:set>
                                      <p:cBhvr>
                                        <p:cTn id="58" dur="1" fill="hold">
                                          <p:stCondLst>
                                            <p:cond delay="0"/>
                                          </p:stCondLst>
                                        </p:cTn>
                                        <p:tgtEl>
                                          <p:spTgt spid="173059">
                                            <p:txEl>
                                              <p:pRg st="8" end="8"/>
                                            </p:txEl>
                                          </p:spTgt>
                                        </p:tgtEl>
                                        <p:attrNameLst>
                                          <p:attrName>style.visibility</p:attrName>
                                        </p:attrNameLst>
                                      </p:cBhvr>
                                      <p:to>
                                        <p:strVal val="visible"/>
                                      </p:to>
                                    </p:set>
                                    <p:animEffect transition="in" filter="fade">
                                      <p:cBhvr>
                                        <p:cTn id="59" dur="500"/>
                                        <p:tgtEl>
                                          <p:spTgt spid="173059">
                                            <p:txEl>
                                              <p:pRg st="8" end="8"/>
                                            </p:txEl>
                                          </p:spTgt>
                                        </p:tgtEl>
                                      </p:cBhvr>
                                    </p:animEffect>
                                    <p:anim calcmode="lin" valueType="num">
                                      <p:cBhvr>
                                        <p:cTn id="60" dur="500" fill="hold"/>
                                        <p:tgtEl>
                                          <p:spTgt spid="173059">
                                            <p:txEl>
                                              <p:pRg st="8" end="8"/>
                                            </p:txEl>
                                          </p:spTgt>
                                        </p:tgtEl>
                                        <p:attrNameLst>
                                          <p:attrName>ppt_x</p:attrName>
                                        </p:attrNameLst>
                                      </p:cBhvr>
                                      <p:tavLst>
                                        <p:tav tm="0">
                                          <p:val>
                                            <p:strVal val="#ppt_x"/>
                                          </p:val>
                                        </p:tav>
                                        <p:tav tm="100000">
                                          <p:val>
                                            <p:strVal val="#ppt_x"/>
                                          </p:val>
                                        </p:tav>
                                      </p:tavLst>
                                    </p:anim>
                                    <p:anim calcmode="lin" valueType="num">
                                      <p:cBhvr>
                                        <p:cTn id="61" dur="500" fill="hold"/>
                                        <p:tgtEl>
                                          <p:spTgt spid="173059">
                                            <p:txEl>
                                              <p:pRg st="8" end="8"/>
                                            </p:txEl>
                                          </p:spTgt>
                                        </p:tgtEl>
                                        <p:attrNameLst>
                                          <p:attrName>ppt_y</p:attrName>
                                        </p:attrNameLst>
                                      </p:cBhvr>
                                      <p:tavLst>
                                        <p:tav tm="0">
                                          <p:val>
                                            <p:strVal val="#ppt_y+.05"/>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4" presetClass="entr" presetSubtype="0" fill="hold" grpId="0" nodeType="clickEffect">
                                  <p:stCondLst>
                                    <p:cond delay="0"/>
                                  </p:stCondLst>
                                  <p:childTnLst>
                                    <p:set>
                                      <p:cBhvr>
                                        <p:cTn id="65" dur="1" fill="hold">
                                          <p:stCondLst>
                                            <p:cond delay="0"/>
                                          </p:stCondLst>
                                        </p:cTn>
                                        <p:tgtEl>
                                          <p:spTgt spid="173059">
                                            <p:txEl>
                                              <p:pRg st="10" end="10"/>
                                            </p:txEl>
                                          </p:spTgt>
                                        </p:tgtEl>
                                        <p:attrNameLst>
                                          <p:attrName>style.visibility</p:attrName>
                                        </p:attrNameLst>
                                      </p:cBhvr>
                                      <p:to>
                                        <p:strVal val="visible"/>
                                      </p:to>
                                    </p:set>
                                    <p:animEffect transition="in" filter="fade">
                                      <p:cBhvr>
                                        <p:cTn id="66" dur="500"/>
                                        <p:tgtEl>
                                          <p:spTgt spid="173059">
                                            <p:txEl>
                                              <p:pRg st="10" end="10"/>
                                            </p:txEl>
                                          </p:spTgt>
                                        </p:tgtEl>
                                      </p:cBhvr>
                                    </p:animEffect>
                                    <p:anim calcmode="lin" valueType="num">
                                      <p:cBhvr>
                                        <p:cTn id="67" dur="500" fill="hold"/>
                                        <p:tgtEl>
                                          <p:spTgt spid="173059">
                                            <p:txEl>
                                              <p:pRg st="10" end="10"/>
                                            </p:txEl>
                                          </p:spTgt>
                                        </p:tgtEl>
                                        <p:attrNameLst>
                                          <p:attrName>ppt_x</p:attrName>
                                        </p:attrNameLst>
                                      </p:cBhvr>
                                      <p:tavLst>
                                        <p:tav tm="0">
                                          <p:val>
                                            <p:strVal val="#ppt_x"/>
                                          </p:val>
                                        </p:tav>
                                        <p:tav tm="100000">
                                          <p:val>
                                            <p:strVal val="#ppt_x"/>
                                          </p:val>
                                        </p:tav>
                                      </p:tavLst>
                                    </p:anim>
                                    <p:anim calcmode="lin" valueType="num">
                                      <p:cBhvr>
                                        <p:cTn id="68" dur="500" fill="hold"/>
                                        <p:tgtEl>
                                          <p:spTgt spid="173059">
                                            <p:txEl>
                                              <p:pRg st="10" end="10"/>
                                            </p:txEl>
                                          </p:spTgt>
                                        </p:tgtEl>
                                        <p:attrNameLst>
                                          <p:attrName>ppt_y</p:attrName>
                                        </p:attrNameLst>
                                      </p:cBhvr>
                                      <p:tavLst>
                                        <p:tav tm="0">
                                          <p:val>
                                            <p:strVal val="#ppt_y+.05"/>
                                          </p:val>
                                        </p:tav>
                                        <p:tav tm="100000">
                                          <p:val>
                                            <p:strVal val="#ppt_y"/>
                                          </p:val>
                                        </p:tav>
                                      </p:tavLst>
                                    </p:anim>
                                  </p:childTnLst>
                                </p:cTn>
                              </p:par>
                              <p:par>
                                <p:cTn id="69" presetID="44" presetClass="entr" presetSubtype="0" fill="hold" grpId="0" nodeType="withEffect">
                                  <p:stCondLst>
                                    <p:cond delay="0"/>
                                  </p:stCondLst>
                                  <p:childTnLst>
                                    <p:set>
                                      <p:cBhvr>
                                        <p:cTn id="70" dur="1" fill="hold">
                                          <p:stCondLst>
                                            <p:cond delay="0"/>
                                          </p:stCondLst>
                                        </p:cTn>
                                        <p:tgtEl>
                                          <p:spTgt spid="173059">
                                            <p:txEl>
                                              <p:pRg st="11" end="11"/>
                                            </p:txEl>
                                          </p:spTgt>
                                        </p:tgtEl>
                                        <p:attrNameLst>
                                          <p:attrName>style.visibility</p:attrName>
                                        </p:attrNameLst>
                                      </p:cBhvr>
                                      <p:to>
                                        <p:strVal val="visible"/>
                                      </p:to>
                                    </p:set>
                                    <p:animEffect transition="in" filter="fade">
                                      <p:cBhvr>
                                        <p:cTn id="71" dur="500"/>
                                        <p:tgtEl>
                                          <p:spTgt spid="173059">
                                            <p:txEl>
                                              <p:pRg st="11" end="11"/>
                                            </p:txEl>
                                          </p:spTgt>
                                        </p:tgtEl>
                                      </p:cBhvr>
                                    </p:animEffect>
                                    <p:anim calcmode="lin" valueType="num">
                                      <p:cBhvr>
                                        <p:cTn id="72" dur="500" fill="hold"/>
                                        <p:tgtEl>
                                          <p:spTgt spid="173059">
                                            <p:txEl>
                                              <p:pRg st="11" end="11"/>
                                            </p:txEl>
                                          </p:spTgt>
                                        </p:tgtEl>
                                        <p:attrNameLst>
                                          <p:attrName>ppt_x</p:attrName>
                                        </p:attrNameLst>
                                      </p:cBhvr>
                                      <p:tavLst>
                                        <p:tav tm="0">
                                          <p:val>
                                            <p:strVal val="#ppt_x"/>
                                          </p:val>
                                        </p:tav>
                                        <p:tav tm="100000">
                                          <p:val>
                                            <p:strVal val="#ppt_x"/>
                                          </p:val>
                                        </p:tav>
                                      </p:tavLst>
                                    </p:anim>
                                    <p:anim calcmode="lin" valueType="num">
                                      <p:cBhvr>
                                        <p:cTn id="73" dur="500" fill="hold"/>
                                        <p:tgtEl>
                                          <p:spTgt spid="173059">
                                            <p:txEl>
                                              <p:pRg st="11" end="11"/>
                                            </p:txEl>
                                          </p:spTgt>
                                        </p:tgtEl>
                                        <p:attrNameLst>
                                          <p:attrName>ppt_y</p:attrName>
                                        </p:attrNameLst>
                                      </p:cBhvr>
                                      <p:tavLst>
                                        <p:tav tm="0">
                                          <p:val>
                                            <p:strVal val="#ppt_y+.05"/>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4" presetClass="entr" presetSubtype="0" fill="hold" grpId="0" nodeType="clickEffect">
                                  <p:stCondLst>
                                    <p:cond delay="0"/>
                                  </p:stCondLst>
                                  <p:childTnLst>
                                    <p:set>
                                      <p:cBhvr>
                                        <p:cTn id="77" dur="1" fill="hold">
                                          <p:stCondLst>
                                            <p:cond delay="0"/>
                                          </p:stCondLst>
                                        </p:cTn>
                                        <p:tgtEl>
                                          <p:spTgt spid="173059">
                                            <p:txEl>
                                              <p:pRg st="12" end="12"/>
                                            </p:txEl>
                                          </p:spTgt>
                                        </p:tgtEl>
                                        <p:attrNameLst>
                                          <p:attrName>style.visibility</p:attrName>
                                        </p:attrNameLst>
                                      </p:cBhvr>
                                      <p:to>
                                        <p:strVal val="visible"/>
                                      </p:to>
                                    </p:set>
                                    <p:animEffect transition="in" filter="fade">
                                      <p:cBhvr>
                                        <p:cTn id="78" dur="500"/>
                                        <p:tgtEl>
                                          <p:spTgt spid="173059">
                                            <p:txEl>
                                              <p:pRg st="12" end="12"/>
                                            </p:txEl>
                                          </p:spTgt>
                                        </p:tgtEl>
                                      </p:cBhvr>
                                    </p:animEffect>
                                    <p:anim calcmode="lin" valueType="num">
                                      <p:cBhvr>
                                        <p:cTn id="79" dur="500" fill="hold"/>
                                        <p:tgtEl>
                                          <p:spTgt spid="173059">
                                            <p:txEl>
                                              <p:pRg st="12" end="12"/>
                                            </p:txEl>
                                          </p:spTgt>
                                        </p:tgtEl>
                                        <p:attrNameLst>
                                          <p:attrName>ppt_x</p:attrName>
                                        </p:attrNameLst>
                                      </p:cBhvr>
                                      <p:tavLst>
                                        <p:tav tm="0">
                                          <p:val>
                                            <p:strVal val="#ppt_x"/>
                                          </p:val>
                                        </p:tav>
                                        <p:tav tm="100000">
                                          <p:val>
                                            <p:strVal val="#ppt_x"/>
                                          </p:val>
                                        </p:tav>
                                      </p:tavLst>
                                    </p:anim>
                                    <p:anim calcmode="lin" valueType="num">
                                      <p:cBhvr>
                                        <p:cTn id="80" dur="500" fill="hold"/>
                                        <p:tgtEl>
                                          <p:spTgt spid="173059">
                                            <p:txEl>
                                              <p:pRg st="12" end="12"/>
                                            </p:txEl>
                                          </p:spTgt>
                                        </p:tgtEl>
                                        <p:attrNameLst>
                                          <p:attrName>ppt_y</p:attrName>
                                        </p:attrNameLst>
                                      </p:cBhvr>
                                      <p:tavLst>
                                        <p:tav tm="0">
                                          <p:val>
                                            <p:strVal val="#ppt_y+.05"/>
                                          </p:val>
                                        </p:tav>
                                        <p:tav tm="100000">
                                          <p:val>
                                            <p:strVal val="#ppt_y"/>
                                          </p:val>
                                        </p:tav>
                                      </p:tavLst>
                                    </p:anim>
                                  </p:childTnLst>
                                </p:cTn>
                              </p:par>
                              <p:par>
                                <p:cTn id="81" presetID="44" presetClass="entr" presetSubtype="0" fill="hold" grpId="0" nodeType="withEffect">
                                  <p:stCondLst>
                                    <p:cond delay="0"/>
                                  </p:stCondLst>
                                  <p:childTnLst>
                                    <p:set>
                                      <p:cBhvr>
                                        <p:cTn id="82" dur="1" fill="hold">
                                          <p:stCondLst>
                                            <p:cond delay="0"/>
                                          </p:stCondLst>
                                        </p:cTn>
                                        <p:tgtEl>
                                          <p:spTgt spid="173059">
                                            <p:txEl>
                                              <p:pRg st="13" end="13"/>
                                            </p:txEl>
                                          </p:spTgt>
                                        </p:tgtEl>
                                        <p:attrNameLst>
                                          <p:attrName>style.visibility</p:attrName>
                                        </p:attrNameLst>
                                      </p:cBhvr>
                                      <p:to>
                                        <p:strVal val="visible"/>
                                      </p:to>
                                    </p:set>
                                    <p:animEffect transition="in" filter="fade">
                                      <p:cBhvr>
                                        <p:cTn id="83" dur="500"/>
                                        <p:tgtEl>
                                          <p:spTgt spid="173059">
                                            <p:txEl>
                                              <p:pRg st="13" end="13"/>
                                            </p:txEl>
                                          </p:spTgt>
                                        </p:tgtEl>
                                      </p:cBhvr>
                                    </p:animEffect>
                                    <p:anim calcmode="lin" valueType="num">
                                      <p:cBhvr>
                                        <p:cTn id="84" dur="500" fill="hold"/>
                                        <p:tgtEl>
                                          <p:spTgt spid="173059">
                                            <p:txEl>
                                              <p:pRg st="13" end="13"/>
                                            </p:txEl>
                                          </p:spTgt>
                                        </p:tgtEl>
                                        <p:attrNameLst>
                                          <p:attrName>ppt_x</p:attrName>
                                        </p:attrNameLst>
                                      </p:cBhvr>
                                      <p:tavLst>
                                        <p:tav tm="0">
                                          <p:val>
                                            <p:strVal val="#ppt_x"/>
                                          </p:val>
                                        </p:tav>
                                        <p:tav tm="100000">
                                          <p:val>
                                            <p:strVal val="#ppt_x"/>
                                          </p:val>
                                        </p:tav>
                                      </p:tavLst>
                                    </p:anim>
                                    <p:anim calcmode="lin" valueType="num">
                                      <p:cBhvr>
                                        <p:cTn id="85" dur="500" fill="hold"/>
                                        <p:tgtEl>
                                          <p:spTgt spid="173059">
                                            <p:txEl>
                                              <p:pRg st="13" end="13"/>
                                            </p:txEl>
                                          </p:spTgt>
                                        </p:tgtEl>
                                        <p:attrNameLst>
                                          <p:attrName>ppt_y</p:attrName>
                                        </p:attrNameLst>
                                      </p:cBhvr>
                                      <p:tavLst>
                                        <p:tav tm="0">
                                          <p:val>
                                            <p:strVal val="#ppt_y+.05"/>
                                          </p:val>
                                        </p:tav>
                                        <p:tav tm="100000">
                                          <p:val>
                                            <p:strVal val="#ppt_y"/>
                                          </p:val>
                                        </p:tav>
                                      </p:tavLst>
                                    </p:anim>
                                  </p:childTnLst>
                                </p:cTn>
                              </p:par>
                              <p:par>
                                <p:cTn id="86" presetID="44" presetClass="entr" presetSubtype="0" fill="hold" grpId="0" nodeType="withEffect">
                                  <p:stCondLst>
                                    <p:cond delay="0"/>
                                  </p:stCondLst>
                                  <p:childTnLst>
                                    <p:set>
                                      <p:cBhvr>
                                        <p:cTn id="87" dur="1" fill="hold">
                                          <p:stCondLst>
                                            <p:cond delay="0"/>
                                          </p:stCondLst>
                                        </p:cTn>
                                        <p:tgtEl>
                                          <p:spTgt spid="173059">
                                            <p:txEl>
                                              <p:pRg st="14" end="14"/>
                                            </p:txEl>
                                          </p:spTgt>
                                        </p:tgtEl>
                                        <p:attrNameLst>
                                          <p:attrName>style.visibility</p:attrName>
                                        </p:attrNameLst>
                                      </p:cBhvr>
                                      <p:to>
                                        <p:strVal val="visible"/>
                                      </p:to>
                                    </p:set>
                                    <p:animEffect transition="in" filter="fade">
                                      <p:cBhvr>
                                        <p:cTn id="88" dur="500"/>
                                        <p:tgtEl>
                                          <p:spTgt spid="173059">
                                            <p:txEl>
                                              <p:pRg st="14" end="14"/>
                                            </p:txEl>
                                          </p:spTgt>
                                        </p:tgtEl>
                                      </p:cBhvr>
                                    </p:animEffect>
                                    <p:anim calcmode="lin" valueType="num">
                                      <p:cBhvr>
                                        <p:cTn id="89" dur="500" fill="hold"/>
                                        <p:tgtEl>
                                          <p:spTgt spid="173059">
                                            <p:txEl>
                                              <p:pRg st="14" end="14"/>
                                            </p:txEl>
                                          </p:spTgt>
                                        </p:tgtEl>
                                        <p:attrNameLst>
                                          <p:attrName>ppt_x</p:attrName>
                                        </p:attrNameLst>
                                      </p:cBhvr>
                                      <p:tavLst>
                                        <p:tav tm="0">
                                          <p:val>
                                            <p:strVal val="#ppt_x"/>
                                          </p:val>
                                        </p:tav>
                                        <p:tav tm="100000">
                                          <p:val>
                                            <p:strVal val="#ppt_x"/>
                                          </p:val>
                                        </p:tav>
                                      </p:tavLst>
                                    </p:anim>
                                    <p:anim calcmode="lin" valueType="num">
                                      <p:cBhvr>
                                        <p:cTn id="90" dur="500" fill="hold"/>
                                        <p:tgtEl>
                                          <p:spTgt spid="173059">
                                            <p:txEl>
                                              <p:pRg st="14" end="14"/>
                                            </p:txEl>
                                          </p:spTgt>
                                        </p:tgtEl>
                                        <p:attrNameLst>
                                          <p:attrName>ppt_y</p:attrName>
                                        </p:attrNameLst>
                                      </p:cBhvr>
                                      <p:tavLst>
                                        <p:tav tm="0">
                                          <p:val>
                                            <p:strVal val="#ppt_y+.05"/>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4" presetClass="entr" presetSubtype="0" fill="hold" grpId="0" nodeType="clickEffect">
                                  <p:stCondLst>
                                    <p:cond delay="0"/>
                                  </p:stCondLst>
                                  <p:childTnLst>
                                    <p:set>
                                      <p:cBhvr>
                                        <p:cTn id="94" dur="1" fill="hold">
                                          <p:stCondLst>
                                            <p:cond delay="0"/>
                                          </p:stCondLst>
                                        </p:cTn>
                                        <p:tgtEl>
                                          <p:spTgt spid="173059">
                                            <p:txEl>
                                              <p:pRg st="15" end="15"/>
                                            </p:txEl>
                                          </p:spTgt>
                                        </p:tgtEl>
                                        <p:attrNameLst>
                                          <p:attrName>style.visibility</p:attrName>
                                        </p:attrNameLst>
                                      </p:cBhvr>
                                      <p:to>
                                        <p:strVal val="visible"/>
                                      </p:to>
                                    </p:set>
                                    <p:animEffect transition="in" filter="fade">
                                      <p:cBhvr>
                                        <p:cTn id="95" dur="500"/>
                                        <p:tgtEl>
                                          <p:spTgt spid="173059">
                                            <p:txEl>
                                              <p:pRg st="15" end="15"/>
                                            </p:txEl>
                                          </p:spTgt>
                                        </p:tgtEl>
                                      </p:cBhvr>
                                    </p:animEffect>
                                    <p:anim calcmode="lin" valueType="num">
                                      <p:cBhvr>
                                        <p:cTn id="96" dur="500" fill="hold"/>
                                        <p:tgtEl>
                                          <p:spTgt spid="173059">
                                            <p:txEl>
                                              <p:pRg st="15" end="15"/>
                                            </p:txEl>
                                          </p:spTgt>
                                        </p:tgtEl>
                                        <p:attrNameLst>
                                          <p:attrName>ppt_x</p:attrName>
                                        </p:attrNameLst>
                                      </p:cBhvr>
                                      <p:tavLst>
                                        <p:tav tm="0">
                                          <p:val>
                                            <p:strVal val="#ppt_x"/>
                                          </p:val>
                                        </p:tav>
                                        <p:tav tm="100000">
                                          <p:val>
                                            <p:strVal val="#ppt_x"/>
                                          </p:val>
                                        </p:tav>
                                      </p:tavLst>
                                    </p:anim>
                                    <p:anim calcmode="lin" valueType="num">
                                      <p:cBhvr>
                                        <p:cTn id="97" dur="500" fill="hold"/>
                                        <p:tgtEl>
                                          <p:spTgt spid="173059">
                                            <p:txEl>
                                              <p:pRg st="15" end="15"/>
                                            </p:txEl>
                                          </p:spTgt>
                                        </p:tgtEl>
                                        <p:attrNameLst>
                                          <p:attrName>ppt_y</p:attrName>
                                        </p:attrNameLst>
                                      </p:cBhvr>
                                      <p:tavLst>
                                        <p:tav tm="0">
                                          <p:val>
                                            <p:strVal val="#ppt_y+.05"/>
                                          </p:val>
                                        </p:tav>
                                        <p:tav tm="100000">
                                          <p:val>
                                            <p:strVal val="#ppt_y"/>
                                          </p:val>
                                        </p:tav>
                                      </p:tavLst>
                                    </p:anim>
                                  </p:childTnLst>
                                </p:cTn>
                              </p:par>
                              <p:par>
                                <p:cTn id="98" presetID="44" presetClass="entr" presetSubtype="0" fill="hold" grpId="0" nodeType="withEffect">
                                  <p:stCondLst>
                                    <p:cond delay="0"/>
                                  </p:stCondLst>
                                  <p:childTnLst>
                                    <p:set>
                                      <p:cBhvr>
                                        <p:cTn id="99" dur="1" fill="hold">
                                          <p:stCondLst>
                                            <p:cond delay="0"/>
                                          </p:stCondLst>
                                        </p:cTn>
                                        <p:tgtEl>
                                          <p:spTgt spid="173059">
                                            <p:txEl>
                                              <p:pRg st="16" end="16"/>
                                            </p:txEl>
                                          </p:spTgt>
                                        </p:tgtEl>
                                        <p:attrNameLst>
                                          <p:attrName>style.visibility</p:attrName>
                                        </p:attrNameLst>
                                      </p:cBhvr>
                                      <p:to>
                                        <p:strVal val="visible"/>
                                      </p:to>
                                    </p:set>
                                    <p:animEffect transition="in" filter="fade">
                                      <p:cBhvr>
                                        <p:cTn id="100" dur="500"/>
                                        <p:tgtEl>
                                          <p:spTgt spid="173059">
                                            <p:txEl>
                                              <p:pRg st="16" end="16"/>
                                            </p:txEl>
                                          </p:spTgt>
                                        </p:tgtEl>
                                      </p:cBhvr>
                                    </p:animEffect>
                                    <p:anim calcmode="lin" valueType="num">
                                      <p:cBhvr>
                                        <p:cTn id="101" dur="500" fill="hold"/>
                                        <p:tgtEl>
                                          <p:spTgt spid="173059">
                                            <p:txEl>
                                              <p:pRg st="16" end="16"/>
                                            </p:txEl>
                                          </p:spTgt>
                                        </p:tgtEl>
                                        <p:attrNameLst>
                                          <p:attrName>ppt_x</p:attrName>
                                        </p:attrNameLst>
                                      </p:cBhvr>
                                      <p:tavLst>
                                        <p:tav tm="0">
                                          <p:val>
                                            <p:strVal val="#ppt_x"/>
                                          </p:val>
                                        </p:tav>
                                        <p:tav tm="100000">
                                          <p:val>
                                            <p:strVal val="#ppt_x"/>
                                          </p:val>
                                        </p:tav>
                                      </p:tavLst>
                                    </p:anim>
                                    <p:anim calcmode="lin" valueType="num">
                                      <p:cBhvr>
                                        <p:cTn id="102" dur="500" fill="hold"/>
                                        <p:tgtEl>
                                          <p:spTgt spid="173059">
                                            <p:txEl>
                                              <p:pRg st="16" end="16"/>
                                            </p:txEl>
                                          </p:spTgt>
                                        </p:tgtEl>
                                        <p:attrNameLst>
                                          <p:attrName>ppt_y</p:attrName>
                                        </p:attrNameLst>
                                      </p:cBhvr>
                                      <p:tavLst>
                                        <p:tav tm="0">
                                          <p:val>
                                            <p:strVal val="#ppt_y+.05"/>
                                          </p:val>
                                        </p:tav>
                                        <p:tav tm="100000">
                                          <p:val>
                                            <p:strVal val="#ppt_y"/>
                                          </p:val>
                                        </p:tav>
                                      </p:tavLst>
                                    </p:anim>
                                  </p:childTnLst>
                                </p:cTn>
                              </p:par>
                              <p:par>
                                <p:cTn id="103" presetID="44" presetClass="entr" presetSubtype="0" fill="hold" grpId="0" nodeType="withEffect">
                                  <p:stCondLst>
                                    <p:cond delay="0"/>
                                  </p:stCondLst>
                                  <p:childTnLst>
                                    <p:set>
                                      <p:cBhvr>
                                        <p:cTn id="104" dur="1" fill="hold">
                                          <p:stCondLst>
                                            <p:cond delay="0"/>
                                          </p:stCondLst>
                                        </p:cTn>
                                        <p:tgtEl>
                                          <p:spTgt spid="173059">
                                            <p:txEl>
                                              <p:pRg st="17" end="17"/>
                                            </p:txEl>
                                          </p:spTgt>
                                        </p:tgtEl>
                                        <p:attrNameLst>
                                          <p:attrName>style.visibility</p:attrName>
                                        </p:attrNameLst>
                                      </p:cBhvr>
                                      <p:to>
                                        <p:strVal val="visible"/>
                                      </p:to>
                                    </p:set>
                                    <p:animEffect transition="in" filter="fade">
                                      <p:cBhvr>
                                        <p:cTn id="105" dur="500"/>
                                        <p:tgtEl>
                                          <p:spTgt spid="173059">
                                            <p:txEl>
                                              <p:pRg st="17" end="17"/>
                                            </p:txEl>
                                          </p:spTgt>
                                        </p:tgtEl>
                                      </p:cBhvr>
                                    </p:animEffect>
                                    <p:anim calcmode="lin" valueType="num">
                                      <p:cBhvr>
                                        <p:cTn id="106" dur="500" fill="hold"/>
                                        <p:tgtEl>
                                          <p:spTgt spid="173059">
                                            <p:txEl>
                                              <p:pRg st="17" end="17"/>
                                            </p:txEl>
                                          </p:spTgt>
                                        </p:tgtEl>
                                        <p:attrNameLst>
                                          <p:attrName>ppt_x</p:attrName>
                                        </p:attrNameLst>
                                      </p:cBhvr>
                                      <p:tavLst>
                                        <p:tav tm="0">
                                          <p:val>
                                            <p:strVal val="#ppt_x"/>
                                          </p:val>
                                        </p:tav>
                                        <p:tav tm="100000">
                                          <p:val>
                                            <p:strVal val="#ppt_x"/>
                                          </p:val>
                                        </p:tav>
                                      </p:tavLst>
                                    </p:anim>
                                    <p:anim calcmode="lin" valueType="num">
                                      <p:cBhvr>
                                        <p:cTn id="107" dur="500" fill="hold"/>
                                        <p:tgtEl>
                                          <p:spTgt spid="173059">
                                            <p:txEl>
                                              <p:pRg st="17" end="17"/>
                                            </p:txEl>
                                          </p:spTgt>
                                        </p:tgtEl>
                                        <p:attrNameLst>
                                          <p:attrName>ppt_y</p:attrName>
                                        </p:attrNameLst>
                                      </p:cBhvr>
                                      <p:tavLst>
                                        <p:tav tm="0">
                                          <p:val>
                                            <p:strVal val="#ppt_y+.05"/>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1730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p:bldP spid="173059" grpId="0" uiExpand="1" build="p"/>
      <p:bldP spid="173062" grpId="0" build="p"/>
      <p:bldP spid="17306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fr-BE" sz="3600"/>
              <a:t>BICTEL/e aujourd’hui</a:t>
            </a:r>
            <a:endParaRPr lang="fr-FR"/>
          </a:p>
        </p:txBody>
      </p:sp>
      <p:sp>
        <p:nvSpPr>
          <p:cNvPr id="161795" name="Rectangle 3"/>
          <p:cNvSpPr>
            <a:spLocks noGrp="1" noChangeArrowheads="1"/>
          </p:cNvSpPr>
          <p:nvPr>
            <p:ph type="body" sz="half" idx="1"/>
          </p:nvPr>
        </p:nvSpPr>
        <p:spPr>
          <a:xfrm>
            <a:off x="1042988" y="1844675"/>
            <a:ext cx="7850187" cy="504825"/>
          </a:xfrm>
        </p:spPr>
        <p:txBody>
          <a:bodyPr/>
          <a:lstStyle/>
          <a:p>
            <a:pPr>
              <a:lnSpc>
                <a:spcPct val="80000"/>
              </a:lnSpc>
              <a:buFont typeface="Wingdings" pitchFamily="2" charset="2"/>
              <a:buNone/>
            </a:pPr>
            <a:r>
              <a:rPr lang="fr-BE" sz="1800"/>
              <a:t>1180 thèses accessibles en tout ou en partie</a:t>
            </a:r>
          </a:p>
          <a:p>
            <a:pPr>
              <a:lnSpc>
                <a:spcPct val="80000"/>
              </a:lnSpc>
              <a:buFont typeface="Wingdings" pitchFamily="2" charset="2"/>
              <a:buNone/>
            </a:pPr>
            <a:r>
              <a:rPr lang="fr-BE" sz="1200"/>
              <a:t>(exemple pour ULg : 63% des thèses déposées : accessibles en totalité)</a:t>
            </a:r>
            <a:endParaRPr lang="fr-BE" sz="1400"/>
          </a:p>
          <a:p>
            <a:pPr lvl="1">
              <a:lnSpc>
                <a:spcPct val="80000"/>
              </a:lnSpc>
            </a:pPr>
            <a:endParaRPr lang="fr-BE" sz="2000"/>
          </a:p>
          <a:p>
            <a:pPr>
              <a:lnSpc>
                <a:spcPct val="80000"/>
              </a:lnSpc>
            </a:pPr>
            <a:endParaRPr lang="fr-FR" sz="2800"/>
          </a:p>
        </p:txBody>
      </p:sp>
      <p:graphicFrame>
        <p:nvGraphicFramePr>
          <p:cNvPr id="162054" name="Group 262"/>
          <p:cNvGraphicFramePr>
            <a:graphicFrameLocks noGrp="1"/>
          </p:cNvGraphicFramePr>
          <p:nvPr>
            <p:ph sz="quarter" idx="2"/>
          </p:nvPr>
        </p:nvGraphicFramePr>
        <p:xfrm>
          <a:off x="1187450" y="2565400"/>
          <a:ext cx="7129463" cy="1503363"/>
        </p:xfrm>
        <a:graphic>
          <a:graphicData uri="http://schemas.openxmlformats.org/drawingml/2006/table">
            <a:tbl>
              <a:tblPr/>
              <a:tblGrid>
                <a:gridCol w="1592263"/>
                <a:gridCol w="622300"/>
                <a:gridCol w="622300"/>
                <a:gridCol w="623887"/>
                <a:gridCol w="622300"/>
                <a:gridCol w="623888"/>
                <a:gridCol w="622300"/>
                <a:gridCol w="623887"/>
                <a:gridCol w="622300"/>
                <a:gridCol w="554038"/>
              </a:tblGrid>
              <a:tr h="29051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fr-FR" sz="1600" b="0" i="0" u="none" strike="noStrike" cap="none" normalizeH="0" baseline="0" smtClean="0">
                        <a:ln>
                          <a:noFill/>
                        </a:ln>
                        <a:solidFill>
                          <a:srgbClr val="585884"/>
                        </a:solidFill>
                        <a:effectLst/>
                        <a:latin typeface="Comic Sans MS" pitchFamily="66"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100" b="1" i="0" u="none" strike="noStrike" cap="none" normalizeH="0" baseline="0" smtClean="0">
                          <a:ln>
                            <a:noFill/>
                          </a:ln>
                          <a:solidFill>
                            <a:schemeClr val="bg1"/>
                          </a:solidFill>
                          <a:effectLst/>
                          <a:latin typeface="Comic Sans MS" pitchFamily="66" charset="0"/>
                        </a:rPr>
                        <a:t>FPMS</a:t>
                      </a:r>
                      <a:endParaRPr kumimoji="0" lang="fr-FR" sz="1100" b="1" i="0" u="none" strike="noStrike" cap="none" normalizeH="0" baseline="0" smtClean="0">
                        <a:ln>
                          <a:noFill/>
                        </a:ln>
                        <a:solidFill>
                          <a:schemeClr val="bg1"/>
                        </a:solidFill>
                        <a:effectLst/>
                        <a:latin typeface="Comic Sans MS" pitchFamily="66"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100" b="1" i="0" u="none" strike="noStrike" cap="none" normalizeH="0" baseline="0" smtClean="0">
                          <a:ln>
                            <a:noFill/>
                          </a:ln>
                          <a:solidFill>
                            <a:schemeClr val="bg1"/>
                          </a:solidFill>
                          <a:effectLst/>
                          <a:latin typeface="Comic Sans MS" pitchFamily="66" charset="0"/>
                        </a:rPr>
                        <a:t>FUSAGx</a:t>
                      </a:r>
                      <a:endParaRPr kumimoji="0" lang="fr-FR" sz="1100" b="1" i="0" u="none" strike="noStrike" cap="none" normalizeH="0" baseline="0" smtClean="0">
                        <a:ln>
                          <a:noFill/>
                        </a:ln>
                        <a:solidFill>
                          <a:schemeClr val="bg1"/>
                        </a:solidFill>
                        <a:effectLst/>
                        <a:latin typeface="Comic Sans MS" pitchFamily="66"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100" b="1" i="0" u="none" strike="noStrike" cap="none" normalizeH="0" baseline="0" smtClean="0">
                          <a:ln>
                            <a:noFill/>
                          </a:ln>
                          <a:solidFill>
                            <a:schemeClr val="bg1"/>
                          </a:solidFill>
                          <a:effectLst/>
                          <a:latin typeface="Comic Sans MS" pitchFamily="66" charset="0"/>
                        </a:rPr>
                        <a:t>FUCAM</a:t>
                      </a:r>
                      <a:endParaRPr kumimoji="0" lang="fr-FR" sz="1100" b="1" i="0" u="none" strike="noStrike" cap="none" normalizeH="0" baseline="0" smtClean="0">
                        <a:ln>
                          <a:noFill/>
                        </a:ln>
                        <a:solidFill>
                          <a:schemeClr val="bg1"/>
                        </a:solidFill>
                        <a:effectLst/>
                        <a:latin typeface="Comic Sans MS" pitchFamily="66"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100" b="1" i="0" u="none" strike="noStrike" cap="none" normalizeH="0" baseline="0" smtClean="0">
                          <a:ln>
                            <a:noFill/>
                          </a:ln>
                          <a:solidFill>
                            <a:schemeClr val="bg1"/>
                          </a:solidFill>
                          <a:effectLst/>
                          <a:latin typeface="Comic Sans MS" pitchFamily="66" charset="0"/>
                        </a:rPr>
                        <a:t>FUNDP</a:t>
                      </a:r>
                      <a:endParaRPr kumimoji="0" lang="fr-FR" sz="1100" b="1" i="0" u="none" strike="noStrike" cap="none" normalizeH="0" baseline="0" smtClean="0">
                        <a:ln>
                          <a:noFill/>
                        </a:ln>
                        <a:solidFill>
                          <a:schemeClr val="bg1"/>
                        </a:solidFill>
                        <a:effectLst/>
                        <a:latin typeface="Comic Sans MS" pitchFamily="66"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100" b="1" i="0" u="none" strike="noStrike" cap="none" normalizeH="0" baseline="0" smtClean="0">
                          <a:ln>
                            <a:noFill/>
                          </a:ln>
                          <a:solidFill>
                            <a:schemeClr val="bg1"/>
                          </a:solidFill>
                          <a:effectLst/>
                          <a:latin typeface="Comic Sans MS" pitchFamily="66" charset="0"/>
                        </a:rPr>
                        <a:t>FUSL</a:t>
                      </a:r>
                      <a:endParaRPr kumimoji="0" lang="fr-FR" sz="1100" b="1" i="0" u="none" strike="noStrike" cap="none" normalizeH="0" baseline="0" smtClean="0">
                        <a:ln>
                          <a:noFill/>
                        </a:ln>
                        <a:solidFill>
                          <a:schemeClr val="bg1"/>
                        </a:solidFill>
                        <a:effectLst/>
                        <a:latin typeface="Comic Sans MS" pitchFamily="66"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100" b="1" i="0" u="none" strike="noStrike" cap="none" normalizeH="0" baseline="0" smtClean="0">
                          <a:ln>
                            <a:noFill/>
                          </a:ln>
                          <a:solidFill>
                            <a:schemeClr val="bg1"/>
                          </a:solidFill>
                          <a:effectLst/>
                          <a:latin typeface="Comic Sans MS" pitchFamily="66" charset="0"/>
                        </a:rPr>
                        <a:t>UCL</a:t>
                      </a:r>
                      <a:endParaRPr kumimoji="0" lang="fr-FR" sz="1100" b="1" i="0" u="none" strike="noStrike" cap="none" normalizeH="0" baseline="0" smtClean="0">
                        <a:ln>
                          <a:noFill/>
                        </a:ln>
                        <a:solidFill>
                          <a:schemeClr val="bg1"/>
                        </a:solidFill>
                        <a:effectLst/>
                        <a:latin typeface="Comic Sans MS" pitchFamily="66"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100" b="1" i="0" u="none" strike="noStrike" cap="none" normalizeH="0" baseline="0" smtClean="0">
                          <a:ln>
                            <a:noFill/>
                          </a:ln>
                          <a:solidFill>
                            <a:schemeClr val="bg1"/>
                          </a:solidFill>
                          <a:effectLst/>
                          <a:latin typeface="Comic Sans MS" pitchFamily="66" charset="0"/>
                        </a:rPr>
                        <a:t>ULB</a:t>
                      </a:r>
                      <a:endParaRPr kumimoji="0" lang="fr-FR" sz="1100" b="1" i="0" u="none" strike="noStrike" cap="none" normalizeH="0" baseline="0" smtClean="0">
                        <a:ln>
                          <a:noFill/>
                        </a:ln>
                        <a:solidFill>
                          <a:schemeClr val="bg1"/>
                        </a:solidFill>
                        <a:effectLst/>
                        <a:latin typeface="Comic Sans MS" pitchFamily="66"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100" b="1" i="0" u="none" strike="noStrike" cap="none" normalizeH="0" baseline="0" smtClean="0">
                          <a:ln>
                            <a:noFill/>
                          </a:ln>
                          <a:solidFill>
                            <a:schemeClr val="bg1"/>
                          </a:solidFill>
                          <a:effectLst/>
                          <a:latin typeface="Comic Sans MS" pitchFamily="66" charset="0"/>
                        </a:rPr>
                        <a:t>ULg</a:t>
                      </a:r>
                      <a:endParaRPr kumimoji="0" lang="fr-FR" sz="1100" b="1" i="0" u="none" strike="noStrike" cap="none" normalizeH="0" baseline="0" smtClean="0">
                        <a:ln>
                          <a:noFill/>
                        </a:ln>
                        <a:solidFill>
                          <a:schemeClr val="bg1"/>
                        </a:solidFill>
                        <a:effectLst/>
                        <a:latin typeface="Comic Sans MS" pitchFamily="66"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100" b="1" i="0" u="none" strike="noStrike" cap="none" normalizeH="0" baseline="0" smtClean="0">
                          <a:ln>
                            <a:noFill/>
                          </a:ln>
                          <a:solidFill>
                            <a:schemeClr val="bg1"/>
                          </a:solidFill>
                          <a:effectLst/>
                          <a:latin typeface="Comic Sans MS" pitchFamily="66" charset="0"/>
                        </a:rPr>
                        <a:t>UMH</a:t>
                      </a:r>
                      <a:endParaRPr kumimoji="0" lang="fr-FR" sz="1100" b="1" i="0" u="none" strike="noStrike" cap="none" normalizeH="0" baseline="0" smtClean="0">
                        <a:ln>
                          <a:noFill/>
                        </a:ln>
                        <a:solidFill>
                          <a:schemeClr val="bg1"/>
                        </a:solidFill>
                        <a:effectLst/>
                        <a:latin typeface="Comic Sans MS" pitchFamily="66" charset="0"/>
                      </a:endParaRPr>
                    </a:p>
                  </a:txBody>
                  <a:tcPr marL="0" marR="0" marT="0" marB="0" anchor="ct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r>
              <a:tr h="273050">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fr-BE" sz="1400" b="0" i="0" u="none" strike="noStrike" cap="none" normalizeH="0" baseline="0" smtClean="0">
                          <a:ln>
                            <a:noFill/>
                          </a:ln>
                          <a:solidFill>
                            <a:srgbClr val="585884"/>
                          </a:solidFill>
                          <a:effectLst/>
                          <a:latin typeface="Comic Sans MS" pitchFamily="66" charset="0"/>
                        </a:rPr>
                        <a:t>Accès public</a:t>
                      </a:r>
                      <a:endParaRPr kumimoji="0" lang="fr-FR" sz="1400" b="0" i="0" u="none" strike="noStrike" cap="none" normalizeH="0" baseline="0" smtClean="0">
                        <a:ln>
                          <a:noFill/>
                        </a:ln>
                        <a:solidFill>
                          <a:srgbClr val="585884"/>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C4D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0" i="0" u="none" strike="noStrike" cap="none" normalizeH="0" baseline="0" smtClean="0">
                          <a:ln>
                            <a:noFill/>
                          </a:ln>
                          <a:solidFill>
                            <a:srgbClr val="585884"/>
                          </a:solidFill>
                          <a:effectLst/>
                          <a:latin typeface="Comic Sans MS" pitchFamily="66" charset="0"/>
                        </a:rPr>
                        <a:t>21</a:t>
                      </a: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0" i="0" u="none" strike="noStrike" cap="none" normalizeH="0" baseline="0" smtClean="0">
                          <a:ln>
                            <a:noFill/>
                          </a:ln>
                          <a:solidFill>
                            <a:srgbClr val="585884"/>
                          </a:solidFill>
                          <a:effectLst/>
                          <a:latin typeface="Comic Sans MS" pitchFamily="66" charset="0"/>
                        </a:rPr>
                        <a:t>7</a:t>
                      </a: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0" i="0" u="none" strike="noStrike" cap="none" normalizeH="0" baseline="0" smtClean="0">
                          <a:ln>
                            <a:noFill/>
                          </a:ln>
                          <a:solidFill>
                            <a:srgbClr val="585884"/>
                          </a:solidFill>
                          <a:effectLst/>
                          <a:latin typeface="Comic Sans MS" pitchFamily="66" charset="0"/>
                        </a:rPr>
                        <a:t>6</a:t>
                      </a: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0" i="0" u="none" strike="noStrike" cap="none" normalizeH="0" baseline="0" smtClean="0">
                          <a:ln>
                            <a:noFill/>
                          </a:ln>
                          <a:solidFill>
                            <a:srgbClr val="585884"/>
                          </a:solidFill>
                          <a:effectLst/>
                          <a:latin typeface="Comic Sans MS" pitchFamily="66" charset="0"/>
                        </a:rPr>
                        <a:t>36</a:t>
                      </a: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0" i="0" u="none" strike="noStrike" cap="none" normalizeH="0" baseline="0" smtClean="0">
                          <a:ln>
                            <a:noFill/>
                          </a:ln>
                          <a:solidFill>
                            <a:srgbClr val="585884"/>
                          </a:solidFill>
                          <a:effectLst/>
                          <a:latin typeface="Comic Sans MS" pitchFamily="66" charset="0"/>
                        </a:rPr>
                        <a:t>351</a:t>
                      </a: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0" i="0" u="none" strike="noStrike" cap="none" normalizeH="0" baseline="0" smtClean="0">
                          <a:ln>
                            <a:noFill/>
                          </a:ln>
                          <a:solidFill>
                            <a:srgbClr val="585884"/>
                          </a:solidFill>
                          <a:effectLst/>
                          <a:latin typeface="Comic Sans MS" pitchFamily="66" charset="0"/>
                        </a:rPr>
                        <a:t>93</a:t>
                      </a: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6700">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fr-BE" sz="1400" b="0" i="0" u="none" strike="noStrike" cap="none" normalizeH="0" baseline="0" smtClean="0">
                          <a:ln>
                            <a:noFill/>
                          </a:ln>
                          <a:solidFill>
                            <a:srgbClr val="585884"/>
                          </a:solidFill>
                          <a:effectLst/>
                          <a:latin typeface="Comic Sans MS" pitchFamily="66" charset="0"/>
                        </a:rPr>
                        <a:t>Accès restreint</a:t>
                      </a:r>
                      <a:endParaRPr kumimoji="0" lang="fr-FR" sz="1400" b="0" i="0" u="none" strike="noStrike" cap="none" normalizeH="0" baseline="0" smtClean="0">
                        <a:ln>
                          <a:noFill/>
                        </a:ln>
                        <a:solidFill>
                          <a:srgbClr val="585884"/>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C4D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0" i="0" u="none" strike="noStrike" cap="none" normalizeH="0" baseline="0" smtClean="0">
                          <a:ln>
                            <a:noFill/>
                          </a:ln>
                          <a:solidFill>
                            <a:srgbClr val="585884"/>
                          </a:solidFill>
                          <a:effectLst/>
                          <a:latin typeface="Comic Sans MS" pitchFamily="66" charset="0"/>
                        </a:rPr>
                        <a:t>0</a:t>
                      </a: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0" i="0" u="none" strike="noStrike" cap="none" normalizeH="0" baseline="0" smtClean="0">
                          <a:ln>
                            <a:noFill/>
                          </a:ln>
                          <a:solidFill>
                            <a:srgbClr val="585884"/>
                          </a:solidFill>
                          <a:effectLst/>
                          <a:latin typeface="Comic Sans MS" pitchFamily="66" charset="0"/>
                        </a:rPr>
                        <a:t>1</a:t>
                      </a: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0" i="0" u="none" strike="noStrike" cap="none" normalizeH="0" baseline="0" smtClean="0">
                          <a:ln>
                            <a:noFill/>
                          </a:ln>
                          <a:solidFill>
                            <a:srgbClr val="585884"/>
                          </a:solidFill>
                          <a:effectLst/>
                          <a:latin typeface="Comic Sans MS" pitchFamily="66" charset="0"/>
                        </a:rPr>
                        <a:t>4</a:t>
                      </a: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0" i="0" u="none" strike="noStrike" cap="none" normalizeH="0" baseline="0" smtClean="0">
                          <a:ln>
                            <a:noFill/>
                          </a:ln>
                          <a:solidFill>
                            <a:srgbClr val="585884"/>
                          </a:solidFill>
                          <a:effectLst/>
                          <a:latin typeface="Comic Sans MS" pitchFamily="66" charset="0"/>
                        </a:rPr>
                        <a:t>8</a:t>
                      </a: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0" i="0" u="none" strike="noStrike" cap="none" normalizeH="0" baseline="0" smtClean="0">
                          <a:ln>
                            <a:noFill/>
                          </a:ln>
                          <a:solidFill>
                            <a:srgbClr val="585884"/>
                          </a:solidFill>
                          <a:effectLst/>
                          <a:latin typeface="Comic Sans MS" pitchFamily="66" charset="0"/>
                        </a:rPr>
                        <a:t>73</a:t>
                      </a: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0" i="0" u="none" strike="noStrike" cap="none" normalizeH="0" baseline="0" smtClean="0">
                          <a:ln>
                            <a:noFill/>
                          </a:ln>
                          <a:solidFill>
                            <a:srgbClr val="585884"/>
                          </a:solidFill>
                          <a:effectLst/>
                          <a:latin typeface="Comic Sans MS" pitchFamily="66" charset="0"/>
                        </a:rPr>
                        <a:t>22</a:t>
                      </a: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fr-BE" sz="1400" b="0" i="0" u="none" strike="noStrike" cap="none" normalizeH="0" baseline="0" smtClean="0">
                          <a:ln>
                            <a:noFill/>
                          </a:ln>
                          <a:solidFill>
                            <a:srgbClr val="585884"/>
                          </a:solidFill>
                          <a:effectLst/>
                          <a:latin typeface="Comic Sans MS" pitchFamily="66" charset="0"/>
                        </a:rPr>
                        <a:t>Accès mixte</a:t>
                      </a:r>
                      <a:endParaRPr kumimoji="0" lang="fr-FR" sz="1400" b="0" i="0" u="none" strike="noStrike" cap="none" normalizeH="0" baseline="0" smtClean="0">
                        <a:ln>
                          <a:noFill/>
                        </a:ln>
                        <a:solidFill>
                          <a:srgbClr val="585884"/>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C4D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0" i="0" u="none" strike="noStrike" cap="none" normalizeH="0" baseline="0" smtClean="0">
                          <a:ln>
                            <a:noFill/>
                          </a:ln>
                          <a:solidFill>
                            <a:srgbClr val="585884"/>
                          </a:solidFill>
                          <a:effectLst/>
                          <a:latin typeface="Comic Sans MS" pitchFamily="66" charset="0"/>
                        </a:rPr>
                        <a:t>3</a:t>
                      </a: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0" i="0" u="none" strike="noStrike" cap="none" normalizeH="0" baseline="0" smtClean="0">
                          <a:ln>
                            <a:noFill/>
                          </a:ln>
                          <a:solidFill>
                            <a:srgbClr val="585884"/>
                          </a:solidFill>
                          <a:effectLst/>
                          <a:latin typeface="Comic Sans MS" pitchFamily="66" charset="0"/>
                        </a:rPr>
                        <a:t>0</a:t>
                      </a: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0" i="0" u="none" strike="noStrike" cap="none" normalizeH="0" baseline="0" smtClean="0">
                          <a:ln>
                            <a:noFill/>
                          </a:ln>
                          <a:solidFill>
                            <a:srgbClr val="585884"/>
                          </a:solidFill>
                          <a:effectLst/>
                          <a:latin typeface="Comic Sans MS" pitchFamily="66" charset="0"/>
                        </a:rPr>
                        <a:t>0</a:t>
                      </a: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0" i="0" u="none" strike="noStrike" cap="none" normalizeH="0" baseline="0" smtClean="0">
                          <a:ln>
                            <a:noFill/>
                          </a:ln>
                          <a:solidFill>
                            <a:srgbClr val="585884"/>
                          </a:solidFill>
                          <a:effectLst/>
                          <a:latin typeface="Comic Sans MS" pitchFamily="66" charset="0"/>
                        </a:rPr>
                        <a:t>4</a:t>
                      </a: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0" i="0" u="none" strike="noStrike" cap="none" normalizeH="0" baseline="0" smtClean="0">
                          <a:ln>
                            <a:noFill/>
                          </a:ln>
                          <a:solidFill>
                            <a:srgbClr val="585884"/>
                          </a:solidFill>
                          <a:effectLst/>
                          <a:latin typeface="Comic Sans MS" pitchFamily="66" charset="0"/>
                        </a:rPr>
                        <a:t>30</a:t>
                      </a: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0" i="0" u="none" strike="noStrike" cap="none" normalizeH="0" baseline="0" smtClean="0">
                          <a:ln>
                            <a:noFill/>
                          </a:ln>
                          <a:solidFill>
                            <a:srgbClr val="585884"/>
                          </a:solidFill>
                          <a:effectLst/>
                          <a:latin typeface="Comic Sans MS" pitchFamily="66" charset="0"/>
                        </a:rPr>
                        <a:t>10</a:t>
                      </a: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fr-FR" sz="1200" b="0"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fr-BE" sz="1400" b="1" i="0" u="none" strike="noStrike" cap="none" normalizeH="0" baseline="0" smtClean="0">
                          <a:ln>
                            <a:noFill/>
                          </a:ln>
                          <a:solidFill>
                            <a:srgbClr val="585884"/>
                          </a:solidFill>
                          <a:effectLst/>
                          <a:latin typeface="Comic Sans MS" pitchFamily="66" charset="0"/>
                        </a:rPr>
                        <a:t>TOTAL</a:t>
                      </a:r>
                      <a:endParaRPr kumimoji="0" lang="fr-FR" sz="1400" b="1" i="0" u="none" strike="noStrike" cap="none" normalizeH="0" baseline="0" smtClean="0">
                        <a:ln>
                          <a:noFill/>
                        </a:ln>
                        <a:solidFill>
                          <a:srgbClr val="585884"/>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4C4D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1" i="0" u="none" strike="noStrike" cap="none" normalizeH="0" baseline="0" smtClean="0">
                          <a:ln>
                            <a:noFill/>
                          </a:ln>
                          <a:solidFill>
                            <a:srgbClr val="585884"/>
                          </a:solidFill>
                          <a:effectLst/>
                          <a:latin typeface="Comic Sans MS" pitchFamily="66" charset="0"/>
                        </a:rPr>
                        <a:t>24</a:t>
                      </a:r>
                      <a:endParaRPr kumimoji="0" lang="fr-FR" sz="1200" b="1"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1" i="0" u="none" strike="noStrike" cap="none" normalizeH="0" baseline="0" smtClean="0">
                          <a:ln>
                            <a:noFill/>
                          </a:ln>
                          <a:solidFill>
                            <a:srgbClr val="585884"/>
                          </a:solidFill>
                          <a:effectLst/>
                          <a:latin typeface="Comic Sans MS" pitchFamily="66" charset="0"/>
                        </a:rPr>
                        <a:t>8</a:t>
                      </a:r>
                      <a:endParaRPr kumimoji="0" lang="fr-FR" sz="1200" b="1"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1" i="0" u="none" strike="noStrike" cap="none" normalizeH="0" baseline="0" smtClean="0">
                          <a:ln>
                            <a:noFill/>
                          </a:ln>
                          <a:solidFill>
                            <a:srgbClr val="585884"/>
                          </a:solidFill>
                          <a:effectLst/>
                          <a:latin typeface="Comic Sans MS" pitchFamily="66" charset="0"/>
                        </a:rPr>
                        <a:t>10</a:t>
                      </a:r>
                      <a:endParaRPr kumimoji="0" lang="fr-FR" sz="1200" b="1"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1" i="0" u="none" strike="noStrike" cap="none" normalizeH="0" baseline="0" smtClean="0">
                          <a:ln>
                            <a:noFill/>
                          </a:ln>
                          <a:solidFill>
                            <a:srgbClr val="585884"/>
                          </a:solidFill>
                          <a:effectLst/>
                          <a:latin typeface="Comic Sans MS" pitchFamily="66" charset="0"/>
                        </a:rPr>
                        <a:t>48</a:t>
                      </a:r>
                      <a:endParaRPr kumimoji="0" lang="fr-FR" sz="1200" b="1"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1" i="0" u="none" strike="noStrike" cap="none" normalizeH="0" baseline="0" smtClean="0">
                          <a:ln>
                            <a:noFill/>
                          </a:ln>
                          <a:solidFill>
                            <a:srgbClr val="585884"/>
                          </a:solidFill>
                          <a:effectLst/>
                          <a:latin typeface="Comic Sans MS" pitchFamily="66" charset="0"/>
                        </a:rPr>
                        <a:t>0</a:t>
                      </a:r>
                      <a:endParaRPr kumimoji="0" lang="fr-FR" sz="1200" b="1"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1" i="0" u="none" strike="noStrike" cap="none" normalizeH="0" baseline="0" smtClean="0">
                          <a:ln>
                            <a:noFill/>
                          </a:ln>
                          <a:solidFill>
                            <a:srgbClr val="585884"/>
                          </a:solidFill>
                          <a:effectLst/>
                          <a:latin typeface="Comic Sans MS" pitchFamily="66" charset="0"/>
                        </a:rPr>
                        <a:t>454</a:t>
                      </a:r>
                      <a:endParaRPr kumimoji="0" lang="fr-FR" sz="1200" b="1"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1" i="0" u="none" strike="noStrike" cap="none" normalizeH="0" baseline="0" smtClean="0">
                          <a:ln>
                            <a:noFill/>
                          </a:ln>
                          <a:solidFill>
                            <a:srgbClr val="585884"/>
                          </a:solidFill>
                          <a:effectLst/>
                          <a:latin typeface="Comic Sans MS" pitchFamily="66" charset="0"/>
                        </a:rPr>
                        <a:t>+-500</a:t>
                      </a:r>
                      <a:endParaRPr kumimoji="0" lang="fr-FR" sz="1200" b="1"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1" i="0" u="none" strike="noStrike" cap="none" normalizeH="0" baseline="0" smtClean="0">
                          <a:ln>
                            <a:noFill/>
                          </a:ln>
                          <a:solidFill>
                            <a:srgbClr val="585884"/>
                          </a:solidFill>
                          <a:effectLst/>
                          <a:latin typeface="Comic Sans MS" pitchFamily="66" charset="0"/>
                        </a:rPr>
                        <a:t>126</a:t>
                      </a:r>
                      <a:endParaRPr kumimoji="0" lang="fr-FR" sz="1200" b="1"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fr-BE" sz="1200" b="1" i="0" u="none" strike="noStrike" cap="none" normalizeH="0" baseline="0" smtClean="0">
                          <a:ln>
                            <a:noFill/>
                          </a:ln>
                          <a:solidFill>
                            <a:srgbClr val="585884"/>
                          </a:solidFill>
                          <a:effectLst/>
                          <a:latin typeface="Comic Sans MS" pitchFamily="66" charset="0"/>
                        </a:rPr>
                        <a:t>0</a:t>
                      </a:r>
                      <a:endParaRPr kumimoji="0" lang="fr-FR" sz="1200" b="1" i="0" u="none" strike="noStrike" cap="none" normalizeH="0" baseline="0" smtClean="0">
                        <a:ln>
                          <a:noFill/>
                        </a:ln>
                        <a:solidFill>
                          <a:srgbClr val="585884"/>
                        </a:solidFill>
                        <a:effectLst/>
                        <a:latin typeface="Comic Sans MS" pitchFamily="66" charset="0"/>
                      </a:endParaRPr>
                    </a:p>
                  </a:txBody>
                  <a:tcPr marL="54000" marR="54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1987" name="Rectangle 195"/>
          <p:cNvSpPr>
            <a:spLocks noChangeArrowheads="1"/>
          </p:cNvSpPr>
          <p:nvPr/>
        </p:nvSpPr>
        <p:spPr bwMode="auto">
          <a:xfrm>
            <a:off x="755650" y="4797425"/>
            <a:ext cx="5184775" cy="1008063"/>
          </a:xfrm>
          <a:prstGeom prst="rect">
            <a:avLst/>
          </a:prstGeom>
          <a:noFill/>
          <a:ln w="9525">
            <a:noFill/>
            <a:miter lim="800000"/>
            <a:headEnd/>
            <a:tailEnd/>
          </a:ln>
          <a:effectLst/>
        </p:spPr>
        <p:txBody>
          <a:bodyPr/>
          <a:lstStyle/>
          <a:p>
            <a:pPr marL="342900" indent="-342900"/>
            <a:r>
              <a:rPr lang="fr-BE" sz="1600">
                <a:solidFill>
                  <a:srgbClr val="585884"/>
                </a:solidFill>
                <a:latin typeface="Comic Sans MS" pitchFamily="66" charset="0"/>
              </a:rPr>
              <a:t>Des efforts constants de « communication »…</a:t>
            </a:r>
          </a:p>
          <a:p>
            <a:pPr marL="342900" indent="-342900"/>
            <a:r>
              <a:rPr lang="fr-BE" sz="1600">
                <a:solidFill>
                  <a:srgbClr val="585884"/>
                </a:solidFill>
                <a:latin typeface="Comic Sans MS" pitchFamily="66" charset="0"/>
              </a:rPr>
              <a:t>  …Une consultation </a:t>
            </a:r>
            <a:r>
              <a:rPr lang="fr-BE" sz="1600">
                <a:solidFill>
                  <a:srgbClr val="585884"/>
                </a:solidFill>
                <a:latin typeface="Comic Sans MS" pitchFamily="66" charset="0"/>
                <a:hlinkClick r:id="rId4" action="ppaction://hlinksldjump"/>
              </a:rPr>
              <a:t>massive </a:t>
            </a:r>
            <a:r>
              <a:rPr lang="fr-BE" sz="1200">
                <a:solidFill>
                  <a:srgbClr val="585884"/>
                </a:solidFill>
                <a:latin typeface="Comic Sans MS" pitchFamily="66" charset="0"/>
                <a:hlinkClick r:id="rId4" action="ppaction://hlinksldjump"/>
              </a:rPr>
              <a:t>(cliquer ici pour en savoir plus)</a:t>
            </a:r>
            <a:endParaRPr lang="fr-BE" sz="1200">
              <a:solidFill>
                <a:srgbClr val="585884"/>
              </a:solidFill>
              <a:latin typeface="Comic Sans MS" pitchFamily="66" charset="0"/>
            </a:endParaRPr>
          </a:p>
          <a:p>
            <a:pPr marL="342900" indent="-342900"/>
            <a:endParaRPr lang="fr-BE" sz="1200">
              <a:solidFill>
                <a:srgbClr val="585884"/>
              </a:solidFill>
              <a:latin typeface="Comic Sans MS" pitchFamily="66" charset="0"/>
            </a:endParaRPr>
          </a:p>
          <a:p>
            <a:pPr marL="342900" indent="-342900"/>
            <a:r>
              <a:rPr lang="fr-BE" sz="1600">
                <a:solidFill>
                  <a:srgbClr val="585884"/>
                </a:solidFill>
                <a:latin typeface="Comic Sans MS" pitchFamily="66" charset="0"/>
              </a:rPr>
              <a:t>Évolution future </a:t>
            </a:r>
            <a:r>
              <a:rPr lang="fr-BE">
                <a:solidFill>
                  <a:srgbClr val="585884"/>
                </a:solidFill>
                <a:latin typeface="Comic Sans MS" pitchFamily="66" charset="0"/>
              </a:rPr>
              <a:t>: </a:t>
            </a:r>
            <a:r>
              <a:rPr lang="fr-BE" sz="1600">
                <a:solidFill>
                  <a:srgbClr val="585884"/>
                </a:solidFill>
                <a:latin typeface="Comic Sans MS" pitchFamily="66" charset="0"/>
              </a:rPr>
              <a:t>intégration aux RI</a:t>
            </a:r>
            <a:endParaRPr lang="fr-FR" sz="1600">
              <a:solidFill>
                <a:srgbClr val="585884"/>
              </a:solidFill>
              <a:latin typeface="Comic Sans MS" pitchFamily="66" charset="0"/>
            </a:endParaRPr>
          </a:p>
        </p:txBody>
      </p:sp>
      <p:sp>
        <p:nvSpPr>
          <p:cNvPr id="161989" name="Rectangle 197">
            <a:hlinkClick r:id="rId5" action="ppaction://hlinksldjump"/>
          </p:cNvPr>
          <p:cNvSpPr>
            <a:spLocks noChangeArrowheads="1"/>
          </p:cNvSpPr>
          <p:nvPr/>
        </p:nvSpPr>
        <p:spPr bwMode="auto">
          <a:xfrm>
            <a:off x="7272338" y="0"/>
            <a:ext cx="1871662" cy="1296988"/>
          </a:xfrm>
          <a:prstGeom prst="rect">
            <a:avLst/>
          </a:prstGeom>
          <a:noFill/>
          <a:ln w="9525">
            <a:noFill/>
            <a:miter lim="800000"/>
            <a:headEnd/>
            <a:tailEnd/>
          </a:ln>
          <a:effectLst/>
        </p:spPr>
        <p:txBody>
          <a:bodyPr wrap="none" anchor="ctr"/>
          <a:lstStyle/>
          <a:p>
            <a:endParaRPr lang="fr-FR"/>
          </a:p>
        </p:txBody>
      </p:sp>
      <p:graphicFrame>
        <p:nvGraphicFramePr>
          <p:cNvPr id="162021" name="Object 229"/>
          <p:cNvGraphicFramePr>
            <a:graphicFrameLocks noChangeAspect="1"/>
          </p:cNvGraphicFramePr>
          <p:nvPr>
            <p:ph sz="quarter" idx="3"/>
          </p:nvPr>
        </p:nvGraphicFramePr>
        <p:xfrm>
          <a:off x="5940425" y="4027488"/>
          <a:ext cx="2736850" cy="2090737"/>
        </p:xfrm>
        <a:graphic>
          <a:graphicData uri="http://schemas.openxmlformats.org/presentationml/2006/ole">
            <p:oleObj spid="_x0000_s162021" name="Graphique" r:id="rId6" imgW="5343347" imgH="4076904" progId="MSGraph.Chart.8">
              <p:embed followColorScheme="full"/>
            </p:oleObj>
          </a:graphicData>
        </a:graphic>
      </p:graphicFrame>
      <p:pic>
        <p:nvPicPr>
          <p:cNvPr id="162028" name="Picture 236"/>
          <p:cNvPicPr>
            <a:picLocks noChangeAspect="1" noChangeArrowheads="1"/>
          </p:cNvPicPr>
          <p:nvPr/>
        </p:nvPicPr>
        <p:blipFill>
          <a:blip r:embed="rId7">
            <a:clrChange>
              <a:clrFrom>
                <a:srgbClr val="FFFFFF"/>
              </a:clrFrom>
              <a:clrTo>
                <a:srgbClr val="FFFFFF">
                  <a:alpha val="0"/>
                </a:srgbClr>
              </a:clrTo>
            </a:clrChange>
          </a:blip>
          <a:srcRect r="5513"/>
          <a:stretch>
            <a:fillRect/>
          </a:stretch>
        </p:blipFill>
        <p:spPr bwMode="auto">
          <a:xfrm>
            <a:off x="7596188" y="585788"/>
            <a:ext cx="1068387" cy="682625"/>
          </a:xfrm>
          <a:prstGeom prst="rect">
            <a:avLst/>
          </a:prstGeom>
          <a:noFill/>
          <a:ln w="9525">
            <a:noFill/>
            <a:miter lim="800000"/>
            <a:headEnd/>
            <a:tailEnd/>
          </a:ln>
          <a:effectLst/>
        </p:spPr>
      </p:pic>
      <p:sp>
        <p:nvSpPr>
          <p:cNvPr id="162055" name="Rectangle 263"/>
          <p:cNvSpPr>
            <a:spLocks noChangeArrowheads="1"/>
          </p:cNvSpPr>
          <p:nvPr/>
        </p:nvSpPr>
        <p:spPr bwMode="auto">
          <a:xfrm>
            <a:off x="7993063" y="71438"/>
            <a:ext cx="1116012" cy="5492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4" presetClass="entr" presetSubtype="0" fill="hold" grpId="0" nodeType="afterEffect">
                                  <p:stCondLst>
                                    <p:cond delay="0"/>
                                  </p:stCondLst>
                                  <p:childTnLst>
                                    <p:set>
                                      <p:cBhvr>
                                        <p:cTn id="6" dur="1" fill="hold">
                                          <p:stCondLst>
                                            <p:cond delay="0"/>
                                          </p:stCondLst>
                                        </p:cTn>
                                        <p:tgtEl>
                                          <p:spTgt spid="161795">
                                            <p:txEl>
                                              <p:pRg st="0" end="0"/>
                                            </p:txEl>
                                          </p:spTgt>
                                        </p:tgtEl>
                                        <p:attrNameLst>
                                          <p:attrName>style.visibility</p:attrName>
                                        </p:attrNameLst>
                                      </p:cBhvr>
                                      <p:to>
                                        <p:strVal val="visible"/>
                                      </p:to>
                                    </p:set>
                                    <p:animEffect transition="in" filter="fade">
                                      <p:cBhvr>
                                        <p:cTn id="7" dur="500"/>
                                        <p:tgtEl>
                                          <p:spTgt spid="161795">
                                            <p:txEl>
                                              <p:pRg st="0" end="0"/>
                                            </p:txEl>
                                          </p:spTgt>
                                        </p:tgtEl>
                                      </p:cBhvr>
                                    </p:animEffect>
                                    <p:anim calcmode="lin" valueType="num">
                                      <p:cBhvr>
                                        <p:cTn id="8" dur="500" fill="hold"/>
                                        <p:tgtEl>
                                          <p:spTgt spid="16179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61795">
                                            <p:txEl>
                                              <p:pRg st="0" end="0"/>
                                            </p:txEl>
                                          </p:spTgt>
                                        </p:tgtEl>
                                        <p:attrNameLst>
                                          <p:attrName>ppt_y</p:attrName>
                                        </p:attrNameLst>
                                      </p:cBhvr>
                                      <p:tavLst>
                                        <p:tav tm="0">
                                          <p:val>
                                            <p:strVal val="#ppt_y+.05"/>
                                          </p:val>
                                        </p:tav>
                                        <p:tav tm="100000">
                                          <p:val>
                                            <p:strVal val="#ppt_y"/>
                                          </p:val>
                                        </p:tav>
                                      </p:tavLst>
                                    </p:anim>
                                  </p:childTnLst>
                                </p:cTn>
                              </p:par>
                              <p:par>
                                <p:cTn id="10" presetID="44" presetClass="entr" presetSubtype="0" fill="hold" grpId="0" nodeType="withEffect">
                                  <p:stCondLst>
                                    <p:cond delay="0"/>
                                  </p:stCondLst>
                                  <p:childTnLst>
                                    <p:set>
                                      <p:cBhvr>
                                        <p:cTn id="11" dur="1" fill="hold">
                                          <p:stCondLst>
                                            <p:cond delay="0"/>
                                          </p:stCondLst>
                                        </p:cTn>
                                        <p:tgtEl>
                                          <p:spTgt spid="161795">
                                            <p:txEl>
                                              <p:pRg st="1" end="1"/>
                                            </p:txEl>
                                          </p:spTgt>
                                        </p:tgtEl>
                                        <p:attrNameLst>
                                          <p:attrName>style.visibility</p:attrName>
                                        </p:attrNameLst>
                                      </p:cBhvr>
                                      <p:to>
                                        <p:strVal val="visible"/>
                                      </p:to>
                                    </p:set>
                                    <p:animEffect transition="in" filter="fade">
                                      <p:cBhvr>
                                        <p:cTn id="12" dur="500"/>
                                        <p:tgtEl>
                                          <p:spTgt spid="161795">
                                            <p:txEl>
                                              <p:pRg st="1" end="1"/>
                                            </p:txEl>
                                          </p:spTgt>
                                        </p:tgtEl>
                                      </p:cBhvr>
                                    </p:animEffect>
                                    <p:anim calcmode="lin" valueType="num">
                                      <p:cBhvr>
                                        <p:cTn id="13" dur="500" fill="hold"/>
                                        <p:tgtEl>
                                          <p:spTgt spid="161795">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61795">
                                            <p:txEl>
                                              <p:pRg st="1" end="1"/>
                                            </p:txEl>
                                          </p:spTgt>
                                        </p:tgtEl>
                                        <p:attrNameLst>
                                          <p:attrName>ppt_y</p:attrName>
                                        </p:attrNameLst>
                                      </p:cBhvr>
                                      <p:tavLst>
                                        <p:tav tm="0">
                                          <p:val>
                                            <p:strVal val="#ppt_y+.05"/>
                                          </p:val>
                                        </p:tav>
                                        <p:tav tm="100000">
                                          <p:val>
                                            <p:strVal val="#ppt_y"/>
                                          </p:val>
                                        </p:tav>
                                      </p:tavLst>
                                    </p:anim>
                                  </p:childTnLst>
                                </p:cTn>
                              </p:par>
                            </p:childTnLst>
                          </p:cTn>
                        </p:par>
                        <p:par>
                          <p:cTn id="15" fill="hold">
                            <p:stCondLst>
                              <p:cond delay="500"/>
                            </p:stCondLst>
                            <p:childTnLst>
                              <p:par>
                                <p:cTn id="16" presetID="17" presetClass="entr" presetSubtype="1" fill="hold" nodeType="afterEffect">
                                  <p:stCondLst>
                                    <p:cond delay="0"/>
                                  </p:stCondLst>
                                  <p:childTnLst>
                                    <p:set>
                                      <p:cBhvr>
                                        <p:cTn id="17" dur="1" fill="hold">
                                          <p:stCondLst>
                                            <p:cond delay="0"/>
                                          </p:stCondLst>
                                        </p:cTn>
                                        <p:tgtEl>
                                          <p:spTgt spid="162054"/>
                                        </p:tgtEl>
                                        <p:attrNameLst>
                                          <p:attrName>style.visibility</p:attrName>
                                        </p:attrNameLst>
                                      </p:cBhvr>
                                      <p:to>
                                        <p:strVal val="visible"/>
                                      </p:to>
                                    </p:set>
                                    <p:anim calcmode="lin" valueType="num">
                                      <p:cBhvr>
                                        <p:cTn id="18" dur="500" fill="hold"/>
                                        <p:tgtEl>
                                          <p:spTgt spid="162054"/>
                                        </p:tgtEl>
                                        <p:attrNameLst>
                                          <p:attrName>ppt_x</p:attrName>
                                        </p:attrNameLst>
                                      </p:cBhvr>
                                      <p:tavLst>
                                        <p:tav tm="0">
                                          <p:val>
                                            <p:strVal val="#ppt_x"/>
                                          </p:val>
                                        </p:tav>
                                        <p:tav tm="100000">
                                          <p:val>
                                            <p:strVal val="#ppt_x"/>
                                          </p:val>
                                        </p:tav>
                                      </p:tavLst>
                                    </p:anim>
                                    <p:anim calcmode="lin" valueType="num">
                                      <p:cBhvr>
                                        <p:cTn id="19" dur="500" fill="hold"/>
                                        <p:tgtEl>
                                          <p:spTgt spid="162054"/>
                                        </p:tgtEl>
                                        <p:attrNameLst>
                                          <p:attrName>ppt_y</p:attrName>
                                        </p:attrNameLst>
                                      </p:cBhvr>
                                      <p:tavLst>
                                        <p:tav tm="0">
                                          <p:val>
                                            <p:strVal val="#ppt_y-#ppt_h/2"/>
                                          </p:val>
                                        </p:tav>
                                        <p:tav tm="100000">
                                          <p:val>
                                            <p:strVal val="#ppt_y"/>
                                          </p:val>
                                        </p:tav>
                                      </p:tavLst>
                                    </p:anim>
                                    <p:anim calcmode="lin" valueType="num">
                                      <p:cBhvr>
                                        <p:cTn id="20" dur="500" fill="hold"/>
                                        <p:tgtEl>
                                          <p:spTgt spid="162054"/>
                                        </p:tgtEl>
                                        <p:attrNameLst>
                                          <p:attrName>ppt_w</p:attrName>
                                        </p:attrNameLst>
                                      </p:cBhvr>
                                      <p:tavLst>
                                        <p:tav tm="0">
                                          <p:val>
                                            <p:strVal val="#ppt_w"/>
                                          </p:val>
                                        </p:tav>
                                        <p:tav tm="100000">
                                          <p:val>
                                            <p:strVal val="#ppt_w"/>
                                          </p:val>
                                        </p:tav>
                                      </p:tavLst>
                                    </p:anim>
                                    <p:anim calcmode="lin" valueType="num">
                                      <p:cBhvr>
                                        <p:cTn id="21" dur="500" fill="hold"/>
                                        <p:tgtEl>
                                          <p:spTgt spid="162054"/>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162021"/>
                                        </p:tgtEl>
                                        <p:attrNameLst>
                                          <p:attrName>style.visibility</p:attrName>
                                        </p:attrNameLst>
                                      </p:cBhvr>
                                      <p:to>
                                        <p:strVal val="visible"/>
                                      </p:to>
                                    </p:set>
                                    <p:anim calcmode="lin" valueType="num">
                                      <p:cBhvr>
                                        <p:cTn id="26" dur="1000" fill="hold"/>
                                        <p:tgtEl>
                                          <p:spTgt spid="162021"/>
                                        </p:tgtEl>
                                        <p:attrNameLst>
                                          <p:attrName>ppt_w</p:attrName>
                                        </p:attrNameLst>
                                      </p:cBhvr>
                                      <p:tavLst>
                                        <p:tav tm="0">
                                          <p:val>
                                            <p:fltVal val="0"/>
                                          </p:val>
                                        </p:tav>
                                        <p:tav tm="100000">
                                          <p:val>
                                            <p:strVal val="#ppt_w"/>
                                          </p:val>
                                        </p:tav>
                                      </p:tavLst>
                                    </p:anim>
                                    <p:anim calcmode="lin" valueType="num">
                                      <p:cBhvr>
                                        <p:cTn id="27" dur="1000" fill="hold"/>
                                        <p:tgtEl>
                                          <p:spTgt spid="162021"/>
                                        </p:tgtEl>
                                        <p:attrNameLst>
                                          <p:attrName>ppt_h</p:attrName>
                                        </p:attrNameLst>
                                      </p:cBhvr>
                                      <p:tavLst>
                                        <p:tav tm="0">
                                          <p:val>
                                            <p:fltVal val="0"/>
                                          </p:val>
                                        </p:tav>
                                        <p:tav tm="100000">
                                          <p:val>
                                            <p:strVal val="#ppt_h"/>
                                          </p:val>
                                        </p:tav>
                                      </p:tavLst>
                                    </p:anim>
                                    <p:anim calcmode="lin" valueType="num">
                                      <p:cBhvr>
                                        <p:cTn id="28" dur="1000" fill="hold"/>
                                        <p:tgtEl>
                                          <p:spTgt spid="162021"/>
                                        </p:tgtEl>
                                        <p:attrNameLst>
                                          <p:attrName>ppt_x</p:attrName>
                                        </p:attrNameLst>
                                      </p:cBhvr>
                                      <p:tavLst>
                                        <p:tav tm="0">
                                          <p:val>
                                            <p:fltVal val="0.5"/>
                                          </p:val>
                                        </p:tav>
                                        <p:tav tm="100000">
                                          <p:val>
                                            <p:strVal val="#ppt_x"/>
                                          </p:val>
                                        </p:tav>
                                      </p:tavLst>
                                    </p:anim>
                                    <p:anim calcmode="lin" valueType="num">
                                      <p:cBhvr>
                                        <p:cTn id="29" dur="1000" fill="hold"/>
                                        <p:tgtEl>
                                          <p:spTgt spid="162021"/>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4" presetClass="entr" presetSubtype="0" fill="hold" grpId="0" nodeType="clickEffect">
                                  <p:stCondLst>
                                    <p:cond delay="0"/>
                                  </p:stCondLst>
                                  <p:childTnLst>
                                    <p:set>
                                      <p:cBhvr>
                                        <p:cTn id="33" dur="1" fill="hold">
                                          <p:stCondLst>
                                            <p:cond delay="0"/>
                                          </p:stCondLst>
                                        </p:cTn>
                                        <p:tgtEl>
                                          <p:spTgt spid="161987">
                                            <p:txEl>
                                              <p:pRg st="0" end="0"/>
                                            </p:txEl>
                                          </p:spTgt>
                                        </p:tgtEl>
                                        <p:attrNameLst>
                                          <p:attrName>style.visibility</p:attrName>
                                        </p:attrNameLst>
                                      </p:cBhvr>
                                      <p:to>
                                        <p:strVal val="visible"/>
                                      </p:to>
                                    </p:set>
                                    <p:animEffect transition="in" filter="fade">
                                      <p:cBhvr>
                                        <p:cTn id="34" dur="500"/>
                                        <p:tgtEl>
                                          <p:spTgt spid="161987">
                                            <p:txEl>
                                              <p:pRg st="0" end="0"/>
                                            </p:txEl>
                                          </p:spTgt>
                                        </p:tgtEl>
                                      </p:cBhvr>
                                    </p:animEffect>
                                    <p:anim calcmode="lin" valueType="num">
                                      <p:cBhvr>
                                        <p:cTn id="35" dur="500" fill="hold"/>
                                        <p:tgtEl>
                                          <p:spTgt spid="161987">
                                            <p:txEl>
                                              <p:pRg st="0" end="0"/>
                                            </p:txEl>
                                          </p:spTgt>
                                        </p:tgtEl>
                                        <p:attrNameLst>
                                          <p:attrName>ppt_x</p:attrName>
                                        </p:attrNameLst>
                                      </p:cBhvr>
                                      <p:tavLst>
                                        <p:tav tm="0">
                                          <p:val>
                                            <p:strVal val="#ppt_x"/>
                                          </p:val>
                                        </p:tav>
                                        <p:tav tm="100000">
                                          <p:val>
                                            <p:strVal val="#ppt_x"/>
                                          </p:val>
                                        </p:tav>
                                      </p:tavLst>
                                    </p:anim>
                                    <p:anim calcmode="lin" valueType="num">
                                      <p:cBhvr>
                                        <p:cTn id="36" dur="500" fill="hold"/>
                                        <p:tgtEl>
                                          <p:spTgt spid="161987">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4" presetClass="entr" presetSubtype="0" fill="hold" grpId="0" nodeType="clickEffect">
                                  <p:stCondLst>
                                    <p:cond delay="0"/>
                                  </p:stCondLst>
                                  <p:childTnLst>
                                    <p:set>
                                      <p:cBhvr>
                                        <p:cTn id="40" dur="1" fill="hold">
                                          <p:stCondLst>
                                            <p:cond delay="0"/>
                                          </p:stCondLst>
                                        </p:cTn>
                                        <p:tgtEl>
                                          <p:spTgt spid="161987">
                                            <p:txEl>
                                              <p:pRg st="1" end="1"/>
                                            </p:txEl>
                                          </p:spTgt>
                                        </p:tgtEl>
                                        <p:attrNameLst>
                                          <p:attrName>style.visibility</p:attrName>
                                        </p:attrNameLst>
                                      </p:cBhvr>
                                      <p:to>
                                        <p:strVal val="visible"/>
                                      </p:to>
                                    </p:set>
                                    <p:animEffect transition="in" filter="fade">
                                      <p:cBhvr>
                                        <p:cTn id="41" dur="500"/>
                                        <p:tgtEl>
                                          <p:spTgt spid="161987">
                                            <p:txEl>
                                              <p:pRg st="1" end="1"/>
                                            </p:txEl>
                                          </p:spTgt>
                                        </p:tgtEl>
                                      </p:cBhvr>
                                    </p:animEffect>
                                    <p:anim calcmode="lin" valueType="num">
                                      <p:cBhvr>
                                        <p:cTn id="42" dur="500" fill="hold"/>
                                        <p:tgtEl>
                                          <p:spTgt spid="161987">
                                            <p:txEl>
                                              <p:pRg st="1" end="1"/>
                                            </p:txEl>
                                          </p:spTgt>
                                        </p:tgtEl>
                                        <p:attrNameLst>
                                          <p:attrName>ppt_x</p:attrName>
                                        </p:attrNameLst>
                                      </p:cBhvr>
                                      <p:tavLst>
                                        <p:tav tm="0">
                                          <p:val>
                                            <p:strVal val="#ppt_x"/>
                                          </p:val>
                                        </p:tav>
                                        <p:tav tm="100000">
                                          <p:val>
                                            <p:strVal val="#ppt_x"/>
                                          </p:val>
                                        </p:tav>
                                      </p:tavLst>
                                    </p:anim>
                                    <p:anim calcmode="lin" valueType="num">
                                      <p:cBhvr>
                                        <p:cTn id="43" dur="500" fill="hold"/>
                                        <p:tgtEl>
                                          <p:spTgt spid="161987">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4" presetClass="entr" presetSubtype="0" fill="hold" grpId="0" nodeType="clickEffect">
                                  <p:stCondLst>
                                    <p:cond delay="0"/>
                                  </p:stCondLst>
                                  <p:childTnLst>
                                    <p:set>
                                      <p:cBhvr>
                                        <p:cTn id="47" dur="1" fill="hold">
                                          <p:stCondLst>
                                            <p:cond delay="0"/>
                                          </p:stCondLst>
                                        </p:cTn>
                                        <p:tgtEl>
                                          <p:spTgt spid="161987">
                                            <p:txEl>
                                              <p:pRg st="3" end="3"/>
                                            </p:txEl>
                                          </p:spTgt>
                                        </p:tgtEl>
                                        <p:attrNameLst>
                                          <p:attrName>style.visibility</p:attrName>
                                        </p:attrNameLst>
                                      </p:cBhvr>
                                      <p:to>
                                        <p:strVal val="visible"/>
                                      </p:to>
                                    </p:set>
                                    <p:animEffect transition="in" filter="fade">
                                      <p:cBhvr>
                                        <p:cTn id="48" dur="500"/>
                                        <p:tgtEl>
                                          <p:spTgt spid="161987">
                                            <p:txEl>
                                              <p:pRg st="3" end="3"/>
                                            </p:txEl>
                                          </p:spTgt>
                                        </p:tgtEl>
                                      </p:cBhvr>
                                    </p:animEffect>
                                    <p:anim calcmode="lin" valueType="num">
                                      <p:cBhvr>
                                        <p:cTn id="49" dur="500" fill="hold"/>
                                        <p:tgtEl>
                                          <p:spTgt spid="161987">
                                            <p:txEl>
                                              <p:pRg st="3" end="3"/>
                                            </p:txEl>
                                          </p:spTgt>
                                        </p:tgtEl>
                                        <p:attrNameLst>
                                          <p:attrName>ppt_x</p:attrName>
                                        </p:attrNameLst>
                                      </p:cBhvr>
                                      <p:tavLst>
                                        <p:tav tm="0">
                                          <p:val>
                                            <p:strVal val="#ppt_x"/>
                                          </p:val>
                                        </p:tav>
                                        <p:tav tm="100000">
                                          <p:val>
                                            <p:strVal val="#ppt_x"/>
                                          </p:val>
                                        </p:tav>
                                      </p:tavLst>
                                    </p:anim>
                                    <p:anim calcmode="lin" valueType="num">
                                      <p:cBhvr>
                                        <p:cTn id="50" dur="500" fill="hold"/>
                                        <p:tgtEl>
                                          <p:spTgt spid="161987">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620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62021"/>
                    </p:tgtEl>
                  </p:cond>
                </p:stCondLst>
                <p:endSync evt="end" delay="0">
                  <p:rtn val="all"/>
                </p:endSync>
                <p:childTnLst>
                  <p:par>
                    <p:cTn id="56" fill="hold">
                      <p:stCondLst>
                        <p:cond delay="0"/>
                      </p:stCondLst>
                      <p:childTnLst>
                        <p:par>
                          <p:cTn id="57" fill="hold">
                            <p:stCondLst>
                              <p:cond delay="0"/>
                            </p:stCondLst>
                            <p:childTnLst>
                              <p:par>
                                <p:cTn id="58" presetID="6" presetClass="emph" presetSubtype="0" decel="50000" fill="hold" grpId="1" nodeType="clickEffect">
                                  <p:stCondLst>
                                    <p:cond delay="0"/>
                                  </p:stCondLst>
                                  <p:childTnLst>
                                    <p:animScale>
                                      <p:cBhvr>
                                        <p:cTn id="59" dur="500" fill="hold"/>
                                        <p:tgtEl>
                                          <p:spTgt spid="162021"/>
                                        </p:tgtEl>
                                      </p:cBhvr>
                                      <p:by x="180000" y="180000"/>
                                    </p:animScale>
                                  </p:childTnLst>
                                </p:cTn>
                              </p:par>
                            </p:childTnLst>
                          </p:cTn>
                        </p:par>
                      </p:childTnLst>
                    </p:cTn>
                  </p:par>
                  <p:par>
                    <p:cTn id="60" fill="hold">
                      <p:stCondLst>
                        <p:cond delay="indefinite"/>
                      </p:stCondLst>
                      <p:childTnLst>
                        <p:par>
                          <p:cTn id="61" fill="hold">
                            <p:stCondLst>
                              <p:cond delay="0"/>
                            </p:stCondLst>
                            <p:childTnLst>
                              <p:par>
                                <p:cTn id="62" presetID="6" presetClass="emph" presetSubtype="0" fill="hold" grpId="2" nodeType="clickEffect">
                                  <p:stCondLst>
                                    <p:cond delay="0"/>
                                  </p:stCondLst>
                                  <p:childTnLst>
                                    <p:animScale>
                                      <p:cBhvr>
                                        <p:cTn id="63" dur="500" fill="hold"/>
                                        <p:tgtEl>
                                          <p:spTgt spid="162021"/>
                                        </p:tgtEl>
                                      </p:cBhvr>
                                      <p:by x="55000" y="55000"/>
                                    </p:animScale>
                                  </p:childTnLst>
                                </p:cTn>
                              </p:par>
                            </p:childTnLst>
                          </p:cTn>
                        </p:par>
                      </p:childTnLst>
                    </p:cTn>
                  </p:par>
                </p:childTnLst>
              </p:cTn>
              <p:nextCondLst>
                <p:cond evt="onClick" delay="0">
                  <p:tgtEl>
                    <p:spTgt spid="162021"/>
                  </p:tgtEl>
                </p:cond>
              </p:nextCondLst>
            </p:seq>
          </p:childTnLst>
        </p:cTn>
      </p:par>
    </p:tnLst>
    <p:bldLst>
      <p:bldP spid="161795" grpId="0" uiExpand="1" build="p"/>
      <p:bldP spid="161987" grpId="0" uiExpand="1" build="p"/>
      <p:bldOleChart spid="162021" grpId="0"/>
      <p:bldOleChart spid="162021" grpId="1"/>
      <p:bldOleChart spid="162021" grpId="2"/>
      <p:bldP spid="16205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fr-FR" sz="3600"/>
              <a:t>Répertoires institutionnels</a:t>
            </a:r>
          </a:p>
        </p:txBody>
      </p:sp>
      <p:sp>
        <p:nvSpPr>
          <p:cNvPr id="183299" name="Rectangle 3"/>
          <p:cNvSpPr>
            <a:spLocks noGrp="1" noChangeArrowheads="1"/>
          </p:cNvSpPr>
          <p:nvPr>
            <p:ph type="body" sz="half" idx="1"/>
          </p:nvPr>
        </p:nvSpPr>
        <p:spPr>
          <a:xfrm>
            <a:off x="611188" y="1773238"/>
            <a:ext cx="7921625" cy="3600450"/>
          </a:xfrm>
        </p:spPr>
        <p:txBody>
          <a:bodyPr/>
          <a:lstStyle/>
          <a:p>
            <a:pPr>
              <a:lnSpc>
                <a:spcPct val="80000"/>
              </a:lnSpc>
            </a:pPr>
            <a:r>
              <a:rPr lang="fr-BE" sz="1600"/>
              <a:t>Cadre commun</a:t>
            </a:r>
          </a:p>
          <a:p>
            <a:pPr lvl="1">
              <a:lnSpc>
                <a:spcPct val="80000"/>
              </a:lnSpc>
            </a:pPr>
            <a:r>
              <a:rPr lang="fr-BE" sz="1400"/>
              <a:t>Création d’un répertoire institutionnel par Académie</a:t>
            </a:r>
          </a:p>
          <a:p>
            <a:pPr lvl="1">
              <a:lnSpc>
                <a:spcPct val="80000"/>
              </a:lnSpc>
            </a:pPr>
            <a:r>
              <a:rPr lang="fr-BE" sz="1400"/>
              <a:t>Analyse initiale commune (groupes de travail…)</a:t>
            </a:r>
          </a:p>
          <a:p>
            <a:pPr lvl="1">
              <a:lnSpc>
                <a:spcPct val="80000"/>
              </a:lnSpc>
            </a:pPr>
            <a:r>
              <a:rPr lang="fr-BE" sz="1400"/>
              <a:t>Spécifications communes en vue d’une interopérabilité</a:t>
            </a:r>
          </a:p>
          <a:p>
            <a:pPr lvl="1">
              <a:lnSpc>
                <a:spcPct val="80000"/>
              </a:lnSpc>
            </a:pPr>
            <a:r>
              <a:rPr lang="fr-BE" sz="1400"/>
              <a:t>Projet d’interface commune</a:t>
            </a:r>
          </a:p>
          <a:p>
            <a:pPr>
              <a:lnSpc>
                <a:spcPct val="80000"/>
              </a:lnSpc>
            </a:pPr>
            <a:endParaRPr lang="fr-BE" sz="1600"/>
          </a:p>
          <a:p>
            <a:pPr>
              <a:lnSpc>
                <a:spcPct val="80000"/>
              </a:lnSpc>
            </a:pPr>
            <a:r>
              <a:rPr lang="fr-BE" sz="1600"/>
              <a:t>Avec un certain nombre de degrés de liberté…</a:t>
            </a:r>
          </a:p>
          <a:p>
            <a:pPr lvl="1">
              <a:lnSpc>
                <a:spcPct val="80000"/>
              </a:lnSpc>
            </a:pPr>
            <a:r>
              <a:rPr lang="fr-BE" sz="1400"/>
              <a:t>Choix du logiciel (Fedora, DSpace)</a:t>
            </a:r>
          </a:p>
          <a:p>
            <a:pPr lvl="1">
              <a:lnSpc>
                <a:spcPct val="80000"/>
              </a:lnSpc>
            </a:pPr>
            <a:r>
              <a:rPr lang="fr-BE" sz="1400"/>
              <a:t>Adaptation aux contextes locaux</a:t>
            </a:r>
          </a:p>
          <a:p>
            <a:pPr lvl="1">
              <a:lnSpc>
                <a:spcPct val="80000"/>
              </a:lnSpc>
            </a:pPr>
            <a:r>
              <a:rPr lang="fr-BE" sz="1400"/>
              <a:t>Politiques institutionnelles différentes</a:t>
            </a:r>
          </a:p>
          <a:p>
            <a:pPr lvl="2">
              <a:lnSpc>
                <a:spcPct val="80000"/>
              </a:lnSpc>
            </a:pPr>
            <a:r>
              <a:rPr lang="fr-BE" sz="1200"/>
              <a:t>Quels contenus ?</a:t>
            </a:r>
          </a:p>
          <a:p>
            <a:pPr lvl="2">
              <a:lnSpc>
                <a:spcPct val="80000"/>
              </a:lnSpc>
            </a:pPr>
            <a:r>
              <a:rPr lang="fr-BE" sz="1200"/>
              <a:t>Obligatoire/optionnel ?</a:t>
            </a:r>
          </a:p>
          <a:p>
            <a:pPr lvl="1">
              <a:lnSpc>
                <a:spcPct val="80000"/>
              </a:lnSpc>
              <a:buFont typeface="Wingdings 2" pitchFamily="18" charset="2"/>
              <a:buNone/>
            </a:pPr>
            <a:r>
              <a:rPr lang="fr-BE" sz="1400"/>
              <a:t>	La question du </a:t>
            </a:r>
            <a:r>
              <a:rPr lang="fr-BE" sz="1400">
                <a:hlinkClick r:id="rId3" action="ppaction://hlinksldjump"/>
              </a:rPr>
              <a:t>mandat </a:t>
            </a:r>
            <a:r>
              <a:rPr lang="fr-BE" sz="1200">
                <a:hlinkClick r:id="rId3" action="ppaction://hlinksldjump"/>
              </a:rPr>
              <a:t>(cliquer ici pour en savoir plus)</a:t>
            </a:r>
            <a:endParaRPr lang="fr-BE" sz="1200"/>
          </a:p>
          <a:p>
            <a:pPr>
              <a:lnSpc>
                <a:spcPct val="80000"/>
              </a:lnSpc>
            </a:pPr>
            <a:endParaRPr lang="fr-BE" sz="1600"/>
          </a:p>
          <a:p>
            <a:pPr>
              <a:lnSpc>
                <a:spcPct val="80000"/>
              </a:lnSpc>
            </a:pPr>
            <a:endParaRPr lang="fr-BE" sz="1600"/>
          </a:p>
          <a:p>
            <a:pPr>
              <a:lnSpc>
                <a:spcPct val="80000"/>
              </a:lnSpc>
            </a:pPr>
            <a:endParaRPr lang="fr-BE" sz="1600"/>
          </a:p>
          <a:p>
            <a:pPr>
              <a:lnSpc>
                <a:spcPct val="80000"/>
              </a:lnSpc>
            </a:pPr>
            <a:endParaRPr lang="fr-FR" sz="1600"/>
          </a:p>
        </p:txBody>
      </p:sp>
      <p:pic>
        <p:nvPicPr>
          <p:cNvPr id="183300" name="Picture 4"/>
          <p:cNvPicPr>
            <a:picLocks noChangeAspect="1" noChangeArrowheads="1"/>
          </p:cNvPicPr>
          <p:nvPr>
            <p:ph sz="half" idx="2"/>
          </p:nvPr>
        </p:nvPicPr>
        <p:blipFill>
          <a:blip r:embed="rId4">
            <a:clrChange>
              <a:clrFrom>
                <a:srgbClr val="FFFFFF"/>
              </a:clrFrom>
              <a:clrTo>
                <a:srgbClr val="FFFFFF">
                  <a:alpha val="0"/>
                </a:srgbClr>
              </a:clrTo>
            </a:clrChange>
          </a:blip>
          <a:srcRect r="5513"/>
          <a:stretch>
            <a:fillRect/>
          </a:stretch>
        </p:blipFill>
        <p:spPr>
          <a:xfrm>
            <a:off x="7667625" y="585788"/>
            <a:ext cx="1068388" cy="682625"/>
          </a:xfrm>
          <a:noFill/>
          <a:ln/>
        </p:spPr>
      </p:pic>
      <p:sp>
        <p:nvSpPr>
          <p:cNvPr id="183306" name="Rectangle 10"/>
          <p:cNvSpPr>
            <a:spLocks noChangeArrowheads="1"/>
          </p:cNvSpPr>
          <p:nvPr/>
        </p:nvSpPr>
        <p:spPr bwMode="auto">
          <a:xfrm>
            <a:off x="7993063" y="71438"/>
            <a:ext cx="1116012" cy="5492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83298"/>
                                        </p:tgtEl>
                                        <p:attrNameLst>
                                          <p:attrName>style.visibility</p:attrName>
                                        </p:attrNameLst>
                                      </p:cBhvr>
                                      <p:to>
                                        <p:strVal val="visible"/>
                                      </p:to>
                                    </p:set>
                                    <p:anim calcmode="lin" valueType="num">
                                      <p:cBhvr>
                                        <p:cTn id="7" dur="500" fill="hold"/>
                                        <p:tgtEl>
                                          <p:spTgt spid="183298"/>
                                        </p:tgtEl>
                                        <p:attrNameLst>
                                          <p:attrName>ppt_x</p:attrName>
                                        </p:attrNameLst>
                                      </p:cBhvr>
                                      <p:tavLst>
                                        <p:tav tm="0">
                                          <p:val>
                                            <p:strVal val="#ppt_x-.2"/>
                                          </p:val>
                                        </p:tav>
                                        <p:tav tm="100000">
                                          <p:val>
                                            <p:strVal val="#ppt_x"/>
                                          </p:val>
                                        </p:tav>
                                      </p:tavLst>
                                    </p:anim>
                                    <p:anim calcmode="lin" valueType="num">
                                      <p:cBhvr>
                                        <p:cTn id="8" dur="500" fill="hold"/>
                                        <p:tgtEl>
                                          <p:spTgt spid="183298"/>
                                        </p:tgtEl>
                                        <p:attrNameLst>
                                          <p:attrName>ppt_y</p:attrName>
                                        </p:attrNameLst>
                                      </p:cBhvr>
                                      <p:tavLst>
                                        <p:tav tm="0">
                                          <p:val>
                                            <p:strVal val="#ppt_y"/>
                                          </p:val>
                                        </p:tav>
                                        <p:tav tm="100000">
                                          <p:val>
                                            <p:strVal val="#ppt_y"/>
                                          </p:val>
                                        </p:tav>
                                      </p:tavLst>
                                    </p:anim>
                                    <p:animEffect transition="in" filter="wipe(right)" prLst="gradientSize: 0.1">
                                      <p:cBhvr>
                                        <p:cTn id="9" dur="500"/>
                                        <p:tgtEl>
                                          <p:spTgt spid="18329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83300">
                                            <p:bg/>
                                          </p:spTgt>
                                        </p:tgtEl>
                                        <p:attrNameLst>
                                          <p:attrName>style.visibility</p:attrName>
                                        </p:attrNameLst>
                                      </p:cBhvr>
                                      <p:to>
                                        <p:strVal val="visible"/>
                                      </p:to>
                                    </p:set>
                                    <p:animEffect transition="in" filter="fade">
                                      <p:cBhvr>
                                        <p:cTn id="12" dur="2000"/>
                                        <p:tgtEl>
                                          <p:spTgt spid="183300">
                                            <p:bg/>
                                          </p:spTgt>
                                        </p:tgtEl>
                                      </p:cBhvr>
                                    </p:animEffect>
                                  </p:childTnLst>
                                </p:cTn>
                              </p:par>
                            </p:childTnLst>
                          </p:cTn>
                        </p:par>
                      </p:childTnLst>
                    </p:cTn>
                  </p:par>
                  <p:par>
                    <p:cTn id="13" fill="hold">
                      <p:stCondLst>
                        <p:cond delay="indefinite"/>
                      </p:stCondLst>
                      <p:childTnLst>
                        <p:par>
                          <p:cTn id="14" fill="hold">
                            <p:stCondLst>
                              <p:cond delay="0"/>
                            </p:stCondLst>
                            <p:childTnLst>
                              <p:par>
                                <p:cTn id="15" presetID="44" presetClass="entr" presetSubtype="0" fill="hold" grpId="0" nodeType="clickEffect">
                                  <p:stCondLst>
                                    <p:cond delay="0"/>
                                  </p:stCondLst>
                                  <p:childTnLst>
                                    <p:set>
                                      <p:cBhvr>
                                        <p:cTn id="16" dur="1" fill="hold">
                                          <p:stCondLst>
                                            <p:cond delay="0"/>
                                          </p:stCondLst>
                                        </p:cTn>
                                        <p:tgtEl>
                                          <p:spTgt spid="183299">
                                            <p:txEl>
                                              <p:pRg st="0" end="0"/>
                                            </p:txEl>
                                          </p:spTgt>
                                        </p:tgtEl>
                                        <p:attrNameLst>
                                          <p:attrName>style.visibility</p:attrName>
                                        </p:attrNameLst>
                                      </p:cBhvr>
                                      <p:to>
                                        <p:strVal val="visible"/>
                                      </p:to>
                                    </p:set>
                                    <p:animEffect transition="in" filter="fade">
                                      <p:cBhvr>
                                        <p:cTn id="17" dur="500"/>
                                        <p:tgtEl>
                                          <p:spTgt spid="183299">
                                            <p:txEl>
                                              <p:pRg st="0" end="0"/>
                                            </p:txEl>
                                          </p:spTgt>
                                        </p:tgtEl>
                                      </p:cBhvr>
                                    </p:animEffect>
                                    <p:anim calcmode="lin" valueType="num">
                                      <p:cBhvr>
                                        <p:cTn id="18" dur="500" fill="hold"/>
                                        <p:tgtEl>
                                          <p:spTgt spid="183299">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83299">
                                            <p:txEl>
                                              <p:pRg st="0" end="0"/>
                                            </p:txEl>
                                          </p:spTgt>
                                        </p:tgtEl>
                                        <p:attrNameLst>
                                          <p:attrName>ppt_y</p:attrName>
                                        </p:attrNameLst>
                                      </p:cBhvr>
                                      <p:tavLst>
                                        <p:tav tm="0">
                                          <p:val>
                                            <p:strVal val="#ppt_y+.05"/>
                                          </p:val>
                                        </p:tav>
                                        <p:tav tm="100000">
                                          <p:val>
                                            <p:strVal val="#ppt_y"/>
                                          </p:val>
                                        </p:tav>
                                      </p:tavLst>
                                    </p:anim>
                                  </p:childTnLst>
                                </p:cTn>
                              </p:par>
                              <p:par>
                                <p:cTn id="20" presetID="44" presetClass="entr" presetSubtype="0" fill="hold" grpId="0" nodeType="withEffect">
                                  <p:stCondLst>
                                    <p:cond delay="0"/>
                                  </p:stCondLst>
                                  <p:childTnLst>
                                    <p:set>
                                      <p:cBhvr>
                                        <p:cTn id="21" dur="1" fill="hold">
                                          <p:stCondLst>
                                            <p:cond delay="0"/>
                                          </p:stCondLst>
                                        </p:cTn>
                                        <p:tgtEl>
                                          <p:spTgt spid="183299">
                                            <p:txEl>
                                              <p:pRg st="1" end="1"/>
                                            </p:txEl>
                                          </p:spTgt>
                                        </p:tgtEl>
                                        <p:attrNameLst>
                                          <p:attrName>style.visibility</p:attrName>
                                        </p:attrNameLst>
                                      </p:cBhvr>
                                      <p:to>
                                        <p:strVal val="visible"/>
                                      </p:to>
                                    </p:set>
                                    <p:animEffect transition="in" filter="fade">
                                      <p:cBhvr>
                                        <p:cTn id="22" dur="500"/>
                                        <p:tgtEl>
                                          <p:spTgt spid="183299">
                                            <p:txEl>
                                              <p:pRg st="1" end="1"/>
                                            </p:txEl>
                                          </p:spTgt>
                                        </p:tgtEl>
                                      </p:cBhvr>
                                    </p:animEffect>
                                    <p:anim calcmode="lin" valueType="num">
                                      <p:cBhvr>
                                        <p:cTn id="23" dur="500" fill="hold"/>
                                        <p:tgtEl>
                                          <p:spTgt spid="183299">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83299">
                                            <p:txEl>
                                              <p:pRg st="1" end="1"/>
                                            </p:txEl>
                                          </p:spTgt>
                                        </p:tgtEl>
                                        <p:attrNameLst>
                                          <p:attrName>ppt_y</p:attrName>
                                        </p:attrNameLst>
                                      </p:cBhvr>
                                      <p:tavLst>
                                        <p:tav tm="0">
                                          <p:val>
                                            <p:strVal val="#ppt_y+.05"/>
                                          </p:val>
                                        </p:tav>
                                        <p:tav tm="100000">
                                          <p:val>
                                            <p:strVal val="#ppt_y"/>
                                          </p:val>
                                        </p:tav>
                                      </p:tavLst>
                                    </p:anim>
                                  </p:childTnLst>
                                </p:cTn>
                              </p:par>
                              <p:par>
                                <p:cTn id="25" presetID="44" presetClass="entr" presetSubtype="0" fill="hold" grpId="0" nodeType="withEffect">
                                  <p:stCondLst>
                                    <p:cond delay="0"/>
                                  </p:stCondLst>
                                  <p:childTnLst>
                                    <p:set>
                                      <p:cBhvr>
                                        <p:cTn id="26" dur="1" fill="hold">
                                          <p:stCondLst>
                                            <p:cond delay="0"/>
                                          </p:stCondLst>
                                        </p:cTn>
                                        <p:tgtEl>
                                          <p:spTgt spid="183299">
                                            <p:txEl>
                                              <p:pRg st="2" end="2"/>
                                            </p:txEl>
                                          </p:spTgt>
                                        </p:tgtEl>
                                        <p:attrNameLst>
                                          <p:attrName>style.visibility</p:attrName>
                                        </p:attrNameLst>
                                      </p:cBhvr>
                                      <p:to>
                                        <p:strVal val="visible"/>
                                      </p:to>
                                    </p:set>
                                    <p:animEffect transition="in" filter="fade">
                                      <p:cBhvr>
                                        <p:cTn id="27" dur="500"/>
                                        <p:tgtEl>
                                          <p:spTgt spid="183299">
                                            <p:txEl>
                                              <p:pRg st="2" end="2"/>
                                            </p:txEl>
                                          </p:spTgt>
                                        </p:tgtEl>
                                      </p:cBhvr>
                                    </p:animEffect>
                                    <p:anim calcmode="lin" valueType="num">
                                      <p:cBhvr>
                                        <p:cTn id="28" dur="500" fill="hold"/>
                                        <p:tgtEl>
                                          <p:spTgt spid="183299">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183299">
                                            <p:txEl>
                                              <p:pRg st="2" end="2"/>
                                            </p:txEl>
                                          </p:spTgt>
                                        </p:tgtEl>
                                        <p:attrNameLst>
                                          <p:attrName>ppt_y</p:attrName>
                                        </p:attrNameLst>
                                      </p:cBhvr>
                                      <p:tavLst>
                                        <p:tav tm="0">
                                          <p:val>
                                            <p:strVal val="#ppt_y+.05"/>
                                          </p:val>
                                        </p:tav>
                                        <p:tav tm="100000">
                                          <p:val>
                                            <p:strVal val="#ppt_y"/>
                                          </p:val>
                                        </p:tav>
                                      </p:tavLst>
                                    </p:anim>
                                  </p:childTnLst>
                                </p:cTn>
                              </p:par>
                              <p:par>
                                <p:cTn id="30" presetID="44" presetClass="entr" presetSubtype="0" fill="hold" grpId="0" nodeType="withEffect">
                                  <p:stCondLst>
                                    <p:cond delay="0"/>
                                  </p:stCondLst>
                                  <p:childTnLst>
                                    <p:set>
                                      <p:cBhvr>
                                        <p:cTn id="31" dur="1" fill="hold">
                                          <p:stCondLst>
                                            <p:cond delay="0"/>
                                          </p:stCondLst>
                                        </p:cTn>
                                        <p:tgtEl>
                                          <p:spTgt spid="183299">
                                            <p:txEl>
                                              <p:pRg st="3" end="3"/>
                                            </p:txEl>
                                          </p:spTgt>
                                        </p:tgtEl>
                                        <p:attrNameLst>
                                          <p:attrName>style.visibility</p:attrName>
                                        </p:attrNameLst>
                                      </p:cBhvr>
                                      <p:to>
                                        <p:strVal val="visible"/>
                                      </p:to>
                                    </p:set>
                                    <p:animEffect transition="in" filter="fade">
                                      <p:cBhvr>
                                        <p:cTn id="32" dur="500"/>
                                        <p:tgtEl>
                                          <p:spTgt spid="183299">
                                            <p:txEl>
                                              <p:pRg st="3" end="3"/>
                                            </p:txEl>
                                          </p:spTgt>
                                        </p:tgtEl>
                                      </p:cBhvr>
                                    </p:animEffect>
                                    <p:anim calcmode="lin" valueType="num">
                                      <p:cBhvr>
                                        <p:cTn id="33" dur="500" fill="hold"/>
                                        <p:tgtEl>
                                          <p:spTgt spid="183299">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183299">
                                            <p:txEl>
                                              <p:pRg st="3" end="3"/>
                                            </p:txEl>
                                          </p:spTgt>
                                        </p:tgtEl>
                                        <p:attrNameLst>
                                          <p:attrName>ppt_y</p:attrName>
                                        </p:attrNameLst>
                                      </p:cBhvr>
                                      <p:tavLst>
                                        <p:tav tm="0">
                                          <p:val>
                                            <p:strVal val="#ppt_y+.05"/>
                                          </p:val>
                                        </p:tav>
                                        <p:tav tm="100000">
                                          <p:val>
                                            <p:strVal val="#ppt_y"/>
                                          </p:val>
                                        </p:tav>
                                      </p:tavLst>
                                    </p:anim>
                                  </p:childTnLst>
                                </p:cTn>
                              </p:par>
                              <p:par>
                                <p:cTn id="35" presetID="44" presetClass="entr" presetSubtype="0" fill="hold" grpId="0" nodeType="withEffect">
                                  <p:stCondLst>
                                    <p:cond delay="0"/>
                                  </p:stCondLst>
                                  <p:childTnLst>
                                    <p:set>
                                      <p:cBhvr>
                                        <p:cTn id="36" dur="1" fill="hold">
                                          <p:stCondLst>
                                            <p:cond delay="0"/>
                                          </p:stCondLst>
                                        </p:cTn>
                                        <p:tgtEl>
                                          <p:spTgt spid="183299">
                                            <p:txEl>
                                              <p:pRg st="4" end="4"/>
                                            </p:txEl>
                                          </p:spTgt>
                                        </p:tgtEl>
                                        <p:attrNameLst>
                                          <p:attrName>style.visibility</p:attrName>
                                        </p:attrNameLst>
                                      </p:cBhvr>
                                      <p:to>
                                        <p:strVal val="visible"/>
                                      </p:to>
                                    </p:set>
                                    <p:animEffect transition="in" filter="fade">
                                      <p:cBhvr>
                                        <p:cTn id="37" dur="500"/>
                                        <p:tgtEl>
                                          <p:spTgt spid="183299">
                                            <p:txEl>
                                              <p:pRg st="4" end="4"/>
                                            </p:txEl>
                                          </p:spTgt>
                                        </p:tgtEl>
                                      </p:cBhvr>
                                    </p:animEffect>
                                    <p:anim calcmode="lin" valueType="num">
                                      <p:cBhvr>
                                        <p:cTn id="38" dur="500" fill="hold"/>
                                        <p:tgtEl>
                                          <p:spTgt spid="183299">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183299">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4" presetClass="entr" presetSubtype="0" fill="hold" grpId="0" nodeType="clickEffect">
                                  <p:stCondLst>
                                    <p:cond delay="0"/>
                                  </p:stCondLst>
                                  <p:childTnLst>
                                    <p:set>
                                      <p:cBhvr>
                                        <p:cTn id="43" dur="1" fill="hold">
                                          <p:stCondLst>
                                            <p:cond delay="0"/>
                                          </p:stCondLst>
                                        </p:cTn>
                                        <p:tgtEl>
                                          <p:spTgt spid="183299">
                                            <p:txEl>
                                              <p:pRg st="6" end="6"/>
                                            </p:txEl>
                                          </p:spTgt>
                                        </p:tgtEl>
                                        <p:attrNameLst>
                                          <p:attrName>style.visibility</p:attrName>
                                        </p:attrNameLst>
                                      </p:cBhvr>
                                      <p:to>
                                        <p:strVal val="visible"/>
                                      </p:to>
                                    </p:set>
                                    <p:animEffect transition="in" filter="fade">
                                      <p:cBhvr>
                                        <p:cTn id="44" dur="500"/>
                                        <p:tgtEl>
                                          <p:spTgt spid="183299">
                                            <p:txEl>
                                              <p:pRg st="6" end="6"/>
                                            </p:txEl>
                                          </p:spTgt>
                                        </p:tgtEl>
                                      </p:cBhvr>
                                    </p:animEffect>
                                    <p:anim calcmode="lin" valueType="num">
                                      <p:cBhvr>
                                        <p:cTn id="45" dur="500" fill="hold"/>
                                        <p:tgtEl>
                                          <p:spTgt spid="183299">
                                            <p:txEl>
                                              <p:pRg st="6" end="6"/>
                                            </p:txEl>
                                          </p:spTgt>
                                        </p:tgtEl>
                                        <p:attrNameLst>
                                          <p:attrName>ppt_x</p:attrName>
                                        </p:attrNameLst>
                                      </p:cBhvr>
                                      <p:tavLst>
                                        <p:tav tm="0">
                                          <p:val>
                                            <p:strVal val="#ppt_x"/>
                                          </p:val>
                                        </p:tav>
                                        <p:tav tm="100000">
                                          <p:val>
                                            <p:strVal val="#ppt_x"/>
                                          </p:val>
                                        </p:tav>
                                      </p:tavLst>
                                    </p:anim>
                                    <p:anim calcmode="lin" valueType="num">
                                      <p:cBhvr>
                                        <p:cTn id="46" dur="500" fill="hold"/>
                                        <p:tgtEl>
                                          <p:spTgt spid="183299">
                                            <p:txEl>
                                              <p:pRg st="6" end="6"/>
                                            </p:txEl>
                                          </p:spTgt>
                                        </p:tgtEl>
                                        <p:attrNameLst>
                                          <p:attrName>ppt_y</p:attrName>
                                        </p:attrNameLst>
                                      </p:cBhvr>
                                      <p:tavLst>
                                        <p:tav tm="0">
                                          <p:val>
                                            <p:strVal val="#ppt_y+.05"/>
                                          </p:val>
                                        </p:tav>
                                        <p:tav tm="100000">
                                          <p:val>
                                            <p:strVal val="#ppt_y"/>
                                          </p:val>
                                        </p:tav>
                                      </p:tavLst>
                                    </p:anim>
                                  </p:childTnLst>
                                </p:cTn>
                              </p:par>
                              <p:par>
                                <p:cTn id="47" presetID="44" presetClass="entr" presetSubtype="0" fill="hold" grpId="0" nodeType="withEffect">
                                  <p:stCondLst>
                                    <p:cond delay="0"/>
                                  </p:stCondLst>
                                  <p:childTnLst>
                                    <p:set>
                                      <p:cBhvr>
                                        <p:cTn id="48" dur="1" fill="hold">
                                          <p:stCondLst>
                                            <p:cond delay="0"/>
                                          </p:stCondLst>
                                        </p:cTn>
                                        <p:tgtEl>
                                          <p:spTgt spid="183299">
                                            <p:txEl>
                                              <p:pRg st="7" end="7"/>
                                            </p:txEl>
                                          </p:spTgt>
                                        </p:tgtEl>
                                        <p:attrNameLst>
                                          <p:attrName>style.visibility</p:attrName>
                                        </p:attrNameLst>
                                      </p:cBhvr>
                                      <p:to>
                                        <p:strVal val="visible"/>
                                      </p:to>
                                    </p:set>
                                    <p:animEffect transition="in" filter="fade">
                                      <p:cBhvr>
                                        <p:cTn id="49" dur="500"/>
                                        <p:tgtEl>
                                          <p:spTgt spid="183299">
                                            <p:txEl>
                                              <p:pRg st="7" end="7"/>
                                            </p:txEl>
                                          </p:spTgt>
                                        </p:tgtEl>
                                      </p:cBhvr>
                                    </p:animEffect>
                                    <p:anim calcmode="lin" valueType="num">
                                      <p:cBhvr>
                                        <p:cTn id="50" dur="500" fill="hold"/>
                                        <p:tgtEl>
                                          <p:spTgt spid="183299">
                                            <p:txEl>
                                              <p:pRg st="7" end="7"/>
                                            </p:txEl>
                                          </p:spTgt>
                                        </p:tgtEl>
                                        <p:attrNameLst>
                                          <p:attrName>ppt_x</p:attrName>
                                        </p:attrNameLst>
                                      </p:cBhvr>
                                      <p:tavLst>
                                        <p:tav tm="0">
                                          <p:val>
                                            <p:strVal val="#ppt_x"/>
                                          </p:val>
                                        </p:tav>
                                        <p:tav tm="100000">
                                          <p:val>
                                            <p:strVal val="#ppt_x"/>
                                          </p:val>
                                        </p:tav>
                                      </p:tavLst>
                                    </p:anim>
                                    <p:anim calcmode="lin" valueType="num">
                                      <p:cBhvr>
                                        <p:cTn id="51" dur="500" fill="hold"/>
                                        <p:tgtEl>
                                          <p:spTgt spid="183299">
                                            <p:txEl>
                                              <p:pRg st="7" end="7"/>
                                            </p:txEl>
                                          </p:spTgt>
                                        </p:tgtEl>
                                        <p:attrNameLst>
                                          <p:attrName>ppt_y</p:attrName>
                                        </p:attrNameLst>
                                      </p:cBhvr>
                                      <p:tavLst>
                                        <p:tav tm="0">
                                          <p:val>
                                            <p:strVal val="#ppt_y+.05"/>
                                          </p:val>
                                        </p:tav>
                                        <p:tav tm="100000">
                                          <p:val>
                                            <p:strVal val="#ppt_y"/>
                                          </p:val>
                                        </p:tav>
                                      </p:tavLst>
                                    </p:anim>
                                  </p:childTnLst>
                                </p:cTn>
                              </p:par>
                              <p:par>
                                <p:cTn id="52" presetID="44" presetClass="entr" presetSubtype="0" fill="hold" grpId="0" nodeType="withEffect">
                                  <p:stCondLst>
                                    <p:cond delay="0"/>
                                  </p:stCondLst>
                                  <p:childTnLst>
                                    <p:set>
                                      <p:cBhvr>
                                        <p:cTn id="53" dur="1" fill="hold">
                                          <p:stCondLst>
                                            <p:cond delay="0"/>
                                          </p:stCondLst>
                                        </p:cTn>
                                        <p:tgtEl>
                                          <p:spTgt spid="183299">
                                            <p:txEl>
                                              <p:pRg st="8" end="8"/>
                                            </p:txEl>
                                          </p:spTgt>
                                        </p:tgtEl>
                                        <p:attrNameLst>
                                          <p:attrName>style.visibility</p:attrName>
                                        </p:attrNameLst>
                                      </p:cBhvr>
                                      <p:to>
                                        <p:strVal val="visible"/>
                                      </p:to>
                                    </p:set>
                                    <p:animEffect transition="in" filter="fade">
                                      <p:cBhvr>
                                        <p:cTn id="54" dur="500"/>
                                        <p:tgtEl>
                                          <p:spTgt spid="183299">
                                            <p:txEl>
                                              <p:pRg st="8" end="8"/>
                                            </p:txEl>
                                          </p:spTgt>
                                        </p:tgtEl>
                                      </p:cBhvr>
                                    </p:animEffect>
                                    <p:anim calcmode="lin" valueType="num">
                                      <p:cBhvr>
                                        <p:cTn id="55" dur="500" fill="hold"/>
                                        <p:tgtEl>
                                          <p:spTgt spid="183299">
                                            <p:txEl>
                                              <p:pRg st="8" end="8"/>
                                            </p:txEl>
                                          </p:spTgt>
                                        </p:tgtEl>
                                        <p:attrNameLst>
                                          <p:attrName>ppt_x</p:attrName>
                                        </p:attrNameLst>
                                      </p:cBhvr>
                                      <p:tavLst>
                                        <p:tav tm="0">
                                          <p:val>
                                            <p:strVal val="#ppt_x"/>
                                          </p:val>
                                        </p:tav>
                                        <p:tav tm="100000">
                                          <p:val>
                                            <p:strVal val="#ppt_x"/>
                                          </p:val>
                                        </p:tav>
                                      </p:tavLst>
                                    </p:anim>
                                    <p:anim calcmode="lin" valueType="num">
                                      <p:cBhvr>
                                        <p:cTn id="56" dur="500" fill="hold"/>
                                        <p:tgtEl>
                                          <p:spTgt spid="183299">
                                            <p:txEl>
                                              <p:pRg st="8" end="8"/>
                                            </p:txEl>
                                          </p:spTgt>
                                        </p:tgtEl>
                                        <p:attrNameLst>
                                          <p:attrName>ppt_y</p:attrName>
                                        </p:attrNameLst>
                                      </p:cBhvr>
                                      <p:tavLst>
                                        <p:tav tm="0">
                                          <p:val>
                                            <p:strVal val="#ppt_y+.05"/>
                                          </p:val>
                                        </p:tav>
                                        <p:tav tm="100000">
                                          <p:val>
                                            <p:strVal val="#ppt_y"/>
                                          </p:val>
                                        </p:tav>
                                      </p:tavLst>
                                    </p:anim>
                                  </p:childTnLst>
                                </p:cTn>
                              </p:par>
                              <p:par>
                                <p:cTn id="57" presetID="44" presetClass="entr" presetSubtype="0" fill="hold" grpId="0" nodeType="withEffect">
                                  <p:stCondLst>
                                    <p:cond delay="0"/>
                                  </p:stCondLst>
                                  <p:childTnLst>
                                    <p:set>
                                      <p:cBhvr>
                                        <p:cTn id="58" dur="1" fill="hold">
                                          <p:stCondLst>
                                            <p:cond delay="0"/>
                                          </p:stCondLst>
                                        </p:cTn>
                                        <p:tgtEl>
                                          <p:spTgt spid="183299">
                                            <p:txEl>
                                              <p:pRg st="9" end="9"/>
                                            </p:txEl>
                                          </p:spTgt>
                                        </p:tgtEl>
                                        <p:attrNameLst>
                                          <p:attrName>style.visibility</p:attrName>
                                        </p:attrNameLst>
                                      </p:cBhvr>
                                      <p:to>
                                        <p:strVal val="visible"/>
                                      </p:to>
                                    </p:set>
                                    <p:animEffect transition="in" filter="fade">
                                      <p:cBhvr>
                                        <p:cTn id="59" dur="500"/>
                                        <p:tgtEl>
                                          <p:spTgt spid="183299">
                                            <p:txEl>
                                              <p:pRg st="9" end="9"/>
                                            </p:txEl>
                                          </p:spTgt>
                                        </p:tgtEl>
                                      </p:cBhvr>
                                    </p:animEffect>
                                    <p:anim calcmode="lin" valueType="num">
                                      <p:cBhvr>
                                        <p:cTn id="60" dur="500" fill="hold"/>
                                        <p:tgtEl>
                                          <p:spTgt spid="183299">
                                            <p:txEl>
                                              <p:pRg st="9" end="9"/>
                                            </p:txEl>
                                          </p:spTgt>
                                        </p:tgtEl>
                                        <p:attrNameLst>
                                          <p:attrName>ppt_x</p:attrName>
                                        </p:attrNameLst>
                                      </p:cBhvr>
                                      <p:tavLst>
                                        <p:tav tm="0">
                                          <p:val>
                                            <p:strVal val="#ppt_x"/>
                                          </p:val>
                                        </p:tav>
                                        <p:tav tm="100000">
                                          <p:val>
                                            <p:strVal val="#ppt_x"/>
                                          </p:val>
                                        </p:tav>
                                      </p:tavLst>
                                    </p:anim>
                                    <p:anim calcmode="lin" valueType="num">
                                      <p:cBhvr>
                                        <p:cTn id="61" dur="500" fill="hold"/>
                                        <p:tgtEl>
                                          <p:spTgt spid="183299">
                                            <p:txEl>
                                              <p:pRg st="9" end="9"/>
                                            </p:txEl>
                                          </p:spTgt>
                                        </p:tgtEl>
                                        <p:attrNameLst>
                                          <p:attrName>ppt_y</p:attrName>
                                        </p:attrNameLst>
                                      </p:cBhvr>
                                      <p:tavLst>
                                        <p:tav tm="0">
                                          <p:val>
                                            <p:strVal val="#ppt_y+.05"/>
                                          </p:val>
                                        </p:tav>
                                        <p:tav tm="100000">
                                          <p:val>
                                            <p:strVal val="#ppt_y"/>
                                          </p:val>
                                        </p:tav>
                                      </p:tavLst>
                                    </p:anim>
                                  </p:childTnLst>
                                </p:cTn>
                              </p:par>
                              <p:par>
                                <p:cTn id="62" presetID="44" presetClass="entr" presetSubtype="0" fill="hold" grpId="0" nodeType="withEffect">
                                  <p:stCondLst>
                                    <p:cond delay="0"/>
                                  </p:stCondLst>
                                  <p:childTnLst>
                                    <p:set>
                                      <p:cBhvr>
                                        <p:cTn id="63" dur="1" fill="hold">
                                          <p:stCondLst>
                                            <p:cond delay="0"/>
                                          </p:stCondLst>
                                        </p:cTn>
                                        <p:tgtEl>
                                          <p:spTgt spid="183299">
                                            <p:txEl>
                                              <p:pRg st="10" end="10"/>
                                            </p:txEl>
                                          </p:spTgt>
                                        </p:tgtEl>
                                        <p:attrNameLst>
                                          <p:attrName>style.visibility</p:attrName>
                                        </p:attrNameLst>
                                      </p:cBhvr>
                                      <p:to>
                                        <p:strVal val="visible"/>
                                      </p:to>
                                    </p:set>
                                    <p:animEffect transition="in" filter="fade">
                                      <p:cBhvr>
                                        <p:cTn id="64" dur="500"/>
                                        <p:tgtEl>
                                          <p:spTgt spid="183299">
                                            <p:txEl>
                                              <p:pRg st="10" end="10"/>
                                            </p:txEl>
                                          </p:spTgt>
                                        </p:tgtEl>
                                      </p:cBhvr>
                                    </p:animEffect>
                                    <p:anim calcmode="lin" valueType="num">
                                      <p:cBhvr>
                                        <p:cTn id="65" dur="500" fill="hold"/>
                                        <p:tgtEl>
                                          <p:spTgt spid="183299">
                                            <p:txEl>
                                              <p:pRg st="10" end="10"/>
                                            </p:txEl>
                                          </p:spTgt>
                                        </p:tgtEl>
                                        <p:attrNameLst>
                                          <p:attrName>ppt_x</p:attrName>
                                        </p:attrNameLst>
                                      </p:cBhvr>
                                      <p:tavLst>
                                        <p:tav tm="0">
                                          <p:val>
                                            <p:strVal val="#ppt_x"/>
                                          </p:val>
                                        </p:tav>
                                        <p:tav tm="100000">
                                          <p:val>
                                            <p:strVal val="#ppt_x"/>
                                          </p:val>
                                        </p:tav>
                                      </p:tavLst>
                                    </p:anim>
                                    <p:anim calcmode="lin" valueType="num">
                                      <p:cBhvr>
                                        <p:cTn id="66" dur="500" fill="hold"/>
                                        <p:tgtEl>
                                          <p:spTgt spid="183299">
                                            <p:txEl>
                                              <p:pRg st="10" end="10"/>
                                            </p:txEl>
                                          </p:spTgt>
                                        </p:tgtEl>
                                        <p:attrNameLst>
                                          <p:attrName>ppt_y</p:attrName>
                                        </p:attrNameLst>
                                      </p:cBhvr>
                                      <p:tavLst>
                                        <p:tav tm="0">
                                          <p:val>
                                            <p:strVal val="#ppt_y+.05"/>
                                          </p:val>
                                        </p:tav>
                                        <p:tav tm="100000">
                                          <p:val>
                                            <p:strVal val="#ppt_y"/>
                                          </p:val>
                                        </p:tav>
                                      </p:tavLst>
                                    </p:anim>
                                  </p:childTnLst>
                                </p:cTn>
                              </p:par>
                              <p:par>
                                <p:cTn id="67" presetID="44" presetClass="entr" presetSubtype="0" fill="hold" grpId="0" nodeType="withEffect">
                                  <p:stCondLst>
                                    <p:cond delay="0"/>
                                  </p:stCondLst>
                                  <p:childTnLst>
                                    <p:set>
                                      <p:cBhvr>
                                        <p:cTn id="68" dur="1" fill="hold">
                                          <p:stCondLst>
                                            <p:cond delay="0"/>
                                          </p:stCondLst>
                                        </p:cTn>
                                        <p:tgtEl>
                                          <p:spTgt spid="183299">
                                            <p:txEl>
                                              <p:pRg st="11" end="11"/>
                                            </p:txEl>
                                          </p:spTgt>
                                        </p:tgtEl>
                                        <p:attrNameLst>
                                          <p:attrName>style.visibility</p:attrName>
                                        </p:attrNameLst>
                                      </p:cBhvr>
                                      <p:to>
                                        <p:strVal val="visible"/>
                                      </p:to>
                                    </p:set>
                                    <p:animEffect transition="in" filter="fade">
                                      <p:cBhvr>
                                        <p:cTn id="69" dur="500"/>
                                        <p:tgtEl>
                                          <p:spTgt spid="183299">
                                            <p:txEl>
                                              <p:pRg st="11" end="11"/>
                                            </p:txEl>
                                          </p:spTgt>
                                        </p:tgtEl>
                                      </p:cBhvr>
                                    </p:animEffect>
                                    <p:anim calcmode="lin" valueType="num">
                                      <p:cBhvr>
                                        <p:cTn id="70" dur="500" fill="hold"/>
                                        <p:tgtEl>
                                          <p:spTgt spid="183299">
                                            <p:txEl>
                                              <p:pRg st="11" end="11"/>
                                            </p:txEl>
                                          </p:spTgt>
                                        </p:tgtEl>
                                        <p:attrNameLst>
                                          <p:attrName>ppt_x</p:attrName>
                                        </p:attrNameLst>
                                      </p:cBhvr>
                                      <p:tavLst>
                                        <p:tav tm="0">
                                          <p:val>
                                            <p:strVal val="#ppt_x"/>
                                          </p:val>
                                        </p:tav>
                                        <p:tav tm="100000">
                                          <p:val>
                                            <p:strVal val="#ppt_x"/>
                                          </p:val>
                                        </p:tav>
                                      </p:tavLst>
                                    </p:anim>
                                    <p:anim calcmode="lin" valueType="num">
                                      <p:cBhvr>
                                        <p:cTn id="71" dur="500" fill="hold"/>
                                        <p:tgtEl>
                                          <p:spTgt spid="183299">
                                            <p:txEl>
                                              <p:pRg st="11" end="11"/>
                                            </p:txEl>
                                          </p:spTgt>
                                        </p:tgtEl>
                                        <p:attrNameLst>
                                          <p:attrName>ppt_y</p:attrName>
                                        </p:attrNameLst>
                                      </p:cBhvr>
                                      <p:tavLst>
                                        <p:tav tm="0">
                                          <p:val>
                                            <p:strVal val="#ppt_y+.05"/>
                                          </p:val>
                                        </p:tav>
                                        <p:tav tm="100000">
                                          <p:val>
                                            <p:strVal val="#ppt_y"/>
                                          </p:val>
                                        </p:tav>
                                      </p:tavLst>
                                    </p:anim>
                                  </p:childTnLst>
                                </p:cTn>
                              </p:par>
                              <p:par>
                                <p:cTn id="72" presetID="44" presetClass="entr" presetSubtype="0" fill="hold" grpId="0" nodeType="withEffect">
                                  <p:stCondLst>
                                    <p:cond delay="0"/>
                                  </p:stCondLst>
                                  <p:childTnLst>
                                    <p:set>
                                      <p:cBhvr>
                                        <p:cTn id="73" dur="1" fill="hold">
                                          <p:stCondLst>
                                            <p:cond delay="0"/>
                                          </p:stCondLst>
                                        </p:cTn>
                                        <p:tgtEl>
                                          <p:spTgt spid="183299">
                                            <p:txEl>
                                              <p:pRg st="12" end="12"/>
                                            </p:txEl>
                                          </p:spTgt>
                                        </p:tgtEl>
                                        <p:attrNameLst>
                                          <p:attrName>style.visibility</p:attrName>
                                        </p:attrNameLst>
                                      </p:cBhvr>
                                      <p:to>
                                        <p:strVal val="visible"/>
                                      </p:to>
                                    </p:set>
                                    <p:animEffect transition="in" filter="fade">
                                      <p:cBhvr>
                                        <p:cTn id="74" dur="500"/>
                                        <p:tgtEl>
                                          <p:spTgt spid="183299">
                                            <p:txEl>
                                              <p:pRg st="12" end="12"/>
                                            </p:txEl>
                                          </p:spTgt>
                                        </p:tgtEl>
                                      </p:cBhvr>
                                    </p:animEffect>
                                    <p:anim calcmode="lin" valueType="num">
                                      <p:cBhvr>
                                        <p:cTn id="75" dur="500" fill="hold"/>
                                        <p:tgtEl>
                                          <p:spTgt spid="183299">
                                            <p:txEl>
                                              <p:pRg st="12" end="12"/>
                                            </p:txEl>
                                          </p:spTgt>
                                        </p:tgtEl>
                                        <p:attrNameLst>
                                          <p:attrName>ppt_x</p:attrName>
                                        </p:attrNameLst>
                                      </p:cBhvr>
                                      <p:tavLst>
                                        <p:tav tm="0">
                                          <p:val>
                                            <p:strVal val="#ppt_x"/>
                                          </p:val>
                                        </p:tav>
                                        <p:tav tm="100000">
                                          <p:val>
                                            <p:strVal val="#ppt_x"/>
                                          </p:val>
                                        </p:tav>
                                      </p:tavLst>
                                    </p:anim>
                                    <p:anim calcmode="lin" valueType="num">
                                      <p:cBhvr>
                                        <p:cTn id="76" dur="500" fill="hold"/>
                                        <p:tgtEl>
                                          <p:spTgt spid="183299">
                                            <p:txEl>
                                              <p:pRg st="12" end="12"/>
                                            </p:txEl>
                                          </p:spTgt>
                                        </p:tgtEl>
                                        <p:attrNameLst>
                                          <p:attrName>ppt_y</p:attrName>
                                        </p:attrNameLst>
                                      </p:cBhvr>
                                      <p:tavLst>
                                        <p:tav tm="0">
                                          <p:val>
                                            <p:strVal val="#ppt_y+.05"/>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1833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p:bldP spid="183299" grpId="0" uiExpand="1" build="p"/>
      <p:bldP spid="183300" grpId="0" build="p"/>
      <p:bldP spid="18330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fr-FR" sz="3600"/>
              <a:t>Répertoires institutionnels</a:t>
            </a:r>
          </a:p>
        </p:txBody>
      </p:sp>
      <p:sp>
        <p:nvSpPr>
          <p:cNvPr id="223235" name="Rectangle 3"/>
          <p:cNvSpPr>
            <a:spLocks noGrp="1" noChangeArrowheads="1"/>
          </p:cNvSpPr>
          <p:nvPr>
            <p:ph type="body" sz="half" idx="1"/>
          </p:nvPr>
        </p:nvSpPr>
        <p:spPr>
          <a:xfrm>
            <a:off x="611188" y="1773238"/>
            <a:ext cx="7921625" cy="3600450"/>
          </a:xfrm>
        </p:spPr>
        <p:txBody>
          <a:bodyPr/>
          <a:lstStyle/>
          <a:p>
            <a:pPr>
              <a:lnSpc>
                <a:spcPct val="80000"/>
              </a:lnSpc>
            </a:pPr>
            <a:r>
              <a:rPr lang="fr-BE" sz="1800"/>
              <a:t>Phase développement et tests (groupes pilotes…) : 2005-2008</a:t>
            </a:r>
          </a:p>
          <a:p>
            <a:pPr>
              <a:lnSpc>
                <a:spcPct val="80000"/>
              </a:lnSpc>
            </a:pPr>
            <a:endParaRPr lang="fr-BE" sz="1800"/>
          </a:p>
          <a:p>
            <a:pPr>
              <a:lnSpc>
                <a:spcPct val="80000"/>
              </a:lnSpc>
            </a:pPr>
            <a:r>
              <a:rPr lang="fr-BE" sz="1800"/>
              <a:t>Mise en production : 2008</a:t>
            </a:r>
          </a:p>
          <a:p>
            <a:pPr>
              <a:lnSpc>
                <a:spcPct val="80000"/>
              </a:lnSpc>
            </a:pPr>
            <a:endParaRPr lang="fr-BE" sz="1800"/>
          </a:p>
          <a:p>
            <a:pPr>
              <a:lnSpc>
                <a:spcPct val="80000"/>
              </a:lnSpc>
            </a:pPr>
            <a:r>
              <a:rPr lang="fr-BE" sz="1800"/>
              <a:t>Contenu : objectifs BICfB fixés pour fin 2008</a:t>
            </a:r>
          </a:p>
          <a:p>
            <a:pPr lvl="1">
              <a:lnSpc>
                <a:spcPct val="80000"/>
              </a:lnSpc>
            </a:pPr>
            <a:r>
              <a:rPr lang="fr-BE" sz="1600"/>
              <a:t>Académie Louvain (VITAL) </a:t>
            </a:r>
            <a:r>
              <a:rPr lang="fr-BE" sz="1600" b="1"/>
              <a:t>2800</a:t>
            </a:r>
            <a:r>
              <a:rPr lang="fr-BE" sz="1600"/>
              <a:t> full text (y compris BICTEL/e)</a:t>
            </a:r>
          </a:p>
          <a:p>
            <a:pPr lvl="1">
              <a:lnSpc>
                <a:spcPct val="80000"/>
              </a:lnSpc>
            </a:pPr>
            <a:r>
              <a:rPr lang="fr-BE" sz="1600"/>
              <a:t>Académie Wallonie-Bruxelles (DI-fusion) : </a:t>
            </a:r>
            <a:r>
              <a:rPr lang="fr-BE" sz="1600" b="1"/>
              <a:t>1080</a:t>
            </a:r>
            <a:r>
              <a:rPr lang="fr-BE" sz="1600"/>
              <a:t> full text)</a:t>
            </a:r>
          </a:p>
          <a:p>
            <a:pPr lvl="1">
              <a:lnSpc>
                <a:spcPct val="80000"/>
              </a:lnSpc>
            </a:pPr>
            <a:r>
              <a:rPr lang="fr-BE" sz="1600"/>
              <a:t>Académie Wallonie-Europe (</a:t>
            </a:r>
            <a:r>
              <a:rPr lang="fr-BE" sz="1600">
                <a:hlinkClick r:id="rId3" action="ppaction://hlinksldjump"/>
              </a:rPr>
              <a:t>ORBi </a:t>
            </a:r>
            <a:r>
              <a:rPr lang="fr-BE" sz="1400">
                <a:hlinkClick r:id="rId3" action="ppaction://hlinksldjump"/>
              </a:rPr>
              <a:t>– cliquer ici pour en savoir plus</a:t>
            </a:r>
            <a:r>
              <a:rPr lang="fr-BE" sz="1600"/>
              <a:t>) : </a:t>
            </a:r>
            <a:r>
              <a:rPr lang="fr-BE" sz="1600" b="1"/>
              <a:t>1500</a:t>
            </a:r>
            <a:r>
              <a:rPr lang="fr-BE" sz="1600"/>
              <a:t> full text</a:t>
            </a:r>
          </a:p>
          <a:p>
            <a:pPr>
              <a:lnSpc>
                <a:spcPct val="80000"/>
              </a:lnSpc>
            </a:pPr>
            <a:endParaRPr lang="fr-BE" sz="1800"/>
          </a:p>
          <a:p>
            <a:pPr>
              <a:lnSpc>
                <a:spcPct val="80000"/>
              </a:lnSpc>
            </a:pPr>
            <a:r>
              <a:rPr lang="fr-BE" sz="1800"/>
              <a:t>Intégration dans le projet européen </a:t>
            </a:r>
            <a:r>
              <a:rPr lang="fr-BE" sz="1800">
                <a:hlinkClick r:id="rId4"/>
              </a:rPr>
              <a:t>DRIVER</a:t>
            </a:r>
            <a:r>
              <a:rPr lang="fr-BE" sz="1800"/>
              <a:t>…</a:t>
            </a:r>
          </a:p>
          <a:p>
            <a:pPr>
              <a:lnSpc>
                <a:spcPct val="80000"/>
              </a:lnSpc>
            </a:pPr>
            <a:endParaRPr lang="fr-BE" sz="1800"/>
          </a:p>
          <a:p>
            <a:pPr>
              <a:lnSpc>
                <a:spcPct val="80000"/>
              </a:lnSpc>
            </a:pPr>
            <a:r>
              <a:rPr lang="fr-BE" sz="1800"/>
              <a:t>A terme : intégration des thèses BICTEL/e</a:t>
            </a:r>
          </a:p>
          <a:p>
            <a:pPr>
              <a:lnSpc>
                <a:spcPct val="80000"/>
              </a:lnSpc>
            </a:pPr>
            <a:endParaRPr lang="fr-BE" sz="1800"/>
          </a:p>
          <a:p>
            <a:pPr>
              <a:lnSpc>
                <a:spcPct val="80000"/>
              </a:lnSpc>
            </a:pPr>
            <a:endParaRPr lang="fr-BE" sz="1800"/>
          </a:p>
          <a:p>
            <a:pPr>
              <a:lnSpc>
                <a:spcPct val="80000"/>
              </a:lnSpc>
            </a:pPr>
            <a:endParaRPr lang="fr-FR" sz="1800"/>
          </a:p>
        </p:txBody>
      </p:sp>
      <p:pic>
        <p:nvPicPr>
          <p:cNvPr id="223236" name="Picture 4"/>
          <p:cNvPicPr>
            <a:picLocks noChangeAspect="1" noChangeArrowheads="1"/>
          </p:cNvPicPr>
          <p:nvPr>
            <p:ph sz="half" idx="2"/>
          </p:nvPr>
        </p:nvPicPr>
        <p:blipFill>
          <a:blip r:embed="rId5">
            <a:clrChange>
              <a:clrFrom>
                <a:srgbClr val="FFFFFF"/>
              </a:clrFrom>
              <a:clrTo>
                <a:srgbClr val="FFFFFF">
                  <a:alpha val="0"/>
                </a:srgbClr>
              </a:clrTo>
            </a:clrChange>
          </a:blip>
          <a:srcRect r="5513"/>
          <a:stretch>
            <a:fillRect/>
          </a:stretch>
        </p:blipFill>
        <p:spPr>
          <a:xfrm>
            <a:off x="7667625" y="585788"/>
            <a:ext cx="1068388" cy="682625"/>
          </a:xfrm>
          <a:noFill/>
          <a:ln/>
        </p:spPr>
      </p:pic>
      <p:sp>
        <p:nvSpPr>
          <p:cNvPr id="223237" name="Rectangle 5">
            <a:hlinkClick r:id="rId6" action="ppaction://hlinksldjump"/>
          </p:cNvPr>
          <p:cNvSpPr>
            <a:spLocks noChangeArrowheads="1"/>
          </p:cNvSpPr>
          <p:nvPr/>
        </p:nvSpPr>
        <p:spPr bwMode="auto">
          <a:xfrm>
            <a:off x="7272338" y="0"/>
            <a:ext cx="1871662" cy="1296988"/>
          </a:xfrm>
          <a:prstGeom prst="rect">
            <a:avLst/>
          </a:prstGeom>
          <a:noFill/>
          <a:ln w="9525">
            <a:noFill/>
            <a:miter lim="800000"/>
            <a:headEnd/>
            <a:tailEnd/>
          </a:ln>
          <a:effectLst/>
        </p:spPr>
        <p:txBody>
          <a:bodyPr wrap="none" anchor="ctr"/>
          <a:lstStyle/>
          <a:p>
            <a:endParaRPr lang="fr-FR"/>
          </a:p>
        </p:txBody>
      </p:sp>
      <p:sp>
        <p:nvSpPr>
          <p:cNvPr id="223239" name="Rectangle 7"/>
          <p:cNvSpPr>
            <a:spLocks noChangeArrowheads="1"/>
          </p:cNvSpPr>
          <p:nvPr/>
        </p:nvSpPr>
        <p:spPr bwMode="auto">
          <a:xfrm>
            <a:off x="7993063" y="71438"/>
            <a:ext cx="1116012" cy="5492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23234"/>
                                        </p:tgtEl>
                                        <p:attrNameLst>
                                          <p:attrName>style.visibility</p:attrName>
                                        </p:attrNameLst>
                                      </p:cBhvr>
                                      <p:to>
                                        <p:strVal val="visible"/>
                                      </p:to>
                                    </p:set>
                                    <p:anim calcmode="lin" valueType="num">
                                      <p:cBhvr>
                                        <p:cTn id="7" dur="500" fill="hold"/>
                                        <p:tgtEl>
                                          <p:spTgt spid="223234"/>
                                        </p:tgtEl>
                                        <p:attrNameLst>
                                          <p:attrName>ppt_x</p:attrName>
                                        </p:attrNameLst>
                                      </p:cBhvr>
                                      <p:tavLst>
                                        <p:tav tm="0">
                                          <p:val>
                                            <p:strVal val="#ppt_x-.2"/>
                                          </p:val>
                                        </p:tav>
                                        <p:tav tm="100000">
                                          <p:val>
                                            <p:strVal val="#ppt_x"/>
                                          </p:val>
                                        </p:tav>
                                      </p:tavLst>
                                    </p:anim>
                                    <p:anim calcmode="lin" valueType="num">
                                      <p:cBhvr>
                                        <p:cTn id="8" dur="500" fill="hold"/>
                                        <p:tgtEl>
                                          <p:spTgt spid="223234"/>
                                        </p:tgtEl>
                                        <p:attrNameLst>
                                          <p:attrName>ppt_y</p:attrName>
                                        </p:attrNameLst>
                                      </p:cBhvr>
                                      <p:tavLst>
                                        <p:tav tm="0">
                                          <p:val>
                                            <p:strVal val="#ppt_y"/>
                                          </p:val>
                                        </p:tav>
                                        <p:tav tm="100000">
                                          <p:val>
                                            <p:strVal val="#ppt_y"/>
                                          </p:val>
                                        </p:tav>
                                      </p:tavLst>
                                    </p:anim>
                                    <p:animEffect transition="in" filter="wipe(right)" prLst="gradientSize: 0.1">
                                      <p:cBhvr>
                                        <p:cTn id="9" dur="500"/>
                                        <p:tgtEl>
                                          <p:spTgt spid="223234"/>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23235">
                                            <p:txEl>
                                              <p:pRg st="0" end="0"/>
                                            </p:txEl>
                                          </p:spTgt>
                                        </p:tgtEl>
                                        <p:attrNameLst>
                                          <p:attrName>style.visibility</p:attrName>
                                        </p:attrNameLst>
                                      </p:cBhvr>
                                      <p:to>
                                        <p:strVal val="visible"/>
                                      </p:to>
                                    </p:set>
                                    <p:animEffect transition="in" filter="fade">
                                      <p:cBhvr>
                                        <p:cTn id="14" dur="500"/>
                                        <p:tgtEl>
                                          <p:spTgt spid="223235">
                                            <p:txEl>
                                              <p:pRg st="0" end="0"/>
                                            </p:txEl>
                                          </p:spTgt>
                                        </p:tgtEl>
                                      </p:cBhvr>
                                    </p:animEffect>
                                    <p:anim calcmode="lin" valueType="num">
                                      <p:cBhvr>
                                        <p:cTn id="15" dur="500" fill="hold"/>
                                        <p:tgtEl>
                                          <p:spTgt spid="22323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223235">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223235">
                                            <p:txEl>
                                              <p:pRg st="2" end="2"/>
                                            </p:txEl>
                                          </p:spTgt>
                                        </p:tgtEl>
                                        <p:attrNameLst>
                                          <p:attrName>style.visibility</p:attrName>
                                        </p:attrNameLst>
                                      </p:cBhvr>
                                      <p:to>
                                        <p:strVal val="visible"/>
                                      </p:to>
                                    </p:set>
                                    <p:animEffect transition="in" filter="fade">
                                      <p:cBhvr>
                                        <p:cTn id="21" dur="500"/>
                                        <p:tgtEl>
                                          <p:spTgt spid="223235">
                                            <p:txEl>
                                              <p:pRg st="2" end="2"/>
                                            </p:txEl>
                                          </p:spTgt>
                                        </p:tgtEl>
                                      </p:cBhvr>
                                    </p:animEffect>
                                    <p:anim calcmode="lin" valueType="num">
                                      <p:cBhvr>
                                        <p:cTn id="22" dur="500" fill="hold"/>
                                        <p:tgtEl>
                                          <p:spTgt spid="22323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23235">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223235">
                                            <p:txEl>
                                              <p:pRg st="4" end="4"/>
                                            </p:txEl>
                                          </p:spTgt>
                                        </p:tgtEl>
                                        <p:attrNameLst>
                                          <p:attrName>style.visibility</p:attrName>
                                        </p:attrNameLst>
                                      </p:cBhvr>
                                      <p:to>
                                        <p:strVal val="visible"/>
                                      </p:to>
                                    </p:set>
                                    <p:animEffect transition="in" filter="fade">
                                      <p:cBhvr>
                                        <p:cTn id="28" dur="500"/>
                                        <p:tgtEl>
                                          <p:spTgt spid="223235">
                                            <p:txEl>
                                              <p:pRg st="4" end="4"/>
                                            </p:txEl>
                                          </p:spTgt>
                                        </p:tgtEl>
                                      </p:cBhvr>
                                    </p:animEffect>
                                    <p:anim calcmode="lin" valueType="num">
                                      <p:cBhvr>
                                        <p:cTn id="29" dur="500" fill="hold"/>
                                        <p:tgtEl>
                                          <p:spTgt spid="223235">
                                            <p:txEl>
                                              <p:pRg st="4" end="4"/>
                                            </p:txEl>
                                          </p:spTgt>
                                        </p:tgtEl>
                                        <p:attrNameLst>
                                          <p:attrName>ppt_x</p:attrName>
                                        </p:attrNameLst>
                                      </p:cBhvr>
                                      <p:tavLst>
                                        <p:tav tm="0">
                                          <p:val>
                                            <p:strVal val="#ppt_x"/>
                                          </p:val>
                                        </p:tav>
                                        <p:tav tm="100000">
                                          <p:val>
                                            <p:strVal val="#ppt_x"/>
                                          </p:val>
                                        </p:tav>
                                      </p:tavLst>
                                    </p:anim>
                                    <p:anim calcmode="lin" valueType="num">
                                      <p:cBhvr>
                                        <p:cTn id="30" dur="500" fill="hold"/>
                                        <p:tgtEl>
                                          <p:spTgt spid="223235">
                                            <p:txEl>
                                              <p:pRg st="4" end="4"/>
                                            </p:txEl>
                                          </p:spTgt>
                                        </p:tgtEl>
                                        <p:attrNameLst>
                                          <p:attrName>ppt_y</p:attrName>
                                        </p:attrNameLst>
                                      </p:cBhvr>
                                      <p:tavLst>
                                        <p:tav tm="0">
                                          <p:val>
                                            <p:strVal val="#ppt_y+.05"/>
                                          </p:val>
                                        </p:tav>
                                        <p:tav tm="100000">
                                          <p:val>
                                            <p:strVal val="#ppt_y"/>
                                          </p:val>
                                        </p:tav>
                                      </p:tavLst>
                                    </p:anim>
                                  </p:childTnLst>
                                </p:cTn>
                              </p:par>
                              <p:par>
                                <p:cTn id="31" presetID="44" presetClass="entr" presetSubtype="0" fill="hold" grpId="0" nodeType="withEffect">
                                  <p:stCondLst>
                                    <p:cond delay="0"/>
                                  </p:stCondLst>
                                  <p:childTnLst>
                                    <p:set>
                                      <p:cBhvr>
                                        <p:cTn id="32" dur="1" fill="hold">
                                          <p:stCondLst>
                                            <p:cond delay="0"/>
                                          </p:stCondLst>
                                        </p:cTn>
                                        <p:tgtEl>
                                          <p:spTgt spid="223235">
                                            <p:txEl>
                                              <p:pRg st="5" end="5"/>
                                            </p:txEl>
                                          </p:spTgt>
                                        </p:tgtEl>
                                        <p:attrNameLst>
                                          <p:attrName>style.visibility</p:attrName>
                                        </p:attrNameLst>
                                      </p:cBhvr>
                                      <p:to>
                                        <p:strVal val="visible"/>
                                      </p:to>
                                    </p:set>
                                    <p:animEffect transition="in" filter="fade">
                                      <p:cBhvr>
                                        <p:cTn id="33" dur="500"/>
                                        <p:tgtEl>
                                          <p:spTgt spid="223235">
                                            <p:txEl>
                                              <p:pRg st="5" end="5"/>
                                            </p:txEl>
                                          </p:spTgt>
                                        </p:tgtEl>
                                      </p:cBhvr>
                                    </p:animEffect>
                                    <p:anim calcmode="lin" valueType="num">
                                      <p:cBhvr>
                                        <p:cTn id="34" dur="500" fill="hold"/>
                                        <p:tgtEl>
                                          <p:spTgt spid="223235">
                                            <p:txEl>
                                              <p:pRg st="5" end="5"/>
                                            </p:txEl>
                                          </p:spTgt>
                                        </p:tgtEl>
                                        <p:attrNameLst>
                                          <p:attrName>ppt_x</p:attrName>
                                        </p:attrNameLst>
                                      </p:cBhvr>
                                      <p:tavLst>
                                        <p:tav tm="0">
                                          <p:val>
                                            <p:strVal val="#ppt_x"/>
                                          </p:val>
                                        </p:tav>
                                        <p:tav tm="100000">
                                          <p:val>
                                            <p:strVal val="#ppt_x"/>
                                          </p:val>
                                        </p:tav>
                                      </p:tavLst>
                                    </p:anim>
                                    <p:anim calcmode="lin" valueType="num">
                                      <p:cBhvr>
                                        <p:cTn id="35" dur="500" fill="hold"/>
                                        <p:tgtEl>
                                          <p:spTgt spid="223235">
                                            <p:txEl>
                                              <p:pRg st="5" end="5"/>
                                            </p:txEl>
                                          </p:spTgt>
                                        </p:tgtEl>
                                        <p:attrNameLst>
                                          <p:attrName>ppt_y</p:attrName>
                                        </p:attrNameLst>
                                      </p:cBhvr>
                                      <p:tavLst>
                                        <p:tav tm="0">
                                          <p:val>
                                            <p:strVal val="#ppt_y+.05"/>
                                          </p:val>
                                        </p:tav>
                                        <p:tav tm="100000">
                                          <p:val>
                                            <p:strVal val="#ppt_y"/>
                                          </p:val>
                                        </p:tav>
                                      </p:tavLst>
                                    </p:anim>
                                  </p:childTnLst>
                                </p:cTn>
                              </p:par>
                              <p:par>
                                <p:cTn id="36" presetID="44" presetClass="entr" presetSubtype="0" fill="hold" grpId="0" nodeType="withEffect">
                                  <p:stCondLst>
                                    <p:cond delay="0"/>
                                  </p:stCondLst>
                                  <p:childTnLst>
                                    <p:set>
                                      <p:cBhvr>
                                        <p:cTn id="37" dur="1" fill="hold">
                                          <p:stCondLst>
                                            <p:cond delay="0"/>
                                          </p:stCondLst>
                                        </p:cTn>
                                        <p:tgtEl>
                                          <p:spTgt spid="223235">
                                            <p:txEl>
                                              <p:pRg st="6" end="6"/>
                                            </p:txEl>
                                          </p:spTgt>
                                        </p:tgtEl>
                                        <p:attrNameLst>
                                          <p:attrName>style.visibility</p:attrName>
                                        </p:attrNameLst>
                                      </p:cBhvr>
                                      <p:to>
                                        <p:strVal val="visible"/>
                                      </p:to>
                                    </p:set>
                                    <p:animEffect transition="in" filter="fade">
                                      <p:cBhvr>
                                        <p:cTn id="38" dur="500"/>
                                        <p:tgtEl>
                                          <p:spTgt spid="223235">
                                            <p:txEl>
                                              <p:pRg st="6" end="6"/>
                                            </p:txEl>
                                          </p:spTgt>
                                        </p:tgtEl>
                                      </p:cBhvr>
                                    </p:animEffect>
                                    <p:anim calcmode="lin" valueType="num">
                                      <p:cBhvr>
                                        <p:cTn id="39" dur="500" fill="hold"/>
                                        <p:tgtEl>
                                          <p:spTgt spid="223235">
                                            <p:txEl>
                                              <p:pRg st="6" end="6"/>
                                            </p:txEl>
                                          </p:spTgt>
                                        </p:tgtEl>
                                        <p:attrNameLst>
                                          <p:attrName>ppt_x</p:attrName>
                                        </p:attrNameLst>
                                      </p:cBhvr>
                                      <p:tavLst>
                                        <p:tav tm="0">
                                          <p:val>
                                            <p:strVal val="#ppt_x"/>
                                          </p:val>
                                        </p:tav>
                                        <p:tav tm="100000">
                                          <p:val>
                                            <p:strVal val="#ppt_x"/>
                                          </p:val>
                                        </p:tav>
                                      </p:tavLst>
                                    </p:anim>
                                    <p:anim calcmode="lin" valueType="num">
                                      <p:cBhvr>
                                        <p:cTn id="40" dur="500" fill="hold"/>
                                        <p:tgtEl>
                                          <p:spTgt spid="223235">
                                            <p:txEl>
                                              <p:pRg st="6" end="6"/>
                                            </p:txEl>
                                          </p:spTgt>
                                        </p:tgtEl>
                                        <p:attrNameLst>
                                          <p:attrName>ppt_y</p:attrName>
                                        </p:attrNameLst>
                                      </p:cBhvr>
                                      <p:tavLst>
                                        <p:tav tm="0">
                                          <p:val>
                                            <p:strVal val="#ppt_y+.05"/>
                                          </p:val>
                                        </p:tav>
                                        <p:tav tm="100000">
                                          <p:val>
                                            <p:strVal val="#ppt_y"/>
                                          </p:val>
                                        </p:tav>
                                      </p:tavLst>
                                    </p:anim>
                                  </p:childTnLst>
                                </p:cTn>
                              </p:par>
                              <p:par>
                                <p:cTn id="41" presetID="44" presetClass="entr" presetSubtype="0" fill="hold" grpId="0" nodeType="withEffect">
                                  <p:stCondLst>
                                    <p:cond delay="0"/>
                                  </p:stCondLst>
                                  <p:childTnLst>
                                    <p:set>
                                      <p:cBhvr>
                                        <p:cTn id="42" dur="1" fill="hold">
                                          <p:stCondLst>
                                            <p:cond delay="0"/>
                                          </p:stCondLst>
                                        </p:cTn>
                                        <p:tgtEl>
                                          <p:spTgt spid="223235">
                                            <p:txEl>
                                              <p:pRg st="7" end="7"/>
                                            </p:txEl>
                                          </p:spTgt>
                                        </p:tgtEl>
                                        <p:attrNameLst>
                                          <p:attrName>style.visibility</p:attrName>
                                        </p:attrNameLst>
                                      </p:cBhvr>
                                      <p:to>
                                        <p:strVal val="visible"/>
                                      </p:to>
                                    </p:set>
                                    <p:animEffect transition="in" filter="fade">
                                      <p:cBhvr>
                                        <p:cTn id="43" dur="500"/>
                                        <p:tgtEl>
                                          <p:spTgt spid="223235">
                                            <p:txEl>
                                              <p:pRg st="7" end="7"/>
                                            </p:txEl>
                                          </p:spTgt>
                                        </p:tgtEl>
                                      </p:cBhvr>
                                    </p:animEffect>
                                    <p:anim calcmode="lin" valueType="num">
                                      <p:cBhvr>
                                        <p:cTn id="44" dur="500" fill="hold"/>
                                        <p:tgtEl>
                                          <p:spTgt spid="223235">
                                            <p:txEl>
                                              <p:pRg st="7" end="7"/>
                                            </p:txEl>
                                          </p:spTgt>
                                        </p:tgtEl>
                                        <p:attrNameLst>
                                          <p:attrName>ppt_x</p:attrName>
                                        </p:attrNameLst>
                                      </p:cBhvr>
                                      <p:tavLst>
                                        <p:tav tm="0">
                                          <p:val>
                                            <p:strVal val="#ppt_x"/>
                                          </p:val>
                                        </p:tav>
                                        <p:tav tm="100000">
                                          <p:val>
                                            <p:strVal val="#ppt_x"/>
                                          </p:val>
                                        </p:tav>
                                      </p:tavLst>
                                    </p:anim>
                                    <p:anim calcmode="lin" valueType="num">
                                      <p:cBhvr>
                                        <p:cTn id="45" dur="500" fill="hold"/>
                                        <p:tgtEl>
                                          <p:spTgt spid="223235">
                                            <p:txEl>
                                              <p:pRg st="7" end="7"/>
                                            </p:txEl>
                                          </p:spTgt>
                                        </p:tgtEl>
                                        <p:attrNameLst>
                                          <p:attrName>ppt_y</p:attrName>
                                        </p:attrNameLst>
                                      </p:cBhvr>
                                      <p:tavLst>
                                        <p:tav tm="0">
                                          <p:val>
                                            <p:strVal val="#ppt_y+.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4" presetClass="entr" presetSubtype="0" fill="hold" grpId="0" nodeType="clickEffect">
                                  <p:stCondLst>
                                    <p:cond delay="0"/>
                                  </p:stCondLst>
                                  <p:childTnLst>
                                    <p:set>
                                      <p:cBhvr>
                                        <p:cTn id="49" dur="1" fill="hold">
                                          <p:stCondLst>
                                            <p:cond delay="0"/>
                                          </p:stCondLst>
                                        </p:cTn>
                                        <p:tgtEl>
                                          <p:spTgt spid="223235">
                                            <p:txEl>
                                              <p:pRg st="9" end="9"/>
                                            </p:txEl>
                                          </p:spTgt>
                                        </p:tgtEl>
                                        <p:attrNameLst>
                                          <p:attrName>style.visibility</p:attrName>
                                        </p:attrNameLst>
                                      </p:cBhvr>
                                      <p:to>
                                        <p:strVal val="visible"/>
                                      </p:to>
                                    </p:set>
                                    <p:animEffect transition="in" filter="fade">
                                      <p:cBhvr>
                                        <p:cTn id="50" dur="500"/>
                                        <p:tgtEl>
                                          <p:spTgt spid="223235">
                                            <p:txEl>
                                              <p:pRg st="9" end="9"/>
                                            </p:txEl>
                                          </p:spTgt>
                                        </p:tgtEl>
                                      </p:cBhvr>
                                    </p:animEffect>
                                    <p:anim calcmode="lin" valueType="num">
                                      <p:cBhvr>
                                        <p:cTn id="51" dur="500" fill="hold"/>
                                        <p:tgtEl>
                                          <p:spTgt spid="223235">
                                            <p:txEl>
                                              <p:pRg st="9" end="9"/>
                                            </p:txEl>
                                          </p:spTgt>
                                        </p:tgtEl>
                                        <p:attrNameLst>
                                          <p:attrName>ppt_x</p:attrName>
                                        </p:attrNameLst>
                                      </p:cBhvr>
                                      <p:tavLst>
                                        <p:tav tm="0">
                                          <p:val>
                                            <p:strVal val="#ppt_x"/>
                                          </p:val>
                                        </p:tav>
                                        <p:tav tm="100000">
                                          <p:val>
                                            <p:strVal val="#ppt_x"/>
                                          </p:val>
                                        </p:tav>
                                      </p:tavLst>
                                    </p:anim>
                                    <p:anim calcmode="lin" valueType="num">
                                      <p:cBhvr>
                                        <p:cTn id="52" dur="500" fill="hold"/>
                                        <p:tgtEl>
                                          <p:spTgt spid="223235">
                                            <p:txEl>
                                              <p:pRg st="9" end="9"/>
                                            </p:txEl>
                                          </p:spTgt>
                                        </p:tgtEl>
                                        <p:attrNameLst>
                                          <p:attrName>ppt_y</p:attrName>
                                        </p:attrNameLst>
                                      </p:cBhvr>
                                      <p:tavLst>
                                        <p:tav tm="0">
                                          <p:val>
                                            <p:strVal val="#ppt_y+.05"/>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4" presetClass="entr" presetSubtype="0" fill="hold" grpId="0" nodeType="clickEffect">
                                  <p:stCondLst>
                                    <p:cond delay="0"/>
                                  </p:stCondLst>
                                  <p:childTnLst>
                                    <p:set>
                                      <p:cBhvr>
                                        <p:cTn id="56" dur="1" fill="hold">
                                          <p:stCondLst>
                                            <p:cond delay="0"/>
                                          </p:stCondLst>
                                        </p:cTn>
                                        <p:tgtEl>
                                          <p:spTgt spid="223235">
                                            <p:txEl>
                                              <p:pRg st="11" end="11"/>
                                            </p:txEl>
                                          </p:spTgt>
                                        </p:tgtEl>
                                        <p:attrNameLst>
                                          <p:attrName>style.visibility</p:attrName>
                                        </p:attrNameLst>
                                      </p:cBhvr>
                                      <p:to>
                                        <p:strVal val="visible"/>
                                      </p:to>
                                    </p:set>
                                    <p:animEffect transition="in" filter="fade">
                                      <p:cBhvr>
                                        <p:cTn id="57" dur="500"/>
                                        <p:tgtEl>
                                          <p:spTgt spid="223235">
                                            <p:txEl>
                                              <p:pRg st="11" end="11"/>
                                            </p:txEl>
                                          </p:spTgt>
                                        </p:tgtEl>
                                      </p:cBhvr>
                                    </p:animEffect>
                                    <p:anim calcmode="lin" valueType="num">
                                      <p:cBhvr>
                                        <p:cTn id="58" dur="500" fill="hold"/>
                                        <p:tgtEl>
                                          <p:spTgt spid="223235">
                                            <p:txEl>
                                              <p:pRg st="11" end="11"/>
                                            </p:txEl>
                                          </p:spTgt>
                                        </p:tgtEl>
                                        <p:attrNameLst>
                                          <p:attrName>ppt_x</p:attrName>
                                        </p:attrNameLst>
                                      </p:cBhvr>
                                      <p:tavLst>
                                        <p:tav tm="0">
                                          <p:val>
                                            <p:strVal val="#ppt_x"/>
                                          </p:val>
                                        </p:tav>
                                        <p:tav tm="100000">
                                          <p:val>
                                            <p:strVal val="#ppt_x"/>
                                          </p:val>
                                        </p:tav>
                                      </p:tavLst>
                                    </p:anim>
                                    <p:anim calcmode="lin" valueType="num">
                                      <p:cBhvr>
                                        <p:cTn id="59" dur="500" fill="hold"/>
                                        <p:tgtEl>
                                          <p:spTgt spid="223235">
                                            <p:txEl>
                                              <p:pRg st="11" end="11"/>
                                            </p:txEl>
                                          </p:spTgt>
                                        </p:tgtEl>
                                        <p:attrNameLst>
                                          <p:attrName>ppt_y</p:attrName>
                                        </p:attrNameLst>
                                      </p:cBhvr>
                                      <p:tavLst>
                                        <p:tav tm="0">
                                          <p:val>
                                            <p:strVal val="#ppt_y+.05"/>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0" nodeType="clickEffect">
                                  <p:stCondLst>
                                    <p:cond delay="0"/>
                                  </p:stCondLst>
                                  <p:childTnLst>
                                    <p:set>
                                      <p:cBhvr>
                                        <p:cTn id="63" dur="1" fill="hold">
                                          <p:stCondLst>
                                            <p:cond delay="0"/>
                                          </p:stCondLst>
                                        </p:cTn>
                                        <p:tgtEl>
                                          <p:spTgt spid="2232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4" grpId="0"/>
      <p:bldP spid="223235" grpId="0" uiExpand="1" build="p"/>
      <p:bldP spid="22323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fr-BE"/>
              <a:t>Mandat RI</a:t>
            </a:r>
            <a:endParaRPr lang="fr-FR"/>
          </a:p>
        </p:txBody>
      </p:sp>
      <p:sp>
        <p:nvSpPr>
          <p:cNvPr id="188419" name="Rectangle 3"/>
          <p:cNvSpPr>
            <a:spLocks noGrp="1" noChangeArrowheads="1"/>
          </p:cNvSpPr>
          <p:nvPr>
            <p:ph type="body" sz="half" idx="1"/>
          </p:nvPr>
        </p:nvSpPr>
        <p:spPr>
          <a:xfrm>
            <a:off x="611188" y="1884363"/>
            <a:ext cx="7777162" cy="4352925"/>
          </a:xfrm>
        </p:spPr>
        <p:txBody>
          <a:bodyPr/>
          <a:lstStyle/>
          <a:p>
            <a:pPr>
              <a:lnSpc>
                <a:spcPct val="80000"/>
              </a:lnSpc>
            </a:pPr>
            <a:r>
              <a:rPr lang="fr-BE" sz="1600" b="1"/>
              <a:t>Facultatif</a:t>
            </a:r>
            <a:r>
              <a:rPr lang="fr-BE" sz="1600"/>
              <a:t> </a:t>
            </a:r>
          </a:p>
          <a:p>
            <a:pPr lvl="1">
              <a:lnSpc>
                <a:spcPct val="80000"/>
              </a:lnSpc>
            </a:pPr>
            <a:r>
              <a:rPr lang="fr-BE" sz="1400"/>
              <a:t>Les « mordus »</a:t>
            </a:r>
          </a:p>
          <a:p>
            <a:pPr lvl="1">
              <a:lnSpc>
                <a:spcPct val="80000"/>
              </a:lnSpc>
            </a:pPr>
            <a:r>
              <a:rPr lang="fr-BE" sz="1400"/>
              <a:t>Croissance lente et anecdotique</a:t>
            </a:r>
          </a:p>
          <a:p>
            <a:pPr lvl="1">
              <a:lnSpc>
                <a:spcPct val="80000"/>
              </a:lnSpc>
            </a:pPr>
            <a:r>
              <a:rPr lang="fr-BE" sz="1400"/>
              <a:t>Peu d’impact réel sur la communication scientifique</a:t>
            </a:r>
          </a:p>
          <a:p>
            <a:pPr lvl="1">
              <a:lnSpc>
                <a:spcPct val="80000"/>
              </a:lnSpc>
              <a:buFont typeface="Wingdings 2" pitchFamily="18" charset="2"/>
              <a:buNone/>
            </a:pPr>
            <a:endParaRPr lang="fr-BE" sz="1400"/>
          </a:p>
          <a:p>
            <a:pPr>
              <a:lnSpc>
                <a:spcPct val="80000"/>
              </a:lnSpc>
            </a:pPr>
            <a:r>
              <a:rPr lang="fr-BE" sz="1600" b="1"/>
              <a:t>Obligatoire</a:t>
            </a:r>
          </a:p>
          <a:p>
            <a:pPr lvl="1">
              <a:lnSpc>
                <a:spcPct val="80000"/>
              </a:lnSpc>
            </a:pPr>
            <a:r>
              <a:rPr lang="fr-BE" sz="1400"/>
              <a:t>Possible au niveau d’un organisme important de financement de la </a:t>
            </a:r>
            <a:br>
              <a:rPr lang="fr-BE" sz="1400"/>
            </a:br>
            <a:r>
              <a:rPr lang="fr-BE" sz="1400"/>
              <a:t>recherche (NIH, Wellcome Trust…)</a:t>
            </a:r>
          </a:p>
          <a:p>
            <a:pPr lvl="1">
              <a:lnSpc>
                <a:spcPct val="80000"/>
              </a:lnSpc>
            </a:pPr>
            <a:r>
              <a:rPr lang="fr-BE" sz="1400"/>
              <a:t>Difficile pour une institution seule (réaction des chercheurs…)</a:t>
            </a:r>
          </a:p>
          <a:p>
            <a:pPr lvl="2">
              <a:lnSpc>
                <a:spcPct val="80000"/>
              </a:lnSpc>
            </a:pPr>
            <a:endParaRPr lang="fr-BE" sz="1200"/>
          </a:p>
          <a:p>
            <a:pPr>
              <a:lnSpc>
                <a:spcPct val="80000"/>
              </a:lnSpc>
            </a:pPr>
            <a:r>
              <a:rPr lang="fr-BE" sz="1600"/>
              <a:t>« </a:t>
            </a:r>
            <a:r>
              <a:rPr lang="fr-BE" sz="1600" b="1"/>
              <a:t>Immediat deposit - Optional access</a:t>
            </a:r>
            <a:r>
              <a:rPr lang="fr-BE" sz="1600"/>
              <a:t> » (Mandat ULg) </a:t>
            </a:r>
          </a:p>
          <a:p>
            <a:pPr lvl="1">
              <a:lnSpc>
                <a:spcPct val="80000"/>
              </a:lnSpc>
            </a:pPr>
            <a:r>
              <a:rPr lang="fr-BE" sz="1400"/>
              <a:t>Archivage obligatoire sur un serveur institutionnel </a:t>
            </a:r>
            <a:r>
              <a:rPr lang="fr-BE" sz="1400" b="1"/>
              <a:t>dès acceptation de publication</a:t>
            </a:r>
          </a:p>
          <a:p>
            <a:pPr lvl="1">
              <a:lnSpc>
                <a:spcPct val="80000"/>
              </a:lnSpc>
            </a:pPr>
            <a:r>
              <a:rPr lang="fr-BE" sz="1400"/>
              <a:t>Accès OA chaque fois que possible/autorisé </a:t>
            </a:r>
          </a:p>
          <a:p>
            <a:pPr lvl="1">
              <a:lnSpc>
                <a:spcPct val="80000"/>
              </a:lnSpc>
            </a:pPr>
            <a:r>
              <a:rPr lang="fr-BE" sz="1400"/>
              <a:t>Accès fermé dans les autres cas (avec système de demande de tirés-à-part)</a:t>
            </a:r>
          </a:p>
          <a:p>
            <a:pPr lvl="1">
              <a:lnSpc>
                <a:spcPct val="80000"/>
              </a:lnSpc>
            </a:pPr>
            <a:r>
              <a:rPr lang="fr-BE" sz="1400"/>
              <a:t>Concerne </a:t>
            </a:r>
            <a:r>
              <a:rPr lang="fr-BE" sz="1400" b="1"/>
              <a:t>tous</a:t>
            </a:r>
            <a:r>
              <a:rPr lang="fr-BE" sz="1400"/>
              <a:t> les articles de périodiques</a:t>
            </a:r>
          </a:p>
          <a:p>
            <a:pPr lvl="1">
              <a:lnSpc>
                <a:spcPct val="80000"/>
              </a:lnSpc>
            </a:pPr>
            <a:endParaRPr lang="fr-FR" sz="1400"/>
          </a:p>
        </p:txBody>
      </p:sp>
      <p:graphicFrame>
        <p:nvGraphicFramePr>
          <p:cNvPr id="188426" name="Object 10"/>
          <p:cNvGraphicFramePr>
            <a:graphicFrameLocks noChangeAspect="1"/>
          </p:cNvGraphicFramePr>
          <p:nvPr>
            <p:ph sz="quarter" idx="2"/>
          </p:nvPr>
        </p:nvGraphicFramePr>
        <p:xfrm>
          <a:off x="5219700" y="4746625"/>
          <a:ext cx="228600" cy="228600"/>
        </p:xfrm>
        <a:graphic>
          <a:graphicData uri="http://schemas.openxmlformats.org/presentationml/2006/ole">
            <p:oleObj spid="_x0000_s188426" name="Image bitmap" r:id="rId4" imgW="228571" imgH="228571" progId="Paint.Picture">
              <p:embed/>
            </p:oleObj>
          </a:graphicData>
        </a:graphic>
      </p:graphicFrame>
      <p:sp>
        <p:nvSpPr>
          <p:cNvPr id="188420" name="Text Box 4"/>
          <p:cNvSpPr txBox="1">
            <a:spLocks noChangeArrowheads="1"/>
          </p:cNvSpPr>
          <p:nvPr/>
        </p:nvSpPr>
        <p:spPr bwMode="auto">
          <a:xfrm rot="1188449">
            <a:off x="5302250" y="1414463"/>
            <a:ext cx="3708400" cy="1530350"/>
          </a:xfrm>
          <a:prstGeom prst="rect">
            <a:avLst/>
          </a:prstGeom>
          <a:solidFill>
            <a:srgbClr val="C4C4D8"/>
          </a:solidFill>
          <a:ln w="9525">
            <a:solidFill>
              <a:srgbClr val="800000"/>
            </a:solidFill>
            <a:miter lim="800000"/>
            <a:headEnd/>
            <a:tailEnd/>
          </a:ln>
          <a:effectLst>
            <a:outerShdw dist="91581" dir="3378596" algn="ctr" rotWithShape="0">
              <a:schemeClr val="bg2">
                <a:alpha val="50000"/>
              </a:schemeClr>
            </a:outerShdw>
          </a:effectLst>
        </p:spPr>
        <p:txBody>
          <a:bodyPr>
            <a:spAutoFit/>
          </a:bodyPr>
          <a:lstStyle/>
          <a:p>
            <a:pPr algn="ctr"/>
            <a:r>
              <a:rPr lang="fr-BE" sz="1400">
                <a:solidFill>
                  <a:srgbClr val="800000"/>
                </a:solidFill>
              </a:rPr>
              <a:t>« </a:t>
            </a:r>
            <a:r>
              <a:rPr lang="fr-FR" sz="1400" i="1">
                <a:solidFill>
                  <a:srgbClr val="800000"/>
                </a:solidFill>
              </a:rPr>
              <a:t>Le seul moyen de contrer le Cheval de Troie de l’Open Choice, c’est de </a:t>
            </a:r>
            <a:r>
              <a:rPr lang="fr-FR" sz="1400" b="1" i="1">
                <a:solidFill>
                  <a:srgbClr val="800000"/>
                </a:solidFill>
              </a:rPr>
              <a:t>rendre obligatoire le dépôt institutionnel</a:t>
            </a:r>
            <a:r>
              <a:rPr lang="fr-FR" sz="1400" i="1">
                <a:solidFill>
                  <a:srgbClr val="800000"/>
                </a:solidFill>
              </a:rPr>
              <a:t>, et </a:t>
            </a:r>
            <a:r>
              <a:rPr lang="fr-FR" sz="1400" b="1" i="1">
                <a:solidFill>
                  <a:srgbClr val="800000"/>
                </a:solidFill>
              </a:rPr>
              <a:t>optionnelle la mise en accès libre </a:t>
            </a:r>
            <a:r>
              <a:rPr lang="fr-FR" sz="1400">
                <a:solidFill>
                  <a:srgbClr val="800000"/>
                </a:solidFill>
              </a:rPr>
              <a:t>» </a:t>
            </a:r>
            <a:br>
              <a:rPr lang="fr-FR" sz="1400">
                <a:solidFill>
                  <a:srgbClr val="800000"/>
                </a:solidFill>
              </a:rPr>
            </a:br>
            <a:endParaRPr lang="fr-FR" sz="1400">
              <a:solidFill>
                <a:srgbClr val="800000"/>
              </a:solidFill>
            </a:endParaRPr>
          </a:p>
          <a:p>
            <a:pPr algn="r"/>
            <a:r>
              <a:rPr lang="fr-FR" sz="1200">
                <a:solidFill>
                  <a:srgbClr val="800000"/>
                </a:solidFill>
              </a:rPr>
              <a:t>Bernard Rentier, </a:t>
            </a:r>
            <a:br>
              <a:rPr lang="fr-FR" sz="1200">
                <a:solidFill>
                  <a:srgbClr val="800000"/>
                </a:solidFill>
              </a:rPr>
            </a:br>
            <a:r>
              <a:rPr lang="fr-FR" sz="1200">
                <a:solidFill>
                  <a:srgbClr val="800000"/>
                </a:solidFill>
              </a:rPr>
              <a:t>mars 2007 (blog)</a:t>
            </a:r>
            <a:endParaRPr lang="fr-FR" sz="1200"/>
          </a:p>
        </p:txBody>
      </p:sp>
      <p:sp>
        <p:nvSpPr>
          <p:cNvPr id="188421" name="Rectangle 5">
            <a:hlinkClick r:id="rId5" action="ppaction://hlinksldjump"/>
          </p:cNvPr>
          <p:cNvSpPr>
            <a:spLocks noChangeArrowheads="1"/>
          </p:cNvSpPr>
          <p:nvPr/>
        </p:nvSpPr>
        <p:spPr bwMode="auto">
          <a:xfrm>
            <a:off x="7092950" y="0"/>
            <a:ext cx="2051050" cy="1700213"/>
          </a:xfrm>
          <a:prstGeom prst="rect">
            <a:avLst/>
          </a:prstGeom>
          <a:noFill/>
          <a:ln w="9525">
            <a:noFill/>
            <a:miter lim="800000"/>
            <a:headEnd/>
            <a:tailEnd/>
          </a:ln>
          <a:effectLst/>
        </p:spPr>
        <p:txBody>
          <a:bodyPr wrap="none" anchor="ctr"/>
          <a:lstStyle/>
          <a:p>
            <a:endParaRPr lang="fr-FR"/>
          </a:p>
        </p:txBody>
      </p:sp>
      <p:pic>
        <p:nvPicPr>
          <p:cNvPr id="188428" name="Picture 12"/>
          <p:cNvPicPr>
            <a:picLocks noChangeAspect="1" noChangeArrowheads="1"/>
          </p:cNvPicPr>
          <p:nvPr>
            <p:ph sz="quarter" idx="3"/>
          </p:nvPr>
        </p:nvPicPr>
        <p:blipFill>
          <a:blip r:embed="rId6">
            <a:clrChange>
              <a:clrFrom>
                <a:srgbClr val="000000"/>
              </a:clrFrom>
              <a:clrTo>
                <a:srgbClr val="000000">
                  <a:alpha val="0"/>
                </a:srgbClr>
              </a:clrTo>
            </a:clrChange>
          </a:blip>
          <a:srcRect/>
          <a:stretch>
            <a:fillRect/>
          </a:stretch>
        </p:blipFill>
        <p:spPr>
          <a:xfrm>
            <a:off x="7885113" y="5027613"/>
            <a:ext cx="201612" cy="201612"/>
          </a:xfrm>
          <a:noFill/>
          <a:ln/>
        </p:spPr>
      </p:pic>
      <p:sp>
        <p:nvSpPr>
          <p:cNvPr id="188430" name="Rectangle 14"/>
          <p:cNvSpPr>
            <a:spLocks noChangeArrowheads="1"/>
          </p:cNvSpPr>
          <p:nvPr/>
        </p:nvSpPr>
        <p:spPr bwMode="auto">
          <a:xfrm>
            <a:off x="7993063" y="71438"/>
            <a:ext cx="1116012" cy="5492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1" nodeType="withEffect">
                                  <p:stCondLst>
                                    <p:cond delay="0"/>
                                  </p:stCondLst>
                                  <p:childTnLst>
                                    <p:set>
                                      <p:cBhvr>
                                        <p:cTn id="6" dur="1" fill="hold">
                                          <p:stCondLst>
                                            <p:cond delay="0"/>
                                          </p:stCondLst>
                                        </p:cTn>
                                        <p:tgtEl>
                                          <p:spTgt spid="188418"/>
                                        </p:tgtEl>
                                        <p:attrNameLst>
                                          <p:attrName>style.visibility</p:attrName>
                                        </p:attrNameLst>
                                      </p:cBhvr>
                                      <p:to>
                                        <p:strVal val="visible"/>
                                      </p:to>
                                    </p:set>
                                    <p:anim calcmode="lin" valueType="num">
                                      <p:cBhvr>
                                        <p:cTn id="7" dur="500" fill="hold"/>
                                        <p:tgtEl>
                                          <p:spTgt spid="188418"/>
                                        </p:tgtEl>
                                        <p:attrNameLst>
                                          <p:attrName>ppt_x</p:attrName>
                                        </p:attrNameLst>
                                      </p:cBhvr>
                                      <p:tavLst>
                                        <p:tav tm="0">
                                          <p:val>
                                            <p:strVal val="#ppt_x-.2"/>
                                          </p:val>
                                        </p:tav>
                                        <p:tav tm="100000">
                                          <p:val>
                                            <p:strVal val="#ppt_x"/>
                                          </p:val>
                                        </p:tav>
                                      </p:tavLst>
                                    </p:anim>
                                    <p:anim calcmode="lin" valueType="num">
                                      <p:cBhvr>
                                        <p:cTn id="8" dur="500" fill="hold"/>
                                        <p:tgtEl>
                                          <p:spTgt spid="188418"/>
                                        </p:tgtEl>
                                        <p:attrNameLst>
                                          <p:attrName>ppt_y</p:attrName>
                                        </p:attrNameLst>
                                      </p:cBhvr>
                                      <p:tavLst>
                                        <p:tav tm="0">
                                          <p:val>
                                            <p:strVal val="#ppt_y"/>
                                          </p:val>
                                        </p:tav>
                                        <p:tav tm="100000">
                                          <p:val>
                                            <p:strVal val="#ppt_y"/>
                                          </p:val>
                                        </p:tav>
                                      </p:tavLst>
                                    </p:anim>
                                    <p:animEffect transition="in" filter="wipe(right)" prLst="gradientSize: 0.1">
                                      <p:cBhvr>
                                        <p:cTn id="9" dur="500"/>
                                        <p:tgtEl>
                                          <p:spTgt spid="188418"/>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1" nodeType="clickEffect">
                                  <p:stCondLst>
                                    <p:cond delay="0"/>
                                  </p:stCondLst>
                                  <p:childTnLst>
                                    <p:set>
                                      <p:cBhvr>
                                        <p:cTn id="13" dur="1" fill="hold">
                                          <p:stCondLst>
                                            <p:cond delay="0"/>
                                          </p:stCondLst>
                                        </p:cTn>
                                        <p:tgtEl>
                                          <p:spTgt spid="188419">
                                            <p:txEl>
                                              <p:pRg st="0" end="0"/>
                                            </p:txEl>
                                          </p:spTgt>
                                        </p:tgtEl>
                                        <p:attrNameLst>
                                          <p:attrName>style.visibility</p:attrName>
                                        </p:attrNameLst>
                                      </p:cBhvr>
                                      <p:to>
                                        <p:strVal val="visible"/>
                                      </p:to>
                                    </p:set>
                                    <p:animEffect transition="in" filter="fade">
                                      <p:cBhvr>
                                        <p:cTn id="14" dur="500"/>
                                        <p:tgtEl>
                                          <p:spTgt spid="188419">
                                            <p:txEl>
                                              <p:pRg st="0" end="0"/>
                                            </p:txEl>
                                          </p:spTgt>
                                        </p:tgtEl>
                                      </p:cBhvr>
                                    </p:animEffect>
                                    <p:anim calcmode="lin" valueType="num">
                                      <p:cBhvr>
                                        <p:cTn id="15" dur="500" fill="hold"/>
                                        <p:tgtEl>
                                          <p:spTgt spid="18841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88419">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1" nodeType="withEffect">
                                  <p:stCondLst>
                                    <p:cond delay="0"/>
                                  </p:stCondLst>
                                  <p:childTnLst>
                                    <p:set>
                                      <p:cBhvr>
                                        <p:cTn id="18" dur="1" fill="hold">
                                          <p:stCondLst>
                                            <p:cond delay="0"/>
                                          </p:stCondLst>
                                        </p:cTn>
                                        <p:tgtEl>
                                          <p:spTgt spid="188419">
                                            <p:txEl>
                                              <p:pRg st="1" end="1"/>
                                            </p:txEl>
                                          </p:spTgt>
                                        </p:tgtEl>
                                        <p:attrNameLst>
                                          <p:attrName>style.visibility</p:attrName>
                                        </p:attrNameLst>
                                      </p:cBhvr>
                                      <p:to>
                                        <p:strVal val="visible"/>
                                      </p:to>
                                    </p:set>
                                    <p:animEffect transition="in" filter="fade">
                                      <p:cBhvr>
                                        <p:cTn id="19" dur="500"/>
                                        <p:tgtEl>
                                          <p:spTgt spid="188419">
                                            <p:txEl>
                                              <p:pRg st="1" end="1"/>
                                            </p:txEl>
                                          </p:spTgt>
                                        </p:tgtEl>
                                      </p:cBhvr>
                                    </p:animEffect>
                                    <p:anim calcmode="lin" valueType="num">
                                      <p:cBhvr>
                                        <p:cTn id="20" dur="500" fill="hold"/>
                                        <p:tgtEl>
                                          <p:spTgt spid="188419">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88419">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1" nodeType="withEffect">
                                  <p:stCondLst>
                                    <p:cond delay="0"/>
                                  </p:stCondLst>
                                  <p:childTnLst>
                                    <p:set>
                                      <p:cBhvr>
                                        <p:cTn id="23" dur="1" fill="hold">
                                          <p:stCondLst>
                                            <p:cond delay="0"/>
                                          </p:stCondLst>
                                        </p:cTn>
                                        <p:tgtEl>
                                          <p:spTgt spid="188419">
                                            <p:txEl>
                                              <p:pRg st="2" end="2"/>
                                            </p:txEl>
                                          </p:spTgt>
                                        </p:tgtEl>
                                        <p:attrNameLst>
                                          <p:attrName>style.visibility</p:attrName>
                                        </p:attrNameLst>
                                      </p:cBhvr>
                                      <p:to>
                                        <p:strVal val="visible"/>
                                      </p:to>
                                    </p:set>
                                    <p:animEffect transition="in" filter="fade">
                                      <p:cBhvr>
                                        <p:cTn id="24" dur="500"/>
                                        <p:tgtEl>
                                          <p:spTgt spid="188419">
                                            <p:txEl>
                                              <p:pRg st="2" end="2"/>
                                            </p:txEl>
                                          </p:spTgt>
                                        </p:tgtEl>
                                      </p:cBhvr>
                                    </p:animEffect>
                                    <p:anim calcmode="lin" valueType="num">
                                      <p:cBhvr>
                                        <p:cTn id="25" dur="500" fill="hold"/>
                                        <p:tgtEl>
                                          <p:spTgt spid="188419">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188419">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1" nodeType="withEffect">
                                  <p:stCondLst>
                                    <p:cond delay="0"/>
                                  </p:stCondLst>
                                  <p:childTnLst>
                                    <p:set>
                                      <p:cBhvr>
                                        <p:cTn id="28" dur="1" fill="hold">
                                          <p:stCondLst>
                                            <p:cond delay="0"/>
                                          </p:stCondLst>
                                        </p:cTn>
                                        <p:tgtEl>
                                          <p:spTgt spid="188419">
                                            <p:txEl>
                                              <p:pRg st="3" end="3"/>
                                            </p:txEl>
                                          </p:spTgt>
                                        </p:tgtEl>
                                        <p:attrNameLst>
                                          <p:attrName>style.visibility</p:attrName>
                                        </p:attrNameLst>
                                      </p:cBhvr>
                                      <p:to>
                                        <p:strVal val="visible"/>
                                      </p:to>
                                    </p:set>
                                    <p:animEffect transition="in" filter="fade">
                                      <p:cBhvr>
                                        <p:cTn id="29" dur="500"/>
                                        <p:tgtEl>
                                          <p:spTgt spid="188419">
                                            <p:txEl>
                                              <p:pRg st="3" end="3"/>
                                            </p:txEl>
                                          </p:spTgt>
                                        </p:tgtEl>
                                      </p:cBhvr>
                                    </p:animEffect>
                                    <p:anim calcmode="lin" valueType="num">
                                      <p:cBhvr>
                                        <p:cTn id="30" dur="500" fill="hold"/>
                                        <p:tgtEl>
                                          <p:spTgt spid="188419">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188419">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4" presetClass="entr" presetSubtype="0" fill="hold" grpId="1" nodeType="clickEffect">
                                  <p:stCondLst>
                                    <p:cond delay="0"/>
                                  </p:stCondLst>
                                  <p:childTnLst>
                                    <p:set>
                                      <p:cBhvr>
                                        <p:cTn id="35" dur="1" fill="hold">
                                          <p:stCondLst>
                                            <p:cond delay="0"/>
                                          </p:stCondLst>
                                        </p:cTn>
                                        <p:tgtEl>
                                          <p:spTgt spid="188419">
                                            <p:txEl>
                                              <p:pRg st="5" end="5"/>
                                            </p:txEl>
                                          </p:spTgt>
                                        </p:tgtEl>
                                        <p:attrNameLst>
                                          <p:attrName>style.visibility</p:attrName>
                                        </p:attrNameLst>
                                      </p:cBhvr>
                                      <p:to>
                                        <p:strVal val="visible"/>
                                      </p:to>
                                    </p:set>
                                    <p:animEffect transition="in" filter="fade">
                                      <p:cBhvr>
                                        <p:cTn id="36" dur="500"/>
                                        <p:tgtEl>
                                          <p:spTgt spid="188419">
                                            <p:txEl>
                                              <p:pRg st="5" end="5"/>
                                            </p:txEl>
                                          </p:spTgt>
                                        </p:tgtEl>
                                      </p:cBhvr>
                                    </p:animEffect>
                                    <p:anim calcmode="lin" valueType="num">
                                      <p:cBhvr>
                                        <p:cTn id="37" dur="500" fill="hold"/>
                                        <p:tgtEl>
                                          <p:spTgt spid="188419">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188419">
                                            <p:txEl>
                                              <p:pRg st="5" end="5"/>
                                            </p:txEl>
                                          </p:spTgt>
                                        </p:tgtEl>
                                        <p:attrNameLst>
                                          <p:attrName>ppt_y</p:attrName>
                                        </p:attrNameLst>
                                      </p:cBhvr>
                                      <p:tavLst>
                                        <p:tav tm="0">
                                          <p:val>
                                            <p:strVal val="#ppt_y+.05"/>
                                          </p:val>
                                        </p:tav>
                                        <p:tav tm="100000">
                                          <p:val>
                                            <p:strVal val="#ppt_y"/>
                                          </p:val>
                                        </p:tav>
                                      </p:tavLst>
                                    </p:anim>
                                  </p:childTnLst>
                                </p:cTn>
                              </p:par>
                              <p:par>
                                <p:cTn id="39" presetID="44" presetClass="entr" presetSubtype="0" fill="hold" grpId="1" nodeType="withEffect">
                                  <p:stCondLst>
                                    <p:cond delay="0"/>
                                  </p:stCondLst>
                                  <p:childTnLst>
                                    <p:set>
                                      <p:cBhvr>
                                        <p:cTn id="40" dur="1" fill="hold">
                                          <p:stCondLst>
                                            <p:cond delay="0"/>
                                          </p:stCondLst>
                                        </p:cTn>
                                        <p:tgtEl>
                                          <p:spTgt spid="188419">
                                            <p:txEl>
                                              <p:pRg st="6" end="6"/>
                                            </p:txEl>
                                          </p:spTgt>
                                        </p:tgtEl>
                                        <p:attrNameLst>
                                          <p:attrName>style.visibility</p:attrName>
                                        </p:attrNameLst>
                                      </p:cBhvr>
                                      <p:to>
                                        <p:strVal val="visible"/>
                                      </p:to>
                                    </p:set>
                                    <p:animEffect transition="in" filter="fade">
                                      <p:cBhvr>
                                        <p:cTn id="41" dur="500"/>
                                        <p:tgtEl>
                                          <p:spTgt spid="188419">
                                            <p:txEl>
                                              <p:pRg st="6" end="6"/>
                                            </p:txEl>
                                          </p:spTgt>
                                        </p:tgtEl>
                                      </p:cBhvr>
                                    </p:animEffect>
                                    <p:anim calcmode="lin" valueType="num">
                                      <p:cBhvr>
                                        <p:cTn id="42" dur="500" fill="hold"/>
                                        <p:tgtEl>
                                          <p:spTgt spid="188419">
                                            <p:txEl>
                                              <p:pRg st="6" end="6"/>
                                            </p:txEl>
                                          </p:spTgt>
                                        </p:tgtEl>
                                        <p:attrNameLst>
                                          <p:attrName>ppt_x</p:attrName>
                                        </p:attrNameLst>
                                      </p:cBhvr>
                                      <p:tavLst>
                                        <p:tav tm="0">
                                          <p:val>
                                            <p:strVal val="#ppt_x"/>
                                          </p:val>
                                        </p:tav>
                                        <p:tav tm="100000">
                                          <p:val>
                                            <p:strVal val="#ppt_x"/>
                                          </p:val>
                                        </p:tav>
                                      </p:tavLst>
                                    </p:anim>
                                    <p:anim calcmode="lin" valueType="num">
                                      <p:cBhvr>
                                        <p:cTn id="43" dur="500" fill="hold"/>
                                        <p:tgtEl>
                                          <p:spTgt spid="188419">
                                            <p:txEl>
                                              <p:pRg st="6" end="6"/>
                                            </p:txEl>
                                          </p:spTgt>
                                        </p:tgtEl>
                                        <p:attrNameLst>
                                          <p:attrName>ppt_y</p:attrName>
                                        </p:attrNameLst>
                                      </p:cBhvr>
                                      <p:tavLst>
                                        <p:tav tm="0">
                                          <p:val>
                                            <p:strVal val="#ppt_y+.05"/>
                                          </p:val>
                                        </p:tav>
                                        <p:tav tm="100000">
                                          <p:val>
                                            <p:strVal val="#ppt_y"/>
                                          </p:val>
                                        </p:tav>
                                      </p:tavLst>
                                    </p:anim>
                                  </p:childTnLst>
                                </p:cTn>
                              </p:par>
                              <p:par>
                                <p:cTn id="44" presetID="44" presetClass="entr" presetSubtype="0" fill="hold" grpId="1" nodeType="withEffect">
                                  <p:stCondLst>
                                    <p:cond delay="0"/>
                                  </p:stCondLst>
                                  <p:childTnLst>
                                    <p:set>
                                      <p:cBhvr>
                                        <p:cTn id="45" dur="1" fill="hold">
                                          <p:stCondLst>
                                            <p:cond delay="0"/>
                                          </p:stCondLst>
                                        </p:cTn>
                                        <p:tgtEl>
                                          <p:spTgt spid="188419">
                                            <p:txEl>
                                              <p:pRg st="7" end="7"/>
                                            </p:txEl>
                                          </p:spTgt>
                                        </p:tgtEl>
                                        <p:attrNameLst>
                                          <p:attrName>style.visibility</p:attrName>
                                        </p:attrNameLst>
                                      </p:cBhvr>
                                      <p:to>
                                        <p:strVal val="visible"/>
                                      </p:to>
                                    </p:set>
                                    <p:animEffect transition="in" filter="fade">
                                      <p:cBhvr>
                                        <p:cTn id="46" dur="500"/>
                                        <p:tgtEl>
                                          <p:spTgt spid="188419">
                                            <p:txEl>
                                              <p:pRg st="7" end="7"/>
                                            </p:txEl>
                                          </p:spTgt>
                                        </p:tgtEl>
                                      </p:cBhvr>
                                    </p:animEffect>
                                    <p:anim calcmode="lin" valueType="num">
                                      <p:cBhvr>
                                        <p:cTn id="47" dur="500" fill="hold"/>
                                        <p:tgtEl>
                                          <p:spTgt spid="188419">
                                            <p:txEl>
                                              <p:pRg st="7" end="7"/>
                                            </p:txEl>
                                          </p:spTgt>
                                        </p:tgtEl>
                                        <p:attrNameLst>
                                          <p:attrName>ppt_x</p:attrName>
                                        </p:attrNameLst>
                                      </p:cBhvr>
                                      <p:tavLst>
                                        <p:tav tm="0">
                                          <p:val>
                                            <p:strVal val="#ppt_x"/>
                                          </p:val>
                                        </p:tav>
                                        <p:tav tm="100000">
                                          <p:val>
                                            <p:strVal val="#ppt_x"/>
                                          </p:val>
                                        </p:tav>
                                      </p:tavLst>
                                    </p:anim>
                                    <p:anim calcmode="lin" valueType="num">
                                      <p:cBhvr>
                                        <p:cTn id="48" dur="500" fill="hold"/>
                                        <p:tgtEl>
                                          <p:spTgt spid="188419">
                                            <p:txEl>
                                              <p:pRg st="7" end="7"/>
                                            </p:txEl>
                                          </p:spTgt>
                                        </p:tgtEl>
                                        <p:attrNameLst>
                                          <p:attrName>ppt_y</p:attrName>
                                        </p:attrNameLst>
                                      </p:cBhvr>
                                      <p:tavLst>
                                        <p:tav tm="0">
                                          <p:val>
                                            <p:strVal val="#ppt_y+.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4" presetClass="entr" presetSubtype="0" fill="hold" grpId="1" nodeType="clickEffect">
                                  <p:stCondLst>
                                    <p:cond delay="0"/>
                                  </p:stCondLst>
                                  <p:childTnLst>
                                    <p:set>
                                      <p:cBhvr>
                                        <p:cTn id="52" dur="1" fill="hold">
                                          <p:stCondLst>
                                            <p:cond delay="0"/>
                                          </p:stCondLst>
                                        </p:cTn>
                                        <p:tgtEl>
                                          <p:spTgt spid="188419">
                                            <p:txEl>
                                              <p:pRg st="9" end="9"/>
                                            </p:txEl>
                                          </p:spTgt>
                                        </p:tgtEl>
                                        <p:attrNameLst>
                                          <p:attrName>style.visibility</p:attrName>
                                        </p:attrNameLst>
                                      </p:cBhvr>
                                      <p:to>
                                        <p:strVal val="visible"/>
                                      </p:to>
                                    </p:set>
                                    <p:animEffect transition="in" filter="fade">
                                      <p:cBhvr>
                                        <p:cTn id="53" dur="500"/>
                                        <p:tgtEl>
                                          <p:spTgt spid="188419">
                                            <p:txEl>
                                              <p:pRg st="9" end="9"/>
                                            </p:txEl>
                                          </p:spTgt>
                                        </p:tgtEl>
                                      </p:cBhvr>
                                    </p:animEffect>
                                    <p:anim calcmode="lin" valueType="num">
                                      <p:cBhvr>
                                        <p:cTn id="54" dur="500" fill="hold"/>
                                        <p:tgtEl>
                                          <p:spTgt spid="188419">
                                            <p:txEl>
                                              <p:pRg st="9" end="9"/>
                                            </p:txEl>
                                          </p:spTgt>
                                        </p:tgtEl>
                                        <p:attrNameLst>
                                          <p:attrName>ppt_x</p:attrName>
                                        </p:attrNameLst>
                                      </p:cBhvr>
                                      <p:tavLst>
                                        <p:tav tm="0">
                                          <p:val>
                                            <p:strVal val="#ppt_x"/>
                                          </p:val>
                                        </p:tav>
                                        <p:tav tm="100000">
                                          <p:val>
                                            <p:strVal val="#ppt_x"/>
                                          </p:val>
                                        </p:tav>
                                      </p:tavLst>
                                    </p:anim>
                                    <p:anim calcmode="lin" valueType="num">
                                      <p:cBhvr>
                                        <p:cTn id="55" dur="500" fill="hold"/>
                                        <p:tgtEl>
                                          <p:spTgt spid="188419">
                                            <p:txEl>
                                              <p:pRg st="9" end="9"/>
                                            </p:txEl>
                                          </p:spTgt>
                                        </p:tgtEl>
                                        <p:attrNameLst>
                                          <p:attrName>ppt_y</p:attrName>
                                        </p:attrNameLst>
                                      </p:cBhvr>
                                      <p:tavLst>
                                        <p:tav tm="0">
                                          <p:val>
                                            <p:strVal val="#ppt_y+.05"/>
                                          </p:val>
                                        </p:tav>
                                        <p:tav tm="100000">
                                          <p:val>
                                            <p:strVal val="#ppt_y"/>
                                          </p:val>
                                        </p:tav>
                                      </p:tavLst>
                                    </p:anim>
                                  </p:childTnLst>
                                </p:cTn>
                              </p:par>
                              <p:par>
                                <p:cTn id="56" presetID="44" presetClass="entr" presetSubtype="0" fill="hold" grpId="1" nodeType="withEffect">
                                  <p:stCondLst>
                                    <p:cond delay="0"/>
                                  </p:stCondLst>
                                  <p:childTnLst>
                                    <p:set>
                                      <p:cBhvr>
                                        <p:cTn id="57" dur="1" fill="hold">
                                          <p:stCondLst>
                                            <p:cond delay="0"/>
                                          </p:stCondLst>
                                        </p:cTn>
                                        <p:tgtEl>
                                          <p:spTgt spid="188419">
                                            <p:txEl>
                                              <p:pRg st="10" end="10"/>
                                            </p:txEl>
                                          </p:spTgt>
                                        </p:tgtEl>
                                        <p:attrNameLst>
                                          <p:attrName>style.visibility</p:attrName>
                                        </p:attrNameLst>
                                      </p:cBhvr>
                                      <p:to>
                                        <p:strVal val="visible"/>
                                      </p:to>
                                    </p:set>
                                    <p:animEffect transition="in" filter="fade">
                                      <p:cBhvr>
                                        <p:cTn id="58" dur="500"/>
                                        <p:tgtEl>
                                          <p:spTgt spid="188419">
                                            <p:txEl>
                                              <p:pRg st="10" end="10"/>
                                            </p:txEl>
                                          </p:spTgt>
                                        </p:tgtEl>
                                      </p:cBhvr>
                                    </p:animEffect>
                                    <p:anim calcmode="lin" valueType="num">
                                      <p:cBhvr>
                                        <p:cTn id="59" dur="500" fill="hold"/>
                                        <p:tgtEl>
                                          <p:spTgt spid="188419">
                                            <p:txEl>
                                              <p:pRg st="10" end="10"/>
                                            </p:txEl>
                                          </p:spTgt>
                                        </p:tgtEl>
                                        <p:attrNameLst>
                                          <p:attrName>ppt_x</p:attrName>
                                        </p:attrNameLst>
                                      </p:cBhvr>
                                      <p:tavLst>
                                        <p:tav tm="0">
                                          <p:val>
                                            <p:strVal val="#ppt_x"/>
                                          </p:val>
                                        </p:tav>
                                        <p:tav tm="100000">
                                          <p:val>
                                            <p:strVal val="#ppt_x"/>
                                          </p:val>
                                        </p:tav>
                                      </p:tavLst>
                                    </p:anim>
                                    <p:anim calcmode="lin" valueType="num">
                                      <p:cBhvr>
                                        <p:cTn id="60" dur="500" fill="hold"/>
                                        <p:tgtEl>
                                          <p:spTgt spid="188419">
                                            <p:txEl>
                                              <p:pRg st="10" end="10"/>
                                            </p:txEl>
                                          </p:spTgt>
                                        </p:tgtEl>
                                        <p:attrNameLst>
                                          <p:attrName>ppt_y</p:attrName>
                                        </p:attrNameLst>
                                      </p:cBhvr>
                                      <p:tavLst>
                                        <p:tav tm="0">
                                          <p:val>
                                            <p:strVal val="#ppt_y+.05"/>
                                          </p:val>
                                        </p:tav>
                                        <p:tav tm="100000">
                                          <p:val>
                                            <p:strVal val="#ppt_y"/>
                                          </p:val>
                                        </p:tav>
                                      </p:tavLst>
                                    </p:anim>
                                  </p:childTnLst>
                                </p:cTn>
                              </p:par>
                              <p:par>
                                <p:cTn id="61" presetID="44" presetClass="entr" presetSubtype="0" fill="hold" grpId="1" nodeType="withEffect">
                                  <p:stCondLst>
                                    <p:cond delay="0"/>
                                  </p:stCondLst>
                                  <p:childTnLst>
                                    <p:set>
                                      <p:cBhvr>
                                        <p:cTn id="62" dur="1" fill="hold">
                                          <p:stCondLst>
                                            <p:cond delay="0"/>
                                          </p:stCondLst>
                                        </p:cTn>
                                        <p:tgtEl>
                                          <p:spTgt spid="188419">
                                            <p:txEl>
                                              <p:pRg st="11" end="11"/>
                                            </p:txEl>
                                          </p:spTgt>
                                        </p:tgtEl>
                                        <p:attrNameLst>
                                          <p:attrName>style.visibility</p:attrName>
                                        </p:attrNameLst>
                                      </p:cBhvr>
                                      <p:to>
                                        <p:strVal val="visible"/>
                                      </p:to>
                                    </p:set>
                                    <p:animEffect transition="in" filter="fade">
                                      <p:cBhvr>
                                        <p:cTn id="63" dur="500"/>
                                        <p:tgtEl>
                                          <p:spTgt spid="188419">
                                            <p:txEl>
                                              <p:pRg st="11" end="11"/>
                                            </p:txEl>
                                          </p:spTgt>
                                        </p:tgtEl>
                                      </p:cBhvr>
                                    </p:animEffect>
                                    <p:anim calcmode="lin" valueType="num">
                                      <p:cBhvr>
                                        <p:cTn id="64" dur="500" fill="hold"/>
                                        <p:tgtEl>
                                          <p:spTgt spid="188419">
                                            <p:txEl>
                                              <p:pRg st="11" end="11"/>
                                            </p:txEl>
                                          </p:spTgt>
                                        </p:tgtEl>
                                        <p:attrNameLst>
                                          <p:attrName>ppt_x</p:attrName>
                                        </p:attrNameLst>
                                      </p:cBhvr>
                                      <p:tavLst>
                                        <p:tav tm="0">
                                          <p:val>
                                            <p:strVal val="#ppt_x"/>
                                          </p:val>
                                        </p:tav>
                                        <p:tav tm="100000">
                                          <p:val>
                                            <p:strVal val="#ppt_x"/>
                                          </p:val>
                                        </p:tav>
                                      </p:tavLst>
                                    </p:anim>
                                    <p:anim calcmode="lin" valueType="num">
                                      <p:cBhvr>
                                        <p:cTn id="65" dur="500" fill="hold"/>
                                        <p:tgtEl>
                                          <p:spTgt spid="188419">
                                            <p:txEl>
                                              <p:pRg st="11" end="11"/>
                                            </p:txEl>
                                          </p:spTgt>
                                        </p:tgtEl>
                                        <p:attrNameLst>
                                          <p:attrName>ppt_y</p:attrName>
                                        </p:attrNameLst>
                                      </p:cBhvr>
                                      <p:tavLst>
                                        <p:tav tm="0">
                                          <p:val>
                                            <p:strVal val="#ppt_y+.05"/>
                                          </p:val>
                                        </p:tav>
                                        <p:tav tm="100000">
                                          <p:val>
                                            <p:strVal val="#ppt_y"/>
                                          </p:val>
                                        </p:tav>
                                      </p:tavLst>
                                    </p:anim>
                                  </p:childTnLst>
                                </p:cTn>
                              </p:par>
                              <p:par>
                                <p:cTn id="66" presetID="44" presetClass="entr" presetSubtype="0" fill="hold" grpId="1" nodeType="withEffect">
                                  <p:stCondLst>
                                    <p:cond delay="0"/>
                                  </p:stCondLst>
                                  <p:childTnLst>
                                    <p:set>
                                      <p:cBhvr>
                                        <p:cTn id="67" dur="1" fill="hold">
                                          <p:stCondLst>
                                            <p:cond delay="0"/>
                                          </p:stCondLst>
                                        </p:cTn>
                                        <p:tgtEl>
                                          <p:spTgt spid="188419">
                                            <p:txEl>
                                              <p:pRg st="12" end="12"/>
                                            </p:txEl>
                                          </p:spTgt>
                                        </p:tgtEl>
                                        <p:attrNameLst>
                                          <p:attrName>style.visibility</p:attrName>
                                        </p:attrNameLst>
                                      </p:cBhvr>
                                      <p:to>
                                        <p:strVal val="visible"/>
                                      </p:to>
                                    </p:set>
                                    <p:animEffect transition="in" filter="fade">
                                      <p:cBhvr>
                                        <p:cTn id="68" dur="500"/>
                                        <p:tgtEl>
                                          <p:spTgt spid="188419">
                                            <p:txEl>
                                              <p:pRg st="12" end="12"/>
                                            </p:txEl>
                                          </p:spTgt>
                                        </p:tgtEl>
                                      </p:cBhvr>
                                    </p:animEffect>
                                    <p:anim calcmode="lin" valueType="num">
                                      <p:cBhvr>
                                        <p:cTn id="69" dur="500" fill="hold"/>
                                        <p:tgtEl>
                                          <p:spTgt spid="188419">
                                            <p:txEl>
                                              <p:pRg st="12" end="12"/>
                                            </p:txEl>
                                          </p:spTgt>
                                        </p:tgtEl>
                                        <p:attrNameLst>
                                          <p:attrName>ppt_x</p:attrName>
                                        </p:attrNameLst>
                                      </p:cBhvr>
                                      <p:tavLst>
                                        <p:tav tm="0">
                                          <p:val>
                                            <p:strVal val="#ppt_x"/>
                                          </p:val>
                                        </p:tav>
                                        <p:tav tm="100000">
                                          <p:val>
                                            <p:strVal val="#ppt_x"/>
                                          </p:val>
                                        </p:tav>
                                      </p:tavLst>
                                    </p:anim>
                                    <p:anim calcmode="lin" valueType="num">
                                      <p:cBhvr>
                                        <p:cTn id="70" dur="500" fill="hold"/>
                                        <p:tgtEl>
                                          <p:spTgt spid="188419">
                                            <p:txEl>
                                              <p:pRg st="12" end="12"/>
                                            </p:txEl>
                                          </p:spTgt>
                                        </p:tgtEl>
                                        <p:attrNameLst>
                                          <p:attrName>ppt_y</p:attrName>
                                        </p:attrNameLst>
                                      </p:cBhvr>
                                      <p:tavLst>
                                        <p:tav tm="0">
                                          <p:val>
                                            <p:strVal val="#ppt_y+.05"/>
                                          </p:val>
                                        </p:tav>
                                        <p:tav tm="100000">
                                          <p:val>
                                            <p:strVal val="#ppt_y"/>
                                          </p:val>
                                        </p:tav>
                                      </p:tavLst>
                                    </p:anim>
                                  </p:childTnLst>
                                </p:cTn>
                              </p:par>
                              <p:par>
                                <p:cTn id="71" presetID="44" presetClass="entr" presetSubtype="0" fill="hold" grpId="1" nodeType="withEffect">
                                  <p:stCondLst>
                                    <p:cond delay="0"/>
                                  </p:stCondLst>
                                  <p:childTnLst>
                                    <p:set>
                                      <p:cBhvr>
                                        <p:cTn id="72" dur="1" fill="hold">
                                          <p:stCondLst>
                                            <p:cond delay="0"/>
                                          </p:stCondLst>
                                        </p:cTn>
                                        <p:tgtEl>
                                          <p:spTgt spid="188419">
                                            <p:txEl>
                                              <p:pRg st="13" end="13"/>
                                            </p:txEl>
                                          </p:spTgt>
                                        </p:tgtEl>
                                        <p:attrNameLst>
                                          <p:attrName>style.visibility</p:attrName>
                                        </p:attrNameLst>
                                      </p:cBhvr>
                                      <p:to>
                                        <p:strVal val="visible"/>
                                      </p:to>
                                    </p:set>
                                    <p:animEffect transition="in" filter="fade">
                                      <p:cBhvr>
                                        <p:cTn id="73" dur="500"/>
                                        <p:tgtEl>
                                          <p:spTgt spid="188419">
                                            <p:txEl>
                                              <p:pRg st="13" end="13"/>
                                            </p:txEl>
                                          </p:spTgt>
                                        </p:tgtEl>
                                      </p:cBhvr>
                                    </p:animEffect>
                                    <p:anim calcmode="lin" valueType="num">
                                      <p:cBhvr>
                                        <p:cTn id="74" dur="500" fill="hold"/>
                                        <p:tgtEl>
                                          <p:spTgt spid="188419">
                                            <p:txEl>
                                              <p:pRg st="13" end="13"/>
                                            </p:txEl>
                                          </p:spTgt>
                                        </p:tgtEl>
                                        <p:attrNameLst>
                                          <p:attrName>ppt_x</p:attrName>
                                        </p:attrNameLst>
                                      </p:cBhvr>
                                      <p:tavLst>
                                        <p:tav tm="0">
                                          <p:val>
                                            <p:strVal val="#ppt_x"/>
                                          </p:val>
                                        </p:tav>
                                        <p:tav tm="100000">
                                          <p:val>
                                            <p:strVal val="#ppt_x"/>
                                          </p:val>
                                        </p:tav>
                                      </p:tavLst>
                                    </p:anim>
                                    <p:anim calcmode="lin" valueType="num">
                                      <p:cBhvr>
                                        <p:cTn id="75" dur="500" fill="hold"/>
                                        <p:tgtEl>
                                          <p:spTgt spid="188419">
                                            <p:txEl>
                                              <p:pRg st="13" end="13"/>
                                            </p:txEl>
                                          </p:spTgt>
                                        </p:tgtEl>
                                        <p:attrNameLst>
                                          <p:attrName>ppt_y</p:attrName>
                                        </p:attrNameLst>
                                      </p:cBhvr>
                                      <p:tavLst>
                                        <p:tav tm="0">
                                          <p:val>
                                            <p:strVal val="#ppt_y+.05"/>
                                          </p:val>
                                        </p:tav>
                                        <p:tav tm="100000">
                                          <p:val>
                                            <p:strVal val="#ppt_y"/>
                                          </p:val>
                                        </p:tav>
                                      </p:tavLst>
                                    </p:anim>
                                  </p:childTnLst>
                                </p:cTn>
                              </p:par>
                              <p:par>
                                <p:cTn id="76" presetID="44" presetClass="entr" presetSubtype="0" fill="hold" grpId="1" nodeType="withEffect">
                                  <p:stCondLst>
                                    <p:cond delay="0"/>
                                  </p:stCondLst>
                                  <p:childTnLst>
                                    <p:set>
                                      <p:cBhvr>
                                        <p:cTn id="77" dur="1" fill="hold">
                                          <p:stCondLst>
                                            <p:cond delay="0"/>
                                          </p:stCondLst>
                                        </p:cTn>
                                        <p:tgtEl>
                                          <p:spTgt spid="188426">
                                            <p:bg/>
                                          </p:spTgt>
                                        </p:tgtEl>
                                        <p:attrNameLst>
                                          <p:attrName>style.visibility</p:attrName>
                                        </p:attrNameLst>
                                      </p:cBhvr>
                                      <p:to>
                                        <p:strVal val="visible"/>
                                      </p:to>
                                    </p:set>
                                    <p:animEffect transition="in" filter="fade">
                                      <p:cBhvr>
                                        <p:cTn id="78" dur="500"/>
                                        <p:tgtEl>
                                          <p:spTgt spid="188426">
                                            <p:bg/>
                                          </p:spTgt>
                                        </p:tgtEl>
                                      </p:cBhvr>
                                    </p:animEffect>
                                    <p:anim calcmode="lin" valueType="num">
                                      <p:cBhvr>
                                        <p:cTn id="79" dur="500" fill="hold"/>
                                        <p:tgtEl>
                                          <p:spTgt spid="188426">
                                            <p:bg/>
                                          </p:spTgt>
                                        </p:tgtEl>
                                        <p:attrNameLst>
                                          <p:attrName>ppt_x</p:attrName>
                                        </p:attrNameLst>
                                      </p:cBhvr>
                                      <p:tavLst>
                                        <p:tav tm="0">
                                          <p:val>
                                            <p:strVal val="#ppt_x"/>
                                          </p:val>
                                        </p:tav>
                                        <p:tav tm="100000">
                                          <p:val>
                                            <p:strVal val="#ppt_x"/>
                                          </p:val>
                                        </p:tav>
                                      </p:tavLst>
                                    </p:anim>
                                    <p:anim calcmode="lin" valueType="num">
                                      <p:cBhvr>
                                        <p:cTn id="80" dur="500" fill="hold"/>
                                        <p:tgtEl>
                                          <p:spTgt spid="188426">
                                            <p:bg/>
                                          </p:spTgt>
                                        </p:tgtEl>
                                        <p:attrNameLst>
                                          <p:attrName>ppt_y</p:attrName>
                                        </p:attrNameLst>
                                      </p:cBhvr>
                                      <p:tavLst>
                                        <p:tav tm="0">
                                          <p:val>
                                            <p:strVal val="#ppt_y+.05"/>
                                          </p:val>
                                        </p:tav>
                                        <p:tav tm="100000">
                                          <p:val>
                                            <p:strVal val="#ppt_y"/>
                                          </p:val>
                                        </p:tav>
                                      </p:tavLst>
                                    </p:anim>
                                  </p:childTnLst>
                                </p:cTn>
                              </p:par>
                              <p:par>
                                <p:cTn id="81" presetID="44" presetClass="entr" presetSubtype="0" fill="hold" grpId="1" nodeType="withEffect">
                                  <p:stCondLst>
                                    <p:cond delay="0"/>
                                  </p:stCondLst>
                                  <p:childTnLst>
                                    <p:set>
                                      <p:cBhvr>
                                        <p:cTn id="82" dur="1" fill="hold">
                                          <p:stCondLst>
                                            <p:cond delay="0"/>
                                          </p:stCondLst>
                                        </p:cTn>
                                        <p:tgtEl>
                                          <p:spTgt spid="188428">
                                            <p:bg/>
                                          </p:spTgt>
                                        </p:tgtEl>
                                        <p:attrNameLst>
                                          <p:attrName>style.visibility</p:attrName>
                                        </p:attrNameLst>
                                      </p:cBhvr>
                                      <p:to>
                                        <p:strVal val="visible"/>
                                      </p:to>
                                    </p:set>
                                    <p:animEffect transition="in" filter="fade">
                                      <p:cBhvr>
                                        <p:cTn id="83" dur="500"/>
                                        <p:tgtEl>
                                          <p:spTgt spid="188428">
                                            <p:bg/>
                                          </p:spTgt>
                                        </p:tgtEl>
                                      </p:cBhvr>
                                    </p:animEffect>
                                    <p:anim calcmode="lin" valueType="num">
                                      <p:cBhvr>
                                        <p:cTn id="84" dur="500" fill="hold"/>
                                        <p:tgtEl>
                                          <p:spTgt spid="188428">
                                            <p:bg/>
                                          </p:spTgt>
                                        </p:tgtEl>
                                        <p:attrNameLst>
                                          <p:attrName>ppt_x</p:attrName>
                                        </p:attrNameLst>
                                      </p:cBhvr>
                                      <p:tavLst>
                                        <p:tav tm="0">
                                          <p:val>
                                            <p:strVal val="#ppt_x"/>
                                          </p:val>
                                        </p:tav>
                                        <p:tav tm="100000">
                                          <p:val>
                                            <p:strVal val="#ppt_x"/>
                                          </p:val>
                                        </p:tav>
                                      </p:tavLst>
                                    </p:anim>
                                    <p:anim calcmode="lin" valueType="num">
                                      <p:cBhvr>
                                        <p:cTn id="85" dur="500" fill="hold"/>
                                        <p:tgtEl>
                                          <p:spTgt spid="188428">
                                            <p:bg/>
                                          </p:spTgt>
                                        </p:tgtEl>
                                        <p:attrNameLst>
                                          <p:attrName>ppt_y</p:attrName>
                                        </p:attrNameLst>
                                      </p:cBhvr>
                                      <p:tavLst>
                                        <p:tav tm="0">
                                          <p:val>
                                            <p:strVal val="#ppt_y+.05"/>
                                          </p:val>
                                        </p:tav>
                                        <p:tav tm="100000">
                                          <p:val>
                                            <p:strVal val="#ppt_y"/>
                                          </p:val>
                                        </p:tav>
                                      </p:tavLst>
                                    </p:anim>
                                  </p:childTnLst>
                                </p:cTn>
                              </p:par>
                              <p:par>
                                <p:cTn id="86" presetID="23" presetClass="entr" presetSubtype="16" fill="hold" nodeType="withEffect">
                                  <p:stCondLst>
                                    <p:cond delay="0"/>
                                  </p:stCondLst>
                                  <p:childTnLst>
                                    <p:set>
                                      <p:cBhvr>
                                        <p:cTn id="87" dur="1" fill="hold">
                                          <p:stCondLst>
                                            <p:cond delay="0"/>
                                          </p:stCondLst>
                                        </p:cTn>
                                        <p:tgtEl>
                                          <p:spTgt spid="188426"/>
                                        </p:tgtEl>
                                        <p:attrNameLst>
                                          <p:attrName>style.visibility</p:attrName>
                                        </p:attrNameLst>
                                      </p:cBhvr>
                                      <p:to>
                                        <p:strVal val="visible"/>
                                      </p:to>
                                    </p:set>
                                    <p:anim calcmode="lin" valueType="num">
                                      <p:cBhvr>
                                        <p:cTn id="88" dur="500" fill="hold"/>
                                        <p:tgtEl>
                                          <p:spTgt spid="188426"/>
                                        </p:tgtEl>
                                        <p:attrNameLst>
                                          <p:attrName>ppt_w</p:attrName>
                                        </p:attrNameLst>
                                      </p:cBhvr>
                                      <p:tavLst>
                                        <p:tav tm="0">
                                          <p:val>
                                            <p:fltVal val="0"/>
                                          </p:val>
                                        </p:tav>
                                        <p:tav tm="100000">
                                          <p:val>
                                            <p:strVal val="#ppt_w"/>
                                          </p:val>
                                        </p:tav>
                                      </p:tavLst>
                                    </p:anim>
                                    <p:anim calcmode="lin" valueType="num">
                                      <p:cBhvr>
                                        <p:cTn id="89" dur="500" fill="hold"/>
                                        <p:tgtEl>
                                          <p:spTgt spid="188426"/>
                                        </p:tgtEl>
                                        <p:attrNameLst>
                                          <p:attrName>ppt_h</p:attrName>
                                        </p:attrNameLst>
                                      </p:cBhvr>
                                      <p:tavLst>
                                        <p:tav tm="0">
                                          <p:val>
                                            <p:fltVal val="0"/>
                                          </p:val>
                                        </p:tav>
                                        <p:tav tm="100000">
                                          <p:val>
                                            <p:strVal val="#ppt_h"/>
                                          </p:val>
                                        </p:tav>
                                      </p:tavLst>
                                    </p:anim>
                                  </p:childTnLst>
                                </p:cTn>
                              </p:par>
                              <p:par>
                                <p:cTn id="90" presetID="23" presetClass="entr" presetSubtype="16" fill="hold" nodeType="withEffect">
                                  <p:stCondLst>
                                    <p:cond delay="0"/>
                                  </p:stCondLst>
                                  <p:childTnLst>
                                    <p:set>
                                      <p:cBhvr>
                                        <p:cTn id="91" dur="1" fill="hold">
                                          <p:stCondLst>
                                            <p:cond delay="0"/>
                                          </p:stCondLst>
                                        </p:cTn>
                                        <p:tgtEl>
                                          <p:spTgt spid="188428"/>
                                        </p:tgtEl>
                                        <p:attrNameLst>
                                          <p:attrName>style.visibility</p:attrName>
                                        </p:attrNameLst>
                                      </p:cBhvr>
                                      <p:to>
                                        <p:strVal val="visible"/>
                                      </p:to>
                                    </p:set>
                                    <p:anim calcmode="lin" valueType="num">
                                      <p:cBhvr>
                                        <p:cTn id="92" dur="500" fill="hold"/>
                                        <p:tgtEl>
                                          <p:spTgt spid="188428"/>
                                        </p:tgtEl>
                                        <p:attrNameLst>
                                          <p:attrName>ppt_w</p:attrName>
                                        </p:attrNameLst>
                                      </p:cBhvr>
                                      <p:tavLst>
                                        <p:tav tm="0">
                                          <p:val>
                                            <p:fltVal val="0"/>
                                          </p:val>
                                        </p:tav>
                                        <p:tav tm="100000">
                                          <p:val>
                                            <p:strVal val="#ppt_w"/>
                                          </p:val>
                                        </p:tav>
                                      </p:tavLst>
                                    </p:anim>
                                    <p:anim calcmode="lin" valueType="num">
                                      <p:cBhvr>
                                        <p:cTn id="93" dur="500" fill="hold"/>
                                        <p:tgtEl>
                                          <p:spTgt spid="188428"/>
                                        </p:tgtEl>
                                        <p:attrNameLst>
                                          <p:attrName>ppt_h</p:attrName>
                                        </p:attrNameLst>
                                      </p:cBhvr>
                                      <p:tavLst>
                                        <p:tav tm="0">
                                          <p:val>
                                            <p:fltVal val="0"/>
                                          </p:val>
                                        </p:tav>
                                        <p:tav tm="100000">
                                          <p:val>
                                            <p:strVal val="#ppt_h"/>
                                          </p:val>
                                        </p:tav>
                                      </p:tavLst>
                                    </p:anim>
                                  </p:childTnLst>
                                </p:cTn>
                              </p:par>
                            </p:childTnLst>
                          </p:cTn>
                        </p:par>
                      </p:childTnLst>
                    </p:cTn>
                  </p:par>
                  <p:par>
                    <p:cTn id="94" fill="hold">
                      <p:stCondLst>
                        <p:cond delay="indefinite"/>
                      </p:stCondLst>
                      <p:childTnLst>
                        <p:par>
                          <p:cTn id="95" fill="hold">
                            <p:stCondLst>
                              <p:cond delay="0"/>
                            </p:stCondLst>
                            <p:childTnLst>
                              <p:par>
                                <p:cTn id="96" presetID="23" presetClass="entr" presetSubtype="32" fill="hold" grpId="0" nodeType="clickEffect">
                                  <p:stCondLst>
                                    <p:cond delay="0"/>
                                  </p:stCondLst>
                                  <p:childTnLst>
                                    <p:set>
                                      <p:cBhvr>
                                        <p:cTn id="97" dur="1" fill="hold">
                                          <p:stCondLst>
                                            <p:cond delay="0"/>
                                          </p:stCondLst>
                                        </p:cTn>
                                        <p:tgtEl>
                                          <p:spTgt spid="188420"/>
                                        </p:tgtEl>
                                        <p:attrNameLst>
                                          <p:attrName>style.visibility</p:attrName>
                                        </p:attrNameLst>
                                      </p:cBhvr>
                                      <p:to>
                                        <p:strVal val="visible"/>
                                      </p:to>
                                    </p:set>
                                    <p:anim calcmode="lin" valueType="num">
                                      <p:cBhvr>
                                        <p:cTn id="98" dur="500" fill="hold"/>
                                        <p:tgtEl>
                                          <p:spTgt spid="188420"/>
                                        </p:tgtEl>
                                        <p:attrNameLst>
                                          <p:attrName>ppt_w</p:attrName>
                                        </p:attrNameLst>
                                      </p:cBhvr>
                                      <p:tavLst>
                                        <p:tav tm="0">
                                          <p:val>
                                            <p:strVal val="4*#ppt_w"/>
                                          </p:val>
                                        </p:tav>
                                        <p:tav tm="100000">
                                          <p:val>
                                            <p:strVal val="#ppt_w"/>
                                          </p:val>
                                        </p:tav>
                                      </p:tavLst>
                                    </p:anim>
                                    <p:anim calcmode="lin" valueType="num">
                                      <p:cBhvr>
                                        <p:cTn id="99" dur="500" fill="hold"/>
                                        <p:tgtEl>
                                          <p:spTgt spid="188420"/>
                                        </p:tgtEl>
                                        <p:attrNameLst>
                                          <p:attrName>ppt_h</p:attrName>
                                        </p:attrNameLst>
                                      </p:cBhvr>
                                      <p:tavLst>
                                        <p:tav tm="0">
                                          <p:val>
                                            <p:strVal val="4*#ppt_h"/>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grpId="0" nodeType="clickEffect">
                                  <p:stCondLst>
                                    <p:cond delay="0"/>
                                  </p:stCondLst>
                                  <p:childTnLst>
                                    <p:set>
                                      <p:cBhvr>
                                        <p:cTn id="103" dur="1" fill="hold">
                                          <p:stCondLst>
                                            <p:cond delay="0"/>
                                          </p:stCondLst>
                                        </p:cTn>
                                        <p:tgtEl>
                                          <p:spTgt spid="1884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1"/>
      <p:bldP spid="188419" grpId="1" uiExpand="1" build="p"/>
      <p:bldP spid="188426" grpId="1" build="p"/>
      <p:bldP spid="188420" grpId="0" animBg="1"/>
      <p:bldP spid="188428" grpId="1" build="p"/>
      <p:bldP spid="18843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2124075" y="260350"/>
            <a:ext cx="5472113" cy="1143000"/>
          </a:xfrm>
        </p:spPr>
        <p:txBody>
          <a:bodyPr/>
          <a:lstStyle/>
          <a:p>
            <a:r>
              <a:rPr lang="fr-BE" sz="3600"/>
              <a:t>Exemple : ORBi </a:t>
            </a:r>
            <a:br>
              <a:rPr lang="fr-BE" sz="3600"/>
            </a:br>
            <a:r>
              <a:rPr lang="fr-BE" sz="3600"/>
              <a:t>la « digithèque » ULg</a:t>
            </a:r>
            <a:endParaRPr lang="fr-FR" sz="3600"/>
          </a:p>
        </p:txBody>
      </p:sp>
      <p:sp>
        <p:nvSpPr>
          <p:cNvPr id="196611" name="Rectangle 3"/>
          <p:cNvSpPr>
            <a:spLocks noGrp="1" noChangeArrowheads="1"/>
          </p:cNvSpPr>
          <p:nvPr>
            <p:ph type="body" idx="1"/>
          </p:nvPr>
        </p:nvSpPr>
        <p:spPr>
          <a:xfrm>
            <a:off x="611188" y="1701800"/>
            <a:ext cx="8353425" cy="4464050"/>
          </a:xfrm>
        </p:spPr>
        <p:txBody>
          <a:bodyPr/>
          <a:lstStyle/>
          <a:p>
            <a:pPr>
              <a:lnSpc>
                <a:spcPct val="80000"/>
              </a:lnSpc>
            </a:pPr>
            <a:r>
              <a:rPr lang="fr-BE" sz="1400"/>
              <a:t>A la fois </a:t>
            </a:r>
          </a:p>
          <a:p>
            <a:pPr lvl="1">
              <a:lnSpc>
                <a:spcPct val="80000"/>
              </a:lnSpc>
            </a:pPr>
            <a:r>
              <a:rPr lang="fr-BE" sz="1200"/>
              <a:t>Bibliographie académique </a:t>
            </a:r>
          </a:p>
          <a:p>
            <a:pPr lvl="2">
              <a:lnSpc>
                <a:spcPct val="80000"/>
              </a:lnSpc>
            </a:pPr>
            <a:r>
              <a:rPr lang="fr-BE" sz="1000"/>
              <a:t>Tout type de document</a:t>
            </a:r>
          </a:p>
          <a:p>
            <a:pPr lvl="2">
              <a:lnSpc>
                <a:spcPct val="80000"/>
              </a:lnSpc>
            </a:pPr>
            <a:r>
              <a:rPr lang="fr-BE" sz="1000"/>
              <a:t>Au moins depuis 2002</a:t>
            </a:r>
          </a:p>
          <a:p>
            <a:pPr lvl="2">
              <a:lnSpc>
                <a:spcPct val="80000"/>
              </a:lnSpc>
            </a:pPr>
            <a:r>
              <a:rPr lang="fr-BE" sz="1000"/>
              <a:t>Seul élément de référence pour l’évaluation des chercheurs</a:t>
            </a:r>
          </a:p>
          <a:p>
            <a:pPr lvl="1">
              <a:lnSpc>
                <a:spcPct val="80000"/>
              </a:lnSpc>
            </a:pPr>
            <a:r>
              <a:rPr lang="fr-BE" sz="1200"/>
              <a:t>Répertoire institutionnel OA</a:t>
            </a:r>
          </a:p>
          <a:p>
            <a:pPr lvl="2">
              <a:lnSpc>
                <a:spcPct val="80000"/>
              </a:lnSpc>
            </a:pPr>
            <a:r>
              <a:rPr lang="fr-BE" sz="1000"/>
              <a:t>Tous les articles de périodiques depuis 2002 + thèses de BICTEL/e (intégration prochaine)</a:t>
            </a:r>
          </a:p>
          <a:p>
            <a:pPr lvl="2">
              <a:lnSpc>
                <a:spcPct val="80000"/>
              </a:lnSpc>
            </a:pPr>
            <a:r>
              <a:rPr lang="fr-BE" sz="1000"/>
              <a:t>Optionnel pour le reste (sauf « e-prints » non publiés : en attente procédure de validation)</a:t>
            </a:r>
          </a:p>
          <a:p>
            <a:pPr>
              <a:lnSpc>
                <a:spcPct val="80000"/>
              </a:lnSpc>
            </a:pPr>
            <a:r>
              <a:rPr lang="fr-BE" sz="1400"/>
              <a:t>Dépôt par les auteurs (ou leurs mandataires)</a:t>
            </a:r>
          </a:p>
          <a:p>
            <a:pPr>
              <a:lnSpc>
                <a:spcPct val="80000"/>
              </a:lnSpc>
            </a:pPr>
            <a:r>
              <a:rPr lang="fr-BE" sz="1400"/>
              <a:t>Identification explicite du niveau de validation (qualité)</a:t>
            </a:r>
          </a:p>
          <a:p>
            <a:pPr>
              <a:lnSpc>
                <a:spcPct val="80000"/>
              </a:lnSpc>
            </a:pPr>
            <a:r>
              <a:rPr lang="fr-BE" sz="1400"/>
              <a:t>Multiples versions possibles (pre-print, post-print auteur, post-print éditeur…)</a:t>
            </a:r>
          </a:p>
          <a:p>
            <a:pPr>
              <a:lnSpc>
                <a:spcPct val="80000"/>
              </a:lnSpc>
            </a:pPr>
            <a:r>
              <a:rPr lang="fr-BE" sz="1400"/>
              <a:t>Effort d’intégration  (LDAP, titres des périodiques, Sherpa/Roméo, importation initiale WOS, Medline, FNRS…)</a:t>
            </a:r>
          </a:p>
          <a:p>
            <a:pPr>
              <a:lnSpc>
                <a:spcPct val="80000"/>
              </a:lnSpc>
            </a:pPr>
            <a:r>
              <a:rPr lang="fr-BE" sz="1400"/>
              <a:t>Analyse juridique</a:t>
            </a:r>
          </a:p>
          <a:p>
            <a:pPr>
              <a:lnSpc>
                <a:spcPct val="80000"/>
              </a:lnSpc>
            </a:pPr>
            <a:r>
              <a:rPr lang="fr-BE" sz="1400"/>
              <a:t>Nombreux services à valeur ajoutée</a:t>
            </a:r>
          </a:p>
          <a:p>
            <a:pPr lvl="1">
              <a:lnSpc>
                <a:spcPct val="80000"/>
              </a:lnSpc>
            </a:pPr>
            <a:r>
              <a:rPr lang="fr-BE" sz="1200"/>
              <a:t>Intégration au « trombinoscope » ULg</a:t>
            </a:r>
          </a:p>
          <a:p>
            <a:pPr lvl="1">
              <a:lnSpc>
                <a:spcPct val="80000"/>
              </a:lnSpc>
            </a:pPr>
            <a:r>
              <a:rPr lang="fr-BE" sz="1200"/>
              <a:t>Intégration XML dans les pages des services, pages personnelles…</a:t>
            </a:r>
          </a:p>
          <a:p>
            <a:pPr lvl="1">
              <a:lnSpc>
                <a:spcPct val="80000"/>
              </a:lnSpc>
            </a:pPr>
            <a:r>
              <a:rPr lang="fr-BE" sz="1200"/>
              <a:t>Outils d’import/export (Reference Manager, FNRS, Word…)</a:t>
            </a:r>
          </a:p>
          <a:p>
            <a:pPr lvl="1">
              <a:lnSpc>
                <a:spcPct val="80000"/>
              </a:lnSpc>
            </a:pPr>
            <a:r>
              <a:rPr lang="fr-BE" sz="1200"/>
              <a:t>Chaîne de « regénération » du texte original</a:t>
            </a:r>
          </a:p>
          <a:p>
            <a:pPr lvl="1">
              <a:lnSpc>
                <a:spcPct val="80000"/>
              </a:lnSpc>
            </a:pPr>
            <a:r>
              <a:rPr lang="fr-BE" sz="1200"/>
              <a:t>…	</a:t>
            </a:r>
          </a:p>
          <a:p>
            <a:pPr>
              <a:lnSpc>
                <a:spcPct val="80000"/>
              </a:lnSpc>
            </a:pPr>
            <a:r>
              <a:rPr lang="fr-BE" sz="1400"/>
              <a:t>Souplesse (besoins spécifiques selon les domaines…)</a:t>
            </a:r>
          </a:p>
          <a:p>
            <a:pPr lvl="2">
              <a:lnSpc>
                <a:spcPct val="80000"/>
              </a:lnSpc>
            </a:pPr>
            <a:endParaRPr lang="fr-BE" sz="1000"/>
          </a:p>
          <a:p>
            <a:pPr lvl="2">
              <a:lnSpc>
                <a:spcPct val="80000"/>
              </a:lnSpc>
            </a:pPr>
            <a:endParaRPr lang="fr-BE" sz="1000"/>
          </a:p>
          <a:p>
            <a:pPr lvl="2">
              <a:lnSpc>
                <a:spcPct val="80000"/>
              </a:lnSpc>
            </a:pPr>
            <a:endParaRPr lang="fr-BE" sz="1000"/>
          </a:p>
          <a:p>
            <a:pPr>
              <a:lnSpc>
                <a:spcPct val="80000"/>
              </a:lnSpc>
            </a:pPr>
            <a:endParaRPr lang="fr-BE" sz="1400"/>
          </a:p>
          <a:p>
            <a:pPr>
              <a:lnSpc>
                <a:spcPct val="80000"/>
              </a:lnSpc>
            </a:pPr>
            <a:endParaRPr lang="fr-BE" sz="1400"/>
          </a:p>
          <a:p>
            <a:pPr>
              <a:lnSpc>
                <a:spcPct val="80000"/>
              </a:lnSpc>
            </a:pPr>
            <a:endParaRPr lang="fr-FR" sz="1400"/>
          </a:p>
        </p:txBody>
      </p:sp>
      <p:sp>
        <p:nvSpPr>
          <p:cNvPr id="196612" name="Rectangle 4">
            <a:hlinkClick r:id="rId3" action="ppaction://hlinksldjump"/>
          </p:cNvPr>
          <p:cNvSpPr>
            <a:spLocks noChangeArrowheads="1"/>
          </p:cNvSpPr>
          <p:nvPr/>
        </p:nvSpPr>
        <p:spPr bwMode="auto">
          <a:xfrm>
            <a:off x="7272338" y="0"/>
            <a:ext cx="1871662" cy="1296988"/>
          </a:xfrm>
          <a:prstGeom prst="rect">
            <a:avLst/>
          </a:prstGeom>
          <a:noFill/>
          <a:ln w="9525">
            <a:noFill/>
            <a:miter lim="800000"/>
            <a:headEnd/>
            <a:tailEnd/>
          </a:ln>
          <a:effectLst/>
        </p:spPr>
        <p:txBody>
          <a:bodyPr wrap="none" anchor="ctr"/>
          <a:lstStyle/>
          <a:p>
            <a:endParaRPr lang="fr-FR"/>
          </a:p>
        </p:txBody>
      </p:sp>
      <p:pic>
        <p:nvPicPr>
          <p:cNvPr id="196614" name="Picture 6"/>
          <p:cNvPicPr>
            <a:picLocks noChangeAspect="1" noChangeArrowheads="1"/>
          </p:cNvPicPr>
          <p:nvPr/>
        </p:nvPicPr>
        <p:blipFill>
          <a:blip r:embed="rId4">
            <a:clrChange>
              <a:clrFrom>
                <a:srgbClr val="FFFFFF"/>
              </a:clrFrom>
              <a:clrTo>
                <a:srgbClr val="FFFFFF">
                  <a:alpha val="0"/>
                </a:srgbClr>
              </a:clrTo>
            </a:clrChange>
          </a:blip>
          <a:srcRect r="5513"/>
          <a:stretch>
            <a:fillRect/>
          </a:stretch>
        </p:blipFill>
        <p:spPr bwMode="auto">
          <a:xfrm>
            <a:off x="7667625" y="585788"/>
            <a:ext cx="1068388" cy="682625"/>
          </a:xfrm>
          <a:prstGeom prst="rect">
            <a:avLst/>
          </a:prstGeom>
          <a:noFill/>
          <a:ln w="9525">
            <a:noFill/>
            <a:miter lim="800000"/>
            <a:headEnd/>
            <a:tailEnd/>
          </a:ln>
          <a:effectLst/>
        </p:spPr>
      </p:pic>
      <p:sp>
        <p:nvSpPr>
          <p:cNvPr id="196615" name="Rectangle 7"/>
          <p:cNvSpPr>
            <a:spLocks noChangeArrowheads="1"/>
          </p:cNvSpPr>
          <p:nvPr/>
        </p:nvSpPr>
        <p:spPr bwMode="auto">
          <a:xfrm>
            <a:off x="7993063" y="71438"/>
            <a:ext cx="1116012" cy="5492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1" nodeType="withEffect">
                                  <p:stCondLst>
                                    <p:cond delay="0"/>
                                  </p:stCondLst>
                                  <p:childTnLst>
                                    <p:set>
                                      <p:cBhvr>
                                        <p:cTn id="6" dur="1" fill="hold">
                                          <p:stCondLst>
                                            <p:cond delay="0"/>
                                          </p:stCondLst>
                                        </p:cTn>
                                        <p:tgtEl>
                                          <p:spTgt spid="196610"/>
                                        </p:tgtEl>
                                        <p:attrNameLst>
                                          <p:attrName>style.visibility</p:attrName>
                                        </p:attrNameLst>
                                      </p:cBhvr>
                                      <p:to>
                                        <p:strVal val="visible"/>
                                      </p:to>
                                    </p:set>
                                    <p:anim calcmode="lin" valueType="num">
                                      <p:cBhvr>
                                        <p:cTn id="7" dur="500" fill="hold"/>
                                        <p:tgtEl>
                                          <p:spTgt spid="196610"/>
                                        </p:tgtEl>
                                        <p:attrNameLst>
                                          <p:attrName>ppt_x</p:attrName>
                                        </p:attrNameLst>
                                      </p:cBhvr>
                                      <p:tavLst>
                                        <p:tav tm="0">
                                          <p:val>
                                            <p:strVal val="#ppt_x-.2"/>
                                          </p:val>
                                        </p:tav>
                                        <p:tav tm="100000">
                                          <p:val>
                                            <p:strVal val="#ppt_x"/>
                                          </p:val>
                                        </p:tav>
                                      </p:tavLst>
                                    </p:anim>
                                    <p:anim calcmode="lin" valueType="num">
                                      <p:cBhvr>
                                        <p:cTn id="8" dur="500" fill="hold"/>
                                        <p:tgtEl>
                                          <p:spTgt spid="196610"/>
                                        </p:tgtEl>
                                        <p:attrNameLst>
                                          <p:attrName>ppt_y</p:attrName>
                                        </p:attrNameLst>
                                      </p:cBhvr>
                                      <p:tavLst>
                                        <p:tav tm="0">
                                          <p:val>
                                            <p:strVal val="#ppt_y"/>
                                          </p:val>
                                        </p:tav>
                                        <p:tav tm="100000">
                                          <p:val>
                                            <p:strVal val="#ppt_y"/>
                                          </p:val>
                                        </p:tav>
                                      </p:tavLst>
                                    </p:anim>
                                    <p:animEffect transition="in" filter="wipe(right)" prLst="gradientSize: 0.1">
                                      <p:cBhvr>
                                        <p:cTn id="9" dur="500"/>
                                        <p:tgtEl>
                                          <p:spTgt spid="19661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96614">
                                            <p:bg/>
                                          </p:spTgt>
                                        </p:tgtEl>
                                        <p:attrNameLst>
                                          <p:attrName>style.visibility</p:attrName>
                                        </p:attrNameLst>
                                      </p:cBhvr>
                                      <p:to>
                                        <p:strVal val="visible"/>
                                      </p:to>
                                    </p:set>
                                    <p:animEffect transition="in" filter="fade">
                                      <p:cBhvr>
                                        <p:cTn id="12" dur="2000"/>
                                        <p:tgtEl>
                                          <p:spTgt spid="196614">
                                            <p:bg/>
                                          </p:spTgt>
                                        </p:tgtEl>
                                      </p:cBhvr>
                                    </p:animEffect>
                                  </p:childTnLst>
                                </p:cTn>
                              </p:par>
                            </p:childTnLst>
                          </p:cTn>
                        </p:par>
                      </p:childTnLst>
                    </p:cTn>
                  </p:par>
                  <p:par>
                    <p:cTn id="13" fill="hold">
                      <p:stCondLst>
                        <p:cond delay="indefinite"/>
                      </p:stCondLst>
                      <p:childTnLst>
                        <p:par>
                          <p:cTn id="14" fill="hold">
                            <p:stCondLst>
                              <p:cond delay="0"/>
                            </p:stCondLst>
                            <p:childTnLst>
                              <p:par>
                                <p:cTn id="15" presetID="44" presetClass="entr" presetSubtype="0" fill="hold" grpId="1" nodeType="clickEffect">
                                  <p:stCondLst>
                                    <p:cond delay="0"/>
                                  </p:stCondLst>
                                  <p:childTnLst>
                                    <p:set>
                                      <p:cBhvr>
                                        <p:cTn id="16" dur="1" fill="hold">
                                          <p:stCondLst>
                                            <p:cond delay="0"/>
                                          </p:stCondLst>
                                        </p:cTn>
                                        <p:tgtEl>
                                          <p:spTgt spid="196611">
                                            <p:txEl>
                                              <p:pRg st="0" end="0"/>
                                            </p:txEl>
                                          </p:spTgt>
                                        </p:tgtEl>
                                        <p:attrNameLst>
                                          <p:attrName>style.visibility</p:attrName>
                                        </p:attrNameLst>
                                      </p:cBhvr>
                                      <p:to>
                                        <p:strVal val="visible"/>
                                      </p:to>
                                    </p:set>
                                    <p:animEffect transition="in" filter="fade">
                                      <p:cBhvr>
                                        <p:cTn id="17" dur="500"/>
                                        <p:tgtEl>
                                          <p:spTgt spid="196611">
                                            <p:txEl>
                                              <p:pRg st="0" end="0"/>
                                            </p:txEl>
                                          </p:spTgt>
                                        </p:tgtEl>
                                      </p:cBhvr>
                                    </p:animEffect>
                                    <p:anim calcmode="lin" valueType="num">
                                      <p:cBhvr>
                                        <p:cTn id="18" dur="500" fill="hold"/>
                                        <p:tgtEl>
                                          <p:spTgt spid="196611">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96611">
                                            <p:txEl>
                                              <p:pRg st="0" end="0"/>
                                            </p:txEl>
                                          </p:spTgt>
                                        </p:tgtEl>
                                        <p:attrNameLst>
                                          <p:attrName>ppt_y</p:attrName>
                                        </p:attrNameLst>
                                      </p:cBhvr>
                                      <p:tavLst>
                                        <p:tav tm="0">
                                          <p:val>
                                            <p:strVal val="#ppt_y+.05"/>
                                          </p:val>
                                        </p:tav>
                                        <p:tav tm="100000">
                                          <p:val>
                                            <p:strVal val="#ppt_y"/>
                                          </p:val>
                                        </p:tav>
                                      </p:tavLst>
                                    </p:anim>
                                  </p:childTnLst>
                                </p:cTn>
                              </p:par>
                            </p:childTnLst>
                          </p:cTn>
                        </p:par>
                        <p:par>
                          <p:cTn id="20" fill="hold">
                            <p:stCondLst>
                              <p:cond delay="500"/>
                            </p:stCondLst>
                            <p:childTnLst>
                              <p:par>
                                <p:cTn id="21" presetID="44" presetClass="entr" presetSubtype="0" fill="hold" grpId="1" nodeType="afterEffect">
                                  <p:stCondLst>
                                    <p:cond delay="0"/>
                                  </p:stCondLst>
                                  <p:childTnLst>
                                    <p:set>
                                      <p:cBhvr>
                                        <p:cTn id="22" dur="1" fill="hold">
                                          <p:stCondLst>
                                            <p:cond delay="0"/>
                                          </p:stCondLst>
                                        </p:cTn>
                                        <p:tgtEl>
                                          <p:spTgt spid="196611">
                                            <p:txEl>
                                              <p:pRg st="1" end="1"/>
                                            </p:txEl>
                                          </p:spTgt>
                                        </p:tgtEl>
                                        <p:attrNameLst>
                                          <p:attrName>style.visibility</p:attrName>
                                        </p:attrNameLst>
                                      </p:cBhvr>
                                      <p:to>
                                        <p:strVal val="visible"/>
                                      </p:to>
                                    </p:set>
                                    <p:animEffect transition="in" filter="fade">
                                      <p:cBhvr>
                                        <p:cTn id="23" dur="500"/>
                                        <p:tgtEl>
                                          <p:spTgt spid="196611">
                                            <p:txEl>
                                              <p:pRg st="1" end="1"/>
                                            </p:txEl>
                                          </p:spTgt>
                                        </p:tgtEl>
                                      </p:cBhvr>
                                    </p:animEffect>
                                    <p:anim calcmode="lin" valueType="num">
                                      <p:cBhvr>
                                        <p:cTn id="24" dur="500" fill="hold"/>
                                        <p:tgtEl>
                                          <p:spTgt spid="196611">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196611">
                                            <p:txEl>
                                              <p:pRg st="1" end="1"/>
                                            </p:txEl>
                                          </p:spTgt>
                                        </p:tgtEl>
                                        <p:attrNameLst>
                                          <p:attrName>ppt_y</p:attrName>
                                        </p:attrNameLst>
                                      </p:cBhvr>
                                      <p:tavLst>
                                        <p:tav tm="0">
                                          <p:val>
                                            <p:strVal val="#ppt_y+.05"/>
                                          </p:val>
                                        </p:tav>
                                        <p:tav tm="100000">
                                          <p:val>
                                            <p:strVal val="#ppt_y"/>
                                          </p:val>
                                        </p:tav>
                                      </p:tavLst>
                                    </p:anim>
                                  </p:childTnLst>
                                </p:cTn>
                              </p:par>
                              <p:par>
                                <p:cTn id="26" presetID="44" presetClass="entr" presetSubtype="0" fill="hold" grpId="1" nodeType="withEffect">
                                  <p:stCondLst>
                                    <p:cond delay="0"/>
                                  </p:stCondLst>
                                  <p:childTnLst>
                                    <p:set>
                                      <p:cBhvr>
                                        <p:cTn id="27" dur="1" fill="hold">
                                          <p:stCondLst>
                                            <p:cond delay="0"/>
                                          </p:stCondLst>
                                        </p:cTn>
                                        <p:tgtEl>
                                          <p:spTgt spid="196611">
                                            <p:txEl>
                                              <p:pRg st="2" end="2"/>
                                            </p:txEl>
                                          </p:spTgt>
                                        </p:tgtEl>
                                        <p:attrNameLst>
                                          <p:attrName>style.visibility</p:attrName>
                                        </p:attrNameLst>
                                      </p:cBhvr>
                                      <p:to>
                                        <p:strVal val="visible"/>
                                      </p:to>
                                    </p:set>
                                    <p:animEffect transition="in" filter="fade">
                                      <p:cBhvr>
                                        <p:cTn id="28" dur="500"/>
                                        <p:tgtEl>
                                          <p:spTgt spid="196611">
                                            <p:txEl>
                                              <p:pRg st="2" end="2"/>
                                            </p:txEl>
                                          </p:spTgt>
                                        </p:tgtEl>
                                      </p:cBhvr>
                                    </p:animEffect>
                                    <p:anim calcmode="lin" valueType="num">
                                      <p:cBhvr>
                                        <p:cTn id="29" dur="500" fill="hold"/>
                                        <p:tgtEl>
                                          <p:spTgt spid="196611">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196611">
                                            <p:txEl>
                                              <p:pRg st="2" end="2"/>
                                            </p:txEl>
                                          </p:spTgt>
                                        </p:tgtEl>
                                        <p:attrNameLst>
                                          <p:attrName>ppt_y</p:attrName>
                                        </p:attrNameLst>
                                      </p:cBhvr>
                                      <p:tavLst>
                                        <p:tav tm="0">
                                          <p:val>
                                            <p:strVal val="#ppt_y+.05"/>
                                          </p:val>
                                        </p:tav>
                                        <p:tav tm="100000">
                                          <p:val>
                                            <p:strVal val="#ppt_y"/>
                                          </p:val>
                                        </p:tav>
                                      </p:tavLst>
                                    </p:anim>
                                  </p:childTnLst>
                                </p:cTn>
                              </p:par>
                              <p:par>
                                <p:cTn id="31" presetID="44" presetClass="entr" presetSubtype="0" fill="hold" grpId="1" nodeType="withEffect">
                                  <p:stCondLst>
                                    <p:cond delay="0"/>
                                  </p:stCondLst>
                                  <p:childTnLst>
                                    <p:set>
                                      <p:cBhvr>
                                        <p:cTn id="32" dur="1" fill="hold">
                                          <p:stCondLst>
                                            <p:cond delay="0"/>
                                          </p:stCondLst>
                                        </p:cTn>
                                        <p:tgtEl>
                                          <p:spTgt spid="196611">
                                            <p:txEl>
                                              <p:pRg st="3" end="3"/>
                                            </p:txEl>
                                          </p:spTgt>
                                        </p:tgtEl>
                                        <p:attrNameLst>
                                          <p:attrName>style.visibility</p:attrName>
                                        </p:attrNameLst>
                                      </p:cBhvr>
                                      <p:to>
                                        <p:strVal val="visible"/>
                                      </p:to>
                                    </p:set>
                                    <p:animEffect transition="in" filter="fade">
                                      <p:cBhvr>
                                        <p:cTn id="33" dur="500"/>
                                        <p:tgtEl>
                                          <p:spTgt spid="196611">
                                            <p:txEl>
                                              <p:pRg st="3" end="3"/>
                                            </p:txEl>
                                          </p:spTgt>
                                        </p:tgtEl>
                                      </p:cBhvr>
                                    </p:animEffect>
                                    <p:anim calcmode="lin" valueType="num">
                                      <p:cBhvr>
                                        <p:cTn id="34" dur="500" fill="hold"/>
                                        <p:tgtEl>
                                          <p:spTgt spid="196611">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196611">
                                            <p:txEl>
                                              <p:pRg st="3" end="3"/>
                                            </p:txEl>
                                          </p:spTgt>
                                        </p:tgtEl>
                                        <p:attrNameLst>
                                          <p:attrName>ppt_y</p:attrName>
                                        </p:attrNameLst>
                                      </p:cBhvr>
                                      <p:tavLst>
                                        <p:tav tm="0">
                                          <p:val>
                                            <p:strVal val="#ppt_y+.05"/>
                                          </p:val>
                                        </p:tav>
                                        <p:tav tm="100000">
                                          <p:val>
                                            <p:strVal val="#ppt_y"/>
                                          </p:val>
                                        </p:tav>
                                      </p:tavLst>
                                    </p:anim>
                                  </p:childTnLst>
                                </p:cTn>
                              </p:par>
                              <p:par>
                                <p:cTn id="36" presetID="44" presetClass="entr" presetSubtype="0" fill="hold" grpId="1" nodeType="withEffect">
                                  <p:stCondLst>
                                    <p:cond delay="0"/>
                                  </p:stCondLst>
                                  <p:childTnLst>
                                    <p:set>
                                      <p:cBhvr>
                                        <p:cTn id="37" dur="1" fill="hold">
                                          <p:stCondLst>
                                            <p:cond delay="0"/>
                                          </p:stCondLst>
                                        </p:cTn>
                                        <p:tgtEl>
                                          <p:spTgt spid="196611">
                                            <p:txEl>
                                              <p:pRg st="4" end="4"/>
                                            </p:txEl>
                                          </p:spTgt>
                                        </p:tgtEl>
                                        <p:attrNameLst>
                                          <p:attrName>style.visibility</p:attrName>
                                        </p:attrNameLst>
                                      </p:cBhvr>
                                      <p:to>
                                        <p:strVal val="visible"/>
                                      </p:to>
                                    </p:set>
                                    <p:animEffect transition="in" filter="fade">
                                      <p:cBhvr>
                                        <p:cTn id="38" dur="500"/>
                                        <p:tgtEl>
                                          <p:spTgt spid="196611">
                                            <p:txEl>
                                              <p:pRg st="4" end="4"/>
                                            </p:txEl>
                                          </p:spTgt>
                                        </p:tgtEl>
                                      </p:cBhvr>
                                    </p:animEffect>
                                    <p:anim calcmode="lin" valueType="num">
                                      <p:cBhvr>
                                        <p:cTn id="39" dur="500" fill="hold"/>
                                        <p:tgtEl>
                                          <p:spTgt spid="196611">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196611">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4" presetClass="entr" presetSubtype="0" fill="hold" grpId="1" nodeType="clickEffect">
                                  <p:stCondLst>
                                    <p:cond delay="0"/>
                                  </p:stCondLst>
                                  <p:childTnLst>
                                    <p:set>
                                      <p:cBhvr>
                                        <p:cTn id="44" dur="1" fill="hold">
                                          <p:stCondLst>
                                            <p:cond delay="0"/>
                                          </p:stCondLst>
                                        </p:cTn>
                                        <p:tgtEl>
                                          <p:spTgt spid="196611">
                                            <p:txEl>
                                              <p:pRg st="5" end="5"/>
                                            </p:txEl>
                                          </p:spTgt>
                                        </p:tgtEl>
                                        <p:attrNameLst>
                                          <p:attrName>style.visibility</p:attrName>
                                        </p:attrNameLst>
                                      </p:cBhvr>
                                      <p:to>
                                        <p:strVal val="visible"/>
                                      </p:to>
                                    </p:set>
                                    <p:animEffect transition="in" filter="fade">
                                      <p:cBhvr>
                                        <p:cTn id="45" dur="500"/>
                                        <p:tgtEl>
                                          <p:spTgt spid="196611">
                                            <p:txEl>
                                              <p:pRg st="5" end="5"/>
                                            </p:txEl>
                                          </p:spTgt>
                                        </p:tgtEl>
                                      </p:cBhvr>
                                    </p:animEffect>
                                    <p:anim calcmode="lin" valueType="num">
                                      <p:cBhvr>
                                        <p:cTn id="46" dur="500" fill="hold"/>
                                        <p:tgtEl>
                                          <p:spTgt spid="196611">
                                            <p:txEl>
                                              <p:pRg st="5" end="5"/>
                                            </p:txEl>
                                          </p:spTgt>
                                        </p:tgtEl>
                                        <p:attrNameLst>
                                          <p:attrName>ppt_x</p:attrName>
                                        </p:attrNameLst>
                                      </p:cBhvr>
                                      <p:tavLst>
                                        <p:tav tm="0">
                                          <p:val>
                                            <p:strVal val="#ppt_x"/>
                                          </p:val>
                                        </p:tav>
                                        <p:tav tm="100000">
                                          <p:val>
                                            <p:strVal val="#ppt_x"/>
                                          </p:val>
                                        </p:tav>
                                      </p:tavLst>
                                    </p:anim>
                                    <p:anim calcmode="lin" valueType="num">
                                      <p:cBhvr>
                                        <p:cTn id="47" dur="500" fill="hold"/>
                                        <p:tgtEl>
                                          <p:spTgt spid="196611">
                                            <p:txEl>
                                              <p:pRg st="5" end="5"/>
                                            </p:txEl>
                                          </p:spTgt>
                                        </p:tgtEl>
                                        <p:attrNameLst>
                                          <p:attrName>ppt_y</p:attrName>
                                        </p:attrNameLst>
                                      </p:cBhvr>
                                      <p:tavLst>
                                        <p:tav tm="0">
                                          <p:val>
                                            <p:strVal val="#ppt_y+.05"/>
                                          </p:val>
                                        </p:tav>
                                        <p:tav tm="100000">
                                          <p:val>
                                            <p:strVal val="#ppt_y"/>
                                          </p:val>
                                        </p:tav>
                                      </p:tavLst>
                                    </p:anim>
                                  </p:childTnLst>
                                </p:cTn>
                              </p:par>
                              <p:par>
                                <p:cTn id="48" presetID="44" presetClass="entr" presetSubtype="0" fill="hold" grpId="1" nodeType="withEffect">
                                  <p:stCondLst>
                                    <p:cond delay="0"/>
                                  </p:stCondLst>
                                  <p:childTnLst>
                                    <p:set>
                                      <p:cBhvr>
                                        <p:cTn id="49" dur="1" fill="hold">
                                          <p:stCondLst>
                                            <p:cond delay="0"/>
                                          </p:stCondLst>
                                        </p:cTn>
                                        <p:tgtEl>
                                          <p:spTgt spid="196611">
                                            <p:txEl>
                                              <p:pRg st="6" end="6"/>
                                            </p:txEl>
                                          </p:spTgt>
                                        </p:tgtEl>
                                        <p:attrNameLst>
                                          <p:attrName>style.visibility</p:attrName>
                                        </p:attrNameLst>
                                      </p:cBhvr>
                                      <p:to>
                                        <p:strVal val="visible"/>
                                      </p:to>
                                    </p:set>
                                    <p:animEffect transition="in" filter="fade">
                                      <p:cBhvr>
                                        <p:cTn id="50" dur="500"/>
                                        <p:tgtEl>
                                          <p:spTgt spid="196611">
                                            <p:txEl>
                                              <p:pRg st="6" end="6"/>
                                            </p:txEl>
                                          </p:spTgt>
                                        </p:tgtEl>
                                      </p:cBhvr>
                                    </p:animEffect>
                                    <p:anim calcmode="lin" valueType="num">
                                      <p:cBhvr>
                                        <p:cTn id="51" dur="500" fill="hold"/>
                                        <p:tgtEl>
                                          <p:spTgt spid="196611">
                                            <p:txEl>
                                              <p:pRg st="6" end="6"/>
                                            </p:txEl>
                                          </p:spTgt>
                                        </p:tgtEl>
                                        <p:attrNameLst>
                                          <p:attrName>ppt_x</p:attrName>
                                        </p:attrNameLst>
                                      </p:cBhvr>
                                      <p:tavLst>
                                        <p:tav tm="0">
                                          <p:val>
                                            <p:strVal val="#ppt_x"/>
                                          </p:val>
                                        </p:tav>
                                        <p:tav tm="100000">
                                          <p:val>
                                            <p:strVal val="#ppt_x"/>
                                          </p:val>
                                        </p:tav>
                                      </p:tavLst>
                                    </p:anim>
                                    <p:anim calcmode="lin" valueType="num">
                                      <p:cBhvr>
                                        <p:cTn id="52" dur="500" fill="hold"/>
                                        <p:tgtEl>
                                          <p:spTgt spid="196611">
                                            <p:txEl>
                                              <p:pRg st="6" end="6"/>
                                            </p:txEl>
                                          </p:spTgt>
                                        </p:tgtEl>
                                        <p:attrNameLst>
                                          <p:attrName>ppt_y</p:attrName>
                                        </p:attrNameLst>
                                      </p:cBhvr>
                                      <p:tavLst>
                                        <p:tav tm="0">
                                          <p:val>
                                            <p:strVal val="#ppt_y+.05"/>
                                          </p:val>
                                        </p:tav>
                                        <p:tav tm="100000">
                                          <p:val>
                                            <p:strVal val="#ppt_y"/>
                                          </p:val>
                                        </p:tav>
                                      </p:tavLst>
                                    </p:anim>
                                  </p:childTnLst>
                                </p:cTn>
                              </p:par>
                              <p:par>
                                <p:cTn id="53" presetID="44" presetClass="entr" presetSubtype="0" fill="hold" grpId="1" nodeType="withEffect">
                                  <p:stCondLst>
                                    <p:cond delay="0"/>
                                  </p:stCondLst>
                                  <p:childTnLst>
                                    <p:set>
                                      <p:cBhvr>
                                        <p:cTn id="54" dur="1" fill="hold">
                                          <p:stCondLst>
                                            <p:cond delay="0"/>
                                          </p:stCondLst>
                                        </p:cTn>
                                        <p:tgtEl>
                                          <p:spTgt spid="196611">
                                            <p:txEl>
                                              <p:pRg st="7" end="7"/>
                                            </p:txEl>
                                          </p:spTgt>
                                        </p:tgtEl>
                                        <p:attrNameLst>
                                          <p:attrName>style.visibility</p:attrName>
                                        </p:attrNameLst>
                                      </p:cBhvr>
                                      <p:to>
                                        <p:strVal val="visible"/>
                                      </p:to>
                                    </p:set>
                                    <p:animEffect transition="in" filter="fade">
                                      <p:cBhvr>
                                        <p:cTn id="55" dur="500"/>
                                        <p:tgtEl>
                                          <p:spTgt spid="196611">
                                            <p:txEl>
                                              <p:pRg st="7" end="7"/>
                                            </p:txEl>
                                          </p:spTgt>
                                        </p:tgtEl>
                                      </p:cBhvr>
                                    </p:animEffect>
                                    <p:anim calcmode="lin" valueType="num">
                                      <p:cBhvr>
                                        <p:cTn id="56" dur="500" fill="hold"/>
                                        <p:tgtEl>
                                          <p:spTgt spid="196611">
                                            <p:txEl>
                                              <p:pRg st="7" end="7"/>
                                            </p:txEl>
                                          </p:spTgt>
                                        </p:tgtEl>
                                        <p:attrNameLst>
                                          <p:attrName>ppt_x</p:attrName>
                                        </p:attrNameLst>
                                      </p:cBhvr>
                                      <p:tavLst>
                                        <p:tav tm="0">
                                          <p:val>
                                            <p:strVal val="#ppt_x"/>
                                          </p:val>
                                        </p:tav>
                                        <p:tav tm="100000">
                                          <p:val>
                                            <p:strVal val="#ppt_x"/>
                                          </p:val>
                                        </p:tav>
                                      </p:tavLst>
                                    </p:anim>
                                    <p:anim calcmode="lin" valueType="num">
                                      <p:cBhvr>
                                        <p:cTn id="57" dur="500" fill="hold"/>
                                        <p:tgtEl>
                                          <p:spTgt spid="196611">
                                            <p:txEl>
                                              <p:pRg st="7" end="7"/>
                                            </p:txEl>
                                          </p:spTgt>
                                        </p:tgtEl>
                                        <p:attrNameLst>
                                          <p:attrName>ppt_y</p:attrName>
                                        </p:attrNameLst>
                                      </p:cBhvr>
                                      <p:tavLst>
                                        <p:tav tm="0">
                                          <p:val>
                                            <p:strVal val="#ppt_y+.05"/>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4" presetClass="entr" presetSubtype="0" fill="hold" grpId="1" nodeType="clickEffect">
                                  <p:stCondLst>
                                    <p:cond delay="0"/>
                                  </p:stCondLst>
                                  <p:childTnLst>
                                    <p:set>
                                      <p:cBhvr>
                                        <p:cTn id="61" dur="1" fill="hold">
                                          <p:stCondLst>
                                            <p:cond delay="0"/>
                                          </p:stCondLst>
                                        </p:cTn>
                                        <p:tgtEl>
                                          <p:spTgt spid="196611">
                                            <p:txEl>
                                              <p:pRg st="8" end="8"/>
                                            </p:txEl>
                                          </p:spTgt>
                                        </p:tgtEl>
                                        <p:attrNameLst>
                                          <p:attrName>style.visibility</p:attrName>
                                        </p:attrNameLst>
                                      </p:cBhvr>
                                      <p:to>
                                        <p:strVal val="visible"/>
                                      </p:to>
                                    </p:set>
                                    <p:animEffect transition="in" filter="fade">
                                      <p:cBhvr>
                                        <p:cTn id="62" dur="500"/>
                                        <p:tgtEl>
                                          <p:spTgt spid="196611">
                                            <p:txEl>
                                              <p:pRg st="8" end="8"/>
                                            </p:txEl>
                                          </p:spTgt>
                                        </p:tgtEl>
                                      </p:cBhvr>
                                    </p:animEffect>
                                    <p:anim calcmode="lin" valueType="num">
                                      <p:cBhvr>
                                        <p:cTn id="63" dur="500" fill="hold"/>
                                        <p:tgtEl>
                                          <p:spTgt spid="196611">
                                            <p:txEl>
                                              <p:pRg st="8" end="8"/>
                                            </p:txEl>
                                          </p:spTgt>
                                        </p:tgtEl>
                                        <p:attrNameLst>
                                          <p:attrName>ppt_x</p:attrName>
                                        </p:attrNameLst>
                                      </p:cBhvr>
                                      <p:tavLst>
                                        <p:tav tm="0">
                                          <p:val>
                                            <p:strVal val="#ppt_x"/>
                                          </p:val>
                                        </p:tav>
                                        <p:tav tm="100000">
                                          <p:val>
                                            <p:strVal val="#ppt_x"/>
                                          </p:val>
                                        </p:tav>
                                      </p:tavLst>
                                    </p:anim>
                                    <p:anim calcmode="lin" valueType="num">
                                      <p:cBhvr>
                                        <p:cTn id="64" dur="500" fill="hold"/>
                                        <p:tgtEl>
                                          <p:spTgt spid="196611">
                                            <p:txEl>
                                              <p:pRg st="8" end="8"/>
                                            </p:txEl>
                                          </p:spTgt>
                                        </p:tgtEl>
                                        <p:attrNameLst>
                                          <p:attrName>ppt_y</p:attrName>
                                        </p:attrNameLst>
                                      </p:cBhvr>
                                      <p:tavLst>
                                        <p:tav tm="0">
                                          <p:val>
                                            <p:strVal val="#ppt_y+.05"/>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4" presetClass="entr" presetSubtype="0" fill="hold" grpId="1" nodeType="clickEffect">
                                  <p:stCondLst>
                                    <p:cond delay="0"/>
                                  </p:stCondLst>
                                  <p:childTnLst>
                                    <p:set>
                                      <p:cBhvr>
                                        <p:cTn id="68" dur="1" fill="hold">
                                          <p:stCondLst>
                                            <p:cond delay="0"/>
                                          </p:stCondLst>
                                        </p:cTn>
                                        <p:tgtEl>
                                          <p:spTgt spid="196611">
                                            <p:txEl>
                                              <p:pRg st="9" end="9"/>
                                            </p:txEl>
                                          </p:spTgt>
                                        </p:tgtEl>
                                        <p:attrNameLst>
                                          <p:attrName>style.visibility</p:attrName>
                                        </p:attrNameLst>
                                      </p:cBhvr>
                                      <p:to>
                                        <p:strVal val="visible"/>
                                      </p:to>
                                    </p:set>
                                    <p:animEffect transition="in" filter="fade">
                                      <p:cBhvr>
                                        <p:cTn id="69" dur="500"/>
                                        <p:tgtEl>
                                          <p:spTgt spid="196611">
                                            <p:txEl>
                                              <p:pRg st="9" end="9"/>
                                            </p:txEl>
                                          </p:spTgt>
                                        </p:tgtEl>
                                      </p:cBhvr>
                                    </p:animEffect>
                                    <p:anim calcmode="lin" valueType="num">
                                      <p:cBhvr>
                                        <p:cTn id="70" dur="500" fill="hold"/>
                                        <p:tgtEl>
                                          <p:spTgt spid="196611">
                                            <p:txEl>
                                              <p:pRg st="9" end="9"/>
                                            </p:txEl>
                                          </p:spTgt>
                                        </p:tgtEl>
                                        <p:attrNameLst>
                                          <p:attrName>ppt_x</p:attrName>
                                        </p:attrNameLst>
                                      </p:cBhvr>
                                      <p:tavLst>
                                        <p:tav tm="0">
                                          <p:val>
                                            <p:strVal val="#ppt_x"/>
                                          </p:val>
                                        </p:tav>
                                        <p:tav tm="100000">
                                          <p:val>
                                            <p:strVal val="#ppt_x"/>
                                          </p:val>
                                        </p:tav>
                                      </p:tavLst>
                                    </p:anim>
                                    <p:anim calcmode="lin" valueType="num">
                                      <p:cBhvr>
                                        <p:cTn id="71" dur="500" fill="hold"/>
                                        <p:tgtEl>
                                          <p:spTgt spid="196611">
                                            <p:txEl>
                                              <p:pRg st="9" end="9"/>
                                            </p:txEl>
                                          </p:spTgt>
                                        </p:tgtEl>
                                        <p:attrNameLst>
                                          <p:attrName>ppt_y</p:attrName>
                                        </p:attrNameLst>
                                      </p:cBhvr>
                                      <p:tavLst>
                                        <p:tav tm="0">
                                          <p:val>
                                            <p:strVal val="#ppt_y+.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4" presetClass="entr" presetSubtype="0" fill="hold" grpId="1" nodeType="clickEffect">
                                  <p:stCondLst>
                                    <p:cond delay="0"/>
                                  </p:stCondLst>
                                  <p:childTnLst>
                                    <p:set>
                                      <p:cBhvr>
                                        <p:cTn id="75" dur="1" fill="hold">
                                          <p:stCondLst>
                                            <p:cond delay="0"/>
                                          </p:stCondLst>
                                        </p:cTn>
                                        <p:tgtEl>
                                          <p:spTgt spid="196611">
                                            <p:txEl>
                                              <p:pRg st="10" end="10"/>
                                            </p:txEl>
                                          </p:spTgt>
                                        </p:tgtEl>
                                        <p:attrNameLst>
                                          <p:attrName>style.visibility</p:attrName>
                                        </p:attrNameLst>
                                      </p:cBhvr>
                                      <p:to>
                                        <p:strVal val="visible"/>
                                      </p:to>
                                    </p:set>
                                    <p:animEffect transition="in" filter="fade">
                                      <p:cBhvr>
                                        <p:cTn id="76" dur="500"/>
                                        <p:tgtEl>
                                          <p:spTgt spid="196611">
                                            <p:txEl>
                                              <p:pRg st="10" end="10"/>
                                            </p:txEl>
                                          </p:spTgt>
                                        </p:tgtEl>
                                      </p:cBhvr>
                                    </p:animEffect>
                                    <p:anim calcmode="lin" valueType="num">
                                      <p:cBhvr>
                                        <p:cTn id="77" dur="500" fill="hold"/>
                                        <p:tgtEl>
                                          <p:spTgt spid="196611">
                                            <p:txEl>
                                              <p:pRg st="10" end="10"/>
                                            </p:txEl>
                                          </p:spTgt>
                                        </p:tgtEl>
                                        <p:attrNameLst>
                                          <p:attrName>ppt_x</p:attrName>
                                        </p:attrNameLst>
                                      </p:cBhvr>
                                      <p:tavLst>
                                        <p:tav tm="0">
                                          <p:val>
                                            <p:strVal val="#ppt_x"/>
                                          </p:val>
                                        </p:tav>
                                        <p:tav tm="100000">
                                          <p:val>
                                            <p:strVal val="#ppt_x"/>
                                          </p:val>
                                        </p:tav>
                                      </p:tavLst>
                                    </p:anim>
                                    <p:anim calcmode="lin" valueType="num">
                                      <p:cBhvr>
                                        <p:cTn id="78" dur="500" fill="hold"/>
                                        <p:tgtEl>
                                          <p:spTgt spid="196611">
                                            <p:txEl>
                                              <p:pRg st="10" end="10"/>
                                            </p:txEl>
                                          </p:spTgt>
                                        </p:tgtEl>
                                        <p:attrNameLst>
                                          <p:attrName>ppt_y</p:attrName>
                                        </p:attrNameLst>
                                      </p:cBhvr>
                                      <p:tavLst>
                                        <p:tav tm="0">
                                          <p:val>
                                            <p:strVal val="#ppt_y+.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4" presetClass="entr" presetSubtype="0" fill="hold" grpId="1" nodeType="clickEffect">
                                  <p:stCondLst>
                                    <p:cond delay="0"/>
                                  </p:stCondLst>
                                  <p:childTnLst>
                                    <p:set>
                                      <p:cBhvr>
                                        <p:cTn id="82" dur="1" fill="hold">
                                          <p:stCondLst>
                                            <p:cond delay="0"/>
                                          </p:stCondLst>
                                        </p:cTn>
                                        <p:tgtEl>
                                          <p:spTgt spid="196611">
                                            <p:txEl>
                                              <p:pRg st="11" end="11"/>
                                            </p:txEl>
                                          </p:spTgt>
                                        </p:tgtEl>
                                        <p:attrNameLst>
                                          <p:attrName>style.visibility</p:attrName>
                                        </p:attrNameLst>
                                      </p:cBhvr>
                                      <p:to>
                                        <p:strVal val="visible"/>
                                      </p:to>
                                    </p:set>
                                    <p:animEffect transition="in" filter="fade">
                                      <p:cBhvr>
                                        <p:cTn id="83" dur="500"/>
                                        <p:tgtEl>
                                          <p:spTgt spid="196611">
                                            <p:txEl>
                                              <p:pRg st="11" end="11"/>
                                            </p:txEl>
                                          </p:spTgt>
                                        </p:tgtEl>
                                      </p:cBhvr>
                                    </p:animEffect>
                                    <p:anim calcmode="lin" valueType="num">
                                      <p:cBhvr>
                                        <p:cTn id="84" dur="500" fill="hold"/>
                                        <p:tgtEl>
                                          <p:spTgt spid="196611">
                                            <p:txEl>
                                              <p:pRg st="11" end="11"/>
                                            </p:txEl>
                                          </p:spTgt>
                                        </p:tgtEl>
                                        <p:attrNameLst>
                                          <p:attrName>ppt_x</p:attrName>
                                        </p:attrNameLst>
                                      </p:cBhvr>
                                      <p:tavLst>
                                        <p:tav tm="0">
                                          <p:val>
                                            <p:strVal val="#ppt_x"/>
                                          </p:val>
                                        </p:tav>
                                        <p:tav tm="100000">
                                          <p:val>
                                            <p:strVal val="#ppt_x"/>
                                          </p:val>
                                        </p:tav>
                                      </p:tavLst>
                                    </p:anim>
                                    <p:anim calcmode="lin" valueType="num">
                                      <p:cBhvr>
                                        <p:cTn id="85" dur="500" fill="hold"/>
                                        <p:tgtEl>
                                          <p:spTgt spid="196611">
                                            <p:txEl>
                                              <p:pRg st="11" end="11"/>
                                            </p:txEl>
                                          </p:spTgt>
                                        </p:tgtEl>
                                        <p:attrNameLst>
                                          <p:attrName>ppt_y</p:attrName>
                                        </p:attrNameLst>
                                      </p:cBhvr>
                                      <p:tavLst>
                                        <p:tav tm="0">
                                          <p:val>
                                            <p:strVal val="#ppt_y+.05"/>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4" presetClass="entr" presetSubtype="0" fill="hold" grpId="1" nodeType="clickEffect">
                                  <p:stCondLst>
                                    <p:cond delay="0"/>
                                  </p:stCondLst>
                                  <p:childTnLst>
                                    <p:set>
                                      <p:cBhvr>
                                        <p:cTn id="89" dur="1" fill="hold">
                                          <p:stCondLst>
                                            <p:cond delay="0"/>
                                          </p:stCondLst>
                                        </p:cTn>
                                        <p:tgtEl>
                                          <p:spTgt spid="196611">
                                            <p:txEl>
                                              <p:pRg st="12" end="12"/>
                                            </p:txEl>
                                          </p:spTgt>
                                        </p:tgtEl>
                                        <p:attrNameLst>
                                          <p:attrName>style.visibility</p:attrName>
                                        </p:attrNameLst>
                                      </p:cBhvr>
                                      <p:to>
                                        <p:strVal val="visible"/>
                                      </p:to>
                                    </p:set>
                                    <p:animEffect transition="in" filter="fade">
                                      <p:cBhvr>
                                        <p:cTn id="90" dur="500"/>
                                        <p:tgtEl>
                                          <p:spTgt spid="196611">
                                            <p:txEl>
                                              <p:pRg st="12" end="12"/>
                                            </p:txEl>
                                          </p:spTgt>
                                        </p:tgtEl>
                                      </p:cBhvr>
                                    </p:animEffect>
                                    <p:anim calcmode="lin" valueType="num">
                                      <p:cBhvr>
                                        <p:cTn id="91" dur="500" fill="hold"/>
                                        <p:tgtEl>
                                          <p:spTgt spid="196611">
                                            <p:txEl>
                                              <p:pRg st="12" end="12"/>
                                            </p:txEl>
                                          </p:spTgt>
                                        </p:tgtEl>
                                        <p:attrNameLst>
                                          <p:attrName>ppt_x</p:attrName>
                                        </p:attrNameLst>
                                      </p:cBhvr>
                                      <p:tavLst>
                                        <p:tav tm="0">
                                          <p:val>
                                            <p:strVal val="#ppt_x"/>
                                          </p:val>
                                        </p:tav>
                                        <p:tav tm="100000">
                                          <p:val>
                                            <p:strVal val="#ppt_x"/>
                                          </p:val>
                                        </p:tav>
                                      </p:tavLst>
                                    </p:anim>
                                    <p:anim calcmode="lin" valueType="num">
                                      <p:cBhvr>
                                        <p:cTn id="92" dur="500" fill="hold"/>
                                        <p:tgtEl>
                                          <p:spTgt spid="196611">
                                            <p:txEl>
                                              <p:pRg st="12" end="12"/>
                                            </p:txEl>
                                          </p:spTgt>
                                        </p:tgtEl>
                                        <p:attrNameLst>
                                          <p:attrName>ppt_y</p:attrName>
                                        </p:attrNameLst>
                                      </p:cBhvr>
                                      <p:tavLst>
                                        <p:tav tm="0">
                                          <p:val>
                                            <p:strVal val="#ppt_y+.05"/>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4" presetClass="entr" presetSubtype="0" fill="hold" grpId="1" nodeType="clickEffect">
                                  <p:stCondLst>
                                    <p:cond delay="0"/>
                                  </p:stCondLst>
                                  <p:childTnLst>
                                    <p:set>
                                      <p:cBhvr>
                                        <p:cTn id="96" dur="1" fill="hold">
                                          <p:stCondLst>
                                            <p:cond delay="0"/>
                                          </p:stCondLst>
                                        </p:cTn>
                                        <p:tgtEl>
                                          <p:spTgt spid="196611">
                                            <p:txEl>
                                              <p:pRg st="13" end="13"/>
                                            </p:txEl>
                                          </p:spTgt>
                                        </p:tgtEl>
                                        <p:attrNameLst>
                                          <p:attrName>style.visibility</p:attrName>
                                        </p:attrNameLst>
                                      </p:cBhvr>
                                      <p:to>
                                        <p:strVal val="visible"/>
                                      </p:to>
                                    </p:set>
                                    <p:animEffect transition="in" filter="fade">
                                      <p:cBhvr>
                                        <p:cTn id="97" dur="500"/>
                                        <p:tgtEl>
                                          <p:spTgt spid="196611">
                                            <p:txEl>
                                              <p:pRg st="13" end="13"/>
                                            </p:txEl>
                                          </p:spTgt>
                                        </p:tgtEl>
                                      </p:cBhvr>
                                    </p:animEffect>
                                    <p:anim calcmode="lin" valueType="num">
                                      <p:cBhvr>
                                        <p:cTn id="98" dur="500" fill="hold"/>
                                        <p:tgtEl>
                                          <p:spTgt spid="196611">
                                            <p:txEl>
                                              <p:pRg st="13" end="13"/>
                                            </p:txEl>
                                          </p:spTgt>
                                        </p:tgtEl>
                                        <p:attrNameLst>
                                          <p:attrName>ppt_x</p:attrName>
                                        </p:attrNameLst>
                                      </p:cBhvr>
                                      <p:tavLst>
                                        <p:tav tm="0">
                                          <p:val>
                                            <p:strVal val="#ppt_x"/>
                                          </p:val>
                                        </p:tav>
                                        <p:tav tm="100000">
                                          <p:val>
                                            <p:strVal val="#ppt_x"/>
                                          </p:val>
                                        </p:tav>
                                      </p:tavLst>
                                    </p:anim>
                                    <p:anim calcmode="lin" valueType="num">
                                      <p:cBhvr>
                                        <p:cTn id="99" dur="500" fill="hold"/>
                                        <p:tgtEl>
                                          <p:spTgt spid="196611">
                                            <p:txEl>
                                              <p:pRg st="13" end="13"/>
                                            </p:txEl>
                                          </p:spTgt>
                                        </p:tgtEl>
                                        <p:attrNameLst>
                                          <p:attrName>ppt_y</p:attrName>
                                        </p:attrNameLst>
                                      </p:cBhvr>
                                      <p:tavLst>
                                        <p:tav tm="0">
                                          <p:val>
                                            <p:strVal val="#ppt_y+.05"/>
                                          </p:val>
                                        </p:tav>
                                        <p:tav tm="100000">
                                          <p:val>
                                            <p:strVal val="#ppt_y"/>
                                          </p:val>
                                        </p:tav>
                                      </p:tavLst>
                                    </p:anim>
                                  </p:childTnLst>
                                </p:cTn>
                              </p:par>
                            </p:childTnLst>
                          </p:cTn>
                        </p:par>
                        <p:par>
                          <p:cTn id="100" fill="hold">
                            <p:stCondLst>
                              <p:cond delay="500"/>
                            </p:stCondLst>
                            <p:childTnLst>
                              <p:par>
                                <p:cTn id="101" presetID="44" presetClass="entr" presetSubtype="0" fill="hold" grpId="1" nodeType="afterEffect">
                                  <p:stCondLst>
                                    <p:cond delay="0"/>
                                  </p:stCondLst>
                                  <p:childTnLst>
                                    <p:set>
                                      <p:cBhvr>
                                        <p:cTn id="102" dur="1" fill="hold">
                                          <p:stCondLst>
                                            <p:cond delay="0"/>
                                          </p:stCondLst>
                                        </p:cTn>
                                        <p:tgtEl>
                                          <p:spTgt spid="196611">
                                            <p:txEl>
                                              <p:pRg st="14" end="14"/>
                                            </p:txEl>
                                          </p:spTgt>
                                        </p:tgtEl>
                                        <p:attrNameLst>
                                          <p:attrName>style.visibility</p:attrName>
                                        </p:attrNameLst>
                                      </p:cBhvr>
                                      <p:to>
                                        <p:strVal val="visible"/>
                                      </p:to>
                                    </p:set>
                                    <p:animEffect transition="in" filter="fade">
                                      <p:cBhvr>
                                        <p:cTn id="103" dur="500"/>
                                        <p:tgtEl>
                                          <p:spTgt spid="196611">
                                            <p:txEl>
                                              <p:pRg st="14" end="14"/>
                                            </p:txEl>
                                          </p:spTgt>
                                        </p:tgtEl>
                                      </p:cBhvr>
                                    </p:animEffect>
                                    <p:anim calcmode="lin" valueType="num">
                                      <p:cBhvr>
                                        <p:cTn id="104" dur="500" fill="hold"/>
                                        <p:tgtEl>
                                          <p:spTgt spid="196611">
                                            <p:txEl>
                                              <p:pRg st="14" end="14"/>
                                            </p:txEl>
                                          </p:spTgt>
                                        </p:tgtEl>
                                        <p:attrNameLst>
                                          <p:attrName>ppt_x</p:attrName>
                                        </p:attrNameLst>
                                      </p:cBhvr>
                                      <p:tavLst>
                                        <p:tav tm="0">
                                          <p:val>
                                            <p:strVal val="#ppt_x"/>
                                          </p:val>
                                        </p:tav>
                                        <p:tav tm="100000">
                                          <p:val>
                                            <p:strVal val="#ppt_x"/>
                                          </p:val>
                                        </p:tav>
                                      </p:tavLst>
                                    </p:anim>
                                    <p:anim calcmode="lin" valueType="num">
                                      <p:cBhvr>
                                        <p:cTn id="105" dur="500" fill="hold"/>
                                        <p:tgtEl>
                                          <p:spTgt spid="196611">
                                            <p:txEl>
                                              <p:pRg st="14" end="14"/>
                                            </p:txEl>
                                          </p:spTgt>
                                        </p:tgtEl>
                                        <p:attrNameLst>
                                          <p:attrName>ppt_y</p:attrName>
                                        </p:attrNameLst>
                                      </p:cBhvr>
                                      <p:tavLst>
                                        <p:tav tm="0">
                                          <p:val>
                                            <p:strVal val="#ppt_y+.05"/>
                                          </p:val>
                                        </p:tav>
                                        <p:tav tm="100000">
                                          <p:val>
                                            <p:strVal val="#ppt_y"/>
                                          </p:val>
                                        </p:tav>
                                      </p:tavLst>
                                    </p:anim>
                                  </p:childTnLst>
                                </p:cTn>
                              </p:par>
                            </p:childTnLst>
                          </p:cTn>
                        </p:par>
                        <p:par>
                          <p:cTn id="106" fill="hold">
                            <p:stCondLst>
                              <p:cond delay="1000"/>
                            </p:stCondLst>
                            <p:childTnLst>
                              <p:par>
                                <p:cTn id="107" presetID="44" presetClass="entr" presetSubtype="0" fill="hold" grpId="1" nodeType="afterEffect">
                                  <p:stCondLst>
                                    <p:cond delay="0"/>
                                  </p:stCondLst>
                                  <p:childTnLst>
                                    <p:set>
                                      <p:cBhvr>
                                        <p:cTn id="108" dur="1" fill="hold">
                                          <p:stCondLst>
                                            <p:cond delay="0"/>
                                          </p:stCondLst>
                                        </p:cTn>
                                        <p:tgtEl>
                                          <p:spTgt spid="196611">
                                            <p:txEl>
                                              <p:pRg st="15" end="15"/>
                                            </p:txEl>
                                          </p:spTgt>
                                        </p:tgtEl>
                                        <p:attrNameLst>
                                          <p:attrName>style.visibility</p:attrName>
                                        </p:attrNameLst>
                                      </p:cBhvr>
                                      <p:to>
                                        <p:strVal val="visible"/>
                                      </p:to>
                                    </p:set>
                                    <p:animEffect transition="in" filter="fade">
                                      <p:cBhvr>
                                        <p:cTn id="109" dur="500"/>
                                        <p:tgtEl>
                                          <p:spTgt spid="196611">
                                            <p:txEl>
                                              <p:pRg st="15" end="15"/>
                                            </p:txEl>
                                          </p:spTgt>
                                        </p:tgtEl>
                                      </p:cBhvr>
                                    </p:animEffect>
                                    <p:anim calcmode="lin" valueType="num">
                                      <p:cBhvr>
                                        <p:cTn id="110" dur="500" fill="hold"/>
                                        <p:tgtEl>
                                          <p:spTgt spid="196611">
                                            <p:txEl>
                                              <p:pRg st="15" end="15"/>
                                            </p:txEl>
                                          </p:spTgt>
                                        </p:tgtEl>
                                        <p:attrNameLst>
                                          <p:attrName>ppt_x</p:attrName>
                                        </p:attrNameLst>
                                      </p:cBhvr>
                                      <p:tavLst>
                                        <p:tav tm="0">
                                          <p:val>
                                            <p:strVal val="#ppt_x"/>
                                          </p:val>
                                        </p:tav>
                                        <p:tav tm="100000">
                                          <p:val>
                                            <p:strVal val="#ppt_x"/>
                                          </p:val>
                                        </p:tav>
                                      </p:tavLst>
                                    </p:anim>
                                    <p:anim calcmode="lin" valueType="num">
                                      <p:cBhvr>
                                        <p:cTn id="111" dur="500" fill="hold"/>
                                        <p:tgtEl>
                                          <p:spTgt spid="196611">
                                            <p:txEl>
                                              <p:pRg st="15" end="15"/>
                                            </p:txEl>
                                          </p:spTgt>
                                        </p:tgtEl>
                                        <p:attrNameLst>
                                          <p:attrName>ppt_y</p:attrName>
                                        </p:attrNameLst>
                                      </p:cBhvr>
                                      <p:tavLst>
                                        <p:tav tm="0">
                                          <p:val>
                                            <p:strVal val="#ppt_y+.05"/>
                                          </p:val>
                                        </p:tav>
                                        <p:tav tm="100000">
                                          <p:val>
                                            <p:strVal val="#ppt_y"/>
                                          </p:val>
                                        </p:tav>
                                      </p:tavLst>
                                    </p:anim>
                                  </p:childTnLst>
                                </p:cTn>
                              </p:par>
                            </p:childTnLst>
                          </p:cTn>
                        </p:par>
                        <p:par>
                          <p:cTn id="112" fill="hold">
                            <p:stCondLst>
                              <p:cond delay="1500"/>
                            </p:stCondLst>
                            <p:childTnLst>
                              <p:par>
                                <p:cTn id="113" presetID="44" presetClass="entr" presetSubtype="0" fill="hold" grpId="1" nodeType="afterEffect">
                                  <p:stCondLst>
                                    <p:cond delay="0"/>
                                  </p:stCondLst>
                                  <p:childTnLst>
                                    <p:set>
                                      <p:cBhvr>
                                        <p:cTn id="114" dur="1" fill="hold">
                                          <p:stCondLst>
                                            <p:cond delay="0"/>
                                          </p:stCondLst>
                                        </p:cTn>
                                        <p:tgtEl>
                                          <p:spTgt spid="196611">
                                            <p:txEl>
                                              <p:pRg st="16" end="16"/>
                                            </p:txEl>
                                          </p:spTgt>
                                        </p:tgtEl>
                                        <p:attrNameLst>
                                          <p:attrName>style.visibility</p:attrName>
                                        </p:attrNameLst>
                                      </p:cBhvr>
                                      <p:to>
                                        <p:strVal val="visible"/>
                                      </p:to>
                                    </p:set>
                                    <p:animEffect transition="in" filter="fade">
                                      <p:cBhvr>
                                        <p:cTn id="115" dur="500"/>
                                        <p:tgtEl>
                                          <p:spTgt spid="196611">
                                            <p:txEl>
                                              <p:pRg st="16" end="16"/>
                                            </p:txEl>
                                          </p:spTgt>
                                        </p:tgtEl>
                                      </p:cBhvr>
                                    </p:animEffect>
                                    <p:anim calcmode="lin" valueType="num">
                                      <p:cBhvr>
                                        <p:cTn id="116" dur="500" fill="hold"/>
                                        <p:tgtEl>
                                          <p:spTgt spid="196611">
                                            <p:txEl>
                                              <p:pRg st="16" end="16"/>
                                            </p:txEl>
                                          </p:spTgt>
                                        </p:tgtEl>
                                        <p:attrNameLst>
                                          <p:attrName>ppt_x</p:attrName>
                                        </p:attrNameLst>
                                      </p:cBhvr>
                                      <p:tavLst>
                                        <p:tav tm="0">
                                          <p:val>
                                            <p:strVal val="#ppt_x"/>
                                          </p:val>
                                        </p:tav>
                                        <p:tav tm="100000">
                                          <p:val>
                                            <p:strVal val="#ppt_x"/>
                                          </p:val>
                                        </p:tav>
                                      </p:tavLst>
                                    </p:anim>
                                    <p:anim calcmode="lin" valueType="num">
                                      <p:cBhvr>
                                        <p:cTn id="117" dur="500" fill="hold"/>
                                        <p:tgtEl>
                                          <p:spTgt spid="196611">
                                            <p:txEl>
                                              <p:pRg st="16" end="16"/>
                                            </p:txEl>
                                          </p:spTgt>
                                        </p:tgtEl>
                                        <p:attrNameLst>
                                          <p:attrName>ppt_y</p:attrName>
                                        </p:attrNameLst>
                                      </p:cBhvr>
                                      <p:tavLst>
                                        <p:tav tm="0">
                                          <p:val>
                                            <p:strVal val="#ppt_y+.05"/>
                                          </p:val>
                                        </p:tav>
                                        <p:tav tm="100000">
                                          <p:val>
                                            <p:strVal val="#ppt_y"/>
                                          </p:val>
                                        </p:tav>
                                      </p:tavLst>
                                    </p:anim>
                                  </p:childTnLst>
                                </p:cTn>
                              </p:par>
                            </p:childTnLst>
                          </p:cTn>
                        </p:par>
                        <p:par>
                          <p:cTn id="118" fill="hold">
                            <p:stCondLst>
                              <p:cond delay="2000"/>
                            </p:stCondLst>
                            <p:childTnLst>
                              <p:par>
                                <p:cTn id="119" presetID="44" presetClass="entr" presetSubtype="0" fill="hold" grpId="1" nodeType="afterEffect">
                                  <p:stCondLst>
                                    <p:cond delay="0"/>
                                  </p:stCondLst>
                                  <p:childTnLst>
                                    <p:set>
                                      <p:cBhvr>
                                        <p:cTn id="120" dur="1" fill="hold">
                                          <p:stCondLst>
                                            <p:cond delay="0"/>
                                          </p:stCondLst>
                                        </p:cTn>
                                        <p:tgtEl>
                                          <p:spTgt spid="196611">
                                            <p:txEl>
                                              <p:pRg st="17" end="17"/>
                                            </p:txEl>
                                          </p:spTgt>
                                        </p:tgtEl>
                                        <p:attrNameLst>
                                          <p:attrName>style.visibility</p:attrName>
                                        </p:attrNameLst>
                                      </p:cBhvr>
                                      <p:to>
                                        <p:strVal val="visible"/>
                                      </p:to>
                                    </p:set>
                                    <p:animEffect transition="in" filter="fade">
                                      <p:cBhvr>
                                        <p:cTn id="121" dur="500"/>
                                        <p:tgtEl>
                                          <p:spTgt spid="196611">
                                            <p:txEl>
                                              <p:pRg st="17" end="17"/>
                                            </p:txEl>
                                          </p:spTgt>
                                        </p:tgtEl>
                                      </p:cBhvr>
                                    </p:animEffect>
                                    <p:anim calcmode="lin" valueType="num">
                                      <p:cBhvr>
                                        <p:cTn id="122" dur="500" fill="hold"/>
                                        <p:tgtEl>
                                          <p:spTgt spid="196611">
                                            <p:txEl>
                                              <p:pRg st="17" end="17"/>
                                            </p:txEl>
                                          </p:spTgt>
                                        </p:tgtEl>
                                        <p:attrNameLst>
                                          <p:attrName>ppt_x</p:attrName>
                                        </p:attrNameLst>
                                      </p:cBhvr>
                                      <p:tavLst>
                                        <p:tav tm="0">
                                          <p:val>
                                            <p:strVal val="#ppt_x"/>
                                          </p:val>
                                        </p:tav>
                                        <p:tav tm="100000">
                                          <p:val>
                                            <p:strVal val="#ppt_x"/>
                                          </p:val>
                                        </p:tav>
                                      </p:tavLst>
                                    </p:anim>
                                    <p:anim calcmode="lin" valueType="num">
                                      <p:cBhvr>
                                        <p:cTn id="123" dur="500" fill="hold"/>
                                        <p:tgtEl>
                                          <p:spTgt spid="196611">
                                            <p:txEl>
                                              <p:pRg st="17" end="17"/>
                                            </p:txEl>
                                          </p:spTgt>
                                        </p:tgtEl>
                                        <p:attrNameLst>
                                          <p:attrName>ppt_y</p:attrName>
                                        </p:attrNameLst>
                                      </p:cBhvr>
                                      <p:tavLst>
                                        <p:tav tm="0">
                                          <p:val>
                                            <p:strVal val="#ppt_y+.05"/>
                                          </p:val>
                                        </p:tav>
                                        <p:tav tm="100000">
                                          <p:val>
                                            <p:strVal val="#ppt_y"/>
                                          </p:val>
                                        </p:tav>
                                      </p:tavLst>
                                    </p:anim>
                                  </p:childTnLst>
                                </p:cTn>
                              </p:par>
                            </p:childTnLst>
                          </p:cTn>
                        </p:par>
                        <p:par>
                          <p:cTn id="124" fill="hold">
                            <p:stCondLst>
                              <p:cond delay="2500"/>
                            </p:stCondLst>
                            <p:childTnLst>
                              <p:par>
                                <p:cTn id="125" presetID="44" presetClass="entr" presetSubtype="0" fill="hold" grpId="1" nodeType="afterEffect">
                                  <p:stCondLst>
                                    <p:cond delay="0"/>
                                  </p:stCondLst>
                                  <p:childTnLst>
                                    <p:set>
                                      <p:cBhvr>
                                        <p:cTn id="126" dur="1" fill="hold">
                                          <p:stCondLst>
                                            <p:cond delay="0"/>
                                          </p:stCondLst>
                                        </p:cTn>
                                        <p:tgtEl>
                                          <p:spTgt spid="196611">
                                            <p:txEl>
                                              <p:pRg st="18" end="18"/>
                                            </p:txEl>
                                          </p:spTgt>
                                        </p:tgtEl>
                                        <p:attrNameLst>
                                          <p:attrName>style.visibility</p:attrName>
                                        </p:attrNameLst>
                                      </p:cBhvr>
                                      <p:to>
                                        <p:strVal val="visible"/>
                                      </p:to>
                                    </p:set>
                                    <p:animEffect transition="in" filter="fade">
                                      <p:cBhvr>
                                        <p:cTn id="127" dur="500"/>
                                        <p:tgtEl>
                                          <p:spTgt spid="196611">
                                            <p:txEl>
                                              <p:pRg st="18" end="18"/>
                                            </p:txEl>
                                          </p:spTgt>
                                        </p:tgtEl>
                                      </p:cBhvr>
                                    </p:animEffect>
                                    <p:anim calcmode="lin" valueType="num">
                                      <p:cBhvr>
                                        <p:cTn id="128" dur="500" fill="hold"/>
                                        <p:tgtEl>
                                          <p:spTgt spid="196611">
                                            <p:txEl>
                                              <p:pRg st="18" end="18"/>
                                            </p:txEl>
                                          </p:spTgt>
                                        </p:tgtEl>
                                        <p:attrNameLst>
                                          <p:attrName>ppt_x</p:attrName>
                                        </p:attrNameLst>
                                      </p:cBhvr>
                                      <p:tavLst>
                                        <p:tav tm="0">
                                          <p:val>
                                            <p:strVal val="#ppt_x"/>
                                          </p:val>
                                        </p:tav>
                                        <p:tav tm="100000">
                                          <p:val>
                                            <p:strVal val="#ppt_x"/>
                                          </p:val>
                                        </p:tav>
                                      </p:tavLst>
                                    </p:anim>
                                    <p:anim calcmode="lin" valueType="num">
                                      <p:cBhvr>
                                        <p:cTn id="129" dur="500" fill="hold"/>
                                        <p:tgtEl>
                                          <p:spTgt spid="196611">
                                            <p:txEl>
                                              <p:pRg st="18" end="18"/>
                                            </p:txEl>
                                          </p:spTgt>
                                        </p:tgtEl>
                                        <p:attrNameLst>
                                          <p:attrName>ppt_y</p:attrName>
                                        </p:attrNameLst>
                                      </p:cBhvr>
                                      <p:tavLst>
                                        <p:tav tm="0">
                                          <p:val>
                                            <p:strVal val="#ppt_y+.05"/>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4" presetClass="entr" presetSubtype="0" fill="hold" grpId="1" nodeType="clickEffect">
                                  <p:stCondLst>
                                    <p:cond delay="0"/>
                                  </p:stCondLst>
                                  <p:childTnLst>
                                    <p:set>
                                      <p:cBhvr>
                                        <p:cTn id="133" dur="1" fill="hold">
                                          <p:stCondLst>
                                            <p:cond delay="0"/>
                                          </p:stCondLst>
                                        </p:cTn>
                                        <p:tgtEl>
                                          <p:spTgt spid="196611">
                                            <p:txEl>
                                              <p:pRg st="19" end="19"/>
                                            </p:txEl>
                                          </p:spTgt>
                                        </p:tgtEl>
                                        <p:attrNameLst>
                                          <p:attrName>style.visibility</p:attrName>
                                        </p:attrNameLst>
                                      </p:cBhvr>
                                      <p:to>
                                        <p:strVal val="visible"/>
                                      </p:to>
                                    </p:set>
                                    <p:animEffect transition="in" filter="fade">
                                      <p:cBhvr>
                                        <p:cTn id="134" dur="500"/>
                                        <p:tgtEl>
                                          <p:spTgt spid="196611">
                                            <p:txEl>
                                              <p:pRg st="19" end="19"/>
                                            </p:txEl>
                                          </p:spTgt>
                                        </p:tgtEl>
                                      </p:cBhvr>
                                    </p:animEffect>
                                    <p:anim calcmode="lin" valueType="num">
                                      <p:cBhvr>
                                        <p:cTn id="135" dur="500" fill="hold"/>
                                        <p:tgtEl>
                                          <p:spTgt spid="196611">
                                            <p:txEl>
                                              <p:pRg st="19" end="19"/>
                                            </p:txEl>
                                          </p:spTgt>
                                        </p:tgtEl>
                                        <p:attrNameLst>
                                          <p:attrName>ppt_x</p:attrName>
                                        </p:attrNameLst>
                                      </p:cBhvr>
                                      <p:tavLst>
                                        <p:tav tm="0">
                                          <p:val>
                                            <p:strVal val="#ppt_x"/>
                                          </p:val>
                                        </p:tav>
                                        <p:tav tm="100000">
                                          <p:val>
                                            <p:strVal val="#ppt_x"/>
                                          </p:val>
                                        </p:tav>
                                      </p:tavLst>
                                    </p:anim>
                                    <p:anim calcmode="lin" valueType="num">
                                      <p:cBhvr>
                                        <p:cTn id="136" dur="500" fill="hold"/>
                                        <p:tgtEl>
                                          <p:spTgt spid="196611">
                                            <p:txEl>
                                              <p:pRg st="19" end="19"/>
                                            </p:txEl>
                                          </p:spTgt>
                                        </p:tgtEl>
                                        <p:attrNameLst>
                                          <p:attrName>ppt_y</p:attrName>
                                        </p:attrNameLst>
                                      </p:cBhvr>
                                      <p:tavLst>
                                        <p:tav tm="0">
                                          <p:val>
                                            <p:strVal val="#ppt_y+.05"/>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1966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0" grpId="1"/>
      <p:bldP spid="196611" grpId="1" uiExpand="1" build="p"/>
      <p:bldP spid="196614" grpId="0" build="p"/>
      <p:bldP spid="19661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fr-FR"/>
              <a:t>Digithèque ULB</a:t>
            </a:r>
          </a:p>
        </p:txBody>
      </p:sp>
      <p:sp>
        <p:nvSpPr>
          <p:cNvPr id="215043" name="Rectangle 3"/>
          <p:cNvSpPr>
            <a:spLocks noGrp="1" noChangeArrowheads="1"/>
          </p:cNvSpPr>
          <p:nvPr>
            <p:ph type="body" sz="half" idx="1"/>
          </p:nvPr>
        </p:nvSpPr>
        <p:spPr>
          <a:xfrm>
            <a:off x="611188" y="1773238"/>
            <a:ext cx="7921625" cy="4352925"/>
          </a:xfrm>
        </p:spPr>
        <p:txBody>
          <a:bodyPr/>
          <a:lstStyle/>
          <a:p>
            <a:pPr>
              <a:lnSpc>
                <a:spcPct val="80000"/>
              </a:lnSpc>
            </a:pPr>
            <a:r>
              <a:rPr lang="fr-FR" sz="1400"/>
              <a:t>Numérisation en texte intégral d’ouvrages des bibliothèques de l’ULB </a:t>
            </a:r>
          </a:p>
          <a:p>
            <a:pPr>
              <a:lnSpc>
                <a:spcPct val="80000"/>
              </a:lnSpc>
            </a:pPr>
            <a:endParaRPr lang="fr-FR" sz="1000"/>
          </a:p>
          <a:p>
            <a:pPr>
              <a:lnSpc>
                <a:spcPct val="80000"/>
              </a:lnSpc>
            </a:pPr>
            <a:r>
              <a:rPr lang="fr-BE" sz="1400"/>
              <a:t>Conditions : sélection parmi ouvrages</a:t>
            </a:r>
          </a:p>
          <a:p>
            <a:pPr lvl="1">
              <a:lnSpc>
                <a:spcPct val="80000"/>
              </a:lnSpc>
            </a:pPr>
            <a:r>
              <a:rPr lang="fr-FR" sz="1200"/>
              <a:t>Essentiellement libres de droit</a:t>
            </a:r>
          </a:p>
          <a:p>
            <a:pPr lvl="1">
              <a:lnSpc>
                <a:spcPct val="80000"/>
              </a:lnSpc>
            </a:pPr>
            <a:r>
              <a:rPr lang="fr-FR" sz="1200"/>
              <a:t>Dégradés </a:t>
            </a:r>
          </a:p>
          <a:p>
            <a:pPr lvl="1">
              <a:lnSpc>
                <a:spcPct val="80000"/>
              </a:lnSpc>
            </a:pPr>
            <a:r>
              <a:rPr lang="fr-FR" sz="1200"/>
              <a:t>Très consultés et/ou grande valeur intellectuelle </a:t>
            </a:r>
          </a:p>
          <a:p>
            <a:pPr lvl="1">
              <a:lnSpc>
                <a:spcPct val="80000"/>
              </a:lnSpc>
            </a:pPr>
            <a:r>
              <a:rPr lang="fr-FR" sz="1200"/>
              <a:t>Qui ne sont plus édités</a:t>
            </a:r>
          </a:p>
          <a:p>
            <a:pPr lvl="1">
              <a:lnSpc>
                <a:spcPct val="80000"/>
              </a:lnSpc>
            </a:pPr>
            <a:endParaRPr lang="fr-FR" sz="800"/>
          </a:p>
          <a:p>
            <a:pPr>
              <a:lnSpc>
                <a:spcPct val="80000"/>
              </a:lnSpc>
            </a:pPr>
            <a:r>
              <a:rPr lang="fr-FR" sz="1400"/>
              <a:t>Mise à disposition gratuite des utilisateurs</a:t>
            </a:r>
          </a:p>
          <a:p>
            <a:pPr>
              <a:lnSpc>
                <a:spcPct val="80000"/>
              </a:lnSpc>
            </a:pPr>
            <a:endParaRPr lang="fr-BE" sz="1400"/>
          </a:p>
          <a:p>
            <a:pPr>
              <a:lnSpc>
                <a:spcPct val="80000"/>
              </a:lnSpc>
            </a:pPr>
            <a:r>
              <a:rPr lang="fr-BE" sz="1400"/>
              <a:t>Format : pdf image</a:t>
            </a:r>
          </a:p>
          <a:p>
            <a:pPr>
              <a:lnSpc>
                <a:spcPct val="80000"/>
              </a:lnSpc>
            </a:pPr>
            <a:endParaRPr lang="fr-BE" sz="1400"/>
          </a:p>
          <a:p>
            <a:pPr>
              <a:lnSpc>
                <a:spcPct val="80000"/>
              </a:lnSpc>
            </a:pPr>
            <a:r>
              <a:rPr lang="fr-BE" sz="1400"/>
              <a:t>Intégration dans le catalogue OPAC Cible</a:t>
            </a:r>
            <a:endParaRPr lang="fr-FR" sz="1400"/>
          </a:p>
          <a:p>
            <a:pPr>
              <a:lnSpc>
                <a:spcPct val="80000"/>
              </a:lnSpc>
            </a:pPr>
            <a:endParaRPr lang="fr-FR" sz="1000"/>
          </a:p>
          <a:p>
            <a:pPr>
              <a:lnSpc>
                <a:spcPct val="80000"/>
              </a:lnSpc>
            </a:pPr>
            <a:r>
              <a:rPr lang="fr-FR" sz="1400"/>
              <a:t>Contenu actuel : </a:t>
            </a:r>
          </a:p>
          <a:p>
            <a:pPr lvl="1">
              <a:lnSpc>
                <a:spcPct val="80000"/>
              </a:lnSpc>
            </a:pPr>
            <a:r>
              <a:rPr lang="fr-FR" sz="1200"/>
              <a:t>Une trentaine d’ouvrages </a:t>
            </a:r>
          </a:p>
          <a:p>
            <a:pPr lvl="1">
              <a:lnSpc>
                <a:spcPct val="80000"/>
              </a:lnSpc>
            </a:pPr>
            <a:r>
              <a:rPr lang="fr-FR" sz="1200"/>
              <a:t>+ collection d’une centaine de documents de Henri Pirenne</a:t>
            </a:r>
          </a:p>
          <a:p>
            <a:pPr lvl="1">
              <a:lnSpc>
                <a:spcPct val="80000"/>
              </a:lnSpc>
            </a:pPr>
            <a:endParaRPr lang="fr-BE" sz="700"/>
          </a:p>
          <a:p>
            <a:pPr>
              <a:lnSpc>
                <a:spcPct val="80000"/>
              </a:lnSpc>
            </a:pPr>
            <a:r>
              <a:rPr lang="fr-BE" sz="1400">
                <a:hlinkClick r:id="rId3"/>
              </a:rPr>
              <a:t>Accès</a:t>
            </a:r>
            <a:endParaRPr lang="fr-BE" sz="1400"/>
          </a:p>
          <a:p>
            <a:pPr>
              <a:lnSpc>
                <a:spcPct val="80000"/>
              </a:lnSpc>
            </a:pPr>
            <a:endParaRPr lang="fr-BE" sz="1400"/>
          </a:p>
          <a:p>
            <a:pPr>
              <a:lnSpc>
                <a:spcPct val="80000"/>
              </a:lnSpc>
            </a:pPr>
            <a:endParaRPr lang="fr-FR" sz="1400"/>
          </a:p>
          <a:p>
            <a:pPr>
              <a:lnSpc>
                <a:spcPct val="80000"/>
              </a:lnSpc>
            </a:pPr>
            <a:endParaRPr lang="fr-FR" sz="1400"/>
          </a:p>
        </p:txBody>
      </p:sp>
      <p:sp>
        <p:nvSpPr>
          <p:cNvPr id="215044" name="Rectangle 4">
            <a:hlinkClick r:id="rId4" action="ppaction://hlinksldjump"/>
          </p:cNvPr>
          <p:cNvSpPr>
            <a:spLocks noChangeArrowheads="1"/>
          </p:cNvSpPr>
          <p:nvPr/>
        </p:nvSpPr>
        <p:spPr bwMode="auto">
          <a:xfrm>
            <a:off x="7272338" y="0"/>
            <a:ext cx="1871662" cy="1296988"/>
          </a:xfrm>
          <a:prstGeom prst="rect">
            <a:avLst/>
          </a:prstGeom>
          <a:noFill/>
          <a:ln w="9525">
            <a:noFill/>
            <a:miter lim="800000"/>
            <a:headEnd/>
            <a:tailEnd/>
          </a:ln>
          <a:effectLst/>
        </p:spPr>
        <p:txBody>
          <a:bodyPr wrap="none" anchor="ctr"/>
          <a:lstStyle/>
          <a:p>
            <a:endParaRPr lang="fr-FR"/>
          </a:p>
        </p:txBody>
      </p:sp>
      <p:pic>
        <p:nvPicPr>
          <p:cNvPr id="215049" name="Picture 9"/>
          <p:cNvPicPr>
            <a:picLocks noChangeAspect="1" noChangeArrowheads="1"/>
          </p:cNvPicPr>
          <p:nvPr/>
        </p:nvPicPr>
        <p:blipFill>
          <a:blip r:embed="rId5">
            <a:clrChange>
              <a:clrFrom>
                <a:srgbClr val="FFFFFF"/>
              </a:clrFrom>
              <a:clrTo>
                <a:srgbClr val="FFFFFF">
                  <a:alpha val="0"/>
                </a:srgbClr>
              </a:clrTo>
            </a:clrChange>
          </a:blip>
          <a:srcRect l="11812" t="15273"/>
          <a:stretch>
            <a:fillRect/>
          </a:stretch>
        </p:blipFill>
        <p:spPr bwMode="auto">
          <a:xfrm>
            <a:off x="7667625" y="644525"/>
            <a:ext cx="1008063" cy="623888"/>
          </a:xfrm>
          <a:prstGeom prst="rect">
            <a:avLst/>
          </a:prstGeom>
          <a:noFill/>
          <a:ln w="9525">
            <a:noFill/>
            <a:miter lim="800000"/>
            <a:headEnd/>
            <a:tailEnd/>
          </a:ln>
          <a:effectLst/>
        </p:spPr>
      </p:pic>
      <p:sp>
        <p:nvSpPr>
          <p:cNvPr id="215052" name="Rectangle 12"/>
          <p:cNvSpPr>
            <a:spLocks noChangeArrowheads="1"/>
          </p:cNvSpPr>
          <p:nvPr/>
        </p:nvSpPr>
        <p:spPr bwMode="auto">
          <a:xfrm>
            <a:off x="7993063" y="71438"/>
            <a:ext cx="1116012" cy="5492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15042"/>
                                        </p:tgtEl>
                                        <p:attrNameLst>
                                          <p:attrName>style.visibility</p:attrName>
                                        </p:attrNameLst>
                                      </p:cBhvr>
                                      <p:to>
                                        <p:strVal val="visible"/>
                                      </p:to>
                                    </p:set>
                                    <p:anim calcmode="lin" valueType="num">
                                      <p:cBhvr>
                                        <p:cTn id="7" dur="500" fill="hold"/>
                                        <p:tgtEl>
                                          <p:spTgt spid="215042"/>
                                        </p:tgtEl>
                                        <p:attrNameLst>
                                          <p:attrName>ppt_x</p:attrName>
                                        </p:attrNameLst>
                                      </p:cBhvr>
                                      <p:tavLst>
                                        <p:tav tm="0">
                                          <p:val>
                                            <p:strVal val="#ppt_x-.2"/>
                                          </p:val>
                                        </p:tav>
                                        <p:tav tm="100000">
                                          <p:val>
                                            <p:strVal val="#ppt_x"/>
                                          </p:val>
                                        </p:tav>
                                      </p:tavLst>
                                    </p:anim>
                                    <p:anim calcmode="lin" valueType="num">
                                      <p:cBhvr>
                                        <p:cTn id="8" dur="500" fill="hold"/>
                                        <p:tgtEl>
                                          <p:spTgt spid="215042"/>
                                        </p:tgtEl>
                                        <p:attrNameLst>
                                          <p:attrName>ppt_y</p:attrName>
                                        </p:attrNameLst>
                                      </p:cBhvr>
                                      <p:tavLst>
                                        <p:tav tm="0">
                                          <p:val>
                                            <p:strVal val="#ppt_y"/>
                                          </p:val>
                                        </p:tav>
                                        <p:tav tm="100000">
                                          <p:val>
                                            <p:strVal val="#ppt_y"/>
                                          </p:val>
                                        </p:tav>
                                      </p:tavLst>
                                    </p:anim>
                                    <p:animEffect transition="in" filter="wipe(right)" prLst="gradientSize: 0.1">
                                      <p:cBhvr>
                                        <p:cTn id="9" dur="500"/>
                                        <p:tgtEl>
                                          <p:spTgt spid="215042"/>
                                        </p:tgtEl>
                                      </p:cBhvr>
                                    </p:animEffect>
                                  </p:childTnLst>
                                </p:cTn>
                              </p:par>
                              <p:par>
                                <p:cTn id="10" presetID="10" presetClass="entr" presetSubtype="0" fill="hold" nodeType="withEffect">
                                  <p:stCondLst>
                                    <p:cond delay="0"/>
                                  </p:stCondLst>
                                  <p:childTnLst>
                                    <p:set>
                                      <p:cBhvr>
                                        <p:cTn id="11" dur="1" fill="hold">
                                          <p:stCondLst>
                                            <p:cond delay="0"/>
                                          </p:stCondLst>
                                        </p:cTn>
                                        <p:tgtEl>
                                          <p:spTgt spid="215049"/>
                                        </p:tgtEl>
                                        <p:attrNameLst>
                                          <p:attrName>style.visibility</p:attrName>
                                        </p:attrNameLst>
                                      </p:cBhvr>
                                      <p:to>
                                        <p:strVal val="visible"/>
                                      </p:to>
                                    </p:set>
                                    <p:animEffect transition="in" filter="fade">
                                      <p:cBhvr>
                                        <p:cTn id="12" dur="2000"/>
                                        <p:tgtEl>
                                          <p:spTgt spid="215049"/>
                                        </p:tgtEl>
                                      </p:cBhvr>
                                    </p:animEffect>
                                  </p:childTnLst>
                                </p:cTn>
                              </p:par>
                            </p:childTnLst>
                          </p:cTn>
                        </p:par>
                      </p:childTnLst>
                    </p:cTn>
                  </p:par>
                  <p:par>
                    <p:cTn id="13" fill="hold">
                      <p:stCondLst>
                        <p:cond delay="indefinite"/>
                      </p:stCondLst>
                      <p:childTnLst>
                        <p:par>
                          <p:cTn id="14" fill="hold">
                            <p:stCondLst>
                              <p:cond delay="0"/>
                            </p:stCondLst>
                            <p:childTnLst>
                              <p:par>
                                <p:cTn id="15" presetID="44" presetClass="entr" presetSubtype="0" fill="hold" grpId="0" nodeType="clickEffect">
                                  <p:stCondLst>
                                    <p:cond delay="0"/>
                                  </p:stCondLst>
                                  <p:childTnLst>
                                    <p:set>
                                      <p:cBhvr>
                                        <p:cTn id="16" dur="1" fill="hold">
                                          <p:stCondLst>
                                            <p:cond delay="0"/>
                                          </p:stCondLst>
                                        </p:cTn>
                                        <p:tgtEl>
                                          <p:spTgt spid="215043">
                                            <p:txEl>
                                              <p:pRg st="0" end="0"/>
                                            </p:txEl>
                                          </p:spTgt>
                                        </p:tgtEl>
                                        <p:attrNameLst>
                                          <p:attrName>style.visibility</p:attrName>
                                        </p:attrNameLst>
                                      </p:cBhvr>
                                      <p:to>
                                        <p:strVal val="visible"/>
                                      </p:to>
                                    </p:set>
                                    <p:animEffect transition="in" filter="fade">
                                      <p:cBhvr>
                                        <p:cTn id="17" dur="500"/>
                                        <p:tgtEl>
                                          <p:spTgt spid="215043">
                                            <p:txEl>
                                              <p:pRg st="0" end="0"/>
                                            </p:txEl>
                                          </p:spTgt>
                                        </p:tgtEl>
                                      </p:cBhvr>
                                    </p:animEffect>
                                    <p:anim calcmode="lin" valueType="num">
                                      <p:cBhvr>
                                        <p:cTn id="18" dur="500" fill="hold"/>
                                        <p:tgtEl>
                                          <p:spTgt spid="215043">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21504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4" presetClass="entr" presetSubtype="0" fill="hold" grpId="0" nodeType="clickEffect">
                                  <p:stCondLst>
                                    <p:cond delay="0"/>
                                  </p:stCondLst>
                                  <p:childTnLst>
                                    <p:set>
                                      <p:cBhvr>
                                        <p:cTn id="23" dur="1" fill="hold">
                                          <p:stCondLst>
                                            <p:cond delay="0"/>
                                          </p:stCondLst>
                                        </p:cTn>
                                        <p:tgtEl>
                                          <p:spTgt spid="215043">
                                            <p:txEl>
                                              <p:pRg st="2" end="2"/>
                                            </p:txEl>
                                          </p:spTgt>
                                        </p:tgtEl>
                                        <p:attrNameLst>
                                          <p:attrName>style.visibility</p:attrName>
                                        </p:attrNameLst>
                                      </p:cBhvr>
                                      <p:to>
                                        <p:strVal val="visible"/>
                                      </p:to>
                                    </p:set>
                                    <p:animEffect transition="in" filter="fade">
                                      <p:cBhvr>
                                        <p:cTn id="24" dur="500"/>
                                        <p:tgtEl>
                                          <p:spTgt spid="215043">
                                            <p:txEl>
                                              <p:pRg st="2" end="2"/>
                                            </p:txEl>
                                          </p:spTgt>
                                        </p:tgtEl>
                                      </p:cBhvr>
                                    </p:animEffect>
                                    <p:anim calcmode="lin" valueType="num">
                                      <p:cBhvr>
                                        <p:cTn id="25" dur="500" fill="hold"/>
                                        <p:tgtEl>
                                          <p:spTgt spid="215043">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215043">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215043">
                                            <p:txEl>
                                              <p:pRg st="3" end="3"/>
                                            </p:txEl>
                                          </p:spTgt>
                                        </p:tgtEl>
                                        <p:attrNameLst>
                                          <p:attrName>style.visibility</p:attrName>
                                        </p:attrNameLst>
                                      </p:cBhvr>
                                      <p:to>
                                        <p:strVal val="visible"/>
                                      </p:to>
                                    </p:set>
                                    <p:animEffect transition="in" filter="fade">
                                      <p:cBhvr>
                                        <p:cTn id="29" dur="500"/>
                                        <p:tgtEl>
                                          <p:spTgt spid="215043">
                                            <p:txEl>
                                              <p:pRg st="3" end="3"/>
                                            </p:txEl>
                                          </p:spTgt>
                                        </p:tgtEl>
                                      </p:cBhvr>
                                    </p:animEffect>
                                    <p:anim calcmode="lin" valueType="num">
                                      <p:cBhvr>
                                        <p:cTn id="30" dur="500" fill="hold"/>
                                        <p:tgtEl>
                                          <p:spTgt spid="215043">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215043">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215043">
                                            <p:txEl>
                                              <p:pRg st="4" end="4"/>
                                            </p:txEl>
                                          </p:spTgt>
                                        </p:tgtEl>
                                        <p:attrNameLst>
                                          <p:attrName>style.visibility</p:attrName>
                                        </p:attrNameLst>
                                      </p:cBhvr>
                                      <p:to>
                                        <p:strVal val="visible"/>
                                      </p:to>
                                    </p:set>
                                    <p:animEffect transition="in" filter="fade">
                                      <p:cBhvr>
                                        <p:cTn id="34" dur="500"/>
                                        <p:tgtEl>
                                          <p:spTgt spid="215043">
                                            <p:txEl>
                                              <p:pRg st="4" end="4"/>
                                            </p:txEl>
                                          </p:spTgt>
                                        </p:tgtEl>
                                      </p:cBhvr>
                                    </p:animEffect>
                                    <p:anim calcmode="lin" valueType="num">
                                      <p:cBhvr>
                                        <p:cTn id="35" dur="500" fill="hold"/>
                                        <p:tgtEl>
                                          <p:spTgt spid="215043">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215043">
                                            <p:txEl>
                                              <p:pRg st="4" end="4"/>
                                            </p:txEl>
                                          </p:spTgt>
                                        </p:tgtEl>
                                        <p:attrNameLst>
                                          <p:attrName>ppt_y</p:attrName>
                                        </p:attrNameLst>
                                      </p:cBhvr>
                                      <p:tavLst>
                                        <p:tav tm="0">
                                          <p:val>
                                            <p:strVal val="#ppt_y+.05"/>
                                          </p:val>
                                        </p:tav>
                                        <p:tav tm="100000">
                                          <p:val>
                                            <p:strVal val="#ppt_y"/>
                                          </p:val>
                                        </p:tav>
                                      </p:tavLst>
                                    </p:anim>
                                  </p:childTnLst>
                                </p:cTn>
                              </p:par>
                              <p:par>
                                <p:cTn id="37" presetID="44" presetClass="entr" presetSubtype="0" fill="hold" grpId="0" nodeType="withEffect">
                                  <p:stCondLst>
                                    <p:cond delay="0"/>
                                  </p:stCondLst>
                                  <p:childTnLst>
                                    <p:set>
                                      <p:cBhvr>
                                        <p:cTn id="38" dur="1" fill="hold">
                                          <p:stCondLst>
                                            <p:cond delay="0"/>
                                          </p:stCondLst>
                                        </p:cTn>
                                        <p:tgtEl>
                                          <p:spTgt spid="215043">
                                            <p:txEl>
                                              <p:pRg st="5" end="5"/>
                                            </p:txEl>
                                          </p:spTgt>
                                        </p:tgtEl>
                                        <p:attrNameLst>
                                          <p:attrName>style.visibility</p:attrName>
                                        </p:attrNameLst>
                                      </p:cBhvr>
                                      <p:to>
                                        <p:strVal val="visible"/>
                                      </p:to>
                                    </p:set>
                                    <p:animEffect transition="in" filter="fade">
                                      <p:cBhvr>
                                        <p:cTn id="39" dur="500"/>
                                        <p:tgtEl>
                                          <p:spTgt spid="215043">
                                            <p:txEl>
                                              <p:pRg st="5" end="5"/>
                                            </p:txEl>
                                          </p:spTgt>
                                        </p:tgtEl>
                                      </p:cBhvr>
                                    </p:animEffect>
                                    <p:anim calcmode="lin" valueType="num">
                                      <p:cBhvr>
                                        <p:cTn id="40" dur="500" fill="hold"/>
                                        <p:tgtEl>
                                          <p:spTgt spid="215043">
                                            <p:txEl>
                                              <p:pRg st="5" end="5"/>
                                            </p:txEl>
                                          </p:spTgt>
                                        </p:tgtEl>
                                        <p:attrNameLst>
                                          <p:attrName>ppt_x</p:attrName>
                                        </p:attrNameLst>
                                      </p:cBhvr>
                                      <p:tavLst>
                                        <p:tav tm="0">
                                          <p:val>
                                            <p:strVal val="#ppt_x"/>
                                          </p:val>
                                        </p:tav>
                                        <p:tav tm="100000">
                                          <p:val>
                                            <p:strVal val="#ppt_x"/>
                                          </p:val>
                                        </p:tav>
                                      </p:tavLst>
                                    </p:anim>
                                    <p:anim calcmode="lin" valueType="num">
                                      <p:cBhvr>
                                        <p:cTn id="41" dur="500" fill="hold"/>
                                        <p:tgtEl>
                                          <p:spTgt spid="215043">
                                            <p:txEl>
                                              <p:pRg st="5" end="5"/>
                                            </p:txEl>
                                          </p:spTgt>
                                        </p:tgtEl>
                                        <p:attrNameLst>
                                          <p:attrName>ppt_y</p:attrName>
                                        </p:attrNameLst>
                                      </p:cBhvr>
                                      <p:tavLst>
                                        <p:tav tm="0">
                                          <p:val>
                                            <p:strVal val="#ppt_y+.05"/>
                                          </p:val>
                                        </p:tav>
                                        <p:tav tm="100000">
                                          <p:val>
                                            <p:strVal val="#ppt_y"/>
                                          </p:val>
                                        </p:tav>
                                      </p:tavLst>
                                    </p:anim>
                                  </p:childTnLst>
                                </p:cTn>
                              </p:par>
                              <p:par>
                                <p:cTn id="42" presetID="44" presetClass="entr" presetSubtype="0" fill="hold" grpId="0" nodeType="withEffect">
                                  <p:stCondLst>
                                    <p:cond delay="0"/>
                                  </p:stCondLst>
                                  <p:childTnLst>
                                    <p:set>
                                      <p:cBhvr>
                                        <p:cTn id="43" dur="1" fill="hold">
                                          <p:stCondLst>
                                            <p:cond delay="0"/>
                                          </p:stCondLst>
                                        </p:cTn>
                                        <p:tgtEl>
                                          <p:spTgt spid="215043">
                                            <p:txEl>
                                              <p:pRg st="6" end="6"/>
                                            </p:txEl>
                                          </p:spTgt>
                                        </p:tgtEl>
                                        <p:attrNameLst>
                                          <p:attrName>style.visibility</p:attrName>
                                        </p:attrNameLst>
                                      </p:cBhvr>
                                      <p:to>
                                        <p:strVal val="visible"/>
                                      </p:to>
                                    </p:set>
                                    <p:animEffect transition="in" filter="fade">
                                      <p:cBhvr>
                                        <p:cTn id="44" dur="500"/>
                                        <p:tgtEl>
                                          <p:spTgt spid="215043">
                                            <p:txEl>
                                              <p:pRg st="6" end="6"/>
                                            </p:txEl>
                                          </p:spTgt>
                                        </p:tgtEl>
                                      </p:cBhvr>
                                    </p:animEffect>
                                    <p:anim calcmode="lin" valueType="num">
                                      <p:cBhvr>
                                        <p:cTn id="45" dur="500" fill="hold"/>
                                        <p:tgtEl>
                                          <p:spTgt spid="215043">
                                            <p:txEl>
                                              <p:pRg st="6" end="6"/>
                                            </p:txEl>
                                          </p:spTgt>
                                        </p:tgtEl>
                                        <p:attrNameLst>
                                          <p:attrName>ppt_x</p:attrName>
                                        </p:attrNameLst>
                                      </p:cBhvr>
                                      <p:tavLst>
                                        <p:tav tm="0">
                                          <p:val>
                                            <p:strVal val="#ppt_x"/>
                                          </p:val>
                                        </p:tav>
                                        <p:tav tm="100000">
                                          <p:val>
                                            <p:strVal val="#ppt_x"/>
                                          </p:val>
                                        </p:tav>
                                      </p:tavLst>
                                    </p:anim>
                                    <p:anim calcmode="lin" valueType="num">
                                      <p:cBhvr>
                                        <p:cTn id="46" dur="500" fill="hold"/>
                                        <p:tgtEl>
                                          <p:spTgt spid="215043">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4" presetClass="entr" presetSubtype="0" fill="hold" grpId="0" nodeType="clickEffect">
                                  <p:stCondLst>
                                    <p:cond delay="0"/>
                                  </p:stCondLst>
                                  <p:childTnLst>
                                    <p:set>
                                      <p:cBhvr>
                                        <p:cTn id="50" dur="1" fill="hold">
                                          <p:stCondLst>
                                            <p:cond delay="0"/>
                                          </p:stCondLst>
                                        </p:cTn>
                                        <p:tgtEl>
                                          <p:spTgt spid="215043">
                                            <p:txEl>
                                              <p:pRg st="8" end="8"/>
                                            </p:txEl>
                                          </p:spTgt>
                                        </p:tgtEl>
                                        <p:attrNameLst>
                                          <p:attrName>style.visibility</p:attrName>
                                        </p:attrNameLst>
                                      </p:cBhvr>
                                      <p:to>
                                        <p:strVal val="visible"/>
                                      </p:to>
                                    </p:set>
                                    <p:animEffect transition="in" filter="fade">
                                      <p:cBhvr>
                                        <p:cTn id="51" dur="500"/>
                                        <p:tgtEl>
                                          <p:spTgt spid="215043">
                                            <p:txEl>
                                              <p:pRg st="8" end="8"/>
                                            </p:txEl>
                                          </p:spTgt>
                                        </p:tgtEl>
                                      </p:cBhvr>
                                    </p:animEffect>
                                    <p:anim calcmode="lin" valueType="num">
                                      <p:cBhvr>
                                        <p:cTn id="52" dur="500" fill="hold"/>
                                        <p:tgtEl>
                                          <p:spTgt spid="215043">
                                            <p:txEl>
                                              <p:pRg st="8" end="8"/>
                                            </p:txEl>
                                          </p:spTgt>
                                        </p:tgtEl>
                                        <p:attrNameLst>
                                          <p:attrName>ppt_x</p:attrName>
                                        </p:attrNameLst>
                                      </p:cBhvr>
                                      <p:tavLst>
                                        <p:tav tm="0">
                                          <p:val>
                                            <p:strVal val="#ppt_x"/>
                                          </p:val>
                                        </p:tav>
                                        <p:tav tm="100000">
                                          <p:val>
                                            <p:strVal val="#ppt_x"/>
                                          </p:val>
                                        </p:tav>
                                      </p:tavLst>
                                    </p:anim>
                                    <p:anim calcmode="lin" valueType="num">
                                      <p:cBhvr>
                                        <p:cTn id="53" dur="500" fill="hold"/>
                                        <p:tgtEl>
                                          <p:spTgt spid="215043">
                                            <p:txEl>
                                              <p:pRg st="8" end="8"/>
                                            </p:txEl>
                                          </p:spTgt>
                                        </p:tgtEl>
                                        <p:attrNameLst>
                                          <p:attrName>ppt_y</p:attrName>
                                        </p:attrNameLst>
                                      </p:cBhvr>
                                      <p:tavLst>
                                        <p:tav tm="0">
                                          <p:val>
                                            <p:strVal val="#ppt_y+.05"/>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4" presetClass="entr" presetSubtype="0" fill="hold" grpId="0" nodeType="clickEffect">
                                  <p:stCondLst>
                                    <p:cond delay="0"/>
                                  </p:stCondLst>
                                  <p:childTnLst>
                                    <p:set>
                                      <p:cBhvr>
                                        <p:cTn id="57" dur="1" fill="hold">
                                          <p:stCondLst>
                                            <p:cond delay="0"/>
                                          </p:stCondLst>
                                        </p:cTn>
                                        <p:tgtEl>
                                          <p:spTgt spid="215043">
                                            <p:txEl>
                                              <p:pRg st="10" end="10"/>
                                            </p:txEl>
                                          </p:spTgt>
                                        </p:tgtEl>
                                        <p:attrNameLst>
                                          <p:attrName>style.visibility</p:attrName>
                                        </p:attrNameLst>
                                      </p:cBhvr>
                                      <p:to>
                                        <p:strVal val="visible"/>
                                      </p:to>
                                    </p:set>
                                    <p:animEffect transition="in" filter="fade">
                                      <p:cBhvr>
                                        <p:cTn id="58" dur="500"/>
                                        <p:tgtEl>
                                          <p:spTgt spid="215043">
                                            <p:txEl>
                                              <p:pRg st="10" end="10"/>
                                            </p:txEl>
                                          </p:spTgt>
                                        </p:tgtEl>
                                      </p:cBhvr>
                                    </p:animEffect>
                                    <p:anim calcmode="lin" valueType="num">
                                      <p:cBhvr>
                                        <p:cTn id="59" dur="500" fill="hold"/>
                                        <p:tgtEl>
                                          <p:spTgt spid="215043">
                                            <p:txEl>
                                              <p:pRg st="10" end="10"/>
                                            </p:txEl>
                                          </p:spTgt>
                                        </p:tgtEl>
                                        <p:attrNameLst>
                                          <p:attrName>ppt_x</p:attrName>
                                        </p:attrNameLst>
                                      </p:cBhvr>
                                      <p:tavLst>
                                        <p:tav tm="0">
                                          <p:val>
                                            <p:strVal val="#ppt_x"/>
                                          </p:val>
                                        </p:tav>
                                        <p:tav tm="100000">
                                          <p:val>
                                            <p:strVal val="#ppt_x"/>
                                          </p:val>
                                        </p:tav>
                                      </p:tavLst>
                                    </p:anim>
                                    <p:anim calcmode="lin" valueType="num">
                                      <p:cBhvr>
                                        <p:cTn id="60" dur="500" fill="hold"/>
                                        <p:tgtEl>
                                          <p:spTgt spid="215043">
                                            <p:txEl>
                                              <p:pRg st="10" end="10"/>
                                            </p:txEl>
                                          </p:spTgt>
                                        </p:tgtEl>
                                        <p:attrNameLst>
                                          <p:attrName>ppt_y</p:attrName>
                                        </p:attrNameLst>
                                      </p:cBhvr>
                                      <p:tavLst>
                                        <p:tav tm="0">
                                          <p:val>
                                            <p:strVal val="#ppt_y+.05"/>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4" presetClass="entr" presetSubtype="0" fill="hold" grpId="0" nodeType="clickEffect">
                                  <p:stCondLst>
                                    <p:cond delay="0"/>
                                  </p:stCondLst>
                                  <p:childTnLst>
                                    <p:set>
                                      <p:cBhvr>
                                        <p:cTn id="64" dur="1" fill="hold">
                                          <p:stCondLst>
                                            <p:cond delay="0"/>
                                          </p:stCondLst>
                                        </p:cTn>
                                        <p:tgtEl>
                                          <p:spTgt spid="215043">
                                            <p:txEl>
                                              <p:pRg st="12" end="12"/>
                                            </p:txEl>
                                          </p:spTgt>
                                        </p:tgtEl>
                                        <p:attrNameLst>
                                          <p:attrName>style.visibility</p:attrName>
                                        </p:attrNameLst>
                                      </p:cBhvr>
                                      <p:to>
                                        <p:strVal val="visible"/>
                                      </p:to>
                                    </p:set>
                                    <p:animEffect transition="in" filter="fade">
                                      <p:cBhvr>
                                        <p:cTn id="65" dur="500"/>
                                        <p:tgtEl>
                                          <p:spTgt spid="215043">
                                            <p:txEl>
                                              <p:pRg st="12" end="12"/>
                                            </p:txEl>
                                          </p:spTgt>
                                        </p:tgtEl>
                                      </p:cBhvr>
                                    </p:animEffect>
                                    <p:anim calcmode="lin" valueType="num">
                                      <p:cBhvr>
                                        <p:cTn id="66" dur="500" fill="hold"/>
                                        <p:tgtEl>
                                          <p:spTgt spid="215043">
                                            <p:txEl>
                                              <p:pRg st="12" end="12"/>
                                            </p:txEl>
                                          </p:spTgt>
                                        </p:tgtEl>
                                        <p:attrNameLst>
                                          <p:attrName>ppt_x</p:attrName>
                                        </p:attrNameLst>
                                      </p:cBhvr>
                                      <p:tavLst>
                                        <p:tav tm="0">
                                          <p:val>
                                            <p:strVal val="#ppt_x"/>
                                          </p:val>
                                        </p:tav>
                                        <p:tav tm="100000">
                                          <p:val>
                                            <p:strVal val="#ppt_x"/>
                                          </p:val>
                                        </p:tav>
                                      </p:tavLst>
                                    </p:anim>
                                    <p:anim calcmode="lin" valueType="num">
                                      <p:cBhvr>
                                        <p:cTn id="67" dur="500" fill="hold"/>
                                        <p:tgtEl>
                                          <p:spTgt spid="215043">
                                            <p:txEl>
                                              <p:pRg st="12" end="12"/>
                                            </p:txEl>
                                          </p:spTgt>
                                        </p:tgtEl>
                                        <p:attrNameLst>
                                          <p:attrName>ppt_y</p:attrName>
                                        </p:attrNameLst>
                                      </p:cBhvr>
                                      <p:tavLst>
                                        <p:tav tm="0">
                                          <p:val>
                                            <p:strVal val="#ppt_y+.05"/>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4" presetClass="entr" presetSubtype="0" fill="hold" grpId="0" nodeType="clickEffect">
                                  <p:stCondLst>
                                    <p:cond delay="0"/>
                                  </p:stCondLst>
                                  <p:childTnLst>
                                    <p:set>
                                      <p:cBhvr>
                                        <p:cTn id="71" dur="1" fill="hold">
                                          <p:stCondLst>
                                            <p:cond delay="0"/>
                                          </p:stCondLst>
                                        </p:cTn>
                                        <p:tgtEl>
                                          <p:spTgt spid="215043">
                                            <p:txEl>
                                              <p:pRg st="14" end="14"/>
                                            </p:txEl>
                                          </p:spTgt>
                                        </p:tgtEl>
                                        <p:attrNameLst>
                                          <p:attrName>style.visibility</p:attrName>
                                        </p:attrNameLst>
                                      </p:cBhvr>
                                      <p:to>
                                        <p:strVal val="visible"/>
                                      </p:to>
                                    </p:set>
                                    <p:animEffect transition="in" filter="fade">
                                      <p:cBhvr>
                                        <p:cTn id="72" dur="500"/>
                                        <p:tgtEl>
                                          <p:spTgt spid="215043">
                                            <p:txEl>
                                              <p:pRg st="14" end="14"/>
                                            </p:txEl>
                                          </p:spTgt>
                                        </p:tgtEl>
                                      </p:cBhvr>
                                    </p:animEffect>
                                    <p:anim calcmode="lin" valueType="num">
                                      <p:cBhvr>
                                        <p:cTn id="73" dur="500" fill="hold"/>
                                        <p:tgtEl>
                                          <p:spTgt spid="215043">
                                            <p:txEl>
                                              <p:pRg st="14" end="14"/>
                                            </p:txEl>
                                          </p:spTgt>
                                        </p:tgtEl>
                                        <p:attrNameLst>
                                          <p:attrName>ppt_x</p:attrName>
                                        </p:attrNameLst>
                                      </p:cBhvr>
                                      <p:tavLst>
                                        <p:tav tm="0">
                                          <p:val>
                                            <p:strVal val="#ppt_x"/>
                                          </p:val>
                                        </p:tav>
                                        <p:tav tm="100000">
                                          <p:val>
                                            <p:strVal val="#ppt_x"/>
                                          </p:val>
                                        </p:tav>
                                      </p:tavLst>
                                    </p:anim>
                                    <p:anim calcmode="lin" valueType="num">
                                      <p:cBhvr>
                                        <p:cTn id="74" dur="500" fill="hold"/>
                                        <p:tgtEl>
                                          <p:spTgt spid="215043">
                                            <p:txEl>
                                              <p:pRg st="14" end="14"/>
                                            </p:txEl>
                                          </p:spTgt>
                                        </p:tgtEl>
                                        <p:attrNameLst>
                                          <p:attrName>ppt_y</p:attrName>
                                        </p:attrNameLst>
                                      </p:cBhvr>
                                      <p:tavLst>
                                        <p:tav tm="0">
                                          <p:val>
                                            <p:strVal val="#ppt_y+.05"/>
                                          </p:val>
                                        </p:tav>
                                        <p:tav tm="100000">
                                          <p:val>
                                            <p:strVal val="#ppt_y"/>
                                          </p:val>
                                        </p:tav>
                                      </p:tavLst>
                                    </p:anim>
                                  </p:childTnLst>
                                </p:cTn>
                              </p:par>
                              <p:par>
                                <p:cTn id="75" presetID="44" presetClass="entr" presetSubtype="0" fill="hold" grpId="0" nodeType="withEffect">
                                  <p:stCondLst>
                                    <p:cond delay="0"/>
                                  </p:stCondLst>
                                  <p:childTnLst>
                                    <p:set>
                                      <p:cBhvr>
                                        <p:cTn id="76" dur="1" fill="hold">
                                          <p:stCondLst>
                                            <p:cond delay="0"/>
                                          </p:stCondLst>
                                        </p:cTn>
                                        <p:tgtEl>
                                          <p:spTgt spid="215043">
                                            <p:txEl>
                                              <p:pRg st="15" end="15"/>
                                            </p:txEl>
                                          </p:spTgt>
                                        </p:tgtEl>
                                        <p:attrNameLst>
                                          <p:attrName>style.visibility</p:attrName>
                                        </p:attrNameLst>
                                      </p:cBhvr>
                                      <p:to>
                                        <p:strVal val="visible"/>
                                      </p:to>
                                    </p:set>
                                    <p:animEffect transition="in" filter="fade">
                                      <p:cBhvr>
                                        <p:cTn id="77" dur="500"/>
                                        <p:tgtEl>
                                          <p:spTgt spid="215043">
                                            <p:txEl>
                                              <p:pRg st="15" end="15"/>
                                            </p:txEl>
                                          </p:spTgt>
                                        </p:tgtEl>
                                      </p:cBhvr>
                                    </p:animEffect>
                                    <p:anim calcmode="lin" valueType="num">
                                      <p:cBhvr>
                                        <p:cTn id="78" dur="500" fill="hold"/>
                                        <p:tgtEl>
                                          <p:spTgt spid="215043">
                                            <p:txEl>
                                              <p:pRg st="15" end="15"/>
                                            </p:txEl>
                                          </p:spTgt>
                                        </p:tgtEl>
                                        <p:attrNameLst>
                                          <p:attrName>ppt_x</p:attrName>
                                        </p:attrNameLst>
                                      </p:cBhvr>
                                      <p:tavLst>
                                        <p:tav tm="0">
                                          <p:val>
                                            <p:strVal val="#ppt_x"/>
                                          </p:val>
                                        </p:tav>
                                        <p:tav tm="100000">
                                          <p:val>
                                            <p:strVal val="#ppt_x"/>
                                          </p:val>
                                        </p:tav>
                                      </p:tavLst>
                                    </p:anim>
                                    <p:anim calcmode="lin" valueType="num">
                                      <p:cBhvr>
                                        <p:cTn id="79" dur="500" fill="hold"/>
                                        <p:tgtEl>
                                          <p:spTgt spid="215043">
                                            <p:txEl>
                                              <p:pRg st="15" end="15"/>
                                            </p:txEl>
                                          </p:spTgt>
                                        </p:tgtEl>
                                        <p:attrNameLst>
                                          <p:attrName>ppt_y</p:attrName>
                                        </p:attrNameLst>
                                      </p:cBhvr>
                                      <p:tavLst>
                                        <p:tav tm="0">
                                          <p:val>
                                            <p:strVal val="#ppt_y+.05"/>
                                          </p:val>
                                        </p:tav>
                                        <p:tav tm="100000">
                                          <p:val>
                                            <p:strVal val="#ppt_y"/>
                                          </p:val>
                                        </p:tav>
                                      </p:tavLst>
                                    </p:anim>
                                  </p:childTnLst>
                                </p:cTn>
                              </p:par>
                              <p:par>
                                <p:cTn id="80" presetID="44" presetClass="entr" presetSubtype="0" fill="hold" grpId="0" nodeType="withEffect">
                                  <p:stCondLst>
                                    <p:cond delay="0"/>
                                  </p:stCondLst>
                                  <p:childTnLst>
                                    <p:set>
                                      <p:cBhvr>
                                        <p:cTn id="81" dur="1" fill="hold">
                                          <p:stCondLst>
                                            <p:cond delay="0"/>
                                          </p:stCondLst>
                                        </p:cTn>
                                        <p:tgtEl>
                                          <p:spTgt spid="215043">
                                            <p:txEl>
                                              <p:pRg st="16" end="16"/>
                                            </p:txEl>
                                          </p:spTgt>
                                        </p:tgtEl>
                                        <p:attrNameLst>
                                          <p:attrName>style.visibility</p:attrName>
                                        </p:attrNameLst>
                                      </p:cBhvr>
                                      <p:to>
                                        <p:strVal val="visible"/>
                                      </p:to>
                                    </p:set>
                                    <p:animEffect transition="in" filter="fade">
                                      <p:cBhvr>
                                        <p:cTn id="82" dur="500"/>
                                        <p:tgtEl>
                                          <p:spTgt spid="215043">
                                            <p:txEl>
                                              <p:pRg st="16" end="16"/>
                                            </p:txEl>
                                          </p:spTgt>
                                        </p:tgtEl>
                                      </p:cBhvr>
                                    </p:animEffect>
                                    <p:anim calcmode="lin" valueType="num">
                                      <p:cBhvr>
                                        <p:cTn id="83" dur="500" fill="hold"/>
                                        <p:tgtEl>
                                          <p:spTgt spid="215043">
                                            <p:txEl>
                                              <p:pRg st="16" end="16"/>
                                            </p:txEl>
                                          </p:spTgt>
                                        </p:tgtEl>
                                        <p:attrNameLst>
                                          <p:attrName>ppt_x</p:attrName>
                                        </p:attrNameLst>
                                      </p:cBhvr>
                                      <p:tavLst>
                                        <p:tav tm="0">
                                          <p:val>
                                            <p:strVal val="#ppt_x"/>
                                          </p:val>
                                        </p:tav>
                                        <p:tav tm="100000">
                                          <p:val>
                                            <p:strVal val="#ppt_x"/>
                                          </p:val>
                                        </p:tav>
                                      </p:tavLst>
                                    </p:anim>
                                    <p:anim calcmode="lin" valueType="num">
                                      <p:cBhvr>
                                        <p:cTn id="84" dur="500" fill="hold"/>
                                        <p:tgtEl>
                                          <p:spTgt spid="215043">
                                            <p:txEl>
                                              <p:pRg st="16" end="16"/>
                                            </p:txEl>
                                          </p:spTgt>
                                        </p:tgtEl>
                                        <p:attrNameLst>
                                          <p:attrName>ppt_y</p:attrName>
                                        </p:attrNameLst>
                                      </p:cBhvr>
                                      <p:tavLst>
                                        <p:tav tm="0">
                                          <p:val>
                                            <p:strVal val="#ppt_y+.05"/>
                                          </p:val>
                                        </p:tav>
                                        <p:tav tm="100000">
                                          <p:val>
                                            <p:strVal val="#ppt_y"/>
                                          </p:val>
                                        </p:tav>
                                      </p:tavLst>
                                    </p:anim>
                                  </p:childTnLst>
                                </p:cTn>
                              </p:par>
                            </p:childTnLst>
                          </p:cTn>
                        </p:par>
                        <p:par>
                          <p:cTn id="85" fill="hold">
                            <p:stCondLst>
                              <p:cond delay="500"/>
                            </p:stCondLst>
                            <p:childTnLst>
                              <p:par>
                                <p:cTn id="86" presetID="44" presetClass="entr" presetSubtype="0" fill="hold" grpId="0" nodeType="afterEffect">
                                  <p:stCondLst>
                                    <p:cond delay="0"/>
                                  </p:stCondLst>
                                  <p:childTnLst>
                                    <p:set>
                                      <p:cBhvr>
                                        <p:cTn id="87" dur="1" fill="hold">
                                          <p:stCondLst>
                                            <p:cond delay="0"/>
                                          </p:stCondLst>
                                        </p:cTn>
                                        <p:tgtEl>
                                          <p:spTgt spid="215043">
                                            <p:txEl>
                                              <p:pRg st="18" end="18"/>
                                            </p:txEl>
                                          </p:spTgt>
                                        </p:tgtEl>
                                        <p:attrNameLst>
                                          <p:attrName>style.visibility</p:attrName>
                                        </p:attrNameLst>
                                      </p:cBhvr>
                                      <p:to>
                                        <p:strVal val="visible"/>
                                      </p:to>
                                    </p:set>
                                    <p:animEffect transition="in" filter="fade">
                                      <p:cBhvr>
                                        <p:cTn id="88" dur="500"/>
                                        <p:tgtEl>
                                          <p:spTgt spid="215043">
                                            <p:txEl>
                                              <p:pRg st="18" end="18"/>
                                            </p:txEl>
                                          </p:spTgt>
                                        </p:tgtEl>
                                      </p:cBhvr>
                                    </p:animEffect>
                                    <p:anim calcmode="lin" valueType="num">
                                      <p:cBhvr>
                                        <p:cTn id="89" dur="500" fill="hold"/>
                                        <p:tgtEl>
                                          <p:spTgt spid="215043">
                                            <p:txEl>
                                              <p:pRg st="18" end="18"/>
                                            </p:txEl>
                                          </p:spTgt>
                                        </p:tgtEl>
                                        <p:attrNameLst>
                                          <p:attrName>ppt_x</p:attrName>
                                        </p:attrNameLst>
                                      </p:cBhvr>
                                      <p:tavLst>
                                        <p:tav tm="0">
                                          <p:val>
                                            <p:strVal val="#ppt_x"/>
                                          </p:val>
                                        </p:tav>
                                        <p:tav tm="100000">
                                          <p:val>
                                            <p:strVal val="#ppt_x"/>
                                          </p:val>
                                        </p:tav>
                                      </p:tavLst>
                                    </p:anim>
                                    <p:anim calcmode="lin" valueType="num">
                                      <p:cBhvr>
                                        <p:cTn id="90" dur="500" fill="hold"/>
                                        <p:tgtEl>
                                          <p:spTgt spid="215043">
                                            <p:txEl>
                                              <p:pRg st="18" end="18"/>
                                            </p:txEl>
                                          </p:spTgt>
                                        </p:tgtEl>
                                        <p:attrNameLst>
                                          <p:attrName>ppt_y</p:attrName>
                                        </p:attrNameLst>
                                      </p:cBhvr>
                                      <p:tavLst>
                                        <p:tav tm="0">
                                          <p:val>
                                            <p:strVal val="#ppt_y+.05"/>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215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2" grpId="0"/>
      <p:bldP spid="215043" grpId="0" uiExpand="1" build="p"/>
      <p:bldP spid="21505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r>
              <a:rPr lang="fr-FR"/>
              <a:t>PoPuPs</a:t>
            </a:r>
          </a:p>
        </p:txBody>
      </p:sp>
      <p:sp>
        <p:nvSpPr>
          <p:cNvPr id="184323" name="Rectangle 3"/>
          <p:cNvSpPr>
            <a:spLocks noGrp="1" noChangeArrowheads="1"/>
          </p:cNvSpPr>
          <p:nvPr>
            <p:ph type="body" sz="half" idx="1"/>
          </p:nvPr>
        </p:nvSpPr>
        <p:spPr>
          <a:xfrm>
            <a:off x="611188" y="1773238"/>
            <a:ext cx="7921625" cy="3816350"/>
          </a:xfrm>
        </p:spPr>
        <p:txBody>
          <a:bodyPr/>
          <a:lstStyle/>
          <a:p>
            <a:pPr>
              <a:lnSpc>
                <a:spcPct val="80000"/>
              </a:lnSpc>
            </a:pPr>
            <a:r>
              <a:rPr lang="fr-FR" sz="1400">
                <a:hlinkClick r:id="rId3"/>
              </a:rPr>
              <a:t>Portail de Publication de Périodiques Scientifiques </a:t>
            </a:r>
            <a:r>
              <a:rPr lang="fr-FR" sz="1400"/>
              <a:t>de l’AWE</a:t>
            </a:r>
          </a:p>
          <a:p>
            <a:pPr>
              <a:lnSpc>
                <a:spcPct val="80000"/>
              </a:lnSpc>
            </a:pPr>
            <a:endParaRPr lang="fr-FR" sz="1000"/>
          </a:p>
          <a:p>
            <a:pPr>
              <a:lnSpc>
                <a:spcPct val="80000"/>
              </a:lnSpc>
            </a:pPr>
            <a:r>
              <a:rPr lang="fr-FR" sz="1400"/>
              <a:t>Suite à l’absence de concrétisation de PEPS</a:t>
            </a:r>
          </a:p>
          <a:p>
            <a:pPr>
              <a:lnSpc>
                <a:spcPct val="80000"/>
              </a:lnSpc>
            </a:pPr>
            <a:endParaRPr lang="fr-FR" sz="1000"/>
          </a:p>
          <a:p>
            <a:pPr>
              <a:lnSpc>
                <a:spcPct val="80000"/>
              </a:lnSpc>
            </a:pPr>
            <a:r>
              <a:rPr lang="fr-FR" sz="1400"/>
              <a:t>Diffusion Open Access</a:t>
            </a:r>
          </a:p>
          <a:p>
            <a:pPr lvl="1">
              <a:lnSpc>
                <a:spcPct val="80000"/>
              </a:lnSpc>
            </a:pPr>
            <a:r>
              <a:rPr lang="fr-FR" sz="1200"/>
              <a:t>Revues existantes</a:t>
            </a:r>
          </a:p>
          <a:p>
            <a:pPr lvl="1">
              <a:lnSpc>
                <a:spcPct val="80000"/>
              </a:lnSpc>
            </a:pPr>
            <a:r>
              <a:rPr lang="fr-FR" sz="1200"/>
              <a:t>Revues nouvelles entièrement WWW</a:t>
            </a:r>
          </a:p>
          <a:p>
            <a:pPr>
              <a:lnSpc>
                <a:spcPct val="80000"/>
              </a:lnSpc>
            </a:pPr>
            <a:endParaRPr lang="fr-FR" sz="1000"/>
          </a:p>
          <a:p>
            <a:pPr>
              <a:lnSpc>
                <a:spcPct val="80000"/>
              </a:lnSpc>
            </a:pPr>
            <a:r>
              <a:rPr lang="fr-BE" sz="1400"/>
              <a:t>Courant et rétrospectif</a:t>
            </a:r>
            <a:r>
              <a:rPr lang="fr-FR" sz="1400"/>
              <a:t> </a:t>
            </a:r>
          </a:p>
          <a:p>
            <a:pPr>
              <a:lnSpc>
                <a:spcPct val="80000"/>
              </a:lnSpc>
            </a:pPr>
            <a:endParaRPr lang="fr-FR" sz="1400"/>
          </a:p>
          <a:p>
            <a:pPr>
              <a:lnSpc>
                <a:spcPct val="80000"/>
              </a:lnSpc>
            </a:pPr>
            <a:r>
              <a:rPr lang="fr-FR" sz="1400"/>
              <a:t>Format XML et/ou pdf</a:t>
            </a:r>
            <a:endParaRPr lang="fr-BE" sz="1000"/>
          </a:p>
          <a:p>
            <a:pPr>
              <a:lnSpc>
                <a:spcPct val="80000"/>
              </a:lnSpc>
            </a:pPr>
            <a:endParaRPr lang="fr-BE" sz="1400"/>
          </a:p>
          <a:p>
            <a:pPr>
              <a:lnSpc>
                <a:spcPct val="80000"/>
              </a:lnSpc>
            </a:pPr>
            <a:r>
              <a:rPr lang="fr-BE" sz="1400"/>
              <a:t>Interopérabilité</a:t>
            </a:r>
          </a:p>
          <a:p>
            <a:pPr>
              <a:lnSpc>
                <a:spcPct val="80000"/>
              </a:lnSpc>
            </a:pPr>
            <a:endParaRPr lang="fr-BE" sz="1000"/>
          </a:p>
          <a:p>
            <a:pPr>
              <a:lnSpc>
                <a:spcPct val="80000"/>
              </a:lnSpc>
            </a:pPr>
            <a:r>
              <a:rPr lang="fr-BE" sz="1400"/>
              <a:t>Distinction claire des rôles et responsabilités</a:t>
            </a:r>
          </a:p>
          <a:p>
            <a:pPr lvl="1">
              <a:lnSpc>
                <a:spcPct val="80000"/>
              </a:lnSpc>
            </a:pPr>
            <a:r>
              <a:rPr lang="fr-BE" sz="1200"/>
              <a:t>Réseau des Bibliothèques</a:t>
            </a:r>
          </a:p>
          <a:p>
            <a:pPr lvl="1">
              <a:lnSpc>
                <a:spcPct val="80000"/>
              </a:lnSpc>
            </a:pPr>
            <a:r>
              <a:rPr lang="fr-BE" sz="1200"/>
              <a:t>Responsables de la revue</a:t>
            </a:r>
          </a:p>
          <a:p>
            <a:pPr lvl="1">
              <a:lnSpc>
                <a:spcPct val="80000"/>
              </a:lnSpc>
            </a:pPr>
            <a:endParaRPr lang="fr-BE" sz="1200"/>
          </a:p>
          <a:p>
            <a:pPr>
              <a:lnSpc>
                <a:spcPct val="80000"/>
              </a:lnSpc>
            </a:pPr>
            <a:endParaRPr lang="fr-BE" sz="1400"/>
          </a:p>
          <a:p>
            <a:pPr>
              <a:lnSpc>
                <a:spcPct val="80000"/>
              </a:lnSpc>
            </a:pPr>
            <a:endParaRPr lang="fr-FR" sz="1400"/>
          </a:p>
          <a:p>
            <a:pPr>
              <a:lnSpc>
                <a:spcPct val="80000"/>
              </a:lnSpc>
            </a:pPr>
            <a:endParaRPr lang="fr-FR" sz="1400"/>
          </a:p>
        </p:txBody>
      </p:sp>
      <p:sp>
        <p:nvSpPr>
          <p:cNvPr id="184324" name="Rectangle 4">
            <a:hlinkClick r:id="rId4" action="ppaction://hlinksldjump"/>
          </p:cNvPr>
          <p:cNvSpPr>
            <a:spLocks noChangeArrowheads="1"/>
          </p:cNvSpPr>
          <p:nvPr/>
        </p:nvSpPr>
        <p:spPr bwMode="auto">
          <a:xfrm>
            <a:off x="107950" y="115888"/>
            <a:ext cx="1871663" cy="1296987"/>
          </a:xfrm>
          <a:prstGeom prst="rect">
            <a:avLst/>
          </a:prstGeom>
          <a:noFill/>
          <a:ln w="9525">
            <a:noFill/>
            <a:miter lim="800000"/>
            <a:headEnd/>
            <a:tailEnd/>
          </a:ln>
          <a:effectLst/>
        </p:spPr>
        <p:txBody>
          <a:bodyPr wrap="none" anchor="ctr"/>
          <a:lstStyle/>
          <a:p>
            <a:endParaRPr lang="fr-FR"/>
          </a:p>
        </p:txBody>
      </p:sp>
      <p:pic>
        <p:nvPicPr>
          <p:cNvPr id="184325" name="Picture 5"/>
          <p:cNvPicPr>
            <a:picLocks noChangeAspect="1" noChangeArrowheads="1"/>
          </p:cNvPicPr>
          <p:nvPr>
            <p:ph sz="half" idx="2"/>
          </p:nvPr>
        </p:nvPicPr>
        <p:blipFill>
          <a:blip r:embed="rId5">
            <a:clrChange>
              <a:clrFrom>
                <a:srgbClr val="FFFFFF"/>
              </a:clrFrom>
              <a:clrTo>
                <a:srgbClr val="FFFFFF">
                  <a:alpha val="0"/>
                </a:srgbClr>
              </a:clrTo>
            </a:clrChange>
          </a:blip>
          <a:srcRect l="11812" t="15273"/>
          <a:stretch>
            <a:fillRect/>
          </a:stretch>
        </p:blipFill>
        <p:spPr>
          <a:xfrm>
            <a:off x="7596188" y="717550"/>
            <a:ext cx="1008062" cy="623888"/>
          </a:xfrm>
          <a:noFill/>
          <a:ln/>
        </p:spPr>
      </p:pic>
      <p:sp>
        <p:nvSpPr>
          <p:cNvPr id="184327" name="Rectangle 7"/>
          <p:cNvSpPr>
            <a:spLocks noChangeArrowheads="1"/>
          </p:cNvSpPr>
          <p:nvPr/>
        </p:nvSpPr>
        <p:spPr bwMode="auto">
          <a:xfrm>
            <a:off x="7993063" y="71438"/>
            <a:ext cx="1116012" cy="5492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84322"/>
                                        </p:tgtEl>
                                        <p:attrNameLst>
                                          <p:attrName>style.visibility</p:attrName>
                                        </p:attrNameLst>
                                      </p:cBhvr>
                                      <p:to>
                                        <p:strVal val="visible"/>
                                      </p:to>
                                    </p:set>
                                    <p:anim calcmode="lin" valueType="num">
                                      <p:cBhvr>
                                        <p:cTn id="7" dur="500" fill="hold"/>
                                        <p:tgtEl>
                                          <p:spTgt spid="184322"/>
                                        </p:tgtEl>
                                        <p:attrNameLst>
                                          <p:attrName>ppt_x</p:attrName>
                                        </p:attrNameLst>
                                      </p:cBhvr>
                                      <p:tavLst>
                                        <p:tav tm="0">
                                          <p:val>
                                            <p:strVal val="#ppt_x-.2"/>
                                          </p:val>
                                        </p:tav>
                                        <p:tav tm="100000">
                                          <p:val>
                                            <p:strVal val="#ppt_x"/>
                                          </p:val>
                                        </p:tav>
                                      </p:tavLst>
                                    </p:anim>
                                    <p:anim calcmode="lin" valueType="num">
                                      <p:cBhvr>
                                        <p:cTn id="8" dur="500" fill="hold"/>
                                        <p:tgtEl>
                                          <p:spTgt spid="184322"/>
                                        </p:tgtEl>
                                        <p:attrNameLst>
                                          <p:attrName>ppt_y</p:attrName>
                                        </p:attrNameLst>
                                      </p:cBhvr>
                                      <p:tavLst>
                                        <p:tav tm="0">
                                          <p:val>
                                            <p:strVal val="#ppt_y"/>
                                          </p:val>
                                        </p:tav>
                                        <p:tav tm="100000">
                                          <p:val>
                                            <p:strVal val="#ppt_y"/>
                                          </p:val>
                                        </p:tav>
                                      </p:tavLst>
                                    </p:anim>
                                    <p:animEffect transition="in" filter="wipe(right)" prLst="gradientSize: 0.1">
                                      <p:cBhvr>
                                        <p:cTn id="9" dur="500"/>
                                        <p:tgtEl>
                                          <p:spTgt spid="18432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84325">
                                            <p:bg/>
                                          </p:spTgt>
                                        </p:tgtEl>
                                        <p:attrNameLst>
                                          <p:attrName>style.visibility</p:attrName>
                                        </p:attrNameLst>
                                      </p:cBhvr>
                                      <p:to>
                                        <p:strVal val="visible"/>
                                      </p:to>
                                    </p:set>
                                    <p:animEffect transition="in" filter="fade">
                                      <p:cBhvr>
                                        <p:cTn id="12" dur="2000"/>
                                        <p:tgtEl>
                                          <p:spTgt spid="184325">
                                            <p:bg/>
                                          </p:spTgt>
                                        </p:tgtEl>
                                      </p:cBhvr>
                                    </p:animEffect>
                                  </p:childTnLst>
                                </p:cTn>
                              </p:par>
                            </p:childTnLst>
                          </p:cTn>
                        </p:par>
                      </p:childTnLst>
                    </p:cTn>
                  </p:par>
                  <p:par>
                    <p:cTn id="13" fill="hold">
                      <p:stCondLst>
                        <p:cond delay="indefinite"/>
                      </p:stCondLst>
                      <p:childTnLst>
                        <p:par>
                          <p:cTn id="14" fill="hold">
                            <p:stCondLst>
                              <p:cond delay="0"/>
                            </p:stCondLst>
                            <p:childTnLst>
                              <p:par>
                                <p:cTn id="15" presetID="44" presetClass="entr" presetSubtype="0" fill="hold" grpId="0" nodeType="clickEffect">
                                  <p:stCondLst>
                                    <p:cond delay="0"/>
                                  </p:stCondLst>
                                  <p:childTnLst>
                                    <p:set>
                                      <p:cBhvr>
                                        <p:cTn id="16" dur="1" fill="hold">
                                          <p:stCondLst>
                                            <p:cond delay="0"/>
                                          </p:stCondLst>
                                        </p:cTn>
                                        <p:tgtEl>
                                          <p:spTgt spid="184323">
                                            <p:txEl>
                                              <p:pRg st="0" end="0"/>
                                            </p:txEl>
                                          </p:spTgt>
                                        </p:tgtEl>
                                        <p:attrNameLst>
                                          <p:attrName>style.visibility</p:attrName>
                                        </p:attrNameLst>
                                      </p:cBhvr>
                                      <p:to>
                                        <p:strVal val="visible"/>
                                      </p:to>
                                    </p:set>
                                    <p:animEffect transition="in" filter="fade">
                                      <p:cBhvr>
                                        <p:cTn id="17" dur="500"/>
                                        <p:tgtEl>
                                          <p:spTgt spid="184323">
                                            <p:txEl>
                                              <p:pRg st="0" end="0"/>
                                            </p:txEl>
                                          </p:spTgt>
                                        </p:tgtEl>
                                      </p:cBhvr>
                                    </p:animEffect>
                                    <p:anim calcmode="lin" valueType="num">
                                      <p:cBhvr>
                                        <p:cTn id="18" dur="500" fill="hold"/>
                                        <p:tgtEl>
                                          <p:spTgt spid="184323">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8432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4" presetClass="entr" presetSubtype="0" fill="hold" grpId="0" nodeType="clickEffect">
                                  <p:stCondLst>
                                    <p:cond delay="0"/>
                                  </p:stCondLst>
                                  <p:childTnLst>
                                    <p:set>
                                      <p:cBhvr>
                                        <p:cTn id="23" dur="1" fill="hold">
                                          <p:stCondLst>
                                            <p:cond delay="0"/>
                                          </p:stCondLst>
                                        </p:cTn>
                                        <p:tgtEl>
                                          <p:spTgt spid="184323">
                                            <p:txEl>
                                              <p:pRg st="2" end="2"/>
                                            </p:txEl>
                                          </p:spTgt>
                                        </p:tgtEl>
                                        <p:attrNameLst>
                                          <p:attrName>style.visibility</p:attrName>
                                        </p:attrNameLst>
                                      </p:cBhvr>
                                      <p:to>
                                        <p:strVal val="visible"/>
                                      </p:to>
                                    </p:set>
                                    <p:animEffect transition="in" filter="fade">
                                      <p:cBhvr>
                                        <p:cTn id="24" dur="500"/>
                                        <p:tgtEl>
                                          <p:spTgt spid="184323">
                                            <p:txEl>
                                              <p:pRg st="2" end="2"/>
                                            </p:txEl>
                                          </p:spTgt>
                                        </p:tgtEl>
                                      </p:cBhvr>
                                    </p:animEffect>
                                    <p:anim calcmode="lin" valueType="num">
                                      <p:cBhvr>
                                        <p:cTn id="25" dur="500" fill="hold"/>
                                        <p:tgtEl>
                                          <p:spTgt spid="184323">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18432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4" presetClass="entr" presetSubtype="0" fill="hold" grpId="0" nodeType="clickEffect">
                                  <p:stCondLst>
                                    <p:cond delay="0"/>
                                  </p:stCondLst>
                                  <p:childTnLst>
                                    <p:set>
                                      <p:cBhvr>
                                        <p:cTn id="30" dur="1" fill="hold">
                                          <p:stCondLst>
                                            <p:cond delay="0"/>
                                          </p:stCondLst>
                                        </p:cTn>
                                        <p:tgtEl>
                                          <p:spTgt spid="184323">
                                            <p:txEl>
                                              <p:pRg st="4" end="4"/>
                                            </p:txEl>
                                          </p:spTgt>
                                        </p:tgtEl>
                                        <p:attrNameLst>
                                          <p:attrName>style.visibility</p:attrName>
                                        </p:attrNameLst>
                                      </p:cBhvr>
                                      <p:to>
                                        <p:strVal val="visible"/>
                                      </p:to>
                                    </p:set>
                                    <p:animEffect transition="in" filter="fade">
                                      <p:cBhvr>
                                        <p:cTn id="31" dur="500"/>
                                        <p:tgtEl>
                                          <p:spTgt spid="184323">
                                            <p:txEl>
                                              <p:pRg st="4" end="4"/>
                                            </p:txEl>
                                          </p:spTgt>
                                        </p:tgtEl>
                                      </p:cBhvr>
                                    </p:animEffect>
                                    <p:anim calcmode="lin" valueType="num">
                                      <p:cBhvr>
                                        <p:cTn id="32" dur="500" fill="hold"/>
                                        <p:tgtEl>
                                          <p:spTgt spid="18432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184323">
                                            <p:txEl>
                                              <p:pRg st="4" end="4"/>
                                            </p:txEl>
                                          </p:spTgt>
                                        </p:tgtEl>
                                        <p:attrNameLst>
                                          <p:attrName>ppt_y</p:attrName>
                                        </p:attrNameLst>
                                      </p:cBhvr>
                                      <p:tavLst>
                                        <p:tav tm="0">
                                          <p:val>
                                            <p:strVal val="#ppt_y+.05"/>
                                          </p:val>
                                        </p:tav>
                                        <p:tav tm="100000">
                                          <p:val>
                                            <p:strVal val="#ppt_y"/>
                                          </p:val>
                                        </p:tav>
                                      </p:tavLst>
                                    </p:anim>
                                  </p:childTnLst>
                                </p:cTn>
                              </p:par>
                              <p:par>
                                <p:cTn id="34" presetID="44" presetClass="entr" presetSubtype="0" fill="hold" grpId="0" nodeType="withEffect">
                                  <p:stCondLst>
                                    <p:cond delay="0"/>
                                  </p:stCondLst>
                                  <p:childTnLst>
                                    <p:set>
                                      <p:cBhvr>
                                        <p:cTn id="35" dur="1" fill="hold">
                                          <p:stCondLst>
                                            <p:cond delay="0"/>
                                          </p:stCondLst>
                                        </p:cTn>
                                        <p:tgtEl>
                                          <p:spTgt spid="184323">
                                            <p:txEl>
                                              <p:pRg st="5" end="5"/>
                                            </p:txEl>
                                          </p:spTgt>
                                        </p:tgtEl>
                                        <p:attrNameLst>
                                          <p:attrName>style.visibility</p:attrName>
                                        </p:attrNameLst>
                                      </p:cBhvr>
                                      <p:to>
                                        <p:strVal val="visible"/>
                                      </p:to>
                                    </p:set>
                                    <p:animEffect transition="in" filter="fade">
                                      <p:cBhvr>
                                        <p:cTn id="36" dur="500"/>
                                        <p:tgtEl>
                                          <p:spTgt spid="184323">
                                            <p:txEl>
                                              <p:pRg st="5" end="5"/>
                                            </p:txEl>
                                          </p:spTgt>
                                        </p:tgtEl>
                                      </p:cBhvr>
                                    </p:animEffect>
                                    <p:anim calcmode="lin" valueType="num">
                                      <p:cBhvr>
                                        <p:cTn id="37" dur="500" fill="hold"/>
                                        <p:tgtEl>
                                          <p:spTgt spid="184323">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184323">
                                            <p:txEl>
                                              <p:pRg st="5" end="5"/>
                                            </p:txEl>
                                          </p:spTgt>
                                        </p:tgtEl>
                                        <p:attrNameLst>
                                          <p:attrName>ppt_y</p:attrName>
                                        </p:attrNameLst>
                                      </p:cBhvr>
                                      <p:tavLst>
                                        <p:tav tm="0">
                                          <p:val>
                                            <p:strVal val="#ppt_y+.05"/>
                                          </p:val>
                                        </p:tav>
                                        <p:tav tm="100000">
                                          <p:val>
                                            <p:strVal val="#ppt_y"/>
                                          </p:val>
                                        </p:tav>
                                      </p:tavLst>
                                    </p:anim>
                                  </p:childTnLst>
                                </p:cTn>
                              </p:par>
                              <p:par>
                                <p:cTn id="39" presetID="44" presetClass="entr" presetSubtype="0" fill="hold" grpId="0" nodeType="withEffect">
                                  <p:stCondLst>
                                    <p:cond delay="0"/>
                                  </p:stCondLst>
                                  <p:childTnLst>
                                    <p:set>
                                      <p:cBhvr>
                                        <p:cTn id="40" dur="1" fill="hold">
                                          <p:stCondLst>
                                            <p:cond delay="0"/>
                                          </p:stCondLst>
                                        </p:cTn>
                                        <p:tgtEl>
                                          <p:spTgt spid="184323">
                                            <p:txEl>
                                              <p:pRg st="6" end="6"/>
                                            </p:txEl>
                                          </p:spTgt>
                                        </p:tgtEl>
                                        <p:attrNameLst>
                                          <p:attrName>style.visibility</p:attrName>
                                        </p:attrNameLst>
                                      </p:cBhvr>
                                      <p:to>
                                        <p:strVal val="visible"/>
                                      </p:to>
                                    </p:set>
                                    <p:animEffect transition="in" filter="fade">
                                      <p:cBhvr>
                                        <p:cTn id="41" dur="500"/>
                                        <p:tgtEl>
                                          <p:spTgt spid="184323">
                                            <p:txEl>
                                              <p:pRg st="6" end="6"/>
                                            </p:txEl>
                                          </p:spTgt>
                                        </p:tgtEl>
                                      </p:cBhvr>
                                    </p:animEffect>
                                    <p:anim calcmode="lin" valueType="num">
                                      <p:cBhvr>
                                        <p:cTn id="42" dur="500" fill="hold"/>
                                        <p:tgtEl>
                                          <p:spTgt spid="184323">
                                            <p:txEl>
                                              <p:pRg st="6" end="6"/>
                                            </p:txEl>
                                          </p:spTgt>
                                        </p:tgtEl>
                                        <p:attrNameLst>
                                          <p:attrName>ppt_x</p:attrName>
                                        </p:attrNameLst>
                                      </p:cBhvr>
                                      <p:tavLst>
                                        <p:tav tm="0">
                                          <p:val>
                                            <p:strVal val="#ppt_x"/>
                                          </p:val>
                                        </p:tav>
                                        <p:tav tm="100000">
                                          <p:val>
                                            <p:strVal val="#ppt_x"/>
                                          </p:val>
                                        </p:tav>
                                      </p:tavLst>
                                    </p:anim>
                                    <p:anim calcmode="lin" valueType="num">
                                      <p:cBhvr>
                                        <p:cTn id="43" dur="500" fill="hold"/>
                                        <p:tgtEl>
                                          <p:spTgt spid="184323">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4" presetClass="entr" presetSubtype="0" fill="hold" grpId="0" nodeType="clickEffect">
                                  <p:stCondLst>
                                    <p:cond delay="0"/>
                                  </p:stCondLst>
                                  <p:childTnLst>
                                    <p:set>
                                      <p:cBhvr>
                                        <p:cTn id="47" dur="1" fill="hold">
                                          <p:stCondLst>
                                            <p:cond delay="0"/>
                                          </p:stCondLst>
                                        </p:cTn>
                                        <p:tgtEl>
                                          <p:spTgt spid="184323">
                                            <p:txEl>
                                              <p:pRg st="8" end="8"/>
                                            </p:txEl>
                                          </p:spTgt>
                                        </p:tgtEl>
                                        <p:attrNameLst>
                                          <p:attrName>style.visibility</p:attrName>
                                        </p:attrNameLst>
                                      </p:cBhvr>
                                      <p:to>
                                        <p:strVal val="visible"/>
                                      </p:to>
                                    </p:set>
                                    <p:animEffect transition="in" filter="fade">
                                      <p:cBhvr>
                                        <p:cTn id="48" dur="500"/>
                                        <p:tgtEl>
                                          <p:spTgt spid="184323">
                                            <p:txEl>
                                              <p:pRg st="8" end="8"/>
                                            </p:txEl>
                                          </p:spTgt>
                                        </p:tgtEl>
                                      </p:cBhvr>
                                    </p:animEffect>
                                    <p:anim calcmode="lin" valueType="num">
                                      <p:cBhvr>
                                        <p:cTn id="49" dur="500" fill="hold"/>
                                        <p:tgtEl>
                                          <p:spTgt spid="184323">
                                            <p:txEl>
                                              <p:pRg st="8" end="8"/>
                                            </p:txEl>
                                          </p:spTgt>
                                        </p:tgtEl>
                                        <p:attrNameLst>
                                          <p:attrName>ppt_x</p:attrName>
                                        </p:attrNameLst>
                                      </p:cBhvr>
                                      <p:tavLst>
                                        <p:tav tm="0">
                                          <p:val>
                                            <p:strVal val="#ppt_x"/>
                                          </p:val>
                                        </p:tav>
                                        <p:tav tm="100000">
                                          <p:val>
                                            <p:strVal val="#ppt_x"/>
                                          </p:val>
                                        </p:tav>
                                      </p:tavLst>
                                    </p:anim>
                                    <p:anim calcmode="lin" valueType="num">
                                      <p:cBhvr>
                                        <p:cTn id="50" dur="500" fill="hold"/>
                                        <p:tgtEl>
                                          <p:spTgt spid="184323">
                                            <p:txEl>
                                              <p:pRg st="8" end="8"/>
                                            </p:txEl>
                                          </p:spTgt>
                                        </p:tgtEl>
                                        <p:attrNameLst>
                                          <p:attrName>ppt_y</p:attrName>
                                        </p:attrNameLst>
                                      </p:cBhvr>
                                      <p:tavLst>
                                        <p:tav tm="0">
                                          <p:val>
                                            <p:strVal val="#ppt_y+.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4" presetClass="entr" presetSubtype="0" fill="hold" grpId="0" nodeType="clickEffect">
                                  <p:stCondLst>
                                    <p:cond delay="0"/>
                                  </p:stCondLst>
                                  <p:childTnLst>
                                    <p:set>
                                      <p:cBhvr>
                                        <p:cTn id="54" dur="1" fill="hold">
                                          <p:stCondLst>
                                            <p:cond delay="0"/>
                                          </p:stCondLst>
                                        </p:cTn>
                                        <p:tgtEl>
                                          <p:spTgt spid="184323">
                                            <p:txEl>
                                              <p:pRg st="10" end="10"/>
                                            </p:txEl>
                                          </p:spTgt>
                                        </p:tgtEl>
                                        <p:attrNameLst>
                                          <p:attrName>style.visibility</p:attrName>
                                        </p:attrNameLst>
                                      </p:cBhvr>
                                      <p:to>
                                        <p:strVal val="visible"/>
                                      </p:to>
                                    </p:set>
                                    <p:animEffect transition="in" filter="fade">
                                      <p:cBhvr>
                                        <p:cTn id="55" dur="500"/>
                                        <p:tgtEl>
                                          <p:spTgt spid="184323">
                                            <p:txEl>
                                              <p:pRg st="10" end="10"/>
                                            </p:txEl>
                                          </p:spTgt>
                                        </p:tgtEl>
                                      </p:cBhvr>
                                    </p:animEffect>
                                    <p:anim calcmode="lin" valueType="num">
                                      <p:cBhvr>
                                        <p:cTn id="56" dur="500" fill="hold"/>
                                        <p:tgtEl>
                                          <p:spTgt spid="184323">
                                            <p:txEl>
                                              <p:pRg st="10" end="10"/>
                                            </p:txEl>
                                          </p:spTgt>
                                        </p:tgtEl>
                                        <p:attrNameLst>
                                          <p:attrName>ppt_x</p:attrName>
                                        </p:attrNameLst>
                                      </p:cBhvr>
                                      <p:tavLst>
                                        <p:tav tm="0">
                                          <p:val>
                                            <p:strVal val="#ppt_x"/>
                                          </p:val>
                                        </p:tav>
                                        <p:tav tm="100000">
                                          <p:val>
                                            <p:strVal val="#ppt_x"/>
                                          </p:val>
                                        </p:tav>
                                      </p:tavLst>
                                    </p:anim>
                                    <p:anim calcmode="lin" valueType="num">
                                      <p:cBhvr>
                                        <p:cTn id="57" dur="500" fill="hold"/>
                                        <p:tgtEl>
                                          <p:spTgt spid="184323">
                                            <p:txEl>
                                              <p:pRg st="10" end="10"/>
                                            </p:txEl>
                                          </p:spTgt>
                                        </p:tgtEl>
                                        <p:attrNameLst>
                                          <p:attrName>ppt_y</p:attrName>
                                        </p:attrNameLst>
                                      </p:cBhvr>
                                      <p:tavLst>
                                        <p:tav tm="0">
                                          <p:val>
                                            <p:strVal val="#ppt_y+.05"/>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4" presetClass="entr" presetSubtype="0" fill="hold" grpId="0" nodeType="clickEffect">
                                  <p:stCondLst>
                                    <p:cond delay="0"/>
                                  </p:stCondLst>
                                  <p:childTnLst>
                                    <p:set>
                                      <p:cBhvr>
                                        <p:cTn id="61" dur="1" fill="hold">
                                          <p:stCondLst>
                                            <p:cond delay="0"/>
                                          </p:stCondLst>
                                        </p:cTn>
                                        <p:tgtEl>
                                          <p:spTgt spid="184323">
                                            <p:txEl>
                                              <p:pRg st="12" end="12"/>
                                            </p:txEl>
                                          </p:spTgt>
                                        </p:tgtEl>
                                        <p:attrNameLst>
                                          <p:attrName>style.visibility</p:attrName>
                                        </p:attrNameLst>
                                      </p:cBhvr>
                                      <p:to>
                                        <p:strVal val="visible"/>
                                      </p:to>
                                    </p:set>
                                    <p:animEffect transition="in" filter="fade">
                                      <p:cBhvr>
                                        <p:cTn id="62" dur="500"/>
                                        <p:tgtEl>
                                          <p:spTgt spid="184323">
                                            <p:txEl>
                                              <p:pRg st="12" end="12"/>
                                            </p:txEl>
                                          </p:spTgt>
                                        </p:tgtEl>
                                      </p:cBhvr>
                                    </p:animEffect>
                                    <p:anim calcmode="lin" valueType="num">
                                      <p:cBhvr>
                                        <p:cTn id="63" dur="500" fill="hold"/>
                                        <p:tgtEl>
                                          <p:spTgt spid="184323">
                                            <p:txEl>
                                              <p:pRg st="12" end="12"/>
                                            </p:txEl>
                                          </p:spTgt>
                                        </p:tgtEl>
                                        <p:attrNameLst>
                                          <p:attrName>ppt_x</p:attrName>
                                        </p:attrNameLst>
                                      </p:cBhvr>
                                      <p:tavLst>
                                        <p:tav tm="0">
                                          <p:val>
                                            <p:strVal val="#ppt_x"/>
                                          </p:val>
                                        </p:tav>
                                        <p:tav tm="100000">
                                          <p:val>
                                            <p:strVal val="#ppt_x"/>
                                          </p:val>
                                        </p:tav>
                                      </p:tavLst>
                                    </p:anim>
                                    <p:anim calcmode="lin" valueType="num">
                                      <p:cBhvr>
                                        <p:cTn id="64" dur="500" fill="hold"/>
                                        <p:tgtEl>
                                          <p:spTgt spid="184323">
                                            <p:txEl>
                                              <p:pRg st="12" end="12"/>
                                            </p:txEl>
                                          </p:spTgt>
                                        </p:tgtEl>
                                        <p:attrNameLst>
                                          <p:attrName>ppt_y</p:attrName>
                                        </p:attrNameLst>
                                      </p:cBhvr>
                                      <p:tavLst>
                                        <p:tav tm="0">
                                          <p:val>
                                            <p:strVal val="#ppt_y+.05"/>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4" presetClass="entr" presetSubtype="0" fill="hold" grpId="0" nodeType="clickEffect">
                                  <p:stCondLst>
                                    <p:cond delay="0"/>
                                  </p:stCondLst>
                                  <p:childTnLst>
                                    <p:set>
                                      <p:cBhvr>
                                        <p:cTn id="68" dur="1" fill="hold">
                                          <p:stCondLst>
                                            <p:cond delay="0"/>
                                          </p:stCondLst>
                                        </p:cTn>
                                        <p:tgtEl>
                                          <p:spTgt spid="184323">
                                            <p:txEl>
                                              <p:pRg st="14" end="14"/>
                                            </p:txEl>
                                          </p:spTgt>
                                        </p:tgtEl>
                                        <p:attrNameLst>
                                          <p:attrName>style.visibility</p:attrName>
                                        </p:attrNameLst>
                                      </p:cBhvr>
                                      <p:to>
                                        <p:strVal val="visible"/>
                                      </p:to>
                                    </p:set>
                                    <p:animEffect transition="in" filter="fade">
                                      <p:cBhvr>
                                        <p:cTn id="69" dur="500"/>
                                        <p:tgtEl>
                                          <p:spTgt spid="184323">
                                            <p:txEl>
                                              <p:pRg st="14" end="14"/>
                                            </p:txEl>
                                          </p:spTgt>
                                        </p:tgtEl>
                                      </p:cBhvr>
                                    </p:animEffect>
                                    <p:anim calcmode="lin" valueType="num">
                                      <p:cBhvr>
                                        <p:cTn id="70" dur="500" fill="hold"/>
                                        <p:tgtEl>
                                          <p:spTgt spid="184323">
                                            <p:txEl>
                                              <p:pRg st="14" end="14"/>
                                            </p:txEl>
                                          </p:spTgt>
                                        </p:tgtEl>
                                        <p:attrNameLst>
                                          <p:attrName>ppt_x</p:attrName>
                                        </p:attrNameLst>
                                      </p:cBhvr>
                                      <p:tavLst>
                                        <p:tav tm="0">
                                          <p:val>
                                            <p:strVal val="#ppt_x"/>
                                          </p:val>
                                        </p:tav>
                                        <p:tav tm="100000">
                                          <p:val>
                                            <p:strVal val="#ppt_x"/>
                                          </p:val>
                                        </p:tav>
                                      </p:tavLst>
                                    </p:anim>
                                    <p:anim calcmode="lin" valueType="num">
                                      <p:cBhvr>
                                        <p:cTn id="71" dur="500" fill="hold"/>
                                        <p:tgtEl>
                                          <p:spTgt spid="184323">
                                            <p:txEl>
                                              <p:pRg st="14" end="14"/>
                                            </p:txEl>
                                          </p:spTgt>
                                        </p:tgtEl>
                                        <p:attrNameLst>
                                          <p:attrName>ppt_y</p:attrName>
                                        </p:attrNameLst>
                                      </p:cBhvr>
                                      <p:tavLst>
                                        <p:tav tm="0">
                                          <p:val>
                                            <p:strVal val="#ppt_y+.05"/>
                                          </p:val>
                                        </p:tav>
                                        <p:tav tm="100000">
                                          <p:val>
                                            <p:strVal val="#ppt_y"/>
                                          </p:val>
                                        </p:tav>
                                      </p:tavLst>
                                    </p:anim>
                                  </p:childTnLst>
                                </p:cTn>
                              </p:par>
                              <p:par>
                                <p:cTn id="72" presetID="44" presetClass="entr" presetSubtype="0" fill="hold" grpId="0" nodeType="withEffect">
                                  <p:stCondLst>
                                    <p:cond delay="0"/>
                                  </p:stCondLst>
                                  <p:childTnLst>
                                    <p:set>
                                      <p:cBhvr>
                                        <p:cTn id="73" dur="1" fill="hold">
                                          <p:stCondLst>
                                            <p:cond delay="0"/>
                                          </p:stCondLst>
                                        </p:cTn>
                                        <p:tgtEl>
                                          <p:spTgt spid="184323">
                                            <p:txEl>
                                              <p:pRg st="15" end="15"/>
                                            </p:txEl>
                                          </p:spTgt>
                                        </p:tgtEl>
                                        <p:attrNameLst>
                                          <p:attrName>style.visibility</p:attrName>
                                        </p:attrNameLst>
                                      </p:cBhvr>
                                      <p:to>
                                        <p:strVal val="visible"/>
                                      </p:to>
                                    </p:set>
                                    <p:animEffect transition="in" filter="fade">
                                      <p:cBhvr>
                                        <p:cTn id="74" dur="500"/>
                                        <p:tgtEl>
                                          <p:spTgt spid="184323">
                                            <p:txEl>
                                              <p:pRg st="15" end="15"/>
                                            </p:txEl>
                                          </p:spTgt>
                                        </p:tgtEl>
                                      </p:cBhvr>
                                    </p:animEffect>
                                    <p:anim calcmode="lin" valueType="num">
                                      <p:cBhvr>
                                        <p:cTn id="75" dur="500" fill="hold"/>
                                        <p:tgtEl>
                                          <p:spTgt spid="184323">
                                            <p:txEl>
                                              <p:pRg st="15" end="15"/>
                                            </p:txEl>
                                          </p:spTgt>
                                        </p:tgtEl>
                                        <p:attrNameLst>
                                          <p:attrName>ppt_x</p:attrName>
                                        </p:attrNameLst>
                                      </p:cBhvr>
                                      <p:tavLst>
                                        <p:tav tm="0">
                                          <p:val>
                                            <p:strVal val="#ppt_x"/>
                                          </p:val>
                                        </p:tav>
                                        <p:tav tm="100000">
                                          <p:val>
                                            <p:strVal val="#ppt_x"/>
                                          </p:val>
                                        </p:tav>
                                      </p:tavLst>
                                    </p:anim>
                                    <p:anim calcmode="lin" valueType="num">
                                      <p:cBhvr>
                                        <p:cTn id="76" dur="500" fill="hold"/>
                                        <p:tgtEl>
                                          <p:spTgt spid="184323">
                                            <p:txEl>
                                              <p:pRg st="15" end="15"/>
                                            </p:txEl>
                                          </p:spTgt>
                                        </p:tgtEl>
                                        <p:attrNameLst>
                                          <p:attrName>ppt_y</p:attrName>
                                        </p:attrNameLst>
                                      </p:cBhvr>
                                      <p:tavLst>
                                        <p:tav tm="0">
                                          <p:val>
                                            <p:strVal val="#ppt_y+.05"/>
                                          </p:val>
                                        </p:tav>
                                        <p:tav tm="100000">
                                          <p:val>
                                            <p:strVal val="#ppt_y"/>
                                          </p:val>
                                        </p:tav>
                                      </p:tavLst>
                                    </p:anim>
                                  </p:childTnLst>
                                </p:cTn>
                              </p:par>
                              <p:par>
                                <p:cTn id="77" presetID="44" presetClass="entr" presetSubtype="0" fill="hold" grpId="0" nodeType="withEffect">
                                  <p:stCondLst>
                                    <p:cond delay="0"/>
                                  </p:stCondLst>
                                  <p:childTnLst>
                                    <p:set>
                                      <p:cBhvr>
                                        <p:cTn id="78" dur="1" fill="hold">
                                          <p:stCondLst>
                                            <p:cond delay="0"/>
                                          </p:stCondLst>
                                        </p:cTn>
                                        <p:tgtEl>
                                          <p:spTgt spid="184323">
                                            <p:txEl>
                                              <p:pRg st="16" end="16"/>
                                            </p:txEl>
                                          </p:spTgt>
                                        </p:tgtEl>
                                        <p:attrNameLst>
                                          <p:attrName>style.visibility</p:attrName>
                                        </p:attrNameLst>
                                      </p:cBhvr>
                                      <p:to>
                                        <p:strVal val="visible"/>
                                      </p:to>
                                    </p:set>
                                    <p:animEffect transition="in" filter="fade">
                                      <p:cBhvr>
                                        <p:cTn id="79" dur="500"/>
                                        <p:tgtEl>
                                          <p:spTgt spid="184323">
                                            <p:txEl>
                                              <p:pRg st="16" end="16"/>
                                            </p:txEl>
                                          </p:spTgt>
                                        </p:tgtEl>
                                      </p:cBhvr>
                                    </p:animEffect>
                                    <p:anim calcmode="lin" valueType="num">
                                      <p:cBhvr>
                                        <p:cTn id="80" dur="500" fill="hold"/>
                                        <p:tgtEl>
                                          <p:spTgt spid="184323">
                                            <p:txEl>
                                              <p:pRg st="16" end="16"/>
                                            </p:txEl>
                                          </p:spTgt>
                                        </p:tgtEl>
                                        <p:attrNameLst>
                                          <p:attrName>ppt_x</p:attrName>
                                        </p:attrNameLst>
                                      </p:cBhvr>
                                      <p:tavLst>
                                        <p:tav tm="0">
                                          <p:val>
                                            <p:strVal val="#ppt_x"/>
                                          </p:val>
                                        </p:tav>
                                        <p:tav tm="100000">
                                          <p:val>
                                            <p:strVal val="#ppt_x"/>
                                          </p:val>
                                        </p:tav>
                                      </p:tavLst>
                                    </p:anim>
                                    <p:anim calcmode="lin" valueType="num">
                                      <p:cBhvr>
                                        <p:cTn id="81" dur="500" fill="hold"/>
                                        <p:tgtEl>
                                          <p:spTgt spid="184323">
                                            <p:txEl>
                                              <p:pRg st="16" end="16"/>
                                            </p:txEl>
                                          </p:spTgt>
                                        </p:tgtEl>
                                        <p:attrNameLst>
                                          <p:attrName>ppt_y</p:attrName>
                                        </p:attrNameLst>
                                      </p:cBhvr>
                                      <p:tavLst>
                                        <p:tav tm="0">
                                          <p:val>
                                            <p:strVal val="#ppt_y+.05"/>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0" nodeType="clickEffect">
                                  <p:stCondLst>
                                    <p:cond delay="0"/>
                                  </p:stCondLst>
                                  <p:childTnLst>
                                    <p:set>
                                      <p:cBhvr>
                                        <p:cTn id="85" dur="1" fill="hold">
                                          <p:stCondLst>
                                            <p:cond delay="0"/>
                                          </p:stCondLst>
                                        </p:cTn>
                                        <p:tgtEl>
                                          <p:spTgt spid="1843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2" grpId="0"/>
      <p:bldP spid="184323" grpId="0" uiExpand="1" build="p"/>
      <p:bldP spid="184325" grpId="0" build="p"/>
      <p:bldP spid="18432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fr-FR"/>
              <a:t>PoPuPs</a:t>
            </a:r>
          </a:p>
        </p:txBody>
      </p:sp>
      <p:sp>
        <p:nvSpPr>
          <p:cNvPr id="185347" name="Rectangle 3"/>
          <p:cNvSpPr>
            <a:spLocks noGrp="1" noChangeArrowheads="1"/>
          </p:cNvSpPr>
          <p:nvPr>
            <p:ph type="body" idx="1"/>
          </p:nvPr>
        </p:nvSpPr>
        <p:spPr/>
        <p:txBody>
          <a:bodyPr/>
          <a:lstStyle/>
          <a:p>
            <a:pPr>
              <a:lnSpc>
                <a:spcPct val="80000"/>
              </a:lnSpc>
            </a:pPr>
            <a:r>
              <a:rPr lang="fr-BE" sz="1600"/>
              <a:t>Contenu</a:t>
            </a:r>
          </a:p>
          <a:p>
            <a:pPr lvl="1">
              <a:lnSpc>
                <a:spcPct val="80000"/>
              </a:lnSpc>
            </a:pPr>
            <a:r>
              <a:rPr lang="fr-BE" sz="1400"/>
              <a:t>6 revues préexistantes réellement actives sur le portail </a:t>
            </a:r>
          </a:p>
          <a:p>
            <a:pPr lvl="1">
              <a:lnSpc>
                <a:spcPct val="80000"/>
              </a:lnSpc>
            </a:pPr>
            <a:r>
              <a:rPr lang="fr-BE" sz="1400"/>
              <a:t>2 en préparation (revues WWW uniquement)</a:t>
            </a:r>
          </a:p>
          <a:p>
            <a:pPr lvl="1">
              <a:lnSpc>
                <a:spcPct val="80000"/>
              </a:lnSpc>
            </a:pPr>
            <a:endParaRPr lang="fr-BE" sz="1400"/>
          </a:p>
          <a:p>
            <a:pPr lvl="1">
              <a:lnSpc>
                <a:spcPct val="80000"/>
              </a:lnSpc>
              <a:buFont typeface="Wingdings 2" pitchFamily="18" charset="2"/>
              <a:buNone/>
            </a:pPr>
            <a:r>
              <a:rPr lang="fr-BE" sz="1400"/>
              <a:t>Globalement actuellement : près de 550 articles accessibles</a:t>
            </a:r>
          </a:p>
          <a:p>
            <a:pPr>
              <a:lnSpc>
                <a:spcPct val="80000"/>
              </a:lnSpc>
            </a:pPr>
            <a:endParaRPr lang="fr-FR" sz="1200"/>
          </a:p>
          <a:p>
            <a:pPr>
              <a:lnSpc>
                <a:spcPct val="80000"/>
              </a:lnSpc>
            </a:pPr>
            <a:r>
              <a:rPr lang="fr-FR" sz="1600"/>
              <a:t>Taux de consultation près de 600 articles consultés par jour (hors robots…)</a:t>
            </a:r>
          </a:p>
          <a:p>
            <a:pPr lvl="1">
              <a:lnSpc>
                <a:spcPct val="80000"/>
              </a:lnSpc>
            </a:pPr>
            <a:r>
              <a:rPr lang="fr-FR" sz="1400"/>
              <a:t>Les moins consultées : 10 à 25 articles par jour</a:t>
            </a:r>
          </a:p>
          <a:p>
            <a:pPr lvl="1">
              <a:lnSpc>
                <a:spcPct val="80000"/>
              </a:lnSpc>
            </a:pPr>
            <a:r>
              <a:rPr lang="fr-FR" sz="1400"/>
              <a:t>Les plus consultées : plus de 300 articles par jour </a:t>
            </a:r>
            <a:r>
              <a:rPr lang="fr-BE" sz="1400"/>
              <a:t>!</a:t>
            </a:r>
            <a:endParaRPr lang="fr-FR" sz="1400"/>
          </a:p>
          <a:p>
            <a:pPr>
              <a:lnSpc>
                <a:spcPct val="80000"/>
              </a:lnSpc>
            </a:pPr>
            <a:endParaRPr lang="fr-FR" sz="1200"/>
          </a:p>
          <a:p>
            <a:pPr>
              <a:lnSpc>
                <a:spcPct val="80000"/>
              </a:lnSpc>
            </a:pPr>
            <a:r>
              <a:rPr lang="fr-FR" sz="1600"/>
              <a:t>Origine</a:t>
            </a:r>
          </a:p>
          <a:p>
            <a:pPr lvl="1">
              <a:lnSpc>
                <a:spcPct val="80000"/>
              </a:lnSpc>
            </a:pPr>
            <a:r>
              <a:rPr lang="fr-FR" sz="1400"/>
              <a:t>68% : recherche Google</a:t>
            </a:r>
          </a:p>
          <a:p>
            <a:pPr lvl="1">
              <a:lnSpc>
                <a:spcPct val="80000"/>
              </a:lnSpc>
            </a:pPr>
            <a:r>
              <a:rPr lang="fr-FR" sz="1400"/>
              <a:t>19% : navigation dans PoPups</a:t>
            </a:r>
          </a:p>
          <a:p>
            <a:pPr lvl="1">
              <a:lnSpc>
                <a:spcPct val="80000"/>
              </a:lnSpc>
            </a:pPr>
            <a:r>
              <a:rPr lang="fr-FR" sz="1400"/>
              <a:t>Quelques cas venant de DOAJ</a:t>
            </a:r>
          </a:p>
          <a:p>
            <a:pPr lvl="1">
              <a:lnSpc>
                <a:spcPct val="80000"/>
              </a:lnSpc>
            </a:pPr>
            <a:r>
              <a:rPr lang="fr-BE" sz="1400"/>
              <a:t>…</a:t>
            </a:r>
            <a:endParaRPr lang="fr-FR" sz="1400"/>
          </a:p>
          <a:p>
            <a:pPr lvl="1">
              <a:lnSpc>
                <a:spcPct val="80000"/>
              </a:lnSpc>
              <a:buFont typeface="Wingdings 2" pitchFamily="18" charset="2"/>
              <a:buNone/>
            </a:pPr>
            <a:endParaRPr lang="fr-FR" sz="1400"/>
          </a:p>
          <a:p>
            <a:pPr>
              <a:lnSpc>
                <a:spcPct val="80000"/>
              </a:lnSpc>
            </a:pPr>
            <a:endParaRPr lang="fr-FR" sz="1600"/>
          </a:p>
        </p:txBody>
      </p:sp>
      <p:sp>
        <p:nvSpPr>
          <p:cNvPr id="185348" name="Rectangle 4">
            <a:hlinkClick r:id="rId3" action="ppaction://hlinksldjump"/>
          </p:cNvPr>
          <p:cNvSpPr>
            <a:spLocks noChangeArrowheads="1"/>
          </p:cNvSpPr>
          <p:nvPr/>
        </p:nvSpPr>
        <p:spPr bwMode="auto">
          <a:xfrm>
            <a:off x="7272338" y="0"/>
            <a:ext cx="1871662" cy="1296988"/>
          </a:xfrm>
          <a:prstGeom prst="rect">
            <a:avLst/>
          </a:prstGeom>
          <a:noFill/>
          <a:ln w="9525">
            <a:noFill/>
            <a:miter lim="800000"/>
            <a:headEnd/>
            <a:tailEnd/>
          </a:ln>
          <a:effectLst/>
        </p:spPr>
        <p:txBody>
          <a:bodyPr wrap="none" anchor="ctr"/>
          <a:lstStyle/>
          <a:p>
            <a:endParaRPr lang="fr-FR"/>
          </a:p>
        </p:txBody>
      </p:sp>
      <p:pic>
        <p:nvPicPr>
          <p:cNvPr id="185350" name="Picture 6"/>
          <p:cNvPicPr>
            <a:picLocks noChangeAspect="1" noChangeArrowheads="1"/>
          </p:cNvPicPr>
          <p:nvPr/>
        </p:nvPicPr>
        <p:blipFill>
          <a:blip r:embed="rId4">
            <a:clrChange>
              <a:clrFrom>
                <a:srgbClr val="FFFFFF"/>
              </a:clrFrom>
              <a:clrTo>
                <a:srgbClr val="FFFFFF">
                  <a:alpha val="0"/>
                </a:srgbClr>
              </a:clrTo>
            </a:clrChange>
          </a:blip>
          <a:srcRect l="11812" t="15273"/>
          <a:stretch>
            <a:fillRect/>
          </a:stretch>
        </p:blipFill>
        <p:spPr bwMode="auto">
          <a:xfrm>
            <a:off x="7596188" y="644525"/>
            <a:ext cx="1008062" cy="623888"/>
          </a:xfrm>
          <a:prstGeom prst="rect">
            <a:avLst/>
          </a:prstGeom>
          <a:noFill/>
          <a:ln w="9525">
            <a:noFill/>
            <a:miter lim="800000"/>
            <a:headEnd/>
            <a:tailEnd/>
          </a:ln>
          <a:effectLst/>
        </p:spPr>
      </p:pic>
      <p:sp>
        <p:nvSpPr>
          <p:cNvPr id="185351" name="Rectangle 7"/>
          <p:cNvSpPr>
            <a:spLocks noChangeArrowheads="1"/>
          </p:cNvSpPr>
          <p:nvPr/>
        </p:nvSpPr>
        <p:spPr bwMode="auto">
          <a:xfrm>
            <a:off x="7993063" y="71438"/>
            <a:ext cx="1116012" cy="5492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grpId="1" nodeType="clickEffect">
                                  <p:stCondLst>
                                    <p:cond delay="0"/>
                                  </p:stCondLst>
                                  <p:childTnLst>
                                    <p:set>
                                      <p:cBhvr>
                                        <p:cTn id="6" dur="1" fill="hold">
                                          <p:stCondLst>
                                            <p:cond delay="0"/>
                                          </p:stCondLst>
                                        </p:cTn>
                                        <p:tgtEl>
                                          <p:spTgt spid="185347">
                                            <p:txEl>
                                              <p:pRg st="0" end="0"/>
                                            </p:txEl>
                                          </p:spTgt>
                                        </p:tgtEl>
                                        <p:attrNameLst>
                                          <p:attrName>style.visibility</p:attrName>
                                        </p:attrNameLst>
                                      </p:cBhvr>
                                      <p:to>
                                        <p:strVal val="visible"/>
                                      </p:to>
                                    </p:set>
                                    <p:animEffect transition="in" filter="fade">
                                      <p:cBhvr>
                                        <p:cTn id="7" dur="500"/>
                                        <p:tgtEl>
                                          <p:spTgt spid="185347">
                                            <p:txEl>
                                              <p:pRg st="0" end="0"/>
                                            </p:txEl>
                                          </p:spTgt>
                                        </p:tgtEl>
                                      </p:cBhvr>
                                    </p:animEffect>
                                    <p:anim calcmode="lin" valueType="num">
                                      <p:cBhvr>
                                        <p:cTn id="8" dur="500" fill="hold"/>
                                        <p:tgtEl>
                                          <p:spTgt spid="18534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85347">
                                            <p:txEl>
                                              <p:pRg st="0" end="0"/>
                                            </p:txEl>
                                          </p:spTgt>
                                        </p:tgtEl>
                                        <p:attrNameLst>
                                          <p:attrName>ppt_y</p:attrName>
                                        </p:attrNameLst>
                                      </p:cBhvr>
                                      <p:tavLst>
                                        <p:tav tm="0">
                                          <p:val>
                                            <p:strVal val="#ppt_y+.05"/>
                                          </p:val>
                                        </p:tav>
                                        <p:tav tm="100000">
                                          <p:val>
                                            <p:strVal val="#ppt_y"/>
                                          </p:val>
                                        </p:tav>
                                      </p:tavLst>
                                    </p:anim>
                                  </p:childTnLst>
                                </p:cTn>
                              </p:par>
                              <p:par>
                                <p:cTn id="10" presetID="44" presetClass="entr" presetSubtype="0" fill="hold" grpId="1" nodeType="withEffect">
                                  <p:stCondLst>
                                    <p:cond delay="0"/>
                                  </p:stCondLst>
                                  <p:childTnLst>
                                    <p:set>
                                      <p:cBhvr>
                                        <p:cTn id="11" dur="1" fill="hold">
                                          <p:stCondLst>
                                            <p:cond delay="0"/>
                                          </p:stCondLst>
                                        </p:cTn>
                                        <p:tgtEl>
                                          <p:spTgt spid="185347">
                                            <p:txEl>
                                              <p:pRg st="1" end="1"/>
                                            </p:txEl>
                                          </p:spTgt>
                                        </p:tgtEl>
                                        <p:attrNameLst>
                                          <p:attrName>style.visibility</p:attrName>
                                        </p:attrNameLst>
                                      </p:cBhvr>
                                      <p:to>
                                        <p:strVal val="visible"/>
                                      </p:to>
                                    </p:set>
                                    <p:animEffect transition="in" filter="fade">
                                      <p:cBhvr>
                                        <p:cTn id="12" dur="500"/>
                                        <p:tgtEl>
                                          <p:spTgt spid="185347">
                                            <p:txEl>
                                              <p:pRg st="1" end="1"/>
                                            </p:txEl>
                                          </p:spTgt>
                                        </p:tgtEl>
                                      </p:cBhvr>
                                    </p:animEffect>
                                    <p:anim calcmode="lin" valueType="num">
                                      <p:cBhvr>
                                        <p:cTn id="13" dur="500" fill="hold"/>
                                        <p:tgtEl>
                                          <p:spTgt spid="18534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85347">
                                            <p:txEl>
                                              <p:pRg st="1" end="1"/>
                                            </p:txEl>
                                          </p:spTgt>
                                        </p:tgtEl>
                                        <p:attrNameLst>
                                          <p:attrName>ppt_y</p:attrName>
                                        </p:attrNameLst>
                                      </p:cBhvr>
                                      <p:tavLst>
                                        <p:tav tm="0">
                                          <p:val>
                                            <p:strVal val="#ppt_y+.05"/>
                                          </p:val>
                                        </p:tav>
                                        <p:tav tm="100000">
                                          <p:val>
                                            <p:strVal val="#ppt_y"/>
                                          </p:val>
                                        </p:tav>
                                      </p:tavLst>
                                    </p:anim>
                                  </p:childTnLst>
                                </p:cTn>
                              </p:par>
                              <p:par>
                                <p:cTn id="15" presetID="44" presetClass="entr" presetSubtype="0" fill="hold" grpId="1" nodeType="withEffect">
                                  <p:stCondLst>
                                    <p:cond delay="0"/>
                                  </p:stCondLst>
                                  <p:childTnLst>
                                    <p:set>
                                      <p:cBhvr>
                                        <p:cTn id="16" dur="1" fill="hold">
                                          <p:stCondLst>
                                            <p:cond delay="0"/>
                                          </p:stCondLst>
                                        </p:cTn>
                                        <p:tgtEl>
                                          <p:spTgt spid="185347">
                                            <p:txEl>
                                              <p:pRg st="2" end="2"/>
                                            </p:txEl>
                                          </p:spTgt>
                                        </p:tgtEl>
                                        <p:attrNameLst>
                                          <p:attrName>style.visibility</p:attrName>
                                        </p:attrNameLst>
                                      </p:cBhvr>
                                      <p:to>
                                        <p:strVal val="visible"/>
                                      </p:to>
                                    </p:set>
                                    <p:animEffect transition="in" filter="fade">
                                      <p:cBhvr>
                                        <p:cTn id="17" dur="500"/>
                                        <p:tgtEl>
                                          <p:spTgt spid="185347">
                                            <p:txEl>
                                              <p:pRg st="2" end="2"/>
                                            </p:txEl>
                                          </p:spTgt>
                                        </p:tgtEl>
                                      </p:cBhvr>
                                    </p:animEffect>
                                    <p:anim calcmode="lin" valueType="num">
                                      <p:cBhvr>
                                        <p:cTn id="18" dur="500" fill="hold"/>
                                        <p:tgtEl>
                                          <p:spTgt spid="185347">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185347">
                                            <p:txEl>
                                              <p:pRg st="2" end="2"/>
                                            </p:txEl>
                                          </p:spTgt>
                                        </p:tgtEl>
                                        <p:attrNameLst>
                                          <p:attrName>ppt_y</p:attrName>
                                        </p:attrNameLst>
                                      </p:cBhvr>
                                      <p:tavLst>
                                        <p:tav tm="0">
                                          <p:val>
                                            <p:strVal val="#ppt_y+.05"/>
                                          </p:val>
                                        </p:tav>
                                        <p:tav tm="100000">
                                          <p:val>
                                            <p:strVal val="#ppt_y"/>
                                          </p:val>
                                        </p:tav>
                                      </p:tavLst>
                                    </p:anim>
                                  </p:childTnLst>
                                </p:cTn>
                              </p:par>
                              <p:par>
                                <p:cTn id="20" presetID="44" presetClass="entr" presetSubtype="0" fill="hold" grpId="1" nodeType="withEffect">
                                  <p:stCondLst>
                                    <p:cond delay="0"/>
                                  </p:stCondLst>
                                  <p:childTnLst>
                                    <p:set>
                                      <p:cBhvr>
                                        <p:cTn id="21" dur="1" fill="hold">
                                          <p:stCondLst>
                                            <p:cond delay="0"/>
                                          </p:stCondLst>
                                        </p:cTn>
                                        <p:tgtEl>
                                          <p:spTgt spid="185347">
                                            <p:txEl>
                                              <p:pRg st="4" end="4"/>
                                            </p:txEl>
                                          </p:spTgt>
                                        </p:tgtEl>
                                        <p:attrNameLst>
                                          <p:attrName>style.visibility</p:attrName>
                                        </p:attrNameLst>
                                      </p:cBhvr>
                                      <p:to>
                                        <p:strVal val="visible"/>
                                      </p:to>
                                    </p:set>
                                    <p:animEffect transition="in" filter="fade">
                                      <p:cBhvr>
                                        <p:cTn id="22" dur="500"/>
                                        <p:tgtEl>
                                          <p:spTgt spid="185347">
                                            <p:txEl>
                                              <p:pRg st="4" end="4"/>
                                            </p:txEl>
                                          </p:spTgt>
                                        </p:tgtEl>
                                      </p:cBhvr>
                                    </p:animEffect>
                                    <p:anim calcmode="lin" valueType="num">
                                      <p:cBhvr>
                                        <p:cTn id="23" dur="500" fill="hold"/>
                                        <p:tgtEl>
                                          <p:spTgt spid="185347">
                                            <p:txEl>
                                              <p:pRg st="4" end="4"/>
                                            </p:txEl>
                                          </p:spTgt>
                                        </p:tgtEl>
                                        <p:attrNameLst>
                                          <p:attrName>ppt_x</p:attrName>
                                        </p:attrNameLst>
                                      </p:cBhvr>
                                      <p:tavLst>
                                        <p:tav tm="0">
                                          <p:val>
                                            <p:strVal val="#ppt_x"/>
                                          </p:val>
                                        </p:tav>
                                        <p:tav tm="100000">
                                          <p:val>
                                            <p:strVal val="#ppt_x"/>
                                          </p:val>
                                        </p:tav>
                                      </p:tavLst>
                                    </p:anim>
                                    <p:anim calcmode="lin" valueType="num">
                                      <p:cBhvr>
                                        <p:cTn id="24" dur="500" fill="hold"/>
                                        <p:tgtEl>
                                          <p:spTgt spid="185347">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4" presetClass="entr" presetSubtype="0" fill="hold" grpId="1" nodeType="clickEffect">
                                  <p:stCondLst>
                                    <p:cond delay="0"/>
                                  </p:stCondLst>
                                  <p:childTnLst>
                                    <p:set>
                                      <p:cBhvr>
                                        <p:cTn id="28" dur="1" fill="hold">
                                          <p:stCondLst>
                                            <p:cond delay="0"/>
                                          </p:stCondLst>
                                        </p:cTn>
                                        <p:tgtEl>
                                          <p:spTgt spid="185347">
                                            <p:txEl>
                                              <p:pRg st="6" end="6"/>
                                            </p:txEl>
                                          </p:spTgt>
                                        </p:tgtEl>
                                        <p:attrNameLst>
                                          <p:attrName>style.visibility</p:attrName>
                                        </p:attrNameLst>
                                      </p:cBhvr>
                                      <p:to>
                                        <p:strVal val="visible"/>
                                      </p:to>
                                    </p:set>
                                    <p:animEffect transition="in" filter="fade">
                                      <p:cBhvr>
                                        <p:cTn id="29" dur="500"/>
                                        <p:tgtEl>
                                          <p:spTgt spid="185347">
                                            <p:txEl>
                                              <p:pRg st="6" end="6"/>
                                            </p:txEl>
                                          </p:spTgt>
                                        </p:tgtEl>
                                      </p:cBhvr>
                                    </p:animEffect>
                                    <p:anim calcmode="lin" valueType="num">
                                      <p:cBhvr>
                                        <p:cTn id="30" dur="500" fill="hold"/>
                                        <p:tgtEl>
                                          <p:spTgt spid="185347">
                                            <p:txEl>
                                              <p:pRg st="6" end="6"/>
                                            </p:txEl>
                                          </p:spTgt>
                                        </p:tgtEl>
                                        <p:attrNameLst>
                                          <p:attrName>ppt_x</p:attrName>
                                        </p:attrNameLst>
                                      </p:cBhvr>
                                      <p:tavLst>
                                        <p:tav tm="0">
                                          <p:val>
                                            <p:strVal val="#ppt_x"/>
                                          </p:val>
                                        </p:tav>
                                        <p:tav tm="100000">
                                          <p:val>
                                            <p:strVal val="#ppt_x"/>
                                          </p:val>
                                        </p:tav>
                                      </p:tavLst>
                                    </p:anim>
                                    <p:anim calcmode="lin" valueType="num">
                                      <p:cBhvr>
                                        <p:cTn id="31" dur="500" fill="hold"/>
                                        <p:tgtEl>
                                          <p:spTgt spid="185347">
                                            <p:txEl>
                                              <p:pRg st="6" end="6"/>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1" nodeType="withEffect">
                                  <p:stCondLst>
                                    <p:cond delay="0"/>
                                  </p:stCondLst>
                                  <p:childTnLst>
                                    <p:set>
                                      <p:cBhvr>
                                        <p:cTn id="33" dur="1" fill="hold">
                                          <p:stCondLst>
                                            <p:cond delay="0"/>
                                          </p:stCondLst>
                                        </p:cTn>
                                        <p:tgtEl>
                                          <p:spTgt spid="185347">
                                            <p:txEl>
                                              <p:pRg st="7" end="7"/>
                                            </p:txEl>
                                          </p:spTgt>
                                        </p:tgtEl>
                                        <p:attrNameLst>
                                          <p:attrName>style.visibility</p:attrName>
                                        </p:attrNameLst>
                                      </p:cBhvr>
                                      <p:to>
                                        <p:strVal val="visible"/>
                                      </p:to>
                                    </p:set>
                                    <p:animEffect transition="in" filter="fade">
                                      <p:cBhvr>
                                        <p:cTn id="34" dur="500"/>
                                        <p:tgtEl>
                                          <p:spTgt spid="185347">
                                            <p:txEl>
                                              <p:pRg st="7" end="7"/>
                                            </p:txEl>
                                          </p:spTgt>
                                        </p:tgtEl>
                                      </p:cBhvr>
                                    </p:animEffect>
                                    <p:anim calcmode="lin" valueType="num">
                                      <p:cBhvr>
                                        <p:cTn id="35" dur="500" fill="hold"/>
                                        <p:tgtEl>
                                          <p:spTgt spid="185347">
                                            <p:txEl>
                                              <p:pRg st="7" end="7"/>
                                            </p:txEl>
                                          </p:spTgt>
                                        </p:tgtEl>
                                        <p:attrNameLst>
                                          <p:attrName>ppt_x</p:attrName>
                                        </p:attrNameLst>
                                      </p:cBhvr>
                                      <p:tavLst>
                                        <p:tav tm="0">
                                          <p:val>
                                            <p:strVal val="#ppt_x"/>
                                          </p:val>
                                        </p:tav>
                                        <p:tav tm="100000">
                                          <p:val>
                                            <p:strVal val="#ppt_x"/>
                                          </p:val>
                                        </p:tav>
                                      </p:tavLst>
                                    </p:anim>
                                    <p:anim calcmode="lin" valueType="num">
                                      <p:cBhvr>
                                        <p:cTn id="36" dur="500" fill="hold"/>
                                        <p:tgtEl>
                                          <p:spTgt spid="185347">
                                            <p:txEl>
                                              <p:pRg st="7" end="7"/>
                                            </p:txEl>
                                          </p:spTgt>
                                        </p:tgtEl>
                                        <p:attrNameLst>
                                          <p:attrName>ppt_y</p:attrName>
                                        </p:attrNameLst>
                                      </p:cBhvr>
                                      <p:tavLst>
                                        <p:tav tm="0">
                                          <p:val>
                                            <p:strVal val="#ppt_y+.05"/>
                                          </p:val>
                                        </p:tav>
                                        <p:tav tm="100000">
                                          <p:val>
                                            <p:strVal val="#ppt_y"/>
                                          </p:val>
                                        </p:tav>
                                      </p:tavLst>
                                    </p:anim>
                                  </p:childTnLst>
                                </p:cTn>
                              </p:par>
                              <p:par>
                                <p:cTn id="37" presetID="44" presetClass="entr" presetSubtype="0" fill="hold" grpId="1" nodeType="withEffect">
                                  <p:stCondLst>
                                    <p:cond delay="0"/>
                                  </p:stCondLst>
                                  <p:childTnLst>
                                    <p:set>
                                      <p:cBhvr>
                                        <p:cTn id="38" dur="1" fill="hold">
                                          <p:stCondLst>
                                            <p:cond delay="0"/>
                                          </p:stCondLst>
                                        </p:cTn>
                                        <p:tgtEl>
                                          <p:spTgt spid="185347">
                                            <p:txEl>
                                              <p:pRg st="8" end="8"/>
                                            </p:txEl>
                                          </p:spTgt>
                                        </p:tgtEl>
                                        <p:attrNameLst>
                                          <p:attrName>style.visibility</p:attrName>
                                        </p:attrNameLst>
                                      </p:cBhvr>
                                      <p:to>
                                        <p:strVal val="visible"/>
                                      </p:to>
                                    </p:set>
                                    <p:animEffect transition="in" filter="fade">
                                      <p:cBhvr>
                                        <p:cTn id="39" dur="500"/>
                                        <p:tgtEl>
                                          <p:spTgt spid="185347">
                                            <p:txEl>
                                              <p:pRg st="8" end="8"/>
                                            </p:txEl>
                                          </p:spTgt>
                                        </p:tgtEl>
                                      </p:cBhvr>
                                    </p:animEffect>
                                    <p:anim calcmode="lin" valueType="num">
                                      <p:cBhvr>
                                        <p:cTn id="40" dur="500" fill="hold"/>
                                        <p:tgtEl>
                                          <p:spTgt spid="185347">
                                            <p:txEl>
                                              <p:pRg st="8" end="8"/>
                                            </p:txEl>
                                          </p:spTgt>
                                        </p:tgtEl>
                                        <p:attrNameLst>
                                          <p:attrName>ppt_x</p:attrName>
                                        </p:attrNameLst>
                                      </p:cBhvr>
                                      <p:tavLst>
                                        <p:tav tm="0">
                                          <p:val>
                                            <p:strVal val="#ppt_x"/>
                                          </p:val>
                                        </p:tav>
                                        <p:tav tm="100000">
                                          <p:val>
                                            <p:strVal val="#ppt_x"/>
                                          </p:val>
                                        </p:tav>
                                      </p:tavLst>
                                    </p:anim>
                                    <p:anim calcmode="lin" valueType="num">
                                      <p:cBhvr>
                                        <p:cTn id="41" dur="500" fill="hold"/>
                                        <p:tgtEl>
                                          <p:spTgt spid="185347">
                                            <p:txEl>
                                              <p:pRg st="8" end="8"/>
                                            </p:txEl>
                                          </p:spTgt>
                                        </p:tgtEl>
                                        <p:attrNameLst>
                                          <p:attrName>ppt_y</p:attrName>
                                        </p:attrNameLst>
                                      </p:cBhvr>
                                      <p:tavLst>
                                        <p:tav tm="0">
                                          <p:val>
                                            <p:strVal val="#ppt_y+.05"/>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4" presetClass="entr" presetSubtype="0" fill="hold" grpId="1" nodeType="clickEffect">
                                  <p:stCondLst>
                                    <p:cond delay="0"/>
                                  </p:stCondLst>
                                  <p:childTnLst>
                                    <p:set>
                                      <p:cBhvr>
                                        <p:cTn id="45" dur="1" fill="hold">
                                          <p:stCondLst>
                                            <p:cond delay="0"/>
                                          </p:stCondLst>
                                        </p:cTn>
                                        <p:tgtEl>
                                          <p:spTgt spid="185347">
                                            <p:txEl>
                                              <p:pRg st="10" end="10"/>
                                            </p:txEl>
                                          </p:spTgt>
                                        </p:tgtEl>
                                        <p:attrNameLst>
                                          <p:attrName>style.visibility</p:attrName>
                                        </p:attrNameLst>
                                      </p:cBhvr>
                                      <p:to>
                                        <p:strVal val="visible"/>
                                      </p:to>
                                    </p:set>
                                    <p:animEffect transition="in" filter="fade">
                                      <p:cBhvr>
                                        <p:cTn id="46" dur="500"/>
                                        <p:tgtEl>
                                          <p:spTgt spid="185347">
                                            <p:txEl>
                                              <p:pRg st="10" end="10"/>
                                            </p:txEl>
                                          </p:spTgt>
                                        </p:tgtEl>
                                      </p:cBhvr>
                                    </p:animEffect>
                                    <p:anim calcmode="lin" valueType="num">
                                      <p:cBhvr>
                                        <p:cTn id="47" dur="500" fill="hold"/>
                                        <p:tgtEl>
                                          <p:spTgt spid="185347">
                                            <p:txEl>
                                              <p:pRg st="10" end="10"/>
                                            </p:txEl>
                                          </p:spTgt>
                                        </p:tgtEl>
                                        <p:attrNameLst>
                                          <p:attrName>ppt_x</p:attrName>
                                        </p:attrNameLst>
                                      </p:cBhvr>
                                      <p:tavLst>
                                        <p:tav tm="0">
                                          <p:val>
                                            <p:strVal val="#ppt_x"/>
                                          </p:val>
                                        </p:tav>
                                        <p:tav tm="100000">
                                          <p:val>
                                            <p:strVal val="#ppt_x"/>
                                          </p:val>
                                        </p:tav>
                                      </p:tavLst>
                                    </p:anim>
                                    <p:anim calcmode="lin" valueType="num">
                                      <p:cBhvr>
                                        <p:cTn id="48" dur="500" fill="hold"/>
                                        <p:tgtEl>
                                          <p:spTgt spid="185347">
                                            <p:txEl>
                                              <p:pRg st="10" end="10"/>
                                            </p:txEl>
                                          </p:spTgt>
                                        </p:tgtEl>
                                        <p:attrNameLst>
                                          <p:attrName>ppt_y</p:attrName>
                                        </p:attrNameLst>
                                      </p:cBhvr>
                                      <p:tavLst>
                                        <p:tav tm="0">
                                          <p:val>
                                            <p:strVal val="#ppt_y+.05"/>
                                          </p:val>
                                        </p:tav>
                                        <p:tav tm="100000">
                                          <p:val>
                                            <p:strVal val="#ppt_y"/>
                                          </p:val>
                                        </p:tav>
                                      </p:tavLst>
                                    </p:anim>
                                  </p:childTnLst>
                                </p:cTn>
                              </p:par>
                              <p:par>
                                <p:cTn id="49" presetID="44" presetClass="entr" presetSubtype="0" fill="hold" grpId="1" nodeType="withEffect">
                                  <p:stCondLst>
                                    <p:cond delay="0"/>
                                  </p:stCondLst>
                                  <p:childTnLst>
                                    <p:set>
                                      <p:cBhvr>
                                        <p:cTn id="50" dur="1" fill="hold">
                                          <p:stCondLst>
                                            <p:cond delay="0"/>
                                          </p:stCondLst>
                                        </p:cTn>
                                        <p:tgtEl>
                                          <p:spTgt spid="185347">
                                            <p:txEl>
                                              <p:pRg st="11" end="11"/>
                                            </p:txEl>
                                          </p:spTgt>
                                        </p:tgtEl>
                                        <p:attrNameLst>
                                          <p:attrName>style.visibility</p:attrName>
                                        </p:attrNameLst>
                                      </p:cBhvr>
                                      <p:to>
                                        <p:strVal val="visible"/>
                                      </p:to>
                                    </p:set>
                                    <p:animEffect transition="in" filter="fade">
                                      <p:cBhvr>
                                        <p:cTn id="51" dur="500"/>
                                        <p:tgtEl>
                                          <p:spTgt spid="185347">
                                            <p:txEl>
                                              <p:pRg st="11" end="11"/>
                                            </p:txEl>
                                          </p:spTgt>
                                        </p:tgtEl>
                                      </p:cBhvr>
                                    </p:animEffect>
                                    <p:anim calcmode="lin" valueType="num">
                                      <p:cBhvr>
                                        <p:cTn id="52" dur="500" fill="hold"/>
                                        <p:tgtEl>
                                          <p:spTgt spid="185347">
                                            <p:txEl>
                                              <p:pRg st="11" end="11"/>
                                            </p:txEl>
                                          </p:spTgt>
                                        </p:tgtEl>
                                        <p:attrNameLst>
                                          <p:attrName>ppt_x</p:attrName>
                                        </p:attrNameLst>
                                      </p:cBhvr>
                                      <p:tavLst>
                                        <p:tav tm="0">
                                          <p:val>
                                            <p:strVal val="#ppt_x"/>
                                          </p:val>
                                        </p:tav>
                                        <p:tav tm="100000">
                                          <p:val>
                                            <p:strVal val="#ppt_x"/>
                                          </p:val>
                                        </p:tav>
                                      </p:tavLst>
                                    </p:anim>
                                    <p:anim calcmode="lin" valueType="num">
                                      <p:cBhvr>
                                        <p:cTn id="53" dur="500" fill="hold"/>
                                        <p:tgtEl>
                                          <p:spTgt spid="185347">
                                            <p:txEl>
                                              <p:pRg st="11" end="11"/>
                                            </p:txEl>
                                          </p:spTgt>
                                        </p:tgtEl>
                                        <p:attrNameLst>
                                          <p:attrName>ppt_y</p:attrName>
                                        </p:attrNameLst>
                                      </p:cBhvr>
                                      <p:tavLst>
                                        <p:tav tm="0">
                                          <p:val>
                                            <p:strVal val="#ppt_y+.05"/>
                                          </p:val>
                                        </p:tav>
                                        <p:tav tm="100000">
                                          <p:val>
                                            <p:strVal val="#ppt_y"/>
                                          </p:val>
                                        </p:tav>
                                      </p:tavLst>
                                    </p:anim>
                                  </p:childTnLst>
                                </p:cTn>
                              </p:par>
                              <p:par>
                                <p:cTn id="54" presetID="44" presetClass="entr" presetSubtype="0" fill="hold" grpId="1" nodeType="withEffect">
                                  <p:stCondLst>
                                    <p:cond delay="0"/>
                                  </p:stCondLst>
                                  <p:childTnLst>
                                    <p:set>
                                      <p:cBhvr>
                                        <p:cTn id="55" dur="1" fill="hold">
                                          <p:stCondLst>
                                            <p:cond delay="0"/>
                                          </p:stCondLst>
                                        </p:cTn>
                                        <p:tgtEl>
                                          <p:spTgt spid="185347">
                                            <p:txEl>
                                              <p:pRg st="12" end="12"/>
                                            </p:txEl>
                                          </p:spTgt>
                                        </p:tgtEl>
                                        <p:attrNameLst>
                                          <p:attrName>style.visibility</p:attrName>
                                        </p:attrNameLst>
                                      </p:cBhvr>
                                      <p:to>
                                        <p:strVal val="visible"/>
                                      </p:to>
                                    </p:set>
                                    <p:animEffect transition="in" filter="fade">
                                      <p:cBhvr>
                                        <p:cTn id="56" dur="500"/>
                                        <p:tgtEl>
                                          <p:spTgt spid="185347">
                                            <p:txEl>
                                              <p:pRg st="12" end="12"/>
                                            </p:txEl>
                                          </p:spTgt>
                                        </p:tgtEl>
                                      </p:cBhvr>
                                    </p:animEffect>
                                    <p:anim calcmode="lin" valueType="num">
                                      <p:cBhvr>
                                        <p:cTn id="57" dur="500" fill="hold"/>
                                        <p:tgtEl>
                                          <p:spTgt spid="185347">
                                            <p:txEl>
                                              <p:pRg st="12" end="12"/>
                                            </p:txEl>
                                          </p:spTgt>
                                        </p:tgtEl>
                                        <p:attrNameLst>
                                          <p:attrName>ppt_x</p:attrName>
                                        </p:attrNameLst>
                                      </p:cBhvr>
                                      <p:tavLst>
                                        <p:tav tm="0">
                                          <p:val>
                                            <p:strVal val="#ppt_x"/>
                                          </p:val>
                                        </p:tav>
                                        <p:tav tm="100000">
                                          <p:val>
                                            <p:strVal val="#ppt_x"/>
                                          </p:val>
                                        </p:tav>
                                      </p:tavLst>
                                    </p:anim>
                                    <p:anim calcmode="lin" valueType="num">
                                      <p:cBhvr>
                                        <p:cTn id="58" dur="500" fill="hold"/>
                                        <p:tgtEl>
                                          <p:spTgt spid="185347">
                                            <p:txEl>
                                              <p:pRg st="12" end="12"/>
                                            </p:txEl>
                                          </p:spTgt>
                                        </p:tgtEl>
                                        <p:attrNameLst>
                                          <p:attrName>ppt_y</p:attrName>
                                        </p:attrNameLst>
                                      </p:cBhvr>
                                      <p:tavLst>
                                        <p:tav tm="0">
                                          <p:val>
                                            <p:strVal val="#ppt_y+.05"/>
                                          </p:val>
                                        </p:tav>
                                        <p:tav tm="100000">
                                          <p:val>
                                            <p:strVal val="#ppt_y"/>
                                          </p:val>
                                        </p:tav>
                                      </p:tavLst>
                                    </p:anim>
                                  </p:childTnLst>
                                </p:cTn>
                              </p:par>
                              <p:par>
                                <p:cTn id="59" presetID="44" presetClass="entr" presetSubtype="0" fill="hold" grpId="1" nodeType="withEffect">
                                  <p:stCondLst>
                                    <p:cond delay="0"/>
                                  </p:stCondLst>
                                  <p:childTnLst>
                                    <p:set>
                                      <p:cBhvr>
                                        <p:cTn id="60" dur="1" fill="hold">
                                          <p:stCondLst>
                                            <p:cond delay="0"/>
                                          </p:stCondLst>
                                        </p:cTn>
                                        <p:tgtEl>
                                          <p:spTgt spid="185347">
                                            <p:txEl>
                                              <p:pRg st="13" end="13"/>
                                            </p:txEl>
                                          </p:spTgt>
                                        </p:tgtEl>
                                        <p:attrNameLst>
                                          <p:attrName>style.visibility</p:attrName>
                                        </p:attrNameLst>
                                      </p:cBhvr>
                                      <p:to>
                                        <p:strVal val="visible"/>
                                      </p:to>
                                    </p:set>
                                    <p:animEffect transition="in" filter="fade">
                                      <p:cBhvr>
                                        <p:cTn id="61" dur="500"/>
                                        <p:tgtEl>
                                          <p:spTgt spid="185347">
                                            <p:txEl>
                                              <p:pRg st="13" end="13"/>
                                            </p:txEl>
                                          </p:spTgt>
                                        </p:tgtEl>
                                      </p:cBhvr>
                                    </p:animEffect>
                                    <p:anim calcmode="lin" valueType="num">
                                      <p:cBhvr>
                                        <p:cTn id="62" dur="500" fill="hold"/>
                                        <p:tgtEl>
                                          <p:spTgt spid="185347">
                                            <p:txEl>
                                              <p:pRg st="13" end="13"/>
                                            </p:txEl>
                                          </p:spTgt>
                                        </p:tgtEl>
                                        <p:attrNameLst>
                                          <p:attrName>ppt_x</p:attrName>
                                        </p:attrNameLst>
                                      </p:cBhvr>
                                      <p:tavLst>
                                        <p:tav tm="0">
                                          <p:val>
                                            <p:strVal val="#ppt_x"/>
                                          </p:val>
                                        </p:tav>
                                        <p:tav tm="100000">
                                          <p:val>
                                            <p:strVal val="#ppt_x"/>
                                          </p:val>
                                        </p:tav>
                                      </p:tavLst>
                                    </p:anim>
                                    <p:anim calcmode="lin" valueType="num">
                                      <p:cBhvr>
                                        <p:cTn id="63" dur="500" fill="hold"/>
                                        <p:tgtEl>
                                          <p:spTgt spid="185347">
                                            <p:txEl>
                                              <p:pRg st="13" end="13"/>
                                            </p:txEl>
                                          </p:spTgt>
                                        </p:tgtEl>
                                        <p:attrNameLst>
                                          <p:attrName>ppt_y</p:attrName>
                                        </p:attrNameLst>
                                      </p:cBhvr>
                                      <p:tavLst>
                                        <p:tav tm="0">
                                          <p:val>
                                            <p:strVal val="#ppt_y+.05"/>
                                          </p:val>
                                        </p:tav>
                                        <p:tav tm="100000">
                                          <p:val>
                                            <p:strVal val="#ppt_y"/>
                                          </p:val>
                                        </p:tav>
                                      </p:tavLst>
                                    </p:anim>
                                  </p:childTnLst>
                                </p:cTn>
                              </p:par>
                              <p:par>
                                <p:cTn id="64" presetID="44" presetClass="entr" presetSubtype="0" fill="hold" grpId="1" nodeType="withEffect">
                                  <p:stCondLst>
                                    <p:cond delay="0"/>
                                  </p:stCondLst>
                                  <p:childTnLst>
                                    <p:set>
                                      <p:cBhvr>
                                        <p:cTn id="65" dur="1" fill="hold">
                                          <p:stCondLst>
                                            <p:cond delay="0"/>
                                          </p:stCondLst>
                                        </p:cTn>
                                        <p:tgtEl>
                                          <p:spTgt spid="185347">
                                            <p:txEl>
                                              <p:pRg st="14" end="14"/>
                                            </p:txEl>
                                          </p:spTgt>
                                        </p:tgtEl>
                                        <p:attrNameLst>
                                          <p:attrName>style.visibility</p:attrName>
                                        </p:attrNameLst>
                                      </p:cBhvr>
                                      <p:to>
                                        <p:strVal val="visible"/>
                                      </p:to>
                                    </p:set>
                                    <p:animEffect transition="in" filter="fade">
                                      <p:cBhvr>
                                        <p:cTn id="66" dur="500"/>
                                        <p:tgtEl>
                                          <p:spTgt spid="185347">
                                            <p:txEl>
                                              <p:pRg st="14" end="14"/>
                                            </p:txEl>
                                          </p:spTgt>
                                        </p:tgtEl>
                                      </p:cBhvr>
                                    </p:animEffect>
                                    <p:anim calcmode="lin" valueType="num">
                                      <p:cBhvr>
                                        <p:cTn id="67" dur="500" fill="hold"/>
                                        <p:tgtEl>
                                          <p:spTgt spid="185347">
                                            <p:txEl>
                                              <p:pRg st="14" end="14"/>
                                            </p:txEl>
                                          </p:spTgt>
                                        </p:tgtEl>
                                        <p:attrNameLst>
                                          <p:attrName>ppt_x</p:attrName>
                                        </p:attrNameLst>
                                      </p:cBhvr>
                                      <p:tavLst>
                                        <p:tav tm="0">
                                          <p:val>
                                            <p:strVal val="#ppt_x"/>
                                          </p:val>
                                        </p:tav>
                                        <p:tav tm="100000">
                                          <p:val>
                                            <p:strVal val="#ppt_x"/>
                                          </p:val>
                                        </p:tav>
                                      </p:tavLst>
                                    </p:anim>
                                    <p:anim calcmode="lin" valueType="num">
                                      <p:cBhvr>
                                        <p:cTn id="68" dur="500" fill="hold"/>
                                        <p:tgtEl>
                                          <p:spTgt spid="185347">
                                            <p:txEl>
                                              <p:pRg st="14" end="14"/>
                                            </p:txEl>
                                          </p:spTgt>
                                        </p:tgtEl>
                                        <p:attrNameLst>
                                          <p:attrName>ppt_y</p:attrName>
                                        </p:attrNameLst>
                                      </p:cBhvr>
                                      <p:tavLst>
                                        <p:tav tm="0">
                                          <p:val>
                                            <p:strVal val="#ppt_y+.05"/>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853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1" uiExpand="1" build="p"/>
      <p:bldP spid="18535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1763713" y="260350"/>
            <a:ext cx="6480175" cy="1143000"/>
          </a:xfrm>
        </p:spPr>
        <p:txBody>
          <a:bodyPr/>
          <a:lstStyle/>
          <a:p>
            <a:r>
              <a:rPr lang="fr-BE"/>
              <a:t>EOS – EurOpen Scholar</a:t>
            </a:r>
            <a:endParaRPr lang="fr-FR"/>
          </a:p>
        </p:txBody>
      </p:sp>
      <p:sp>
        <p:nvSpPr>
          <p:cNvPr id="199683" name="Rectangle 3"/>
          <p:cNvSpPr>
            <a:spLocks noGrp="1" noChangeArrowheads="1"/>
          </p:cNvSpPr>
          <p:nvPr>
            <p:ph type="body" idx="1"/>
          </p:nvPr>
        </p:nvSpPr>
        <p:spPr>
          <a:xfrm>
            <a:off x="611188" y="1773238"/>
            <a:ext cx="8075612" cy="4248150"/>
          </a:xfrm>
        </p:spPr>
        <p:txBody>
          <a:bodyPr/>
          <a:lstStyle/>
          <a:p>
            <a:pPr>
              <a:lnSpc>
                <a:spcPct val="80000"/>
              </a:lnSpc>
            </a:pPr>
            <a:r>
              <a:rPr lang="fr-BE" sz="1600"/>
              <a:t>Consortium d’universités européennes et de centres de recherche européens</a:t>
            </a:r>
          </a:p>
          <a:p>
            <a:pPr>
              <a:lnSpc>
                <a:spcPct val="80000"/>
              </a:lnSpc>
            </a:pPr>
            <a:endParaRPr lang="fr-BE" sz="1600"/>
          </a:p>
          <a:p>
            <a:pPr>
              <a:lnSpc>
                <a:spcPct val="80000"/>
              </a:lnSpc>
            </a:pPr>
            <a:r>
              <a:rPr lang="fr-BE" sz="1600"/>
              <a:t>Composition : recteurs, présidents d’université, présidents de centres de recherches européens</a:t>
            </a:r>
          </a:p>
          <a:p>
            <a:pPr>
              <a:lnSpc>
                <a:spcPct val="80000"/>
              </a:lnSpc>
            </a:pPr>
            <a:endParaRPr lang="fr-BE" sz="1600"/>
          </a:p>
          <a:p>
            <a:pPr>
              <a:lnSpc>
                <a:spcPct val="80000"/>
              </a:lnSpc>
            </a:pPr>
            <a:r>
              <a:rPr lang="fr-BE" sz="1600"/>
              <a:t>Outil de :</a:t>
            </a:r>
          </a:p>
          <a:p>
            <a:pPr lvl="1">
              <a:lnSpc>
                <a:spcPct val="80000"/>
              </a:lnSpc>
            </a:pPr>
            <a:r>
              <a:rPr lang="fr-BE" sz="1400"/>
              <a:t>Concertation entre universités en matière d’OA, notamment en ce qui concerne les « mandats »</a:t>
            </a:r>
          </a:p>
          <a:p>
            <a:pPr lvl="1">
              <a:lnSpc>
                <a:spcPct val="80000"/>
              </a:lnSpc>
            </a:pPr>
            <a:r>
              <a:rPr lang="fr-BE" sz="1400"/>
              <a:t>Information des chercheurs et décideurs sur les politiques institutionnelles en matière d’OA</a:t>
            </a:r>
          </a:p>
          <a:p>
            <a:pPr lvl="1">
              <a:lnSpc>
                <a:spcPct val="80000"/>
              </a:lnSpc>
            </a:pPr>
            <a:r>
              <a:rPr lang="fr-BE" sz="1400"/>
              <a:t>Lobbying notamment vis-à-vis de </a:t>
            </a:r>
            <a:r>
              <a:rPr lang="fr-BE" sz="1400">
                <a:hlinkClick r:id="rId2" action="ppaction://hlinksldjump"/>
              </a:rPr>
              <a:t>EUA </a:t>
            </a:r>
            <a:r>
              <a:rPr lang="fr-BE" sz="1200">
                <a:hlinkClick r:id="rId2" action="ppaction://hlinksldjump"/>
              </a:rPr>
              <a:t>(cliquer ici pour en savoir plus)</a:t>
            </a:r>
            <a:endParaRPr lang="fr-BE" sz="1200"/>
          </a:p>
          <a:p>
            <a:pPr>
              <a:lnSpc>
                <a:spcPct val="80000"/>
              </a:lnSpc>
            </a:pPr>
            <a:endParaRPr lang="fr-BE" sz="1600"/>
          </a:p>
          <a:p>
            <a:pPr>
              <a:lnSpc>
                <a:spcPct val="80000"/>
              </a:lnSpc>
            </a:pPr>
            <a:r>
              <a:rPr lang="fr-BE" sz="1600"/>
              <a:t>Réunions : </a:t>
            </a:r>
          </a:p>
          <a:p>
            <a:pPr lvl="1">
              <a:lnSpc>
                <a:spcPct val="80000"/>
              </a:lnSpc>
            </a:pPr>
            <a:r>
              <a:rPr lang="fr-BE" sz="1400"/>
              <a:t>18 octobre 2007 à Liège</a:t>
            </a:r>
          </a:p>
          <a:p>
            <a:pPr lvl="1">
              <a:lnSpc>
                <a:spcPct val="80000"/>
              </a:lnSpc>
            </a:pPr>
            <a:r>
              <a:rPr lang="fr-BE" sz="1400"/>
              <a:t>4 avril 2008 à Southampton (dans le cadre de la conférence : « Open Repositories 2008)</a:t>
            </a:r>
          </a:p>
          <a:p>
            <a:pPr lvl="1">
              <a:lnSpc>
                <a:spcPct val="80000"/>
              </a:lnSpc>
              <a:buFont typeface="Wingdings 2" pitchFamily="18" charset="2"/>
              <a:buNone/>
            </a:pPr>
            <a:r>
              <a:rPr lang="fr-FR" sz="1400" b="1"/>
              <a:t>	</a:t>
            </a:r>
            <a:r>
              <a:rPr lang="fr-FR" sz="1400" b="1" i="1"/>
              <a:t>The University's Mission, Management and Mandate in the Open Access Era</a:t>
            </a:r>
          </a:p>
          <a:p>
            <a:pPr lvl="1">
              <a:lnSpc>
                <a:spcPct val="80000"/>
              </a:lnSpc>
            </a:pPr>
            <a:endParaRPr lang="fr-BE" sz="1400" i="1"/>
          </a:p>
          <a:p>
            <a:pPr lvl="1">
              <a:lnSpc>
                <a:spcPct val="80000"/>
              </a:lnSpc>
            </a:pPr>
            <a:endParaRPr lang="fr-BE" sz="1400"/>
          </a:p>
          <a:p>
            <a:pPr>
              <a:lnSpc>
                <a:spcPct val="80000"/>
              </a:lnSpc>
            </a:pPr>
            <a:endParaRPr lang="fr-FR" sz="1600"/>
          </a:p>
        </p:txBody>
      </p:sp>
      <p:sp>
        <p:nvSpPr>
          <p:cNvPr id="199686" name="Rectangle 6">
            <a:hlinkClick r:id="rId3" action="ppaction://hlinksldjump"/>
          </p:cNvPr>
          <p:cNvSpPr>
            <a:spLocks noChangeArrowheads="1"/>
          </p:cNvSpPr>
          <p:nvPr/>
        </p:nvSpPr>
        <p:spPr bwMode="auto">
          <a:xfrm>
            <a:off x="7272338" y="0"/>
            <a:ext cx="1871662" cy="1296988"/>
          </a:xfrm>
          <a:prstGeom prst="rect">
            <a:avLst/>
          </a:prstGeom>
          <a:noFill/>
          <a:ln w="9525">
            <a:noFill/>
            <a:miter lim="800000"/>
            <a:headEnd/>
            <a:tailEnd/>
          </a:ln>
          <a:effectLst/>
        </p:spPr>
        <p:txBody>
          <a:bodyPr wrap="none" anchor="ctr"/>
          <a:lstStyle/>
          <a:p>
            <a:endParaRPr lang="fr-FR"/>
          </a:p>
        </p:txBody>
      </p:sp>
      <p:sp>
        <p:nvSpPr>
          <p:cNvPr id="199687" name="Rectangle 7"/>
          <p:cNvSpPr>
            <a:spLocks noChangeArrowheads="1"/>
          </p:cNvSpPr>
          <p:nvPr/>
        </p:nvSpPr>
        <p:spPr bwMode="auto">
          <a:xfrm>
            <a:off x="7993063" y="71438"/>
            <a:ext cx="1116012" cy="5492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99682"/>
                                        </p:tgtEl>
                                        <p:attrNameLst>
                                          <p:attrName>style.visibility</p:attrName>
                                        </p:attrNameLst>
                                      </p:cBhvr>
                                      <p:to>
                                        <p:strVal val="visible"/>
                                      </p:to>
                                    </p:set>
                                    <p:anim calcmode="lin" valueType="num">
                                      <p:cBhvr>
                                        <p:cTn id="7" dur="500" fill="hold"/>
                                        <p:tgtEl>
                                          <p:spTgt spid="199682"/>
                                        </p:tgtEl>
                                        <p:attrNameLst>
                                          <p:attrName>ppt_x</p:attrName>
                                        </p:attrNameLst>
                                      </p:cBhvr>
                                      <p:tavLst>
                                        <p:tav tm="0">
                                          <p:val>
                                            <p:strVal val="#ppt_x-.2"/>
                                          </p:val>
                                        </p:tav>
                                        <p:tav tm="100000">
                                          <p:val>
                                            <p:strVal val="#ppt_x"/>
                                          </p:val>
                                        </p:tav>
                                      </p:tavLst>
                                    </p:anim>
                                    <p:anim calcmode="lin" valueType="num">
                                      <p:cBhvr>
                                        <p:cTn id="8" dur="500" fill="hold"/>
                                        <p:tgtEl>
                                          <p:spTgt spid="199682"/>
                                        </p:tgtEl>
                                        <p:attrNameLst>
                                          <p:attrName>ppt_y</p:attrName>
                                        </p:attrNameLst>
                                      </p:cBhvr>
                                      <p:tavLst>
                                        <p:tav tm="0">
                                          <p:val>
                                            <p:strVal val="#ppt_y"/>
                                          </p:val>
                                        </p:tav>
                                        <p:tav tm="100000">
                                          <p:val>
                                            <p:strVal val="#ppt_y"/>
                                          </p:val>
                                        </p:tav>
                                      </p:tavLst>
                                    </p:anim>
                                    <p:animEffect transition="in" filter="wipe(right)" prLst="gradientSize: 0.1">
                                      <p:cBhvr>
                                        <p:cTn id="9" dur="500"/>
                                        <p:tgtEl>
                                          <p:spTgt spid="19968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199683">
                                            <p:txEl>
                                              <p:pRg st="0" end="0"/>
                                            </p:txEl>
                                          </p:spTgt>
                                        </p:tgtEl>
                                        <p:attrNameLst>
                                          <p:attrName>style.visibility</p:attrName>
                                        </p:attrNameLst>
                                      </p:cBhvr>
                                      <p:to>
                                        <p:strVal val="visible"/>
                                      </p:to>
                                    </p:set>
                                    <p:animEffect transition="in" filter="fade">
                                      <p:cBhvr>
                                        <p:cTn id="14" dur="500"/>
                                        <p:tgtEl>
                                          <p:spTgt spid="199683">
                                            <p:txEl>
                                              <p:pRg st="0" end="0"/>
                                            </p:txEl>
                                          </p:spTgt>
                                        </p:tgtEl>
                                      </p:cBhvr>
                                    </p:animEffect>
                                    <p:anim calcmode="lin" valueType="num">
                                      <p:cBhvr>
                                        <p:cTn id="15" dur="500" fill="hold"/>
                                        <p:tgtEl>
                                          <p:spTgt spid="19968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9968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199683">
                                            <p:txEl>
                                              <p:pRg st="2" end="2"/>
                                            </p:txEl>
                                          </p:spTgt>
                                        </p:tgtEl>
                                        <p:attrNameLst>
                                          <p:attrName>style.visibility</p:attrName>
                                        </p:attrNameLst>
                                      </p:cBhvr>
                                      <p:to>
                                        <p:strVal val="visible"/>
                                      </p:to>
                                    </p:set>
                                    <p:animEffect transition="in" filter="fade">
                                      <p:cBhvr>
                                        <p:cTn id="21" dur="500"/>
                                        <p:tgtEl>
                                          <p:spTgt spid="199683">
                                            <p:txEl>
                                              <p:pRg st="2" end="2"/>
                                            </p:txEl>
                                          </p:spTgt>
                                        </p:tgtEl>
                                      </p:cBhvr>
                                    </p:animEffect>
                                    <p:anim calcmode="lin" valueType="num">
                                      <p:cBhvr>
                                        <p:cTn id="22" dur="500" fill="hold"/>
                                        <p:tgtEl>
                                          <p:spTgt spid="19968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9968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199683">
                                            <p:txEl>
                                              <p:pRg st="4" end="4"/>
                                            </p:txEl>
                                          </p:spTgt>
                                        </p:tgtEl>
                                        <p:attrNameLst>
                                          <p:attrName>style.visibility</p:attrName>
                                        </p:attrNameLst>
                                      </p:cBhvr>
                                      <p:to>
                                        <p:strVal val="visible"/>
                                      </p:to>
                                    </p:set>
                                    <p:animEffect transition="in" filter="fade">
                                      <p:cBhvr>
                                        <p:cTn id="28" dur="500"/>
                                        <p:tgtEl>
                                          <p:spTgt spid="199683">
                                            <p:txEl>
                                              <p:pRg st="4" end="4"/>
                                            </p:txEl>
                                          </p:spTgt>
                                        </p:tgtEl>
                                      </p:cBhvr>
                                    </p:animEffect>
                                    <p:anim calcmode="lin" valueType="num">
                                      <p:cBhvr>
                                        <p:cTn id="29" dur="500" fill="hold"/>
                                        <p:tgtEl>
                                          <p:spTgt spid="199683">
                                            <p:txEl>
                                              <p:pRg st="4" end="4"/>
                                            </p:txEl>
                                          </p:spTgt>
                                        </p:tgtEl>
                                        <p:attrNameLst>
                                          <p:attrName>ppt_x</p:attrName>
                                        </p:attrNameLst>
                                      </p:cBhvr>
                                      <p:tavLst>
                                        <p:tav tm="0">
                                          <p:val>
                                            <p:strVal val="#ppt_x"/>
                                          </p:val>
                                        </p:tav>
                                        <p:tav tm="100000">
                                          <p:val>
                                            <p:strVal val="#ppt_x"/>
                                          </p:val>
                                        </p:tav>
                                      </p:tavLst>
                                    </p:anim>
                                    <p:anim calcmode="lin" valueType="num">
                                      <p:cBhvr>
                                        <p:cTn id="30" dur="500" fill="hold"/>
                                        <p:tgtEl>
                                          <p:spTgt spid="199683">
                                            <p:txEl>
                                              <p:pRg st="4" end="4"/>
                                            </p:txEl>
                                          </p:spTgt>
                                        </p:tgtEl>
                                        <p:attrNameLst>
                                          <p:attrName>ppt_y</p:attrName>
                                        </p:attrNameLst>
                                      </p:cBhvr>
                                      <p:tavLst>
                                        <p:tav tm="0">
                                          <p:val>
                                            <p:strVal val="#ppt_y+.05"/>
                                          </p:val>
                                        </p:tav>
                                        <p:tav tm="100000">
                                          <p:val>
                                            <p:strVal val="#ppt_y"/>
                                          </p:val>
                                        </p:tav>
                                      </p:tavLst>
                                    </p:anim>
                                  </p:childTnLst>
                                </p:cTn>
                              </p:par>
                              <p:par>
                                <p:cTn id="31" presetID="44" presetClass="entr" presetSubtype="0" fill="hold" grpId="0" nodeType="withEffect">
                                  <p:stCondLst>
                                    <p:cond delay="0"/>
                                  </p:stCondLst>
                                  <p:childTnLst>
                                    <p:set>
                                      <p:cBhvr>
                                        <p:cTn id="32" dur="1" fill="hold">
                                          <p:stCondLst>
                                            <p:cond delay="0"/>
                                          </p:stCondLst>
                                        </p:cTn>
                                        <p:tgtEl>
                                          <p:spTgt spid="199683">
                                            <p:txEl>
                                              <p:pRg st="5" end="5"/>
                                            </p:txEl>
                                          </p:spTgt>
                                        </p:tgtEl>
                                        <p:attrNameLst>
                                          <p:attrName>style.visibility</p:attrName>
                                        </p:attrNameLst>
                                      </p:cBhvr>
                                      <p:to>
                                        <p:strVal val="visible"/>
                                      </p:to>
                                    </p:set>
                                    <p:animEffect transition="in" filter="fade">
                                      <p:cBhvr>
                                        <p:cTn id="33" dur="500"/>
                                        <p:tgtEl>
                                          <p:spTgt spid="199683">
                                            <p:txEl>
                                              <p:pRg st="5" end="5"/>
                                            </p:txEl>
                                          </p:spTgt>
                                        </p:tgtEl>
                                      </p:cBhvr>
                                    </p:animEffect>
                                    <p:anim calcmode="lin" valueType="num">
                                      <p:cBhvr>
                                        <p:cTn id="34" dur="500" fill="hold"/>
                                        <p:tgtEl>
                                          <p:spTgt spid="199683">
                                            <p:txEl>
                                              <p:pRg st="5" end="5"/>
                                            </p:txEl>
                                          </p:spTgt>
                                        </p:tgtEl>
                                        <p:attrNameLst>
                                          <p:attrName>ppt_x</p:attrName>
                                        </p:attrNameLst>
                                      </p:cBhvr>
                                      <p:tavLst>
                                        <p:tav tm="0">
                                          <p:val>
                                            <p:strVal val="#ppt_x"/>
                                          </p:val>
                                        </p:tav>
                                        <p:tav tm="100000">
                                          <p:val>
                                            <p:strVal val="#ppt_x"/>
                                          </p:val>
                                        </p:tav>
                                      </p:tavLst>
                                    </p:anim>
                                    <p:anim calcmode="lin" valueType="num">
                                      <p:cBhvr>
                                        <p:cTn id="35" dur="500" fill="hold"/>
                                        <p:tgtEl>
                                          <p:spTgt spid="199683">
                                            <p:txEl>
                                              <p:pRg st="5" end="5"/>
                                            </p:txEl>
                                          </p:spTgt>
                                        </p:tgtEl>
                                        <p:attrNameLst>
                                          <p:attrName>ppt_y</p:attrName>
                                        </p:attrNameLst>
                                      </p:cBhvr>
                                      <p:tavLst>
                                        <p:tav tm="0">
                                          <p:val>
                                            <p:strVal val="#ppt_y+.05"/>
                                          </p:val>
                                        </p:tav>
                                        <p:tav tm="100000">
                                          <p:val>
                                            <p:strVal val="#ppt_y"/>
                                          </p:val>
                                        </p:tav>
                                      </p:tavLst>
                                    </p:anim>
                                  </p:childTnLst>
                                </p:cTn>
                              </p:par>
                              <p:par>
                                <p:cTn id="36" presetID="44" presetClass="entr" presetSubtype="0" fill="hold" grpId="0" nodeType="withEffect">
                                  <p:stCondLst>
                                    <p:cond delay="0"/>
                                  </p:stCondLst>
                                  <p:childTnLst>
                                    <p:set>
                                      <p:cBhvr>
                                        <p:cTn id="37" dur="1" fill="hold">
                                          <p:stCondLst>
                                            <p:cond delay="0"/>
                                          </p:stCondLst>
                                        </p:cTn>
                                        <p:tgtEl>
                                          <p:spTgt spid="199683">
                                            <p:txEl>
                                              <p:pRg st="6" end="6"/>
                                            </p:txEl>
                                          </p:spTgt>
                                        </p:tgtEl>
                                        <p:attrNameLst>
                                          <p:attrName>style.visibility</p:attrName>
                                        </p:attrNameLst>
                                      </p:cBhvr>
                                      <p:to>
                                        <p:strVal val="visible"/>
                                      </p:to>
                                    </p:set>
                                    <p:animEffect transition="in" filter="fade">
                                      <p:cBhvr>
                                        <p:cTn id="38" dur="500"/>
                                        <p:tgtEl>
                                          <p:spTgt spid="199683">
                                            <p:txEl>
                                              <p:pRg st="6" end="6"/>
                                            </p:txEl>
                                          </p:spTgt>
                                        </p:tgtEl>
                                      </p:cBhvr>
                                    </p:animEffect>
                                    <p:anim calcmode="lin" valueType="num">
                                      <p:cBhvr>
                                        <p:cTn id="39" dur="500" fill="hold"/>
                                        <p:tgtEl>
                                          <p:spTgt spid="199683">
                                            <p:txEl>
                                              <p:pRg st="6" end="6"/>
                                            </p:txEl>
                                          </p:spTgt>
                                        </p:tgtEl>
                                        <p:attrNameLst>
                                          <p:attrName>ppt_x</p:attrName>
                                        </p:attrNameLst>
                                      </p:cBhvr>
                                      <p:tavLst>
                                        <p:tav tm="0">
                                          <p:val>
                                            <p:strVal val="#ppt_x"/>
                                          </p:val>
                                        </p:tav>
                                        <p:tav tm="100000">
                                          <p:val>
                                            <p:strVal val="#ppt_x"/>
                                          </p:val>
                                        </p:tav>
                                      </p:tavLst>
                                    </p:anim>
                                    <p:anim calcmode="lin" valueType="num">
                                      <p:cBhvr>
                                        <p:cTn id="40" dur="500" fill="hold"/>
                                        <p:tgtEl>
                                          <p:spTgt spid="199683">
                                            <p:txEl>
                                              <p:pRg st="6" end="6"/>
                                            </p:txEl>
                                          </p:spTgt>
                                        </p:tgtEl>
                                        <p:attrNameLst>
                                          <p:attrName>ppt_y</p:attrName>
                                        </p:attrNameLst>
                                      </p:cBhvr>
                                      <p:tavLst>
                                        <p:tav tm="0">
                                          <p:val>
                                            <p:strVal val="#ppt_y+.05"/>
                                          </p:val>
                                        </p:tav>
                                        <p:tav tm="100000">
                                          <p:val>
                                            <p:strVal val="#ppt_y"/>
                                          </p:val>
                                        </p:tav>
                                      </p:tavLst>
                                    </p:anim>
                                  </p:childTnLst>
                                </p:cTn>
                              </p:par>
                              <p:par>
                                <p:cTn id="41" presetID="44" presetClass="entr" presetSubtype="0" fill="hold" grpId="0" nodeType="withEffect">
                                  <p:stCondLst>
                                    <p:cond delay="0"/>
                                  </p:stCondLst>
                                  <p:childTnLst>
                                    <p:set>
                                      <p:cBhvr>
                                        <p:cTn id="42" dur="1" fill="hold">
                                          <p:stCondLst>
                                            <p:cond delay="0"/>
                                          </p:stCondLst>
                                        </p:cTn>
                                        <p:tgtEl>
                                          <p:spTgt spid="199683">
                                            <p:txEl>
                                              <p:pRg st="7" end="7"/>
                                            </p:txEl>
                                          </p:spTgt>
                                        </p:tgtEl>
                                        <p:attrNameLst>
                                          <p:attrName>style.visibility</p:attrName>
                                        </p:attrNameLst>
                                      </p:cBhvr>
                                      <p:to>
                                        <p:strVal val="visible"/>
                                      </p:to>
                                    </p:set>
                                    <p:animEffect transition="in" filter="fade">
                                      <p:cBhvr>
                                        <p:cTn id="43" dur="500"/>
                                        <p:tgtEl>
                                          <p:spTgt spid="199683">
                                            <p:txEl>
                                              <p:pRg st="7" end="7"/>
                                            </p:txEl>
                                          </p:spTgt>
                                        </p:tgtEl>
                                      </p:cBhvr>
                                    </p:animEffect>
                                    <p:anim calcmode="lin" valueType="num">
                                      <p:cBhvr>
                                        <p:cTn id="44" dur="500" fill="hold"/>
                                        <p:tgtEl>
                                          <p:spTgt spid="199683">
                                            <p:txEl>
                                              <p:pRg st="7" end="7"/>
                                            </p:txEl>
                                          </p:spTgt>
                                        </p:tgtEl>
                                        <p:attrNameLst>
                                          <p:attrName>ppt_x</p:attrName>
                                        </p:attrNameLst>
                                      </p:cBhvr>
                                      <p:tavLst>
                                        <p:tav tm="0">
                                          <p:val>
                                            <p:strVal val="#ppt_x"/>
                                          </p:val>
                                        </p:tav>
                                        <p:tav tm="100000">
                                          <p:val>
                                            <p:strVal val="#ppt_x"/>
                                          </p:val>
                                        </p:tav>
                                      </p:tavLst>
                                    </p:anim>
                                    <p:anim calcmode="lin" valueType="num">
                                      <p:cBhvr>
                                        <p:cTn id="45" dur="500" fill="hold"/>
                                        <p:tgtEl>
                                          <p:spTgt spid="199683">
                                            <p:txEl>
                                              <p:pRg st="7" end="7"/>
                                            </p:txEl>
                                          </p:spTgt>
                                        </p:tgtEl>
                                        <p:attrNameLst>
                                          <p:attrName>ppt_y</p:attrName>
                                        </p:attrNameLst>
                                      </p:cBhvr>
                                      <p:tavLst>
                                        <p:tav tm="0">
                                          <p:val>
                                            <p:strVal val="#ppt_y+.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4" presetClass="entr" presetSubtype="0" fill="hold" grpId="0" nodeType="clickEffect">
                                  <p:stCondLst>
                                    <p:cond delay="0"/>
                                  </p:stCondLst>
                                  <p:childTnLst>
                                    <p:set>
                                      <p:cBhvr>
                                        <p:cTn id="49" dur="1" fill="hold">
                                          <p:stCondLst>
                                            <p:cond delay="0"/>
                                          </p:stCondLst>
                                        </p:cTn>
                                        <p:tgtEl>
                                          <p:spTgt spid="199683">
                                            <p:txEl>
                                              <p:pRg st="9" end="9"/>
                                            </p:txEl>
                                          </p:spTgt>
                                        </p:tgtEl>
                                        <p:attrNameLst>
                                          <p:attrName>style.visibility</p:attrName>
                                        </p:attrNameLst>
                                      </p:cBhvr>
                                      <p:to>
                                        <p:strVal val="visible"/>
                                      </p:to>
                                    </p:set>
                                    <p:animEffect transition="in" filter="fade">
                                      <p:cBhvr>
                                        <p:cTn id="50" dur="500"/>
                                        <p:tgtEl>
                                          <p:spTgt spid="199683">
                                            <p:txEl>
                                              <p:pRg st="9" end="9"/>
                                            </p:txEl>
                                          </p:spTgt>
                                        </p:tgtEl>
                                      </p:cBhvr>
                                    </p:animEffect>
                                    <p:anim calcmode="lin" valueType="num">
                                      <p:cBhvr>
                                        <p:cTn id="51" dur="500" fill="hold"/>
                                        <p:tgtEl>
                                          <p:spTgt spid="199683">
                                            <p:txEl>
                                              <p:pRg st="9" end="9"/>
                                            </p:txEl>
                                          </p:spTgt>
                                        </p:tgtEl>
                                        <p:attrNameLst>
                                          <p:attrName>ppt_x</p:attrName>
                                        </p:attrNameLst>
                                      </p:cBhvr>
                                      <p:tavLst>
                                        <p:tav tm="0">
                                          <p:val>
                                            <p:strVal val="#ppt_x"/>
                                          </p:val>
                                        </p:tav>
                                        <p:tav tm="100000">
                                          <p:val>
                                            <p:strVal val="#ppt_x"/>
                                          </p:val>
                                        </p:tav>
                                      </p:tavLst>
                                    </p:anim>
                                    <p:anim calcmode="lin" valueType="num">
                                      <p:cBhvr>
                                        <p:cTn id="52" dur="500" fill="hold"/>
                                        <p:tgtEl>
                                          <p:spTgt spid="199683">
                                            <p:txEl>
                                              <p:pRg st="9" end="9"/>
                                            </p:txEl>
                                          </p:spTgt>
                                        </p:tgtEl>
                                        <p:attrNameLst>
                                          <p:attrName>ppt_y</p:attrName>
                                        </p:attrNameLst>
                                      </p:cBhvr>
                                      <p:tavLst>
                                        <p:tav tm="0">
                                          <p:val>
                                            <p:strVal val="#ppt_y+.05"/>
                                          </p:val>
                                        </p:tav>
                                        <p:tav tm="100000">
                                          <p:val>
                                            <p:strVal val="#ppt_y"/>
                                          </p:val>
                                        </p:tav>
                                      </p:tavLst>
                                    </p:anim>
                                  </p:childTnLst>
                                </p:cTn>
                              </p:par>
                              <p:par>
                                <p:cTn id="53" presetID="44" presetClass="entr" presetSubtype="0" fill="hold" grpId="0" nodeType="withEffect">
                                  <p:stCondLst>
                                    <p:cond delay="0"/>
                                  </p:stCondLst>
                                  <p:childTnLst>
                                    <p:set>
                                      <p:cBhvr>
                                        <p:cTn id="54" dur="1" fill="hold">
                                          <p:stCondLst>
                                            <p:cond delay="0"/>
                                          </p:stCondLst>
                                        </p:cTn>
                                        <p:tgtEl>
                                          <p:spTgt spid="199683">
                                            <p:txEl>
                                              <p:pRg st="10" end="10"/>
                                            </p:txEl>
                                          </p:spTgt>
                                        </p:tgtEl>
                                        <p:attrNameLst>
                                          <p:attrName>style.visibility</p:attrName>
                                        </p:attrNameLst>
                                      </p:cBhvr>
                                      <p:to>
                                        <p:strVal val="visible"/>
                                      </p:to>
                                    </p:set>
                                    <p:animEffect transition="in" filter="fade">
                                      <p:cBhvr>
                                        <p:cTn id="55" dur="500"/>
                                        <p:tgtEl>
                                          <p:spTgt spid="199683">
                                            <p:txEl>
                                              <p:pRg st="10" end="10"/>
                                            </p:txEl>
                                          </p:spTgt>
                                        </p:tgtEl>
                                      </p:cBhvr>
                                    </p:animEffect>
                                    <p:anim calcmode="lin" valueType="num">
                                      <p:cBhvr>
                                        <p:cTn id="56" dur="500" fill="hold"/>
                                        <p:tgtEl>
                                          <p:spTgt spid="199683">
                                            <p:txEl>
                                              <p:pRg st="10" end="10"/>
                                            </p:txEl>
                                          </p:spTgt>
                                        </p:tgtEl>
                                        <p:attrNameLst>
                                          <p:attrName>ppt_x</p:attrName>
                                        </p:attrNameLst>
                                      </p:cBhvr>
                                      <p:tavLst>
                                        <p:tav tm="0">
                                          <p:val>
                                            <p:strVal val="#ppt_x"/>
                                          </p:val>
                                        </p:tav>
                                        <p:tav tm="100000">
                                          <p:val>
                                            <p:strVal val="#ppt_x"/>
                                          </p:val>
                                        </p:tav>
                                      </p:tavLst>
                                    </p:anim>
                                    <p:anim calcmode="lin" valueType="num">
                                      <p:cBhvr>
                                        <p:cTn id="57" dur="500" fill="hold"/>
                                        <p:tgtEl>
                                          <p:spTgt spid="199683">
                                            <p:txEl>
                                              <p:pRg st="10" end="10"/>
                                            </p:txEl>
                                          </p:spTgt>
                                        </p:tgtEl>
                                        <p:attrNameLst>
                                          <p:attrName>ppt_y</p:attrName>
                                        </p:attrNameLst>
                                      </p:cBhvr>
                                      <p:tavLst>
                                        <p:tav tm="0">
                                          <p:val>
                                            <p:strVal val="#ppt_y+.05"/>
                                          </p:val>
                                        </p:tav>
                                        <p:tav tm="100000">
                                          <p:val>
                                            <p:strVal val="#ppt_y"/>
                                          </p:val>
                                        </p:tav>
                                      </p:tavLst>
                                    </p:anim>
                                  </p:childTnLst>
                                </p:cTn>
                              </p:par>
                              <p:par>
                                <p:cTn id="58" presetID="44" presetClass="entr" presetSubtype="0" fill="hold" grpId="0" nodeType="withEffect">
                                  <p:stCondLst>
                                    <p:cond delay="0"/>
                                  </p:stCondLst>
                                  <p:childTnLst>
                                    <p:set>
                                      <p:cBhvr>
                                        <p:cTn id="59" dur="1" fill="hold">
                                          <p:stCondLst>
                                            <p:cond delay="0"/>
                                          </p:stCondLst>
                                        </p:cTn>
                                        <p:tgtEl>
                                          <p:spTgt spid="199683">
                                            <p:txEl>
                                              <p:pRg st="11" end="11"/>
                                            </p:txEl>
                                          </p:spTgt>
                                        </p:tgtEl>
                                        <p:attrNameLst>
                                          <p:attrName>style.visibility</p:attrName>
                                        </p:attrNameLst>
                                      </p:cBhvr>
                                      <p:to>
                                        <p:strVal val="visible"/>
                                      </p:to>
                                    </p:set>
                                    <p:animEffect transition="in" filter="fade">
                                      <p:cBhvr>
                                        <p:cTn id="60" dur="500"/>
                                        <p:tgtEl>
                                          <p:spTgt spid="199683">
                                            <p:txEl>
                                              <p:pRg st="11" end="11"/>
                                            </p:txEl>
                                          </p:spTgt>
                                        </p:tgtEl>
                                      </p:cBhvr>
                                    </p:animEffect>
                                    <p:anim calcmode="lin" valueType="num">
                                      <p:cBhvr>
                                        <p:cTn id="61" dur="500" fill="hold"/>
                                        <p:tgtEl>
                                          <p:spTgt spid="199683">
                                            <p:txEl>
                                              <p:pRg st="11" end="11"/>
                                            </p:txEl>
                                          </p:spTgt>
                                        </p:tgtEl>
                                        <p:attrNameLst>
                                          <p:attrName>ppt_x</p:attrName>
                                        </p:attrNameLst>
                                      </p:cBhvr>
                                      <p:tavLst>
                                        <p:tav tm="0">
                                          <p:val>
                                            <p:strVal val="#ppt_x"/>
                                          </p:val>
                                        </p:tav>
                                        <p:tav tm="100000">
                                          <p:val>
                                            <p:strVal val="#ppt_x"/>
                                          </p:val>
                                        </p:tav>
                                      </p:tavLst>
                                    </p:anim>
                                    <p:anim calcmode="lin" valueType="num">
                                      <p:cBhvr>
                                        <p:cTn id="62" dur="500" fill="hold"/>
                                        <p:tgtEl>
                                          <p:spTgt spid="199683">
                                            <p:txEl>
                                              <p:pRg st="11" end="11"/>
                                            </p:txEl>
                                          </p:spTgt>
                                        </p:tgtEl>
                                        <p:attrNameLst>
                                          <p:attrName>ppt_y</p:attrName>
                                        </p:attrNameLst>
                                      </p:cBhvr>
                                      <p:tavLst>
                                        <p:tav tm="0">
                                          <p:val>
                                            <p:strVal val="#ppt_y+.05"/>
                                          </p:val>
                                        </p:tav>
                                        <p:tav tm="100000">
                                          <p:val>
                                            <p:strVal val="#ppt_y"/>
                                          </p:val>
                                        </p:tav>
                                      </p:tavLst>
                                    </p:anim>
                                  </p:childTnLst>
                                </p:cTn>
                              </p:par>
                              <p:par>
                                <p:cTn id="63" presetID="44" presetClass="entr" presetSubtype="0" fill="hold" grpId="0" nodeType="withEffect">
                                  <p:stCondLst>
                                    <p:cond delay="0"/>
                                  </p:stCondLst>
                                  <p:childTnLst>
                                    <p:set>
                                      <p:cBhvr>
                                        <p:cTn id="64" dur="1" fill="hold">
                                          <p:stCondLst>
                                            <p:cond delay="0"/>
                                          </p:stCondLst>
                                        </p:cTn>
                                        <p:tgtEl>
                                          <p:spTgt spid="199683">
                                            <p:txEl>
                                              <p:pRg st="12" end="12"/>
                                            </p:txEl>
                                          </p:spTgt>
                                        </p:tgtEl>
                                        <p:attrNameLst>
                                          <p:attrName>style.visibility</p:attrName>
                                        </p:attrNameLst>
                                      </p:cBhvr>
                                      <p:to>
                                        <p:strVal val="visible"/>
                                      </p:to>
                                    </p:set>
                                    <p:animEffect transition="in" filter="fade">
                                      <p:cBhvr>
                                        <p:cTn id="65" dur="500"/>
                                        <p:tgtEl>
                                          <p:spTgt spid="199683">
                                            <p:txEl>
                                              <p:pRg st="12" end="12"/>
                                            </p:txEl>
                                          </p:spTgt>
                                        </p:tgtEl>
                                      </p:cBhvr>
                                    </p:animEffect>
                                    <p:anim calcmode="lin" valueType="num">
                                      <p:cBhvr>
                                        <p:cTn id="66" dur="500" fill="hold"/>
                                        <p:tgtEl>
                                          <p:spTgt spid="199683">
                                            <p:txEl>
                                              <p:pRg st="12" end="12"/>
                                            </p:txEl>
                                          </p:spTgt>
                                        </p:tgtEl>
                                        <p:attrNameLst>
                                          <p:attrName>ppt_x</p:attrName>
                                        </p:attrNameLst>
                                      </p:cBhvr>
                                      <p:tavLst>
                                        <p:tav tm="0">
                                          <p:val>
                                            <p:strVal val="#ppt_x"/>
                                          </p:val>
                                        </p:tav>
                                        <p:tav tm="100000">
                                          <p:val>
                                            <p:strVal val="#ppt_x"/>
                                          </p:val>
                                        </p:tav>
                                      </p:tavLst>
                                    </p:anim>
                                    <p:anim calcmode="lin" valueType="num">
                                      <p:cBhvr>
                                        <p:cTn id="67" dur="500" fill="hold"/>
                                        <p:tgtEl>
                                          <p:spTgt spid="199683">
                                            <p:txEl>
                                              <p:pRg st="12" end="12"/>
                                            </p:txEl>
                                          </p:spTgt>
                                        </p:tgtEl>
                                        <p:attrNameLst>
                                          <p:attrName>ppt_y</p:attrName>
                                        </p:attrNameLst>
                                      </p:cBhvr>
                                      <p:tavLst>
                                        <p:tav tm="0">
                                          <p:val>
                                            <p:strVal val="#ppt_y+.05"/>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996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p:bldP spid="199683" grpId="0" uiExpand="1" build="p"/>
      <p:bldP spid="19968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052638" y="260350"/>
            <a:ext cx="5688012" cy="1143000"/>
          </a:xfrm>
        </p:spPr>
        <p:txBody>
          <a:bodyPr/>
          <a:lstStyle/>
          <a:p>
            <a:r>
              <a:rPr lang="fr-BE"/>
              <a:t>Rappel : l’Open Access</a:t>
            </a:r>
            <a:endParaRPr lang="fr-FR"/>
          </a:p>
        </p:txBody>
      </p:sp>
      <p:sp>
        <p:nvSpPr>
          <p:cNvPr id="104451" name="Rectangle 3"/>
          <p:cNvSpPr>
            <a:spLocks noGrp="1" noChangeArrowheads="1"/>
          </p:cNvSpPr>
          <p:nvPr>
            <p:ph type="body" idx="1"/>
          </p:nvPr>
        </p:nvSpPr>
        <p:spPr/>
        <p:txBody>
          <a:bodyPr/>
          <a:lstStyle/>
          <a:p>
            <a:pPr>
              <a:lnSpc>
                <a:spcPct val="80000"/>
              </a:lnSpc>
            </a:pPr>
            <a:r>
              <a:rPr lang="fr-BE" sz="1400"/>
              <a:t>Mouvement né il y a une quinzaine d’années</a:t>
            </a:r>
          </a:p>
          <a:p>
            <a:pPr lvl="1">
              <a:lnSpc>
                <a:spcPct val="80000"/>
              </a:lnSpc>
            </a:pPr>
            <a:r>
              <a:rPr lang="fr-BE" sz="1200"/>
              <a:t>Au départ : réaction à la </a:t>
            </a:r>
            <a:r>
              <a:rPr lang="fr-BE" sz="1200">
                <a:hlinkClick r:id="rId3" action="ppaction://hlinksldjump"/>
              </a:rPr>
              <a:t>« serial price crisis » </a:t>
            </a:r>
            <a:r>
              <a:rPr lang="fr-BE" sz="1000">
                <a:hlinkClick r:id="rId3" action="ppaction://hlinksldjump"/>
              </a:rPr>
              <a:t>(cliquer ici pour en savoir plus)</a:t>
            </a:r>
            <a:r>
              <a:rPr lang="fr-BE" sz="1200"/>
              <a:t>, principalement dans les bibliothèques… (critères économiques)</a:t>
            </a:r>
          </a:p>
          <a:p>
            <a:pPr lvl="1">
              <a:lnSpc>
                <a:spcPct val="80000"/>
              </a:lnSpc>
            </a:pPr>
            <a:r>
              <a:rPr lang="fr-BE" sz="1200"/>
              <a:t>Mais aussi : moyen d’accélérer la diffusion scientifique (critères techniques)</a:t>
            </a:r>
          </a:p>
          <a:p>
            <a:pPr lvl="1">
              <a:lnSpc>
                <a:spcPct val="80000"/>
              </a:lnSpc>
            </a:pPr>
            <a:r>
              <a:rPr lang="fr-BE" sz="1200"/>
              <a:t>Et de réduire les barrières économiques (critères éthiques)</a:t>
            </a:r>
          </a:p>
          <a:p>
            <a:pPr>
              <a:lnSpc>
                <a:spcPct val="80000"/>
              </a:lnSpc>
            </a:pPr>
            <a:endParaRPr lang="fr-BE" sz="900"/>
          </a:p>
          <a:p>
            <a:pPr>
              <a:lnSpc>
                <a:spcPct val="80000"/>
              </a:lnSpc>
            </a:pPr>
            <a:r>
              <a:rPr lang="fr-BE" sz="1400"/>
              <a:t>Support international de plus en plus large</a:t>
            </a:r>
          </a:p>
          <a:p>
            <a:pPr lvl="1">
              <a:lnSpc>
                <a:spcPct val="80000"/>
              </a:lnSpc>
            </a:pPr>
            <a:r>
              <a:rPr lang="fr-BE" sz="1200">
                <a:hlinkClick r:id="rId4"/>
              </a:rPr>
              <a:t>Budapest Open Access Initiative </a:t>
            </a:r>
            <a:r>
              <a:rPr lang="fr-BE" sz="1200"/>
              <a:t>- 2002</a:t>
            </a:r>
          </a:p>
          <a:p>
            <a:pPr lvl="1">
              <a:lnSpc>
                <a:spcPct val="80000"/>
              </a:lnSpc>
            </a:pPr>
            <a:r>
              <a:rPr lang="fr-BE" sz="1200">
                <a:hlinkClick r:id="rId5"/>
              </a:rPr>
              <a:t>Déclaration de Berlin </a:t>
            </a:r>
            <a:r>
              <a:rPr lang="fr-BE" sz="1200"/>
              <a:t>- 2003 (signée par les recteurs belges et ministres : 13 février 2007)</a:t>
            </a:r>
          </a:p>
          <a:p>
            <a:pPr lvl="1">
              <a:lnSpc>
                <a:spcPct val="80000"/>
              </a:lnSpc>
            </a:pPr>
            <a:r>
              <a:rPr lang="fr-BE" sz="1200">
                <a:hlinkClick r:id="rId6"/>
              </a:rPr>
              <a:t>Déclaration de l’OCDE </a:t>
            </a:r>
            <a:r>
              <a:rPr lang="fr-BE" sz="1200"/>
              <a:t>– 2004</a:t>
            </a:r>
          </a:p>
          <a:p>
            <a:pPr lvl="1">
              <a:lnSpc>
                <a:spcPct val="80000"/>
              </a:lnSpc>
            </a:pPr>
            <a:r>
              <a:rPr lang="fr-BE" sz="1200">
                <a:hlinkClick r:id="rId7"/>
              </a:rPr>
              <a:t>Pétition européenne </a:t>
            </a:r>
            <a:r>
              <a:rPr lang="fr-BE" sz="1200"/>
              <a:t>– janvier 2007 (27000 signatures)</a:t>
            </a:r>
          </a:p>
          <a:p>
            <a:pPr lvl="1">
              <a:lnSpc>
                <a:spcPct val="80000"/>
              </a:lnSpc>
            </a:pPr>
            <a:r>
              <a:rPr lang="fr-BE" sz="1200">
                <a:hlinkClick r:id="rId8"/>
              </a:rPr>
              <a:t>Recommandation aux états membres du </a:t>
            </a:r>
            <a:br>
              <a:rPr lang="fr-BE" sz="1200">
                <a:hlinkClick r:id="rId8"/>
              </a:rPr>
            </a:br>
            <a:r>
              <a:rPr lang="fr-BE" sz="1200">
                <a:hlinkClick r:id="rId8"/>
              </a:rPr>
              <a:t>Comité des ministres européens </a:t>
            </a:r>
            <a:r>
              <a:rPr lang="fr-BE" sz="1200"/>
              <a:t>du 16 mai 2007 </a:t>
            </a:r>
          </a:p>
          <a:p>
            <a:pPr lvl="1">
              <a:lnSpc>
                <a:spcPct val="80000"/>
              </a:lnSpc>
            </a:pPr>
            <a:r>
              <a:rPr lang="fr-BE" sz="1200"/>
              <a:t>…</a:t>
            </a:r>
          </a:p>
          <a:p>
            <a:pPr>
              <a:lnSpc>
                <a:spcPct val="80000"/>
              </a:lnSpc>
            </a:pPr>
            <a:endParaRPr lang="fr-BE" sz="800"/>
          </a:p>
          <a:p>
            <a:pPr>
              <a:lnSpc>
                <a:spcPct val="80000"/>
              </a:lnSpc>
            </a:pPr>
            <a:r>
              <a:rPr lang="fr-BE" sz="1400"/>
              <a:t>Politique de grands organismes de financement de la recherche</a:t>
            </a:r>
          </a:p>
          <a:p>
            <a:pPr lvl="1">
              <a:lnSpc>
                <a:spcPct val="80000"/>
              </a:lnSpc>
            </a:pPr>
            <a:r>
              <a:rPr lang="fr-BE" sz="1200">
                <a:hlinkClick r:id="rId9"/>
              </a:rPr>
              <a:t>Wellcome Trust</a:t>
            </a:r>
            <a:r>
              <a:rPr lang="fr-BE" sz="1200"/>
              <a:t>, </a:t>
            </a:r>
            <a:r>
              <a:rPr lang="fr-BE" sz="1200">
                <a:hlinkClick r:id="rId10"/>
              </a:rPr>
              <a:t>NIH</a:t>
            </a:r>
            <a:r>
              <a:rPr lang="fr-BE" sz="1200"/>
              <a:t>….</a:t>
            </a:r>
          </a:p>
          <a:p>
            <a:pPr lvl="1">
              <a:lnSpc>
                <a:spcPct val="80000"/>
              </a:lnSpc>
            </a:pPr>
            <a:r>
              <a:rPr lang="fr-BE" sz="1200">
                <a:hlinkClick r:id="rId11"/>
              </a:rPr>
              <a:t>FWO </a:t>
            </a:r>
            <a:r>
              <a:rPr lang="fr-BE" sz="1200"/>
              <a:t>(2007)</a:t>
            </a:r>
          </a:p>
          <a:p>
            <a:pPr lvl="1">
              <a:lnSpc>
                <a:spcPct val="80000"/>
              </a:lnSpc>
            </a:pPr>
            <a:r>
              <a:rPr lang="fr-BE" sz="1200">
                <a:hlinkClick r:id="rId12"/>
              </a:rPr>
              <a:t>Federal Research Public Access Act</a:t>
            </a:r>
            <a:r>
              <a:rPr lang="fr-BE" sz="1200"/>
              <a:t> </a:t>
            </a:r>
            <a:r>
              <a:rPr lang="fr-FR" sz="1200"/>
              <a:t> </a:t>
            </a:r>
          </a:p>
          <a:p>
            <a:pPr lvl="1">
              <a:lnSpc>
                <a:spcPct val="80000"/>
              </a:lnSpc>
            </a:pPr>
            <a:r>
              <a:rPr lang="fr-BE" sz="1200"/>
              <a:t>… FNRS ?!</a:t>
            </a:r>
            <a:endParaRPr lang="fr-FR" sz="1200"/>
          </a:p>
        </p:txBody>
      </p:sp>
      <p:sp>
        <p:nvSpPr>
          <p:cNvPr id="104453" name="AutoShape 5"/>
          <p:cNvSpPr>
            <a:spLocks noChangeArrowheads="1"/>
          </p:cNvSpPr>
          <p:nvPr/>
        </p:nvSpPr>
        <p:spPr bwMode="auto">
          <a:xfrm>
            <a:off x="5003800" y="3643313"/>
            <a:ext cx="3960813" cy="865187"/>
          </a:xfrm>
          <a:prstGeom prst="roundRect">
            <a:avLst>
              <a:gd name="adj" fmla="val 16667"/>
            </a:avLst>
          </a:prstGeom>
          <a:solidFill>
            <a:srgbClr val="C4C4D8"/>
          </a:solidFill>
          <a:ln w="9525">
            <a:solidFill>
              <a:schemeClr val="tx1"/>
            </a:solidFill>
            <a:round/>
            <a:headEnd/>
            <a:tailEnd/>
          </a:ln>
          <a:effectLst/>
        </p:spPr>
        <p:txBody>
          <a:bodyPr anchor="ctr"/>
          <a:lstStyle/>
          <a:p>
            <a:r>
              <a:rPr lang="fr-FR" sz="1100" i="1">
                <a:solidFill>
                  <a:srgbClr val="800000"/>
                </a:solidFill>
              </a:rPr>
              <a:t>… les autorités publiques doivent « s’attacher à garantir l’accès le plus large possible aux résultats de la recherche appartenant au domaine public et veiller à ce que les droits d’auteur soient reconnus et exercés judicieusement ».</a:t>
            </a:r>
            <a:endParaRPr lang="fr-FR" sz="1100"/>
          </a:p>
        </p:txBody>
      </p:sp>
      <p:sp>
        <p:nvSpPr>
          <p:cNvPr id="104455" name="Rectangle 7"/>
          <p:cNvSpPr>
            <a:spLocks noChangeArrowheads="1"/>
          </p:cNvSpPr>
          <p:nvPr/>
        </p:nvSpPr>
        <p:spPr bwMode="auto">
          <a:xfrm>
            <a:off x="7993063" y="71438"/>
            <a:ext cx="1116012" cy="9810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p:cTn id="7" dur="500" fill="hold"/>
                                        <p:tgtEl>
                                          <p:spTgt spid="104450"/>
                                        </p:tgtEl>
                                        <p:attrNameLst>
                                          <p:attrName>ppt_x</p:attrName>
                                        </p:attrNameLst>
                                      </p:cBhvr>
                                      <p:tavLst>
                                        <p:tav tm="0">
                                          <p:val>
                                            <p:strVal val="#ppt_x-.2"/>
                                          </p:val>
                                        </p:tav>
                                        <p:tav tm="100000">
                                          <p:val>
                                            <p:strVal val="#ppt_x"/>
                                          </p:val>
                                        </p:tav>
                                      </p:tavLst>
                                    </p:anim>
                                    <p:anim calcmode="lin" valueType="num">
                                      <p:cBhvr>
                                        <p:cTn id="8" dur="500" fill="hold"/>
                                        <p:tgtEl>
                                          <p:spTgt spid="104450"/>
                                        </p:tgtEl>
                                        <p:attrNameLst>
                                          <p:attrName>ppt_y</p:attrName>
                                        </p:attrNameLst>
                                      </p:cBhvr>
                                      <p:tavLst>
                                        <p:tav tm="0">
                                          <p:val>
                                            <p:strVal val="#ppt_y"/>
                                          </p:val>
                                        </p:tav>
                                        <p:tav tm="100000">
                                          <p:val>
                                            <p:strVal val="#ppt_y"/>
                                          </p:val>
                                        </p:tav>
                                      </p:tavLst>
                                    </p:anim>
                                    <p:animEffect transition="in" filter="wipe(right)" prLst="gradientSize: 0.1">
                                      <p:cBhvr>
                                        <p:cTn id="9" dur="500"/>
                                        <p:tgtEl>
                                          <p:spTgt spid="104450"/>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104451">
                                            <p:txEl>
                                              <p:pRg st="0" end="0"/>
                                            </p:txEl>
                                          </p:spTgt>
                                        </p:tgtEl>
                                        <p:attrNameLst>
                                          <p:attrName>style.visibility</p:attrName>
                                        </p:attrNameLst>
                                      </p:cBhvr>
                                      <p:to>
                                        <p:strVal val="visible"/>
                                      </p:to>
                                    </p:set>
                                    <p:animEffect transition="in" filter="fade">
                                      <p:cBhvr>
                                        <p:cTn id="14" dur="500"/>
                                        <p:tgtEl>
                                          <p:spTgt spid="104451">
                                            <p:txEl>
                                              <p:pRg st="0" end="0"/>
                                            </p:txEl>
                                          </p:spTgt>
                                        </p:tgtEl>
                                      </p:cBhvr>
                                    </p:animEffect>
                                    <p:anim calcmode="lin" valueType="num">
                                      <p:cBhvr>
                                        <p:cTn id="15" dur="500" fill="hold"/>
                                        <p:tgtEl>
                                          <p:spTgt spid="10445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04451">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104451">
                                            <p:txEl>
                                              <p:pRg st="1" end="1"/>
                                            </p:txEl>
                                          </p:spTgt>
                                        </p:tgtEl>
                                        <p:attrNameLst>
                                          <p:attrName>style.visibility</p:attrName>
                                        </p:attrNameLst>
                                      </p:cBhvr>
                                      <p:to>
                                        <p:strVal val="visible"/>
                                      </p:to>
                                    </p:set>
                                    <p:animEffect transition="in" filter="fade">
                                      <p:cBhvr>
                                        <p:cTn id="19" dur="500"/>
                                        <p:tgtEl>
                                          <p:spTgt spid="104451">
                                            <p:txEl>
                                              <p:pRg st="1" end="1"/>
                                            </p:txEl>
                                          </p:spTgt>
                                        </p:tgtEl>
                                      </p:cBhvr>
                                    </p:animEffect>
                                    <p:anim calcmode="lin" valueType="num">
                                      <p:cBhvr>
                                        <p:cTn id="20" dur="500" fill="hold"/>
                                        <p:tgtEl>
                                          <p:spTgt spid="104451">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04451">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104451">
                                            <p:txEl>
                                              <p:pRg st="2" end="2"/>
                                            </p:txEl>
                                          </p:spTgt>
                                        </p:tgtEl>
                                        <p:attrNameLst>
                                          <p:attrName>style.visibility</p:attrName>
                                        </p:attrNameLst>
                                      </p:cBhvr>
                                      <p:to>
                                        <p:strVal val="visible"/>
                                      </p:to>
                                    </p:set>
                                    <p:animEffect transition="in" filter="fade">
                                      <p:cBhvr>
                                        <p:cTn id="24" dur="500"/>
                                        <p:tgtEl>
                                          <p:spTgt spid="104451">
                                            <p:txEl>
                                              <p:pRg st="2" end="2"/>
                                            </p:txEl>
                                          </p:spTgt>
                                        </p:tgtEl>
                                      </p:cBhvr>
                                    </p:animEffect>
                                    <p:anim calcmode="lin" valueType="num">
                                      <p:cBhvr>
                                        <p:cTn id="25" dur="500" fill="hold"/>
                                        <p:tgtEl>
                                          <p:spTgt spid="104451">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104451">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104451">
                                            <p:txEl>
                                              <p:pRg st="3" end="3"/>
                                            </p:txEl>
                                          </p:spTgt>
                                        </p:tgtEl>
                                        <p:attrNameLst>
                                          <p:attrName>style.visibility</p:attrName>
                                        </p:attrNameLst>
                                      </p:cBhvr>
                                      <p:to>
                                        <p:strVal val="visible"/>
                                      </p:to>
                                    </p:set>
                                    <p:animEffect transition="in" filter="fade">
                                      <p:cBhvr>
                                        <p:cTn id="29" dur="500"/>
                                        <p:tgtEl>
                                          <p:spTgt spid="104451">
                                            <p:txEl>
                                              <p:pRg st="3" end="3"/>
                                            </p:txEl>
                                          </p:spTgt>
                                        </p:tgtEl>
                                      </p:cBhvr>
                                    </p:animEffect>
                                    <p:anim calcmode="lin" valueType="num">
                                      <p:cBhvr>
                                        <p:cTn id="30" dur="500" fill="hold"/>
                                        <p:tgtEl>
                                          <p:spTgt spid="104451">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104451">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4" presetClass="entr" presetSubtype="0" fill="hold" grpId="0" nodeType="clickEffect">
                                  <p:stCondLst>
                                    <p:cond delay="0"/>
                                  </p:stCondLst>
                                  <p:childTnLst>
                                    <p:set>
                                      <p:cBhvr>
                                        <p:cTn id="35" dur="1" fill="hold">
                                          <p:stCondLst>
                                            <p:cond delay="0"/>
                                          </p:stCondLst>
                                        </p:cTn>
                                        <p:tgtEl>
                                          <p:spTgt spid="104451">
                                            <p:txEl>
                                              <p:pRg st="5" end="5"/>
                                            </p:txEl>
                                          </p:spTgt>
                                        </p:tgtEl>
                                        <p:attrNameLst>
                                          <p:attrName>style.visibility</p:attrName>
                                        </p:attrNameLst>
                                      </p:cBhvr>
                                      <p:to>
                                        <p:strVal val="visible"/>
                                      </p:to>
                                    </p:set>
                                    <p:animEffect transition="in" filter="fade">
                                      <p:cBhvr>
                                        <p:cTn id="36" dur="500"/>
                                        <p:tgtEl>
                                          <p:spTgt spid="104451">
                                            <p:txEl>
                                              <p:pRg st="5" end="5"/>
                                            </p:txEl>
                                          </p:spTgt>
                                        </p:tgtEl>
                                      </p:cBhvr>
                                    </p:animEffect>
                                    <p:anim calcmode="lin" valueType="num">
                                      <p:cBhvr>
                                        <p:cTn id="37" dur="500" fill="hold"/>
                                        <p:tgtEl>
                                          <p:spTgt spid="104451">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104451">
                                            <p:txEl>
                                              <p:pRg st="5" end="5"/>
                                            </p:txEl>
                                          </p:spTgt>
                                        </p:tgtEl>
                                        <p:attrNameLst>
                                          <p:attrName>ppt_y</p:attrName>
                                        </p:attrNameLst>
                                      </p:cBhvr>
                                      <p:tavLst>
                                        <p:tav tm="0">
                                          <p:val>
                                            <p:strVal val="#ppt_y+.05"/>
                                          </p:val>
                                        </p:tav>
                                        <p:tav tm="100000">
                                          <p:val>
                                            <p:strVal val="#ppt_y"/>
                                          </p:val>
                                        </p:tav>
                                      </p:tavLst>
                                    </p:anim>
                                  </p:childTnLst>
                                </p:cTn>
                              </p:par>
                              <p:par>
                                <p:cTn id="39" presetID="44" presetClass="entr" presetSubtype="0" fill="hold" grpId="0" nodeType="withEffect">
                                  <p:stCondLst>
                                    <p:cond delay="0"/>
                                  </p:stCondLst>
                                  <p:childTnLst>
                                    <p:set>
                                      <p:cBhvr>
                                        <p:cTn id="40" dur="1" fill="hold">
                                          <p:stCondLst>
                                            <p:cond delay="0"/>
                                          </p:stCondLst>
                                        </p:cTn>
                                        <p:tgtEl>
                                          <p:spTgt spid="104451">
                                            <p:txEl>
                                              <p:pRg st="6" end="6"/>
                                            </p:txEl>
                                          </p:spTgt>
                                        </p:tgtEl>
                                        <p:attrNameLst>
                                          <p:attrName>style.visibility</p:attrName>
                                        </p:attrNameLst>
                                      </p:cBhvr>
                                      <p:to>
                                        <p:strVal val="visible"/>
                                      </p:to>
                                    </p:set>
                                    <p:animEffect transition="in" filter="fade">
                                      <p:cBhvr>
                                        <p:cTn id="41" dur="500"/>
                                        <p:tgtEl>
                                          <p:spTgt spid="104451">
                                            <p:txEl>
                                              <p:pRg st="6" end="6"/>
                                            </p:txEl>
                                          </p:spTgt>
                                        </p:tgtEl>
                                      </p:cBhvr>
                                    </p:animEffect>
                                    <p:anim calcmode="lin" valueType="num">
                                      <p:cBhvr>
                                        <p:cTn id="42" dur="500" fill="hold"/>
                                        <p:tgtEl>
                                          <p:spTgt spid="104451">
                                            <p:txEl>
                                              <p:pRg st="6" end="6"/>
                                            </p:txEl>
                                          </p:spTgt>
                                        </p:tgtEl>
                                        <p:attrNameLst>
                                          <p:attrName>ppt_x</p:attrName>
                                        </p:attrNameLst>
                                      </p:cBhvr>
                                      <p:tavLst>
                                        <p:tav tm="0">
                                          <p:val>
                                            <p:strVal val="#ppt_x"/>
                                          </p:val>
                                        </p:tav>
                                        <p:tav tm="100000">
                                          <p:val>
                                            <p:strVal val="#ppt_x"/>
                                          </p:val>
                                        </p:tav>
                                      </p:tavLst>
                                    </p:anim>
                                    <p:anim calcmode="lin" valueType="num">
                                      <p:cBhvr>
                                        <p:cTn id="43" dur="500" fill="hold"/>
                                        <p:tgtEl>
                                          <p:spTgt spid="104451">
                                            <p:txEl>
                                              <p:pRg st="6" end="6"/>
                                            </p:txEl>
                                          </p:spTgt>
                                        </p:tgtEl>
                                        <p:attrNameLst>
                                          <p:attrName>ppt_y</p:attrName>
                                        </p:attrNameLst>
                                      </p:cBhvr>
                                      <p:tavLst>
                                        <p:tav tm="0">
                                          <p:val>
                                            <p:strVal val="#ppt_y+.05"/>
                                          </p:val>
                                        </p:tav>
                                        <p:tav tm="100000">
                                          <p:val>
                                            <p:strVal val="#ppt_y"/>
                                          </p:val>
                                        </p:tav>
                                      </p:tavLst>
                                    </p:anim>
                                  </p:childTnLst>
                                </p:cTn>
                              </p:par>
                              <p:par>
                                <p:cTn id="44" presetID="44" presetClass="entr" presetSubtype="0" fill="hold" grpId="0" nodeType="withEffect">
                                  <p:stCondLst>
                                    <p:cond delay="0"/>
                                  </p:stCondLst>
                                  <p:childTnLst>
                                    <p:set>
                                      <p:cBhvr>
                                        <p:cTn id="45" dur="1" fill="hold">
                                          <p:stCondLst>
                                            <p:cond delay="0"/>
                                          </p:stCondLst>
                                        </p:cTn>
                                        <p:tgtEl>
                                          <p:spTgt spid="104451">
                                            <p:txEl>
                                              <p:pRg st="7" end="7"/>
                                            </p:txEl>
                                          </p:spTgt>
                                        </p:tgtEl>
                                        <p:attrNameLst>
                                          <p:attrName>style.visibility</p:attrName>
                                        </p:attrNameLst>
                                      </p:cBhvr>
                                      <p:to>
                                        <p:strVal val="visible"/>
                                      </p:to>
                                    </p:set>
                                    <p:animEffect transition="in" filter="fade">
                                      <p:cBhvr>
                                        <p:cTn id="46" dur="500"/>
                                        <p:tgtEl>
                                          <p:spTgt spid="104451">
                                            <p:txEl>
                                              <p:pRg st="7" end="7"/>
                                            </p:txEl>
                                          </p:spTgt>
                                        </p:tgtEl>
                                      </p:cBhvr>
                                    </p:animEffect>
                                    <p:anim calcmode="lin" valueType="num">
                                      <p:cBhvr>
                                        <p:cTn id="47" dur="500" fill="hold"/>
                                        <p:tgtEl>
                                          <p:spTgt spid="104451">
                                            <p:txEl>
                                              <p:pRg st="7" end="7"/>
                                            </p:txEl>
                                          </p:spTgt>
                                        </p:tgtEl>
                                        <p:attrNameLst>
                                          <p:attrName>ppt_x</p:attrName>
                                        </p:attrNameLst>
                                      </p:cBhvr>
                                      <p:tavLst>
                                        <p:tav tm="0">
                                          <p:val>
                                            <p:strVal val="#ppt_x"/>
                                          </p:val>
                                        </p:tav>
                                        <p:tav tm="100000">
                                          <p:val>
                                            <p:strVal val="#ppt_x"/>
                                          </p:val>
                                        </p:tav>
                                      </p:tavLst>
                                    </p:anim>
                                    <p:anim calcmode="lin" valueType="num">
                                      <p:cBhvr>
                                        <p:cTn id="48" dur="500" fill="hold"/>
                                        <p:tgtEl>
                                          <p:spTgt spid="104451">
                                            <p:txEl>
                                              <p:pRg st="7" end="7"/>
                                            </p:txEl>
                                          </p:spTgt>
                                        </p:tgtEl>
                                        <p:attrNameLst>
                                          <p:attrName>ppt_y</p:attrName>
                                        </p:attrNameLst>
                                      </p:cBhvr>
                                      <p:tavLst>
                                        <p:tav tm="0">
                                          <p:val>
                                            <p:strVal val="#ppt_y+.05"/>
                                          </p:val>
                                        </p:tav>
                                        <p:tav tm="100000">
                                          <p:val>
                                            <p:strVal val="#ppt_y"/>
                                          </p:val>
                                        </p:tav>
                                      </p:tavLst>
                                    </p:anim>
                                  </p:childTnLst>
                                </p:cTn>
                              </p:par>
                              <p:par>
                                <p:cTn id="49" presetID="44" presetClass="entr" presetSubtype="0" fill="hold" grpId="0" nodeType="withEffect">
                                  <p:stCondLst>
                                    <p:cond delay="0"/>
                                  </p:stCondLst>
                                  <p:childTnLst>
                                    <p:set>
                                      <p:cBhvr>
                                        <p:cTn id="50" dur="1" fill="hold">
                                          <p:stCondLst>
                                            <p:cond delay="0"/>
                                          </p:stCondLst>
                                        </p:cTn>
                                        <p:tgtEl>
                                          <p:spTgt spid="104451">
                                            <p:txEl>
                                              <p:pRg st="8" end="8"/>
                                            </p:txEl>
                                          </p:spTgt>
                                        </p:tgtEl>
                                        <p:attrNameLst>
                                          <p:attrName>style.visibility</p:attrName>
                                        </p:attrNameLst>
                                      </p:cBhvr>
                                      <p:to>
                                        <p:strVal val="visible"/>
                                      </p:to>
                                    </p:set>
                                    <p:animEffect transition="in" filter="fade">
                                      <p:cBhvr>
                                        <p:cTn id="51" dur="500"/>
                                        <p:tgtEl>
                                          <p:spTgt spid="104451">
                                            <p:txEl>
                                              <p:pRg st="8" end="8"/>
                                            </p:txEl>
                                          </p:spTgt>
                                        </p:tgtEl>
                                      </p:cBhvr>
                                    </p:animEffect>
                                    <p:anim calcmode="lin" valueType="num">
                                      <p:cBhvr>
                                        <p:cTn id="52" dur="500" fill="hold"/>
                                        <p:tgtEl>
                                          <p:spTgt spid="104451">
                                            <p:txEl>
                                              <p:pRg st="8" end="8"/>
                                            </p:txEl>
                                          </p:spTgt>
                                        </p:tgtEl>
                                        <p:attrNameLst>
                                          <p:attrName>ppt_x</p:attrName>
                                        </p:attrNameLst>
                                      </p:cBhvr>
                                      <p:tavLst>
                                        <p:tav tm="0">
                                          <p:val>
                                            <p:strVal val="#ppt_x"/>
                                          </p:val>
                                        </p:tav>
                                        <p:tav tm="100000">
                                          <p:val>
                                            <p:strVal val="#ppt_x"/>
                                          </p:val>
                                        </p:tav>
                                      </p:tavLst>
                                    </p:anim>
                                    <p:anim calcmode="lin" valueType="num">
                                      <p:cBhvr>
                                        <p:cTn id="53" dur="500" fill="hold"/>
                                        <p:tgtEl>
                                          <p:spTgt spid="104451">
                                            <p:txEl>
                                              <p:pRg st="8" end="8"/>
                                            </p:txEl>
                                          </p:spTgt>
                                        </p:tgtEl>
                                        <p:attrNameLst>
                                          <p:attrName>ppt_y</p:attrName>
                                        </p:attrNameLst>
                                      </p:cBhvr>
                                      <p:tavLst>
                                        <p:tav tm="0">
                                          <p:val>
                                            <p:strVal val="#ppt_y+.05"/>
                                          </p:val>
                                        </p:tav>
                                        <p:tav tm="100000">
                                          <p:val>
                                            <p:strVal val="#ppt_y"/>
                                          </p:val>
                                        </p:tav>
                                      </p:tavLst>
                                    </p:anim>
                                  </p:childTnLst>
                                </p:cTn>
                              </p:par>
                              <p:par>
                                <p:cTn id="54" presetID="44" presetClass="entr" presetSubtype="0" fill="hold" grpId="0" nodeType="withEffect">
                                  <p:stCondLst>
                                    <p:cond delay="0"/>
                                  </p:stCondLst>
                                  <p:childTnLst>
                                    <p:set>
                                      <p:cBhvr>
                                        <p:cTn id="55" dur="1" fill="hold">
                                          <p:stCondLst>
                                            <p:cond delay="0"/>
                                          </p:stCondLst>
                                        </p:cTn>
                                        <p:tgtEl>
                                          <p:spTgt spid="104451">
                                            <p:txEl>
                                              <p:pRg st="9" end="9"/>
                                            </p:txEl>
                                          </p:spTgt>
                                        </p:tgtEl>
                                        <p:attrNameLst>
                                          <p:attrName>style.visibility</p:attrName>
                                        </p:attrNameLst>
                                      </p:cBhvr>
                                      <p:to>
                                        <p:strVal val="visible"/>
                                      </p:to>
                                    </p:set>
                                    <p:animEffect transition="in" filter="fade">
                                      <p:cBhvr>
                                        <p:cTn id="56" dur="500"/>
                                        <p:tgtEl>
                                          <p:spTgt spid="104451">
                                            <p:txEl>
                                              <p:pRg st="9" end="9"/>
                                            </p:txEl>
                                          </p:spTgt>
                                        </p:tgtEl>
                                      </p:cBhvr>
                                    </p:animEffect>
                                    <p:anim calcmode="lin" valueType="num">
                                      <p:cBhvr>
                                        <p:cTn id="57" dur="500" fill="hold"/>
                                        <p:tgtEl>
                                          <p:spTgt spid="104451">
                                            <p:txEl>
                                              <p:pRg st="9" end="9"/>
                                            </p:txEl>
                                          </p:spTgt>
                                        </p:tgtEl>
                                        <p:attrNameLst>
                                          <p:attrName>ppt_x</p:attrName>
                                        </p:attrNameLst>
                                      </p:cBhvr>
                                      <p:tavLst>
                                        <p:tav tm="0">
                                          <p:val>
                                            <p:strVal val="#ppt_x"/>
                                          </p:val>
                                        </p:tav>
                                        <p:tav tm="100000">
                                          <p:val>
                                            <p:strVal val="#ppt_x"/>
                                          </p:val>
                                        </p:tav>
                                      </p:tavLst>
                                    </p:anim>
                                    <p:anim calcmode="lin" valueType="num">
                                      <p:cBhvr>
                                        <p:cTn id="58" dur="500" fill="hold"/>
                                        <p:tgtEl>
                                          <p:spTgt spid="104451">
                                            <p:txEl>
                                              <p:pRg st="9" end="9"/>
                                            </p:txEl>
                                          </p:spTgt>
                                        </p:tgtEl>
                                        <p:attrNameLst>
                                          <p:attrName>ppt_y</p:attrName>
                                        </p:attrNameLst>
                                      </p:cBhvr>
                                      <p:tavLst>
                                        <p:tav tm="0">
                                          <p:val>
                                            <p:strVal val="#ppt_y+.05"/>
                                          </p:val>
                                        </p:tav>
                                        <p:tav tm="100000">
                                          <p:val>
                                            <p:strVal val="#ppt_y"/>
                                          </p:val>
                                        </p:tav>
                                      </p:tavLst>
                                    </p:anim>
                                  </p:childTnLst>
                                </p:cTn>
                              </p:par>
                              <p:par>
                                <p:cTn id="59" presetID="44" presetClass="entr" presetSubtype="0" fill="hold" grpId="0" nodeType="withEffect">
                                  <p:stCondLst>
                                    <p:cond delay="0"/>
                                  </p:stCondLst>
                                  <p:childTnLst>
                                    <p:set>
                                      <p:cBhvr>
                                        <p:cTn id="60" dur="1" fill="hold">
                                          <p:stCondLst>
                                            <p:cond delay="0"/>
                                          </p:stCondLst>
                                        </p:cTn>
                                        <p:tgtEl>
                                          <p:spTgt spid="104451">
                                            <p:txEl>
                                              <p:pRg st="10" end="10"/>
                                            </p:txEl>
                                          </p:spTgt>
                                        </p:tgtEl>
                                        <p:attrNameLst>
                                          <p:attrName>style.visibility</p:attrName>
                                        </p:attrNameLst>
                                      </p:cBhvr>
                                      <p:to>
                                        <p:strVal val="visible"/>
                                      </p:to>
                                    </p:set>
                                    <p:animEffect transition="in" filter="fade">
                                      <p:cBhvr>
                                        <p:cTn id="61" dur="500"/>
                                        <p:tgtEl>
                                          <p:spTgt spid="104451">
                                            <p:txEl>
                                              <p:pRg st="10" end="10"/>
                                            </p:txEl>
                                          </p:spTgt>
                                        </p:tgtEl>
                                      </p:cBhvr>
                                    </p:animEffect>
                                    <p:anim calcmode="lin" valueType="num">
                                      <p:cBhvr>
                                        <p:cTn id="62" dur="500" fill="hold"/>
                                        <p:tgtEl>
                                          <p:spTgt spid="104451">
                                            <p:txEl>
                                              <p:pRg st="10" end="10"/>
                                            </p:txEl>
                                          </p:spTgt>
                                        </p:tgtEl>
                                        <p:attrNameLst>
                                          <p:attrName>ppt_x</p:attrName>
                                        </p:attrNameLst>
                                      </p:cBhvr>
                                      <p:tavLst>
                                        <p:tav tm="0">
                                          <p:val>
                                            <p:strVal val="#ppt_x"/>
                                          </p:val>
                                        </p:tav>
                                        <p:tav tm="100000">
                                          <p:val>
                                            <p:strVal val="#ppt_x"/>
                                          </p:val>
                                        </p:tav>
                                      </p:tavLst>
                                    </p:anim>
                                    <p:anim calcmode="lin" valueType="num">
                                      <p:cBhvr>
                                        <p:cTn id="63" dur="500" fill="hold"/>
                                        <p:tgtEl>
                                          <p:spTgt spid="104451">
                                            <p:txEl>
                                              <p:pRg st="10" end="10"/>
                                            </p:txEl>
                                          </p:spTgt>
                                        </p:tgtEl>
                                        <p:attrNameLst>
                                          <p:attrName>ppt_y</p:attrName>
                                        </p:attrNameLst>
                                      </p:cBhvr>
                                      <p:tavLst>
                                        <p:tav tm="0">
                                          <p:val>
                                            <p:strVal val="#ppt_y+.05"/>
                                          </p:val>
                                        </p:tav>
                                        <p:tav tm="100000">
                                          <p:val>
                                            <p:strVal val="#ppt_y"/>
                                          </p:val>
                                        </p:tav>
                                      </p:tavLst>
                                    </p:anim>
                                  </p:childTnLst>
                                </p:cTn>
                              </p:par>
                              <p:par>
                                <p:cTn id="64" presetID="44" presetClass="entr" presetSubtype="0" fill="hold" grpId="0" nodeType="withEffect">
                                  <p:stCondLst>
                                    <p:cond delay="0"/>
                                  </p:stCondLst>
                                  <p:childTnLst>
                                    <p:set>
                                      <p:cBhvr>
                                        <p:cTn id="65" dur="1" fill="hold">
                                          <p:stCondLst>
                                            <p:cond delay="0"/>
                                          </p:stCondLst>
                                        </p:cTn>
                                        <p:tgtEl>
                                          <p:spTgt spid="104451">
                                            <p:txEl>
                                              <p:pRg st="11" end="11"/>
                                            </p:txEl>
                                          </p:spTgt>
                                        </p:tgtEl>
                                        <p:attrNameLst>
                                          <p:attrName>style.visibility</p:attrName>
                                        </p:attrNameLst>
                                      </p:cBhvr>
                                      <p:to>
                                        <p:strVal val="visible"/>
                                      </p:to>
                                    </p:set>
                                    <p:animEffect transition="in" filter="fade">
                                      <p:cBhvr>
                                        <p:cTn id="66" dur="500"/>
                                        <p:tgtEl>
                                          <p:spTgt spid="104451">
                                            <p:txEl>
                                              <p:pRg st="11" end="11"/>
                                            </p:txEl>
                                          </p:spTgt>
                                        </p:tgtEl>
                                      </p:cBhvr>
                                    </p:animEffect>
                                    <p:anim calcmode="lin" valueType="num">
                                      <p:cBhvr>
                                        <p:cTn id="67" dur="500" fill="hold"/>
                                        <p:tgtEl>
                                          <p:spTgt spid="104451">
                                            <p:txEl>
                                              <p:pRg st="11" end="11"/>
                                            </p:txEl>
                                          </p:spTgt>
                                        </p:tgtEl>
                                        <p:attrNameLst>
                                          <p:attrName>ppt_x</p:attrName>
                                        </p:attrNameLst>
                                      </p:cBhvr>
                                      <p:tavLst>
                                        <p:tav tm="0">
                                          <p:val>
                                            <p:strVal val="#ppt_x"/>
                                          </p:val>
                                        </p:tav>
                                        <p:tav tm="100000">
                                          <p:val>
                                            <p:strVal val="#ppt_x"/>
                                          </p:val>
                                        </p:tav>
                                      </p:tavLst>
                                    </p:anim>
                                    <p:anim calcmode="lin" valueType="num">
                                      <p:cBhvr>
                                        <p:cTn id="68" dur="500" fill="hold"/>
                                        <p:tgtEl>
                                          <p:spTgt spid="104451">
                                            <p:txEl>
                                              <p:pRg st="11" end="11"/>
                                            </p:txEl>
                                          </p:spTgt>
                                        </p:tgtEl>
                                        <p:attrNameLst>
                                          <p:attrName>ppt_y</p:attrName>
                                        </p:attrNameLst>
                                      </p:cBhvr>
                                      <p:tavLst>
                                        <p:tav tm="0">
                                          <p:val>
                                            <p:strVal val="#ppt_y+.05"/>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104453"/>
                                        </p:tgtEl>
                                        <p:attrNameLst>
                                          <p:attrName>style.visibility</p:attrName>
                                        </p:attrNameLst>
                                      </p:cBhvr>
                                      <p:to>
                                        <p:strVal val="visible"/>
                                      </p:to>
                                    </p:set>
                                    <p:anim calcmode="lin" valueType="num">
                                      <p:cBhvr>
                                        <p:cTn id="73" dur="500" fill="hold"/>
                                        <p:tgtEl>
                                          <p:spTgt spid="104453"/>
                                        </p:tgtEl>
                                        <p:attrNameLst>
                                          <p:attrName>ppt_w</p:attrName>
                                        </p:attrNameLst>
                                      </p:cBhvr>
                                      <p:tavLst>
                                        <p:tav tm="0">
                                          <p:val>
                                            <p:fltVal val="0"/>
                                          </p:val>
                                        </p:tav>
                                        <p:tav tm="100000">
                                          <p:val>
                                            <p:strVal val="#ppt_w"/>
                                          </p:val>
                                        </p:tav>
                                      </p:tavLst>
                                    </p:anim>
                                    <p:anim calcmode="lin" valueType="num">
                                      <p:cBhvr>
                                        <p:cTn id="74" dur="500" fill="hold"/>
                                        <p:tgtEl>
                                          <p:spTgt spid="104453"/>
                                        </p:tgtEl>
                                        <p:attrNameLst>
                                          <p:attrName>ppt_h</p:attrName>
                                        </p:attrNameLst>
                                      </p:cBhvr>
                                      <p:tavLst>
                                        <p:tav tm="0">
                                          <p:val>
                                            <p:fltVal val="0"/>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44" presetClass="entr" presetSubtype="0" fill="hold" grpId="0" nodeType="clickEffect">
                                  <p:stCondLst>
                                    <p:cond delay="0"/>
                                  </p:stCondLst>
                                  <p:childTnLst>
                                    <p:set>
                                      <p:cBhvr>
                                        <p:cTn id="78" dur="1" fill="hold">
                                          <p:stCondLst>
                                            <p:cond delay="0"/>
                                          </p:stCondLst>
                                        </p:cTn>
                                        <p:tgtEl>
                                          <p:spTgt spid="104451">
                                            <p:txEl>
                                              <p:pRg st="13" end="13"/>
                                            </p:txEl>
                                          </p:spTgt>
                                        </p:tgtEl>
                                        <p:attrNameLst>
                                          <p:attrName>style.visibility</p:attrName>
                                        </p:attrNameLst>
                                      </p:cBhvr>
                                      <p:to>
                                        <p:strVal val="visible"/>
                                      </p:to>
                                    </p:set>
                                    <p:animEffect transition="in" filter="fade">
                                      <p:cBhvr>
                                        <p:cTn id="79" dur="500"/>
                                        <p:tgtEl>
                                          <p:spTgt spid="104451">
                                            <p:txEl>
                                              <p:pRg st="13" end="13"/>
                                            </p:txEl>
                                          </p:spTgt>
                                        </p:tgtEl>
                                      </p:cBhvr>
                                    </p:animEffect>
                                    <p:anim calcmode="lin" valueType="num">
                                      <p:cBhvr>
                                        <p:cTn id="80" dur="500" fill="hold"/>
                                        <p:tgtEl>
                                          <p:spTgt spid="104451">
                                            <p:txEl>
                                              <p:pRg st="13" end="13"/>
                                            </p:txEl>
                                          </p:spTgt>
                                        </p:tgtEl>
                                        <p:attrNameLst>
                                          <p:attrName>ppt_x</p:attrName>
                                        </p:attrNameLst>
                                      </p:cBhvr>
                                      <p:tavLst>
                                        <p:tav tm="0">
                                          <p:val>
                                            <p:strVal val="#ppt_x"/>
                                          </p:val>
                                        </p:tav>
                                        <p:tav tm="100000">
                                          <p:val>
                                            <p:strVal val="#ppt_x"/>
                                          </p:val>
                                        </p:tav>
                                      </p:tavLst>
                                    </p:anim>
                                    <p:anim calcmode="lin" valueType="num">
                                      <p:cBhvr>
                                        <p:cTn id="81" dur="500" fill="hold"/>
                                        <p:tgtEl>
                                          <p:spTgt spid="104451">
                                            <p:txEl>
                                              <p:pRg st="13" end="13"/>
                                            </p:txEl>
                                          </p:spTgt>
                                        </p:tgtEl>
                                        <p:attrNameLst>
                                          <p:attrName>ppt_y</p:attrName>
                                        </p:attrNameLst>
                                      </p:cBhvr>
                                      <p:tavLst>
                                        <p:tav tm="0">
                                          <p:val>
                                            <p:strVal val="#ppt_y+.05"/>
                                          </p:val>
                                        </p:tav>
                                        <p:tav tm="100000">
                                          <p:val>
                                            <p:strVal val="#ppt_y"/>
                                          </p:val>
                                        </p:tav>
                                      </p:tavLst>
                                    </p:anim>
                                  </p:childTnLst>
                                </p:cTn>
                              </p:par>
                              <p:par>
                                <p:cTn id="82" presetID="44" presetClass="entr" presetSubtype="0" fill="hold" grpId="0" nodeType="withEffect">
                                  <p:stCondLst>
                                    <p:cond delay="0"/>
                                  </p:stCondLst>
                                  <p:childTnLst>
                                    <p:set>
                                      <p:cBhvr>
                                        <p:cTn id="83" dur="1" fill="hold">
                                          <p:stCondLst>
                                            <p:cond delay="0"/>
                                          </p:stCondLst>
                                        </p:cTn>
                                        <p:tgtEl>
                                          <p:spTgt spid="104451">
                                            <p:txEl>
                                              <p:pRg st="14" end="14"/>
                                            </p:txEl>
                                          </p:spTgt>
                                        </p:tgtEl>
                                        <p:attrNameLst>
                                          <p:attrName>style.visibility</p:attrName>
                                        </p:attrNameLst>
                                      </p:cBhvr>
                                      <p:to>
                                        <p:strVal val="visible"/>
                                      </p:to>
                                    </p:set>
                                    <p:animEffect transition="in" filter="fade">
                                      <p:cBhvr>
                                        <p:cTn id="84" dur="500"/>
                                        <p:tgtEl>
                                          <p:spTgt spid="104451">
                                            <p:txEl>
                                              <p:pRg st="14" end="14"/>
                                            </p:txEl>
                                          </p:spTgt>
                                        </p:tgtEl>
                                      </p:cBhvr>
                                    </p:animEffect>
                                    <p:anim calcmode="lin" valueType="num">
                                      <p:cBhvr>
                                        <p:cTn id="85" dur="500" fill="hold"/>
                                        <p:tgtEl>
                                          <p:spTgt spid="104451">
                                            <p:txEl>
                                              <p:pRg st="14" end="14"/>
                                            </p:txEl>
                                          </p:spTgt>
                                        </p:tgtEl>
                                        <p:attrNameLst>
                                          <p:attrName>ppt_x</p:attrName>
                                        </p:attrNameLst>
                                      </p:cBhvr>
                                      <p:tavLst>
                                        <p:tav tm="0">
                                          <p:val>
                                            <p:strVal val="#ppt_x"/>
                                          </p:val>
                                        </p:tav>
                                        <p:tav tm="100000">
                                          <p:val>
                                            <p:strVal val="#ppt_x"/>
                                          </p:val>
                                        </p:tav>
                                      </p:tavLst>
                                    </p:anim>
                                    <p:anim calcmode="lin" valueType="num">
                                      <p:cBhvr>
                                        <p:cTn id="86" dur="500" fill="hold"/>
                                        <p:tgtEl>
                                          <p:spTgt spid="104451">
                                            <p:txEl>
                                              <p:pRg st="14" end="14"/>
                                            </p:txEl>
                                          </p:spTgt>
                                        </p:tgtEl>
                                        <p:attrNameLst>
                                          <p:attrName>ppt_y</p:attrName>
                                        </p:attrNameLst>
                                      </p:cBhvr>
                                      <p:tavLst>
                                        <p:tav tm="0">
                                          <p:val>
                                            <p:strVal val="#ppt_y+.05"/>
                                          </p:val>
                                        </p:tav>
                                        <p:tav tm="100000">
                                          <p:val>
                                            <p:strVal val="#ppt_y"/>
                                          </p:val>
                                        </p:tav>
                                      </p:tavLst>
                                    </p:anim>
                                  </p:childTnLst>
                                </p:cTn>
                              </p:par>
                              <p:par>
                                <p:cTn id="87" presetID="44" presetClass="entr" presetSubtype="0" fill="hold" grpId="0" nodeType="withEffect">
                                  <p:stCondLst>
                                    <p:cond delay="0"/>
                                  </p:stCondLst>
                                  <p:childTnLst>
                                    <p:set>
                                      <p:cBhvr>
                                        <p:cTn id="88" dur="1" fill="hold">
                                          <p:stCondLst>
                                            <p:cond delay="0"/>
                                          </p:stCondLst>
                                        </p:cTn>
                                        <p:tgtEl>
                                          <p:spTgt spid="104451">
                                            <p:txEl>
                                              <p:pRg st="15" end="15"/>
                                            </p:txEl>
                                          </p:spTgt>
                                        </p:tgtEl>
                                        <p:attrNameLst>
                                          <p:attrName>style.visibility</p:attrName>
                                        </p:attrNameLst>
                                      </p:cBhvr>
                                      <p:to>
                                        <p:strVal val="visible"/>
                                      </p:to>
                                    </p:set>
                                    <p:animEffect transition="in" filter="fade">
                                      <p:cBhvr>
                                        <p:cTn id="89" dur="500"/>
                                        <p:tgtEl>
                                          <p:spTgt spid="104451">
                                            <p:txEl>
                                              <p:pRg st="15" end="15"/>
                                            </p:txEl>
                                          </p:spTgt>
                                        </p:tgtEl>
                                      </p:cBhvr>
                                    </p:animEffect>
                                    <p:anim calcmode="lin" valueType="num">
                                      <p:cBhvr>
                                        <p:cTn id="90" dur="500" fill="hold"/>
                                        <p:tgtEl>
                                          <p:spTgt spid="104451">
                                            <p:txEl>
                                              <p:pRg st="15" end="15"/>
                                            </p:txEl>
                                          </p:spTgt>
                                        </p:tgtEl>
                                        <p:attrNameLst>
                                          <p:attrName>ppt_x</p:attrName>
                                        </p:attrNameLst>
                                      </p:cBhvr>
                                      <p:tavLst>
                                        <p:tav tm="0">
                                          <p:val>
                                            <p:strVal val="#ppt_x"/>
                                          </p:val>
                                        </p:tav>
                                        <p:tav tm="100000">
                                          <p:val>
                                            <p:strVal val="#ppt_x"/>
                                          </p:val>
                                        </p:tav>
                                      </p:tavLst>
                                    </p:anim>
                                    <p:anim calcmode="lin" valueType="num">
                                      <p:cBhvr>
                                        <p:cTn id="91" dur="500" fill="hold"/>
                                        <p:tgtEl>
                                          <p:spTgt spid="104451">
                                            <p:txEl>
                                              <p:pRg st="15" end="15"/>
                                            </p:txEl>
                                          </p:spTgt>
                                        </p:tgtEl>
                                        <p:attrNameLst>
                                          <p:attrName>ppt_y</p:attrName>
                                        </p:attrNameLst>
                                      </p:cBhvr>
                                      <p:tavLst>
                                        <p:tav tm="0">
                                          <p:val>
                                            <p:strVal val="#ppt_y+.05"/>
                                          </p:val>
                                        </p:tav>
                                        <p:tav tm="100000">
                                          <p:val>
                                            <p:strVal val="#ppt_y"/>
                                          </p:val>
                                        </p:tav>
                                      </p:tavLst>
                                    </p:anim>
                                  </p:childTnLst>
                                </p:cTn>
                              </p:par>
                              <p:par>
                                <p:cTn id="92" presetID="44" presetClass="entr" presetSubtype="0" fill="hold" grpId="0" nodeType="withEffect">
                                  <p:stCondLst>
                                    <p:cond delay="0"/>
                                  </p:stCondLst>
                                  <p:childTnLst>
                                    <p:set>
                                      <p:cBhvr>
                                        <p:cTn id="93" dur="1" fill="hold">
                                          <p:stCondLst>
                                            <p:cond delay="0"/>
                                          </p:stCondLst>
                                        </p:cTn>
                                        <p:tgtEl>
                                          <p:spTgt spid="104451">
                                            <p:txEl>
                                              <p:pRg st="16" end="16"/>
                                            </p:txEl>
                                          </p:spTgt>
                                        </p:tgtEl>
                                        <p:attrNameLst>
                                          <p:attrName>style.visibility</p:attrName>
                                        </p:attrNameLst>
                                      </p:cBhvr>
                                      <p:to>
                                        <p:strVal val="visible"/>
                                      </p:to>
                                    </p:set>
                                    <p:animEffect transition="in" filter="fade">
                                      <p:cBhvr>
                                        <p:cTn id="94" dur="500"/>
                                        <p:tgtEl>
                                          <p:spTgt spid="104451">
                                            <p:txEl>
                                              <p:pRg st="16" end="16"/>
                                            </p:txEl>
                                          </p:spTgt>
                                        </p:tgtEl>
                                      </p:cBhvr>
                                    </p:animEffect>
                                    <p:anim calcmode="lin" valueType="num">
                                      <p:cBhvr>
                                        <p:cTn id="95" dur="500" fill="hold"/>
                                        <p:tgtEl>
                                          <p:spTgt spid="104451">
                                            <p:txEl>
                                              <p:pRg st="16" end="16"/>
                                            </p:txEl>
                                          </p:spTgt>
                                        </p:tgtEl>
                                        <p:attrNameLst>
                                          <p:attrName>ppt_x</p:attrName>
                                        </p:attrNameLst>
                                      </p:cBhvr>
                                      <p:tavLst>
                                        <p:tav tm="0">
                                          <p:val>
                                            <p:strVal val="#ppt_x"/>
                                          </p:val>
                                        </p:tav>
                                        <p:tav tm="100000">
                                          <p:val>
                                            <p:strVal val="#ppt_x"/>
                                          </p:val>
                                        </p:tav>
                                      </p:tavLst>
                                    </p:anim>
                                    <p:anim calcmode="lin" valueType="num">
                                      <p:cBhvr>
                                        <p:cTn id="96" dur="500" fill="hold"/>
                                        <p:tgtEl>
                                          <p:spTgt spid="104451">
                                            <p:txEl>
                                              <p:pRg st="16" end="16"/>
                                            </p:txEl>
                                          </p:spTgt>
                                        </p:tgtEl>
                                        <p:attrNameLst>
                                          <p:attrName>ppt_y</p:attrName>
                                        </p:attrNameLst>
                                      </p:cBhvr>
                                      <p:tavLst>
                                        <p:tav tm="0">
                                          <p:val>
                                            <p:strVal val="#ppt_y+.05"/>
                                          </p:val>
                                        </p:tav>
                                        <p:tav tm="100000">
                                          <p:val>
                                            <p:strVal val="#ppt_y"/>
                                          </p:val>
                                        </p:tav>
                                      </p:tavLst>
                                    </p:anim>
                                  </p:childTnLst>
                                </p:cTn>
                              </p:par>
                              <p:par>
                                <p:cTn id="97" presetID="44" presetClass="entr" presetSubtype="0" fill="hold" grpId="0" nodeType="withEffect">
                                  <p:stCondLst>
                                    <p:cond delay="0"/>
                                  </p:stCondLst>
                                  <p:childTnLst>
                                    <p:set>
                                      <p:cBhvr>
                                        <p:cTn id="98" dur="1" fill="hold">
                                          <p:stCondLst>
                                            <p:cond delay="0"/>
                                          </p:stCondLst>
                                        </p:cTn>
                                        <p:tgtEl>
                                          <p:spTgt spid="104451">
                                            <p:txEl>
                                              <p:pRg st="17" end="17"/>
                                            </p:txEl>
                                          </p:spTgt>
                                        </p:tgtEl>
                                        <p:attrNameLst>
                                          <p:attrName>style.visibility</p:attrName>
                                        </p:attrNameLst>
                                      </p:cBhvr>
                                      <p:to>
                                        <p:strVal val="visible"/>
                                      </p:to>
                                    </p:set>
                                    <p:animEffect transition="in" filter="fade">
                                      <p:cBhvr>
                                        <p:cTn id="99" dur="500"/>
                                        <p:tgtEl>
                                          <p:spTgt spid="104451">
                                            <p:txEl>
                                              <p:pRg st="17" end="17"/>
                                            </p:txEl>
                                          </p:spTgt>
                                        </p:tgtEl>
                                      </p:cBhvr>
                                    </p:animEffect>
                                    <p:anim calcmode="lin" valueType="num">
                                      <p:cBhvr>
                                        <p:cTn id="100" dur="500" fill="hold"/>
                                        <p:tgtEl>
                                          <p:spTgt spid="104451">
                                            <p:txEl>
                                              <p:pRg st="17" end="17"/>
                                            </p:txEl>
                                          </p:spTgt>
                                        </p:tgtEl>
                                        <p:attrNameLst>
                                          <p:attrName>ppt_x</p:attrName>
                                        </p:attrNameLst>
                                      </p:cBhvr>
                                      <p:tavLst>
                                        <p:tav tm="0">
                                          <p:val>
                                            <p:strVal val="#ppt_x"/>
                                          </p:val>
                                        </p:tav>
                                        <p:tav tm="100000">
                                          <p:val>
                                            <p:strVal val="#ppt_x"/>
                                          </p:val>
                                        </p:tav>
                                      </p:tavLst>
                                    </p:anim>
                                    <p:anim calcmode="lin" valueType="num">
                                      <p:cBhvr>
                                        <p:cTn id="101" dur="500" fill="hold"/>
                                        <p:tgtEl>
                                          <p:spTgt spid="104451">
                                            <p:txEl>
                                              <p:pRg st="17" end="17"/>
                                            </p:txEl>
                                          </p:spTgt>
                                        </p:tgtEl>
                                        <p:attrNameLst>
                                          <p:attrName>ppt_y</p:attrName>
                                        </p:attrNameLst>
                                      </p:cBhvr>
                                      <p:tavLst>
                                        <p:tav tm="0">
                                          <p:val>
                                            <p:strVal val="#ppt_y+.05"/>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1044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P spid="104451" grpId="0" uiExpand="1" build="p"/>
      <p:bldP spid="104453" grpId="0" animBg="1"/>
      <p:bldP spid="10445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r>
              <a:rPr lang="fr-BE"/>
              <a:t>Mise à disposition</a:t>
            </a:r>
            <a:endParaRPr lang="fr-FR"/>
          </a:p>
        </p:txBody>
      </p:sp>
      <p:sp>
        <p:nvSpPr>
          <p:cNvPr id="201731" name="Rectangle 3"/>
          <p:cNvSpPr>
            <a:spLocks noGrp="1" noChangeArrowheads="1"/>
          </p:cNvSpPr>
          <p:nvPr>
            <p:ph type="body" idx="1"/>
          </p:nvPr>
        </p:nvSpPr>
        <p:spPr>
          <a:xfrm>
            <a:off x="611188" y="1773238"/>
            <a:ext cx="8075612" cy="3887787"/>
          </a:xfrm>
        </p:spPr>
        <p:txBody>
          <a:bodyPr/>
          <a:lstStyle/>
          <a:p>
            <a:pPr>
              <a:lnSpc>
                <a:spcPct val="80000"/>
              </a:lnSpc>
            </a:pPr>
            <a:r>
              <a:rPr lang="fr-BE" sz="1600"/>
              <a:t>Périodiques OA</a:t>
            </a:r>
          </a:p>
          <a:p>
            <a:pPr lvl="1">
              <a:lnSpc>
                <a:spcPct val="80000"/>
              </a:lnSpc>
            </a:pPr>
            <a:r>
              <a:rPr lang="en-GB" sz="1400"/>
              <a:t>Recherche et intégration plus ou moins systématique de tous les périodiques scientifiques OA dans les OPAC</a:t>
            </a:r>
          </a:p>
          <a:p>
            <a:pPr lvl="1">
              <a:lnSpc>
                <a:spcPct val="80000"/>
              </a:lnSpc>
            </a:pPr>
            <a:r>
              <a:rPr lang="en-GB" sz="1400"/>
              <a:t>Participation institutionnelle à </a:t>
            </a:r>
            <a:r>
              <a:rPr lang="en-GB" sz="1400">
                <a:hlinkClick r:id="rId2"/>
              </a:rPr>
              <a:t>Biomed central</a:t>
            </a:r>
            <a:endParaRPr lang="en-GB" sz="1400"/>
          </a:p>
          <a:p>
            <a:pPr lvl="1">
              <a:lnSpc>
                <a:spcPct val="80000"/>
              </a:lnSpc>
            </a:pPr>
            <a:r>
              <a:rPr lang="en-GB" sz="1400"/>
              <a:t>Liens vers portails de revues OA notamment </a:t>
            </a:r>
            <a:r>
              <a:rPr lang="en-GB" sz="1400">
                <a:hlinkClick r:id="rId3"/>
              </a:rPr>
              <a:t>DOAJ</a:t>
            </a:r>
            <a:r>
              <a:rPr lang="en-GB" sz="1400"/>
              <a:t>, </a:t>
            </a:r>
            <a:r>
              <a:rPr lang="en-GB" sz="1400">
                <a:hlinkClick r:id="rId4"/>
              </a:rPr>
              <a:t>Open J-Gate</a:t>
            </a:r>
            <a:r>
              <a:rPr lang="en-GB" sz="1400"/>
              <a:t>…</a:t>
            </a:r>
          </a:p>
          <a:p>
            <a:pPr lvl="2">
              <a:lnSpc>
                <a:spcPct val="80000"/>
              </a:lnSpc>
            </a:pPr>
            <a:endParaRPr lang="en-GB" sz="1200"/>
          </a:p>
          <a:p>
            <a:pPr>
              <a:lnSpc>
                <a:spcPct val="80000"/>
              </a:lnSpc>
            </a:pPr>
            <a:r>
              <a:rPr lang="en-GB" sz="1600"/>
              <a:t>Moteurs de recherche OA</a:t>
            </a:r>
          </a:p>
          <a:p>
            <a:pPr lvl="1">
              <a:lnSpc>
                <a:spcPct val="80000"/>
              </a:lnSpc>
            </a:pPr>
            <a:r>
              <a:rPr lang="en-GB" sz="1400"/>
              <a:t>Par exemple </a:t>
            </a:r>
            <a:r>
              <a:rPr lang="en-GB" sz="1400">
                <a:hlinkClick r:id="rId5"/>
              </a:rPr>
              <a:t>OAIster</a:t>
            </a:r>
            <a:r>
              <a:rPr lang="en-GB" sz="1400"/>
              <a:t>, </a:t>
            </a:r>
            <a:r>
              <a:rPr lang="en-GB" sz="1400">
                <a:hlinkClick r:id="rId6"/>
              </a:rPr>
              <a:t>arXiv</a:t>
            </a:r>
            <a:r>
              <a:rPr lang="en-GB" sz="1400"/>
              <a:t>, </a:t>
            </a:r>
            <a:r>
              <a:rPr lang="en-GB" sz="1400">
                <a:hlinkClick r:id="rId7"/>
              </a:rPr>
              <a:t>CogPrints</a:t>
            </a:r>
            <a:r>
              <a:rPr lang="en-GB" sz="1400"/>
              <a:t>, </a:t>
            </a:r>
            <a:r>
              <a:rPr lang="fr-FR" sz="1400">
                <a:hlinkClick r:id="rId8"/>
              </a:rPr>
              <a:t> Citeseer</a:t>
            </a:r>
            <a:r>
              <a:rPr lang="fr-FR" sz="1400"/>
              <a:t>, </a:t>
            </a:r>
            <a:r>
              <a:rPr lang="fr-FR" sz="1400">
                <a:hlinkClick r:id="rId9"/>
              </a:rPr>
              <a:t>HAL-SHS</a:t>
            </a:r>
            <a:r>
              <a:rPr lang="fr-FR" sz="1400"/>
              <a:t>, </a:t>
            </a:r>
            <a:r>
              <a:rPr lang="fr-FR" sz="1400">
                <a:hlinkClick r:id="rId10"/>
              </a:rPr>
              <a:t>ARC (A Cross Archive Search Service)</a:t>
            </a:r>
            <a:r>
              <a:rPr lang="fr-FR" sz="1400"/>
              <a:t>, </a:t>
            </a:r>
            <a:r>
              <a:rPr lang="fr-FR" sz="1400">
                <a:hlinkClick r:id="rId11"/>
              </a:rPr>
              <a:t>Pigeon</a:t>
            </a:r>
            <a:r>
              <a:rPr lang="fr-FR" sz="1400"/>
              <a:t> (spécialisé en SSH)…</a:t>
            </a:r>
          </a:p>
          <a:p>
            <a:pPr>
              <a:lnSpc>
                <a:spcPct val="80000"/>
              </a:lnSpc>
            </a:pPr>
            <a:endParaRPr lang="en-GB" sz="1600"/>
          </a:p>
          <a:p>
            <a:pPr>
              <a:lnSpc>
                <a:spcPct val="80000"/>
              </a:lnSpc>
              <a:buFont typeface="Wingdings" pitchFamily="2" charset="2"/>
              <a:buNone/>
            </a:pPr>
            <a:r>
              <a:rPr lang="en-GB" sz="1600"/>
              <a:t>	Faible visibilité sur les sites WWW des bibliothèques</a:t>
            </a:r>
          </a:p>
          <a:p>
            <a:pPr lvl="1">
              <a:lnSpc>
                <a:spcPct val="80000"/>
              </a:lnSpc>
            </a:pPr>
            <a:r>
              <a:rPr lang="en-GB" sz="1400"/>
              <a:t>Généralement : éléments dispersés, peu nombreux, parfois uniquement dans des sous-sites disciplinaires…</a:t>
            </a:r>
          </a:p>
          <a:p>
            <a:pPr lvl="1">
              <a:lnSpc>
                <a:spcPct val="80000"/>
              </a:lnSpc>
            </a:pPr>
            <a:r>
              <a:rPr lang="en-GB" sz="1400"/>
              <a:t>Une exception : ULB qui en a fait une </a:t>
            </a:r>
            <a:r>
              <a:rPr lang="en-GB" sz="1400">
                <a:hlinkClick r:id="rId12"/>
              </a:rPr>
              <a:t>page spécifique</a:t>
            </a:r>
            <a:r>
              <a:rPr lang="en-GB" sz="1400"/>
              <a:t> MAIS placée tout à la fin de la page de la Bibliothèque électronique et donc peu visible</a:t>
            </a:r>
          </a:p>
          <a:p>
            <a:pPr>
              <a:lnSpc>
                <a:spcPct val="80000"/>
              </a:lnSpc>
            </a:pPr>
            <a:endParaRPr lang="en-GB" sz="1600"/>
          </a:p>
          <a:p>
            <a:pPr lvl="1">
              <a:lnSpc>
                <a:spcPct val="80000"/>
              </a:lnSpc>
            </a:pPr>
            <a:endParaRPr lang="fr-FR" sz="1400"/>
          </a:p>
        </p:txBody>
      </p:sp>
      <p:sp>
        <p:nvSpPr>
          <p:cNvPr id="201733" name="Rectangle 5"/>
          <p:cNvSpPr>
            <a:spLocks noChangeArrowheads="1"/>
          </p:cNvSpPr>
          <p:nvPr/>
        </p:nvSpPr>
        <p:spPr bwMode="auto">
          <a:xfrm>
            <a:off x="7993063" y="71438"/>
            <a:ext cx="1116012" cy="5492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01730"/>
                                        </p:tgtEl>
                                        <p:attrNameLst>
                                          <p:attrName>style.visibility</p:attrName>
                                        </p:attrNameLst>
                                      </p:cBhvr>
                                      <p:to>
                                        <p:strVal val="visible"/>
                                      </p:to>
                                    </p:set>
                                    <p:anim calcmode="lin" valueType="num">
                                      <p:cBhvr>
                                        <p:cTn id="7" dur="500" fill="hold"/>
                                        <p:tgtEl>
                                          <p:spTgt spid="201730"/>
                                        </p:tgtEl>
                                        <p:attrNameLst>
                                          <p:attrName>ppt_x</p:attrName>
                                        </p:attrNameLst>
                                      </p:cBhvr>
                                      <p:tavLst>
                                        <p:tav tm="0">
                                          <p:val>
                                            <p:strVal val="#ppt_x-.2"/>
                                          </p:val>
                                        </p:tav>
                                        <p:tav tm="100000">
                                          <p:val>
                                            <p:strVal val="#ppt_x"/>
                                          </p:val>
                                        </p:tav>
                                      </p:tavLst>
                                    </p:anim>
                                    <p:anim calcmode="lin" valueType="num">
                                      <p:cBhvr>
                                        <p:cTn id="8" dur="500" fill="hold"/>
                                        <p:tgtEl>
                                          <p:spTgt spid="201730"/>
                                        </p:tgtEl>
                                        <p:attrNameLst>
                                          <p:attrName>ppt_y</p:attrName>
                                        </p:attrNameLst>
                                      </p:cBhvr>
                                      <p:tavLst>
                                        <p:tav tm="0">
                                          <p:val>
                                            <p:strVal val="#ppt_y"/>
                                          </p:val>
                                        </p:tav>
                                        <p:tav tm="100000">
                                          <p:val>
                                            <p:strVal val="#ppt_y"/>
                                          </p:val>
                                        </p:tav>
                                      </p:tavLst>
                                    </p:anim>
                                    <p:animEffect transition="in" filter="wipe(right)" prLst="gradientSize: 0.1">
                                      <p:cBhvr>
                                        <p:cTn id="9" dur="500"/>
                                        <p:tgtEl>
                                          <p:spTgt spid="201730"/>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01731">
                                            <p:txEl>
                                              <p:pRg st="0" end="0"/>
                                            </p:txEl>
                                          </p:spTgt>
                                        </p:tgtEl>
                                        <p:attrNameLst>
                                          <p:attrName>style.visibility</p:attrName>
                                        </p:attrNameLst>
                                      </p:cBhvr>
                                      <p:to>
                                        <p:strVal val="visible"/>
                                      </p:to>
                                    </p:set>
                                    <p:animEffect transition="in" filter="fade">
                                      <p:cBhvr>
                                        <p:cTn id="14" dur="500"/>
                                        <p:tgtEl>
                                          <p:spTgt spid="201731">
                                            <p:txEl>
                                              <p:pRg st="0" end="0"/>
                                            </p:txEl>
                                          </p:spTgt>
                                        </p:tgtEl>
                                      </p:cBhvr>
                                    </p:animEffect>
                                    <p:anim calcmode="lin" valueType="num">
                                      <p:cBhvr>
                                        <p:cTn id="15" dur="500" fill="hold"/>
                                        <p:tgtEl>
                                          <p:spTgt spid="20173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201731">
                                            <p:txEl>
                                              <p:pRg st="0" end="0"/>
                                            </p:txEl>
                                          </p:spTgt>
                                        </p:tgtEl>
                                        <p:attrNameLst>
                                          <p:attrName>ppt_y</p:attrName>
                                        </p:attrNameLst>
                                      </p:cBhvr>
                                      <p:tavLst>
                                        <p:tav tm="0">
                                          <p:val>
                                            <p:strVal val="#ppt_y+.05"/>
                                          </p:val>
                                        </p:tav>
                                        <p:tav tm="100000">
                                          <p:val>
                                            <p:strVal val="#ppt_y"/>
                                          </p:val>
                                        </p:tav>
                                      </p:tavLst>
                                    </p:anim>
                                  </p:childTnLst>
                                </p:cTn>
                              </p:par>
                            </p:childTnLst>
                          </p:cTn>
                        </p:par>
                        <p:par>
                          <p:cTn id="17" fill="hold">
                            <p:stCondLst>
                              <p:cond delay="500"/>
                            </p:stCondLst>
                            <p:childTnLst>
                              <p:par>
                                <p:cTn id="18" presetID="44" presetClass="entr" presetSubtype="0" fill="hold" grpId="0" nodeType="afterEffect">
                                  <p:stCondLst>
                                    <p:cond delay="0"/>
                                  </p:stCondLst>
                                  <p:childTnLst>
                                    <p:set>
                                      <p:cBhvr>
                                        <p:cTn id="19" dur="1" fill="hold">
                                          <p:stCondLst>
                                            <p:cond delay="0"/>
                                          </p:stCondLst>
                                        </p:cTn>
                                        <p:tgtEl>
                                          <p:spTgt spid="201731">
                                            <p:txEl>
                                              <p:pRg st="1" end="1"/>
                                            </p:txEl>
                                          </p:spTgt>
                                        </p:tgtEl>
                                        <p:attrNameLst>
                                          <p:attrName>style.visibility</p:attrName>
                                        </p:attrNameLst>
                                      </p:cBhvr>
                                      <p:to>
                                        <p:strVal val="visible"/>
                                      </p:to>
                                    </p:set>
                                    <p:animEffect transition="in" filter="fade">
                                      <p:cBhvr>
                                        <p:cTn id="20" dur="500"/>
                                        <p:tgtEl>
                                          <p:spTgt spid="201731">
                                            <p:txEl>
                                              <p:pRg st="1" end="1"/>
                                            </p:txEl>
                                          </p:spTgt>
                                        </p:tgtEl>
                                      </p:cBhvr>
                                    </p:animEffect>
                                    <p:anim calcmode="lin" valueType="num">
                                      <p:cBhvr>
                                        <p:cTn id="21" dur="500" fill="hold"/>
                                        <p:tgtEl>
                                          <p:spTgt spid="201731">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201731">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4" presetClass="entr" presetSubtype="0" fill="hold" grpId="0" nodeType="clickEffect">
                                  <p:stCondLst>
                                    <p:cond delay="0"/>
                                  </p:stCondLst>
                                  <p:childTnLst>
                                    <p:set>
                                      <p:cBhvr>
                                        <p:cTn id="26" dur="1" fill="hold">
                                          <p:stCondLst>
                                            <p:cond delay="0"/>
                                          </p:stCondLst>
                                        </p:cTn>
                                        <p:tgtEl>
                                          <p:spTgt spid="201731">
                                            <p:txEl>
                                              <p:pRg st="2" end="2"/>
                                            </p:txEl>
                                          </p:spTgt>
                                        </p:tgtEl>
                                        <p:attrNameLst>
                                          <p:attrName>style.visibility</p:attrName>
                                        </p:attrNameLst>
                                      </p:cBhvr>
                                      <p:to>
                                        <p:strVal val="visible"/>
                                      </p:to>
                                    </p:set>
                                    <p:animEffect transition="in" filter="fade">
                                      <p:cBhvr>
                                        <p:cTn id="27" dur="500"/>
                                        <p:tgtEl>
                                          <p:spTgt spid="201731">
                                            <p:txEl>
                                              <p:pRg st="2" end="2"/>
                                            </p:txEl>
                                          </p:spTgt>
                                        </p:tgtEl>
                                      </p:cBhvr>
                                    </p:animEffect>
                                    <p:anim calcmode="lin" valueType="num">
                                      <p:cBhvr>
                                        <p:cTn id="28" dur="500" fill="hold"/>
                                        <p:tgtEl>
                                          <p:spTgt spid="201731">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01731">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4" presetClass="entr" presetSubtype="0" fill="hold" grpId="0" nodeType="clickEffect">
                                  <p:stCondLst>
                                    <p:cond delay="0"/>
                                  </p:stCondLst>
                                  <p:childTnLst>
                                    <p:set>
                                      <p:cBhvr>
                                        <p:cTn id="33" dur="1" fill="hold">
                                          <p:stCondLst>
                                            <p:cond delay="0"/>
                                          </p:stCondLst>
                                        </p:cTn>
                                        <p:tgtEl>
                                          <p:spTgt spid="201731">
                                            <p:txEl>
                                              <p:pRg st="3" end="3"/>
                                            </p:txEl>
                                          </p:spTgt>
                                        </p:tgtEl>
                                        <p:attrNameLst>
                                          <p:attrName>style.visibility</p:attrName>
                                        </p:attrNameLst>
                                      </p:cBhvr>
                                      <p:to>
                                        <p:strVal val="visible"/>
                                      </p:to>
                                    </p:set>
                                    <p:animEffect transition="in" filter="fade">
                                      <p:cBhvr>
                                        <p:cTn id="34" dur="500"/>
                                        <p:tgtEl>
                                          <p:spTgt spid="201731">
                                            <p:txEl>
                                              <p:pRg st="3" end="3"/>
                                            </p:txEl>
                                          </p:spTgt>
                                        </p:tgtEl>
                                      </p:cBhvr>
                                    </p:animEffect>
                                    <p:anim calcmode="lin" valueType="num">
                                      <p:cBhvr>
                                        <p:cTn id="35" dur="500" fill="hold"/>
                                        <p:tgtEl>
                                          <p:spTgt spid="201731">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201731">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4" presetClass="entr" presetSubtype="0" fill="hold" grpId="0" nodeType="clickEffect">
                                  <p:stCondLst>
                                    <p:cond delay="0"/>
                                  </p:stCondLst>
                                  <p:childTnLst>
                                    <p:set>
                                      <p:cBhvr>
                                        <p:cTn id="40" dur="1" fill="hold">
                                          <p:stCondLst>
                                            <p:cond delay="0"/>
                                          </p:stCondLst>
                                        </p:cTn>
                                        <p:tgtEl>
                                          <p:spTgt spid="201731">
                                            <p:txEl>
                                              <p:pRg st="5" end="5"/>
                                            </p:txEl>
                                          </p:spTgt>
                                        </p:tgtEl>
                                        <p:attrNameLst>
                                          <p:attrName>style.visibility</p:attrName>
                                        </p:attrNameLst>
                                      </p:cBhvr>
                                      <p:to>
                                        <p:strVal val="visible"/>
                                      </p:to>
                                    </p:set>
                                    <p:animEffect transition="in" filter="fade">
                                      <p:cBhvr>
                                        <p:cTn id="41" dur="500"/>
                                        <p:tgtEl>
                                          <p:spTgt spid="201731">
                                            <p:txEl>
                                              <p:pRg st="5" end="5"/>
                                            </p:txEl>
                                          </p:spTgt>
                                        </p:tgtEl>
                                      </p:cBhvr>
                                    </p:animEffect>
                                    <p:anim calcmode="lin" valueType="num">
                                      <p:cBhvr>
                                        <p:cTn id="42" dur="500" fill="hold"/>
                                        <p:tgtEl>
                                          <p:spTgt spid="201731">
                                            <p:txEl>
                                              <p:pRg st="5" end="5"/>
                                            </p:txEl>
                                          </p:spTgt>
                                        </p:tgtEl>
                                        <p:attrNameLst>
                                          <p:attrName>ppt_x</p:attrName>
                                        </p:attrNameLst>
                                      </p:cBhvr>
                                      <p:tavLst>
                                        <p:tav tm="0">
                                          <p:val>
                                            <p:strVal val="#ppt_x"/>
                                          </p:val>
                                        </p:tav>
                                        <p:tav tm="100000">
                                          <p:val>
                                            <p:strVal val="#ppt_x"/>
                                          </p:val>
                                        </p:tav>
                                      </p:tavLst>
                                    </p:anim>
                                    <p:anim calcmode="lin" valueType="num">
                                      <p:cBhvr>
                                        <p:cTn id="43" dur="500" fill="hold"/>
                                        <p:tgtEl>
                                          <p:spTgt spid="201731">
                                            <p:txEl>
                                              <p:pRg st="5" end="5"/>
                                            </p:txEl>
                                          </p:spTgt>
                                        </p:tgtEl>
                                        <p:attrNameLst>
                                          <p:attrName>ppt_y</p:attrName>
                                        </p:attrNameLst>
                                      </p:cBhvr>
                                      <p:tavLst>
                                        <p:tav tm="0">
                                          <p:val>
                                            <p:strVal val="#ppt_y+.05"/>
                                          </p:val>
                                        </p:tav>
                                        <p:tav tm="100000">
                                          <p:val>
                                            <p:strVal val="#ppt_y"/>
                                          </p:val>
                                        </p:tav>
                                      </p:tavLst>
                                    </p:anim>
                                  </p:childTnLst>
                                </p:cTn>
                              </p:par>
                              <p:par>
                                <p:cTn id="44" presetID="44" presetClass="entr" presetSubtype="0" fill="hold" grpId="0" nodeType="withEffect">
                                  <p:stCondLst>
                                    <p:cond delay="0"/>
                                  </p:stCondLst>
                                  <p:childTnLst>
                                    <p:set>
                                      <p:cBhvr>
                                        <p:cTn id="45" dur="1" fill="hold">
                                          <p:stCondLst>
                                            <p:cond delay="0"/>
                                          </p:stCondLst>
                                        </p:cTn>
                                        <p:tgtEl>
                                          <p:spTgt spid="201731">
                                            <p:txEl>
                                              <p:pRg st="6" end="6"/>
                                            </p:txEl>
                                          </p:spTgt>
                                        </p:tgtEl>
                                        <p:attrNameLst>
                                          <p:attrName>style.visibility</p:attrName>
                                        </p:attrNameLst>
                                      </p:cBhvr>
                                      <p:to>
                                        <p:strVal val="visible"/>
                                      </p:to>
                                    </p:set>
                                    <p:animEffect transition="in" filter="fade">
                                      <p:cBhvr>
                                        <p:cTn id="46" dur="500"/>
                                        <p:tgtEl>
                                          <p:spTgt spid="201731">
                                            <p:txEl>
                                              <p:pRg st="6" end="6"/>
                                            </p:txEl>
                                          </p:spTgt>
                                        </p:tgtEl>
                                      </p:cBhvr>
                                    </p:animEffect>
                                    <p:anim calcmode="lin" valueType="num">
                                      <p:cBhvr>
                                        <p:cTn id="47" dur="500" fill="hold"/>
                                        <p:tgtEl>
                                          <p:spTgt spid="201731">
                                            <p:txEl>
                                              <p:pRg st="6" end="6"/>
                                            </p:txEl>
                                          </p:spTgt>
                                        </p:tgtEl>
                                        <p:attrNameLst>
                                          <p:attrName>ppt_x</p:attrName>
                                        </p:attrNameLst>
                                      </p:cBhvr>
                                      <p:tavLst>
                                        <p:tav tm="0">
                                          <p:val>
                                            <p:strVal val="#ppt_x"/>
                                          </p:val>
                                        </p:tav>
                                        <p:tav tm="100000">
                                          <p:val>
                                            <p:strVal val="#ppt_x"/>
                                          </p:val>
                                        </p:tav>
                                      </p:tavLst>
                                    </p:anim>
                                    <p:anim calcmode="lin" valueType="num">
                                      <p:cBhvr>
                                        <p:cTn id="48" dur="500" fill="hold"/>
                                        <p:tgtEl>
                                          <p:spTgt spid="201731">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4" presetClass="entr" presetSubtype="0" fill="hold" grpId="0" nodeType="clickEffect">
                                  <p:stCondLst>
                                    <p:cond delay="0"/>
                                  </p:stCondLst>
                                  <p:childTnLst>
                                    <p:set>
                                      <p:cBhvr>
                                        <p:cTn id="52" dur="1" fill="hold">
                                          <p:stCondLst>
                                            <p:cond delay="0"/>
                                          </p:stCondLst>
                                        </p:cTn>
                                        <p:tgtEl>
                                          <p:spTgt spid="201731">
                                            <p:txEl>
                                              <p:pRg st="8" end="8"/>
                                            </p:txEl>
                                          </p:spTgt>
                                        </p:tgtEl>
                                        <p:attrNameLst>
                                          <p:attrName>style.visibility</p:attrName>
                                        </p:attrNameLst>
                                      </p:cBhvr>
                                      <p:to>
                                        <p:strVal val="visible"/>
                                      </p:to>
                                    </p:set>
                                    <p:animEffect transition="in" filter="fade">
                                      <p:cBhvr>
                                        <p:cTn id="53" dur="500"/>
                                        <p:tgtEl>
                                          <p:spTgt spid="201731">
                                            <p:txEl>
                                              <p:pRg st="8" end="8"/>
                                            </p:txEl>
                                          </p:spTgt>
                                        </p:tgtEl>
                                      </p:cBhvr>
                                    </p:animEffect>
                                    <p:anim calcmode="lin" valueType="num">
                                      <p:cBhvr>
                                        <p:cTn id="54" dur="500" fill="hold"/>
                                        <p:tgtEl>
                                          <p:spTgt spid="201731">
                                            <p:txEl>
                                              <p:pRg st="8" end="8"/>
                                            </p:txEl>
                                          </p:spTgt>
                                        </p:tgtEl>
                                        <p:attrNameLst>
                                          <p:attrName>ppt_x</p:attrName>
                                        </p:attrNameLst>
                                      </p:cBhvr>
                                      <p:tavLst>
                                        <p:tav tm="0">
                                          <p:val>
                                            <p:strVal val="#ppt_x"/>
                                          </p:val>
                                        </p:tav>
                                        <p:tav tm="100000">
                                          <p:val>
                                            <p:strVal val="#ppt_x"/>
                                          </p:val>
                                        </p:tav>
                                      </p:tavLst>
                                    </p:anim>
                                    <p:anim calcmode="lin" valueType="num">
                                      <p:cBhvr>
                                        <p:cTn id="55" dur="500" fill="hold"/>
                                        <p:tgtEl>
                                          <p:spTgt spid="201731">
                                            <p:txEl>
                                              <p:pRg st="8" end="8"/>
                                            </p:txEl>
                                          </p:spTgt>
                                        </p:tgtEl>
                                        <p:attrNameLst>
                                          <p:attrName>ppt_y</p:attrName>
                                        </p:attrNameLst>
                                      </p:cBhvr>
                                      <p:tavLst>
                                        <p:tav tm="0">
                                          <p:val>
                                            <p:strVal val="#ppt_y+.05"/>
                                          </p:val>
                                        </p:tav>
                                        <p:tav tm="100000">
                                          <p:val>
                                            <p:strVal val="#ppt_y"/>
                                          </p:val>
                                        </p:tav>
                                      </p:tavLst>
                                    </p:anim>
                                  </p:childTnLst>
                                </p:cTn>
                              </p:par>
                              <p:par>
                                <p:cTn id="56" presetID="44" presetClass="entr" presetSubtype="0" fill="hold" grpId="0" nodeType="withEffect">
                                  <p:stCondLst>
                                    <p:cond delay="0"/>
                                  </p:stCondLst>
                                  <p:childTnLst>
                                    <p:set>
                                      <p:cBhvr>
                                        <p:cTn id="57" dur="1" fill="hold">
                                          <p:stCondLst>
                                            <p:cond delay="0"/>
                                          </p:stCondLst>
                                        </p:cTn>
                                        <p:tgtEl>
                                          <p:spTgt spid="201731">
                                            <p:txEl>
                                              <p:pRg st="9" end="9"/>
                                            </p:txEl>
                                          </p:spTgt>
                                        </p:tgtEl>
                                        <p:attrNameLst>
                                          <p:attrName>style.visibility</p:attrName>
                                        </p:attrNameLst>
                                      </p:cBhvr>
                                      <p:to>
                                        <p:strVal val="visible"/>
                                      </p:to>
                                    </p:set>
                                    <p:animEffect transition="in" filter="fade">
                                      <p:cBhvr>
                                        <p:cTn id="58" dur="500"/>
                                        <p:tgtEl>
                                          <p:spTgt spid="201731">
                                            <p:txEl>
                                              <p:pRg st="9" end="9"/>
                                            </p:txEl>
                                          </p:spTgt>
                                        </p:tgtEl>
                                      </p:cBhvr>
                                    </p:animEffect>
                                    <p:anim calcmode="lin" valueType="num">
                                      <p:cBhvr>
                                        <p:cTn id="59" dur="500" fill="hold"/>
                                        <p:tgtEl>
                                          <p:spTgt spid="201731">
                                            <p:txEl>
                                              <p:pRg st="9" end="9"/>
                                            </p:txEl>
                                          </p:spTgt>
                                        </p:tgtEl>
                                        <p:attrNameLst>
                                          <p:attrName>ppt_x</p:attrName>
                                        </p:attrNameLst>
                                      </p:cBhvr>
                                      <p:tavLst>
                                        <p:tav tm="0">
                                          <p:val>
                                            <p:strVal val="#ppt_x"/>
                                          </p:val>
                                        </p:tav>
                                        <p:tav tm="100000">
                                          <p:val>
                                            <p:strVal val="#ppt_x"/>
                                          </p:val>
                                        </p:tav>
                                      </p:tavLst>
                                    </p:anim>
                                    <p:anim calcmode="lin" valueType="num">
                                      <p:cBhvr>
                                        <p:cTn id="60" dur="500" fill="hold"/>
                                        <p:tgtEl>
                                          <p:spTgt spid="201731">
                                            <p:txEl>
                                              <p:pRg st="9" end="9"/>
                                            </p:txEl>
                                          </p:spTgt>
                                        </p:tgtEl>
                                        <p:attrNameLst>
                                          <p:attrName>ppt_y</p:attrName>
                                        </p:attrNameLst>
                                      </p:cBhvr>
                                      <p:tavLst>
                                        <p:tav tm="0">
                                          <p:val>
                                            <p:strVal val="#ppt_y+.05"/>
                                          </p:val>
                                        </p:tav>
                                        <p:tav tm="100000">
                                          <p:val>
                                            <p:strVal val="#ppt_y"/>
                                          </p:val>
                                        </p:tav>
                                      </p:tavLst>
                                    </p:anim>
                                  </p:childTnLst>
                                </p:cTn>
                              </p:par>
                              <p:par>
                                <p:cTn id="61" presetID="44" presetClass="entr" presetSubtype="0" fill="hold" grpId="0" nodeType="withEffect">
                                  <p:stCondLst>
                                    <p:cond delay="0"/>
                                  </p:stCondLst>
                                  <p:childTnLst>
                                    <p:set>
                                      <p:cBhvr>
                                        <p:cTn id="62" dur="1" fill="hold">
                                          <p:stCondLst>
                                            <p:cond delay="0"/>
                                          </p:stCondLst>
                                        </p:cTn>
                                        <p:tgtEl>
                                          <p:spTgt spid="201731">
                                            <p:txEl>
                                              <p:pRg st="10" end="10"/>
                                            </p:txEl>
                                          </p:spTgt>
                                        </p:tgtEl>
                                        <p:attrNameLst>
                                          <p:attrName>style.visibility</p:attrName>
                                        </p:attrNameLst>
                                      </p:cBhvr>
                                      <p:to>
                                        <p:strVal val="visible"/>
                                      </p:to>
                                    </p:set>
                                    <p:animEffect transition="in" filter="fade">
                                      <p:cBhvr>
                                        <p:cTn id="63" dur="500"/>
                                        <p:tgtEl>
                                          <p:spTgt spid="201731">
                                            <p:txEl>
                                              <p:pRg st="10" end="10"/>
                                            </p:txEl>
                                          </p:spTgt>
                                        </p:tgtEl>
                                      </p:cBhvr>
                                    </p:animEffect>
                                    <p:anim calcmode="lin" valueType="num">
                                      <p:cBhvr>
                                        <p:cTn id="64" dur="500" fill="hold"/>
                                        <p:tgtEl>
                                          <p:spTgt spid="201731">
                                            <p:txEl>
                                              <p:pRg st="10" end="10"/>
                                            </p:txEl>
                                          </p:spTgt>
                                        </p:tgtEl>
                                        <p:attrNameLst>
                                          <p:attrName>ppt_x</p:attrName>
                                        </p:attrNameLst>
                                      </p:cBhvr>
                                      <p:tavLst>
                                        <p:tav tm="0">
                                          <p:val>
                                            <p:strVal val="#ppt_x"/>
                                          </p:val>
                                        </p:tav>
                                        <p:tav tm="100000">
                                          <p:val>
                                            <p:strVal val="#ppt_x"/>
                                          </p:val>
                                        </p:tav>
                                      </p:tavLst>
                                    </p:anim>
                                    <p:anim calcmode="lin" valueType="num">
                                      <p:cBhvr>
                                        <p:cTn id="65" dur="500" fill="hold"/>
                                        <p:tgtEl>
                                          <p:spTgt spid="201731">
                                            <p:txEl>
                                              <p:pRg st="10" end="10"/>
                                            </p:txEl>
                                          </p:spTgt>
                                        </p:tgtEl>
                                        <p:attrNameLst>
                                          <p:attrName>ppt_y</p:attrName>
                                        </p:attrNameLst>
                                      </p:cBhvr>
                                      <p:tavLst>
                                        <p:tav tm="0">
                                          <p:val>
                                            <p:strVal val="#ppt_y+.05"/>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2017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p:bldP spid="201731" grpId="0" uiExpand="1" build="p"/>
      <p:bldP spid="20173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1908175" y="260350"/>
            <a:ext cx="6264275" cy="1143000"/>
          </a:xfrm>
        </p:spPr>
        <p:txBody>
          <a:bodyPr/>
          <a:lstStyle/>
          <a:p>
            <a:r>
              <a:rPr lang="fr-BE"/>
              <a:t>En guise de conclusion…</a:t>
            </a:r>
            <a:endParaRPr lang="fr-FR"/>
          </a:p>
        </p:txBody>
      </p:sp>
      <p:sp>
        <p:nvSpPr>
          <p:cNvPr id="186371" name="Rectangle 3"/>
          <p:cNvSpPr>
            <a:spLocks noGrp="1" noChangeAspect="1" noChangeArrowheads="1"/>
          </p:cNvSpPr>
          <p:nvPr>
            <p:ph type="body" idx="1"/>
          </p:nvPr>
        </p:nvSpPr>
        <p:spPr>
          <a:xfrm>
            <a:off x="611188" y="1700213"/>
            <a:ext cx="8208962" cy="4352925"/>
          </a:xfrm>
          <a:noFill/>
        </p:spPr>
        <p:txBody>
          <a:bodyPr/>
          <a:lstStyle/>
          <a:p>
            <a:pPr>
              <a:lnSpc>
                <a:spcPct val="80000"/>
              </a:lnSpc>
            </a:pPr>
            <a:r>
              <a:rPr lang="fr-BE" sz="1600"/>
              <a:t>Au niveau des bibliothèques</a:t>
            </a:r>
          </a:p>
          <a:p>
            <a:pPr lvl="1">
              <a:lnSpc>
                <a:spcPct val="80000"/>
              </a:lnSpc>
            </a:pPr>
            <a:r>
              <a:rPr lang="fr-BE" sz="1400"/>
              <a:t>Efforts considérables</a:t>
            </a:r>
          </a:p>
          <a:p>
            <a:pPr lvl="1">
              <a:lnSpc>
                <a:spcPct val="80000"/>
              </a:lnSpc>
            </a:pPr>
            <a:r>
              <a:rPr lang="fr-BE" sz="1400"/>
              <a:t>Changements importants : nouveaux métiers ET nouveaux rôles</a:t>
            </a:r>
          </a:p>
          <a:p>
            <a:pPr lvl="1">
              <a:lnSpc>
                <a:spcPct val="80000"/>
              </a:lnSpc>
            </a:pPr>
            <a:r>
              <a:rPr lang="fr-BE" sz="1400"/>
              <a:t>Besoin d’une meilleure mise en évidence des ressources et outils OA</a:t>
            </a:r>
          </a:p>
          <a:p>
            <a:pPr>
              <a:lnSpc>
                <a:spcPct val="80000"/>
              </a:lnSpc>
            </a:pPr>
            <a:endParaRPr lang="fr-BE" sz="1600"/>
          </a:p>
          <a:p>
            <a:pPr>
              <a:lnSpc>
                <a:spcPct val="80000"/>
              </a:lnSpc>
            </a:pPr>
            <a:r>
              <a:rPr lang="fr-BE" sz="1600"/>
              <a:t>Au niveau des institutions</a:t>
            </a:r>
          </a:p>
          <a:p>
            <a:pPr lvl="1">
              <a:lnSpc>
                <a:spcPct val="80000"/>
              </a:lnSpc>
            </a:pPr>
            <a:r>
              <a:rPr lang="fr-BE" sz="1400"/>
              <a:t>Évolution lente mais en profondeur</a:t>
            </a:r>
          </a:p>
          <a:p>
            <a:pPr lvl="1">
              <a:lnSpc>
                <a:spcPct val="80000"/>
              </a:lnSpc>
            </a:pPr>
            <a:r>
              <a:rPr lang="fr-BE" sz="1400"/>
              <a:t>Besoin de mandats clairs</a:t>
            </a:r>
          </a:p>
          <a:p>
            <a:pPr lvl="1">
              <a:lnSpc>
                <a:spcPct val="80000"/>
              </a:lnSpc>
            </a:pPr>
            <a:r>
              <a:rPr lang="fr-BE" sz="1400"/>
              <a:t>Amener auteurs à conserver leurs droits (non exclusifs)</a:t>
            </a:r>
          </a:p>
          <a:p>
            <a:pPr lvl="1">
              <a:lnSpc>
                <a:spcPct val="80000"/>
              </a:lnSpc>
            </a:pPr>
            <a:endParaRPr lang="fr-BE" sz="1400"/>
          </a:p>
          <a:p>
            <a:pPr>
              <a:lnSpc>
                <a:spcPct val="80000"/>
              </a:lnSpc>
            </a:pPr>
            <a:r>
              <a:rPr lang="fr-BE" sz="1600"/>
              <a:t>Au niveau global</a:t>
            </a:r>
          </a:p>
          <a:p>
            <a:pPr lvl="1">
              <a:lnSpc>
                <a:spcPct val="80000"/>
              </a:lnSpc>
            </a:pPr>
            <a:r>
              <a:rPr lang="fr-BE" sz="1400"/>
              <a:t>Besoin de mandats inter-universitaires :</a:t>
            </a:r>
          </a:p>
          <a:p>
            <a:pPr lvl="2">
              <a:lnSpc>
                <a:spcPct val="80000"/>
              </a:lnSpc>
            </a:pPr>
            <a:r>
              <a:rPr lang="fr-BE" sz="1200"/>
              <a:t>FNRS </a:t>
            </a:r>
          </a:p>
          <a:p>
            <a:pPr lvl="2">
              <a:lnSpc>
                <a:spcPct val="80000"/>
              </a:lnSpc>
            </a:pPr>
            <a:r>
              <a:rPr lang="fr-BE" sz="1200"/>
              <a:t>Niveau international (UE, EUA)</a:t>
            </a:r>
          </a:p>
          <a:p>
            <a:pPr lvl="1">
              <a:lnSpc>
                <a:spcPct val="80000"/>
              </a:lnSpc>
            </a:pPr>
            <a:r>
              <a:rPr lang="fr-BE" sz="1400"/>
              <a:t>Besoin d’accélérer le développement</a:t>
            </a:r>
          </a:p>
          <a:p>
            <a:pPr lvl="2">
              <a:lnSpc>
                <a:spcPct val="80000"/>
              </a:lnSpc>
            </a:pPr>
            <a:r>
              <a:rPr lang="fr-BE" sz="1200"/>
              <a:t>Outils fédérés de recherche OA</a:t>
            </a:r>
          </a:p>
          <a:p>
            <a:pPr lvl="2">
              <a:lnSpc>
                <a:spcPct val="80000"/>
              </a:lnSpc>
            </a:pPr>
            <a:r>
              <a:rPr lang="fr-BE" sz="1200"/>
              <a:t>Outils « bibliométriques » nouveaux et indépendants exploitant les possibilités de l’OA</a:t>
            </a:r>
          </a:p>
          <a:p>
            <a:pPr lvl="1">
              <a:lnSpc>
                <a:spcPct val="80000"/>
              </a:lnSpc>
            </a:pPr>
            <a:r>
              <a:rPr lang="fr-BE" sz="1400"/>
              <a:t>Besoin de repenser le processus de « validation », « certification »</a:t>
            </a:r>
          </a:p>
          <a:p>
            <a:pPr>
              <a:lnSpc>
                <a:spcPct val="80000"/>
              </a:lnSpc>
            </a:pPr>
            <a:endParaRPr lang="fr-FR" sz="1600"/>
          </a:p>
        </p:txBody>
      </p:sp>
      <p:sp>
        <p:nvSpPr>
          <p:cNvPr id="186373" name="Rectangle 5"/>
          <p:cNvSpPr>
            <a:spLocks noChangeArrowheads="1"/>
          </p:cNvSpPr>
          <p:nvPr/>
        </p:nvSpPr>
        <p:spPr bwMode="auto">
          <a:xfrm>
            <a:off x="7993063" y="71438"/>
            <a:ext cx="1116012" cy="5492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86370"/>
                                        </p:tgtEl>
                                        <p:attrNameLst>
                                          <p:attrName>style.visibility</p:attrName>
                                        </p:attrNameLst>
                                      </p:cBhvr>
                                      <p:to>
                                        <p:strVal val="visible"/>
                                      </p:to>
                                    </p:set>
                                    <p:anim calcmode="lin" valueType="num">
                                      <p:cBhvr>
                                        <p:cTn id="7" dur="500" fill="hold"/>
                                        <p:tgtEl>
                                          <p:spTgt spid="186370"/>
                                        </p:tgtEl>
                                        <p:attrNameLst>
                                          <p:attrName>ppt_x</p:attrName>
                                        </p:attrNameLst>
                                      </p:cBhvr>
                                      <p:tavLst>
                                        <p:tav tm="0">
                                          <p:val>
                                            <p:strVal val="#ppt_x-.2"/>
                                          </p:val>
                                        </p:tav>
                                        <p:tav tm="100000">
                                          <p:val>
                                            <p:strVal val="#ppt_x"/>
                                          </p:val>
                                        </p:tav>
                                      </p:tavLst>
                                    </p:anim>
                                    <p:anim calcmode="lin" valueType="num">
                                      <p:cBhvr>
                                        <p:cTn id="8" dur="500" fill="hold"/>
                                        <p:tgtEl>
                                          <p:spTgt spid="186370"/>
                                        </p:tgtEl>
                                        <p:attrNameLst>
                                          <p:attrName>ppt_y</p:attrName>
                                        </p:attrNameLst>
                                      </p:cBhvr>
                                      <p:tavLst>
                                        <p:tav tm="0">
                                          <p:val>
                                            <p:strVal val="#ppt_y"/>
                                          </p:val>
                                        </p:tav>
                                        <p:tav tm="100000">
                                          <p:val>
                                            <p:strVal val="#ppt_y"/>
                                          </p:val>
                                        </p:tav>
                                      </p:tavLst>
                                    </p:anim>
                                    <p:animEffect transition="in" filter="wipe(right)" prLst="gradientSize: 0.1">
                                      <p:cBhvr>
                                        <p:cTn id="9" dur="500"/>
                                        <p:tgtEl>
                                          <p:spTgt spid="186370"/>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186371">
                                            <p:txEl>
                                              <p:pRg st="0" end="0"/>
                                            </p:txEl>
                                          </p:spTgt>
                                        </p:tgtEl>
                                        <p:attrNameLst>
                                          <p:attrName>style.visibility</p:attrName>
                                        </p:attrNameLst>
                                      </p:cBhvr>
                                      <p:to>
                                        <p:strVal val="visible"/>
                                      </p:to>
                                    </p:set>
                                    <p:animEffect transition="in" filter="fade">
                                      <p:cBhvr>
                                        <p:cTn id="14" dur="500"/>
                                        <p:tgtEl>
                                          <p:spTgt spid="186371">
                                            <p:txEl>
                                              <p:pRg st="0" end="0"/>
                                            </p:txEl>
                                          </p:spTgt>
                                        </p:tgtEl>
                                      </p:cBhvr>
                                    </p:animEffect>
                                    <p:anim calcmode="lin" valueType="num">
                                      <p:cBhvr>
                                        <p:cTn id="15" dur="500" fill="hold"/>
                                        <p:tgtEl>
                                          <p:spTgt spid="18637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86371">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186371">
                                            <p:txEl>
                                              <p:pRg st="1" end="1"/>
                                            </p:txEl>
                                          </p:spTgt>
                                        </p:tgtEl>
                                        <p:attrNameLst>
                                          <p:attrName>style.visibility</p:attrName>
                                        </p:attrNameLst>
                                      </p:cBhvr>
                                      <p:to>
                                        <p:strVal val="visible"/>
                                      </p:to>
                                    </p:set>
                                    <p:animEffect transition="in" filter="fade">
                                      <p:cBhvr>
                                        <p:cTn id="19" dur="500"/>
                                        <p:tgtEl>
                                          <p:spTgt spid="186371">
                                            <p:txEl>
                                              <p:pRg st="1" end="1"/>
                                            </p:txEl>
                                          </p:spTgt>
                                        </p:tgtEl>
                                      </p:cBhvr>
                                    </p:animEffect>
                                    <p:anim calcmode="lin" valueType="num">
                                      <p:cBhvr>
                                        <p:cTn id="20" dur="500" fill="hold"/>
                                        <p:tgtEl>
                                          <p:spTgt spid="186371">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86371">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186371">
                                            <p:txEl>
                                              <p:pRg st="2" end="2"/>
                                            </p:txEl>
                                          </p:spTgt>
                                        </p:tgtEl>
                                        <p:attrNameLst>
                                          <p:attrName>style.visibility</p:attrName>
                                        </p:attrNameLst>
                                      </p:cBhvr>
                                      <p:to>
                                        <p:strVal val="visible"/>
                                      </p:to>
                                    </p:set>
                                    <p:animEffect transition="in" filter="fade">
                                      <p:cBhvr>
                                        <p:cTn id="24" dur="500"/>
                                        <p:tgtEl>
                                          <p:spTgt spid="186371">
                                            <p:txEl>
                                              <p:pRg st="2" end="2"/>
                                            </p:txEl>
                                          </p:spTgt>
                                        </p:tgtEl>
                                      </p:cBhvr>
                                    </p:animEffect>
                                    <p:anim calcmode="lin" valueType="num">
                                      <p:cBhvr>
                                        <p:cTn id="25" dur="500" fill="hold"/>
                                        <p:tgtEl>
                                          <p:spTgt spid="186371">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186371">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186371">
                                            <p:txEl>
                                              <p:pRg st="3" end="3"/>
                                            </p:txEl>
                                          </p:spTgt>
                                        </p:tgtEl>
                                        <p:attrNameLst>
                                          <p:attrName>style.visibility</p:attrName>
                                        </p:attrNameLst>
                                      </p:cBhvr>
                                      <p:to>
                                        <p:strVal val="visible"/>
                                      </p:to>
                                    </p:set>
                                    <p:animEffect transition="in" filter="fade">
                                      <p:cBhvr>
                                        <p:cTn id="29" dur="500"/>
                                        <p:tgtEl>
                                          <p:spTgt spid="186371">
                                            <p:txEl>
                                              <p:pRg st="3" end="3"/>
                                            </p:txEl>
                                          </p:spTgt>
                                        </p:tgtEl>
                                      </p:cBhvr>
                                    </p:animEffect>
                                    <p:anim calcmode="lin" valueType="num">
                                      <p:cBhvr>
                                        <p:cTn id="30" dur="500" fill="hold"/>
                                        <p:tgtEl>
                                          <p:spTgt spid="186371">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186371">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4" presetClass="entr" presetSubtype="0" fill="hold" grpId="0" nodeType="clickEffect">
                                  <p:stCondLst>
                                    <p:cond delay="0"/>
                                  </p:stCondLst>
                                  <p:childTnLst>
                                    <p:set>
                                      <p:cBhvr>
                                        <p:cTn id="35" dur="1" fill="hold">
                                          <p:stCondLst>
                                            <p:cond delay="0"/>
                                          </p:stCondLst>
                                        </p:cTn>
                                        <p:tgtEl>
                                          <p:spTgt spid="186371">
                                            <p:txEl>
                                              <p:pRg st="5" end="5"/>
                                            </p:txEl>
                                          </p:spTgt>
                                        </p:tgtEl>
                                        <p:attrNameLst>
                                          <p:attrName>style.visibility</p:attrName>
                                        </p:attrNameLst>
                                      </p:cBhvr>
                                      <p:to>
                                        <p:strVal val="visible"/>
                                      </p:to>
                                    </p:set>
                                    <p:animEffect transition="in" filter="fade">
                                      <p:cBhvr>
                                        <p:cTn id="36" dur="500"/>
                                        <p:tgtEl>
                                          <p:spTgt spid="186371">
                                            <p:txEl>
                                              <p:pRg st="5" end="5"/>
                                            </p:txEl>
                                          </p:spTgt>
                                        </p:tgtEl>
                                      </p:cBhvr>
                                    </p:animEffect>
                                    <p:anim calcmode="lin" valueType="num">
                                      <p:cBhvr>
                                        <p:cTn id="37" dur="500" fill="hold"/>
                                        <p:tgtEl>
                                          <p:spTgt spid="186371">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186371">
                                            <p:txEl>
                                              <p:pRg st="5" end="5"/>
                                            </p:txEl>
                                          </p:spTgt>
                                        </p:tgtEl>
                                        <p:attrNameLst>
                                          <p:attrName>ppt_y</p:attrName>
                                        </p:attrNameLst>
                                      </p:cBhvr>
                                      <p:tavLst>
                                        <p:tav tm="0">
                                          <p:val>
                                            <p:strVal val="#ppt_y+.05"/>
                                          </p:val>
                                        </p:tav>
                                        <p:tav tm="100000">
                                          <p:val>
                                            <p:strVal val="#ppt_y"/>
                                          </p:val>
                                        </p:tav>
                                      </p:tavLst>
                                    </p:anim>
                                  </p:childTnLst>
                                </p:cTn>
                              </p:par>
                              <p:par>
                                <p:cTn id="39" presetID="44" presetClass="entr" presetSubtype="0" fill="hold" grpId="0" nodeType="withEffect">
                                  <p:stCondLst>
                                    <p:cond delay="0"/>
                                  </p:stCondLst>
                                  <p:childTnLst>
                                    <p:set>
                                      <p:cBhvr>
                                        <p:cTn id="40" dur="1" fill="hold">
                                          <p:stCondLst>
                                            <p:cond delay="0"/>
                                          </p:stCondLst>
                                        </p:cTn>
                                        <p:tgtEl>
                                          <p:spTgt spid="186371">
                                            <p:txEl>
                                              <p:pRg st="6" end="6"/>
                                            </p:txEl>
                                          </p:spTgt>
                                        </p:tgtEl>
                                        <p:attrNameLst>
                                          <p:attrName>style.visibility</p:attrName>
                                        </p:attrNameLst>
                                      </p:cBhvr>
                                      <p:to>
                                        <p:strVal val="visible"/>
                                      </p:to>
                                    </p:set>
                                    <p:animEffect transition="in" filter="fade">
                                      <p:cBhvr>
                                        <p:cTn id="41" dur="500"/>
                                        <p:tgtEl>
                                          <p:spTgt spid="186371">
                                            <p:txEl>
                                              <p:pRg st="6" end="6"/>
                                            </p:txEl>
                                          </p:spTgt>
                                        </p:tgtEl>
                                      </p:cBhvr>
                                    </p:animEffect>
                                    <p:anim calcmode="lin" valueType="num">
                                      <p:cBhvr>
                                        <p:cTn id="42" dur="500" fill="hold"/>
                                        <p:tgtEl>
                                          <p:spTgt spid="186371">
                                            <p:txEl>
                                              <p:pRg st="6" end="6"/>
                                            </p:txEl>
                                          </p:spTgt>
                                        </p:tgtEl>
                                        <p:attrNameLst>
                                          <p:attrName>ppt_x</p:attrName>
                                        </p:attrNameLst>
                                      </p:cBhvr>
                                      <p:tavLst>
                                        <p:tav tm="0">
                                          <p:val>
                                            <p:strVal val="#ppt_x"/>
                                          </p:val>
                                        </p:tav>
                                        <p:tav tm="100000">
                                          <p:val>
                                            <p:strVal val="#ppt_x"/>
                                          </p:val>
                                        </p:tav>
                                      </p:tavLst>
                                    </p:anim>
                                    <p:anim calcmode="lin" valueType="num">
                                      <p:cBhvr>
                                        <p:cTn id="43" dur="500" fill="hold"/>
                                        <p:tgtEl>
                                          <p:spTgt spid="186371">
                                            <p:txEl>
                                              <p:pRg st="6" end="6"/>
                                            </p:txEl>
                                          </p:spTgt>
                                        </p:tgtEl>
                                        <p:attrNameLst>
                                          <p:attrName>ppt_y</p:attrName>
                                        </p:attrNameLst>
                                      </p:cBhvr>
                                      <p:tavLst>
                                        <p:tav tm="0">
                                          <p:val>
                                            <p:strVal val="#ppt_y+.05"/>
                                          </p:val>
                                        </p:tav>
                                        <p:tav tm="100000">
                                          <p:val>
                                            <p:strVal val="#ppt_y"/>
                                          </p:val>
                                        </p:tav>
                                      </p:tavLst>
                                    </p:anim>
                                  </p:childTnLst>
                                </p:cTn>
                              </p:par>
                              <p:par>
                                <p:cTn id="44" presetID="44" presetClass="entr" presetSubtype="0" fill="hold" grpId="0" nodeType="withEffect">
                                  <p:stCondLst>
                                    <p:cond delay="0"/>
                                  </p:stCondLst>
                                  <p:childTnLst>
                                    <p:set>
                                      <p:cBhvr>
                                        <p:cTn id="45" dur="1" fill="hold">
                                          <p:stCondLst>
                                            <p:cond delay="0"/>
                                          </p:stCondLst>
                                        </p:cTn>
                                        <p:tgtEl>
                                          <p:spTgt spid="186371">
                                            <p:txEl>
                                              <p:pRg st="7" end="7"/>
                                            </p:txEl>
                                          </p:spTgt>
                                        </p:tgtEl>
                                        <p:attrNameLst>
                                          <p:attrName>style.visibility</p:attrName>
                                        </p:attrNameLst>
                                      </p:cBhvr>
                                      <p:to>
                                        <p:strVal val="visible"/>
                                      </p:to>
                                    </p:set>
                                    <p:animEffect transition="in" filter="fade">
                                      <p:cBhvr>
                                        <p:cTn id="46" dur="500"/>
                                        <p:tgtEl>
                                          <p:spTgt spid="186371">
                                            <p:txEl>
                                              <p:pRg st="7" end="7"/>
                                            </p:txEl>
                                          </p:spTgt>
                                        </p:tgtEl>
                                      </p:cBhvr>
                                    </p:animEffect>
                                    <p:anim calcmode="lin" valueType="num">
                                      <p:cBhvr>
                                        <p:cTn id="47" dur="500" fill="hold"/>
                                        <p:tgtEl>
                                          <p:spTgt spid="186371">
                                            <p:txEl>
                                              <p:pRg st="7" end="7"/>
                                            </p:txEl>
                                          </p:spTgt>
                                        </p:tgtEl>
                                        <p:attrNameLst>
                                          <p:attrName>ppt_x</p:attrName>
                                        </p:attrNameLst>
                                      </p:cBhvr>
                                      <p:tavLst>
                                        <p:tav tm="0">
                                          <p:val>
                                            <p:strVal val="#ppt_x"/>
                                          </p:val>
                                        </p:tav>
                                        <p:tav tm="100000">
                                          <p:val>
                                            <p:strVal val="#ppt_x"/>
                                          </p:val>
                                        </p:tav>
                                      </p:tavLst>
                                    </p:anim>
                                    <p:anim calcmode="lin" valueType="num">
                                      <p:cBhvr>
                                        <p:cTn id="48" dur="500" fill="hold"/>
                                        <p:tgtEl>
                                          <p:spTgt spid="186371">
                                            <p:txEl>
                                              <p:pRg st="7" end="7"/>
                                            </p:txEl>
                                          </p:spTgt>
                                        </p:tgtEl>
                                        <p:attrNameLst>
                                          <p:attrName>ppt_y</p:attrName>
                                        </p:attrNameLst>
                                      </p:cBhvr>
                                      <p:tavLst>
                                        <p:tav tm="0">
                                          <p:val>
                                            <p:strVal val="#ppt_y+.05"/>
                                          </p:val>
                                        </p:tav>
                                        <p:tav tm="100000">
                                          <p:val>
                                            <p:strVal val="#ppt_y"/>
                                          </p:val>
                                        </p:tav>
                                      </p:tavLst>
                                    </p:anim>
                                  </p:childTnLst>
                                </p:cTn>
                              </p:par>
                              <p:par>
                                <p:cTn id="49" presetID="44" presetClass="entr" presetSubtype="0" fill="hold" grpId="0" nodeType="withEffect">
                                  <p:stCondLst>
                                    <p:cond delay="0"/>
                                  </p:stCondLst>
                                  <p:childTnLst>
                                    <p:set>
                                      <p:cBhvr>
                                        <p:cTn id="50" dur="1" fill="hold">
                                          <p:stCondLst>
                                            <p:cond delay="0"/>
                                          </p:stCondLst>
                                        </p:cTn>
                                        <p:tgtEl>
                                          <p:spTgt spid="186371">
                                            <p:txEl>
                                              <p:pRg st="8" end="8"/>
                                            </p:txEl>
                                          </p:spTgt>
                                        </p:tgtEl>
                                        <p:attrNameLst>
                                          <p:attrName>style.visibility</p:attrName>
                                        </p:attrNameLst>
                                      </p:cBhvr>
                                      <p:to>
                                        <p:strVal val="visible"/>
                                      </p:to>
                                    </p:set>
                                    <p:animEffect transition="in" filter="fade">
                                      <p:cBhvr>
                                        <p:cTn id="51" dur="500"/>
                                        <p:tgtEl>
                                          <p:spTgt spid="186371">
                                            <p:txEl>
                                              <p:pRg st="8" end="8"/>
                                            </p:txEl>
                                          </p:spTgt>
                                        </p:tgtEl>
                                      </p:cBhvr>
                                    </p:animEffect>
                                    <p:anim calcmode="lin" valueType="num">
                                      <p:cBhvr>
                                        <p:cTn id="52" dur="500" fill="hold"/>
                                        <p:tgtEl>
                                          <p:spTgt spid="186371">
                                            <p:txEl>
                                              <p:pRg st="8" end="8"/>
                                            </p:txEl>
                                          </p:spTgt>
                                        </p:tgtEl>
                                        <p:attrNameLst>
                                          <p:attrName>ppt_x</p:attrName>
                                        </p:attrNameLst>
                                      </p:cBhvr>
                                      <p:tavLst>
                                        <p:tav tm="0">
                                          <p:val>
                                            <p:strVal val="#ppt_x"/>
                                          </p:val>
                                        </p:tav>
                                        <p:tav tm="100000">
                                          <p:val>
                                            <p:strVal val="#ppt_x"/>
                                          </p:val>
                                        </p:tav>
                                      </p:tavLst>
                                    </p:anim>
                                    <p:anim calcmode="lin" valueType="num">
                                      <p:cBhvr>
                                        <p:cTn id="53" dur="500" fill="hold"/>
                                        <p:tgtEl>
                                          <p:spTgt spid="186371">
                                            <p:txEl>
                                              <p:pRg st="8" end="8"/>
                                            </p:txEl>
                                          </p:spTgt>
                                        </p:tgtEl>
                                        <p:attrNameLst>
                                          <p:attrName>ppt_y</p:attrName>
                                        </p:attrNameLst>
                                      </p:cBhvr>
                                      <p:tavLst>
                                        <p:tav tm="0">
                                          <p:val>
                                            <p:strVal val="#ppt_y+.05"/>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4" presetClass="entr" presetSubtype="0" fill="hold" grpId="0" nodeType="clickEffect">
                                  <p:stCondLst>
                                    <p:cond delay="0"/>
                                  </p:stCondLst>
                                  <p:childTnLst>
                                    <p:set>
                                      <p:cBhvr>
                                        <p:cTn id="57" dur="1" fill="hold">
                                          <p:stCondLst>
                                            <p:cond delay="0"/>
                                          </p:stCondLst>
                                        </p:cTn>
                                        <p:tgtEl>
                                          <p:spTgt spid="186371">
                                            <p:txEl>
                                              <p:pRg st="10" end="10"/>
                                            </p:txEl>
                                          </p:spTgt>
                                        </p:tgtEl>
                                        <p:attrNameLst>
                                          <p:attrName>style.visibility</p:attrName>
                                        </p:attrNameLst>
                                      </p:cBhvr>
                                      <p:to>
                                        <p:strVal val="visible"/>
                                      </p:to>
                                    </p:set>
                                    <p:animEffect transition="in" filter="fade">
                                      <p:cBhvr>
                                        <p:cTn id="58" dur="500"/>
                                        <p:tgtEl>
                                          <p:spTgt spid="186371">
                                            <p:txEl>
                                              <p:pRg st="10" end="10"/>
                                            </p:txEl>
                                          </p:spTgt>
                                        </p:tgtEl>
                                      </p:cBhvr>
                                    </p:animEffect>
                                    <p:anim calcmode="lin" valueType="num">
                                      <p:cBhvr>
                                        <p:cTn id="59" dur="500" fill="hold"/>
                                        <p:tgtEl>
                                          <p:spTgt spid="186371">
                                            <p:txEl>
                                              <p:pRg st="10" end="10"/>
                                            </p:txEl>
                                          </p:spTgt>
                                        </p:tgtEl>
                                        <p:attrNameLst>
                                          <p:attrName>ppt_x</p:attrName>
                                        </p:attrNameLst>
                                      </p:cBhvr>
                                      <p:tavLst>
                                        <p:tav tm="0">
                                          <p:val>
                                            <p:strVal val="#ppt_x"/>
                                          </p:val>
                                        </p:tav>
                                        <p:tav tm="100000">
                                          <p:val>
                                            <p:strVal val="#ppt_x"/>
                                          </p:val>
                                        </p:tav>
                                      </p:tavLst>
                                    </p:anim>
                                    <p:anim calcmode="lin" valueType="num">
                                      <p:cBhvr>
                                        <p:cTn id="60" dur="500" fill="hold"/>
                                        <p:tgtEl>
                                          <p:spTgt spid="186371">
                                            <p:txEl>
                                              <p:pRg st="10" end="10"/>
                                            </p:txEl>
                                          </p:spTgt>
                                        </p:tgtEl>
                                        <p:attrNameLst>
                                          <p:attrName>ppt_y</p:attrName>
                                        </p:attrNameLst>
                                      </p:cBhvr>
                                      <p:tavLst>
                                        <p:tav tm="0">
                                          <p:val>
                                            <p:strVal val="#ppt_y+.05"/>
                                          </p:val>
                                        </p:tav>
                                        <p:tav tm="100000">
                                          <p:val>
                                            <p:strVal val="#ppt_y"/>
                                          </p:val>
                                        </p:tav>
                                      </p:tavLst>
                                    </p:anim>
                                  </p:childTnLst>
                                </p:cTn>
                              </p:par>
                              <p:par>
                                <p:cTn id="61" presetID="44" presetClass="entr" presetSubtype="0" fill="hold" grpId="0" nodeType="withEffect">
                                  <p:stCondLst>
                                    <p:cond delay="0"/>
                                  </p:stCondLst>
                                  <p:childTnLst>
                                    <p:set>
                                      <p:cBhvr>
                                        <p:cTn id="62" dur="1" fill="hold">
                                          <p:stCondLst>
                                            <p:cond delay="0"/>
                                          </p:stCondLst>
                                        </p:cTn>
                                        <p:tgtEl>
                                          <p:spTgt spid="186371">
                                            <p:txEl>
                                              <p:pRg st="11" end="11"/>
                                            </p:txEl>
                                          </p:spTgt>
                                        </p:tgtEl>
                                        <p:attrNameLst>
                                          <p:attrName>style.visibility</p:attrName>
                                        </p:attrNameLst>
                                      </p:cBhvr>
                                      <p:to>
                                        <p:strVal val="visible"/>
                                      </p:to>
                                    </p:set>
                                    <p:animEffect transition="in" filter="fade">
                                      <p:cBhvr>
                                        <p:cTn id="63" dur="500"/>
                                        <p:tgtEl>
                                          <p:spTgt spid="186371">
                                            <p:txEl>
                                              <p:pRg st="11" end="11"/>
                                            </p:txEl>
                                          </p:spTgt>
                                        </p:tgtEl>
                                      </p:cBhvr>
                                    </p:animEffect>
                                    <p:anim calcmode="lin" valueType="num">
                                      <p:cBhvr>
                                        <p:cTn id="64" dur="500" fill="hold"/>
                                        <p:tgtEl>
                                          <p:spTgt spid="186371">
                                            <p:txEl>
                                              <p:pRg st="11" end="11"/>
                                            </p:txEl>
                                          </p:spTgt>
                                        </p:tgtEl>
                                        <p:attrNameLst>
                                          <p:attrName>ppt_x</p:attrName>
                                        </p:attrNameLst>
                                      </p:cBhvr>
                                      <p:tavLst>
                                        <p:tav tm="0">
                                          <p:val>
                                            <p:strVal val="#ppt_x"/>
                                          </p:val>
                                        </p:tav>
                                        <p:tav tm="100000">
                                          <p:val>
                                            <p:strVal val="#ppt_x"/>
                                          </p:val>
                                        </p:tav>
                                      </p:tavLst>
                                    </p:anim>
                                    <p:anim calcmode="lin" valueType="num">
                                      <p:cBhvr>
                                        <p:cTn id="65" dur="500" fill="hold"/>
                                        <p:tgtEl>
                                          <p:spTgt spid="186371">
                                            <p:txEl>
                                              <p:pRg st="11" end="11"/>
                                            </p:txEl>
                                          </p:spTgt>
                                        </p:tgtEl>
                                        <p:attrNameLst>
                                          <p:attrName>ppt_y</p:attrName>
                                        </p:attrNameLst>
                                      </p:cBhvr>
                                      <p:tavLst>
                                        <p:tav tm="0">
                                          <p:val>
                                            <p:strVal val="#ppt_y+.05"/>
                                          </p:val>
                                        </p:tav>
                                        <p:tav tm="100000">
                                          <p:val>
                                            <p:strVal val="#ppt_y"/>
                                          </p:val>
                                        </p:tav>
                                      </p:tavLst>
                                    </p:anim>
                                  </p:childTnLst>
                                </p:cTn>
                              </p:par>
                              <p:par>
                                <p:cTn id="66" presetID="44" presetClass="entr" presetSubtype="0" fill="hold" grpId="0" nodeType="withEffect">
                                  <p:stCondLst>
                                    <p:cond delay="0"/>
                                  </p:stCondLst>
                                  <p:childTnLst>
                                    <p:set>
                                      <p:cBhvr>
                                        <p:cTn id="67" dur="1" fill="hold">
                                          <p:stCondLst>
                                            <p:cond delay="0"/>
                                          </p:stCondLst>
                                        </p:cTn>
                                        <p:tgtEl>
                                          <p:spTgt spid="186371">
                                            <p:txEl>
                                              <p:pRg st="12" end="12"/>
                                            </p:txEl>
                                          </p:spTgt>
                                        </p:tgtEl>
                                        <p:attrNameLst>
                                          <p:attrName>style.visibility</p:attrName>
                                        </p:attrNameLst>
                                      </p:cBhvr>
                                      <p:to>
                                        <p:strVal val="visible"/>
                                      </p:to>
                                    </p:set>
                                    <p:animEffect transition="in" filter="fade">
                                      <p:cBhvr>
                                        <p:cTn id="68" dur="500"/>
                                        <p:tgtEl>
                                          <p:spTgt spid="186371">
                                            <p:txEl>
                                              <p:pRg st="12" end="12"/>
                                            </p:txEl>
                                          </p:spTgt>
                                        </p:tgtEl>
                                      </p:cBhvr>
                                    </p:animEffect>
                                    <p:anim calcmode="lin" valueType="num">
                                      <p:cBhvr>
                                        <p:cTn id="69" dur="500" fill="hold"/>
                                        <p:tgtEl>
                                          <p:spTgt spid="186371">
                                            <p:txEl>
                                              <p:pRg st="12" end="12"/>
                                            </p:txEl>
                                          </p:spTgt>
                                        </p:tgtEl>
                                        <p:attrNameLst>
                                          <p:attrName>ppt_x</p:attrName>
                                        </p:attrNameLst>
                                      </p:cBhvr>
                                      <p:tavLst>
                                        <p:tav tm="0">
                                          <p:val>
                                            <p:strVal val="#ppt_x"/>
                                          </p:val>
                                        </p:tav>
                                        <p:tav tm="100000">
                                          <p:val>
                                            <p:strVal val="#ppt_x"/>
                                          </p:val>
                                        </p:tav>
                                      </p:tavLst>
                                    </p:anim>
                                    <p:anim calcmode="lin" valueType="num">
                                      <p:cBhvr>
                                        <p:cTn id="70" dur="500" fill="hold"/>
                                        <p:tgtEl>
                                          <p:spTgt spid="186371">
                                            <p:txEl>
                                              <p:pRg st="12" end="12"/>
                                            </p:txEl>
                                          </p:spTgt>
                                        </p:tgtEl>
                                        <p:attrNameLst>
                                          <p:attrName>ppt_y</p:attrName>
                                        </p:attrNameLst>
                                      </p:cBhvr>
                                      <p:tavLst>
                                        <p:tav tm="0">
                                          <p:val>
                                            <p:strVal val="#ppt_y+.05"/>
                                          </p:val>
                                        </p:tav>
                                        <p:tav tm="100000">
                                          <p:val>
                                            <p:strVal val="#ppt_y"/>
                                          </p:val>
                                        </p:tav>
                                      </p:tavLst>
                                    </p:anim>
                                  </p:childTnLst>
                                </p:cTn>
                              </p:par>
                              <p:par>
                                <p:cTn id="71" presetID="44" presetClass="entr" presetSubtype="0" fill="hold" grpId="0" nodeType="withEffect">
                                  <p:stCondLst>
                                    <p:cond delay="0"/>
                                  </p:stCondLst>
                                  <p:childTnLst>
                                    <p:set>
                                      <p:cBhvr>
                                        <p:cTn id="72" dur="1" fill="hold">
                                          <p:stCondLst>
                                            <p:cond delay="0"/>
                                          </p:stCondLst>
                                        </p:cTn>
                                        <p:tgtEl>
                                          <p:spTgt spid="186371">
                                            <p:txEl>
                                              <p:pRg st="13" end="13"/>
                                            </p:txEl>
                                          </p:spTgt>
                                        </p:tgtEl>
                                        <p:attrNameLst>
                                          <p:attrName>style.visibility</p:attrName>
                                        </p:attrNameLst>
                                      </p:cBhvr>
                                      <p:to>
                                        <p:strVal val="visible"/>
                                      </p:to>
                                    </p:set>
                                    <p:animEffect transition="in" filter="fade">
                                      <p:cBhvr>
                                        <p:cTn id="73" dur="500"/>
                                        <p:tgtEl>
                                          <p:spTgt spid="186371">
                                            <p:txEl>
                                              <p:pRg st="13" end="13"/>
                                            </p:txEl>
                                          </p:spTgt>
                                        </p:tgtEl>
                                      </p:cBhvr>
                                    </p:animEffect>
                                    <p:anim calcmode="lin" valueType="num">
                                      <p:cBhvr>
                                        <p:cTn id="74" dur="500" fill="hold"/>
                                        <p:tgtEl>
                                          <p:spTgt spid="186371">
                                            <p:txEl>
                                              <p:pRg st="13" end="13"/>
                                            </p:txEl>
                                          </p:spTgt>
                                        </p:tgtEl>
                                        <p:attrNameLst>
                                          <p:attrName>ppt_x</p:attrName>
                                        </p:attrNameLst>
                                      </p:cBhvr>
                                      <p:tavLst>
                                        <p:tav tm="0">
                                          <p:val>
                                            <p:strVal val="#ppt_x"/>
                                          </p:val>
                                        </p:tav>
                                        <p:tav tm="100000">
                                          <p:val>
                                            <p:strVal val="#ppt_x"/>
                                          </p:val>
                                        </p:tav>
                                      </p:tavLst>
                                    </p:anim>
                                    <p:anim calcmode="lin" valueType="num">
                                      <p:cBhvr>
                                        <p:cTn id="75" dur="500" fill="hold"/>
                                        <p:tgtEl>
                                          <p:spTgt spid="186371">
                                            <p:txEl>
                                              <p:pRg st="13" end="13"/>
                                            </p:txEl>
                                          </p:spTgt>
                                        </p:tgtEl>
                                        <p:attrNameLst>
                                          <p:attrName>ppt_y</p:attrName>
                                        </p:attrNameLst>
                                      </p:cBhvr>
                                      <p:tavLst>
                                        <p:tav tm="0">
                                          <p:val>
                                            <p:strVal val="#ppt_y+.05"/>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4" presetClass="entr" presetSubtype="0" fill="hold" grpId="0" nodeType="clickEffect">
                                  <p:stCondLst>
                                    <p:cond delay="0"/>
                                  </p:stCondLst>
                                  <p:childTnLst>
                                    <p:set>
                                      <p:cBhvr>
                                        <p:cTn id="79" dur="1" fill="hold">
                                          <p:stCondLst>
                                            <p:cond delay="0"/>
                                          </p:stCondLst>
                                        </p:cTn>
                                        <p:tgtEl>
                                          <p:spTgt spid="186371">
                                            <p:txEl>
                                              <p:pRg st="14" end="14"/>
                                            </p:txEl>
                                          </p:spTgt>
                                        </p:tgtEl>
                                        <p:attrNameLst>
                                          <p:attrName>style.visibility</p:attrName>
                                        </p:attrNameLst>
                                      </p:cBhvr>
                                      <p:to>
                                        <p:strVal val="visible"/>
                                      </p:to>
                                    </p:set>
                                    <p:animEffect transition="in" filter="fade">
                                      <p:cBhvr>
                                        <p:cTn id="80" dur="500"/>
                                        <p:tgtEl>
                                          <p:spTgt spid="186371">
                                            <p:txEl>
                                              <p:pRg st="14" end="14"/>
                                            </p:txEl>
                                          </p:spTgt>
                                        </p:tgtEl>
                                      </p:cBhvr>
                                    </p:animEffect>
                                    <p:anim calcmode="lin" valueType="num">
                                      <p:cBhvr>
                                        <p:cTn id="81" dur="500" fill="hold"/>
                                        <p:tgtEl>
                                          <p:spTgt spid="186371">
                                            <p:txEl>
                                              <p:pRg st="14" end="14"/>
                                            </p:txEl>
                                          </p:spTgt>
                                        </p:tgtEl>
                                        <p:attrNameLst>
                                          <p:attrName>ppt_x</p:attrName>
                                        </p:attrNameLst>
                                      </p:cBhvr>
                                      <p:tavLst>
                                        <p:tav tm="0">
                                          <p:val>
                                            <p:strVal val="#ppt_x"/>
                                          </p:val>
                                        </p:tav>
                                        <p:tav tm="100000">
                                          <p:val>
                                            <p:strVal val="#ppt_x"/>
                                          </p:val>
                                        </p:tav>
                                      </p:tavLst>
                                    </p:anim>
                                    <p:anim calcmode="lin" valueType="num">
                                      <p:cBhvr>
                                        <p:cTn id="82" dur="500" fill="hold"/>
                                        <p:tgtEl>
                                          <p:spTgt spid="186371">
                                            <p:txEl>
                                              <p:pRg st="14" end="14"/>
                                            </p:txEl>
                                          </p:spTgt>
                                        </p:tgtEl>
                                        <p:attrNameLst>
                                          <p:attrName>ppt_y</p:attrName>
                                        </p:attrNameLst>
                                      </p:cBhvr>
                                      <p:tavLst>
                                        <p:tav tm="0">
                                          <p:val>
                                            <p:strVal val="#ppt_y+.05"/>
                                          </p:val>
                                        </p:tav>
                                        <p:tav tm="100000">
                                          <p:val>
                                            <p:strVal val="#ppt_y"/>
                                          </p:val>
                                        </p:tav>
                                      </p:tavLst>
                                    </p:anim>
                                  </p:childTnLst>
                                </p:cTn>
                              </p:par>
                              <p:par>
                                <p:cTn id="83" presetID="44" presetClass="entr" presetSubtype="0" fill="hold" grpId="0" nodeType="withEffect">
                                  <p:stCondLst>
                                    <p:cond delay="0"/>
                                  </p:stCondLst>
                                  <p:childTnLst>
                                    <p:set>
                                      <p:cBhvr>
                                        <p:cTn id="84" dur="1" fill="hold">
                                          <p:stCondLst>
                                            <p:cond delay="0"/>
                                          </p:stCondLst>
                                        </p:cTn>
                                        <p:tgtEl>
                                          <p:spTgt spid="186371">
                                            <p:txEl>
                                              <p:pRg st="15" end="15"/>
                                            </p:txEl>
                                          </p:spTgt>
                                        </p:tgtEl>
                                        <p:attrNameLst>
                                          <p:attrName>style.visibility</p:attrName>
                                        </p:attrNameLst>
                                      </p:cBhvr>
                                      <p:to>
                                        <p:strVal val="visible"/>
                                      </p:to>
                                    </p:set>
                                    <p:animEffect transition="in" filter="fade">
                                      <p:cBhvr>
                                        <p:cTn id="85" dur="500"/>
                                        <p:tgtEl>
                                          <p:spTgt spid="186371">
                                            <p:txEl>
                                              <p:pRg st="15" end="15"/>
                                            </p:txEl>
                                          </p:spTgt>
                                        </p:tgtEl>
                                      </p:cBhvr>
                                    </p:animEffect>
                                    <p:anim calcmode="lin" valueType="num">
                                      <p:cBhvr>
                                        <p:cTn id="86" dur="500" fill="hold"/>
                                        <p:tgtEl>
                                          <p:spTgt spid="186371">
                                            <p:txEl>
                                              <p:pRg st="15" end="15"/>
                                            </p:txEl>
                                          </p:spTgt>
                                        </p:tgtEl>
                                        <p:attrNameLst>
                                          <p:attrName>ppt_x</p:attrName>
                                        </p:attrNameLst>
                                      </p:cBhvr>
                                      <p:tavLst>
                                        <p:tav tm="0">
                                          <p:val>
                                            <p:strVal val="#ppt_x"/>
                                          </p:val>
                                        </p:tav>
                                        <p:tav tm="100000">
                                          <p:val>
                                            <p:strVal val="#ppt_x"/>
                                          </p:val>
                                        </p:tav>
                                      </p:tavLst>
                                    </p:anim>
                                    <p:anim calcmode="lin" valueType="num">
                                      <p:cBhvr>
                                        <p:cTn id="87" dur="500" fill="hold"/>
                                        <p:tgtEl>
                                          <p:spTgt spid="186371">
                                            <p:txEl>
                                              <p:pRg st="15" end="15"/>
                                            </p:txEl>
                                          </p:spTgt>
                                        </p:tgtEl>
                                        <p:attrNameLst>
                                          <p:attrName>ppt_y</p:attrName>
                                        </p:attrNameLst>
                                      </p:cBhvr>
                                      <p:tavLst>
                                        <p:tav tm="0">
                                          <p:val>
                                            <p:strVal val="#ppt_y+.05"/>
                                          </p:val>
                                        </p:tav>
                                        <p:tav tm="100000">
                                          <p:val>
                                            <p:strVal val="#ppt_y"/>
                                          </p:val>
                                        </p:tav>
                                      </p:tavLst>
                                    </p:anim>
                                  </p:childTnLst>
                                </p:cTn>
                              </p:par>
                              <p:par>
                                <p:cTn id="88" presetID="44" presetClass="entr" presetSubtype="0" fill="hold" grpId="0" nodeType="withEffect">
                                  <p:stCondLst>
                                    <p:cond delay="0"/>
                                  </p:stCondLst>
                                  <p:childTnLst>
                                    <p:set>
                                      <p:cBhvr>
                                        <p:cTn id="89" dur="1" fill="hold">
                                          <p:stCondLst>
                                            <p:cond delay="0"/>
                                          </p:stCondLst>
                                        </p:cTn>
                                        <p:tgtEl>
                                          <p:spTgt spid="186371">
                                            <p:txEl>
                                              <p:pRg st="16" end="16"/>
                                            </p:txEl>
                                          </p:spTgt>
                                        </p:tgtEl>
                                        <p:attrNameLst>
                                          <p:attrName>style.visibility</p:attrName>
                                        </p:attrNameLst>
                                      </p:cBhvr>
                                      <p:to>
                                        <p:strVal val="visible"/>
                                      </p:to>
                                    </p:set>
                                    <p:animEffect transition="in" filter="fade">
                                      <p:cBhvr>
                                        <p:cTn id="90" dur="500"/>
                                        <p:tgtEl>
                                          <p:spTgt spid="186371">
                                            <p:txEl>
                                              <p:pRg st="16" end="16"/>
                                            </p:txEl>
                                          </p:spTgt>
                                        </p:tgtEl>
                                      </p:cBhvr>
                                    </p:animEffect>
                                    <p:anim calcmode="lin" valueType="num">
                                      <p:cBhvr>
                                        <p:cTn id="91" dur="500" fill="hold"/>
                                        <p:tgtEl>
                                          <p:spTgt spid="186371">
                                            <p:txEl>
                                              <p:pRg st="16" end="16"/>
                                            </p:txEl>
                                          </p:spTgt>
                                        </p:tgtEl>
                                        <p:attrNameLst>
                                          <p:attrName>ppt_x</p:attrName>
                                        </p:attrNameLst>
                                      </p:cBhvr>
                                      <p:tavLst>
                                        <p:tav tm="0">
                                          <p:val>
                                            <p:strVal val="#ppt_x"/>
                                          </p:val>
                                        </p:tav>
                                        <p:tav tm="100000">
                                          <p:val>
                                            <p:strVal val="#ppt_x"/>
                                          </p:val>
                                        </p:tav>
                                      </p:tavLst>
                                    </p:anim>
                                    <p:anim calcmode="lin" valueType="num">
                                      <p:cBhvr>
                                        <p:cTn id="92" dur="500" fill="hold"/>
                                        <p:tgtEl>
                                          <p:spTgt spid="186371">
                                            <p:txEl>
                                              <p:pRg st="16" end="16"/>
                                            </p:txEl>
                                          </p:spTgt>
                                        </p:tgtEl>
                                        <p:attrNameLst>
                                          <p:attrName>ppt_y</p:attrName>
                                        </p:attrNameLst>
                                      </p:cBhvr>
                                      <p:tavLst>
                                        <p:tav tm="0">
                                          <p:val>
                                            <p:strVal val="#ppt_y+.05"/>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4" presetClass="entr" presetSubtype="0" fill="hold" grpId="0" nodeType="clickEffect">
                                  <p:stCondLst>
                                    <p:cond delay="0"/>
                                  </p:stCondLst>
                                  <p:childTnLst>
                                    <p:set>
                                      <p:cBhvr>
                                        <p:cTn id="96" dur="1" fill="hold">
                                          <p:stCondLst>
                                            <p:cond delay="0"/>
                                          </p:stCondLst>
                                        </p:cTn>
                                        <p:tgtEl>
                                          <p:spTgt spid="186371">
                                            <p:txEl>
                                              <p:pRg st="17" end="17"/>
                                            </p:txEl>
                                          </p:spTgt>
                                        </p:tgtEl>
                                        <p:attrNameLst>
                                          <p:attrName>style.visibility</p:attrName>
                                        </p:attrNameLst>
                                      </p:cBhvr>
                                      <p:to>
                                        <p:strVal val="visible"/>
                                      </p:to>
                                    </p:set>
                                    <p:animEffect transition="in" filter="fade">
                                      <p:cBhvr>
                                        <p:cTn id="97" dur="500"/>
                                        <p:tgtEl>
                                          <p:spTgt spid="186371">
                                            <p:txEl>
                                              <p:pRg st="17" end="17"/>
                                            </p:txEl>
                                          </p:spTgt>
                                        </p:tgtEl>
                                      </p:cBhvr>
                                    </p:animEffect>
                                    <p:anim calcmode="lin" valueType="num">
                                      <p:cBhvr>
                                        <p:cTn id="98" dur="500" fill="hold"/>
                                        <p:tgtEl>
                                          <p:spTgt spid="186371">
                                            <p:txEl>
                                              <p:pRg st="17" end="17"/>
                                            </p:txEl>
                                          </p:spTgt>
                                        </p:tgtEl>
                                        <p:attrNameLst>
                                          <p:attrName>ppt_x</p:attrName>
                                        </p:attrNameLst>
                                      </p:cBhvr>
                                      <p:tavLst>
                                        <p:tav tm="0">
                                          <p:val>
                                            <p:strVal val="#ppt_x"/>
                                          </p:val>
                                        </p:tav>
                                        <p:tav tm="100000">
                                          <p:val>
                                            <p:strVal val="#ppt_x"/>
                                          </p:val>
                                        </p:tav>
                                      </p:tavLst>
                                    </p:anim>
                                    <p:anim calcmode="lin" valueType="num">
                                      <p:cBhvr>
                                        <p:cTn id="99" dur="500" fill="hold"/>
                                        <p:tgtEl>
                                          <p:spTgt spid="186371">
                                            <p:txEl>
                                              <p:pRg st="17" end="17"/>
                                            </p:txEl>
                                          </p:spTgt>
                                        </p:tgtEl>
                                        <p:attrNameLst>
                                          <p:attrName>ppt_y</p:attrName>
                                        </p:attrNameLst>
                                      </p:cBhvr>
                                      <p:tavLst>
                                        <p:tav tm="0">
                                          <p:val>
                                            <p:strVal val="#ppt_y+.05"/>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grpId="0" nodeType="clickEffect">
                                  <p:stCondLst>
                                    <p:cond delay="0"/>
                                  </p:stCondLst>
                                  <p:childTnLst>
                                    <p:set>
                                      <p:cBhvr>
                                        <p:cTn id="103" dur="1" fill="hold">
                                          <p:stCondLst>
                                            <p:cond delay="0"/>
                                          </p:stCondLst>
                                        </p:cTn>
                                        <p:tgtEl>
                                          <p:spTgt spid="1863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p:bldP spid="186371" grpId="0" uiExpand="1" build="p"/>
      <p:bldP spid="18637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931" name="Rectangle 1475"/>
          <p:cNvSpPr>
            <a:spLocks noGrp="1" noChangeArrowheads="1"/>
          </p:cNvSpPr>
          <p:nvPr>
            <p:ph type="title"/>
          </p:nvPr>
        </p:nvSpPr>
        <p:spPr/>
        <p:txBody>
          <a:bodyPr/>
          <a:lstStyle/>
          <a:p>
            <a:endParaRPr lang="fr-FR"/>
          </a:p>
        </p:txBody>
      </p:sp>
      <p:sp>
        <p:nvSpPr>
          <p:cNvPr id="148928" name="Rectangle 1472"/>
          <p:cNvSpPr>
            <a:spLocks noChangeArrowheads="1"/>
          </p:cNvSpPr>
          <p:nvPr/>
        </p:nvSpPr>
        <p:spPr bwMode="auto">
          <a:xfrm>
            <a:off x="0" y="0"/>
            <a:ext cx="9251950" cy="6858000"/>
          </a:xfrm>
          <a:prstGeom prst="rect">
            <a:avLst/>
          </a:prstGeom>
          <a:solidFill>
            <a:schemeClr val="tx1"/>
          </a:solidFill>
          <a:ln w="9525">
            <a:solidFill>
              <a:schemeClr val="tx1"/>
            </a:solidFill>
            <a:miter lim="800000"/>
            <a:headEnd/>
            <a:tailEnd/>
          </a:ln>
          <a:effectLst/>
        </p:spPr>
        <p:txBody>
          <a:bodyPr wrap="none" anchor="ctr"/>
          <a:lstStyle/>
          <a:p>
            <a:endParaRPr lang="fr-FR"/>
          </a:p>
        </p:txBody>
      </p:sp>
      <p:sp>
        <p:nvSpPr>
          <p:cNvPr id="148929" name="Text Box 1473"/>
          <p:cNvSpPr txBox="1">
            <a:spLocks noChangeArrowheads="1"/>
          </p:cNvSpPr>
          <p:nvPr/>
        </p:nvSpPr>
        <p:spPr bwMode="auto">
          <a:xfrm>
            <a:off x="5003800" y="5013325"/>
            <a:ext cx="3816350" cy="336550"/>
          </a:xfrm>
          <a:prstGeom prst="rect">
            <a:avLst/>
          </a:prstGeom>
          <a:noFill/>
          <a:ln w="9525">
            <a:noFill/>
            <a:miter lim="800000"/>
            <a:headEnd/>
            <a:tailEnd/>
          </a:ln>
          <a:effectLst/>
        </p:spPr>
        <p:txBody>
          <a:bodyPr>
            <a:spAutoFit/>
          </a:bodyPr>
          <a:lstStyle/>
          <a:p>
            <a:pPr>
              <a:spcBef>
                <a:spcPct val="50000"/>
              </a:spcBef>
            </a:pPr>
            <a:r>
              <a:rPr lang="fr-BE" sz="1600" i="1">
                <a:solidFill>
                  <a:schemeClr val="bg1"/>
                </a:solidFill>
                <a:latin typeface="Comic Sans MS" pitchFamily="66" charset="0"/>
              </a:rPr>
              <a:t>Je vous remercie de votre attention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8928"/>
                                        </p:tgtEl>
                                        <p:attrNameLst>
                                          <p:attrName>style.visibility</p:attrName>
                                        </p:attrNameLst>
                                      </p:cBhvr>
                                      <p:to>
                                        <p:strVal val="visible"/>
                                      </p:to>
                                    </p:set>
                                    <p:animEffect transition="in" filter="fade">
                                      <p:cBhvr>
                                        <p:cTn id="7" dur="2000"/>
                                        <p:tgtEl>
                                          <p:spTgt spid="148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92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5" name="Rectangle 5"/>
          <p:cNvSpPr>
            <a:spLocks noGrp="1" noChangeArrowheads="1"/>
          </p:cNvSpPr>
          <p:nvPr>
            <p:ph type="title"/>
          </p:nvPr>
        </p:nvSpPr>
        <p:spPr/>
        <p:txBody>
          <a:bodyPr/>
          <a:lstStyle/>
          <a:p>
            <a:r>
              <a:rPr lang="fr-BE"/>
              <a:t>Serial price crisis</a:t>
            </a:r>
            <a:endParaRPr lang="fr-FR"/>
          </a:p>
        </p:txBody>
      </p:sp>
      <p:sp>
        <p:nvSpPr>
          <p:cNvPr id="107528" name="Rectangle 8"/>
          <p:cNvSpPr>
            <a:spLocks noGrp="1" noChangeArrowheads="1"/>
          </p:cNvSpPr>
          <p:nvPr>
            <p:ph type="body" sz="half" idx="3"/>
          </p:nvPr>
        </p:nvSpPr>
        <p:spPr>
          <a:xfrm>
            <a:off x="611188" y="4581525"/>
            <a:ext cx="8075612" cy="1439863"/>
          </a:xfrm>
        </p:spPr>
        <p:txBody>
          <a:bodyPr/>
          <a:lstStyle/>
          <a:p>
            <a:pPr>
              <a:lnSpc>
                <a:spcPct val="95000"/>
              </a:lnSpc>
            </a:pPr>
            <a:r>
              <a:rPr lang="fr-BE" sz="1400"/>
              <a:t>Moyenne basée sur plus de 70.000 titres (aussi bien éditeurs commerciaux que sociétés savantes)</a:t>
            </a:r>
          </a:p>
          <a:p>
            <a:pPr>
              <a:lnSpc>
                <a:spcPct val="95000"/>
              </a:lnSpc>
            </a:pPr>
            <a:r>
              <a:rPr lang="fr-BE" sz="1400"/>
              <a:t>Prix moyen : presque triplé alors que l’index belge des prix à la consommation n’augmentait que de 34,04% sur la même période. </a:t>
            </a:r>
            <a:endParaRPr lang="ru-RU" sz="1400"/>
          </a:p>
          <a:p>
            <a:pPr>
              <a:lnSpc>
                <a:spcPct val="95000"/>
              </a:lnSpc>
            </a:pPr>
            <a:r>
              <a:rPr lang="fr-BE" sz="1400"/>
              <a:t>Touche plus dramatiquement les sciences et les sciences médicales. </a:t>
            </a:r>
          </a:p>
          <a:p>
            <a:pPr>
              <a:lnSpc>
                <a:spcPct val="95000"/>
              </a:lnSpc>
            </a:pPr>
            <a:r>
              <a:rPr lang="fr-BE" sz="1400"/>
              <a:t>Mais les sciences sociales et humaines sont loin d’être épargnées… </a:t>
            </a:r>
            <a:endParaRPr lang="fr-FR" sz="1400"/>
          </a:p>
        </p:txBody>
      </p:sp>
      <p:sp>
        <p:nvSpPr>
          <p:cNvPr id="107532" name="Rectangle 12">
            <a:hlinkClick r:id="rId4" action="ppaction://hlinksldjump"/>
          </p:cNvPr>
          <p:cNvSpPr>
            <a:spLocks noChangeArrowheads="1"/>
          </p:cNvSpPr>
          <p:nvPr/>
        </p:nvSpPr>
        <p:spPr bwMode="auto">
          <a:xfrm>
            <a:off x="7702550" y="0"/>
            <a:ext cx="1441450" cy="1223963"/>
          </a:xfrm>
          <a:prstGeom prst="rect">
            <a:avLst/>
          </a:prstGeom>
          <a:noFill/>
          <a:ln w="9525">
            <a:noFill/>
            <a:miter lim="800000"/>
            <a:headEnd/>
            <a:tailEnd/>
          </a:ln>
          <a:effectLst/>
        </p:spPr>
        <p:txBody>
          <a:bodyPr wrap="none" anchor="ctr"/>
          <a:lstStyle/>
          <a:p>
            <a:endParaRPr lang="fr-FR"/>
          </a:p>
        </p:txBody>
      </p:sp>
      <p:sp>
        <p:nvSpPr>
          <p:cNvPr id="107533" name="Rectangle 13"/>
          <p:cNvSpPr>
            <a:spLocks noChangeArrowheads="1"/>
          </p:cNvSpPr>
          <p:nvPr/>
        </p:nvSpPr>
        <p:spPr bwMode="auto">
          <a:xfrm>
            <a:off x="4427538" y="6165850"/>
            <a:ext cx="576262" cy="287338"/>
          </a:xfrm>
          <a:prstGeom prst="rect">
            <a:avLst/>
          </a:prstGeom>
          <a:solidFill>
            <a:schemeClr val="bg1"/>
          </a:solidFill>
          <a:ln w="9525">
            <a:noFill/>
            <a:miter lim="800000"/>
            <a:headEnd/>
            <a:tailEnd/>
          </a:ln>
          <a:effectLst/>
        </p:spPr>
        <p:txBody>
          <a:bodyPr wrap="none" anchor="ctr"/>
          <a:lstStyle/>
          <a:p>
            <a:endParaRPr lang="fr-FR"/>
          </a:p>
        </p:txBody>
      </p:sp>
      <p:graphicFrame>
        <p:nvGraphicFramePr>
          <p:cNvPr id="107538" name="Object 18"/>
          <p:cNvGraphicFramePr>
            <a:graphicFrameLocks noChangeAspect="1"/>
          </p:cNvGraphicFramePr>
          <p:nvPr>
            <p:ph sz="quarter" idx="2"/>
          </p:nvPr>
        </p:nvGraphicFramePr>
        <p:xfrm>
          <a:off x="2054225" y="1341438"/>
          <a:ext cx="4749800" cy="3227387"/>
        </p:xfrm>
        <a:graphic>
          <a:graphicData uri="http://schemas.openxmlformats.org/presentationml/2006/ole">
            <p:oleObj spid="_x0000_s107538" name="Graphique" r:id="rId5" imgW="4752929" imgH="3229092" progId="Excel.Chart.8">
              <p:embed/>
            </p:oleObj>
          </a:graphicData>
        </a:graphic>
      </p:graphicFrame>
      <p:sp>
        <p:nvSpPr>
          <p:cNvPr id="107539" name="Rectangle 19"/>
          <p:cNvSpPr>
            <a:spLocks noChangeArrowheads="1"/>
          </p:cNvSpPr>
          <p:nvPr/>
        </p:nvSpPr>
        <p:spPr bwMode="auto">
          <a:xfrm>
            <a:off x="7993063" y="71438"/>
            <a:ext cx="1116012" cy="5492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7525"/>
                                        </p:tgtEl>
                                        <p:attrNameLst>
                                          <p:attrName>style.visibility</p:attrName>
                                        </p:attrNameLst>
                                      </p:cBhvr>
                                      <p:to>
                                        <p:strVal val="visible"/>
                                      </p:to>
                                    </p:set>
                                    <p:anim calcmode="lin" valueType="num">
                                      <p:cBhvr>
                                        <p:cTn id="7" dur="500" fill="hold"/>
                                        <p:tgtEl>
                                          <p:spTgt spid="107525"/>
                                        </p:tgtEl>
                                        <p:attrNameLst>
                                          <p:attrName>ppt_x</p:attrName>
                                        </p:attrNameLst>
                                      </p:cBhvr>
                                      <p:tavLst>
                                        <p:tav tm="0">
                                          <p:val>
                                            <p:strVal val="#ppt_x-.2"/>
                                          </p:val>
                                        </p:tav>
                                        <p:tav tm="100000">
                                          <p:val>
                                            <p:strVal val="#ppt_x"/>
                                          </p:val>
                                        </p:tav>
                                      </p:tavLst>
                                    </p:anim>
                                    <p:anim calcmode="lin" valueType="num">
                                      <p:cBhvr>
                                        <p:cTn id="8" dur="500" fill="hold"/>
                                        <p:tgtEl>
                                          <p:spTgt spid="107525"/>
                                        </p:tgtEl>
                                        <p:attrNameLst>
                                          <p:attrName>ppt_y</p:attrName>
                                        </p:attrNameLst>
                                      </p:cBhvr>
                                      <p:tavLst>
                                        <p:tav tm="0">
                                          <p:val>
                                            <p:strVal val="#ppt_y"/>
                                          </p:val>
                                        </p:tav>
                                        <p:tav tm="100000">
                                          <p:val>
                                            <p:strVal val="#ppt_y"/>
                                          </p:val>
                                        </p:tav>
                                      </p:tavLst>
                                    </p:anim>
                                    <p:animEffect transition="in" filter="wipe(right)" prLst="gradientSize: 0.1">
                                      <p:cBhvr>
                                        <p:cTn id="9" dur="500"/>
                                        <p:tgtEl>
                                          <p:spTgt spid="10752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7538">
                                            <p:oleChartEl type="gridLegend"/>
                                          </p:spTgt>
                                        </p:tgtEl>
                                        <p:attrNameLst>
                                          <p:attrName>style.visibility</p:attrName>
                                        </p:attrNameLst>
                                      </p:cBhvr>
                                      <p:to>
                                        <p:strVal val="visible"/>
                                      </p:to>
                                    </p:set>
                                    <p:animEffect transition="in" filter="fade">
                                      <p:cBhvr>
                                        <p:cTn id="13" dur="500"/>
                                        <p:tgtEl>
                                          <p:spTgt spid="107538">
                                            <p:oleChartEl type="gridLegend"/>
                                          </p:spTgt>
                                        </p:tgtEl>
                                      </p:cBhvr>
                                    </p:animEffect>
                                  </p:childTnLst>
                                </p:cTn>
                              </p:par>
                              <p:par>
                                <p:cTn id="14" presetID="44" presetClass="entr" presetSubtype="0" fill="hold" grpId="0" nodeType="withEffect">
                                  <p:stCondLst>
                                    <p:cond delay="0"/>
                                  </p:stCondLst>
                                  <p:childTnLst>
                                    <p:set>
                                      <p:cBhvr>
                                        <p:cTn id="15" dur="1" fill="hold">
                                          <p:stCondLst>
                                            <p:cond delay="0"/>
                                          </p:stCondLst>
                                        </p:cTn>
                                        <p:tgtEl>
                                          <p:spTgt spid="107528">
                                            <p:txEl>
                                              <p:pRg st="0" end="0"/>
                                            </p:txEl>
                                          </p:spTgt>
                                        </p:tgtEl>
                                        <p:attrNameLst>
                                          <p:attrName>style.visibility</p:attrName>
                                        </p:attrNameLst>
                                      </p:cBhvr>
                                      <p:to>
                                        <p:strVal val="visible"/>
                                      </p:to>
                                    </p:set>
                                    <p:animEffect transition="in" filter="fade">
                                      <p:cBhvr>
                                        <p:cTn id="16" dur="500"/>
                                        <p:tgtEl>
                                          <p:spTgt spid="107528">
                                            <p:txEl>
                                              <p:pRg st="0" end="0"/>
                                            </p:txEl>
                                          </p:spTgt>
                                        </p:tgtEl>
                                      </p:cBhvr>
                                    </p:animEffect>
                                    <p:anim calcmode="lin" valueType="num">
                                      <p:cBhvr>
                                        <p:cTn id="17" dur="500" fill="hold"/>
                                        <p:tgtEl>
                                          <p:spTgt spid="107528">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07528">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7538">
                                            <p:oleChartEl type="series" lvl="1"/>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500"/>
                                  </p:stCondLst>
                                  <p:childTnLst>
                                    <p:set>
                                      <p:cBhvr>
                                        <p:cTn id="25" dur="1" fill="hold">
                                          <p:stCondLst>
                                            <p:cond delay="0"/>
                                          </p:stCondLst>
                                        </p:cTn>
                                        <p:tgtEl>
                                          <p:spTgt spid="107538">
                                            <p:oleChartEl type="series" lvl="2"/>
                                          </p:spTgt>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500"/>
                                  </p:stCondLst>
                                  <p:childTnLst>
                                    <p:set>
                                      <p:cBhvr>
                                        <p:cTn id="28" dur="1" fill="hold">
                                          <p:stCondLst>
                                            <p:cond delay="0"/>
                                          </p:stCondLst>
                                        </p:cTn>
                                        <p:tgtEl>
                                          <p:spTgt spid="107538">
                                            <p:oleChartEl type="series" lvl="3"/>
                                          </p:spTgt>
                                        </p:tgtEl>
                                        <p:attrNameLst>
                                          <p:attrName>style.visibility</p:attrName>
                                        </p:attrNameLst>
                                      </p:cBhvr>
                                      <p:to>
                                        <p:strVal val="visible"/>
                                      </p:to>
                                    </p:set>
                                  </p:childTnLst>
                                </p:cTn>
                              </p:par>
                            </p:childTnLst>
                          </p:cTn>
                        </p:par>
                        <p:par>
                          <p:cTn id="29" fill="hold">
                            <p:stCondLst>
                              <p:cond delay="1000"/>
                            </p:stCondLst>
                            <p:childTnLst>
                              <p:par>
                                <p:cTn id="30" presetID="1" presetClass="entr" presetSubtype="0" fill="hold" grpId="0" nodeType="afterEffect">
                                  <p:stCondLst>
                                    <p:cond delay="500"/>
                                  </p:stCondLst>
                                  <p:childTnLst>
                                    <p:set>
                                      <p:cBhvr>
                                        <p:cTn id="31" dur="1" fill="hold">
                                          <p:stCondLst>
                                            <p:cond delay="0"/>
                                          </p:stCondLst>
                                        </p:cTn>
                                        <p:tgtEl>
                                          <p:spTgt spid="107538">
                                            <p:oleChartEl type="series" lvl="4"/>
                                          </p:spTgt>
                                        </p:tgtEl>
                                        <p:attrNameLst>
                                          <p:attrName>style.visibility</p:attrName>
                                        </p:attrNameLst>
                                      </p:cBhvr>
                                      <p:to>
                                        <p:strVal val="visible"/>
                                      </p:to>
                                    </p:set>
                                  </p:childTnLst>
                                </p:cTn>
                              </p:par>
                            </p:childTnLst>
                          </p:cTn>
                        </p:par>
                        <p:par>
                          <p:cTn id="32" fill="hold">
                            <p:stCondLst>
                              <p:cond delay="1500"/>
                            </p:stCondLst>
                            <p:childTnLst>
                              <p:par>
                                <p:cTn id="33" presetID="1" presetClass="entr" presetSubtype="0" fill="hold" grpId="0" nodeType="afterEffect">
                                  <p:stCondLst>
                                    <p:cond delay="500"/>
                                  </p:stCondLst>
                                  <p:childTnLst>
                                    <p:set>
                                      <p:cBhvr>
                                        <p:cTn id="34" dur="1" fill="hold">
                                          <p:stCondLst>
                                            <p:cond delay="0"/>
                                          </p:stCondLst>
                                        </p:cTn>
                                        <p:tgtEl>
                                          <p:spTgt spid="107538">
                                            <p:oleChartEl type="series" lvl="5"/>
                                          </p:spTgt>
                                        </p:tgtEl>
                                        <p:attrNameLst>
                                          <p:attrName>style.visibility</p:attrName>
                                        </p:attrNameLst>
                                      </p:cBhvr>
                                      <p:to>
                                        <p:strVal val="visible"/>
                                      </p:to>
                                    </p:set>
                                  </p:childTnLst>
                                </p:cTn>
                              </p:par>
                            </p:childTnLst>
                          </p:cTn>
                        </p:par>
                        <p:par>
                          <p:cTn id="35" fill="hold">
                            <p:stCondLst>
                              <p:cond delay="2000"/>
                            </p:stCondLst>
                            <p:childTnLst>
                              <p:par>
                                <p:cTn id="36" presetID="1" presetClass="entr" presetSubtype="0" fill="hold" grpId="0" nodeType="afterEffect">
                                  <p:stCondLst>
                                    <p:cond delay="500"/>
                                  </p:stCondLst>
                                  <p:childTnLst>
                                    <p:set>
                                      <p:cBhvr>
                                        <p:cTn id="37" dur="1" fill="hold">
                                          <p:stCondLst>
                                            <p:cond delay="0"/>
                                          </p:stCondLst>
                                        </p:cTn>
                                        <p:tgtEl>
                                          <p:spTgt spid="107538">
                                            <p:oleChartEl type="series" lvl="6"/>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7538">
                                            <p:oleChartEl type="series" lvl="7"/>
                                          </p:spTgt>
                                        </p:tgtEl>
                                        <p:attrNameLst>
                                          <p:attrName>style.visibility</p:attrName>
                                        </p:attrNameLst>
                                      </p:cBhvr>
                                      <p:to>
                                        <p:strVal val="visible"/>
                                      </p:to>
                                    </p:set>
                                  </p:childTnLst>
                                </p:cTn>
                              </p:par>
                            </p:childTnLst>
                          </p:cTn>
                        </p:par>
                        <p:par>
                          <p:cTn id="42" fill="hold">
                            <p:stCondLst>
                              <p:cond delay="0"/>
                            </p:stCondLst>
                            <p:childTnLst>
                              <p:par>
                                <p:cTn id="43" presetID="44" presetClass="entr" presetSubtype="0" fill="hold" grpId="0" nodeType="afterEffect">
                                  <p:stCondLst>
                                    <p:cond delay="1000"/>
                                  </p:stCondLst>
                                  <p:childTnLst>
                                    <p:set>
                                      <p:cBhvr>
                                        <p:cTn id="44" dur="1" fill="hold">
                                          <p:stCondLst>
                                            <p:cond delay="0"/>
                                          </p:stCondLst>
                                        </p:cTn>
                                        <p:tgtEl>
                                          <p:spTgt spid="107528">
                                            <p:txEl>
                                              <p:pRg st="1" end="1"/>
                                            </p:txEl>
                                          </p:spTgt>
                                        </p:tgtEl>
                                        <p:attrNameLst>
                                          <p:attrName>style.visibility</p:attrName>
                                        </p:attrNameLst>
                                      </p:cBhvr>
                                      <p:to>
                                        <p:strVal val="visible"/>
                                      </p:to>
                                    </p:set>
                                    <p:animEffect transition="in" filter="fade">
                                      <p:cBhvr>
                                        <p:cTn id="45" dur="500"/>
                                        <p:tgtEl>
                                          <p:spTgt spid="107528">
                                            <p:txEl>
                                              <p:pRg st="1" end="1"/>
                                            </p:txEl>
                                          </p:spTgt>
                                        </p:tgtEl>
                                      </p:cBhvr>
                                    </p:animEffect>
                                    <p:anim calcmode="lin" valueType="num">
                                      <p:cBhvr>
                                        <p:cTn id="46" dur="500" fill="hold"/>
                                        <p:tgtEl>
                                          <p:spTgt spid="107528">
                                            <p:txEl>
                                              <p:pRg st="1" end="1"/>
                                            </p:txEl>
                                          </p:spTgt>
                                        </p:tgtEl>
                                        <p:attrNameLst>
                                          <p:attrName>ppt_x</p:attrName>
                                        </p:attrNameLst>
                                      </p:cBhvr>
                                      <p:tavLst>
                                        <p:tav tm="0">
                                          <p:val>
                                            <p:strVal val="#ppt_x"/>
                                          </p:val>
                                        </p:tav>
                                        <p:tav tm="100000">
                                          <p:val>
                                            <p:strVal val="#ppt_x"/>
                                          </p:val>
                                        </p:tav>
                                      </p:tavLst>
                                    </p:anim>
                                    <p:anim calcmode="lin" valueType="num">
                                      <p:cBhvr>
                                        <p:cTn id="47" dur="500" fill="hold"/>
                                        <p:tgtEl>
                                          <p:spTgt spid="107528">
                                            <p:txEl>
                                              <p:pRg st="1" end="1"/>
                                            </p:txEl>
                                          </p:spTgt>
                                        </p:tgtEl>
                                        <p:attrNameLst>
                                          <p:attrName>ppt_y</p:attrName>
                                        </p:attrNameLst>
                                      </p:cBhvr>
                                      <p:tavLst>
                                        <p:tav tm="0">
                                          <p:val>
                                            <p:strVal val="#ppt_y+.05"/>
                                          </p:val>
                                        </p:tav>
                                        <p:tav tm="100000">
                                          <p:val>
                                            <p:strVal val="#ppt_y"/>
                                          </p:val>
                                        </p:tav>
                                      </p:tavLst>
                                    </p:anim>
                                  </p:childTnLst>
                                </p:cTn>
                              </p:par>
                            </p:childTnLst>
                          </p:cTn>
                        </p:par>
                        <p:par>
                          <p:cTn id="48" fill="hold">
                            <p:stCondLst>
                              <p:cond delay="1500"/>
                            </p:stCondLst>
                            <p:childTnLst>
                              <p:par>
                                <p:cTn id="49" presetID="44" presetClass="entr" presetSubtype="0" fill="hold" grpId="0" nodeType="afterEffect">
                                  <p:stCondLst>
                                    <p:cond delay="1000"/>
                                  </p:stCondLst>
                                  <p:childTnLst>
                                    <p:set>
                                      <p:cBhvr>
                                        <p:cTn id="50" dur="1" fill="hold">
                                          <p:stCondLst>
                                            <p:cond delay="0"/>
                                          </p:stCondLst>
                                        </p:cTn>
                                        <p:tgtEl>
                                          <p:spTgt spid="107528">
                                            <p:txEl>
                                              <p:pRg st="2" end="2"/>
                                            </p:txEl>
                                          </p:spTgt>
                                        </p:tgtEl>
                                        <p:attrNameLst>
                                          <p:attrName>style.visibility</p:attrName>
                                        </p:attrNameLst>
                                      </p:cBhvr>
                                      <p:to>
                                        <p:strVal val="visible"/>
                                      </p:to>
                                    </p:set>
                                    <p:animEffect transition="in" filter="fade">
                                      <p:cBhvr>
                                        <p:cTn id="51" dur="500"/>
                                        <p:tgtEl>
                                          <p:spTgt spid="107528">
                                            <p:txEl>
                                              <p:pRg st="2" end="2"/>
                                            </p:txEl>
                                          </p:spTgt>
                                        </p:tgtEl>
                                      </p:cBhvr>
                                    </p:animEffect>
                                    <p:anim calcmode="lin" valueType="num">
                                      <p:cBhvr>
                                        <p:cTn id="52" dur="500" fill="hold"/>
                                        <p:tgtEl>
                                          <p:spTgt spid="107528">
                                            <p:txEl>
                                              <p:pRg st="2" end="2"/>
                                            </p:txEl>
                                          </p:spTgt>
                                        </p:tgtEl>
                                        <p:attrNameLst>
                                          <p:attrName>ppt_x</p:attrName>
                                        </p:attrNameLst>
                                      </p:cBhvr>
                                      <p:tavLst>
                                        <p:tav tm="0">
                                          <p:val>
                                            <p:strVal val="#ppt_x"/>
                                          </p:val>
                                        </p:tav>
                                        <p:tav tm="100000">
                                          <p:val>
                                            <p:strVal val="#ppt_x"/>
                                          </p:val>
                                        </p:tav>
                                      </p:tavLst>
                                    </p:anim>
                                    <p:anim calcmode="lin" valueType="num">
                                      <p:cBhvr>
                                        <p:cTn id="53" dur="500" fill="hold"/>
                                        <p:tgtEl>
                                          <p:spTgt spid="107528">
                                            <p:txEl>
                                              <p:pRg st="2" end="2"/>
                                            </p:txEl>
                                          </p:spTgt>
                                        </p:tgtEl>
                                        <p:attrNameLst>
                                          <p:attrName>ppt_y</p:attrName>
                                        </p:attrNameLst>
                                      </p:cBhvr>
                                      <p:tavLst>
                                        <p:tav tm="0">
                                          <p:val>
                                            <p:strVal val="#ppt_y+.05"/>
                                          </p:val>
                                        </p:tav>
                                        <p:tav tm="100000">
                                          <p:val>
                                            <p:strVal val="#ppt_y"/>
                                          </p:val>
                                        </p:tav>
                                      </p:tavLst>
                                    </p:anim>
                                  </p:childTnLst>
                                </p:cTn>
                              </p:par>
                            </p:childTnLst>
                          </p:cTn>
                        </p:par>
                        <p:par>
                          <p:cTn id="54" fill="hold">
                            <p:stCondLst>
                              <p:cond delay="3000"/>
                            </p:stCondLst>
                            <p:childTnLst>
                              <p:par>
                                <p:cTn id="55" presetID="44" presetClass="entr" presetSubtype="0" fill="hold" grpId="0" nodeType="afterEffect">
                                  <p:stCondLst>
                                    <p:cond delay="1000"/>
                                  </p:stCondLst>
                                  <p:childTnLst>
                                    <p:set>
                                      <p:cBhvr>
                                        <p:cTn id="56" dur="1" fill="hold">
                                          <p:stCondLst>
                                            <p:cond delay="0"/>
                                          </p:stCondLst>
                                        </p:cTn>
                                        <p:tgtEl>
                                          <p:spTgt spid="107528">
                                            <p:txEl>
                                              <p:pRg st="3" end="3"/>
                                            </p:txEl>
                                          </p:spTgt>
                                        </p:tgtEl>
                                        <p:attrNameLst>
                                          <p:attrName>style.visibility</p:attrName>
                                        </p:attrNameLst>
                                      </p:cBhvr>
                                      <p:to>
                                        <p:strVal val="visible"/>
                                      </p:to>
                                    </p:set>
                                    <p:animEffect transition="in" filter="fade">
                                      <p:cBhvr>
                                        <p:cTn id="57" dur="500"/>
                                        <p:tgtEl>
                                          <p:spTgt spid="107528">
                                            <p:txEl>
                                              <p:pRg st="3" end="3"/>
                                            </p:txEl>
                                          </p:spTgt>
                                        </p:tgtEl>
                                      </p:cBhvr>
                                    </p:animEffect>
                                    <p:anim calcmode="lin" valueType="num">
                                      <p:cBhvr>
                                        <p:cTn id="58" dur="500" fill="hold"/>
                                        <p:tgtEl>
                                          <p:spTgt spid="107528">
                                            <p:txEl>
                                              <p:pRg st="3" end="3"/>
                                            </p:txEl>
                                          </p:spTgt>
                                        </p:tgtEl>
                                        <p:attrNameLst>
                                          <p:attrName>ppt_x</p:attrName>
                                        </p:attrNameLst>
                                      </p:cBhvr>
                                      <p:tavLst>
                                        <p:tav tm="0">
                                          <p:val>
                                            <p:strVal val="#ppt_x"/>
                                          </p:val>
                                        </p:tav>
                                        <p:tav tm="100000">
                                          <p:val>
                                            <p:strVal val="#ppt_x"/>
                                          </p:val>
                                        </p:tav>
                                      </p:tavLst>
                                    </p:anim>
                                    <p:anim calcmode="lin" valueType="num">
                                      <p:cBhvr>
                                        <p:cTn id="59" dur="500" fill="hold"/>
                                        <p:tgtEl>
                                          <p:spTgt spid="107528">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0" nodeType="clickEffect">
                                  <p:stCondLst>
                                    <p:cond delay="0"/>
                                  </p:stCondLst>
                                  <p:childTnLst>
                                    <p:set>
                                      <p:cBhvr>
                                        <p:cTn id="63" dur="1" fill="hold">
                                          <p:stCondLst>
                                            <p:cond delay="0"/>
                                          </p:stCondLst>
                                        </p:cTn>
                                        <p:tgtEl>
                                          <p:spTgt spid="1075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5" grpId="0"/>
      <p:bldP spid="107528" grpId="0" uiExpand="1" build="p"/>
      <p:bldOleChart spid="107538" grpId="0" uiExpand="1" bld="series"/>
      <p:bldP spid="10753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3" name="Rectangle 33"/>
          <p:cNvSpPr>
            <a:spLocks noChangeArrowheads="1"/>
          </p:cNvSpPr>
          <p:nvPr/>
        </p:nvSpPr>
        <p:spPr bwMode="auto">
          <a:xfrm>
            <a:off x="4427538" y="6165850"/>
            <a:ext cx="576262" cy="287338"/>
          </a:xfrm>
          <a:prstGeom prst="rect">
            <a:avLst/>
          </a:prstGeom>
          <a:solidFill>
            <a:schemeClr val="bg1"/>
          </a:solidFill>
          <a:ln w="9525">
            <a:noFill/>
            <a:miter lim="800000"/>
            <a:headEnd/>
            <a:tailEnd/>
          </a:ln>
          <a:effectLst/>
        </p:spPr>
        <p:txBody>
          <a:bodyPr wrap="none" anchor="ctr"/>
          <a:lstStyle/>
          <a:p>
            <a:endParaRPr lang="fr-FR"/>
          </a:p>
        </p:txBody>
      </p:sp>
      <p:sp>
        <p:nvSpPr>
          <p:cNvPr id="153602" name="Rectangle 2"/>
          <p:cNvSpPr>
            <a:spLocks noChangeArrowheads="1"/>
          </p:cNvSpPr>
          <p:nvPr/>
        </p:nvSpPr>
        <p:spPr bwMode="auto">
          <a:xfrm>
            <a:off x="250825" y="3716338"/>
            <a:ext cx="7345363" cy="2132012"/>
          </a:xfrm>
          <a:prstGeom prst="rect">
            <a:avLst/>
          </a:prstGeom>
          <a:noFill/>
          <a:ln w="9525">
            <a:noFill/>
            <a:miter lim="800000"/>
            <a:headEnd/>
            <a:tailEnd/>
          </a:ln>
          <a:effectLst/>
        </p:spPr>
        <p:txBody>
          <a:bodyPr/>
          <a:lstStyle/>
          <a:p>
            <a:pPr marL="342900" indent="-342900">
              <a:lnSpc>
                <a:spcPct val="90000"/>
              </a:lnSpc>
              <a:spcBef>
                <a:spcPct val="20000"/>
              </a:spcBef>
              <a:buFont typeface="Wingdings" pitchFamily="2" charset="2"/>
              <a:buNone/>
            </a:pPr>
            <a:r>
              <a:rPr lang="fr-BE" sz="2800" b="1">
                <a:solidFill>
                  <a:srgbClr val="990000"/>
                </a:solidFill>
                <a:latin typeface="Comic Sans MS" pitchFamily="66" charset="0"/>
              </a:rPr>
              <a:t>Près de 2 millions d’euros en 2006 !</a:t>
            </a:r>
          </a:p>
          <a:p>
            <a:pPr marL="742950" lvl="1" indent="-285750">
              <a:lnSpc>
                <a:spcPct val="90000"/>
              </a:lnSpc>
              <a:spcBef>
                <a:spcPct val="40000"/>
              </a:spcBef>
              <a:buFont typeface="Wingdings 2" pitchFamily="18" charset="2"/>
              <a:buNone/>
            </a:pPr>
            <a:r>
              <a:rPr lang="fr-BE">
                <a:solidFill>
                  <a:srgbClr val="585884"/>
                </a:solidFill>
                <a:latin typeface="Comic Sans MS" pitchFamily="66" charset="0"/>
              </a:rPr>
              <a:t>… sans même compter les acquisitions par les services …</a:t>
            </a:r>
          </a:p>
          <a:p>
            <a:pPr marL="342900" indent="-342900">
              <a:lnSpc>
                <a:spcPct val="90000"/>
              </a:lnSpc>
              <a:spcBef>
                <a:spcPct val="20000"/>
              </a:spcBef>
              <a:buFont typeface="Wingdings" pitchFamily="2" charset="2"/>
              <a:buChar char="Ø"/>
            </a:pPr>
            <a:endParaRPr lang="fr-BE" sz="2000">
              <a:solidFill>
                <a:srgbClr val="585884"/>
              </a:solidFill>
              <a:latin typeface="Comic Sans MS" pitchFamily="66" charset="0"/>
            </a:endParaRPr>
          </a:p>
          <a:p>
            <a:pPr marL="342900" indent="-342900">
              <a:lnSpc>
                <a:spcPct val="90000"/>
              </a:lnSpc>
              <a:spcBef>
                <a:spcPct val="20000"/>
              </a:spcBef>
              <a:buFont typeface="Wingdings" pitchFamily="2" charset="2"/>
              <a:buNone/>
            </a:pPr>
            <a:endParaRPr lang="fr-BE" sz="1900">
              <a:solidFill>
                <a:srgbClr val="585884"/>
              </a:solidFill>
              <a:latin typeface="Comic Sans MS" pitchFamily="66" charset="0"/>
            </a:endParaRPr>
          </a:p>
          <a:p>
            <a:pPr marL="342900" indent="-342900">
              <a:lnSpc>
                <a:spcPct val="90000"/>
              </a:lnSpc>
              <a:spcBef>
                <a:spcPct val="20000"/>
              </a:spcBef>
              <a:buFont typeface="Wingdings" pitchFamily="2" charset="2"/>
              <a:buNone/>
            </a:pPr>
            <a:r>
              <a:rPr lang="fr-BE" sz="1900" i="1">
                <a:solidFill>
                  <a:srgbClr val="585884"/>
                </a:solidFill>
                <a:latin typeface="Comic Sans MS" pitchFamily="66" charset="0"/>
              </a:rPr>
              <a:t>L’équivalent d’une nouvelle Porsche tous les 10 jours…</a:t>
            </a:r>
          </a:p>
          <a:p>
            <a:pPr marL="342900" indent="-342900">
              <a:lnSpc>
                <a:spcPct val="90000"/>
              </a:lnSpc>
              <a:spcBef>
                <a:spcPct val="20000"/>
              </a:spcBef>
              <a:buFont typeface="Wingdings" pitchFamily="2" charset="2"/>
              <a:buNone/>
            </a:pPr>
            <a:endParaRPr lang="fr-FR" sz="1900" b="1">
              <a:solidFill>
                <a:srgbClr val="CC0000"/>
              </a:solidFill>
              <a:latin typeface="Comic Sans MS" pitchFamily="66" charset="0"/>
            </a:endParaRPr>
          </a:p>
          <a:p>
            <a:pPr marL="342900" indent="-342900">
              <a:lnSpc>
                <a:spcPct val="90000"/>
              </a:lnSpc>
              <a:spcBef>
                <a:spcPct val="20000"/>
              </a:spcBef>
              <a:buFont typeface="Wingdings" pitchFamily="2" charset="2"/>
              <a:buNone/>
            </a:pPr>
            <a:endParaRPr lang="fr-FR" sz="2400">
              <a:solidFill>
                <a:srgbClr val="585884"/>
              </a:solidFill>
              <a:latin typeface="Comic Sans MS" pitchFamily="66" charset="0"/>
            </a:endParaRPr>
          </a:p>
        </p:txBody>
      </p:sp>
      <p:sp>
        <p:nvSpPr>
          <p:cNvPr id="153603" name="Rectangle 3"/>
          <p:cNvSpPr>
            <a:spLocks noGrp="1" noChangeArrowheads="1"/>
          </p:cNvSpPr>
          <p:nvPr>
            <p:ph type="title"/>
          </p:nvPr>
        </p:nvSpPr>
        <p:spPr/>
        <p:txBody>
          <a:bodyPr/>
          <a:lstStyle/>
          <a:p>
            <a:r>
              <a:rPr lang="fr-BE"/>
              <a:t>Le poids des mots …</a:t>
            </a:r>
            <a:endParaRPr lang="fr-FR"/>
          </a:p>
        </p:txBody>
      </p:sp>
      <p:sp>
        <p:nvSpPr>
          <p:cNvPr id="153604" name="Rectangle 4"/>
          <p:cNvSpPr>
            <a:spLocks noGrp="1" noChangeArrowheads="1"/>
          </p:cNvSpPr>
          <p:nvPr>
            <p:ph type="body" sz="half" idx="1"/>
          </p:nvPr>
        </p:nvSpPr>
        <p:spPr>
          <a:xfrm>
            <a:off x="2051050" y="1341438"/>
            <a:ext cx="5400675" cy="1700212"/>
          </a:xfrm>
        </p:spPr>
        <p:txBody>
          <a:bodyPr/>
          <a:lstStyle/>
          <a:p>
            <a:pPr>
              <a:lnSpc>
                <a:spcPct val="90000"/>
              </a:lnSpc>
              <a:buFont typeface="Wingdings" pitchFamily="2" charset="2"/>
              <a:buNone/>
            </a:pPr>
            <a:r>
              <a:rPr lang="fr-BE" sz="2000"/>
              <a:t>Exemple : coût des périodiques pour l’ULg :</a:t>
            </a:r>
            <a:br>
              <a:rPr lang="fr-BE" sz="2000"/>
            </a:br>
            <a:r>
              <a:rPr lang="fr-BE" sz="2000"/>
              <a:t/>
            </a:r>
            <a:br>
              <a:rPr lang="fr-BE" sz="2000"/>
            </a:br>
            <a:r>
              <a:rPr lang="fr-BE" sz="2000"/>
              <a:t/>
            </a:r>
            <a:br>
              <a:rPr lang="fr-BE" sz="2000"/>
            </a:br>
            <a:r>
              <a:rPr lang="fr-BE" sz="2000"/>
              <a:t/>
            </a:r>
            <a:br>
              <a:rPr lang="fr-BE" sz="2000"/>
            </a:br>
            <a:endParaRPr lang="fr-FR" sz="2400"/>
          </a:p>
        </p:txBody>
      </p:sp>
      <p:graphicFrame>
        <p:nvGraphicFramePr>
          <p:cNvPr id="153606" name="Object 6"/>
          <p:cNvGraphicFramePr>
            <a:graphicFrameLocks noChangeAspect="1"/>
          </p:cNvGraphicFramePr>
          <p:nvPr>
            <p:ph idx="4294967295"/>
          </p:nvPr>
        </p:nvGraphicFramePr>
        <p:xfrm>
          <a:off x="1403350" y="1844675"/>
          <a:ext cx="6078538" cy="1858963"/>
        </p:xfrm>
        <a:graphic>
          <a:graphicData uri="http://schemas.openxmlformats.org/presentationml/2006/ole">
            <p:oleObj spid="_x0000_s153606" name="Photo Editor Photo" r:id="rId3" imgW="7914286" imgH="2419048" progId="MSPhotoEd.3">
              <p:embed/>
            </p:oleObj>
          </a:graphicData>
        </a:graphic>
      </p:graphicFrame>
      <p:graphicFrame>
        <p:nvGraphicFramePr>
          <p:cNvPr id="153608" name="Object 8"/>
          <p:cNvGraphicFramePr>
            <a:graphicFrameLocks noChangeAspect="1"/>
          </p:cNvGraphicFramePr>
          <p:nvPr/>
        </p:nvGraphicFramePr>
        <p:xfrm>
          <a:off x="1547813" y="2033588"/>
          <a:ext cx="6048375" cy="1849437"/>
        </p:xfrm>
        <a:graphic>
          <a:graphicData uri="http://schemas.openxmlformats.org/presentationml/2006/ole">
            <p:oleObj spid="_x0000_s153608" name="Photo Editor Photo" r:id="rId4" imgW="7914286" imgH="2419048" progId="MSPhotoEd.3">
              <p:embed/>
            </p:oleObj>
          </a:graphicData>
        </a:graphic>
      </p:graphicFrame>
      <p:graphicFrame>
        <p:nvGraphicFramePr>
          <p:cNvPr id="153609" name="Object 9"/>
          <p:cNvGraphicFramePr>
            <a:graphicFrameLocks noChangeAspect="1"/>
          </p:cNvGraphicFramePr>
          <p:nvPr/>
        </p:nvGraphicFramePr>
        <p:xfrm>
          <a:off x="1690688" y="2205038"/>
          <a:ext cx="6048375" cy="1849437"/>
        </p:xfrm>
        <a:graphic>
          <a:graphicData uri="http://schemas.openxmlformats.org/presentationml/2006/ole">
            <p:oleObj spid="_x0000_s153609" name="Photo Editor Photo" r:id="rId5" imgW="7914286" imgH="2419048" progId="MSPhotoEd.3">
              <p:embed/>
            </p:oleObj>
          </a:graphicData>
        </a:graphic>
      </p:graphicFrame>
      <p:graphicFrame>
        <p:nvGraphicFramePr>
          <p:cNvPr id="153610" name="Object 10"/>
          <p:cNvGraphicFramePr>
            <a:graphicFrameLocks noChangeAspect="1"/>
          </p:cNvGraphicFramePr>
          <p:nvPr/>
        </p:nvGraphicFramePr>
        <p:xfrm>
          <a:off x="1835150" y="2420938"/>
          <a:ext cx="6048375" cy="1849437"/>
        </p:xfrm>
        <a:graphic>
          <a:graphicData uri="http://schemas.openxmlformats.org/presentationml/2006/ole">
            <p:oleObj spid="_x0000_s153610" name="Photo Editor Photo" r:id="rId6" imgW="7914286" imgH="2419048" progId="MSPhotoEd.3">
              <p:embed/>
            </p:oleObj>
          </a:graphicData>
        </a:graphic>
      </p:graphicFrame>
      <p:graphicFrame>
        <p:nvGraphicFramePr>
          <p:cNvPr id="153611" name="Object 11"/>
          <p:cNvGraphicFramePr>
            <a:graphicFrameLocks noChangeAspect="1"/>
          </p:cNvGraphicFramePr>
          <p:nvPr/>
        </p:nvGraphicFramePr>
        <p:xfrm>
          <a:off x="1979613" y="2609850"/>
          <a:ext cx="6048375" cy="1849438"/>
        </p:xfrm>
        <a:graphic>
          <a:graphicData uri="http://schemas.openxmlformats.org/presentationml/2006/ole">
            <p:oleObj spid="_x0000_s153611" name="Photo Editor Photo" r:id="rId7" imgW="7914286" imgH="2419048" progId="MSPhotoEd.3">
              <p:embed/>
            </p:oleObj>
          </a:graphicData>
        </a:graphic>
      </p:graphicFrame>
      <p:graphicFrame>
        <p:nvGraphicFramePr>
          <p:cNvPr id="153612" name="Object 12"/>
          <p:cNvGraphicFramePr>
            <a:graphicFrameLocks noChangeAspect="1"/>
          </p:cNvGraphicFramePr>
          <p:nvPr/>
        </p:nvGraphicFramePr>
        <p:xfrm>
          <a:off x="2124075" y="2825750"/>
          <a:ext cx="6048375" cy="1849438"/>
        </p:xfrm>
        <a:graphic>
          <a:graphicData uri="http://schemas.openxmlformats.org/presentationml/2006/ole">
            <p:oleObj spid="_x0000_s153612" name="Photo Editor Photo" r:id="rId8" imgW="7914286" imgH="2419048" progId="MSPhotoEd.3">
              <p:embed/>
            </p:oleObj>
          </a:graphicData>
        </a:graphic>
      </p:graphicFrame>
      <p:graphicFrame>
        <p:nvGraphicFramePr>
          <p:cNvPr id="153613" name="Object 13"/>
          <p:cNvGraphicFramePr>
            <a:graphicFrameLocks noChangeAspect="1"/>
          </p:cNvGraphicFramePr>
          <p:nvPr/>
        </p:nvGraphicFramePr>
        <p:xfrm>
          <a:off x="2266950" y="3041650"/>
          <a:ext cx="6048375" cy="1849438"/>
        </p:xfrm>
        <a:graphic>
          <a:graphicData uri="http://schemas.openxmlformats.org/presentationml/2006/ole">
            <p:oleObj spid="_x0000_s153613" name="Photo Editor Photo" r:id="rId9" imgW="7914286" imgH="2419048" progId="MSPhotoEd.3">
              <p:embed/>
            </p:oleObj>
          </a:graphicData>
        </a:graphic>
      </p:graphicFrame>
      <p:graphicFrame>
        <p:nvGraphicFramePr>
          <p:cNvPr id="153614" name="Object 14"/>
          <p:cNvGraphicFramePr>
            <a:graphicFrameLocks noChangeAspect="1"/>
          </p:cNvGraphicFramePr>
          <p:nvPr/>
        </p:nvGraphicFramePr>
        <p:xfrm>
          <a:off x="2411413" y="3257550"/>
          <a:ext cx="6048375" cy="1849438"/>
        </p:xfrm>
        <a:graphic>
          <a:graphicData uri="http://schemas.openxmlformats.org/presentationml/2006/ole">
            <p:oleObj spid="_x0000_s153614" name="Photo Editor Photo" r:id="rId10" imgW="7914286" imgH="2419048" progId="MSPhotoEd.3">
              <p:embed/>
            </p:oleObj>
          </a:graphicData>
        </a:graphic>
      </p:graphicFrame>
      <p:graphicFrame>
        <p:nvGraphicFramePr>
          <p:cNvPr id="153615" name="Object 15"/>
          <p:cNvGraphicFramePr>
            <a:graphicFrameLocks noChangeAspect="1"/>
          </p:cNvGraphicFramePr>
          <p:nvPr/>
        </p:nvGraphicFramePr>
        <p:xfrm>
          <a:off x="2555875" y="3400425"/>
          <a:ext cx="6048375" cy="1849438"/>
        </p:xfrm>
        <a:graphic>
          <a:graphicData uri="http://schemas.openxmlformats.org/presentationml/2006/ole">
            <p:oleObj spid="_x0000_s153615" name="Photo Editor Photo" r:id="rId11" imgW="7914286" imgH="2419048" progId="MSPhotoEd.3">
              <p:embed/>
            </p:oleObj>
          </a:graphicData>
        </a:graphic>
      </p:graphicFrame>
      <p:graphicFrame>
        <p:nvGraphicFramePr>
          <p:cNvPr id="153616" name="Object 16"/>
          <p:cNvGraphicFramePr>
            <a:graphicFrameLocks noChangeAspect="1"/>
          </p:cNvGraphicFramePr>
          <p:nvPr/>
        </p:nvGraphicFramePr>
        <p:xfrm>
          <a:off x="2700338" y="3544888"/>
          <a:ext cx="6048375" cy="1849437"/>
        </p:xfrm>
        <a:graphic>
          <a:graphicData uri="http://schemas.openxmlformats.org/presentationml/2006/ole">
            <p:oleObj spid="_x0000_s153616" name="Photo Editor Photo" r:id="rId12" imgW="7914286" imgH="2419048" progId="MSPhotoEd.3">
              <p:embed/>
            </p:oleObj>
          </a:graphicData>
        </a:graphic>
      </p:graphicFrame>
      <p:graphicFrame>
        <p:nvGraphicFramePr>
          <p:cNvPr id="153617" name="Object 17"/>
          <p:cNvGraphicFramePr>
            <a:graphicFrameLocks noChangeAspect="1"/>
          </p:cNvGraphicFramePr>
          <p:nvPr/>
        </p:nvGraphicFramePr>
        <p:xfrm>
          <a:off x="2816225" y="3760788"/>
          <a:ext cx="6048375" cy="1849437"/>
        </p:xfrm>
        <a:graphic>
          <a:graphicData uri="http://schemas.openxmlformats.org/presentationml/2006/ole">
            <p:oleObj spid="_x0000_s153617" name="Photo Editor Photo" r:id="rId13" imgW="7914286" imgH="2419048" progId="MSPhotoEd.3">
              <p:embed/>
            </p:oleObj>
          </a:graphicData>
        </a:graphic>
      </p:graphicFrame>
      <p:graphicFrame>
        <p:nvGraphicFramePr>
          <p:cNvPr id="153618" name="Object 18"/>
          <p:cNvGraphicFramePr>
            <a:graphicFrameLocks noChangeAspect="1"/>
          </p:cNvGraphicFramePr>
          <p:nvPr/>
        </p:nvGraphicFramePr>
        <p:xfrm>
          <a:off x="2916238" y="3905250"/>
          <a:ext cx="6048375" cy="1849438"/>
        </p:xfrm>
        <a:graphic>
          <a:graphicData uri="http://schemas.openxmlformats.org/presentationml/2006/ole">
            <p:oleObj spid="_x0000_s153618" name="Photo Editor Photo" r:id="rId14" imgW="7914286" imgH="2419048" progId="MSPhotoEd.3">
              <p:embed/>
            </p:oleObj>
          </a:graphicData>
        </a:graphic>
      </p:graphicFrame>
      <p:graphicFrame>
        <p:nvGraphicFramePr>
          <p:cNvPr id="153619" name="Object 19"/>
          <p:cNvGraphicFramePr>
            <a:graphicFrameLocks noChangeAspect="1"/>
          </p:cNvGraphicFramePr>
          <p:nvPr/>
        </p:nvGraphicFramePr>
        <p:xfrm>
          <a:off x="3059113" y="4076700"/>
          <a:ext cx="6048375" cy="1849438"/>
        </p:xfrm>
        <a:graphic>
          <a:graphicData uri="http://schemas.openxmlformats.org/presentationml/2006/ole">
            <p:oleObj spid="_x0000_s153619" name="Photo Editor Photo" r:id="rId15" imgW="7914286" imgH="2419048" progId="MSPhotoEd.3">
              <p:embed/>
            </p:oleObj>
          </a:graphicData>
        </a:graphic>
      </p:graphicFrame>
      <p:graphicFrame>
        <p:nvGraphicFramePr>
          <p:cNvPr id="153620" name="Object 20"/>
          <p:cNvGraphicFramePr>
            <a:graphicFrameLocks noChangeAspect="1"/>
          </p:cNvGraphicFramePr>
          <p:nvPr/>
        </p:nvGraphicFramePr>
        <p:xfrm>
          <a:off x="3203575" y="4221163"/>
          <a:ext cx="6048375" cy="1849437"/>
        </p:xfrm>
        <a:graphic>
          <a:graphicData uri="http://schemas.openxmlformats.org/presentationml/2006/ole">
            <p:oleObj spid="_x0000_s153620" name="Photo Editor Photo" r:id="rId16" imgW="7914286" imgH="2419048" progId="MSPhotoEd.3">
              <p:embed/>
            </p:oleObj>
          </a:graphicData>
        </a:graphic>
      </p:graphicFrame>
      <p:graphicFrame>
        <p:nvGraphicFramePr>
          <p:cNvPr id="153621" name="Object 21"/>
          <p:cNvGraphicFramePr>
            <a:graphicFrameLocks noChangeAspect="1"/>
          </p:cNvGraphicFramePr>
          <p:nvPr/>
        </p:nvGraphicFramePr>
        <p:xfrm>
          <a:off x="3348038" y="4365625"/>
          <a:ext cx="6048375" cy="1849438"/>
        </p:xfrm>
        <a:graphic>
          <a:graphicData uri="http://schemas.openxmlformats.org/presentationml/2006/ole">
            <p:oleObj spid="_x0000_s153621" name="Photo Editor Photo" r:id="rId17" imgW="7914286" imgH="2419048" progId="MSPhotoEd.3">
              <p:embed/>
            </p:oleObj>
          </a:graphicData>
        </a:graphic>
      </p:graphicFrame>
      <p:sp>
        <p:nvSpPr>
          <p:cNvPr id="153607" name="Rectangle 7"/>
          <p:cNvSpPr>
            <a:spLocks noChangeArrowheads="1"/>
          </p:cNvSpPr>
          <p:nvPr/>
        </p:nvSpPr>
        <p:spPr bwMode="auto">
          <a:xfrm>
            <a:off x="2987675" y="5373688"/>
            <a:ext cx="7037388" cy="1136650"/>
          </a:xfrm>
          <a:prstGeom prst="rect">
            <a:avLst/>
          </a:prstGeom>
          <a:noFill/>
          <a:ln w="9525">
            <a:noFill/>
            <a:miter lim="800000"/>
            <a:headEnd/>
            <a:tailEnd/>
          </a:ln>
          <a:effectLst/>
        </p:spPr>
        <p:txBody>
          <a:bodyPr/>
          <a:lstStyle/>
          <a:p>
            <a:pPr marL="342900" indent="-342900">
              <a:spcBef>
                <a:spcPct val="20000"/>
              </a:spcBef>
              <a:buFont typeface="Wingdings" pitchFamily="2" charset="2"/>
              <a:buNone/>
            </a:pPr>
            <a:endParaRPr lang="fr-FR" sz="2400" b="1">
              <a:solidFill>
                <a:srgbClr val="CC0000"/>
              </a:solidFill>
              <a:latin typeface="Comic Sans MS" pitchFamily="66" charset="0"/>
            </a:endParaRPr>
          </a:p>
        </p:txBody>
      </p:sp>
      <p:graphicFrame>
        <p:nvGraphicFramePr>
          <p:cNvPr id="153622" name="Object 22"/>
          <p:cNvGraphicFramePr>
            <a:graphicFrameLocks noChangeAspect="1"/>
          </p:cNvGraphicFramePr>
          <p:nvPr/>
        </p:nvGraphicFramePr>
        <p:xfrm>
          <a:off x="3492500" y="4508500"/>
          <a:ext cx="6048375" cy="1849438"/>
        </p:xfrm>
        <a:graphic>
          <a:graphicData uri="http://schemas.openxmlformats.org/presentationml/2006/ole">
            <p:oleObj spid="_x0000_s153622" name="Photo Editor Photo" r:id="rId18" imgW="7914286" imgH="2419048" progId="MSPhotoEd.3">
              <p:embed/>
            </p:oleObj>
          </a:graphicData>
        </a:graphic>
      </p:graphicFrame>
      <p:graphicFrame>
        <p:nvGraphicFramePr>
          <p:cNvPr id="153623" name="Object 23"/>
          <p:cNvGraphicFramePr>
            <a:graphicFrameLocks noChangeAspect="1"/>
          </p:cNvGraphicFramePr>
          <p:nvPr/>
        </p:nvGraphicFramePr>
        <p:xfrm>
          <a:off x="3492500" y="4724400"/>
          <a:ext cx="6048375" cy="1849438"/>
        </p:xfrm>
        <a:graphic>
          <a:graphicData uri="http://schemas.openxmlformats.org/presentationml/2006/ole">
            <p:oleObj spid="_x0000_s153623" name="Photo Editor Photo" r:id="rId19" imgW="7914286" imgH="2419048" progId="MSPhotoEd.3">
              <p:embed/>
            </p:oleObj>
          </a:graphicData>
        </a:graphic>
      </p:graphicFrame>
      <p:graphicFrame>
        <p:nvGraphicFramePr>
          <p:cNvPr id="153624" name="Object 24"/>
          <p:cNvGraphicFramePr>
            <a:graphicFrameLocks noChangeAspect="1"/>
          </p:cNvGraphicFramePr>
          <p:nvPr/>
        </p:nvGraphicFramePr>
        <p:xfrm>
          <a:off x="3636963" y="4652963"/>
          <a:ext cx="6048375" cy="2016125"/>
        </p:xfrm>
        <a:graphic>
          <a:graphicData uri="http://schemas.openxmlformats.org/presentationml/2006/ole">
            <p:oleObj spid="_x0000_s153624" name="Photo Editor Photo" r:id="rId20" imgW="7914286" imgH="2419048" progId="MSPhotoEd.3">
              <p:embed/>
            </p:oleObj>
          </a:graphicData>
        </a:graphic>
      </p:graphicFrame>
      <p:sp>
        <p:nvSpPr>
          <p:cNvPr id="153625" name="Text Box 25"/>
          <p:cNvSpPr txBox="1">
            <a:spLocks noChangeArrowheads="1"/>
          </p:cNvSpPr>
          <p:nvPr/>
        </p:nvSpPr>
        <p:spPr bwMode="auto">
          <a:xfrm rot="-1473613">
            <a:off x="2892425" y="2355850"/>
            <a:ext cx="4235450" cy="1150938"/>
          </a:xfrm>
          <a:prstGeom prst="rect">
            <a:avLst/>
          </a:prstGeom>
          <a:solidFill>
            <a:schemeClr val="bg1"/>
          </a:solidFill>
          <a:ln w="22225">
            <a:solidFill>
              <a:srgbClr val="FF0000"/>
            </a:solidFill>
            <a:miter lim="800000"/>
            <a:headEnd/>
            <a:tailEnd/>
          </a:ln>
          <a:effectLst/>
        </p:spPr>
        <p:txBody>
          <a:bodyPr>
            <a:spAutoFit/>
          </a:bodyPr>
          <a:lstStyle/>
          <a:p>
            <a:r>
              <a:rPr lang="fr-BE" sz="2000" b="1">
                <a:solidFill>
                  <a:srgbClr val="CC0000"/>
                </a:solidFill>
              </a:rPr>
              <a:t>La documentation : </a:t>
            </a:r>
            <a:br>
              <a:rPr lang="fr-BE" sz="2000" b="1">
                <a:solidFill>
                  <a:srgbClr val="CC0000"/>
                </a:solidFill>
              </a:rPr>
            </a:br>
            <a:r>
              <a:rPr lang="fr-BE" sz="2000" b="1">
                <a:solidFill>
                  <a:srgbClr val="CC0000"/>
                </a:solidFill>
              </a:rPr>
              <a:t>un luxe …</a:t>
            </a:r>
          </a:p>
          <a:p>
            <a:r>
              <a:rPr lang="fr-BE" sz="2000" b="1">
                <a:solidFill>
                  <a:srgbClr val="CC0000"/>
                </a:solidFill>
              </a:rPr>
              <a:t>… mais aussi un minimum vital </a:t>
            </a:r>
            <a:r>
              <a:rPr lang="fr-BE" sz="2800" b="1">
                <a:solidFill>
                  <a:srgbClr val="CC0000"/>
                </a:solidFill>
              </a:rPr>
              <a:t>!</a:t>
            </a:r>
            <a:endParaRPr lang="fr-FR" sz="2800"/>
          </a:p>
        </p:txBody>
      </p:sp>
      <p:pic>
        <p:nvPicPr>
          <p:cNvPr id="153605" name="Picture 5" descr="MCj00787390000[1]"/>
          <p:cNvPicPr>
            <a:picLocks noChangeAspect="1" noChangeArrowheads="1"/>
          </p:cNvPicPr>
          <p:nvPr>
            <p:ph sz="quarter" idx="2"/>
          </p:nvPr>
        </p:nvPicPr>
        <p:blipFill>
          <a:blip r:embed="rId21"/>
          <a:srcRect/>
          <a:stretch>
            <a:fillRect/>
          </a:stretch>
        </p:blipFill>
        <p:spPr>
          <a:xfrm flipH="1">
            <a:off x="6840538" y="3906838"/>
            <a:ext cx="1044575" cy="2617787"/>
          </a:xfrm>
          <a:noFill/>
          <a:ln/>
        </p:spPr>
      </p:pic>
      <p:sp>
        <p:nvSpPr>
          <p:cNvPr id="153632" name="Rectangle 32">
            <a:hlinkClick r:id="rId22" action="ppaction://hlinksldjump"/>
          </p:cNvPr>
          <p:cNvSpPr>
            <a:spLocks noChangeArrowheads="1"/>
          </p:cNvSpPr>
          <p:nvPr/>
        </p:nvSpPr>
        <p:spPr bwMode="auto">
          <a:xfrm>
            <a:off x="7702550" y="0"/>
            <a:ext cx="1441450" cy="1223963"/>
          </a:xfrm>
          <a:prstGeom prst="rect">
            <a:avLst/>
          </a:prstGeom>
          <a:noFill/>
          <a:ln w="9525">
            <a:noFill/>
            <a:miter lim="800000"/>
            <a:headEnd/>
            <a:tailEnd/>
          </a:ln>
          <a:effectLst/>
        </p:spPr>
        <p:txBody>
          <a:bodyPr wrap="none" anchor="ctr"/>
          <a:lstStyle/>
          <a:p>
            <a:endParaRPr lang="fr-FR"/>
          </a:p>
        </p:txBody>
      </p:sp>
      <p:sp>
        <p:nvSpPr>
          <p:cNvPr id="153634" name="Rectangle 34"/>
          <p:cNvSpPr>
            <a:spLocks noChangeArrowheads="1"/>
          </p:cNvSpPr>
          <p:nvPr/>
        </p:nvSpPr>
        <p:spPr bwMode="auto">
          <a:xfrm>
            <a:off x="7993063" y="71438"/>
            <a:ext cx="1116012" cy="5492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53603"/>
                                        </p:tgtEl>
                                        <p:attrNameLst>
                                          <p:attrName>style.visibility</p:attrName>
                                        </p:attrNameLst>
                                      </p:cBhvr>
                                      <p:to>
                                        <p:strVal val="visible"/>
                                      </p:to>
                                    </p:set>
                                    <p:anim calcmode="lin" valueType="num">
                                      <p:cBhvr>
                                        <p:cTn id="7" dur="500" fill="hold"/>
                                        <p:tgtEl>
                                          <p:spTgt spid="153603"/>
                                        </p:tgtEl>
                                        <p:attrNameLst>
                                          <p:attrName>ppt_x</p:attrName>
                                        </p:attrNameLst>
                                      </p:cBhvr>
                                      <p:tavLst>
                                        <p:tav tm="0">
                                          <p:val>
                                            <p:strVal val="#ppt_x-.2"/>
                                          </p:val>
                                        </p:tav>
                                        <p:tav tm="100000">
                                          <p:val>
                                            <p:strVal val="#ppt_x"/>
                                          </p:val>
                                        </p:tav>
                                      </p:tavLst>
                                    </p:anim>
                                    <p:anim calcmode="lin" valueType="num">
                                      <p:cBhvr>
                                        <p:cTn id="8" dur="500" fill="hold"/>
                                        <p:tgtEl>
                                          <p:spTgt spid="153603"/>
                                        </p:tgtEl>
                                        <p:attrNameLst>
                                          <p:attrName>ppt_y</p:attrName>
                                        </p:attrNameLst>
                                      </p:cBhvr>
                                      <p:tavLst>
                                        <p:tav tm="0">
                                          <p:val>
                                            <p:strVal val="#ppt_y"/>
                                          </p:val>
                                        </p:tav>
                                        <p:tav tm="100000">
                                          <p:val>
                                            <p:strVal val="#ppt_y"/>
                                          </p:val>
                                        </p:tav>
                                      </p:tavLst>
                                    </p:anim>
                                    <p:animEffect transition="in" filter="wipe(right)" prLst="gradientSize: 0.1">
                                      <p:cBhvr>
                                        <p:cTn id="9" dur="500"/>
                                        <p:tgtEl>
                                          <p:spTgt spid="153603"/>
                                        </p:tgtEl>
                                      </p:cBhvr>
                                    </p:animEffect>
                                  </p:childTnLst>
                                </p:cTn>
                              </p:par>
                            </p:childTnLst>
                          </p:cTn>
                        </p:par>
                        <p:par>
                          <p:cTn id="10" fill="hold">
                            <p:stCondLst>
                              <p:cond delay="500"/>
                            </p:stCondLst>
                            <p:childTnLst>
                              <p:par>
                                <p:cTn id="11" presetID="44" presetClass="entr" presetSubtype="0" fill="hold" grpId="0" nodeType="afterEffect">
                                  <p:stCondLst>
                                    <p:cond delay="0"/>
                                  </p:stCondLst>
                                  <p:childTnLst>
                                    <p:set>
                                      <p:cBhvr>
                                        <p:cTn id="12" dur="1" fill="hold">
                                          <p:stCondLst>
                                            <p:cond delay="0"/>
                                          </p:stCondLst>
                                        </p:cTn>
                                        <p:tgtEl>
                                          <p:spTgt spid="153604">
                                            <p:txEl>
                                              <p:pRg st="0" end="0"/>
                                            </p:txEl>
                                          </p:spTgt>
                                        </p:tgtEl>
                                        <p:attrNameLst>
                                          <p:attrName>style.visibility</p:attrName>
                                        </p:attrNameLst>
                                      </p:cBhvr>
                                      <p:to>
                                        <p:strVal val="visible"/>
                                      </p:to>
                                    </p:set>
                                    <p:animEffect transition="in" filter="fade">
                                      <p:cBhvr>
                                        <p:cTn id="13" dur="500"/>
                                        <p:tgtEl>
                                          <p:spTgt spid="153604">
                                            <p:txEl>
                                              <p:pRg st="0" end="0"/>
                                            </p:txEl>
                                          </p:spTgt>
                                        </p:tgtEl>
                                      </p:cBhvr>
                                    </p:animEffect>
                                    <p:anim calcmode="lin" valueType="num">
                                      <p:cBhvr>
                                        <p:cTn id="14" dur="500" fill="hold"/>
                                        <p:tgtEl>
                                          <p:spTgt spid="153604">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153604">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 fill="hold" grpId="0" nodeType="clickEffect">
                                  <p:stCondLst>
                                    <p:cond delay="0"/>
                                  </p:stCondLst>
                                  <p:childTnLst>
                                    <p:set>
                                      <p:cBhvr>
                                        <p:cTn id="19" dur="1" fill="hold">
                                          <p:stCondLst>
                                            <p:cond delay="0"/>
                                          </p:stCondLst>
                                        </p:cTn>
                                        <p:tgtEl>
                                          <p:spTgt spid="153606">
                                            <p:bg/>
                                          </p:spTgt>
                                        </p:tgtEl>
                                        <p:attrNameLst>
                                          <p:attrName>style.visibility</p:attrName>
                                        </p:attrNameLst>
                                      </p:cBhvr>
                                      <p:to>
                                        <p:strVal val="visible"/>
                                      </p:to>
                                    </p:set>
                                    <p:anim calcmode="lin" valueType="num">
                                      <p:cBhvr>
                                        <p:cTn id="20" dur="500" fill="hold"/>
                                        <p:tgtEl>
                                          <p:spTgt spid="153606">
                                            <p:bg/>
                                          </p:spTgt>
                                        </p:tgtEl>
                                        <p:attrNameLst>
                                          <p:attrName>ppt_x</p:attrName>
                                        </p:attrNameLst>
                                      </p:cBhvr>
                                      <p:tavLst>
                                        <p:tav tm="0">
                                          <p:val>
                                            <p:strVal val="#ppt_x"/>
                                          </p:val>
                                        </p:tav>
                                        <p:tav tm="100000">
                                          <p:val>
                                            <p:strVal val="#ppt_x"/>
                                          </p:val>
                                        </p:tav>
                                      </p:tavLst>
                                    </p:anim>
                                    <p:anim calcmode="lin" valueType="num">
                                      <p:cBhvr>
                                        <p:cTn id="21" dur="500" fill="hold"/>
                                        <p:tgtEl>
                                          <p:spTgt spid="153606">
                                            <p:bg/>
                                          </p:spTgt>
                                        </p:tgtEl>
                                        <p:attrNameLst>
                                          <p:attrName>ppt_y</p:attrName>
                                        </p:attrNameLst>
                                      </p:cBhvr>
                                      <p:tavLst>
                                        <p:tav tm="0">
                                          <p:val>
                                            <p:strVal val="#ppt_y-#ppt_h/2"/>
                                          </p:val>
                                        </p:tav>
                                        <p:tav tm="100000">
                                          <p:val>
                                            <p:strVal val="#ppt_y"/>
                                          </p:val>
                                        </p:tav>
                                      </p:tavLst>
                                    </p:anim>
                                    <p:anim calcmode="lin" valueType="num">
                                      <p:cBhvr>
                                        <p:cTn id="22" dur="500" fill="hold"/>
                                        <p:tgtEl>
                                          <p:spTgt spid="153606">
                                            <p:bg/>
                                          </p:spTgt>
                                        </p:tgtEl>
                                        <p:attrNameLst>
                                          <p:attrName>ppt_w</p:attrName>
                                        </p:attrNameLst>
                                      </p:cBhvr>
                                      <p:tavLst>
                                        <p:tav tm="0">
                                          <p:val>
                                            <p:strVal val="#ppt_w"/>
                                          </p:val>
                                        </p:tav>
                                        <p:tav tm="100000">
                                          <p:val>
                                            <p:strVal val="#ppt_w"/>
                                          </p:val>
                                        </p:tav>
                                      </p:tavLst>
                                    </p:anim>
                                    <p:anim calcmode="lin" valueType="num">
                                      <p:cBhvr>
                                        <p:cTn id="23" dur="500" fill="hold"/>
                                        <p:tgtEl>
                                          <p:spTgt spid="153606">
                                            <p:bg/>
                                          </p:spTgt>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153602">
                                            <p:txEl>
                                              <p:pRg st="0" end="0"/>
                                            </p:txEl>
                                          </p:spTgt>
                                        </p:tgtEl>
                                        <p:attrNameLst>
                                          <p:attrName>style.visibility</p:attrName>
                                        </p:attrNameLst>
                                      </p:cBhvr>
                                      <p:to>
                                        <p:strVal val="visible"/>
                                      </p:to>
                                    </p:set>
                                    <p:animEffect transition="in" filter="fade">
                                      <p:cBhvr>
                                        <p:cTn id="28" dur="500"/>
                                        <p:tgtEl>
                                          <p:spTgt spid="153602">
                                            <p:txEl>
                                              <p:pRg st="0" end="0"/>
                                            </p:txEl>
                                          </p:spTgt>
                                        </p:tgtEl>
                                      </p:cBhvr>
                                    </p:animEffect>
                                    <p:anim calcmode="lin" valueType="num">
                                      <p:cBhvr>
                                        <p:cTn id="29" dur="500" fill="hold"/>
                                        <p:tgtEl>
                                          <p:spTgt spid="153602">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153602">
                                            <p:txEl>
                                              <p:pRg st="0" end="0"/>
                                            </p:txEl>
                                          </p:spTgt>
                                        </p:tgtEl>
                                        <p:attrNameLst>
                                          <p:attrName>ppt_y</p:attrName>
                                        </p:attrNameLst>
                                      </p:cBhvr>
                                      <p:tavLst>
                                        <p:tav tm="0">
                                          <p:val>
                                            <p:strVal val="#ppt_y+.05"/>
                                          </p:val>
                                        </p:tav>
                                        <p:tav tm="100000">
                                          <p:val>
                                            <p:strVal val="#ppt_y"/>
                                          </p:val>
                                        </p:tav>
                                      </p:tavLst>
                                    </p:anim>
                                  </p:childTnLst>
                                </p:cTn>
                              </p:par>
                            </p:childTnLst>
                          </p:cTn>
                        </p:par>
                        <p:par>
                          <p:cTn id="31" fill="hold">
                            <p:stCondLst>
                              <p:cond delay="500"/>
                            </p:stCondLst>
                            <p:childTnLst>
                              <p:par>
                                <p:cTn id="32" presetID="17" presetClass="entr" presetSubtype="4" fill="hold" nodeType="afterEffect">
                                  <p:stCondLst>
                                    <p:cond delay="0"/>
                                  </p:stCondLst>
                                  <p:childTnLst>
                                    <p:set>
                                      <p:cBhvr>
                                        <p:cTn id="33" dur="1" fill="hold">
                                          <p:stCondLst>
                                            <p:cond delay="0"/>
                                          </p:stCondLst>
                                        </p:cTn>
                                        <p:tgtEl>
                                          <p:spTgt spid="153605"/>
                                        </p:tgtEl>
                                        <p:attrNameLst>
                                          <p:attrName>style.visibility</p:attrName>
                                        </p:attrNameLst>
                                      </p:cBhvr>
                                      <p:to>
                                        <p:strVal val="visible"/>
                                      </p:to>
                                    </p:set>
                                    <p:anim calcmode="lin" valueType="num">
                                      <p:cBhvr>
                                        <p:cTn id="34" dur="500" fill="hold"/>
                                        <p:tgtEl>
                                          <p:spTgt spid="153605"/>
                                        </p:tgtEl>
                                        <p:attrNameLst>
                                          <p:attrName>ppt_x</p:attrName>
                                        </p:attrNameLst>
                                      </p:cBhvr>
                                      <p:tavLst>
                                        <p:tav tm="0">
                                          <p:val>
                                            <p:strVal val="#ppt_x"/>
                                          </p:val>
                                        </p:tav>
                                        <p:tav tm="100000">
                                          <p:val>
                                            <p:strVal val="#ppt_x"/>
                                          </p:val>
                                        </p:tav>
                                      </p:tavLst>
                                    </p:anim>
                                    <p:anim calcmode="lin" valueType="num">
                                      <p:cBhvr>
                                        <p:cTn id="35" dur="500" fill="hold"/>
                                        <p:tgtEl>
                                          <p:spTgt spid="153605"/>
                                        </p:tgtEl>
                                        <p:attrNameLst>
                                          <p:attrName>ppt_y</p:attrName>
                                        </p:attrNameLst>
                                      </p:cBhvr>
                                      <p:tavLst>
                                        <p:tav tm="0">
                                          <p:val>
                                            <p:strVal val="#ppt_y+#ppt_h/2"/>
                                          </p:val>
                                        </p:tav>
                                        <p:tav tm="100000">
                                          <p:val>
                                            <p:strVal val="#ppt_y"/>
                                          </p:val>
                                        </p:tav>
                                      </p:tavLst>
                                    </p:anim>
                                    <p:anim calcmode="lin" valueType="num">
                                      <p:cBhvr>
                                        <p:cTn id="36" dur="500" fill="hold"/>
                                        <p:tgtEl>
                                          <p:spTgt spid="153605"/>
                                        </p:tgtEl>
                                        <p:attrNameLst>
                                          <p:attrName>ppt_w</p:attrName>
                                        </p:attrNameLst>
                                      </p:cBhvr>
                                      <p:tavLst>
                                        <p:tav tm="0">
                                          <p:val>
                                            <p:strVal val="#ppt_w"/>
                                          </p:val>
                                        </p:tav>
                                        <p:tav tm="100000">
                                          <p:val>
                                            <p:strVal val="#ppt_w"/>
                                          </p:val>
                                        </p:tav>
                                      </p:tavLst>
                                    </p:anim>
                                    <p:anim calcmode="lin" valueType="num">
                                      <p:cBhvr>
                                        <p:cTn id="37" dur="500" fill="hold"/>
                                        <p:tgtEl>
                                          <p:spTgt spid="153605"/>
                                        </p:tgtEl>
                                        <p:attrNameLst>
                                          <p:attrName>ppt_h</p:attrName>
                                        </p:attrNameLst>
                                      </p:cBhvr>
                                      <p:tavLst>
                                        <p:tav tm="0">
                                          <p:val>
                                            <p:fltVal val="0"/>
                                          </p:val>
                                        </p:tav>
                                        <p:tav tm="100000">
                                          <p:val>
                                            <p:strVal val="#ppt_h"/>
                                          </p:val>
                                        </p:tav>
                                      </p:tavLst>
                                    </p:anim>
                                  </p:childTnLst>
                                </p:cTn>
                              </p:par>
                            </p:childTnLst>
                          </p:cTn>
                        </p:par>
                        <p:par>
                          <p:cTn id="38" fill="hold">
                            <p:stCondLst>
                              <p:cond delay="1000"/>
                            </p:stCondLst>
                            <p:childTnLst>
                              <p:par>
                                <p:cTn id="39" presetID="44" presetClass="entr" presetSubtype="0" fill="hold" grpId="0" nodeType="afterEffect">
                                  <p:stCondLst>
                                    <p:cond delay="0"/>
                                  </p:stCondLst>
                                  <p:childTnLst>
                                    <p:set>
                                      <p:cBhvr>
                                        <p:cTn id="40" dur="1" fill="hold">
                                          <p:stCondLst>
                                            <p:cond delay="0"/>
                                          </p:stCondLst>
                                        </p:cTn>
                                        <p:tgtEl>
                                          <p:spTgt spid="153602">
                                            <p:txEl>
                                              <p:pRg st="1" end="1"/>
                                            </p:txEl>
                                          </p:spTgt>
                                        </p:tgtEl>
                                        <p:attrNameLst>
                                          <p:attrName>style.visibility</p:attrName>
                                        </p:attrNameLst>
                                      </p:cBhvr>
                                      <p:to>
                                        <p:strVal val="visible"/>
                                      </p:to>
                                    </p:set>
                                    <p:animEffect transition="in" filter="fade">
                                      <p:cBhvr>
                                        <p:cTn id="41" dur="500"/>
                                        <p:tgtEl>
                                          <p:spTgt spid="153602">
                                            <p:txEl>
                                              <p:pRg st="1" end="1"/>
                                            </p:txEl>
                                          </p:spTgt>
                                        </p:tgtEl>
                                      </p:cBhvr>
                                    </p:animEffect>
                                    <p:anim calcmode="lin" valueType="num">
                                      <p:cBhvr>
                                        <p:cTn id="42" dur="500" fill="hold"/>
                                        <p:tgtEl>
                                          <p:spTgt spid="153602">
                                            <p:txEl>
                                              <p:pRg st="1" end="1"/>
                                            </p:txEl>
                                          </p:spTgt>
                                        </p:tgtEl>
                                        <p:attrNameLst>
                                          <p:attrName>ppt_x</p:attrName>
                                        </p:attrNameLst>
                                      </p:cBhvr>
                                      <p:tavLst>
                                        <p:tav tm="0">
                                          <p:val>
                                            <p:strVal val="#ppt_x"/>
                                          </p:val>
                                        </p:tav>
                                        <p:tav tm="100000">
                                          <p:val>
                                            <p:strVal val="#ppt_x"/>
                                          </p:val>
                                        </p:tav>
                                      </p:tavLst>
                                    </p:anim>
                                    <p:anim calcmode="lin" valueType="num">
                                      <p:cBhvr>
                                        <p:cTn id="43" dur="500" fill="hold"/>
                                        <p:tgtEl>
                                          <p:spTgt spid="153602">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4" presetClass="entr" presetSubtype="0" fill="hold" grpId="0" nodeType="clickEffect">
                                  <p:stCondLst>
                                    <p:cond delay="0"/>
                                  </p:stCondLst>
                                  <p:childTnLst>
                                    <p:set>
                                      <p:cBhvr>
                                        <p:cTn id="47" dur="1" fill="hold">
                                          <p:stCondLst>
                                            <p:cond delay="0"/>
                                          </p:stCondLst>
                                        </p:cTn>
                                        <p:tgtEl>
                                          <p:spTgt spid="153602">
                                            <p:txEl>
                                              <p:pRg st="4" end="4"/>
                                            </p:txEl>
                                          </p:spTgt>
                                        </p:tgtEl>
                                        <p:attrNameLst>
                                          <p:attrName>style.visibility</p:attrName>
                                        </p:attrNameLst>
                                      </p:cBhvr>
                                      <p:to>
                                        <p:strVal val="visible"/>
                                      </p:to>
                                    </p:set>
                                    <p:animEffect transition="in" filter="fade">
                                      <p:cBhvr>
                                        <p:cTn id="48" dur="500"/>
                                        <p:tgtEl>
                                          <p:spTgt spid="153602">
                                            <p:txEl>
                                              <p:pRg st="4" end="4"/>
                                            </p:txEl>
                                          </p:spTgt>
                                        </p:tgtEl>
                                      </p:cBhvr>
                                    </p:animEffect>
                                    <p:anim calcmode="lin" valueType="num">
                                      <p:cBhvr>
                                        <p:cTn id="49" dur="500" fill="hold"/>
                                        <p:tgtEl>
                                          <p:spTgt spid="153602">
                                            <p:txEl>
                                              <p:pRg st="4" end="4"/>
                                            </p:txEl>
                                          </p:spTgt>
                                        </p:tgtEl>
                                        <p:attrNameLst>
                                          <p:attrName>ppt_x</p:attrName>
                                        </p:attrNameLst>
                                      </p:cBhvr>
                                      <p:tavLst>
                                        <p:tav tm="0">
                                          <p:val>
                                            <p:strVal val="#ppt_x"/>
                                          </p:val>
                                        </p:tav>
                                        <p:tav tm="100000">
                                          <p:val>
                                            <p:strVal val="#ppt_x"/>
                                          </p:val>
                                        </p:tav>
                                      </p:tavLst>
                                    </p:anim>
                                    <p:anim calcmode="lin" valueType="num">
                                      <p:cBhvr>
                                        <p:cTn id="50" dur="500" fill="hold"/>
                                        <p:tgtEl>
                                          <p:spTgt spid="153602">
                                            <p:txEl>
                                              <p:pRg st="4" end="4"/>
                                            </p:txEl>
                                          </p:spTgt>
                                        </p:tgtEl>
                                        <p:attrNameLst>
                                          <p:attrName>ppt_y</p:attrName>
                                        </p:attrNameLst>
                                      </p:cBhvr>
                                      <p:tavLst>
                                        <p:tav tm="0">
                                          <p:val>
                                            <p:strVal val="#ppt_y+.05"/>
                                          </p:val>
                                        </p:tav>
                                        <p:tav tm="100000">
                                          <p:val>
                                            <p:strVal val="#ppt_y"/>
                                          </p:val>
                                        </p:tav>
                                      </p:tavLst>
                                    </p:anim>
                                  </p:childTnLst>
                                </p:cTn>
                              </p:par>
                            </p:childTnLst>
                          </p:cTn>
                        </p:par>
                        <p:par>
                          <p:cTn id="51" fill="hold">
                            <p:stCondLst>
                              <p:cond delay="500"/>
                            </p:stCondLst>
                            <p:childTnLst>
                              <p:par>
                                <p:cTn id="52" presetID="37" presetClass="entr" presetSubtype="0" fill="hold" grpId="0" nodeType="afterEffect">
                                  <p:stCondLst>
                                    <p:cond delay="500"/>
                                  </p:stCondLst>
                                  <p:childTnLst>
                                    <p:set>
                                      <p:cBhvr>
                                        <p:cTn id="53" dur="1" fill="hold">
                                          <p:stCondLst>
                                            <p:cond delay="0"/>
                                          </p:stCondLst>
                                        </p:cTn>
                                        <p:tgtEl>
                                          <p:spTgt spid="153608">
                                            <p:bg/>
                                          </p:spTgt>
                                        </p:tgtEl>
                                        <p:attrNameLst>
                                          <p:attrName>style.visibility</p:attrName>
                                        </p:attrNameLst>
                                      </p:cBhvr>
                                      <p:to>
                                        <p:strVal val="visible"/>
                                      </p:to>
                                    </p:set>
                                    <p:animEffect transition="in" filter="fade">
                                      <p:cBhvr>
                                        <p:cTn id="54" dur="500"/>
                                        <p:tgtEl>
                                          <p:spTgt spid="153608">
                                            <p:bg/>
                                          </p:spTgt>
                                        </p:tgtEl>
                                      </p:cBhvr>
                                    </p:animEffect>
                                    <p:anim calcmode="lin" valueType="num">
                                      <p:cBhvr>
                                        <p:cTn id="55" dur="500" fill="hold"/>
                                        <p:tgtEl>
                                          <p:spTgt spid="153608">
                                            <p:bg/>
                                          </p:spTgt>
                                        </p:tgtEl>
                                        <p:attrNameLst>
                                          <p:attrName>ppt_x</p:attrName>
                                        </p:attrNameLst>
                                      </p:cBhvr>
                                      <p:tavLst>
                                        <p:tav tm="0">
                                          <p:val>
                                            <p:strVal val="#ppt_x"/>
                                          </p:val>
                                        </p:tav>
                                        <p:tav tm="100000">
                                          <p:val>
                                            <p:strVal val="#ppt_x"/>
                                          </p:val>
                                        </p:tav>
                                      </p:tavLst>
                                    </p:anim>
                                    <p:anim calcmode="lin" valueType="num">
                                      <p:cBhvr>
                                        <p:cTn id="56" dur="450" decel="100000" fill="hold"/>
                                        <p:tgtEl>
                                          <p:spTgt spid="153608">
                                            <p:bg/>
                                          </p:spTgt>
                                        </p:tgtEl>
                                        <p:attrNameLst>
                                          <p:attrName>ppt_y</p:attrName>
                                        </p:attrNameLst>
                                      </p:cBhvr>
                                      <p:tavLst>
                                        <p:tav tm="0">
                                          <p:val>
                                            <p:strVal val="#ppt_y+1"/>
                                          </p:val>
                                        </p:tav>
                                        <p:tav tm="100000">
                                          <p:val>
                                            <p:strVal val="#ppt_y-.03"/>
                                          </p:val>
                                        </p:tav>
                                      </p:tavLst>
                                    </p:anim>
                                    <p:anim calcmode="lin" valueType="num">
                                      <p:cBhvr>
                                        <p:cTn id="57" dur="50" accel="100000" fill="hold">
                                          <p:stCondLst>
                                            <p:cond delay="450"/>
                                          </p:stCondLst>
                                        </p:cTn>
                                        <p:tgtEl>
                                          <p:spTgt spid="153608">
                                            <p:bg/>
                                          </p:spTgt>
                                        </p:tgtEl>
                                        <p:attrNameLst>
                                          <p:attrName>ppt_y</p:attrName>
                                        </p:attrNameLst>
                                      </p:cBhvr>
                                      <p:tavLst>
                                        <p:tav tm="0">
                                          <p:val>
                                            <p:strVal val="#ppt_y-.03"/>
                                          </p:val>
                                        </p:tav>
                                        <p:tav tm="100000">
                                          <p:val>
                                            <p:strVal val="#ppt_y"/>
                                          </p:val>
                                        </p:tav>
                                      </p:tavLst>
                                    </p:anim>
                                  </p:childTnLst>
                                </p:cTn>
                              </p:par>
                            </p:childTnLst>
                          </p:cTn>
                        </p:par>
                        <p:par>
                          <p:cTn id="58" fill="hold">
                            <p:stCondLst>
                              <p:cond delay="1500"/>
                            </p:stCondLst>
                            <p:childTnLst>
                              <p:par>
                                <p:cTn id="59" presetID="37" presetClass="entr" presetSubtype="0" fill="hold" grpId="0" nodeType="afterEffect">
                                  <p:stCondLst>
                                    <p:cond delay="0"/>
                                  </p:stCondLst>
                                  <p:childTnLst>
                                    <p:set>
                                      <p:cBhvr>
                                        <p:cTn id="60" dur="1" fill="hold">
                                          <p:stCondLst>
                                            <p:cond delay="0"/>
                                          </p:stCondLst>
                                        </p:cTn>
                                        <p:tgtEl>
                                          <p:spTgt spid="153609">
                                            <p:bg/>
                                          </p:spTgt>
                                        </p:tgtEl>
                                        <p:attrNameLst>
                                          <p:attrName>style.visibility</p:attrName>
                                        </p:attrNameLst>
                                      </p:cBhvr>
                                      <p:to>
                                        <p:strVal val="visible"/>
                                      </p:to>
                                    </p:set>
                                    <p:animEffect transition="in" filter="fade">
                                      <p:cBhvr>
                                        <p:cTn id="61" dur="500"/>
                                        <p:tgtEl>
                                          <p:spTgt spid="153609">
                                            <p:bg/>
                                          </p:spTgt>
                                        </p:tgtEl>
                                      </p:cBhvr>
                                    </p:animEffect>
                                    <p:anim calcmode="lin" valueType="num">
                                      <p:cBhvr>
                                        <p:cTn id="62" dur="500" fill="hold"/>
                                        <p:tgtEl>
                                          <p:spTgt spid="153609">
                                            <p:bg/>
                                          </p:spTgt>
                                        </p:tgtEl>
                                        <p:attrNameLst>
                                          <p:attrName>ppt_x</p:attrName>
                                        </p:attrNameLst>
                                      </p:cBhvr>
                                      <p:tavLst>
                                        <p:tav tm="0">
                                          <p:val>
                                            <p:strVal val="#ppt_x"/>
                                          </p:val>
                                        </p:tav>
                                        <p:tav tm="100000">
                                          <p:val>
                                            <p:strVal val="#ppt_x"/>
                                          </p:val>
                                        </p:tav>
                                      </p:tavLst>
                                    </p:anim>
                                    <p:anim calcmode="lin" valueType="num">
                                      <p:cBhvr>
                                        <p:cTn id="63" dur="450" decel="100000" fill="hold"/>
                                        <p:tgtEl>
                                          <p:spTgt spid="153609">
                                            <p:bg/>
                                          </p:spTgt>
                                        </p:tgtEl>
                                        <p:attrNameLst>
                                          <p:attrName>ppt_y</p:attrName>
                                        </p:attrNameLst>
                                      </p:cBhvr>
                                      <p:tavLst>
                                        <p:tav tm="0">
                                          <p:val>
                                            <p:strVal val="#ppt_y+1"/>
                                          </p:val>
                                        </p:tav>
                                        <p:tav tm="100000">
                                          <p:val>
                                            <p:strVal val="#ppt_y-.03"/>
                                          </p:val>
                                        </p:tav>
                                      </p:tavLst>
                                    </p:anim>
                                    <p:anim calcmode="lin" valueType="num">
                                      <p:cBhvr>
                                        <p:cTn id="64" dur="50" accel="100000" fill="hold">
                                          <p:stCondLst>
                                            <p:cond delay="450"/>
                                          </p:stCondLst>
                                        </p:cTn>
                                        <p:tgtEl>
                                          <p:spTgt spid="153609">
                                            <p:bg/>
                                          </p:spTgt>
                                        </p:tgtEl>
                                        <p:attrNameLst>
                                          <p:attrName>ppt_y</p:attrName>
                                        </p:attrNameLst>
                                      </p:cBhvr>
                                      <p:tavLst>
                                        <p:tav tm="0">
                                          <p:val>
                                            <p:strVal val="#ppt_y-.03"/>
                                          </p:val>
                                        </p:tav>
                                        <p:tav tm="100000">
                                          <p:val>
                                            <p:strVal val="#ppt_y"/>
                                          </p:val>
                                        </p:tav>
                                      </p:tavLst>
                                    </p:anim>
                                  </p:childTnLst>
                                </p:cTn>
                              </p:par>
                            </p:childTnLst>
                          </p:cTn>
                        </p:par>
                        <p:par>
                          <p:cTn id="65" fill="hold">
                            <p:stCondLst>
                              <p:cond delay="2000"/>
                            </p:stCondLst>
                            <p:childTnLst>
                              <p:par>
                                <p:cTn id="66" presetID="37" presetClass="entr" presetSubtype="0" fill="hold" grpId="0" nodeType="afterEffect">
                                  <p:stCondLst>
                                    <p:cond delay="0"/>
                                  </p:stCondLst>
                                  <p:childTnLst>
                                    <p:set>
                                      <p:cBhvr>
                                        <p:cTn id="67" dur="1" fill="hold">
                                          <p:stCondLst>
                                            <p:cond delay="0"/>
                                          </p:stCondLst>
                                        </p:cTn>
                                        <p:tgtEl>
                                          <p:spTgt spid="153610">
                                            <p:bg/>
                                          </p:spTgt>
                                        </p:tgtEl>
                                        <p:attrNameLst>
                                          <p:attrName>style.visibility</p:attrName>
                                        </p:attrNameLst>
                                      </p:cBhvr>
                                      <p:to>
                                        <p:strVal val="visible"/>
                                      </p:to>
                                    </p:set>
                                    <p:animEffect transition="in" filter="fade">
                                      <p:cBhvr>
                                        <p:cTn id="68" dur="500"/>
                                        <p:tgtEl>
                                          <p:spTgt spid="153610">
                                            <p:bg/>
                                          </p:spTgt>
                                        </p:tgtEl>
                                      </p:cBhvr>
                                    </p:animEffect>
                                    <p:anim calcmode="lin" valueType="num">
                                      <p:cBhvr>
                                        <p:cTn id="69" dur="500" fill="hold"/>
                                        <p:tgtEl>
                                          <p:spTgt spid="153610">
                                            <p:bg/>
                                          </p:spTgt>
                                        </p:tgtEl>
                                        <p:attrNameLst>
                                          <p:attrName>ppt_x</p:attrName>
                                        </p:attrNameLst>
                                      </p:cBhvr>
                                      <p:tavLst>
                                        <p:tav tm="0">
                                          <p:val>
                                            <p:strVal val="#ppt_x"/>
                                          </p:val>
                                        </p:tav>
                                        <p:tav tm="100000">
                                          <p:val>
                                            <p:strVal val="#ppt_x"/>
                                          </p:val>
                                        </p:tav>
                                      </p:tavLst>
                                    </p:anim>
                                    <p:anim calcmode="lin" valueType="num">
                                      <p:cBhvr>
                                        <p:cTn id="70" dur="450" decel="100000" fill="hold"/>
                                        <p:tgtEl>
                                          <p:spTgt spid="153610">
                                            <p:bg/>
                                          </p:spTgt>
                                        </p:tgtEl>
                                        <p:attrNameLst>
                                          <p:attrName>ppt_y</p:attrName>
                                        </p:attrNameLst>
                                      </p:cBhvr>
                                      <p:tavLst>
                                        <p:tav tm="0">
                                          <p:val>
                                            <p:strVal val="#ppt_y+1"/>
                                          </p:val>
                                        </p:tav>
                                        <p:tav tm="100000">
                                          <p:val>
                                            <p:strVal val="#ppt_y-.03"/>
                                          </p:val>
                                        </p:tav>
                                      </p:tavLst>
                                    </p:anim>
                                    <p:anim calcmode="lin" valueType="num">
                                      <p:cBhvr>
                                        <p:cTn id="71" dur="50" accel="100000" fill="hold">
                                          <p:stCondLst>
                                            <p:cond delay="450"/>
                                          </p:stCondLst>
                                        </p:cTn>
                                        <p:tgtEl>
                                          <p:spTgt spid="153610">
                                            <p:bg/>
                                          </p:spTgt>
                                        </p:tgtEl>
                                        <p:attrNameLst>
                                          <p:attrName>ppt_y</p:attrName>
                                        </p:attrNameLst>
                                      </p:cBhvr>
                                      <p:tavLst>
                                        <p:tav tm="0">
                                          <p:val>
                                            <p:strVal val="#ppt_y-.03"/>
                                          </p:val>
                                        </p:tav>
                                        <p:tav tm="100000">
                                          <p:val>
                                            <p:strVal val="#ppt_y"/>
                                          </p:val>
                                        </p:tav>
                                      </p:tavLst>
                                    </p:anim>
                                  </p:childTnLst>
                                </p:cTn>
                              </p:par>
                            </p:childTnLst>
                          </p:cTn>
                        </p:par>
                        <p:par>
                          <p:cTn id="72" fill="hold">
                            <p:stCondLst>
                              <p:cond delay="2500"/>
                            </p:stCondLst>
                            <p:childTnLst>
                              <p:par>
                                <p:cTn id="73" presetID="37" presetClass="entr" presetSubtype="0" fill="hold" grpId="0" nodeType="afterEffect">
                                  <p:stCondLst>
                                    <p:cond delay="0"/>
                                  </p:stCondLst>
                                  <p:childTnLst>
                                    <p:set>
                                      <p:cBhvr>
                                        <p:cTn id="74" dur="1" fill="hold">
                                          <p:stCondLst>
                                            <p:cond delay="0"/>
                                          </p:stCondLst>
                                        </p:cTn>
                                        <p:tgtEl>
                                          <p:spTgt spid="153611">
                                            <p:bg/>
                                          </p:spTgt>
                                        </p:tgtEl>
                                        <p:attrNameLst>
                                          <p:attrName>style.visibility</p:attrName>
                                        </p:attrNameLst>
                                      </p:cBhvr>
                                      <p:to>
                                        <p:strVal val="visible"/>
                                      </p:to>
                                    </p:set>
                                    <p:animEffect transition="in" filter="fade">
                                      <p:cBhvr>
                                        <p:cTn id="75" dur="500"/>
                                        <p:tgtEl>
                                          <p:spTgt spid="153611">
                                            <p:bg/>
                                          </p:spTgt>
                                        </p:tgtEl>
                                      </p:cBhvr>
                                    </p:animEffect>
                                    <p:anim calcmode="lin" valueType="num">
                                      <p:cBhvr>
                                        <p:cTn id="76" dur="500" fill="hold"/>
                                        <p:tgtEl>
                                          <p:spTgt spid="153611">
                                            <p:bg/>
                                          </p:spTgt>
                                        </p:tgtEl>
                                        <p:attrNameLst>
                                          <p:attrName>ppt_x</p:attrName>
                                        </p:attrNameLst>
                                      </p:cBhvr>
                                      <p:tavLst>
                                        <p:tav tm="0">
                                          <p:val>
                                            <p:strVal val="#ppt_x"/>
                                          </p:val>
                                        </p:tav>
                                        <p:tav tm="100000">
                                          <p:val>
                                            <p:strVal val="#ppt_x"/>
                                          </p:val>
                                        </p:tav>
                                      </p:tavLst>
                                    </p:anim>
                                    <p:anim calcmode="lin" valueType="num">
                                      <p:cBhvr>
                                        <p:cTn id="77" dur="450" decel="100000" fill="hold"/>
                                        <p:tgtEl>
                                          <p:spTgt spid="153611">
                                            <p:bg/>
                                          </p:spTgt>
                                        </p:tgtEl>
                                        <p:attrNameLst>
                                          <p:attrName>ppt_y</p:attrName>
                                        </p:attrNameLst>
                                      </p:cBhvr>
                                      <p:tavLst>
                                        <p:tav tm="0">
                                          <p:val>
                                            <p:strVal val="#ppt_y+1"/>
                                          </p:val>
                                        </p:tav>
                                        <p:tav tm="100000">
                                          <p:val>
                                            <p:strVal val="#ppt_y-.03"/>
                                          </p:val>
                                        </p:tav>
                                      </p:tavLst>
                                    </p:anim>
                                    <p:anim calcmode="lin" valueType="num">
                                      <p:cBhvr>
                                        <p:cTn id="78" dur="50" accel="100000" fill="hold">
                                          <p:stCondLst>
                                            <p:cond delay="450"/>
                                          </p:stCondLst>
                                        </p:cTn>
                                        <p:tgtEl>
                                          <p:spTgt spid="153611">
                                            <p:bg/>
                                          </p:spTgt>
                                        </p:tgtEl>
                                        <p:attrNameLst>
                                          <p:attrName>ppt_y</p:attrName>
                                        </p:attrNameLst>
                                      </p:cBhvr>
                                      <p:tavLst>
                                        <p:tav tm="0">
                                          <p:val>
                                            <p:strVal val="#ppt_y-.03"/>
                                          </p:val>
                                        </p:tav>
                                        <p:tav tm="100000">
                                          <p:val>
                                            <p:strVal val="#ppt_y"/>
                                          </p:val>
                                        </p:tav>
                                      </p:tavLst>
                                    </p:anim>
                                  </p:childTnLst>
                                </p:cTn>
                              </p:par>
                            </p:childTnLst>
                          </p:cTn>
                        </p:par>
                        <p:par>
                          <p:cTn id="79" fill="hold">
                            <p:stCondLst>
                              <p:cond delay="3000"/>
                            </p:stCondLst>
                            <p:childTnLst>
                              <p:par>
                                <p:cTn id="80" presetID="37" presetClass="entr" presetSubtype="0" fill="hold" grpId="0" nodeType="afterEffect">
                                  <p:stCondLst>
                                    <p:cond delay="0"/>
                                  </p:stCondLst>
                                  <p:childTnLst>
                                    <p:set>
                                      <p:cBhvr>
                                        <p:cTn id="81" dur="1" fill="hold">
                                          <p:stCondLst>
                                            <p:cond delay="0"/>
                                          </p:stCondLst>
                                        </p:cTn>
                                        <p:tgtEl>
                                          <p:spTgt spid="153612">
                                            <p:bg/>
                                          </p:spTgt>
                                        </p:tgtEl>
                                        <p:attrNameLst>
                                          <p:attrName>style.visibility</p:attrName>
                                        </p:attrNameLst>
                                      </p:cBhvr>
                                      <p:to>
                                        <p:strVal val="visible"/>
                                      </p:to>
                                    </p:set>
                                    <p:animEffect transition="in" filter="fade">
                                      <p:cBhvr>
                                        <p:cTn id="82" dur="500"/>
                                        <p:tgtEl>
                                          <p:spTgt spid="153612">
                                            <p:bg/>
                                          </p:spTgt>
                                        </p:tgtEl>
                                      </p:cBhvr>
                                    </p:animEffect>
                                    <p:anim calcmode="lin" valueType="num">
                                      <p:cBhvr>
                                        <p:cTn id="83" dur="500" fill="hold"/>
                                        <p:tgtEl>
                                          <p:spTgt spid="153612">
                                            <p:bg/>
                                          </p:spTgt>
                                        </p:tgtEl>
                                        <p:attrNameLst>
                                          <p:attrName>ppt_x</p:attrName>
                                        </p:attrNameLst>
                                      </p:cBhvr>
                                      <p:tavLst>
                                        <p:tav tm="0">
                                          <p:val>
                                            <p:strVal val="#ppt_x"/>
                                          </p:val>
                                        </p:tav>
                                        <p:tav tm="100000">
                                          <p:val>
                                            <p:strVal val="#ppt_x"/>
                                          </p:val>
                                        </p:tav>
                                      </p:tavLst>
                                    </p:anim>
                                    <p:anim calcmode="lin" valueType="num">
                                      <p:cBhvr>
                                        <p:cTn id="84" dur="450" decel="100000" fill="hold"/>
                                        <p:tgtEl>
                                          <p:spTgt spid="153612">
                                            <p:bg/>
                                          </p:spTgt>
                                        </p:tgtEl>
                                        <p:attrNameLst>
                                          <p:attrName>ppt_y</p:attrName>
                                        </p:attrNameLst>
                                      </p:cBhvr>
                                      <p:tavLst>
                                        <p:tav tm="0">
                                          <p:val>
                                            <p:strVal val="#ppt_y+1"/>
                                          </p:val>
                                        </p:tav>
                                        <p:tav tm="100000">
                                          <p:val>
                                            <p:strVal val="#ppt_y-.03"/>
                                          </p:val>
                                        </p:tav>
                                      </p:tavLst>
                                    </p:anim>
                                    <p:anim calcmode="lin" valueType="num">
                                      <p:cBhvr>
                                        <p:cTn id="85" dur="50" accel="100000" fill="hold">
                                          <p:stCondLst>
                                            <p:cond delay="450"/>
                                          </p:stCondLst>
                                        </p:cTn>
                                        <p:tgtEl>
                                          <p:spTgt spid="153612">
                                            <p:bg/>
                                          </p:spTgt>
                                        </p:tgtEl>
                                        <p:attrNameLst>
                                          <p:attrName>ppt_y</p:attrName>
                                        </p:attrNameLst>
                                      </p:cBhvr>
                                      <p:tavLst>
                                        <p:tav tm="0">
                                          <p:val>
                                            <p:strVal val="#ppt_y-.03"/>
                                          </p:val>
                                        </p:tav>
                                        <p:tav tm="100000">
                                          <p:val>
                                            <p:strVal val="#ppt_y"/>
                                          </p:val>
                                        </p:tav>
                                      </p:tavLst>
                                    </p:anim>
                                  </p:childTnLst>
                                </p:cTn>
                              </p:par>
                            </p:childTnLst>
                          </p:cTn>
                        </p:par>
                        <p:par>
                          <p:cTn id="86" fill="hold">
                            <p:stCondLst>
                              <p:cond delay="3500"/>
                            </p:stCondLst>
                            <p:childTnLst>
                              <p:par>
                                <p:cTn id="87" presetID="37" presetClass="entr" presetSubtype="0" fill="hold" grpId="0" nodeType="afterEffect">
                                  <p:stCondLst>
                                    <p:cond delay="0"/>
                                  </p:stCondLst>
                                  <p:childTnLst>
                                    <p:set>
                                      <p:cBhvr>
                                        <p:cTn id="88" dur="1" fill="hold">
                                          <p:stCondLst>
                                            <p:cond delay="0"/>
                                          </p:stCondLst>
                                        </p:cTn>
                                        <p:tgtEl>
                                          <p:spTgt spid="153613">
                                            <p:bg/>
                                          </p:spTgt>
                                        </p:tgtEl>
                                        <p:attrNameLst>
                                          <p:attrName>style.visibility</p:attrName>
                                        </p:attrNameLst>
                                      </p:cBhvr>
                                      <p:to>
                                        <p:strVal val="visible"/>
                                      </p:to>
                                    </p:set>
                                    <p:animEffect transition="in" filter="fade">
                                      <p:cBhvr>
                                        <p:cTn id="89" dur="500"/>
                                        <p:tgtEl>
                                          <p:spTgt spid="153613">
                                            <p:bg/>
                                          </p:spTgt>
                                        </p:tgtEl>
                                      </p:cBhvr>
                                    </p:animEffect>
                                    <p:anim calcmode="lin" valueType="num">
                                      <p:cBhvr>
                                        <p:cTn id="90" dur="500" fill="hold"/>
                                        <p:tgtEl>
                                          <p:spTgt spid="153613">
                                            <p:bg/>
                                          </p:spTgt>
                                        </p:tgtEl>
                                        <p:attrNameLst>
                                          <p:attrName>ppt_x</p:attrName>
                                        </p:attrNameLst>
                                      </p:cBhvr>
                                      <p:tavLst>
                                        <p:tav tm="0">
                                          <p:val>
                                            <p:strVal val="#ppt_x"/>
                                          </p:val>
                                        </p:tav>
                                        <p:tav tm="100000">
                                          <p:val>
                                            <p:strVal val="#ppt_x"/>
                                          </p:val>
                                        </p:tav>
                                      </p:tavLst>
                                    </p:anim>
                                    <p:anim calcmode="lin" valueType="num">
                                      <p:cBhvr>
                                        <p:cTn id="91" dur="450" decel="100000" fill="hold"/>
                                        <p:tgtEl>
                                          <p:spTgt spid="153613">
                                            <p:bg/>
                                          </p:spTgt>
                                        </p:tgtEl>
                                        <p:attrNameLst>
                                          <p:attrName>ppt_y</p:attrName>
                                        </p:attrNameLst>
                                      </p:cBhvr>
                                      <p:tavLst>
                                        <p:tav tm="0">
                                          <p:val>
                                            <p:strVal val="#ppt_y+1"/>
                                          </p:val>
                                        </p:tav>
                                        <p:tav tm="100000">
                                          <p:val>
                                            <p:strVal val="#ppt_y-.03"/>
                                          </p:val>
                                        </p:tav>
                                      </p:tavLst>
                                    </p:anim>
                                    <p:anim calcmode="lin" valueType="num">
                                      <p:cBhvr>
                                        <p:cTn id="92" dur="50" accel="100000" fill="hold">
                                          <p:stCondLst>
                                            <p:cond delay="450"/>
                                          </p:stCondLst>
                                        </p:cTn>
                                        <p:tgtEl>
                                          <p:spTgt spid="153613">
                                            <p:bg/>
                                          </p:spTgt>
                                        </p:tgtEl>
                                        <p:attrNameLst>
                                          <p:attrName>ppt_y</p:attrName>
                                        </p:attrNameLst>
                                      </p:cBhvr>
                                      <p:tavLst>
                                        <p:tav tm="0">
                                          <p:val>
                                            <p:strVal val="#ppt_y-.03"/>
                                          </p:val>
                                        </p:tav>
                                        <p:tav tm="100000">
                                          <p:val>
                                            <p:strVal val="#ppt_y"/>
                                          </p:val>
                                        </p:tav>
                                      </p:tavLst>
                                    </p:anim>
                                  </p:childTnLst>
                                </p:cTn>
                              </p:par>
                            </p:childTnLst>
                          </p:cTn>
                        </p:par>
                        <p:par>
                          <p:cTn id="93" fill="hold">
                            <p:stCondLst>
                              <p:cond delay="4000"/>
                            </p:stCondLst>
                            <p:childTnLst>
                              <p:par>
                                <p:cTn id="94" presetID="37" presetClass="entr" presetSubtype="0" fill="hold" grpId="0" nodeType="afterEffect">
                                  <p:stCondLst>
                                    <p:cond delay="0"/>
                                  </p:stCondLst>
                                  <p:childTnLst>
                                    <p:set>
                                      <p:cBhvr>
                                        <p:cTn id="95" dur="1" fill="hold">
                                          <p:stCondLst>
                                            <p:cond delay="0"/>
                                          </p:stCondLst>
                                        </p:cTn>
                                        <p:tgtEl>
                                          <p:spTgt spid="153614">
                                            <p:bg/>
                                          </p:spTgt>
                                        </p:tgtEl>
                                        <p:attrNameLst>
                                          <p:attrName>style.visibility</p:attrName>
                                        </p:attrNameLst>
                                      </p:cBhvr>
                                      <p:to>
                                        <p:strVal val="visible"/>
                                      </p:to>
                                    </p:set>
                                    <p:animEffect transition="in" filter="fade">
                                      <p:cBhvr>
                                        <p:cTn id="96" dur="500"/>
                                        <p:tgtEl>
                                          <p:spTgt spid="153614">
                                            <p:bg/>
                                          </p:spTgt>
                                        </p:tgtEl>
                                      </p:cBhvr>
                                    </p:animEffect>
                                    <p:anim calcmode="lin" valueType="num">
                                      <p:cBhvr>
                                        <p:cTn id="97" dur="500" fill="hold"/>
                                        <p:tgtEl>
                                          <p:spTgt spid="153614">
                                            <p:bg/>
                                          </p:spTgt>
                                        </p:tgtEl>
                                        <p:attrNameLst>
                                          <p:attrName>ppt_x</p:attrName>
                                        </p:attrNameLst>
                                      </p:cBhvr>
                                      <p:tavLst>
                                        <p:tav tm="0">
                                          <p:val>
                                            <p:strVal val="#ppt_x"/>
                                          </p:val>
                                        </p:tav>
                                        <p:tav tm="100000">
                                          <p:val>
                                            <p:strVal val="#ppt_x"/>
                                          </p:val>
                                        </p:tav>
                                      </p:tavLst>
                                    </p:anim>
                                    <p:anim calcmode="lin" valueType="num">
                                      <p:cBhvr>
                                        <p:cTn id="98" dur="450" decel="100000" fill="hold"/>
                                        <p:tgtEl>
                                          <p:spTgt spid="153614">
                                            <p:bg/>
                                          </p:spTgt>
                                        </p:tgtEl>
                                        <p:attrNameLst>
                                          <p:attrName>ppt_y</p:attrName>
                                        </p:attrNameLst>
                                      </p:cBhvr>
                                      <p:tavLst>
                                        <p:tav tm="0">
                                          <p:val>
                                            <p:strVal val="#ppt_y+1"/>
                                          </p:val>
                                        </p:tav>
                                        <p:tav tm="100000">
                                          <p:val>
                                            <p:strVal val="#ppt_y-.03"/>
                                          </p:val>
                                        </p:tav>
                                      </p:tavLst>
                                    </p:anim>
                                    <p:anim calcmode="lin" valueType="num">
                                      <p:cBhvr>
                                        <p:cTn id="99" dur="50" accel="100000" fill="hold">
                                          <p:stCondLst>
                                            <p:cond delay="450"/>
                                          </p:stCondLst>
                                        </p:cTn>
                                        <p:tgtEl>
                                          <p:spTgt spid="153614">
                                            <p:bg/>
                                          </p:spTgt>
                                        </p:tgtEl>
                                        <p:attrNameLst>
                                          <p:attrName>ppt_y</p:attrName>
                                        </p:attrNameLst>
                                      </p:cBhvr>
                                      <p:tavLst>
                                        <p:tav tm="0">
                                          <p:val>
                                            <p:strVal val="#ppt_y-.03"/>
                                          </p:val>
                                        </p:tav>
                                        <p:tav tm="100000">
                                          <p:val>
                                            <p:strVal val="#ppt_y"/>
                                          </p:val>
                                        </p:tav>
                                      </p:tavLst>
                                    </p:anim>
                                  </p:childTnLst>
                                </p:cTn>
                              </p:par>
                            </p:childTnLst>
                          </p:cTn>
                        </p:par>
                        <p:par>
                          <p:cTn id="100" fill="hold">
                            <p:stCondLst>
                              <p:cond delay="4500"/>
                            </p:stCondLst>
                            <p:childTnLst>
                              <p:par>
                                <p:cTn id="101" presetID="37" presetClass="entr" presetSubtype="0" fill="hold" grpId="0" nodeType="afterEffect">
                                  <p:stCondLst>
                                    <p:cond delay="0"/>
                                  </p:stCondLst>
                                  <p:childTnLst>
                                    <p:set>
                                      <p:cBhvr>
                                        <p:cTn id="102" dur="1" fill="hold">
                                          <p:stCondLst>
                                            <p:cond delay="0"/>
                                          </p:stCondLst>
                                        </p:cTn>
                                        <p:tgtEl>
                                          <p:spTgt spid="153615">
                                            <p:bg/>
                                          </p:spTgt>
                                        </p:tgtEl>
                                        <p:attrNameLst>
                                          <p:attrName>style.visibility</p:attrName>
                                        </p:attrNameLst>
                                      </p:cBhvr>
                                      <p:to>
                                        <p:strVal val="visible"/>
                                      </p:to>
                                    </p:set>
                                    <p:animEffect transition="in" filter="fade">
                                      <p:cBhvr>
                                        <p:cTn id="103" dur="500"/>
                                        <p:tgtEl>
                                          <p:spTgt spid="153615">
                                            <p:bg/>
                                          </p:spTgt>
                                        </p:tgtEl>
                                      </p:cBhvr>
                                    </p:animEffect>
                                    <p:anim calcmode="lin" valueType="num">
                                      <p:cBhvr>
                                        <p:cTn id="104" dur="500" fill="hold"/>
                                        <p:tgtEl>
                                          <p:spTgt spid="153615">
                                            <p:bg/>
                                          </p:spTgt>
                                        </p:tgtEl>
                                        <p:attrNameLst>
                                          <p:attrName>ppt_x</p:attrName>
                                        </p:attrNameLst>
                                      </p:cBhvr>
                                      <p:tavLst>
                                        <p:tav tm="0">
                                          <p:val>
                                            <p:strVal val="#ppt_x"/>
                                          </p:val>
                                        </p:tav>
                                        <p:tav tm="100000">
                                          <p:val>
                                            <p:strVal val="#ppt_x"/>
                                          </p:val>
                                        </p:tav>
                                      </p:tavLst>
                                    </p:anim>
                                    <p:anim calcmode="lin" valueType="num">
                                      <p:cBhvr>
                                        <p:cTn id="105" dur="450" decel="100000" fill="hold"/>
                                        <p:tgtEl>
                                          <p:spTgt spid="153615">
                                            <p:bg/>
                                          </p:spTgt>
                                        </p:tgtEl>
                                        <p:attrNameLst>
                                          <p:attrName>ppt_y</p:attrName>
                                        </p:attrNameLst>
                                      </p:cBhvr>
                                      <p:tavLst>
                                        <p:tav tm="0">
                                          <p:val>
                                            <p:strVal val="#ppt_y+1"/>
                                          </p:val>
                                        </p:tav>
                                        <p:tav tm="100000">
                                          <p:val>
                                            <p:strVal val="#ppt_y-.03"/>
                                          </p:val>
                                        </p:tav>
                                      </p:tavLst>
                                    </p:anim>
                                    <p:anim calcmode="lin" valueType="num">
                                      <p:cBhvr>
                                        <p:cTn id="106" dur="50" accel="100000" fill="hold">
                                          <p:stCondLst>
                                            <p:cond delay="450"/>
                                          </p:stCondLst>
                                        </p:cTn>
                                        <p:tgtEl>
                                          <p:spTgt spid="153615">
                                            <p:bg/>
                                          </p:spTgt>
                                        </p:tgtEl>
                                        <p:attrNameLst>
                                          <p:attrName>ppt_y</p:attrName>
                                        </p:attrNameLst>
                                      </p:cBhvr>
                                      <p:tavLst>
                                        <p:tav tm="0">
                                          <p:val>
                                            <p:strVal val="#ppt_y-.03"/>
                                          </p:val>
                                        </p:tav>
                                        <p:tav tm="100000">
                                          <p:val>
                                            <p:strVal val="#ppt_y"/>
                                          </p:val>
                                        </p:tav>
                                      </p:tavLst>
                                    </p:anim>
                                  </p:childTnLst>
                                </p:cTn>
                              </p:par>
                            </p:childTnLst>
                          </p:cTn>
                        </p:par>
                        <p:par>
                          <p:cTn id="107" fill="hold">
                            <p:stCondLst>
                              <p:cond delay="5000"/>
                            </p:stCondLst>
                            <p:childTnLst>
                              <p:par>
                                <p:cTn id="108" presetID="37" presetClass="entr" presetSubtype="0" fill="hold" grpId="0" nodeType="afterEffect">
                                  <p:stCondLst>
                                    <p:cond delay="0"/>
                                  </p:stCondLst>
                                  <p:childTnLst>
                                    <p:set>
                                      <p:cBhvr>
                                        <p:cTn id="109" dur="1" fill="hold">
                                          <p:stCondLst>
                                            <p:cond delay="0"/>
                                          </p:stCondLst>
                                        </p:cTn>
                                        <p:tgtEl>
                                          <p:spTgt spid="153616">
                                            <p:bg/>
                                          </p:spTgt>
                                        </p:tgtEl>
                                        <p:attrNameLst>
                                          <p:attrName>style.visibility</p:attrName>
                                        </p:attrNameLst>
                                      </p:cBhvr>
                                      <p:to>
                                        <p:strVal val="visible"/>
                                      </p:to>
                                    </p:set>
                                    <p:animEffect transition="in" filter="fade">
                                      <p:cBhvr>
                                        <p:cTn id="110" dur="500"/>
                                        <p:tgtEl>
                                          <p:spTgt spid="153616">
                                            <p:bg/>
                                          </p:spTgt>
                                        </p:tgtEl>
                                      </p:cBhvr>
                                    </p:animEffect>
                                    <p:anim calcmode="lin" valueType="num">
                                      <p:cBhvr>
                                        <p:cTn id="111" dur="500" fill="hold"/>
                                        <p:tgtEl>
                                          <p:spTgt spid="153616">
                                            <p:bg/>
                                          </p:spTgt>
                                        </p:tgtEl>
                                        <p:attrNameLst>
                                          <p:attrName>ppt_x</p:attrName>
                                        </p:attrNameLst>
                                      </p:cBhvr>
                                      <p:tavLst>
                                        <p:tav tm="0">
                                          <p:val>
                                            <p:strVal val="#ppt_x"/>
                                          </p:val>
                                        </p:tav>
                                        <p:tav tm="100000">
                                          <p:val>
                                            <p:strVal val="#ppt_x"/>
                                          </p:val>
                                        </p:tav>
                                      </p:tavLst>
                                    </p:anim>
                                    <p:anim calcmode="lin" valueType="num">
                                      <p:cBhvr>
                                        <p:cTn id="112" dur="450" decel="100000" fill="hold"/>
                                        <p:tgtEl>
                                          <p:spTgt spid="153616">
                                            <p:bg/>
                                          </p:spTgt>
                                        </p:tgtEl>
                                        <p:attrNameLst>
                                          <p:attrName>ppt_y</p:attrName>
                                        </p:attrNameLst>
                                      </p:cBhvr>
                                      <p:tavLst>
                                        <p:tav tm="0">
                                          <p:val>
                                            <p:strVal val="#ppt_y+1"/>
                                          </p:val>
                                        </p:tav>
                                        <p:tav tm="100000">
                                          <p:val>
                                            <p:strVal val="#ppt_y-.03"/>
                                          </p:val>
                                        </p:tav>
                                      </p:tavLst>
                                    </p:anim>
                                    <p:anim calcmode="lin" valueType="num">
                                      <p:cBhvr>
                                        <p:cTn id="113" dur="50" accel="100000" fill="hold">
                                          <p:stCondLst>
                                            <p:cond delay="450"/>
                                          </p:stCondLst>
                                        </p:cTn>
                                        <p:tgtEl>
                                          <p:spTgt spid="153616">
                                            <p:bg/>
                                          </p:spTgt>
                                        </p:tgtEl>
                                        <p:attrNameLst>
                                          <p:attrName>ppt_y</p:attrName>
                                        </p:attrNameLst>
                                      </p:cBhvr>
                                      <p:tavLst>
                                        <p:tav tm="0">
                                          <p:val>
                                            <p:strVal val="#ppt_y-.03"/>
                                          </p:val>
                                        </p:tav>
                                        <p:tav tm="100000">
                                          <p:val>
                                            <p:strVal val="#ppt_y"/>
                                          </p:val>
                                        </p:tav>
                                      </p:tavLst>
                                    </p:anim>
                                  </p:childTnLst>
                                </p:cTn>
                              </p:par>
                            </p:childTnLst>
                          </p:cTn>
                        </p:par>
                        <p:par>
                          <p:cTn id="114" fill="hold">
                            <p:stCondLst>
                              <p:cond delay="5500"/>
                            </p:stCondLst>
                            <p:childTnLst>
                              <p:par>
                                <p:cTn id="115" presetID="37" presetClass="entr" presetSubtype="0" fill="hold" grpId="0" nodeType="afterEffect">
                                  <p:stCondLst>
                                    <p:cond delay="0"/>
                                  </p:stCondLst>
                                  <p:childTnLst>
                                    <p:set>
                                      <p:cBhvr>
                                        <p:cTn id="116" dur="1" fill="hold">
                                          <p:stCondLst>
                                            <p:cond delay="0"/>
                                          </p:stCondLst>
                                        </p:cTn>
                                        <p:tgtEl>
                                          <p:spTgt spid="153617">
                                            <p:bg/>
                                          </p:spTgt>
                                        </p:tgtEl>
                                        <p:attrNameLst>
                                          <p:attrName>style.visibility</p:attrName>
                                        </p:attrNameLst>
                                      </p:cBhvr>
                                      <p:to>
                                        <p:strVal val="visible"/>
                                      </p:to>
                                    </p:set>
                                    <p:animEffect transition="in" filter="fade">
                                      <p:cBhvr>
                                        <p:cTn id="117" dur="500"/>
                                        <p:tgtEl>
                                          <p:spTgt spid="153617">
                                            <p:bg/>
                                          </p:spTgt>
                                        </p:tgtEl>
                                      </p:cBhvr>
                                    </p:animEffect>
                                    <p:anim calcmode="lin" valueType="num">
                                      <p:cBhvr>
                                        <p:cTn id="118" dur="500" fill="hold"/>
                                        <p:tgtEl>
                                          <p:spTgt spid="153617">
                                            <p:bg/>
                                          </p:spTgt>
                                        </p:tgtEl>
                                        <p:attrNameLst>
                                          <p:attrName>ppt_x</p:attrName>
                                        </p:attrNameLst>
                                      </p:cBhvr>
                                      <p:tavLst>
                                        <p:tav tm="0">
                                          <p:val>
                                            <p:strVal val="#ppt_x"/>
                                          </p:val>
                                        </p:tav>
                                        <p:tav tm="100000">
                                          <p:val>
                                            <p:strVal val="#ppt_x"/>
                                          </p:val>
                                        </p:tav>
                                      </p:tavLst>
                                    </p:anim>
                                    <p:anim calcmode="lin" valueType="num">
                                      <p:cBhvr>
                                        <p:cTn id="119" dur="450" decel="100000" fill="hold"/>
                                        <p:tgtEl>
                                          <p:spTgt spid="153617">
                                            <p:bg/>
                                          </p:spTgt>
                                        </p:tgtEl>
                                        <p:attrNameLst>
                                          <p:attrName>ppt_y</p:attrName>
                                        </p:attrNameLst>
                                      </p:cBhvr>
                                      <p:tavLst>
                                        <p:tav tm="0">
                                          <p:val>
                                            <p:strVal val="#ppt_y+1"/>
                                          </p:val>
                                        </p:tav>
                                        <p:tav tm="100000">
                                          <p:val>
                                            <p:strVal val="#ppt_y-.03"/>
                                          </p:val>
                                        </p:tav>
                                      </p:tavLst>
                                    </p:anim>
                                    <p:anim calcmode="lin" valueType="num">
                                      <p:cBhvr>
                                        <p:cTn id="120" dur="50" accel="100000" fill="hold">
                                          <p:stCondLst>
                                            <p:cond delay="450"/>
                                          </p:stCondLst>
                                        </p:cTn>
                                        <p:tgtEl>
                                          <p:spTgt spid="153617">
                                            <p:bg/>
                                          </p:spTgt>
                                        </p:tgtEl>
                                        <p:attrNameLst>
                                          <p:attrName>ppt_y</p:attrName>
                                        </p:attrNameLst>
                                      </p:cBhvr>
                                      <p:tavLst>
                                        <p:tav tm="0">
                                          <p:val>
                                            <p:strVal val="#ppt_y-.03"/>
                                          </p:val>
                                        </p:tav>
                                        <p:tav tm="100000">
                                          <p:val>
                                            <p:strVal val="#ppt_y"/>
                                          </p:val>
                                        </p:tav>
                                      </p:tavLst>
                                    </p:anim>
                                  </p:childTnLst>
                                </p:cTn>
                              </p:par>
                            </p:childTnLst>
                          </p:cTn>
                        </p:par>
                        <p:par>
                          <p:cTn id="121" fill="hold">
                            <p:stCondLst>
                              <p:cond delay="6000"/>
                            </p:stCondLst>
                            <p:childTnLst>
                              <p:par>
                                <p:cTn id="122" presetID="37" presetClass="entr" presetSubtype="0" fill="hold" grpId="0" nodeType="afterEffect">
                                  <p:stCondLst>
                                    <p:cond delay="0"/>
                                  </p:stCondLst>
                                  <p:childTnLst>
                                    <p:set>
                                      <p:cBhvr>
                                        <p:cTn id="123" dur="1" fill="hold">
                                          <p:stCondLst>
                                            <p:cond delay="0"/>
                                          </p:stCondLst>
                                        </p:cTn>
                                        <p:tgtEl>
                                          <p:spTgt spid="153618">
                                            <p:bg/>
                                          </p:spTgt>
                                        </p:tgtEl>
                                        <p:attrNameLst>
                                          <p:attrName>style.visibility</p:attrName>
                                        </p:attrNameLst>
                                      </p:cBhvr>
                                      <p:to>
                                        <p:strVal val="visible"/>
                                      </p:to>
                                    </p:set>
                                    <p:animEffect transition="in" filter="fade">
                                      <p:cBhvr>
                                        <p:cTn id="124" dur="500"/>
                                        <p:tgtEl>
                                          <p:spTgt spid="153618">
                                            <p:bg/>
                                          </p:spTgt>
                                        </p:tgtEl>
                                      </p:cBhvr>
                                    </p:animEffect>
                                    <p:anim calcmode="lin" valueType="num">
                                      <p:cBhvr>
                                        <p:cTn id="125" dur="500" fill="hold"/>
                                        <p:tgtEl>
                                          <p:spTgt spid="153618">
                                            <p:bg/>
                                          </p:spTgt>
                                        </p:tgtEl>
                                        <p:attrNameLst>
                                          <p:attrName>ppt_x</p:attrName>
                                        </p:attrNameLst>
                                      </p:cBhvr>
                                      <p:tavLst>
                                        <p:tav tm="0">
                                          <p:val>
                                            <p:strVal val="#ppt_x"/>
                                          </p:val>
                                        </p:tav>
                                        <p:tav tm="100000">
                                          <p:val>
                                            <p:strVal val="#ppt_x"/>
                                          </p:val>
                                        </p:tav>
                                      </p:tavLst>
                                    </p:anim>
                                    <p:anim calcmode="lin" valueType="num">
                                      <p:cBhvr>
                                        <p:cTn id="126" dur="450" decel="100000" fill="hold"/>
                                        <p:tgtEl>
                                          <p:spTgt spid="153618">
                                            <p:bg/>
                                          </p:spTgt>
                                        </p:tgtEl>
                                        <p:attrNameLst>
                                          <p:attrName>ppt_y</p:attrName>
                                        </p:attrNameLst>
                                      </p:cBhvr>
                                      <p:tavLst>
                                        <p:tav tm="0">
                                          <p:val>
                                            <p:strVal val="#ppt_y+1"/>
                                          </p:val>
                                        </p:tav>
                                        <p:tav tm="100000">
                                          <p:val>
                                            <p:strVal val="#ppt_y-.03"/>
                                          </p:val>
                                        </p:tav>
                                      </p:tavLst>
                                    </p:anim>
                                    <p:anim calcmode="lin" valueType="num">
                                      <p:cBhvr>
                                        <p:cTn id="127" dur="50" accel="100000" fill="hold">
                                          <p:stCondLst>
                                            <p:cond delay="450"/>
                                          </p:stCondLst>
                                        </p:cTn>
                                        <p:tgtEl>
                                          <p:spTgt spid="153618">
                                            <p:bg/>
                                          </p:spTgt>
                                        </p:tgtEl>
                                        <p:attrNameLst>
                                          <p:attrName>ppt_y</p:attrName>
                                        </p:attrNameLst>
                                      </p:cBhvr>
                                      <p:tavLst>
                                        <p:tav tm="0">
                                          <p:val>
                                            <p:strVal val="#ppt_y-.03"/>
                                          </p:val>
                                        </p:tav>
                                        <p:tav tm="100000">
                                          <p:val>
                                            <p:strVal val="#ppt_y"/>
                                          </p:val>
                                        </p:tav>
                                      </p:tavLst>
                                    </p:anim>
                                  </p:childTnLst>
                                </p:cTn>
                              </p:par>
                            </p:childTnLst>
                          </p:cTn>
                        </p:par>
                        <p:par>
                          <p:cTn id="128" fill="hold">
                            <p:stCondLst>
                              <p:cond delay="6500"/>
                            </p:stCondLst>
                            <p:childTnLst>
                              <p:par>
                                <p:cTn id="129" presetID="37" presetClass="entr" presetSubtype="0" fill="hold" grpId="0" nodeType="afterEffect">
                                  <p:stCondLst>
                                    <p:cond delay="0"/>
                                  </p:stCondLst>
                                  <p:childTnLst>
                                    <p:set>
                                      <p:cBhvr>
                                        <p:cTn id="130" dur="1" fill="hold">
                                          <p:stCondLst>
                                            <p:cond delay="0"/>
                                          </p:stCondLst>
                                        </p:cTn>
                                        <p:tgtEl>
                                          <p:spTgt spid="153619">
                                            <p:bg/>
                                          </p:spTgt>
                                        </p:tgtEl>
                                        <p:attrNameLst>
                                          <p:attrName>style.visibility</p:attrName>
                                        </p:attrNameLst>
                                      </p:cBhvr>
                                      <p:to>
                                        <p:strVal val="visible"/>
                                      </p:to>
                                    </p:set>
                                    <p:animEffect transition="in" filter="fade">
                                      <p:cBhvr>
                                        <p:cTn id="131" dur="500"/>
                                        <p:tgtEl>
                                          <p:spTgt spid="153619">
                                            <p:bg/>
                                          </p:spTgt>
                                        </p:tgtEl>
                                      </p:cBhvr>
                                    </p:animEffect>
                                    <p:anim calcmode="lin" valueType="num">
                                      <p:cBhvr>
                                        <p:cTn id="132" dur="500" fill="hold"/>
                                        <p:tgtEl>
                                          <p:spTgt spid="153619">
                                            <p:bg/>
                                          </p:spTgt>
                                        </p:tgtEl>
                                        <p:attrNameLst>
                                          <p:attrName>ppt_x</p:attrName>
                                        </p:attrNameLst>
                                      </p:cBhvr>
                                      <p:tavLst>
                                        <p:tav tm="0">
                                          <p:val>
                                            <p:strVal val="#ppt_x"/>
                                          </p:val>
                                        </p:tav>
                                        <p:tav tm="100000">
                                          <p:val>
                                            <p:strVal val="#ppt_x"/>
                                          </p:val>
                                        </p:tav>
                                      </p:tavLst>
                                    </p:anim>
                                    <p:anim calcmode="lin" valueType="num">
                                      <p:cBhvr>
                                        <p:cTn id="133" dur="450" decel="100000" fill="hold"/>
                                        <p:tgtEl>
                                          <p:spTgt spid="153619">
                                            <p:bg/>
                                          </p:spTgt>
                                        </p:tgtEl>
                                        <p:attrNameLst>
                                          <p:attrName>ppt_y</p:attrName>
                                        </p:attrNameLst>
                                      </p:cBhvr>
                                      <p:tavLst>
                                        <p:tav tm="0">
                                          <p:val>
                                            <p:strVal val="#ppt_y+1"/>
                                          </p:val>
                                        </p:tav>
                                        <p:tav tm="100000">
                                          <p:val>
                                            <p:strVal val="#ppt_y-.03"/>
                                          </p:val>
                                        </p:tav>
                                      </p:tavLst>
                                    </p:anim>
                                    <p:anim calcmode="lin" valueType="num">
                                      <p:cBhvr>
                                        <p:cTn id="134" dur="50" accel="100000" fill="hold">
                                          <p:stCondLst>
                                            <p:cond delay="450"/>
                                          </p:stCondLst>
                                        </p:cTn>
                                        <p:tgtEl>
                                          <p:spTgt spid="153619">
                                            <p:bg/>
                                          </p:spTgt>
                                        </p:tgtEl>
                                        <p:attrNameLst>
                                          <p:attrName>ppt_y</p:attrName>
                                        </p:attrNameLst>
                                      </p:cBhvr>
                                      <p:tavLst>
                                        <p:tav tm="0">
                                          <p:val>
                                            <p:strVal val="#ppt_y-.03"/>
                                          </p:val>
                                        </p:tav>
                                        <p:tav tm="100000">
                                          <p:val>
                                            <p:strVal val="#ppt_y"/>
                                          </p:val>
                                        </p:tav>
                                      </p:tavLst>
                                    </p:anim>
                                  </p:childTnLst>
                                </p:cTn>
                              </p:par>
                            </p:childTnLst>
                          </p:cTn>
                        </p:par>
                        <p:par>
                          <p:cTn id="135" fill="hold">
                            <p:stCondLst>
                              <p:cond delay="7000"/>
                            </p:stCondLst>
                            <p:childTnLst>
                              <p:par>
                                <p:cTn id="136" presetID="37" presetClass="entr" presetSubtype="0" fill="hold" grpId="0" nodeType="afterEffect">
                                  <p:stCondLst>
                                    <p:cond delay="0"/>
                                  </p:stCondLst>
                                  <p:childTnLst>
                                    <p:set>
                                      <p:cBhvr>
                                        <p:cTn id="137" dur="1" fill="hold">
                                          <p:stCondLst>
                                            <p:cond delay="0"/>
                                          </p:stCondLst>
                                        </p:cTn>
                                        <p:tgtEl>
                                          <p:spTgt spid="153620">
                                            <p:bg/>
                                          </p:spTgt>
                                        </p:tgtEl>
                                        <p:attrNameLst>
                                          <p:attrName>style.visibility</p:attrName>
                                        </p:attrNameLst>
                                      </p:cBhvr>
                                      <p:to>
                                        <p:strVal val="visible"/>
                                      </p:to>
                                    </p:set>
                                    <p:animEffect transition="in" filter="fade">
                                      <p:cBhvr>
                                        <p:cTn id="138" dur="500"/>
                                        <p:tgtEl>
                                          <p:spTgt spid="153620">
                                            <p:bg/>
                                          </p:spTgt>
                                        </p:tgtEl>
                                      </p:cBhvr>
                                    </p:animEffect>
                                    <p:anim calcmode="lin" valueType="num">
                                      <p:cBhvr>
                                        <p:cTn id="139" dur="500" fill="hold"/>
                                        <p:tgtEl>
                                          <p:spTgt spid="153620">
                                            <p:bg/>
                                          </p:spTgt>
                                        </p:tgtEl>
                                        <p:attrNameLst>
                                          <p:attrName>ppt_x</p:attrName>
                                        </p:attrNameLst>
                                      </p:cBhvr>
                                      <p:tavLst>
                                        <p:tav tm="0">
                                          <p:val>
                                            <p:strVal val="#ppt_x"/>
                                          </p:val>
                                        </p:tav>
                                        <p:tav tm="100000">
                                          <p:val>
                                            <p:strVal val="#ppt_x"/>
                                          </p:val>
                                        </p:tav>
                                      </p:tavLst>
                                    </p:anim>
                                    <p:anim calcmode="lin" valueType="num">
                                      <p:cBhvr>
                                        <p:cTn id="140" dur="450" decel="100000" fill="hold"/>
                                        <p:tgtEl>
                                          <p:spTgt spid="153620">
                                            <p:bg/>
                                          </p:spTgt>
                                        </p:tgtEl>
                                        <p:attrNameLst>
                                          <p:attrName>ppt_y</p:attrName>
                                        </p:attrNameLst>
                                      </p:cBhvr>
                                      <p:tavLst>
                                        <p:tav tm="0">
                                          <p:val>
                                            <p:strVal val="#ppt_y+1"/>
                                          </p:val>
                                        </p:tav>
                                        <p:tav tm="100000">
                                          <p:val>
                                            <p:strVal val="#ppt_y-.03"/>
                                          </p:val>
                                        </p:tav>
                                      </p:tavLst>
                                    </p:anim>
                                    <p:anim calcmode="lin" valueType="num">
                                      <p:cBhvr>
                                        <p:cTn id="141" dur="50" accel="100000" fill="hold">
                                          <p:stCondLst>
                                            <p:cond delay="450"/>
                                          </p:stCondLst>
                                        </p:cTn>
                                        <p:tgtEl>
                                          <p:spTgt spid="153620">
                                            <p:bg/>
                                          </p:spTgt>
                                        </p:tgtEl>
                                        <p:attrNameLst>
                                          <p:attrName>ppt_y</p:attrName>
                                        </p:attrNameLst>
                                      </p:cBhvr>
                                      <p:tavLst>
                                        <p:tav tm="0">
                                          <p:val>
                                            <p:strVal val="#ppt_y-.03"/>
                                          </p:val>
                                        </p:tav>
                                        <p:tav tm="100000">
                                          <p:val>
                                            <p:strVal val="#ppt_y"/>
                                          </p:val>
                                        </p:tav>
                                      </p:tavLst>
                                    </p:anim>
                                  </p:childTnLst>
                                </p:cTn>
                              </p:par>
                            </p:childTnLst>
                          </p:cTn>
                        </p:par>
                        <p:par>
                          <p:cTn id="142" fill="hold">
                            <p:stCondLst>
                              <p:cond delay="7500"/>
                            </p:stCondLst>
                            <p:childTnLst>
                              <p:par>
                                <p:cTn id="143" presetID="37" presetClass="entr" presetSubtype="0" fill="hold" grpId="0" nodeType="afterEffect">
                                  <p:stCondLst>
                                    <p:cond delay="0"/>
                                  </p:stCondLst>
                                  <p:childTnLst>
                                    <p:set>
                                      <p:cBhvr>
                                        <p:cTn id="144" dur="1" fill="hold">
                                          <p:stCondLst>
                                            <p:cond delay="0"/>
                                          </p:stCondLst>
                                        </p:cTn>
                                        <p:tgtEl>
                                          <p:spTgt spid="153621">
                                            <p:bg/>
                                          </p:spTgt>
                                        </p:tgtEl>
                                        <p:attrNameLst>
                                          <p:attrName>style.visibility</p:attrName>
                                        </p:attrNameLst>
                                      </p:cBhvr>
                                      <p:to>
                                        <p:strVal val="visible"/>
                                      </p:to>
                                    </p:set>
                                    <p:animEffect transition="in" filter="fade">
                                      <p:cBhvr>
                                        <p:cTn id="145" dur="500"/>
                                        <p:tgtEl>
                                          <p:spTgt spid="153621">
                                            <p:bg/>
                                          </p:spTgt>
                                        </p:tgtEl>
                                      </p:cBhvr>
                                    </p:animEffect>
                                    <p:anim calcmode="lin" valueType="num">
                                      <p:cBhvr>
                                        <p:cTn id="146" dur="500" fill="hold"/>
                                        <p:tgtEl>
                                          <p:spTgt spid="153621">
                                            <p:bg/>
                                          </p:spTgt>
                                        </p:tgtEl>
                                        <p:attrNameLst>
                                          <p:attrName>ppt_x</p:attrName>
                                        </p:attrNameLst>
                                      </p:cBhvr>
                                      <p:tavLst>
                                        <p:tav tm="0">
                                          <p:val>
                                            <p:strVal val="#ppt_x"/>
                                          </p:val>
                                        </p:tav>
                                        <p:tav tm="100000">
                                          <p:val>
                                            <p:strVal val="#ppt_x"/>
                                          </p:val>
                                        </p:tav>
                                      </p:tavLst>
                                    </p:anim>
                                    <p:anim calcmode="lin" valueType="num">
                                      <p:cBhvr>
                                        <p:cTn id="147" dur="450" decel="100000" fill="hold"/>
                                        <p:tgtEl>
                                          <p:spTgt spid="153621">
                                            <p:bg/>
                                          </p:spTgt>
                                        </p:tgtEl>
                                        <p:attrNameLst>
                                          <p:attrName>ppt_y</p:attrName>
                                        </p:attrNameLst>
                                      </p:cBhvr>
                                      <p:tavLst>
                                        <p:tav tm="0">
                                          <p:val>
                                            <p:strVal val="#ppt_y+1"/>
                                          </p:val>
                                        </p:tav>
                                        <p:tav tm="100000">
                                          <p:val>
                                            <p:strVal val="#ppt_y-.03"/>
                                          </p:val>
                                        </p:tav>
                                      </p:tavLst>
                                    </p:anim>
                                    <p:anim calcmode="lin" valueType="num">
                                      <p:cBhvr>
                                        <p:cTn id="148" dur="50" accel="100000" fill="hold">
                                          <p:stCondLst>
                                            <p:cond delay="450"/>
                                          </p:stCondLst>
                                        </p:cTn>
                                        <p:tgtEl>
                                          <p:spTgt spid="153621">
                                            <p:bg/>
                                          </p:spTgt>
                                        </p:tgtEl>
                                        <p:attrNameLst>
                                          <p:attrName>ppt_y</p:attrName>
                                        </p:attrNameLst>
                                      </p:cBhvr>
                                      <p:tavLst>
                                        <p:tav tm="0">
                                          <p:val>
                                            <p:strVal val="#ppt_y-.03"/>
                                          </p:val>
                                        </p:tav>
                                        <p:tav tm="100000">
                                          <p:val>
                                            <p:strVal val="#ppt_y"/>
                                          </p:val>
                                        </p:tav>
                                      </p:tavLst>
                                    </p:anim>
                                  </p:childTnLst>
                                </p:cTn>
                              </p:par>
                            </p:childTnLst>
                          </p:cTn>
                        </p:par>
                        <p:par>
                          <p:cTn id="149" fill="hold">
                            <p:stCondLst>
                              <p:cond delay="8000"/>
                            </p:stCondLst>
                            <p:childTnLst>
                              <p:par>
                                <p:cTn id="150" presetID="37" presetClass="entr" presetSubtype="0" fill="hold" grpId="0" nodeType="afterEffect">
                                  <p:stCondLst>
                                    <p:cond delay="0"/>
                                  </p:stCondLst>
                                  <p:childTnLst>
                                    <p:set>
                                      <p:cBhvr>
                                        <p:cTn id="151" dur="1" fill="hold">
                                          <p:stCondLst>
                                            <p:cond delay="0"/>
                                          </p:stCondLst>
                                        </p:cTn>
                                        <p:tgtEl>
                                          <p:spTgt spid="153622">
                                            <p:bg/>
                                          </p:spTgt>
                                        </p:tgtEl>
                                        <p:attrNameLst>
                                          <p:attrName>style.visibility</p:attrName>
                                        </p:attrNameLst>
                                      </p:cBhvr>
                                      <p:to>
                                        <p:strVal val="visible"/>
                                      </p:to>
                                    </p:set>
                                    <p:animEffect transition="in" filter="fade">
                                      <p:cBhvr>
                                        <p:cTn id="152" dur="500"/>
                                        <p:tgtEl>
                                          <p:spTgt spid="153622">
                                            <p:bg/>
                                          </p:spTgt>
                                        </p:tgtEl>
                                      </p:cBhvr>
                                    </p:animEffect>
                                    <p:anim calcmode="lin" valueType="num">
                                      <p:cBhvr>
                                        <p:cTn id="153" dur="500" fill="hold"/>
                                        <p:tgtEl>
                                          <p:spTgt spid="153622">
                                            <p:bg/>
                                          </p:spTgt>
                                        </p:tgtEl>
                                        <p:attrNameLst>
                                          <p:attrName>ppt_x</p:attrName>
                                        </p:attrNameLst>
                                      </p:cBhvr>
                                      <p:tavLst>
                                        <p:tav tm="0">
                                          <p:val>
                                            <p:strVal val="#ppt_x"/>
                                          </p:val>
                                        </p:tav>
                                        <p:tav tm="100000">
                                          <p:val>
                                            <p:strVal val="#ppt_x"/>
                                          </p:val>
                                        </p:tav>
                                      </p:tavLst>
                                    </p:anim>
                                    <p:anim calcmode="lin" valueType="num">
                                      <p:cBhvr>
                                        <p:cTn id="154" dur="450" decel="100000" fill="hold"/>
                                        <p:tgtEl>
                                          <p:spTgt spid="153622">
                                            <p:bg/>
                                          </p:spTgt>
                                        </p:tgtEl>
                                        <p:attrNameLst>
                                          <p:attrName>ppt_y</p:attrName>
                                        </p:attrNameLst>
                                      </p:cBhvr>
                                      <p:tavLst>
                                        <p:tav tm="0">
                                          <p:val>
                                            <p:strVal val="#ppt_y+1"/>
                                          </p:val>
                                        </p:tav>
                                        <p:tav tm="100000">
                                          <p:val>
                                            <p:strVal val="#ppt_y-.03"/>
                                          </p:val>
                                        </p:tav>
                                      </p:tavLst>
                                    </p:anim>
                                    <p:anim calcmode="lin" valueType="num">
                                      <p:cBhvr>
                                        <p:cTn id="155" dur="50" accel="100000" fill="hold">
                                          <p:stCondLst>
                                            <p:cond delay="450"/>
                                          </p:stCondLst>
                                        </p:cTn>
                                        <p:tgtEl>
                                          <p:spTgt spid="153622">
                                            <p:bg/>
                                          </p:spTgt>
                                        </p:tgtEl>
                                        <p:attrNameLst>
                                          <p:attrName>ppt_y</p:attrName>
                                        </p:attrNameLst>
                                      </p:cBhvr>
                                      <p:tavLst>
                                        <p:tav tm="0">
                                          <p:val>
                                            <p:strVal val="#ppt_y-.03"/>
                                          </p:val>
                                        </p:tav>
                                        <p:tav tm="100000">
                                          <p:val>
                                            <p:strVal val="#ppt_y"/>
                                          </p:val>
                                        </p:tav>
                                      </p:tavLst>
                                    </p:anim>
                                  </p:childTnLst>
                                </p:cTn>
                              </p:par>
                            </p:childTnLst>
                          </p:cTn>
                        </p:par>
                        <p:par>
                          <p:cTn id="156" fill="hold">
                            <p:stCondLst>
                              <p:cond delay="8500"/>
                            </p:stCondLst>
                            <p:childTnLst>
                              <p:par>
                                <p:cTn id="157" presetID="37" presetClass="entr" presetSubtype="0" fill="hold" grpId="0" nodeType="afterEffect">
                                  <p:stCondLst>
                                    <p:cond delay="0"/>
                                  </p:stCondLst>
                                  <p:childTnLst>
                                    <p:set>
                                      <p:cBhvr>
                                        <p:cTn id="158" dur="1" fill="hold">
                                          <p:stCondLst>
                                            <p:cond delay="0"/>
                                          </p:stCondLst>
                                        </p:cTn>
                                        <p:tgtEl>
                                          <p:spTgt spid="153623">
                                            <p:bg/>
                                          </p:spTgt>
                                        </p:tgtEl>
                                        <p:attrNameLst>
                                          <p:attrName>style.visibility</p:attrName>
                                        </p:attrNameLst>
                                      </p:cBhvr>
                                      <p:to>
                                        <p:strVal val="visible"/>
                                      </p:to>
                                    </p:set>
                                    <p:animEffect transition="in" filter="fade">
                                      <p:cBhvr>
                                        <p:cTn id="159" dur="500"/>
                                        <p:tgtEl>
                                          <p:spTgt spid="153623">
                                            <p:bg/>
                                          </p:spTgt>
                                        </p:tgtEl>
                                      </p:cBhvr>
                                    </p:animEffect>
                                    <p:anim calcmode="lin" valueType="num">
                                      <p:cBhvr>
                                        <p:cTn id="160" dur="500" fill="hold"/>
                                        <p:tgtEl>
                                          <p:spTgt spid="153623">
                                            <p:bg/>
                                          </p:spTgt>
                                        </p:tgtEl>
                                        <p:attrNameLst>
                                          <p:attrName>ppt_x</p:attrName>
                                        </p:attrNameLst>
                                      </p:cBhvr>
                                      <p:tavLst>
                                        <p:tav tm="0">
                                          <p:val>
                                            <p:strVal val="#ppt_x"/>
                                          </p:val>
                                        </p:tav>
                                        <p:tav tm="100000">
                                          <p:val>
                                            <p:strVal val="#ppt_x"/>
                                          </p:val>
                                        </p:tav>
                                      </p:tavLst>
                                    </p:anim>
                                    <p:anim calcmode="lin" valueType="num">
                                      <p:cBhvr>
                                        <p:cTn id="161" dur="450" decel="100000" fill="hold"/>
                                        <p:tgtEl>
                                          <p:spTgt spid="153623">
                                            <p:bg/>
                                          </p:spTgt>
                                        </p:tgtEl>
                                        <p:attrNameLst>
                                          <p:attrName>ppt_y</p:attrName>
                                        </p:attrNameLst>
                                      </p:cBhvr>
                                      <p:tavLst>
                                        <p:tav tm="0">
                                          <p:val>
                                            <p:strVal val="#ppt_y+1"/>
                                          </p:val>
                                        </p:tav>
                                        <p:tav tm="100000">
                                          <p:val>
                                            <p:strVal val="#ppt_y-.03"/>
                                          </p:val>
                                        </p:tav>
                                      </p:tavLst>
                                    </p:anim>
                                    <p:anim calcmode="lin" valueType="num">
                                      <p:cBhvr>
                                        <p:cTn id="162" dur="50" accel="100000" fill="hold">
                                          <p:stCondLst>
                                            <p:cond delay="450"/>
                                          </p:stCondLst>
                                        </p:cTn>
                                        <p:tgtEl>
                                          <p:spTgt spid="153623">
                                            <p:bg/>
                                          </p:spTgt>
                                        </p:tgtEl>
                                        <p:attrNameLst>
                                          <p:attrName>ppt_y</p:attrName>
                                        </p:attrNameLst>
                                      </p:cBhvr>
                                      <p:tavLst>
                                        <p:tav tm="0">
                                          <p:val>
                                            <p:strVal val="#ppt_y-.03"/>
                                          </p:val>
                                        </p:tav>
                                        <p:tav tm="100000">
                                          <p:val>
                                            <p:strVal val="#ppt_y"/>
                                          </p:val>
                                        </p:tav>
                                      </p:tavLst>
                                    </p:anim>
                                  </p:childTnLst>
                                </p:cTn>
                              </p:par>
                            </p:childTnLst>
                          </p:cTn>
                        </p:par>
                        <p:par>
                          <p:cTn id="163" fill="hold">
                            <p:stCondLst>
                              <p:cond delay="9000"/>
                            </p:stCondLst>
                            <p:childTnLst>
                              <p:par>
                                <p:cTn id="164" presetID="37" presetClass="entr" presetSubtype="0" fill="hold" grpId="0" nodeType="afterEffect">
                                  <p:stCondLst>
                                    <p:cond delay="0"/>
                                  </p:stCondLst>
                                  <p:childTnLst>
                                    <p:set>
                                      <p:cBhvr>
                                        <p:cTn id="165" dur="1" fill="hold">
                                          <p:stCondLst>
                                            <p:cond delay="0"/>
                                          </p:stCondLst>
                                        </p:cTn>
                                        <p:tgtEl>
                                          <p:spTgt spid="153624">
                                            <p:bg/>
                                          </p:spTgt>
                                        </p:tgtEl>
                                        <p:attrNameLst>
                                          <p:attrName>style.visibility</p:attrName>
                                        </p:attrNameLst>
                                      </p:cBhvr>
                                      <p:to>
                                        <p:strVal val="visible"/>
                                      </p:to>
                                    </p:set>
                                    <p:animEffect transition="in" filter="fade">
                                      <p:cBhvr>
                                        <p:cTn id="166" dur="500"/>
                                        <p:tgtEl>
                                          <p:spTgt spid="153624">
                                            <p:bg/>
                                          </p:spTgt>
                                        </p:tgtEl>
                                      </p:cBhvr>
                                    </p:animEffect>
                                    <p:anim calcmode="lin" valueType="num">
                                      <p:cBhvr>
                                        <p:cTn id="167" dur="500" fill="hold"/>
                                        <p:tgtEl>
                                          <p:spTgt spid="153624">
                                            <p:bg/>
                                          </p:spTgt>
                                        </p:tgtEl>
                                        <p:attrNameLst>
                                          <p:attrName>ppt_x</p:attrName>
                                        </p:attrNameLst>
                                      </p:cBhvr>
                                      <p:tavLst>
                                        <p:tav tm="0">
                                          <p:val>
                                            <p:strVal val="#ppt_x"/>
                                          </p:val>
                                        </p:tav>
                                        <p:tav tm="100000">
                                          <p:val>
                                            <p:strVal val="#ppt_x"/>
                                          </p:val>
                                        </p:tav>
                                      </p:tavLst>
                                    </p:anim>
                                    <p:anim calcmode="lin" valueType="num">
                                      <p:cBhvr>
                                        <p:cTn id="168" dur="450" decel="100000" fill="hold"/>
                                        <p:tgtEl>
                                          <p:spTgt spid="153624">
                                            <p:bg/>
                                          </p:spTgt>
                                        </p:tgtEl>
                                        <p:attrNameLst>
                                          <p:attrName>ppt_y</p:attrName>
                                        </p:attrNameLst>
                                      </p:cBhvr>
                                      <p:tavLst>
                                        <p:tav tm="0">
                                          <p:val>
                                            <p:strVal val="#ppt_y+1"/>
                                          </p:val>
                                        </p:tav>
                                        <p:tav tm="100000">
                                          <p:val>
                                            <p:strVal val="#ppt_y-.03"/>
                                          </p:val>
                                        </p:tav>
                                      </p:tavLst>
                                    </p:anim>
                                    <p:anim calcmode="lin" valueType="num">
                                      <p:cBhvr>
                                        <p:cTn id="169" dur="50" accel="100000" fill="hold">
                                          <p:stCondLst>
                                            <p:cond delay="450"/>
                                          </p:stCondLst>
                                        </p:cTn>
                                        <p:tgtEl>
                                          <p:spTgt spid="153624">
                                            <p:bg/>
                                          </p:spTgt>
                                        </p:tgtEl>
                                        <p:attrNameLst>
                                          <p:attrName>ppt_y</p:attrName>
                                        </p:attrNameLst>
                                      </p:cBhvr>
                                      <p:tavLst>
                                        <p:tav tm="0">
                                          <p:val>
                                            <p:strVal val="#ppt_y-.03"/>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58" presetClass="entr" presetSubtype="0" accel="100000" fill="hold" grpId="0" nodeType="clickEffect">
                                  <p:stCondLst>
                                    <p:cond delay="0"/>
                                  </p:stCondLst>
                                  <p:childTnLst>
                                    <p:set>
                                      <p:cBhvr>
                                        <p:cTn id="173" dur="1" fill="hold">
                                          <p:stCondLst>
                                            <p:cond delay="0"/>
                                          </p:stCondLst>
                                        </p:cTn>
                                        <p:tgtEl>
                                          <p:spTgt spid="153625">
                                            <p:bg/>
                                          </p:spTgt>
                                        </p:tgtEl>
                                        <p:attrNameLst>
                                          <p:attrName>style.visibility</p:attrName>
                                        </p:attrNameLst>
                                      </p:cBhvr>
                                      <p:to>
                                        <p:strVal val="visible"/>
                                      </p:to>
                                    </p:set>
                                    <p:anim calcmode="lin" valueType="num">
                                      <p:cBhvr>
                                        <p:cTn id="174" dur="500" fill="hold"/>
                                        <p:tgtEl>
                                          <p:spTgt spid="153625">
                                            <p:bg/>
                                          </p:spTgt>
                                        </p:tgtEl>
                                        <p:attrNameLst>
                                          <p:attrName>ppt_w</p:attrName>
                                        </p:attrNameLst>
                                      </p:cBhvr>
                                      <p:tavLst>
                                        <p:tav tm="0">
                                          <p:val>
                                            <p:strVal val="#ppt_w*2.5"/>
                                          </p:val>
                                        </p:tav>
                                        <p:tav tm="100000">
                                          <p:val>
                                            <p:strVal val="#ppt_w"/>
                                          </p:val>
                                        </p:tav>
                                      </p:tavLst>
                                    </p:anim>
                                    <p:anim calcmode="lin" valueType="num">
                                      <p:cBhvr>
                                        <p:cTn id="175" dur="500" fill="hold"/>
                                        <p:tgtEl>
                                          <p:spTgt spid="153625">
                                            <p:bg/>
                                          </p:spTgt>
                                        </p:tgtEl>
                                        <p:attrNameLst>
                                          <p:attrName>ppt_h</p:attrName>
                                        </p:attrNameLst>
                                      </p:cBhvr>
                                      <p:tavLst>
                                        <p:tav tm="0">
                                          <p:val>
                                            <p:strVal val="#ppt_h*0.01"/>
                                          </p:val>
                                        </p:tav>
                                        <p:tav tm="100000">
                                          <p:val>
                                            <p:strVal val="#ppt_h"/>
                                          </p:val>
                                        </p:tav>
                                      </p:tavLst>
                                    </p:anim>
                                    <p:anim calcmode="lin" valueType="num">
                                      <p:cBhvr>
                                        <p:cTn id="176" dur="500" fill="hold"/>
                                        <p:tgtEl>
                                          <p:spTgt spid="153625">
                                            <p:bg/>
                                          </p:spTgt>
                                        </p:tgtEl>
                                        <p:attrNameLst>
                                          <p:attrName>ppt_x</p:attrName>
                                        </p:attrNameLst>
                                      </p:cBhvr>
                                      <p:tavLst>
                                        <p:tav tm="0">
                                          <p:val>
                                            <p:strVal val="#ppt_x"/>
                                          </p:val>
                                        </p:tav>
                                        <p:tav tm="100000">
                                          <p:val>
                                            <p:strVal val="#ppt_x"/>
                                          </p:val>
                                        </p:tav>
                                      </p:tavLst>
                                    </p:anim>
                                    <p:anim calcmode="lin" valueType="num">
                                      <p:cBhvr>
                                        <p:cTn id="177" dur="500" fill="hold"/>
                                        <p:tgtEl>
                                          <p:spTgt spid="153625">
                                            <p:bg/>
                                          </p:spTgt>
                                        </p:tgtEl>
                                        <p:attrNameLst>
                                          <p:attrName>ppt_y</p:attrName>
                                        </p:attrNameLst>
                                      </p:cBhvr>
                                      <p:tavLst>
                                        <p:tav tm="0">
                                          <p:val>
                                            <p:strVal val="#ppt_h+1"/>
                                          </p:val>
                                        </p:tav>
                                        <p:tav tm="100000">
                                          <p:val>
                                            <p:strVal val="#ppt_y"/>
                                          </p:val>
                                        </p:tav>
                                      </p:tavLst>
                                    </p:anim>
                                    <p:animEffect transition="in" filter="fade">
                                      <p:cBhvr>
                                        <p:cTn id="178" dur="500"/>
                                        <p:tgtEl>
                                          <p:spTgt spid="153625">
                                            <p:bg/>
                                          </p:spTgt>
                                        </p:tgtEl>
                                      </p:cBhvr>
                                    </p:animEffect>
                                  </p:childTnLst>
                                </p:cTn>
                              </p:par>
                              <p:par>
                                <p:cTn id="179" presetID="58" presetClass="entr" presetSubtype="0" accel="100000" fill="hold" grpId="0" nodeType="withEffect">
                                  <p:stCondLst>
                                    <p:cond delay="0"/>
                                  </p:stCondLst>
                                  <p:childTnLst>
                                    <p:set>
                                      <p:cBhvr>
                                        <p:cTn id="180" dur="1" fill="hold">
                                          <p:stCondLst>
                                            <p:cond delay="0"/>
                                          </p:stCondLst>
                                        </p:cTn>
                                        <p:tgtEl>
                                          <p:spTgt spid="153625">
                                            <p:txEl>
                                              <p:pRg st="0" end="0"/>
                                            </p:txEl>
                                          </p:spTgt>
                                        </p:tgtEl>
                                        <p:attrNameLst>
                                          <p:attrName>style.visibility</p:attrName>
                                        </p:attrNameLst>
                                      </p:cBhvr>
                                      <p:to>
                                        <p:strVal val="visible"/>
                                      </p:to>
                                    </p:set>
                                    <p:anim calcmode="lin" valueType="num">
                                      <p:cBhvr>
                                        <p:cTn id="181" dur="500" fill="hold"/>
                                        <p:tgtEl>
                                          <p:spTgt spid="153625">
                                            <p:txEl>
                                              <p:pRg st="0" end="0"/>
                                            </p:txEl>
                                          </p:spTgt>
                                        </p:tgtEl>
                                        <p:attrNameLst>
                                          <p:attrName>ppt_w</p:attrName>
                                        </p:attrNameLst>
                                      </p:cBhvr>
                                      <p:tavLst>
                                        <p:tav tm="0">
                                          <p:val>
                                            <p:strVal val="#ppt_w*2.5"/>
                                          </p:val>
                                        </p:tav>
                                        <p:tav tm="100000">
                                          <p:val>
                                            <p:strVal val="#ppt_w"/>
                                          </p:val>
                                        </p:tav>
                                      </p:tavLst>
                                    </p:anim>
                                    <p:anim calcmode="lin" valueType="num">
                                      <p:cBhvr>
                                        <p:cTn id="182" dur="500" fill="hold"/>
                                        <p:tgtEl>
                                          <p:spTgt spid="153625">
                                            <p:txEl>
                                              <p:pRg st="0" end="0"/>
                                            </p:txEl>
                                          </p:spTgt>
                                        </p:tgtEl>
                                        <p:attrNameLst>
                                          <p:attrName>ppt_h</p:attrName>
                                        </p:attrNameLst>
                                      </p:cBhvr>
                                      <p:tavLst>
                                        <p:tav tm="0">
                                          <p:val>
                                            <p:strVal val="#ppt_h*0.01"/>
                                          </p:val>
                                        </p:tav>
                                        <p:tav tm="100000">
                                          <p:val>
                                            <p:strVal val="#ppt_h"/>
                                          </p:val>
                                        </p:tav>
                                      </p:tavLst>
                                    </p:anim>
                                    <p:anim calcmode="lin" valueType="num">
                                      <p:cBhvr>
                                        <p:cTn id="183" dur="500" fill="hold"/>
                                        <p:tgtEl>
                                          <p:spTgt spid="153625">
                                            <p:txEl>
                                              <p:pRg st="0" end="0"/>
                                            </p:txEl>
                                          </p:spTgt>
                                        </p:tgtEl>
                                        <p:attrNameLst>
                                          <p:attrName>ppt_x</p:attrName>
                                        </p:attrNameLst>
                                      </p:cBhvr>
                                      <p:tavLst>
                                        <p:tav tm="0">
                                          <p:val>
                                            <p:strVal val="#ppt_x"/>
                                          </p:val>
                                        </p:tav>
                                        <p:tav tm="100000">
                                          <p:val>
                                            <p:strVal val="#ppt_x"/>
                                          </p:val>
                                        </p:tav>
                                      </p:tavLst>
                                    </p:anim>
                                    <p:anim calcmode="lin" valueType="num">
                                      <p:cBhvr>
                                        <p:cTn id="184" dur="500" fill="hold"/>
                                        <p:tgtEl>
                                          <p:spTgt spid="153625">
                                            <p:txEl>
                                              <p:pRg st="0" end="0"/>
                                            </p:txEl>
                                          </p:spTgt>
                                        </p:tgtEl>
                                        <p:attrNameLst>
                                          <p:attrName>ppt_y</p:attrName>
                                        </p:attrNameLst>
                                      </p:cBhvr>
                                      <p:tavLst>
                                        <p:tav tm="0">
                                          <p:val>
                                            <p:strVal val="#ppt_h+1"/>
                                          </p:val>
                                        </p:tav>
                                        <p:tav tm="100000">
                                          <p:val>
                                            <p:strVal val="#ppt_y"/>
                                          </p:val>
                                        </p:tav>
                                      </p:tavLst>
                                    </p:anim>
                                    <p:animEffect transition="in" filter="fade">
                                      <p:cBhvr>
                                        <p:cTn id="185" dur="500"/>
                                        <p:tgtEl>
                                          <p:spTgt spid="153625">
                                            <p:txEl>
                                              <p:pRg st="0" end="0"/>
                                            </p:txEl>
                                          </p:spTgt>
                                        </p:tgtEl>
                                      </p:cBhvr>
                                    </p:animEffect>
                                  </p:childTnLst>
                                </p:cTn>
                              </p:par>
                            </p:childTnLst>
                          </p:cTn>
                        </p:par>
                      </p:childTnLst>
                    </p:cTn>
                  </p:par>
                  <p:par>
                    <p:cTn id="186" fill="hold">
                      <p:stCondLst>
                        <p:cond delay="indefinite"/>
                      </p:stCondLst>
                      <p:childTnLst>
                        <p:par>
                          <p:cTn id="187" fill="hold">
                            <p:stCondLst>
                              <p:cond delay="0"/>
                            </p:stCondLst>
                            <p:childTnLst>
                              <p:par>
                                <p:cTn id="188" presetID="58" presetClass="entr" presetSubtype="0" accel="100000" fill="hold" grpId="0" nodeType="clickEffect">
                                  <p:stCondLst>
                                    <p:cond delay="0"/>
                                  </p:stCondLst>
                                  <p:childTnLst>
                                    <p:set>
                                      <p:cBhvr>
                                        <p:cTn id="189" dur="1" fill="hold">
                                          <p:stCondLst>
                                            <p:cond delay="0"/>
                                          </p:stCondLst>
                                        </p:cTn>
                                        <p:tgtEl>
                                          <p:spTgt spid="153625">
                                            <p:txEl>
                                              <p:pRg st="1" end="1"/>
                                            </p:txEl>
                                          </p:spTgt>
                                        </p:tgtEl>
                                        <p:attrNameLst>
                                          <p:attrName>style.visibility</p:attrName>
                                        </p:attrNameLst>
                                      </p:cBhvr>
                                      <p:to>
                                        <p:strVal val="visible"/>
                                      </p:to>
                                    </p:set>
                                    <p:anim calcmode="lin" valueType="num">
                                      <p:cBhvr>
                                        <p:cTn id="190" dur="1000" fill="hold"/>
                                        <p:tgtEl>
                                          <p:spTgt spid="153625">
                                            <p:txEl>
                                              <p:pRg st="1" end="1"/>
                                            </p:txEl>
                                          </p:spTgt>
                                        </p:tgtEl>
                                        <p:attrNameLst>
                                          <p:attrName>ppt_w</p:attrName>
                                        </p:attrNameLst>
                                      </p:cBhvr>
                                      <p:tavLst>
                                        <p:tav tm="0">
                                          <p:val>
                                            <p:strVal val="#ppt_w*2.5"/>
                                          </p:val>
                                        </p:tav>
                                        <p:tav tm="100000">
                                          <p:val>
                                            <p:strVal val="#ppt_w"/>
                                          </p:val>
                                        </p:tav>
                                      </p:tavLst>
                                    </p:anim>
                                    <p:anim calcmode="lin" valueType="num">
                                      <p:cBhvr>
                                        <p:cTn id="191" dur="1000" fill="hold"/>
                                        <p:tgtEl>
                                          <p:spTgt spid="153625">
                                            <p:txEl>
                                              <p:pRg st="1" end="1"/>
                                            </p:txEl>
                                          </p:spTgt>
                                        </p:tgtEl>
                                        <p:attrNameLst>
                                          <p:attrName>ppt_h</p:attrName>
                                        </p:attrNameLst>
                                      </p:cBhvr>
                                      <p:tavLst>
                                        <p:tav tm="0">
                                          <p:val>
                                            <p:strVal val="#ppt_h*0.01"/>
                                          </p:val>
                                        </p:tav>
                                        <p:tav tm="100000">
                                          <p:val>
                                            <p:strVal val="#ppt_h"/>
                                          </p:val>
                                        </p:tav>
                                      </p:tavLst>
                                    </p:anim>
                                    <p:anim calcmode="lin" valueType="num">
                                      <p:cBhvr>
                                        <p:cTn id="192" dur="1000" fill="hold"/>
                                        <p:tgtEl>
                                          <p:spTgt spid="153625">
                                            <p:txEl>
                                              <p:pRg st="1" end="1"/>
                                            </p:txEl>
                                          </p:spTgt>
                                        </p:tgtEl>
                                        <p:attrNameLst>
                                          <p:attrName>ppt_x</p:attrName>
                                        </p:attrNameLst>
                                      </p:cBhvr>
                                      <p:tavLst>
                                        <p:tav tm="0">
                                          <p:val>
                                            <p:strVal val="#ppt_x"/>
                                          </p:val>
                                        </p:tav>
                                        <p:tav tm="100000">
                                          <p:val>
                                            <p:strVal val="#ppt_x"/>
                                          </p:val>
                                        </p:tav>
                                      </p:tavLst>
                                    </p:anim>
                                    <p:anim calcmode="lin" valueType="num">
                                      <p:cBhvr>
                                        <p:cTn id="193" dur="1000" fill="hold"/>
                                        <p:tgtEl>
                                          <p:spTgt spid="153625">
                                            <p:txEl>
                                              <p:pRg st="1" end="1"/>
                                            </p:txEl>
                                          </p:spTgt>
                                        </p:tgtEl>
                                        <p:attrNameLst>
                                          <p:attrName>ppt_y</p:attrName>
                                        </p:attrNameLst>
                                      </p:cBhvr>
                                      <p:tavLst>
                                        <p:tav tm="0">
                                          <p:val>
                                            <p:strVal val="#ppt_h+1"/>
                                          </p:val>
                                        </p:tav>
                                        <p:tav tm="100000">
                                          <p:val>
                                            <p:strVal val="#ppt_y"/>
                                          </p:val>
                                        </p:tav>
                                      </p:tavLst>
                                    </p:anim>
                                    <p:animEffect transition="in" filter="fade">
                                      <p:cBhvr>
                                        <p:cTn id="194" dur="1000"/>
                                        <p:tgtEl>
                                          <p:spTgt spid="153625">
                                            <p:txEl>
                                              <p:pRg st="1" end="1"/>
                                            </p:txEl>
                                          </p:spTgt>
                                        </p:tgtEl>
                                      </p:cBhvr>
                                    </p:animEffec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0" nodeType="clickEffect">
                                  <p:stCondLst>
                                    <p:cond delay="0"/>
                                  </p:stCondLst>
                                  <p:childTnLst>
                                    <p:set>
                                      <p:cBhvr>
                                        <p:cTn id="198" dur="1" fill="hold">
                                          <p:stCondLst>
                                            <p:cond delay="0"/>
                                          </p:stCondLst>
                                        </p:cTn>
                                        <p:tgtEl>
                                          <p:spTgt spid="1536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uiExpand="1" build="p"/>
      <p:bldP spid="153603" grpId="0"/>
      <p:bldP spid="153604" grpId="0" build="p"/>
      <p:bldP spid="153606" grpId="0" build="p"/>
      <p:bldP spid="153608" grpId="0" build="p"/>
      <p:bldP spid="153609" grpId="0" build="p"/>
      <p:bldP spid="153610" grpId="0" build="p"/>
      <p:bldP spid="153611" grpId="0" build="p"/>
      <p:bldP spid="153612" grpId="0" build="p"/>
      <p:bldP spid="153613" grpId="0" build="p"/>
      <p:bldP spid="153614" grpId="0" build="p"/>
      <p:bldP spid="153615" grpId="0" build="p"/>
      <p:bldP spid="153616" grpId="0" build="p"/>
      <p:bldP spid="153617" grpId="0" build="p"/>
      <p:bldP spid="153618" grpId="0" build="p"/>
      <p:bldP spid="153619" grpId="0" build="p"/>
      <p:bldP spid="153620" grpId="0" build="p"/>
      <p:bldP spid="153621" grpId="0" build="p"/>
      <p:bldP spid="153622" grpId="0" build="p"/>
      <p:bldP spid="153623" grpId="0" build="p"/>
      <p:bldP spid="153624" grpId="0" build="p"/>
      <p:bldP spid="153625" grpId="0" uiExpand="1" build="p" animBg="1"/>
      <p:bldP spid="15363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2124075" y="260350"/>
            <a:ext cx="6335713" cy="1143000"/>
          </a:xfrm>
        </p:spPr>
        <p:txBody>
          <a:bodyPr/>
          <a:lstStyle/>
          <a:p>
            <a:r>
              <a:rPr lang="fr-BE"/>
              <a:t>Le modèle « hybride »</a:t>
            </a:r>
            <a:endParaRPr lang="fr-FR"/>
          </a:p>
        </p:txBody>
      </p:sp>
      <p:sp>
        <p:nvSpPr>
          <p:cNvPr id="112643" name="Rectangle 3"/>
          <p:cNvSpPr>
            <a:spLocks noGrp="1" noChangeArrowheads="1"/>
          </p:cNvSpPr>
          <p:nvPr>
            <p:ph type="body" sz="half" idx="1"/>
          </p:nvPr>
        </p:nvSpPr>
        <p:spPr>
          <a:xfrm>
            <a:off x="468313" y="1773238"/>
            <a:ext cx="7146925" cy="4032250"/>
          </a:xfrm>
        </p:spPr>
        <p:txBody>
          <a:bodyPr/>
          <a:lstStyle/>
          <a:p>
            <a:pPr>
              <a:lnSpc>
                <a:spcPct val="80000"/>
              </a:lnSpc>
              <a:buFont typeface="Wingdings" pitchFamily="2" charset="2"/>
              <a:buNone/>
            </a:pPr>
            <a:r>
              <a:rPr lang="fr-BE" sz="1800"/>
              <a:t>« Open Choice », « Author choice »…</a:t>
            </a:r>
          </a:p>
          <a:p>
            <a:pPr>
              <a:lnSpc>
                <a:spcPct val="80000"/>
              </a:lnSpc>
              <a:buFont typeface="Wingdings" pitchFamily="2" charset="2"/>
              <a:buNone/>
            </a:pPr>
            <a:endParaRPr lang="fr-BE" sz="1800"/>
          </a:p>
          <a:p>
            <a:pPr>
              <a:lnSpc>
                <a:spcPct val="80000"/>
              </a:lnSpc>
              <a:buFont typeface="Wingdings" pitchFamily="2" charset="2"/>
              <a:buNone/>
            </a:pPr>
            <a:r>
              <a:rPr lang="fr-BE" sz="1800"/>
              <a:t>Une « réaction » des éditeurs </a:t>
            </a:r>
            <a:br>
              <a:rPr lang="fr-BE" sz="1800"/>
            </a:br>
            <a:r>
              <a:rPr lang="fr-BE" sz="1800"/>
              <a:t>face à l’engouement pour l’OA</a:t>
            </a:r>
          </a:p>
          <a:p>
            <a:pPr lvl="1">
              <a:lnSpc>
                <a:spcPct val="80000"/>
              </a:lnSpc>
            </a:pPr>
            <a:r>
              <a:rPr lang="fr-BE" sz="1600" b="1"/>
              <a:t>L’auteur paie</a:t>
            </a:r>
            <a:r>
              <a:rPr lang="fr-BE" sz="1600"/>
              <a:t> pour être publié</a:t>
            </a:r>
            <a:br>
              <a:rPr lang="fr-BE" sz="1600"/>
            </a:br>
            <a:r>
              <a:rPr lang="fr-BE" sz="1600"/>
              <a:t>et crois faire une démarche active </a:t>
            </a:r>
            <a:br>
              <a:rPr lang="fr-BE" sz="1600"/>
            </a:br>
            <a:r>
              <a:rPr lang="fr-BE" sz="1600"/>
              <a:t>en faveur de l’OA</a:t>
            </a:r>
          </a:p>
          <a:p>
            <a:pPr lvl="1">
              <a:lnSpc>
                <a:spcPct val="80000"/>
              </a:lnSpc>
            </a:pPr>
            <a:r>
              <a:rPr lang="fr-BE" sz="1600"/>
              <a:t>… mais </a:t>
            </a:r>
            <a:r>
              <a:rPr lang="fr-BE" sz="1600" b="1"/>
              <a:t>le lecteur paie</a:t>
            </a:r>
            <a:r>
              <a:rPr lang="fr-BE" sz="1600"/>
              <a:t> aussi !</a:t>
            </a:r>
            <a:br>
              <a:rPr lang="fr-BE" sz="1600"/>
            </a:br>
            <a:r>
              <a:rPr lang="fr-BE" sz="1600"/>
              <a:t>(et pas moins cher qu’avant…)</a:t>
            </a:r>
          </a:p>
          <a:p>
            <a:pPr lvl="1">
              <a:lnSpc>
                <a:spcPct val="80000"/>
              </a:lnSpc>
            </a:pPr>
            <a:endParaRPr lang="fr-BE" sz="1600"/>
          </a:p>
          <a:p>
            <a:pPr lvl="1">
              <a:lnSpc>
                <a:spcPct val="80000"/>
              </a:lnSpc>
            </a:pPr>
            <a:endParaRPr lang="fr-BE" sz="1600"/>
          </a:p>
          <a:p>
            <a:pPr lvl="1">
              <a:lnSpc>
                <a:spcPct val="80000"/>
              </a:lnSpc>
              <a:buFont typeface="Wingdings 2" pitchFamily="18" charset="2"/>
              <a:buNone/>
            </a:pPr>
            <a:r>
              <a:rPr lang="fr-BE" sz="1600" b="1"/>
              <a:t>Une arnaque</a:t>
            </a:r>
            <a:r>
              <a:rPr lang="fr-BE" sz="1600"/>
              <a:t> </a:t>
            </a:r>
            <a:r>
              <a:rPr lang="fr-BE" sz="1600" b="1"/>
              <a:t>!</a:t>
            </a:r>
          </a:p>
          <a:p>
            <a:pPr lvl="1">
              <a:lnSpc>
                <a:spcPct val="80000"/>
              </a:lnSpc>
              <a:buFont typeface="Wingdings 2" pitchFamily="18" charset="2"/>
              <a:buNone/>
            </a:pPr>
            <a:r>
              <a:rPr lang="fr-BE" sz="1600"/>
              <a:t>… ou une belle manière de maximiser les bénéfices !</a:t>
            </a:r>
          </a:p>
          <a:p>
            <a:pPr lvl="1">
              <a:lnSpc>
                <a:spcPct val="80000"/>
              </a:lnSpc>
              <a:buFont typeface="Wingdings 2" pitchFamily="18" charset="2"/>
              <a:buNone/>
            </a:pPr>
            <a:r>
              <a:rPr lang="fr-BE" sz="1600" i="1"/>
              <a:t>Exemple : American Chemical Society (ACS)…</a:t>
            </a:r>
            <a:endParaRPr lang="fr-FR" sz="1600" i="1"/>
          </a:p>
        </p:txBody>
      </p:sp>
      <p:grpSp>
        <p:nvGrpSpPr>
          <p:cNvPr id="112650" name="Group 10"/>
          <p:cNvGrpSpPr>
            <a:grpSpLocks/>
          </p:cNvGrpSpPr>
          <p:nvPr/>
        </p:nvGrpSpPr>
        <p:grpSpPr bwMode="auto">
          <a:xfrm>
            <a:off x="5248275" y="1503363"/>
            <a:ext cx="3895725" cy="3078162"/>
            <a:chOff x="3306" y="845"/>
            <a:chExt cx="2454" cy="1939"/>
          </a:xfrm>
        </p:grpSpPr>
        <p:pic>
          <p:nvPicPr>
            <p:cNvPr id="112645" name="Picture 5"/>
            <p:cNvPicPr>
              <a:picLocks noChangeAspect="1" noChangeArrowheads="1"/>
            </p:cNvPicPr>
            <p:nvPr/>
          </p:nvPicPr>
          <p:blipFill>
            <a:blip r:embed="rId2"/>
            <a:srcRect/>
            <a:stretch>
              <a:fillRect/>
            </a:stretch>
          </p:blipFill>
          <p:spPr bwMode="auto">
            <a:xfrm>
              <a:off x="3306" y="845"/>
              <a:ext cx="2278" cy="1622"/>
            </a:xfrm>
            <a:prstGeom prst="rect">
              <a:avLst/>
            </a:prstGeom>
            <a:noFill/>
            <a:ln>
              <a:noFill/>
            </a:ln>
            <a:effectLst/>
          </p:spPr>
        </p:pic>
        <p:sp>
          <p:nvSpPr>
            <p:cNvPr id="112646" name="Text Box 6"/>
            <p:cNvSpPr txBox="1">
              <a:spLocks noChangeArrowheads="1"/>
            </p:cNvSpPr>
            <p:nvPr/>
          </p:nvSpPr>
          <p:spPr bwMode="auto">
            <a:xfrm>
              <a:off x="3334" y="2467"/>
              <a:ext cx="2426" cy="317"/>
            </a:xfrm>
            <a:prstGeom prst="rect">
              <a:avLst/>
            </a:prstGeom>
            <a:noFill/>
            <a:ln w="9525">
              <a:noFill/>
              <a:miter lim="800000"/>
              <a:headEnd/>
              <a:tailEnd/>
            </a:ln>
            <a:effectLst/>
          </p:spPr>
          <p:txBody>
            <a:bodyPr>
              <a:spAutoFit/>
            </a:bodyPr>
            <a:lstStyle/>
            <a:p>
              <a:pPr>
                <a:spcBef>
                  <a:spcPct val="50000"/>
                </a:spcBef>
              </a:pPr>
              <a:r>
                <a:rPr lang="fr-BE" sz="1400"/>
                <a:t>JP Lardy </a:t>
              </a:r>
              <a:br>
                <a:rPr lang="fr-BE" sz="1400"/>
              </a:br>
              <a:r>
                <a:rPr lang="fr-FR" sz="1300"/>
                <a:t>http://urfist.univ-lyon1.fr/publication_hybride.pdf</a:t>
              </a:r>
            </a:p>
          </p:txBody>
        </p:sp>
      </p:grpSp>
      <p:sp>
        <p:nvSpPr>
          <p:cNvPr id="112647" name="Rectangle 7"/>
          <p:cNvSpPr>
            <a:spLocks noChangeArrowheads="1"/>
          </p:cNvSpPr>
          <p:nvPr/>
        </p:nvSpPr>
        <p:spPr bwMode="auto">
          <a:xfrm>
            <a:off x="7308850" y="6165850"/>
            <a:ext cx="358775" cy="287338"/>
          </a:xfrm>
          <a:prstGeom prst="rect">
            <a:avLst/>
          </a:prstGeom>
          <a:solidFill>
            <a:schemeClr val="bg1"/>
          </a:solidFill>
          <a:ln w="9525">
            <a:noFill/>
            <a:miter lim="800000"/>
            <a:headEnd/>
            <a:tailEnd/>
          </a:ln>
          <a:effectLst/>
        </p:spPr>
        <p:txBody>
          <a:bodyPr wrap="none" anchor="ctr"/>
          <a:lstStyle/>
          <a:p>
            <a:endParaRPr lang="fr-FR"/>
          </a:p>
        </p:txBody>
      </p:sp>
      <p:sp>
        <p:nvSpPr>
          <p:cNvPr id="112648" name="Rectangle 8">
            <a:hlinkClick r:id="rId3" action="ppaction://hlinksldjump"/>
          </p:cNvPr>
          <p:cNvSpPr>
            <a:spLocks noChangeArrowheads="1"/>
          </p:cNvSpPr>
          <p:nvPr/>
        </p:nvSpPr>
        <p:spPr bwMode="auto">
          <a:xfrm>
            <a:off x="7702550" y="0"/>
            <a:ext cx="1441450" cy="1223963"/>
          </a:xfrm>
          <a:prstGeom prst="rect">
            <a:avLst/>
          </a:prstGeom>
          <a:noFill/>
          <a:ln w="9525">
            <a:noFill/>
            <a:miter lim="800000"/>
            <a:headEnd/>
            <a:tailEnd/>
          </a:ln>
          <a:effectLst/>
        </p:spPr>
        <p:txBody>
          <a:bodyPr wrap="none" anchor="ctr"/>
          <a:lstStyle/>
          <a:p>
            <a:endParaRPr lang="fr-FR"/>
          </a:p>
        </p:txBody>
      </p:sp>
      <p:sp>
        <p:nvSpPr>
          <p:cNvPr id="112649" name="Rectangle 9"/>
          <p:cNvSpPr>
            <a:spLocks noChangeArrowheads="1"/>
          </p:cNvSpPr>
          <p:nvPr/>
        </p:nvSpPr>
        <p:spPr bwMode="auto">
          <a:xfrm>
            <a:off x="4427538" y="6165850"/>
            <a:ext cx="576262" cy="287338"/>
          </a:xfrm>
          <a:prstGeom prst="rect">
            <a:avLst/>
          </a:prstGeom>
          <a:solidFill>
            <a:schemeClr val="bg1"/>
          </a:solidFill>
          <a:ln w="9525">
            <a:noFill/>
            <a:miter lim="800000"/>
            <a:headEnd/>
            <a:tailEnd/>
          </a:ln>
          <a:effectLst/>
        </p:spPr>
        <p:txBody>
          <a:bodyPr wrap="none" anchor="ctr"/>
          <a:lstStyle/>
          <a:p>
            <a:endParaRPr lang="fr-FR"/>
          </a:p>
        </p:txBody>
      </p:sp>
      <p:sp>
        <p:nvSpPr>
          <p:cNvPr id="112651" name="Rectangle 11"/>
          <p:cNvSpPr>
            <a:spLocks noChangeArrowheads="1"/>
          </p:cNvSpPr>
          <p:nvPr/>
        </p:nvSpPr>
        <p:spPr bwMode="auto">
          <a:xfrm>
            <a:off x="7993063" y="71438"/>
            <a:ext cx="1116012" cy="5492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12642"/>
                                        </p:tgtEl>
                                        <p:attrNameLst>
                                          <p:attrName>style.visibility</p:attrName>
                                        </p:attrNameLst>
                                      </p:cBhvr>
                                      <p:to>
                                        <p:strVal val="visible"/>
                                      </p:to>
                                    </p:set>
                                    <p:anim calcmode="lin" valueType="num">
                                      <p:cBhvr>
                                        <p:cTn id="7" dur="500" fill="hold"/>
                                        <p:tgtEl>
                                          <p:spTgt spid="112642"/>
                                        </p:tgtEl>
                                        <p:attrNameLst>
                                          <p:attrName>ppt_x</p:attrName>
                                        </p:attrNameLst>
                                      </p:cBhvr>
                                      <p:tavLst>
                                        <p:tav tm="0">
                                          <p:val>
                                            <p:strVal val="#ppt_x-.2"/>
                                          </p:val>
                                        </p:tav>
                                        <p:tav tm="100000">
                                          <p:val>
                                            <p:strVal val="#ppt_x"/>
                                          </p:val>
                                        </p:tav>
                                      </p:tavLst>
                                    </p:anim>
                                    <p:anim calcmode="lin" valueType="num">
                                      <p:cBhvr>
                                        <p:cTn id="8" dur="500" fill="hold"/>
                                        <p:tgtEl>
                                          <p:spTgt spid="112642"/>
                                        </p:tgtEl>
                                        <p:attrNameLst>
                                          <p:attrName>ppt_y</p:attrName>
                                        </p:attrNameLst>
                                      </p:cBhvr>
                                      <p:tavLst>
                                        <p:tav tm="0">
                                          <p:val>
                                            <p:strVal val="#ppt_y"/>
                                          </p:val>
                                        </p:tav>
                                        <p:tav tm="100000">
                                          <p:val>
                                            <p:strVal val="#ppt_y"/>
                                          </p:val>
                                        </p:tav>
                                      </p:tavLst>
                                    </p:anim>
                                    <p:animEffect transition="in" filter="wipe(right)" prLst="gradientSize: 0.1">
                                      <p:cBhvr>
                                        <p:cTn id="9" dur="500"/>
                                        <p:tgtEl>
                                          <p:spTgt spid="11264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112643">
                                            <p:txEl>
                                              <p:pRg st="0" end="0"/>
                                            </p:txEl>
                                          </p:spTgt>
                                        </p:tgtEl>
                                        <p:attrNameLst>
                                          <p:attrName>style.visibility</p:attrName>
                                        </p:attrNameLst>
                                      </p:cBhvr>
                                      <p:to>
                                        <p:strVal val="visible"/>
                                      </p:to>
                                    </p:set>
                                    <p:animEffect transition="in" filter="fade">
                                      <p:cBhvr>
                                        <p:cTn id="14" dur="500"/>
                                        <p:tgtEl>
                                          <p:spTgt spid="112643">
                                            <p:txEl>
                                              <p:pRg st="0" end="0"/>
                                            </p:txEl>
                                          </p:spTgt>
                                        </p:tgtEl>
                                      </p:cBhvr>
                                    </p:animEffect>
                                    <p:anim calcmode="lin" valueType="num">
                                      <p:cBhvr>
                                        <p:cTn id="15" dur="500" fill="hold"/>
                                        <p:tgtEl>
                                          <p:spTgt spid="11264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1264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112643">
                                            <p:txEl>
                                              <p:pRg st="2" end="2"/>
                                            </p:txEl>
                                          </p:spTgt>
                                        </p:tgtEl>
                                        <p:attrNameLst>
                                          <p:attrName>style.visibility</p:attrName>
                                        </p:attrNameLst>
                                      </p:cBhvr>
                                      <p:to>
                                        <p:strVal val="visible"/>
                                      </p:to>
                                    </p:set>
                                    <p:animEffect transition="in" filter="fade">
                                      <p:cBhvr>
                                        <p:cTn id="21" dur="500"/>
                                        <p:tgtEl>
                                          <p:spTgt spid="112643">
                                            <p:txEl>
                                              <p:pRg st="2" end="2"/>
                                            </p:txEl>
                                          </p:spTgt>
                                        </p:tgtEl>
                                      </p:cBhvr>
                                    </p:animEffect>
                                    <p:anim calcmode="lin" valueType="num">
                                      <p:cBhvr>
                                        <p:cTn id="22" dur="500" fill="hold"/>
                                        <p:tgtEl>
                                          <p:spTgt spid="11264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12643">
                                            <p:txEl>
                                              <p:pRg st="2" end="2"/>
                                            </p:txEl>
                                          </p:spTgt>
                                        </p:tgtEl>
                                        <p:attrNameLst>
                                          <p:attrName>ppt_y</p:attrName>
                                        </p:attrNameLst>
                                      </p:cBhvr>
                                      <p:tavLst>
                                        <p:tav tm="0">
                                          <p:val>
                                            <p:strVal val="#ppt_y+.05"/>
                                          </p:val>
                                        </p:tav>
                                        <p:tav tm="100000">
                                          <p:val>
                                            <p:strVal val="#ppt_y"/>
                                          </p:val>
                                        </p:tav>
                                      </p:tavLst>
                                    </p:anim>
                                  </p:childTnLst>
                                </p:cTn>
                              </p:par>
                              <p:par>
                                <p:cTn id="24" presetID="44" presetClass="entr" presetSubtype="0" fill="hold" grpId="0" nodeType="withEffect">
                                  <p:stCondLst>
                                    <p:cond delay="0"/>
                                  </p:stCondLst>
                                  <p:childTnLst>
                                    <p:set>
                                      <p:cBhvr>
                                        <p:cTn id="25" dur="1" fill="hold">
                                          <p:stCondLst>
                                            <p:cond delay="0"/>
                                          </p:stCondLst>
                                        </p:cTn>
                                        <p:tgtEl>
                                          <p:spTgt spid="112643">
                                            <p:txEl>
                                              <p:pRg st="3" end="3"/>
                                            </p:txEl>
                                          </p:spTgt>
                                        </p:tgtEl>
                                        <p:attrNameLst>
                                          <p:attrName>style.visibility</p:attrName>
                                        </p:attrNameLst>
                                      </p:cBhvr>
                                      <p:to>
                                        <p:strVal val="visible"/>
                                      </p:to>
                                    </p:set>
                                    <p:animEffect transition="in" filter="fade">
                                      <p:cBhvr>
                                        <p:cTn id="26" dur="500"/>
                                        <p:tgtEl>
                                          <p:spTgt spid="112643">
                                            <p:txEl>
                                              <p:pRg st="3" end="3"/>
                                            </p:txEl>
                                          </p:spTgt>
                                        </p:tgtEl>
                                      </p:cBhvr>
                                    </p:animEffect>
                                    <p:anim calcmode="lin" valueType="num">
                                      <p:cBhvr>
                                        <p:cTn id="27" dur="500" fill="hold"/>
                                        <p:tgtEl>
                                          <p:spTgt spid="112643">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112643">
                                            <p:txEl>
                                              <p:pRg st="3" end="3"/>
                                            </p:txEl>
                                          </p:spTgt>
                                        </p:tgtEl>
                                        <p:attrNameLst>
                                          <p:attrName>ppt_y</p:attrName>
                                        </p:attrNameLst>
                                      </p:cBhvr>
                                      <p:tavLst>
                                        <p:tav tm="0">
                                          <p:val>
                                            <p:strVal val="#ppt_y+.05"/>
                                          </p:val>
                                        </p:tav>
                                        <p:tav tm="100000">
                                          <p:val>
                                            <p:strVal val="#ppt_y"/>
                                          </p:val>
                                        </p:tav>
                                      </p:tavLst>
                                    </p:anim>
                                  </p:childTnLst>
                                </p:cTn>
                              </p:par>
                              <p:par>
                                <p:cTn id="29" presetID="44" presetClass="entr" presetSubtype="0" fill="hold" grpId="0" nodeType="withEffect">
                                  <p:stCondLst>
                                    <p:cond delay="0"/>
                                  </p:stCondLst>
                                  <p:childTnLst>
                                    <p:set>
                                      <p:cBhvr>
                                        <p:cTn id="30" dur="1" fill="hold">
                                          <p:stCondLst>
                                            <p:cond delay="0"/>
                                          </p:stCondLst>
                                        </p:cTn>
                                        <p:tgtEl>
                                          <p:spTgt spid="112643">
                                            <p:txEl>
                                              <p:pRg st="4" end="4"/>
                                            </p:txEl>
                                          </p:spTgt>
                                        </p:tgtEl>
                                        <p:attrNameLst>
                                          <p:attrName>style.visibility</p:attrName>
                                        </p:attrNameLst>
                                      </p:cBhvr>
                                      <p:to>
                                        <p:strVal val="visible"/>
                                      </p:to>
                                    </p:set>
                                    <p:animEffect transition="in" filter="fade">
                                      <p:cBhvr>
                                        <p:cTn id="31" dur="500"/>
                                        <p:tgtEl>
                                          <p:spTgt spid="112643">
                                            <p:txEl>
                                              <p:pRg st="4" end="4"/>
                                            </p:txEl>
                                          </p:spTgt>
                                        </p:tgtEl>
                                      </p:cBhvr>
                                    </p:animEffect>
                                    <p:anim calcmode="lin" valueType="num">
                                      <p:cBhvr>
                                        <p:cTn id="32" dur="500" fill="hold"/>
                                        <p:tgtEl>
                                          <p:spTgt spid="11264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112643">
                                            <p:txEl>
                                              <p:pRg st="4" end="4"/>
                                            </p:txEl>
                                          </p:spTgt>
                                        </p:tgtEl>
                                        <p:attrNameLst>
                                          <p:attrName>ppt_y</p:attrName>
                                        </p:attrNameLst>
                                      </p:cBhvr>
                                      <p:tavLst>
                                        <p:tav tm="0">
                                          <p:val>
                                            <p:strVal val="#ppt_y+.05"/>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12650"/>
                                        </p:tgtEl>
                                        <p:attrNameLst>
                                          <p:attrName>style.visibility</p:attrName>
                                        </p:attrNameLst>
                                      </p:cBhvr>
                                      <p:to>
                                        <p:strVal val="visible"/>
                                      </p:to>
                                    </p:set>
                                    <p:animEffect transition="in" filter="fade">
                                      <p:cBhvr>
                                        <p:cTn id="36" dur="2000"/>
                                        <p:tgtEl>
                                          <p:spTgt spid="112650"/>
                                        </p:tgtEl>
                                      </p:cBhvr>
                                    </p:animEffect>
                                  </p:childTnLst>
                                </p:cTn>
                              </p:par>
                            </p:childTnLst>
                          </p:cTn>
                        </p:par>
                      </p:childTnLst>
                    </p:cTn>
                  </p:par>
                  <p:par>
                    <p:cTn id="37" fill="hold">
                      <p:stCondLst>
                        <p:cond delay="indefinite"/>
                      </p:stCondLst>
                      <p:childTnLst>
                        <p:par>
                          <p:cTn id="38" fill="hold">
                            <p:stCondLst>
                              <p:cond delay="0"/>
                            </p:stCondLst>
                            <p:childTnLst>
                              <p:par>
                                <p:cTn id="39" presetID="44" presetClass="entr" presetSubtype="0" fill="hold" grpId="0" nodeType="clickEffect">
                                  <p:stCondLst>
                                    <p:cond delay="0"/>
                                  </p:stCondLst>
                                  <p:childTnLst>
                                    <p:set>
                                      <p:cBhvr>
                                        <p:cTn id="40" dur="1" fill="hold">
                                          <p:stCondLst>
                                            <p:cond delay="0"/>
                                          </p:stCondLst>
                                        </p:cTn>
                                        <p:tgtEl>
                                          <p:spTgt spid="112643">
                                            <p:txEl>
                                              <p:pRg st="7" end="7"/>
                                            </p:txEl>
                                          </p:spTgt>
                                        </p:tgtEl>
                                        <p:attrNameLst>
                                          <p:attrName>style.visibility</p:attrName>
                                        </p:attrNameLst>
                                      </p:cBhvr>
                                      <p:to>
                                        <p:strVal val="visible"/>
                                      </p:to>
                                    </p:set>
                                    <p:animEffect transition="in" filter="fade">
                                      <p:cBhvr>
                                        <p:cTn id="41" dur="500"/>
                                        <p:tgtEl>
                                          <p:spTgt spid="112643">
                                            <p:txEl>
                                              <p:pRg st="7" end="7"/>
                                            </p:txEl>
                                          </p:spTgt>
                                        </p:tgtEl>
                                      </p:cBhvr>
                                    </p:animEffect>
                                    <p:anim calcmode="lin" valueType="num">
                                      <p:cBhvr>
                                        <p:cTn id="42" dur="500" fill="hold"/>
                                        <p:tgtEl>
                                          <p:spTgt spid="112643">
                                            <p:txEl>
                                              <p:pRg st="7" end="7"/>
                                            </p:txEl>
                                          </p:spTgt>
                                        </p:tgtEl>
                                        <p:attrNameLst>
                                          <p:attrName>ppt_x</p:attrName>
                                        </p:attrNameLst>
                                      </p:cBhvr>
                                      <p:tavLst>
                                        <p:tav tm="0">
                                          <p:val>
                                            <p:strVal val="#ppt_x"/>
                                          </p:val>
                                        </p:tav>
                                        <p:tav tm="100000">
                                          <p:val>
                                            <p:strVal val="#ppt_x"/>
                                          </p:val>
                                        </p:tav>
                                      </p:tavLst>
                                    </p:anim>
                                    <p:anim calcmode="lin" valueType="num">
                                      <p:cBhvr>
                                        <p:cTn id="43" dur="500" fill="hold"/>
                                        <p:tgtEl>
                                          <p:spTgt spid="112643">
                                            <p:txEl>
                                              <p:pRg st="7" end="7"/>
                                            </p:txEl>
                                          </p:spTgt>
                                        </p:tgtEl>
                                        <p:attrNameLst>
                                          <p:attrName>ppt_y</p:attrName>
                                        </p:attrNameLst>
                                      </p:cBhvr>
                                      <p:tavLst>
                                        <p:tav tm="0">
                                          <p:val>
                                            <p:strVal val="#ppt_y+.05"/>
                                          </p:val>
                                        </p:tav>
                                        <p:tav tm="100000">
                                          <p:val>
                                            <p:strVal val="#ppt_y"/>
                                          </p:val>
                                        </p:tav>
                                      </p:tavLst>
                                    </p:anim>
                                  </p:childTnLst>
                                </p:cTn>
                              </p:par>
                              <p:par>
                                <p:cTn id="44" presetID="44" presetClass="entr" presetSubtype="0" fill="hold" grpId="0" nodeType="withEffect">
                                  <p:stCondLst>
                                    <p:cond delay="0"/>
                                  </p:stCondLst>
                                  <p:childTnLst>
                                    <p:set>
                                      <p:cBhvr>
                                        <p:cTn id="45" dur="1" fill="hold">
                                          <p:stCondLst>
                                            <p:cond delay="0"/>
                                          </p:stCondLst>
                                        </p:cTn>
                                        <p:tgtEl>
                                          <p:spTgt spid="112643">
                                            <p:txEl>
                                              <p:pRg st="8" end="8"/>
                                            </p:txEl>
                                          </p:spTgt>
                                        </p:tgtEl>
                                        <p:attrNameLst>
                                          <p:attrName>style.visibility</p:attrName>
                                        </p:attrNameLst>
                                      </p:cBhvr>
                                      <p:to>
                                        <p:strVal val="visible"/>
                                      </p:to>
                                    </p:set>
                                    <p:animEffect transition="in" filter="fade">
                                      <p:cBhvr>
                                        <p:cTn id="46" dur="500"/>
                                        <p:tgtEl>
                                          <p:spTgt spid="112643">
                                            <p:txEl>
                                              <p:pRg st="8" end="8"/>
                                            </p:txEl>
                                          </p:spTgt>
                                        </p:tgtEl>
                                      </p:cBhvr>
                                    </p:animEffect>
                                    <p:anim calcmode="lin" valueType="num">
                                      <p:cBhvr>
                                        <p:cTn id="47" dur="500" fill="hold"/>
                                        <p:tgtEl>
                                          <p:spTgt spid="112643">
                                            <p:txEl>
                                              <p:pRg st="8" end="8"/>
                                            </p:txEl>
                                          </p:spTgt>
                                        </p:tgtEl>
                                        <p:attrNameLst>
                                          <p:attrName>ppt_x</p:attrName>
                                        </p:attrNameLst>
                                      </p:cBhvr>
                                      <p:tavLst>
                                        <p:tav tm="0">
                                          <p:val>
                                            <p:strVal val="#ppt_x"/>
                                          </p:val>
                                        </p:tav>
                                        <p:tav tm="100000">
                                          <p:val>
                                            <p:strVal val="#ppt_x"/>
                                          </p:val>
                                        </p:tav>
                                      </p:tavLst>
                                    </p:anim>
                                    <p:anim calcmode="lin" valueType="num">
                                      <p:cBhvr>
                                        <p:cTn id="48" dur="500" fill="hold"/>
                                        <p:tgtEl>
                                          <p:spTgt spid="112643">
                                            <p:txEl>
                                              <p:pRg st="8" end="8"/>
                                            </p:txEl>
                                          </p:spTgt>
                                        </p:tgtEl>
                                        <p:attrNameLst>
                                          <p:attrName>ppt_y</p:attrName>
                                        </p:attrNameLst>
                                      </p:cBhvr>
                                      <p:tavLst>
                                        <p:tav tm="0">
                                          <p:val>
                                            <p:strVal val="#ppt_y+.05"/>
                                          </p:val>
                                        </p:tav>
                                        <p:tav tm="100000">
                                          <p:val>
                                            <p:strVal val="#ppt_y"/>
                                          </p:val>
                                        </p:tav>
                                      </p:tavLst>
                                    </p:anim>
                                  </p:childTnLst>
                                </p:cTn>
                              </p:par>
                              <p:par>
                                <p:cTn id="49" presetID="44" presetClass="entr" presetSubtype="0" fill="hold" grpId="0" nodeType="withEffect">
                                  <p:stCondLst>
                                    <p:cond delay="0"/>
                                  </p:stCondLst>
                                  <p:childTnLst>
                                    <p:set>
                                      <p:cBhvr>
                                        <p:cTn id="50" dur="1" fill="hold">
                                          <p:stCondLst>
                                            <p:cond delay="0"/>
                                          </p:stCondLst>
                                        </p:cTn>
                                        <p:tgtEl>
                                          <p:spTgt spid="112643">
                                            <p:txEl>
                                              <p:pRg st="9" end="9"/>
                                            </p:txEl>
                                          </p:spTgt>
                                        </p:tgtEl>
                                        <p:attrNameLst>
                                          <p:attrName>style.visibility</p:attrName>
                                        </p:attrNameLst>
                                      </p:cBhvr>
                                      <p:to>
                                        <p:strVal val="visible"/>
                                      </p:to>
                                    </p:set>
                                    <p:animEffect transition="in" filter="fade">
                                      <p:cBhvr>
                                        <p:cTn id="51" dur="500"/>
                                        <p:tgtEl>
                                          <p:spTgt spid="112643">
                                            <p:txEl>
                                              <p:pRg st="9" end="9"/>
                                            </p:txEl>
                                          </p:spTgt>
                                        </p:tgtEl>
                                      </p:cBhvr>
                                    </p:animEffect>
                                    <p:anim calcmode="lin" valueType="num">
                                      <p:cBhvr>
                                        <p:cTn id="52" dur="500" fill="hold"/>
                                        <p:tgtEl>
                                          <p:spTgt spid="112643">
                                            <p:txEl>
                                              <p:pRg st="9" end="9"/>
                                            </p:txEl>
                                          </p:spTgt>
                                        </p:tgtEl>
                                        <p:attrNameLst>
                                          <p:attrName>ppt_x</p:attrName>
                                        </p:attrNameLst>
                                      </p:cBhvr>
                                      <p:tavLst>
                                        <p:tav tm="0">
                                          <p:val>
                                            <p:strVal val="#ppt_x"/>
                                          </p:val>
                                        </p:tav>
                                        <p:tav tm="100000">
                                          <p:val>
                                            <p:strVal val="#ppt_x"/>
                                          </p:val>
                                        </p:tav>
                                      </p:tavLst>
                                    </p:anim>
                                    <p:anim calcmode="lin" valueType="num">
                                      <p:cBhvr>
                                        <p:cTn id="53" dur="500" fill="hold"/>
                                        <p:tgtEl>
                                          <p:spTgt spid="112643">
                                            <p:txEl>
                                              <p:pRg st="9" end="9"/>
                                            </p:txEl>
                                          </p:spTgt>
                                        </p:tgtEl>
                                        <p:attrNameLst>
                                          <p:attrName>ppt_y</p:attrName>
                                        </p:attrNameLst>
                                      </p:cBhvr>
                                      <p:tavLst>
                                        <p:tav tm="0">
                                          <p:val>
                                            <p:strVal val="#ppt_y+.05"/>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0" nodeType="clickEffect">
                                  <p:stCondLst>
                                    <p:cond delay="0"/>
                                  </p:stCondLst>
                                  <p:childTnLst>
                                    <p:set>
                                      <p:cBhvr>
                                        <p:cTn id="57" dur="1" fill="hold">
                                          <p:stCondLst>
                                            <p:cond delay="0"/>
                                          </p:stCondLst>
                                        </p:cTn>
                                        <p:tgtEl>
                                          <p:spTgt spid="1126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2" grpId="0"/>
      <p:bldP spid="112643" grpId="0" uiExpand="1" build="p"/>
      <p:bldP spid="112651"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76" name="Text Box 16"/>
          <p:cNvSpPr txBox="1">
            <a:spLocks noChangeArrowheads="1"/>
          </p:cNvSpPr>
          <p:nvPr/>
        </p:nvSpPr>
        <p:spPr bwMode="auto">
          <a:xfrm>
            <a:off x="3851275" y="476250"/>
            <a:ext cx="1727200" cy="336550"/>
          </a:xfrm>
          <a:prstGeom prst="rect">
            <a:avLst/>
          </a:prstGeom>
          <a:noFill/>
          <a:ln w="9525">
            <a:noFill/>
            <a:miter lim="800000"/>
            <a:headEnd/>
            <a:tailEnd/>
          </a:ln>
          <a:effectLst/>
        </p:spPr>
        <p:txBody>
          <a:bodyPr>
            <a:spAutoFit/>
          </a:bodyPr>
          <a:lstStyle/>
          <a:p>
            <a:pPr>
              <a:spcBef>
                <a:spcPct val="50000"/>
              </a:spcBef>
            </a:pPr>
            <a:r>
              <a:rPr lang="fr-BE" sz="1600">
                <a:solidFill>
                  <a:srgbClr val="585884"/>
                </a:solidFill>
                <a:latin typeface="Comic Sans MS" pitchFamily="66" charset="0"/>
              </a:rPr>
              <a:t>De base</a:t>
            </a:r>
            <a:endParaRPr lang="fr-FR" sz="1600">
              <a:solidFill>
                <a:srgbClr val="585884"/>
              </a:solidFill>
              <a:latin typeface="Comic Sans MS" pitchFamily="66" charset="0"/>
            </a:endParaRPr>
          </a:p>
        </p:txBody>
      </p:sp>
      <p:sp>
        <p:nvSpPr>
          <p:cNvPr id="168977" name="Text Box 17"/>
          <p:cNvSpPr txBox="1">
            <a:spLocks noChangeArrowheads="1"/>
          </p:cNvSpPr>
          <p:nvPr/>
        </p:nvSpPr>
        <p:spPr bwMode="auto">
          <a:xfrm>
            <a:off x="973138" y="2201863"/>
            <a:ext cx="1727200" cy="336550"/>
          </a:xfrm>
          <a:prstGeom prst="rect">
            <a:avLst/>
          </a:prstGeom>
          <a:noFill/>
          <a:ln w="9525">
            <a:noFill/>
            <a:miter lim="800000"/>
            <a:headEnd/>
            <a:tailEnd/>
          </a:ln>
          <a:effectLst/>
        </p:spPr>
        <p:txBody>
          <a:bodyPr>
            <a:spAutoFit/>
          </a:bodyPr>
          <a:lstStyle/>
          <a:p>
            <a:pPr>
              <a:spcBef>
                <a:spcPct val="50000"/>
              </a:spcBef>
            </a:pPr>
            <a:r>
              <a:rPr lang="fr-BE" sz="1600">
                <a:solidFill>
                  <a:srgbClr val="585884"/>
                </a:solidFill>
                <a:latin typeface="Comic Sans MS" pitchFamily="66" charset="0"/>
              </a:rPr>
              <a:t>Relookée</a:t>
            </a:r>
            <a:endParaRPr lang="fr-FR" sz="1600">
              <a:solidFill>
                <a:srgbClr val="585884"/>
              </a:solidFill>
              <a:latin typeface="Comic Sans MS" pitchFamily="66" charset="0"/>
            </a:endParaRPr>
          </a:p>
        </p:txBody>
      </p:sp>
      <p:sp>
        <p:nvSpPr>
          <p:cNvPr id="168978" name="Text Box 18"/>
          <p:cNvSpPr txBox="1">
            <a:spLocks noChangeArrowheads="1"/>
          </p:cNvSpPr>
          <p:nvPr/>
        </p:nvSpPr>
        <p:spPr bwMode="auto">
          <a:xfrm>
            <a:off x="6372225" y="2236788"/>
            <a:ext cx="2376488" cy="336550"/>
          </a:xfrm>
          <a:prstGeom prst="rect">
            <a:avLst/>
          </a:prstGeom>
          <a:noFill/>
          <a:ln w="9525">
            <a:noFill/>
            <a:miter lim="800000"/>
            <a:headEnd/>
            <a:tailEnd/>
          </a:ln>
          <a:effectLst/>
        </p:spPr>
        <p:txBody>
          <a:bodyPr>
            <a:spAutoFit/>
          </a:bodyPr>
          <a:lstStyle/>
          <a:p>
            <a:pPr>
              <a:spcBef>
                <a:spcPct val="50000"/>
              </a:spcBef>
            </a:pPr>
            <a:r>
              <a:rPr lang="fr-BE" sz="1600">
                <a:solidFill>
                  <a:srgbClr val="585884"/>
                </a:solidFill>
                <a:latin typeface="Comic Sans MS" pitchFamily="66" charset="0"/>
              </a:rPr>
              <a:t>Intégrée à l’OPAC</a:t>
            </a:r>
            <a:endParaRPr lang="fr-FR" sz="1600">
              <a:solidFill>
                <a:srgbClr val="585884"/>
              </a:solidFill>
              <a:latin typeface="Comic Sans MS" pitchFamily="66" charset="0"/>
            </a:endParaRPr>
          </a:p>
        </p:txBody>
      </p:sp>
      <p:sp>
        <p:nvSpPr>
          <p:cNvPr id="168969" name="Rectangle 9"/>
          <p:cNvSpPr>
            <a:spLocks noGrp="1" noChangeArrowheads="1"/>
          </p:cNvSpPr>
          <p:nvPr>
            <p:ph type="title"/>
          </p:nvPr>
        </p:nvSpPr>
        <p:spPr/>
        <p:txBody>
          <a:bodyPr/>
          <a:lstStyle/>
          <a:p>
            <a:r>
              <a:rPr lang="fr-BE"/>
              <a:t> </a:t>
            </a:r>
            <a:endParaRPr lang="fr-FR"/>
          </a:p>
        </p:txBody>
      </p:sp>
      <p:pic>
        <p:nvPicPr>
          <p:cNvPr id="168968" name="Picture 8">
            <a:hlinkClick r:id="rId2"/>
          </p:cNvPr>
          <p:cNvPicPr>
            <a:picLocks noChangeAspect="1" noChangeArrowheads="1"/>
          </p:cNvPicPr>
          <p:nvPr>
            <p:ph sz="half" idx="1"/>
          </p:nvPr>
        </p:nvPicPr>
        <p:blipFill>
          <a:blip r:embed="rId3"/>
          <a:srcRect/>
          <a:stretch>
            <a:fillRect/>
          </a:stretch>
        </p:blipFill>
        <p:spPr>
          <a:xfrm>
            <a:off x="3132138" y="1195388"/>
            <a:ext cx="2828925" cy="2449512"/>
          </a:xfrm>
          <a:ln/>
        </p:spPr>
      </p:pic>
      <p:sp>
        <p:nvSpPr>
          <p:cNvPr id="168973" name="Rectangle 13">
            <a:hlinkClick r:id="rId4" action="ppaction://hlinksldjump"/>
          </p:cNvPr>
          <p:cNvSpPr>
            <a:spLocks noChangeArrowheads="1"/>
          </p:cNvSpPr>
          <p:nvPr/>
        </p:nvSpPr>
        <p:spPr bwMode="auto">
          <a:xfrm>
            <a:off x="7415213" y="0"/>
            <a:ext cx="1728787" cy="1223963"/>
          </a:xfrm>
          <a:prstGeom prst="rect">
            <a:avLst/>
          </a:prstGeom>
          <a:noFill/>
          <a:ln w="9525">
            <a:noFill/>
            <a:miter lim="800000"/>
            <a:headEnd/>
            <a:tailEnd/>
          </a:ln>
          <a:effectLst/>
        </p:spPr>
        <p:txBody>
          <a:bodyPr wrap="none" anchor="ctr"/>
          <a:lstStyle/>
          <a:p>
            <a:endParaRPr lang="fr-FR"/>
          </a:p>
        </p:txBody>
      </p:sp>
      <p:pic>
        <p:nvPicPr>
          <p:cNvPr id="168974" name="Picture 14"/>
          <p:cNvPicPr>
            <a:picLocks noChangeAspect="1" noChangeArrowheads="1"/>
          </p:cNvPicPr>
          <p:nvPr>
            <p:ph sz="quarter" idx="3"/>
          </p:nvPr>
        </p:nvPicPr>
        <p:blipFill>
          <a:blip r:embed="rId5"/>
          <a:srcRect/>
          <a:stretch>
            <a:fillRect/>
          </a:stretch>
        </p:blipFill>
        <p:spPr>
          <a:xfrm>
            <a:off x="230188" y="2849563"/>
            <a:ext cx="2828925" cy="2451100"/>
          </a:xfrm>
          <a:noFill/>
          <a:ln/>
        </p:spPr>
      </p:pic>
      <p:pic>
        <p:nvPicPr>
          <p:cNvPr id="168971" name="Picture 11">
            <a:hlinkClick r:id="rId6"/>
          </p:cNvPr>
          <p:cNvPicPr>
            <a:picLocks noChangeAspect="1" noChangeArrowheads="1"/>
          </p:cNvPicPr>
          <p:nvPr>
            <p:ph sz="quarter" idx="2"/>
          </p:nvPr>
        </p:nvPicPr>
        <p:blipFill>
          <a:blip r:embed="rId7"/>
          <a:srcRect/>
          <a:stretch>
            <a:fillRect/>
          </a:stretch>
        </p:blipFill>
        <p:spPr>
          <a:xfrm>
            <a:off x="6011863" y="2849563"/>
            <a:ext cx="2828925" cy="2451100"/>
          </a:xfrm>
          <a:ln/>
        </p:spPr>
      </p:pic>
      <p:sp>
        <p:nvSpPr>
          <p:cNvPr id="168979" name="Rectangle 19"/>
          <p:cNvSpPr>
            <a:spLocks noChangeArrowheads="1"/>
          </p:cNvSpPr>
          <p:nvPr/>
        </p:nvSpPr>
        <p:spPr bwMode="auto">
          <a:xfrm>
            <a:off x="4427538" y="6165850"/>
            <a:ext cx="576262" cy="287338"/>
          </a:xfrm>
          <a:prstGeom prst="rect">
            <a:avLst/>
          </a:prstGeom>
          <a:solidFill>
            <a:schemeClr val="bg1"/>
          </a:solidFill>
          <a:ln w="9525">
            <a:noFill/>
            <a:miter lim="800000"/>
            <a:headEnd/>
            <a:tailEnd/>
          </a:ln>
          <a:effectLst/>
        </p:spPr>
        <p:txBody>
          <a:bodyPr wrap="none" anchor="ctr"/>
          <a:lstStyle/>
          <a:p>
            <a:endParaRPr lang="fr-FR"/>
          </a:p>
        </p:txBody>
      </p:sp>
      <p:sp>
        <p:nvSpPr>
          <p:cNvPr id="168980" name="Rectangle 20"/>
          <p:cNvSpPr>
            <a:spLocks noChangeArrowheads="1"/>
          </p:cNvSpPr>
          <p:nvPr/>
        </p:nvSpPr>
        <p:spPr bwMode="auto">
          <a:xfrm>
            <a:off x="7993063" y="71438"/>
            <a:ext cx="1116012" cy="5492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68968"/>
                                        </p:tgtEl>
                                        <p:attrNameLst>
                                          <p:attrName>style.visibility</p:attrName>
                                        </p:attrNameLst>
                                      </p:cBhvr>
                                      <p:to>
                                        <p:strVal val="visible"/>
                                      </p:to>
                                    </p:set>
                                    <p:anim calcmode="lin" valueType="num">
                                      <p:cBhvr>
                                        <p:cTn id="7" dur="500" fill="hold"/>
                                        <p:tgtEl>
                                          <p:spTgt spid="168968"/>
                                        </p:tgtEl>
                                        <p:attrNameLst>
                                          <p:attrName>ppt_w</p:attrName>
                                        </p:attrNameLst>
                                      </p:cBhvr>
                                      <p:tavLst>
                                        <p:tav tm="0">
                                          <p:val>
                                            <p:fltVal val="0"/>
                                          </p:val>
                                        </p:tav>
                                        <p:tav tm="100000">
                                          <p:val>
                                            <p:strVal val="#ppt_w"/>
                                          </p:val>
                                        </p:tav>
                                      </p:tavLst>
                                    </p:anim>
                                    <p:anim calcmode="lin" valueType="num">
                                      <p:cBhvr>
                                        <p:cTn id="8" dur="500" fill="hold"/>
                                        <p:tgtEl>
                                          <p:spTgt spid="168968"/>
                                        </p:tgtEl>
                                        <p:attrNameLst>
                                          <p:attrName>ppt_h</p:attrName>
                                        </p:attrNameLst>
                                      </p:cBhvr>
                                      <p:tavLst>
                                        <p:tav tm="0">
                                          <p:val>
                                            <p:fltVal val="0"/>
                                          </p:val>
                                        </p:tav>
                                        <p:tav tm="100000">
                                          <p:val>
                                            <p:strVal val="#ppt_h"/>
                                          </p:val>
                                        </p:tav>
                                      </p:tavLst>
                                    </p:anim>
                                    <p:anim calcmode="lin" valueType="num">
                                      <p:cBhvr>
                                        <p:cTn id="9" dur="500" fill="hold"/>
                                        <p:tgtEl>
                                          <p:spTgt spid="168968"/>
                                        </p:tgtEl>
                                        <p:attrNameLst>
                                          <p:attrName>ppt_x</p:attrName>
                                        </p:attrNameLst>
                                      </p:cBhvr>
                                      <p:tavLst>
                                        <p:tav tm="0">
                                          <p:val>
                                            <p:fltVal val="0.5"/>
                                          </p:val>
                                        </p:tav>
                                        <p:tav tm="100000">
                                          <p:val>
                                            <p:strVal val="#ppt_x"/>
                                          </p:val>
                                        </p:tav>
                                      </p:tavLst>
                                    </p:anim>
                                    <p:anim calcmode="lin" valueType="num">
                                      <p:cBhvr>
                                        <p:cTn id="10" dur="500" fill="hold"/>
                                        <p:tgtEl>
                                          <p:spTgt spid="168968"/>
                                        </p:tgtEl>
                                        <p:attrNameLst>
                                          <p:attrName>ppt_y</p:attrName>
                                        </p:attrNameLst>
                                      </p:cBhvr>
                                      <p:tavLst>
                                        <p:tav tm="0">
                                          <p:val>
                                            <p:fltVal val="0.5"/>
                                          </p:val>
                                        </p:tav>
                                        <p:tav tm="100000">
                                          <p:val>
                                            <p:strVal val="#ppt_y"/>
                                          </p:val>
                                        </p:tav>
                                      </p:tavLst>
                                    </p:anim>
                                  </p:childTnLst>
                                </p:cTn>
                              </p:par>
                              <p:par>
                                <p:cTn id="11" presetID="23" presetClass="entr" presetSubtype="528" fill="hold" grpId="0" nodeType="withEffect">
                                  <p:stCondLst>
                                    <p:cond delay="0"/>
                                  </p:stCondLst>
                                  <p:childTnLst>
                                    <p:set>
                                      <p:cBhvr>
                                        <p:cTn id="12" dur="1" fill="hold">
                                          <p:stCondLst>
                                            <p:cond delay="0"/>
                                          </p:stCondLst>
                                        </p:cTn>
                                        <p:tgtEl>
                                          <p:spTgt spid="168976"/>
                                        </p:tgtEl>
                                        <p:attrNameLst>
                                          <p:attrName>style.visibility</p:attrName>
                                        </p:attrNameLst>
                                      </p:cBhvr>
                                      <p:to>
                                        <p:strVal val="visible"/>
                                      </p:to>
                                    </p:set>
                                    <p:anim calcmode="lin" valueType="num">
                                      <p:cBhvr>
                                        <p:cTn id="13" dur="500" fill="hold"/>
                                        <p:tgtEl>
                                          <p:spTgt spid="168976"/>
                                        </p:tgtEl>
                                        <p:attrNameLst>
                                          <p:attrName>ppt_w</p:attrName>
                                        </p:attrNameLst>
                                      </p:cBhvr>
                                      <p:tavLst>
                                        <p:tav tm="0">
                                          <p:val>
                                            <p:fltVal val="0"/>
                                          </p:val>
                                        </p:tav>
                                        <p:tav tm="100000">
                                          <p:val>
                                            <p:strVal val="#ppt_w"/>
                                          </p:val>
                                        </p:tav>
                                      </p:tavLst>
                                    </p:anim>
                                    <p:anim calcmode="lin" valueType="num">
                                      <p:cBhvr>
                                        <p:cTn id="14" dur="500" fill="hold"/>
                                        <p:tgtEl>
                                          <p:spTgt spid="168976"/>
                                        </p:tgtEl>
                                        <p:attrNameLst>
                                          <p:attrName>ppt_h</p:attrName>
                                        </p:attrNameLst>
                                      </p:cBhvr>
                                      <p:tavLst>
                                        <p:tav tm="0">
                                          <p:val>
                                            <p:fltVal val="0"/>
                                          </p:val>
                                        </p:tav>
                                        <p:tav tm="100000">
                                          <p:val>
                                            <p:strVal val="#ppt_h"/>
                                          </p:val>
                                        </p:tav>
                                      </p:tavLst>
                                    </p:anim>
                                    <p:anim calcmode="lin" valueType="num">
                                      <p:cBhvr>
                                        <p:cTn id="15" dur="500" fill="hold"/>
                                        <p:tgtEl>
                                          <p:spTgt spid="168976"/>
                                        </p:tgtEl>
                                        <p:attrNameLst>
                                          <p:attrName>ppt_x</p:attrName>
                                        </p:attrNameLst>
                                      </p:cBhvr>
                                      <p:tavLst>
                                        <p:tav tm="0">
                                          <p:val>
                                            <p:fltVal val="0.5"/>
                                          </p:val>
                                        </p:tav>
                                        <p:tav tm="100000">
                                          <p:val>
                                            <p:strVal val="#ppt_x"/>
                                          </p:val>
                                        </p:tav>
                                      </p:tavLst>
                                    </p:anim>
                                    <p:anim calcmode="lin" valueType="num">
                                      <p:cBhvr>
                                        <p:cTn id="16" dur="500" fill="hold"/>
                                        <p:tgtEl>
                                          <p:spTgt spid="168976"/>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nodeType="clickEffect">
                                  <p:stCondLst>
                                    <p:cond delay="0"/>
                                  </p:stCondLst>
                                  <p:childTnLst>
                                    <p:set>
                                      <p:cBhvr>
                                        <p:cTn id="20" dur="1" fill="hold">
                                          <p:stCondLst>
                                            <p:cond delay="0"/>
                                          </p:stCondLst>
                                        </p:cTn>
                                        <p:tgtEl>
                                          <p:spTgt spid="168974"/>
                                        </p:tgtEl>
                                        <p:attrNameLst>
                                          <p:attrName>style.visibility</p:attrName>
                                        </p:attrNameLst>
                                      </p:cBhvr>
                                      <p:to>
                                        <p:strVal val="visible"/>
                                      </p:to>
                                    </p:set>
                                    <p:anim calcmode="lin" valueType="num">
                                      <p:cBhvr>
                                        <p:cTn id="21" dur="500" fill="hold"/>
                                        <p:tgtEl>
                                          <p:spTgt spid="168974"/>
                                        </p:tgtEl>
                                        <p:attrNameLst>
                                          <p:attrName>ppt_w</p:attrName>
                                        </p:attrNameLst>
                                      </p:cBhvr>
                                      <p:tavLst>
                                        <p:tav tm="0">
                                          <p:val>
                                            <p:fltVal val="0"/>
                                          </p:val>
                                        </p:tav>
                                        <p:tav tm="100000">
                                          <p:val>
                                            <p:strVal val="#ppt_w"/>
                                          </p:val>
                                        </p:tav>
                                      </p:tavLst>
                                    </p:anim>
                                    <p:anim calcmode="lin" valueType="num">
                                      <p:cBhvr>
                                        <p:cTn id="22" dur="500" fill="hold"/>
                                        <p:tgtEl>
                                          <p:spTgt spid="168974"/>
                                        </p:tgtEl>
                                        <p:attrNameLst>
                                          <p:attrName>ppt_h</p:attrName>
                                        </p:attrNameLst>
                                      </p:cBhvr>
                                      <p:tavLst>
                                        <p:tav tm="0">
                                          <p:val>
                                            <p:fltVal val="0"/>
                                          </p:val>
                                        </p:tav>
                                        <p:tav tm="100000">
                                          <p:val>
                                            <p:strVal val="#ppt_h"/>
                                          </p:val>
                                        </p:tav>
                                      </p:tavLst>
                                    </p:anim>
                                    <p:anim calcmode="lin" valueType="num">
                                      <p:cBhvr>
                                        <p:cTn id="23" dur="500" fill="hold"/>
                                        <p:tgtEl>
                                          <p:spTgt spid="168974"/>
                                        </p:tgtEl>
                                        <p:attrNameLst>
                                          <p:attrName>ppt_x</p:attrName>
                                        </p:attrNameLst>
                                      </p:cBhvr>
                                      <p:tavLst>
                                        <p:tav tm="0">
                                          <p:val>
                                            <p:fltVal val="0.5"/>
                                          </p:val>
                                        </p:tav>
                                        <p:tav tm="100000">
                                          <p:val>
                                            <p:strVal val="#ppt_x"/>
                                          </p:val>
                                        </p:tav>
                                      </p:tavLst>
                                    </p:anim>
                                    <p:anim calcmode="lin" valueType="num">
                                      <p:cBhvr>
                                        <p:cTn id="24" dur="500" fill="hold"/>
                                        <p:tgtEl>
                                          <p:spTgt spid="168974"/>
                                        </p:tgtEl>
                                        <p:attrNameLst>
                                          <p:attrName>ppt_y</p:attrName>
                                        </p:attrNameLst>
                                      </p:cBhvr>
                                      <p:tavLst>
                                        <p:tav tm="0">
                                          <p:val>
                                            <p:fltVal val="0.5"/>
                                          </p:val>
                                        </p:tav>
                                        <p:tav tm="100000">
                                          <p:val>
                                            <p:strVal val="#ppt_y"/>
                                          </p:val>
                                        </p:tav>
                                      </p:tavLst>
                                    </p:anim>
                                  </p:childTnLst>
                                </p:cTn>
                              </p:par>
                              <p:par>
                                <p:cTn id="25" presetID="23" presetClass="entr" presetSubtype="528" fill="hold" grpId="0" nodeType="withEffect">
                                  <p:stCondLst>
                                    <p:cond delay="0"/>
                                  </p:stCondLst>
                                  <p:childTnLst>
                                    <p:set>
                                      <p:cBhvr>
                                        <p:cTn id="26" dur="1" fill="hold">
                                          <p:stCondLst>
                                            <p:cond delay="0"/>
                                          </p:stCondLst>
                                        </p:cTn>
                                        <p:tgtEl>
                                          <p:spTgt spid="168977"/>
                                        </p:tgtEl>
                                        <p:attrNameLst>
                                          <p:attrName>style.visibility</p:attrName>
                                        </p:attrNameLst>
                                      </p:cBhvr>
                                      <p:to>
                                        <p:strVal val="visible"/>
                                      </p:to>
                                    </p:set>
                                    <p:anim calcmode="lin" valueType="num">
                                      <p:cBhvr>
                                        <p:cTn id="27" dur="500" fill="hold"/>
                                        <p:tgtEl>
                                          <p:spTgt spid="168977"/>
                                        </p:tgtEl>
                                        <p:attrNameLst>
                                          <p:attrName>ppt_w</p:attrName>
                                        </p:attrNameLst>
                                      </p:cBhvr>
                                      <p:tavLst>
                                        <p:tav tm="0">
                                          <p:val>
                                            <p:fltVal val="0"/>
                                          </p:val>
                                        </p:tav>
                                        <p:tav tm="100000">
                                          <p:val>
                                            <p:strVal val="#ppt_w"/>
                                          </p:val>
                                        </p:tav>
                                      </p:tavLst>
                                    </p:anim>
                                    <p:anim calcmode="lin" valueType="num">
                                      <p:cBhvr>
                                        <p:cTn id="28" dur="500" fill="hold"/>
                                        <p:tgtEl>
                                          <p:spTgt spid="168977"/>
                                        </p:tgtEl>
                                        <p:attrNameLst>
                                          <p:attrName>ppt_h</p:attrName>
                                        </p:attrNameLst>
                                      </p:cBhvr>
                                      <p:tavLst>
                                        <p:tav tm="0">
                                          <p:val>
                                            <p:fltVal val="0"/>
                                          </p:val>
                                        </p:tav>
                                        <p:tav tm="100000">
                                          <p:val>
                                            <p:strVal val="#ppt_h"/>
                                          </p:val>
                                        </p:tav>
                                      </p:tavLst>
                                    </p:anim>
                                    <p:anim calcmode="lin" valueType="num">
                                      <p:cBhvr>
                                        <p:cTn id="29" dur="500" fill="hold"/>
                                        <p:tgtEl>
                                          <p:spTgt spid="168977"/>
                                        </p:tgtEl>
                                        <p:attrNameLst>
                                          <p:attrName>ppt_x</p:attrName>
                                        </p:attrNameLst>
                                      </p:cBhvr>
                                      <p:tavLst>
                                        <p:tav tm="0">
                                          <p:val>
                                            <p:fltVal val="0.5"/>
                                          </p:val>
                                        </p:tav>
                                        <p:tav tm="100000">
                                          <p:val>
                                            <p:strVal val="#ppt_x"/>
                                          </p:val>
                                        </p:tav>
                                      </p:tavLst>
                                    </p:anim>
                                    <p:anim calcmode="lin" valueType="num">
                                      <p:cBhvr>
                                        <p:cTn id="30" dur="500" fill="hold"/>
                                        <p:tgtEl>
                                          <p:spTgt spid="168977"/>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528" fill="hold" nodeType="clickEffect">
                                  <p:stCondLst>
                                    <p:cond delay="0"/>
                                  </p:stCondLst>
                                  <p:childTnLst>
                                    <p:set>
                                      <p:cBhvr>
                                        <p:cTn id="34" dur="1" fill="hold">
                                          <p:stCondLst>
                                            <p:cond delay="0"/>
                                          </p:stCondLst>
                                        </p:cTn>
                                        <p:tgtEl>
                                          <p:spTgt spid="168971"/>
                                        </p:tgtEl>
                                        <p:attrNameLst>
                                          <p:attrName>style.visibility</p:attrName>
                                        </p:attrNameLst>
                                      </p:cBhvr>
                                      <p:to>
                                        <p:strVal val="visible"/>
                                      </p:to>
                                    </p:set>
                                    <p:anim calcmode="lin" valueType="num">
                                      <p:cBhvr>
                                        <p:cTn id="35" dur="500" fill="hold"/>
                                        <p:tgtEl>
                                          <p:spTgt spid="168971"/>
                                        </p:tgtEl>
                                        <p:attrNameLst>
                                          <p:attrName>ppt_w</p:attrName>
                                        </p:attrNameLst>
                                      </p:cBhvr>
                                      <p:tavLst>
                                        <p:tav tm="0">
                                          <p:val>
                                            <p:fltVal val="0"/>
                                          </p:val>
                                        </p:tav>
                                        <p:tav tm="100000">
                                          <p:val>
                                            <p:strVal val="#ppt_w"/>
                                          </p:val>
                                        </p:tav>
                                      </p:tavLst>
                                    </p:anim>
                                    <p:anim calcmode="lin" valueType="num">
                                      <p:cBhvr>
                                        <p:cTn id="36" dur="500" fill="hold"/>
                                        <p:tgtEl>
                                          <p:spTgt spid="168971"/>
                                        </p:tgtEl>
                                        <p:attrNameLst>
                                          <p:attrName>ppt_h</p:attrName>
                                        </p:attrNameLst>
                                      </p:cBhvr>
                                      <p:tavLst>
                                        <p:tav tm="0">
                                          <p:val>
                                            <p:fltVal val="0"/>
                                          </p:val>
                                        </p:tav>
                                        <p:tav tm="100000">
                                          <p:val>
                                            <p:strVal val="#ppt_h"/>
                                          </p:val>
                                        </p:tav>
                                      </p:tavLst>
                                    </p:anim>
                                    <p:anim calcmode="lin" valueType="num">
                                      <p:cBhvr>
                                        <p:cTn id="37" dur="500" fill="hold"/>
                                        <p:tgtEl>
                                          <p:spTgt spid="168971"/>
                                        </p:tgtEl>
                                        <p:attrNameLst>
                                          <p:attrName>ppt_x</p:attrName>
                                        </p:attrNameLst>
                                      </p:cBhvr>
                                      <p:tavLst>
                                        <p:tav tm="0">
                                          <p:val>
                                            <p:fltVal val="0.5"/>
                                          </p:val>
                                        </p:tav>
                                        <p:tav tm="100000">
                                          <p:val>
                                            <p:strVal val="#ppt_x"/>
                                          </p:val>
                                        </p:tav>
                                      </p:tavLst>
                                    </p:anim>
                                    <p:anim calcmode="lin" valueType="num">
                                      <p:cBhvr>
                                        <p:cTn id="38" dur="500" fill="hold"/>
                                        <p:tgtEl>
                                          <p:spTgt spid="168971"/>
                                        </p:tgtEl>
                                        <p:attrNameLst>
                                          <p:attrName>ppt_y</p:attrName>
                                        </p:attrNameLst>
                                      </p:cBhvr>
                                      <p:tavLst>
                                        <p:tav tm="0">
                                          <p:val>
                                            <p:fltVal val="0.5"/>
                                          </p:val>
                                        </p:tav>
                                        <p:tav tm="100000">
                                          <p:val>
                                            <p:strVal val="#ppt_y"/>
                                          </p:val>
                                        </p:tav>
                                      </p:tavLst>
                                    </p:anim>
                                  </p:childTnLst>
                                </p:cTn>
                              </p:par>
                              <p:par>
                                <p:cTn id="39" presetID="23" presetClass="entr" presetSubtype="528" fill="hold" grpId="0" nodeType="withEffect">
                                  <p:stCondLst>
                                    <p:cond delay="0"/>
                                  </p:stCondLst>
                                  <p:childTnLst>
                                    <p:set>
                                      <p:cBhvr>
                                        <p:cTn id="40" dur="1" fill="hold">
                                          <p:stCondLst>
                                            <p:cond delay="0"/>
                                          </p:stCondLst>
                                        </p:cTn>
                                        <p:tgtEl>
                                          <p:spTgt spid="168978"/>
                                        </p:tgtEl>
                                        <p:attrNameLst>
                                          <p:attrName>style.visibility</p:attrName>
                                        </p:attrNameLst>
                                      </p:cBhvr>
                                      <p:to>
                                        <p:strVal val="visible"/>
                                      </p:to>
                                    </p:set>
                                    <p:anim calcmode="lin" valueType="num">
                                      <p:cBhvr>
                                        <p:cTn id="41" dur="500" fill="hold"/>
                                        <p:tgtEl>
                                          <p:spTgt spid="168978"/>
                                        </p:tgtEl>
                                        <p:attrNameLst>
                                          <p:attrName>ppt_w</p:attrName>
                                        </p:attrNameLst>
                                      </p:cBhvr>
                                      <p:tavLst>
                                        <p:tav tm="0">
                                          <p:val>
                                            <p:fltVal val="0"/>
                                          </p:val>
                                        </p:tav>
                                        <p:tav tm="100000">
                                          <p:val>
                                            <p:strVal val="#ppt_w"/>
                                          </p:val>
                                        </p:tav>
                                      </p:tavLst>
                                    </p:anim>
                                    <p:anim calcmode="lin" valueType="num">
                                      <p:cBhvr>
                                        <p:cTn id="42" dur="500" fill="hold"/>
                                        <p:tgtEl>
                                          <p:spTgt spid="168978"/>
                                        </p:tgtEl>
                                        <p:attrNameLst>
                                          <p:attrName>ppt_h</p:attrName>
                                        </p:attrNameLst>
                                      </p:cBhvr>
                                      <p:tavLst>
                                        <p:tav tm="0">
                                          <p:val>
                                            <p:fltVal val="0"/>
                                          </p:val>
                                        </p:tav>
                                        <p:tav tm="100000">
                                          <p:val>
                                            <p:strVal val="#ppt_h"/>
                                          </p:val>
                                        </p:tav>
                                      </p:tavLst>
                                    </p:anim>
                                    <p:anim calcmode="lin" valueType="num">
                                      <p:cBhvr>
                                        <p:cTn id="43" dur="500" fill="hold"/>
                                        <p:tgtEl>
                                          <p:spTgt spid="168978"/>
                                        </p:tgtEl>
                                        <p:attrNameLst>
                                          <p:attrName>ppt_x</p:attrName>
                                        </p:attrNameLst>
                                      </p:cBhvr>
                                      <p:tavLst>
                                        <p:tav tm="0">
                                          <p:val>
                                            <p:fltVal val="0.5"/>
                                          </p:val>
                                        </p:tav>
                                        <p:tav tm="100000">
                                          <p:val>
                                            <p:strVal val="#ppt_x"/>
                                          </p:val>
                                        </p:tav>
                                      </p:tavLst>
                                    </p:anim>
                                    <p:anim calcmode="lin" valueType="num">
                                      <p:cBhvr>
                                        <p:cTn id="44" dur="500" fill="hold"/>
                                        <p:tgtEl>
                                          <p:spTgt spid="168978"/>
                                        </p:tgtEl>
                                        <p:attrNameLst>
                                          <p:attrName>ppt_y</p:attrName>
                                        </p:attrNameLst>
                                      </p:cBhvr>
                                      <p:tavLst>
                                        <p:tav tm="0">
                                          <p:val>
                                            <p:fltVal val="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689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168977"/>
                    </p:tgtEl>
                  </p:cond>
                </p:stCondLst>
                <p:endSync evt="end" delay="0">
                  <p:rtn val="all"/>
                </p:endSync>
                <p:childTnLst>
                  <p:par>
                    <p:cTn id="50" fill="hold">
                      <p:stCondLst>
                        <p:cond delay="0"/>
                      </p:stCondLst>
                      <p:childTnLst>
                        <p:par>
                          <p:cTn id="51" fill="hold">
                            <p:stCondLst>
                              <p:cond delay="0"/>
                            </p:stCondLst>
                            <p:childTnLst>
                              <p:par>
                                <p:cTn id="52" presetID="6" presetClass="emph" presetSubtype="0" fill="hold" nodeType="clickEffect">
                                  <p:stCondLst>
                                    <p:cond delay="0"/>
                                  </p:stCondLst>
                                  <p:childTnLst>
                                    <p:animScale>
                                      <p:cBhvr>
                                        <p:cTn id="53" dur="500" fill="hold"/>
                                        <p:tgtEl>
                                          <p:spTgt spid="168974"/>
                                        </p:tgtEl>
                                      </p:cBhvr>
                                      <p:by x="150000" y="150000"/>
                                    </p:animScale>
                                  </p:childTnLst>
                                  <p:subTnLst>
                                    <p:set>
                                      <p:cBhvr override="childStyle">
                                        <p:cTn dur="1" fill="hold" display="0" masterRel="nextClick" afterEffect="1"/>
                                        <p:tgtEl>
                                          <p:spTgt spid="168974"/>
                                        </p:tgtEl>
                                        <p:attrNameLst>
                                          <p:attrName>style.visibility</p:attrName>
                                        </p:attrNameLst>
                                      </p:cBhvr>
                                      <p:to>
                                        <p:strVal val="hidden"/>
                                      </p:to>
                                    </p:set>
                                  </p:subTnLst>
                                </p:cTn>
                              </p:par>
                            </p:childTnLst>
                          </p:cTn>
                        </p:par>
                      </p:childTnLst>
                    </p:cTn>
                  </p:par>
                </p:childTnLst>
              </p:cTn>
              <p:nextCondLst>
                <p:cond evt="onClick" delay="0">
                  <p:tgtEl>
                    <p:spTgt spid="168977"/>
                  </p:tgtEl>
                </p:cond>
              </p:nextCondLst>
            </p:seq>
            <p:seq concurrent="1" nextAc="seek">
              <p:cTn id="54" restart="whenNotActive" fill="hold" evtFilter="cancelBubble" nodeType="interactiveSeq">
                <p:stCondLst>
                  <p:cond evt="onClick" delay="0">
                    <p:tgtEl>
                      <p:spTgt spid="168976"/>
                    </p:tgtEl>
                  </p:cond>
                </p:stCondLst>
                <p:endSync evt="end" delay="0">
                  <p:rtn val="all"/>
                </p:endSync>
                <p:childTnLst>
                  <p:par>
                    <p:cTn id="55" fill="hold">
                      <p:stCondLst>
                        <p:cond delay="0"/>
                      </p:stCondLst>
                      <p:childTnLst>
                        <p:par>
                          <p:cTn id="56" fill="hold">
                            <p:stCondLst>
                              <p:cond delay="0"/>
                            </p:stCondLst>
                            <p:childTnLst>
                              <p:par>
                                <p:cTn id="57" presetID="6" presetClass="emph" presetSubtype="0" fill="hold" nodeType="clickEffect">
                                  <p:stCondLst>
                                    <p:cond delay="0"/>
                                  </p:stCondLst>
                                  <p:childTnLst>
                                    <p:animScale>
                                      <p:cBhvr>
                                        <p:cTn id="58" dur="500" fill="hold"/>
                                        <p:tgtEl>
                                          <p:spTgt spid="168968"/>
                                        </p:tgtEl>
                                      </p:cBhvr>
                                      <p:by x="150000" y="150000"/>
                                    </p:animScale>
                                  </p:childTnLst>
                                  <p:subTnLst>
                                    <p:set>
                                      <p:cBhvr override="childStyle">
                                        <p:cTn dur="1" fill="hold" display="0" masterRel="nextClick" afterEffect="1"/>
                                        <p:tgtEl>
                                          <p:spTgt spid="168968"/>
                                        </p:tgtEl>
                                        <p:attrNameLst>
                                          <p:attrName>style.visibility</p:attrName>
                                        </p:attrNameLst>
                                      </p:cBhvr>
                                      <p:to>
                                        <p:strVal val="hidden"/>
                                      </p:to>
                                    </p:set>
                                  </p:subTnLst>
                                </p:cTn>
                              </p:par>
                            </p:childTnLst>
                          </p:cTn>
                        </p:par>
                      </p:childTnLst>
                    </p:cTn>
                  </p:par>
                </p:childTnLst>
              </p:cTn>
              <p:nextCondLst>
                <p:cond evt="onClick" delay="0">
                  <p:tgtEl>
                    <p:spTgt spid="168976"/>
                  </p:tgtEl>
                </p:cond>
              </p:nextCondLst>
            </p:seq>
            <p:seq concurrent="1" nextAc="seek">
              <p:cTn id="59" restart="whenNotActive" fill="hold" evtFilter="cancelBubble" nodeType="interactiveSeq">
                <p:stCondLst>
                  <p:cond evt="onClick" delay="0">
                    <p:tgtEl>
                      <p:spTgt spid="168978"/>
                    </p:tgtEl>
                  </p:cond>
                </p:stCondLst>
                <p:endSync evt="end" delay="0">
                  <p:rtn val="all"/>
                </p:endSync>
                <p:childTnLst>
                  <p:par>
                    <p:cTn id="60" fill="hold">
                      <p:stCondLst>
                        <p:cond delay="0"/>
                      </p:stCondLst>
                      <p:childTnLst>
                        <p:par>
                          <p:cTn id="61" fill="hold">
                            <p:stCondLst>
                              <p:cond delay="0"/>
                            </p:stCondLst>
                            <p:childTnLst>
                              <p:par>
                                <p:cTn id="62" presetID="6" presetClass="emph" presetSubtype="0" fill="hold" nodeType="clickEffect">
                                  <p:stCondLst>
                                    <p:cond delay="0"/>
                                  </p:stCondLst>
                                  <p:childTnLst>
                                    <p:animScale>
                                      <p:cBhvr>
                                        <p:cTn id="63" dur="500" fill="hold"/>
                                        <p:tgtEl>
                                          <p:spTgt spid="168971"/>
                                        </p:tgtEl>
                                      </p:cBhvr>
                                      <p:by x="150000" y="150000"/>
                                    </p:animScale>
                                  </p:childTnLst>
                                  <p:subTnLst>
                                    <p:set>
                                      <p:cBhvr override="childStyle">
                                        <p:cTn dur="1" fill="hold" display="0" masterRel="nextClick" afterEffect="1"/>
                                        <p:tgtEl>
                                          <p:spTgt spid="168971"/>
                                        </p:tgtEl>
                                        <p:attrNameLst>
                                          <p:attrName>style.visibility</p:attrName>
                                        </p:attrNameLst>
                                      </p:cBhvr>
                                      <p:to>
                                        <p:strVal val="hidden"/>
                                      </p:to>
                                    </p:set>
                                  </p:subTnLst>
                                </p:cTn>
                              </p:par>
                            </p:childTnLst>
                          </p:cTn>
                        </p:par>
                      </p:childTnLst>
                    </p:cTn>
                  </p:par>
                </p:childTnLst>
              </p:cTn>
              <p:nextCondLst>
                <p:cond evt="onClick" delay="0">
                  <p:tgtEl>
                    <p:spTgt spid="168978"/>
                  </p:tgtEl>
                </p:cond>
              </p:nextCondLst>
            </p:seq>
          </p:childTnLst>
        </p:cTn>
      </p:par>
    </p:tnLst>
    <p:bldLst>
      <p:bldP spid="168976" grpId="0"/>
      <p:bldP spid="168977" grpId="0"/>
      <p:bldP spid="168978" grpId="0"/>
      <p:bldP spid="16898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763713" y="260350"/>
            <a:ext cx="7200900" cy="1143000"/>
          </a:xfrm>
        </p:spPr>
        <p:txBody>
          <a:bodyPr/>
          <a:lstStyle/>
          <a:p>
            <a:r>
              <a:rPr lang="fr-BE" sz="3600"/>
              <a:t>Statistiques BICTEL/e ULg </a:t>
            </a:r>
            <a:r>
              <a:rPr lang="fr-BE" sz="3200"/>
              <a:t>E</a:t>
            </a:r>
            <a:r>
              <a:rPr lang="fr-BE" sz="2400"/>
              <a:t>xemple pour 1 semaine (3-9 mars 2008)</a:t>
            </a:r>
            <a:endParaRPr lang="fr-FR" sz="2400"/>
          </a:p>
        </p:txBody>
      </p:sp>
      <p:sp>
        <p:nvSpPr>
          <p:cNvPr id="174083" name="Rectangle 3"/>
          <p:cNvSpPr>
            <a:spLocks noGrp="1" noChangeArrowheads="1"/>
          </p:cNvSpPr>
          <p:nvPr>
            <p:ph type="body" sz="half" idx="1"/>
          </p:nvPr>
        </p:nvSpPr>
        <p:spPr>
          <a:xfrm>
            <a:off x="611188" y="1628775"/>
            <a:ext cx="7993062" cy="360363"/>
          </a:xfrm>
        </p:spPr>
        <p:txBody>
          <a:bodyPr/>
          <a:lstStyle/>
          <a:p>
            <a:pPr>
              <a:lnSpc>
                <a:spcPct val="90000"/>
              </a:lnSpc>
              <a:buFont typeface="Wingdings" pitchFamily="2" charset="2"/>
              <a:buNone/>
            </a:pPr>
            <a:r>
              <a:rPr lang="fr-BE" sz="1600"/>
              <a:t>Sans compter téléchargements interrompus ni accès par robots</a:t>
            </a:r>
            <a:endParaRPr lang="fr-FR" sz="2000"/>
          </a:p>
        </p:txBody>
      </p:sp>
      <p:sp>
        <p:nvSpPr>
          <p:cNvPr id="174084" name="Rectangle 4">
            <a:hlinkClick r:id="rId2" action="ppaction://hlinksldjump"/>
          </p:cNvPr>
          <p:cNvSpPr>
            <a:spLocks noChangeArrowheads="1"/>
          </p:cNvSpPr>
          <p:nvPr/>
        </p:nvSpPr>
        <p:spPr bwMode="auto">
          <a:xfrm>
            <a:off x="7559675" y="46038"/>
            <a:ext cx="1584325" cy="1295400"/>
          </a:xfrm>
          <a:prstGeom prst="rect">
            <a:avLst/>
          </a:prstGeom>
          <a:noFill/>
          <a:ln w="9525">
            <a:noFill/>
            <a:miter lim="800000"/>
            <a:headEnd/>
            <a:tailEnd/>
          </a:ln>
          <a:effectLst/>
        </p:spPr>
        <p:txBody>
          <a:bodyPr wrap="none" anchor="ctr"/>
          <a:lstStyle/>
          <a:p>
            <a:endParaRPr lang="fr-FR"/>
          </a:p>
        </p:txBody>
      </p:sp>
      <p:sp>
        <p:nvSpPr>
          <p:cNvPr id="174194" name="Rectangle 114"/>
          <p:cNvSpPr>
            <a:spLocks noChangeArrowheads="1"/>
          </p:cNvSpPr>
          <p:nvPr/>
        </p:nvSpPr>
        <p:spPr bwMode="auto">
          <a:xfrm>
            <a:off x="827088" y="3721100"/>
            <a:ext cx="881062" cy="1203325"/>
          </a:xfrm>
          <a:prstGeom prst="rect">
            <a:avLst/>
          </a:prstGeom>
          <a:solidFill>
            <a:srgbClr val="FEE3A0"/>
          </a:solidFill>
          <a:ln w="9525">
            <a:noFill/>
            <a:miter lim="800000"/>
            <a:headEnd/>
            <a:tailEnd/>
          </a:ln>
          <a:effectLst/>
        </p:spPr>
        <p:txBody>
          <a:bodyPr lIns="54000" tIns="36000" rIns="54000" bIns="36000"/>
          <a:lstStyle/>
          <a:p>
            <a:pPr>
              <a:spcBef>
                <a:spcPct val="20000"/>
              </a:spcBef>
              <a:buFont typeface="Wingdings" pitchFamily="2" charset="2"/>
              <a:buNone/>
            </a:pPr>
            <a:r>
              <a:rPr lang="fr-FR" sz="1100" b="1">
                <a:solidFill>
                  <a:srgbClr val="585884"/>
                </a:solidFill>
                <a:latin typeface="Comic Sans MS" pitchFamily="66" charset="0"/>
              </a:rPr>
              <a:t>Origine :</a:t>
            </a:r>
          </a:p>
        </p:txBody>
      </p:sp>
      <p:sp>
        <p:nvSpPr>
          <p:cNvPr id="174192" name="Rectangle 112"/>
          <p:cNvSpPr>
            <a:spLocks noChangeArrowheads="1"/>
          </p:cNvSpPr>
          <p:nvPr/>
        </p:nvSpPr>
        <p:spPr bwMode="auto">
          <a:xfrm>
            <a:off x="827088" y="3467100"/>
            <a:ext cx="4970462" cy="254000"/>
          </a:xfrm>
          <a:prstGeom prst="rect">
            <a:avLst/>
          </a:prstGeom>
          <a:solidFill>
            <a:srgbClr val="FEE3A0"/>
          </a:solidFill>
          <a:ln w="9525">
            <a:noFill/>
            <a:miter lim="800000"/>
            <a:headEnd/>
            <a:tailEnd/>
          </a:ln>
          <a:effectLst/>
        </p:spPr>
        <p:txBody>
          <a:bodyPr lIns="54000" tIns="36000" rIns="54000" bIns="36000"/>
          <a:lstStyle/>
          <a:p>
            <a:pPr>
              <a:spcBef>
                <a:spcPct val="20000"/>
              </a:spcBef>
              <a:buFont typeface="Wingdings" pitchFamily="2" charset="2"/>
              <a:buNone/>
            </a:pPr>
            <a:r>
              <a:rPr lang="fr-FR" sz="1200" b="1">
                <a:solidFill>
                  <a:srgbClr val="585884"/>
                </a:solidFill>
                <a:latin typeface="Comic Sans MS" pitchFamily="66" charset="0"/>
              </a:rPr>
              <a:t>Nombre moyen de téléchargements de chaque fichier</a:t>
            </a:r>
          </a:p>
        </p:txBody>
      </p:sp>
      <p:sp>
        <p:nvSpPr>
          <p:cNvPr id="174190" name="Rectangle 110"/>
          <p:cNvSpPr>
            <a:spLocks noChangeArrowheads="1"/>
          </p:cNvSpPr>
          <p:nvPr/>
        </p:nvSpPr>
        <p:spPr bwMode="auto">
          <a:xfrm>
            <a:off x="827088" y="3213100"/>
            <a:ext cx="4970462" cy="254000"/>
          </a:xfrm>
          <a:prstGeom prst="rect">
            <a:avLst/>
          </a:prstGeom>
          <a:solidFill>
            <a:srgbClr val="FEE3A0"/>
          </a:solidFill>
          <a:ln w="9525">
            <a:noFill/>
            <a:miter lim="800000"/>
            <a:headEnd/>
            <a:tailEnd/>
          </a:ln>
          <a:effectLst/>
        </p:spPr>
        <p:txBody>
          <a:bodyPr lIns="54000" tIns="36000" rIns="54000" bIns="36000"/>
          <a:lstStyle/>
          <a:p>
            <a:pPr>
              <a:spcBef>
                <a:spcPct val="20000"/>
              </a:spcBef>
              <a:buFont typeface="Wingdings" pitchFamily="2" charset="2"/>
              <a:buNone/>
            </a:pPr>
            <a:r>
              <a:rPr lang="fr-FR" sz="1200" b="1">
                <a:solidFill>
                  <a:srgbClr val="585884"/>
                </a:solidFill>
                <a:latin typeface="Comic Sans MS" pitchFamily="66" charset="0"/>
              </a:rPr>
              <a:t>Proportion de thèses pour lesquelles au moins 1 téléchargement</a:t>
            </a:r>
          </a:p>
        </p:txBody>
      </p:sp>
      <p:sp>
        <p:nvSpPr>
          <p:cNvPr id="174188" name="Rectangle 108"/>
          <p:cNvSpPr>
            <a:spLocks noChangeArrowheads="1"/>
          </p:cNvSpPr>
          <p:nvPr/>
        </p:nvSpPr>
        <p:spPr bwMode="auto">
          <a:xfrm>
            <a:off x="827088" y="2935288"/>
            <a:ext cx="4970462" cy="277812"/>
          </a:xfrm>
          <a:prstGeom prst="rect">
            <a:avLst/>
          </a:prstGeom>
          <a:solidFill>
            <a:srgbClr val="FEE3A0"/>
          </a:solidFill>
          <a:ln w="9525">
            <a:noFill/>
            <a:miter lim="800000"/>
            <a:headEnd/>
            <a:tailEnd/>
          </a:ln>
          <a:effectLst/>
        </p:spPr>
        <p:txBody>
          <a:bodyPr lIns="54000" tIns="36000" rIns="54000" bIns="36000"/>
          <a:lstStyle/>
          <a:p>
            <a:pPr>
              <a:spcBef>
                <a:spcPct val="20000"/>
              </a:spcBef>
              <a:buFont typeface="Wingdings" pitchFamily="2" charset="2"/>
              <a:buNone/>
            </a:pPr>
            <a:r>
              <a:rPr lang="fr-FR" sz="1200" b="1">
                <a:solidFill>
                  <a:srgbClr val="585884"/>
                </a:solidFill>
                <a:latin typeface="Comic Sans MS" pitchFamily="66" charset="0"/>
              </a:rPr>
              <a:t>Nombre de machines différentes (hors ULg)</a:t>
            </a:r>
          </a:p>
        </p:txBody>
      </p:sp>
      <p:sp>
        <p:nvSpPr>
          <p:cNvPr id="174186" name="Rectangle 106"/>
          <p:cNvSpPr>
            <a:spLocks noChangeArrowheads="1"/>
          </p:cNvSpPr>
          <p:nvPr/>
        </p:nvSpPr>
        <p:spPr bwMode="auto">
          <a:xfrm>
            <a:off x="827088" y="2681288"/>
            <a:ext cx="4970462" cy="254000"/>
          </a:xfrm>
          <a:prstGeom prst="rect">
            <a:avLst/>
          </a:prstGeom>
          <a:solidFill>
            <a:srgbClr val="FEE3A0"/>
          </a:solidFill>
          <a:ln w="9525">
            <a:noFill/>
            <a:miter lim="800000"/>
            <a:headEnd/>
            <a:tailEnd/>
          </a:ln>
          <a:effectLst/>
        </p:spPr>
        <p:txBody>
          <a:bodyPr lIns="54000" tIns="36000" rIns="54000" bIns="36000"/>
          <a:lstStyle/>
          <a:p>
            <a:pPr>
              <a:spcBef>
                <a:spcPct val="20000"/>
              </a:spcBef>
              <a:buFont typeface="Wingdings" pitchFamily="2" charset="2"/>
              <a:buNone/>
            </a:pPr>
            <a:r>
              <a:rPr lang="fr-FR" sz="1200" b="1">
                <a:solidFill>
                  <a:srgbClr val="585884"/>
                </a:solidFill>
                <a:latin typeface="Comic Sans MS" pitchFamily="66" charset="0"/>
              </a:rPr>
              <a:t>Accès via Internet (hors ULg)</a:t>
            </a:r>
          </a:p>
        </p:txBody>
      </p:sp>
      <p:sp>
        <p:nvSpPr>
          <p:cNvPr id="174184" name="Rectangle 104"/>
          <p:cNvSpPr>
            <a:spLocks noChangeArrowheads="1"/>
          </p:cNvSpPr>
          <p:nvPr/>
        </p:nvSpPr>
        <p:spPr bwMode="auto">
          <a:xfrm>
            <a:off x="827088" y="1989138"/>
            <a:ext cx="4970462" cy="692150"/>
          </a:xfrm>
          <a:prstGeom prst="rect">
            <a:avLst/>
          </a:prstGeom>
          <a:solidFill>
            <a:srgbClr val="FEE3A0"/>
          </a:solidFill>
          <a:ln w="9525">
            <a:noFill/>
            <a:miter lim="800000"/>
            <a:headEnd/>
            <a:tailEnd/>
          </a:ln>
          <a:effectLst/>
        </p:spPr>
        <p:txBody>
          <a:bodyPr lIns="54000" tIns="36000" rIns="54000" bIns="36000"/>
          <a:lstStyle/>
          <a:p>
            <a:pPr>
              <a:spcBef>
                <a:spcPct val="20000"/>
              </a:spcBef>
              <a:buFont typeface="Wingdings" pitchFamily="2" charset="2"/>
              <a:buNone/>
            </a:pPr>
            <a:r>
              <a:rPr lang="fr-FR" sz="1200" b="1">
                <a:solidFill>
                  <a:srgbClr val="585884"/>
                </a:solidFill>
                <a:latin typeface="Comic Sans MS" pitchFamily="66" charset="0"/>
              </a:rPr>
              <a:t>Nbre de downloads (.pdf ou .doc)</a:t>
            </a:r>
          </a:p>
          <a:p>
            <a:pPr>
              <a:spcBef>
                <a:spcPct val="20000"/>
              </a:spcBef>
              <a:buFont typeface="Wingdings" pitchFamily="2" charset="2"/>
              <a:buNone/>
            </a:pPr>
            <a:endParaRPr lang="fr-FR" sz="1200" b="1">
              <a:solidFill>
                <a:srgbClr val="585884"/>
              </a:solidFill>
              <a:latin typeface="Comic Sans MS" pitchFamily="66" charset="0"/>
            </a:endParaRPr>
          </a:p>
        </p:txBody>
      </p:sp>
      <p:sp>
        <p:nvSpPr>
          <p:cNvPr id="174117" name="Rectangle 37"/>
          <p:cNvSpPr>
            <a:spLocks noChangeArrowheads="1"/>
          </p:cNvSpPr>
          <p:nvPr/>
        </p:nvSpPr>
        <p:spPr bwMode="auto">
          <a:xfrm>
            <a:off x="5797550" y="3721100"/>
            <a:ext cx="2806700" cy="1203325"/>
          </a:xfrm>
          <a:prstGeom prst="rect">
            <a:avLst/>
          </a:prstGeom>
          <a:solidFill>
            <a:srgbClr val="FEE3A0"/>
          </a:solidFill>
          <a:ln w="9525">
            <a:noFill/>
            <a:miter lim="800000"/>
            <a:headEnd/>
            <a:tailEnd/>
          </a:ln>
          <a:effectLst/>
        </p:spPr>
        <p:txBody>
          <a:bodyPr lIns="54000" tIns="36000" rIns="54000" bIns="36000"/>
          <a:lstStyle/>
          <a:p>
            <a:pPr algn="ctr">
              <a:spcBef>
                <a:spcPct val="20000"/>
              </a:spcBef>
              <a:buFont typeface="Wingdings" pitchFamily="2" charset="2"/>
              <a:buNone/>
            </a:pPr>
            <a:r>
              <a:rPr lang="fr-FR" sz="1200" b="1">
                <a:solidFill>
                  <a:srgbClr val="585884"/>
                </a:solidFill>
                <a:latin typeface="Comic Sans MS" pitchFamily="66" charset="0"/>
              </a:rPr>
              <a:t>70,6 %</a:t>
            </a:r>
          </a:p>
          <a:p>
            <a:pPr algn="ctr">
              <a:spcBef>
                <a:spcPct val="20000"/>
              </a:spcBef>
              <a:buFont typeface="Wingdings" pitchFamily="2" charset="2"/>
              <a:buNone/>
            </a:pPr>
            <a:r>
              <a:rPr lang="fr-FR" sz="1200" b="1">
                <a:solidFill>
                  <a:srgbClr val="585884"/>
                </a:solidFill>
                <a:latin typeface="Comic Sans MS" pitchFamily="66" charset="0"/>
              </a:rPr>
              <a:t>Soit 155 fichiers fulltext/jour</a:t>
            </a:r>
          </a:p>
          <a:p>
            <a:pPr algn="ctr">
              <a:spcBef>
                <a:spcPct val="20000"/>
              </a:spcBef>
              <a:buFont typeface="Wingdings" pitchFamily="2" charset="2"/>
              <a:buNone/>
            </a:pPr>
            <a:r>
              <a:rPr lang="fr-FR" sz="1200" b="1">
                <a:solidFill>
                  <a:srgbClr val="585884"/>
                </a:solidFill>
                <a:latin typeface="Comic Sans MS" pitchFamily="66" charset="0"/>
              </a:rPr>
              <a:t>(0,3 %)</a:t>
            </a:r>
          </a:p>
          <a:p>
            <a:pPr algn="ctr">
              <a:spcBef>
                <a:spcPct val="20000"/>
              </a:spcBef>
              <a:buFont typeface="Wingdings" pitchFamily="2" charset="2"/>
              <a:buNone/>
            </a:pPr>
            <a:r>
              <a:rPr lang="fr-FR" sz="1200" b="1">
                <a:solidFill>
                  <a:srgbClr val="585884"/>
                </a:solidFill>
                <a:latin typeface="Comic Sans MS" pitchFamily="66" charset="0"/>
              </a:rPr>
              <a:t>11,5 %</a:t>
            </a:r>
          </a:p>
          <a:p>
            <a:pPr algn="ctr">
              <a:spcBef>
                <a:spcPct val="20000"/>
              </a:spcBef>
              <a:buFont typeface="Wingdings" pitchFamily="2" charset="2"/>
              <a:buNone/>
            </a:pPr>
            <a:r>
              <a:rPr lang="fr-FR" sz="1200" b="1">
                <a:solidFill>
                  <a:srgbClr val="585884"/>
                </a:solidFill>
                <a:latin typeface="Comic Sans MS" pitchFamily="66" charset="0"/>
              </a:rPr>
              <a:t>17,9 %</a:t>
            </a:r>
          </a:p>
        </p:txBody>
      </p:sp>
      <p:sp>
        <p:nvSpPr>
          <p:cNvPr id="174116" name="Rectangle 36"/>
          <p:cNvSpPr>
            <a:spLocks noChangeArrowheads="1"/>
          </p:cNvSpPr>
          <p:nvPr/>
        </p:nvSpPr>
        <p:spPr bwMode="auto">
          <a:xfrm>
            <a:off x="1708150" y="3721100"/>
            <a:ext cx="4089400" cy="1203325"/>
          </a:xfrm>
          <a:prstGeom prst="rect">
            <a:avLst/>
          </a:prstGeom>
          <a:solidFill>
            <a:srgbClr val="FEE3A0"/>
          </a:solidFill>
          <a:ln w="9525">
            <a:noFill/>
            <a:miter lim="800000"/>
            <a:headEnd/>
            <a:tailEnd/>
          </a:ln>
          <a:effectLst/>
        </p:spPr>
        <p:txBody>
          <a:bodyPr lIns="54000" tIns="36000" rIns="54000" bIns="36000"/>
          <a:lstStyle/>
          <a:p>
            <a:pPr>
              <a:spcBef>
                <a:spcPct val="20000"/>
              </a:spcBef>
              <a:buFont typeface="Wingdings" pitchFamily="2" charset="2"/>
              <a:buChar char="Ø"/>
            </a:pPr>
            <a:r>
              <a:rPr lang="fr-FR" sz="1200" b="1">
                <a:solidFill>
                  <a:srgbClr val="585884"/>
                </a:solidFill>
                <a:latin typeface="Comic Sans MS" pitchFamily="66" charset="0"/>
              </a:rPr>
              <a:t> Google</a:t>
            </a:r>
          </a:p>
          <a:p>
            <a:pPr lvl="1">
              <a:spcBef>
                <a:spcPct val="40000"/>
              </a:spcBef>
              <a:buFont typeface="Wingdings 2" pitchFamily="18" charset="2"/>
              <a:buNone/>
            </a:pPr>
            <a:endParaRPr lang="fr-FR" sz="1200" b="1">
              <a:solidFill>
                <a:srgbClr val="585884"/>
              </a:solidFill>
              <a:latin typeface="Comic Sans MS" pitchFamily="66" charset="0"/>
            </a:endParaRPr>
          </a:p>
          <a:p>
            <a:pPr lvl="1">
              <a:spcBef>
                <a:spcPct val="40000"/>
              </a:spcBef>
              <a:buFont typeface="Wingdings 2" pitchFamily="18" charset="2"/>
              <a:buNone/>
            </a:pPr>
            <a:r>
              <a:rPr lang="fr-FR" sz="1200" b="1">
                <a:solidFill>
                  <a:srgbClr val="585884"/>
                </a:solidFill>
                <a:latin typeface="Comic Sans MS" pitchFamily="66" charset="0"/>
              </a:rPr>
              <a:t>(dont Google Scholar)</a:t>
            </a:r>
          </a:p>
          <a:p>
            <a:pPr>
              <a:spcBef>
                <a:spcPct val="20000"/>
              </a:spcBef>
              <a:buFont typeface="Wingdings" pitchFamily="2" charset="2"/>
              <a:buChar char="Ø"/>
            </a:pPr>
            <a:r>
              <a:rPr lang="fr-FR" sz="1200" b="1">
                <a:solidFill>
                  <a:srgbClr val="585884"/>
                </a:solidFill>
                <a:latin typeface="Comic Sans MS" pitchFamily="66" charset="0"/>
              </a:rPr>
              <a:t> Navigation à partir de BICTEL/e ULg</a:t>
            </a:r>
          </a:p>
          <a:p>
            <a:pPr>
              <a:spcBef>
                <a:spcPct val="20000"/>
              </a:spcBef>
              <a:buFont typeface="Wingdings" pitchFamily="2" charset="2"/>
              <a:buChar char="Ø"/>
            </a:pPr>
            <a:r>
              <a:rPr lang="fr-FR" sz="1200" b="1">
                <a:solidFill>
                  <a:srgbClr val="585884"/>
                </a:solidFill>
                <a:latin typeface="Comic Sans MS" pitchFamily="66" charset="0"/>
              </a:rPr>
              <a:t> Autres et indéterminés</a:t>
            </a:r>
          </a:p>
        </p:txBody>
      </p:sp>
      <p:sp>
        <p:nvSpPr>
          <p:cNvPr id="174112" name="Rectangle 32"/>
          <p:cNvSpPr>
            <a:spLocks noChangeArrowheads="1"/>
          </p:cNvSpPr>
          <p:nvPr/>
        </p:nvSpPr>
        <p:spPr bwMode="auto">
          <a:xfrm>
            <a:off x="5797550" y="3467100"/>
            <a:ext cx="2806700" cy="254000"/>
          </a:xfrm>
          <a:prstGeom prst="rect">
            <a:avLst/>
          </a:prstGeom>
          <a:solidFill>
            <a:srgbClr val="FEE3A0"/>
          </a:solidFill>
          <a:ln w="9525">
            <a:noFill/>
            <a:miter lim="800000"/>
            <a:headEnd/>
            <a:tailEnd/>
          </a:ln>
          <a:effectLst/>
        </p:spPr>
        <p:txBody>
          <a:bodyPr lIns="54000" tIns="36000" rIns="54000" bIns="36000"/>
          <a:lstStyle/>
          <a:p>
            <a:pPr algn="ctr">
              <a:spcBef>
                <a:spcPct val="20000"/>
              </a:spcBef>
              <a:buFont typeface="Wingdings" pitchFamily="2" charset="2"/>
              <a:buNone/>
            </a:pPr>
            <a:r>
              <a:rPr lang="fr-FR" sz="1200" b="1">
                <a:solidFill>
                  <a:srgbClr val="585884"/>
                </a:solidFill>
                <a:latin typeface="Comic Sans MS" pitchFamily="66" charset="0"/>
              </a:rPr>
              <a:t>11/semaine</a:t>
            </a:r>
          </a:p>
        </p:txBody>
      </p:sp>
      <p:sp>
        <p:nvSpPr>
          <p:cNvPr id="174107" name="Rectangle 27"/>
          <p:cNvSpPr>
            <a:spLocks noChangeArrowheads="1"/>
          </p:cNvSpPr>
          <p:nvPr/>
        </p:nvSpPr>
        <p:spPr bwMode="auto">
          <a:xfrm>
            <a:off x="5797550" y="3213100"/>
            <a:ext cx="2806700" cy="254000"/>
          </a:xfrm>
          <a:prstGeom prst="rect">
            <a:avLst/>
          </a:prstGeom>
          <a:solidFill>
            <a:srgbClr val="FEE3A0"/>
          </a:solidFill>
          <a:ln w="9525">
            <a:noFill/>
            <a:miter lim="800000"/>
            <a:headEnd/>
            <a:tailEnd/>
          </a:ln>
          <a:effectLst/>
        </p:spPr>
        <p:txBody>
          <a:bodyPr lIns="54000" tIns="36000" rIns="54000" bIns="36000"/>
          <a:lstStyle/>
          <a:p>
            <a:pPr algn="ctr">
              <a:spcBef>
                <a:spcPct val="20000"/>
              </a:spcBef>
              <a:buFont typeface="Wingdings" pitchFamily="2" charset="2"/>
              <a:buNone/>
            </a:pPr>
            <a:r>
              <a:rPr lang="fr-FR" sz="1200" b="1">
                <a:solidFill>
                  <a:srgbClr val="585884"/>
                </a:solidFill>
                <a:latin typeface="Comic Sans MS" pitchFamily="66" charset="0"/>
              </a:rPr>
              <a:t>66 %</a:t>
            </a:r>
          </a:p>
        </p:txBody>
      </p:sp>
      <p:sp>
        <p:nvSpPr>
          <p:cNvPr id="174102" name="Rectangle 22"/>
          <p:cNvSpPr>
            <a:spLocks noChangeArrowheads="1"/>
          </p:cNvSpPr>
          <p:nvPr/>
        </p:nvSpPr>
        <p:spPr bwMode="auto">
          <a:xfrm>
            <a:off x="5797550" y="2935288"/>
            <a:ext cx="2806700" cy="277812"/>
          </a:xfrm>
          <a:prstGeom prst="rect">
            <a:avLst/>
          </a:prstGeom>
          <a:solidFill>
            <a:srgbClr val="FEE3A0"/>
          </a:solidFill>
          <a:ln w="9525">
            <a:noFill/>
            <a:miter lim="800000"/>
            <a:headEnd/>
            <a:tailEnd/>
          </a:ln>
          <a:effectLst/>
        </p:spPr>
        <p:txBody>
          <a:bodyPr lIns="54000" tIns="36000" rIns="54000" bIns="36000"/>
          <a:lstStyle/>
          <a:p>
            <a:pPr algn="ctr">
              <a:spcBef>
                <a:spcPct val="20000"/>
              </a:spcBef>
              <a:buFont typeface="Wingdings" pitchFamily="2" charset="2"/>
              <a:buNone/>
            </a:pPr>
            <a:r>
              <a:rPr lang="fr-FR" sz="1200" b="1">
                <a:solidFill>
                  <a:srgbClr val="585884"/>
                </a:solidFill>
                <a:latin typeface="Comic Sans MS" pitchFamily="66" charset="0"/>
              </a:rPr>
              <a:t>1101</a:t>
            </a:r>
          </a:p>
        </p:txBody>
      </p:sp>
      <p:sp>
        <p:nvSpPr>
          <p:cNvPr id="174097" name="Rectangle 17"/>
          <p:cNvSpPr>
            <a:spLocks noChangeArrowheads="1"/>
          </p:cNvSpPr>
          <p:nvPr/>
        </p:nvSpPr>
        <p:spPr bwMode="auto">
          <a:xfrm>
            <a:off x="5797550" y="2681288"/>
            <a:ext cx="2806700" cy="254000"/>
          </a:xfrm>
          <a:prstGeom prst="rect">
            <a:avLst/>
          </a:prstGeom>
          <a:solidFill>
            <a:srgbClr val="FEE3A0"/>
          </a:solidFill>
          <a:ln w="9525">
            <a:noFill/>
            <a:miter lim="800000"/>
            <a:headEnd/>
            <a:tailEnd/>
          </a:ln>
          <a:effectLst/>
        </p:spPr>
        <p:txBody>
          <a:bodyPr lIns="54000" tIns="36000" rIns="54000" bIns="36000"/>
          <a:lstStyle/>
          <a:p>
            <a:pPr algn="ctr">
              <a:spcBef>
                <a:spcPct val="20000"/>
              </a:spcBef>
              <a:buFont typeface="Wingdings" pitchFamily="2" charset="2"/>
              <a:buNone/>
            </a:pPr>
            <a:r>
              <a:rPr lang="fr-FR" sz="1200" b="1">
                <a:solidFill>
                  <a:srgbClr val="585884"/>
                </a:solidFill>
                <a:latin typeface="Comic Sans MS" pitchFamily="66" charset="0"/>
              </a:rPr>
              <a:t>97,2 %</a:t>
            </a:r>
          </a:p>
        </p:txBody>
      </p:sp>
      <p:sp>
        <p:nvSpPr>
          <p:cNvPr id="174092" name="Rectangle 12"/>
          <p:cNvSpPr>
            <a:spLocks noChangeArrowheads="1"/>
          </p:cNvSpPr>
          <p:nvPr/>
        </p:nvSpPr>
        <p:spPr bwMode="auto">
          <a:xfrm>
            <a:off x="5797550" y="1989138"/>
            <a:ext cx="2806700" cy="692150"/>
          </a:xfrm>
          <a:prstGeom prst="rect">
            <a:avLst/>
          </a:prstGeom>
          <a:solidFill>
            <a:srgbClr val="FEE3A0"/>
          </a:solidFill>
          <a:ln w="9525">
            <a:noFill/>
            <a:miter lim="800000"/>
            <a:headEnd/>
            <a:tailEnd/>
          </a:ln>
          <a:effectLst/>
        </p:spPr>
        <p:txBody>
          <a:bodyPr lIns="54000" tIns="36000" rIns="54000" bIns="36000"/>
          <a:lstStyle/>
          <a:p>
            <a:pPr algn="ctr">
              <a:spcBef>
                <a:spcPct val="20000"/>
              </a:spcBef>
              <a:buFont typeface="Wingdings" pitchFamily="2" charset="2"/>
              <a:buNone/>
            </a:pPr>
            <a:r>
              <a:rPr lang="fr-FR" sz="1200" b="1">
                <a:solidFill>
                  <a:srgbClr val="585884"/>
                </a:solidFill>
                <a:latin typeface="Comic Sans MS" pitchFamily="66" charset="0"/>
              </a:rPr>
              <a:t>1540/semaine</a:t>
            </a:r>
          </a:p>
          <a:p>
            <a:pPr algn="ctr">
              <a:spcBef>
                <a:spcPct val="20000"/>
              </a:spcBef>
              <a:buFont typeface="Wingdings" pitchFamily="2" charset="2"/>
              <a:buNone/>
            </a:pPr>
            <a:r>
              <a:rPr lang="fr-FR" sz="1200" b="1">
                <a:solidFill>
                  <a:srgbClr val="585884"/>
                </a:solidFill>
                <a:latin typeface="Comic Sans MS" pitchFamily="66" charset="0"/>
              </a:rPr>
              <a:t>(220/jour)</a:t>
            </a:r>
          </a:p>
          <a:p>
            <a:pPr algn="ctr">
              <a:spcBef>
                <a:spcPct val="20000"/>
              </a:spcBef>
              <a:buFont typeface="Wingdings" pitchFamily="2" charset="2"/>
              <a:buNone/>
            </a:pPr>
            <a:r>
              <a:rPr lang="fr-FR" sz="1200" b="1">
                <a:solidFill>
                  <a:srgbClr val="585884"/>
                </a:solidFill>
                <a:latin typeface="Comic Sans MS" pitchFamily="66" charset="0"/>
              </a:rPr>
              <a:t>(+80000/an ?)</a:t>
            </a:r>
          </a:p>
        </p:txBody>
      </p:sp>
      <p:sp>
        <p:nvSpPr>
          <p:cNvPr id="174126" name="Line 46"/>
          <p:cNvSpPr>
            <a:spLocks noChangeShapeType="1"/>
          </p:cNvSpPr>
          <p:nvPr/>
        </p:nvSpPr>
        <p:spPr bwMode="auto">
          <a:xfrm>
            <a:off x="827088" y="1989138"/>
            <a:ext cx="7777162" cy="0"/>
          </a:xfrm>
          <a:prstGeom prst="line">
            <a:avLst/>
          </a:prstGeom>
          <a:noFill/>
          <a:ln w="19050" cap="sq">
            <a:solidFill>
              <a:schemeClr val="tx1"/>
            </a:solidFill>
            <a:round/>
            <a:headEnd/>
            <a:tailEnd/>
          </a:ln>
          <a:effectLst/>
        </p:spPr>
        <p:txBody>
          <a:bodyPr/>
          <a:lstStyle/>
          <a:p>
            <a:endParaRPr lang="fr-FR"/>
          </a:p>
        </p:txBody>
      </p:sp>
      <p:sp>
        <p:nvSpPr>
          <p:cNvPr id="174128" name="Line 48"/>
          <p:cNvSpPr>
            <a:spLocks noChangeShapeType="1"/>
          </p:cNvSpPr>
          <p:nvPr/>
        </p:nvSpPr>
        <p:spPr bwMode="auto">
          <a:xfrm>
            <a:off x="827088" y="2681288"/>
            <a:ext cx="7777162" cy="0"/>
          </a:xfrm>
          <a:prstGeom prst="line">
            <a:avLst/>
          </a:prstGeom>
          <a:noFill/>
          <a:ln w="9525">
            <a:solidFill>
              <a:schemeClr val="tx1"/>
            </a:solidFill>
            <a:round/>
            <a:headEnd/>
            <a:tailEnd/>
          </a:ln>
          <a:effectLst/>
        </p:spPr>
        <p:txBody>
          <a:bodyPr/>
          <a:lstStyle/>
          <a:p>
            <a:endParaRPr lang="fr-FR"/>
          </a:p>
        </p:txBody>
      </p:sp>
      <p:sp>
        <p:nvSpPr>
          <p:cNvPr id="174129" name="Line 49"/>
          <p:cNvSpPr>
            <a:spLocks noChangeShapeType="1"/>
          </p:cNvSpPr>
          <p:nvPr/>
        </p:nvSpPr>
        <p:spPr bwMode="auto">
          <a:xfrm>
            <a:off x="827088" y="2935288"/>
            <a:ext cx="7777162" cy="0"/>
          </a:xfrm>
          <a:prstGeom prst="line">
            <a:avLst/>
          </a:prstGeom>
          <a:noFill/>
          <a:ln w="9525">
            <a:solidFill>
              <a:schemeClr val="tx1"/>
            </a:solidFill>
            <a:round/>
            <a:headEnd/>
            <a:tailEnd/>
          </a:ln>
          <a:effectLst/>
        </p:spPr>
        <p:txBody>
          <a:bodyPr/>
          <a:lstStyle/>
          <a:p>
            <a:endParaRPr lang="fr-FR"/>
          </a:p>
        </p:txBody>
      </p:sp>
      <p:sp>
        <p:nvSpPr>
          <p:cNvPr id="174130" name="Line 50"/>
          <p:cNvSpPr>
            <a:spLocks noChangeShapeType="1"/>
          </p:cNvSpPr>
          <p:nvPr/>
        </p:nvSpPr>
        <p:spPr bwMode="auto">
          <a:xfrm>
            <a:off x="827088" y="3213100"/>
            <a:ext cx="7777162" cy="0"/>
          </a:xfrm>
          <a:prstGeom prst="line">
            <a:avLst/>
          </a:prstGeom>
          <a:noFill/>
          <a:ln w="9525">
            <a:solidFill>
              <a:schemeClr val="tx1"/>
            </a:solidFill>
            <a:round/>
            <a:headEnd/>
            <a:tailEnd/>
          </a:ln>
          <a:effectLst/>
        </p:spPr>
        <p:txBody>
          <a:bodyPr/>
          <a:lstStyle/>
          <a:p>
            <a:endParaRPr lang="fr-FR"/>
          </a:p>
        </p:txBody>
      </p:sp>
      <p:sp>
        <p:nvSpPr>
          <p:cNvPr id="174131" name="Line 51"/>
          <p:cNvSpPr>
            <a:spLocks noChangeShapeType="1"/>
          </p:cNvSpPr>
          <p:nvPr/>
        </p:nvSpPr>
        <p:spPr bwMode="auto">
          <a:xfrm>
            <a:off x="827088" y="3467100"/>
            <a:ext cx="7777162" cy="0"/>
          </a:xfrm>
          <a:prstGeom prst="line">
            <a:avLst/>
          </a:prstGeom>
          <a:noFill/>
          <a:ln w="9525">
            <a:solidFill>
              <a:schemeClr val="tx1"/>
            </a:solidFill>
            <a:round/>
            <a:headEnd/>
            <a:tailEnd/>
          </a:ln>
          <a:effectLst/>
        </p:spPr>
        <p:txBody>
          <a:bodyPr/>
          <a:lstStyle/>
          <a:p>
            <a:endParaRPr lang="fr-FR"/>
          </a:p>
        </p:txBody>
      </p:sp>
      <p:sp>
        <p:nvSpPr>
          <p:cNvPr id="174132" name="Line 52"/>
          <p:cNvSpPr>
            <a:spLocks noChangeShapeType="1"/>
          </p:cNvSpPr>
          <p:nvPr/>
        </p:nvSpPr>
        <p:spPr bwMode="auto">
          <a:xfrm>
            <a:off x="827088" y="3721100"/>
            <a:ext cx="7777162" cy="0"/>
          </a:xfrm>
          <a:prstGeom prst="line">
            <a:avLst/>
          </a:prstGeom>
          <a:noFill/>
          <a:ln w="9525">
            <a:solidFill>
              <a:schemeClr val="tx1"/>
            </a:solidFill>
            <a:round/>
            <a:headEnd/>
            <a:tailEnd/>
          </a:ln>
          <a:effectLst/>
        </p:spPr>
        <p:txBody>
          <a:bodyPr/>
          <a:lstStyle/>
          <a:p>
            <a:endParaRPr lang="fr-FR"/>
          </a:p>
        </p:txBody>
      </p:sp>
      <p:sp>
        <p:nvSpPr>
          <p:cNvPr id="174134" name="Line 54"/>
          <p:cNvSpPr>
            <a:spLocks noChangeShapeType="1"/>
          </p:cNvSpPr>
          <p:nvPr/>
        </p:nvSpPr>
        <p:spPr bwMode="auto">
          <a:xfrm>
            <a:off x="827088" y="4924425"/>
            <a:ext cx="4970462" cy="0"/>
          </a:xfrm>
          <a:prstGeom prst="line">
            <a:avLst/>
          </a:prstGeom>
          <a:noFill/>
          <a:ln w="19050">
            <a:solidFill>
              <a:schemeClr val="tx1"/>
            </a:solidFill>
            <a:round/>
            <a:headEnd/>
            <a:tailEnd/>
          </a:ln>
          <a:effectLst/>
        </p:spPr>
        <p:txBody>
          <a:bodyPr/>
          <a:lstStyle/>
          <a:p>
            <a:endParaRPr lang="fr-FR"/>
          </a:p>
        </p:txBody>
      </p:sp>
      <p:sp>
        <p:nvSpPr>
          <p:cNvPr id="174356" name="Line 276"/>
          <p:cNvSpPr>
            <a:spLocks noChangeShapeType="1"/>
          </p:cNvSpPr>
          <p:nvPr/>
        </p:nvSpPr>
        <p:spPr bwMode="auto">
          <a:xfrm>
            <a:off x="5797550" y="4924425"/>
            <a:ext cx="2806700" cy="0"/>
          </a:xfrm>
          <a:prstGeom prst="line">
            <a:avLst/>
          </a:prstGeom>
          <a:noFill/>
          <a:ln w="19050" cap="sq">
            <a:solidFill>
              <a:schemeClr val="tx1"/>
            </a:solidFill>
            <a:round/>
            <a:headEnd/>
            <a:tailEnd/>
          </a:ln>
          <a:effectLst/>
        </p:spPr>
        <p:txBody>
          <a:bodyPr/>
          <a:lstStyle/>
          <a:p>
            <a:endParaRPr lang="fr-FR"/>
          </a:p>
        </p:txBody>
      </p:sp>
      <p:sp>
        <p:nvSpPr>
          <p:cNvPr id="174241" name="Rectangle 161"/>
          <p:cNvSpPr>
            <a:spLocks noChangeArrowheads="1"/>
          </p:cNvSpPr>
          <p:nvPr/>
        </p:nvSpPr>
        <p:spPr bwMode="auto">
          <a:xfrm>
            <a:off x="684213" y="4940300"/>
            <a:ext cx="8064500" cy="865188"/>
          </a:xfrm>
          <a:prstGeom prst="rect">
            <a:avLst/>
          </a:prstGeom>
          <a:noFill/>
          <a:ln w="9525">
            <a:noFill/>
            <a:miter lim="800000"/>
            <a:headEnd/>
            <a:tailEnd/>
          </a:ln>
          <a:effectLst/>
        </p:spPr>
        <p:txBody>
          <a:bodyPr/>
          <a:lstStyle/>
          <a:p>
            <a:pPr marL="342900" indent="-342900">
              <a:lnSpc>
                <a:spcPct val="80000"/>
              </a:lnSpc>
              <a:spcBef>
                <a:spcPct val="20000"/>
              </a:spcBef>
              <a:buFont typeface="Wingdings" pitchFamily="2" charset="2"/>
              <a:buChar char="Ø"/>
            </a:pPr>
            <a:r>
              <a:rPr lang="fr-BE" sz="1200" b="1">
                <a:solidFill>
                  <a:srgbClr val="585884"/>
                </a:solidFill>
                <a:latin typeface="Comic Sans MS" pitchFamily="66" charset="0"/>
              </a:rPr>
              <a:t>Le record : Éric</a:t>
            </a:r>
            <a:r>
              <a:rPr lang="fr-FR" sz="1400">
                <a:solidFill>
                  <a:srgbClr val="585884"/>
                </a:solidFill>
                <a:latin typeface="Comic Sans MS" pitchFamily="66" charset="0"/>
              </a:rPr>
              <a:t> Ziemons </a:t>
            </a:r>
          </a:p>
          <a:p>
            <a:pPr marL="742950" lvl="1" indent="-285750">
              <a:lnSpc>
                <a:spcPct val="80000"/>
              </a:lnSpc>
              <a:spcBef>
                <a:spcPct val="40000"/>
              </a:spcBef>
              <a:buFont typeface="Wingdings 2" pitchFamily="18" charset="2"/>
              <a:buNone/>
            </a:pPr>
            <a:r>
              <a:rPr lang="fr-FR" sz="1200" i="1">
                <a:solidFill>
                  <a:srgbClr val="585884"/>
                </a:solidFill>
                <a:latin typeface="Comic Sans MS" pitchFamily="66" charset="0"/>
              </a:rPr>
              <a:t>	</a:t>
            </a:r>
            <a:r>
              <a:rPr lang="fr-FR" sz="1100" i="1">
                <a:solidFill>
                  <a:srgbClr val="585884"/>
                </a:solidFill>
                <a:latin typeface="Comic Sans MS" pitchFamily="66" charset="0"/>
              </a:rPr>
              <a:t>Etude en temps réel du processus d’extraction de la Tagitinine C en fonction des caractéristiques physico-chimiques du CO2 supercritique à l’aide de fibres optiques couplant un spectrophotomètre IRTF à un extracteur à fluide supercritique</a:t>
            </a:r>
            <a:r>
              <a:rPr lang="fr-FR" sz="1100">
                <a:solidFill>
                  <a:srgbClr val="585884"/>
                </a:solidFill>
                <a:latin typeface="Comic Sans MS" pitchFamily="66" charset="0"/>
              </a:rPr>
              <a:t>.</a:t>
            </a:r>
          </a:p>
          <a:p>
            <a:pPr marL="742950" lvl="1" indent="-285750">
              <a:lnSpc>
                <a:spcPct val="80000"/>
              </a:lnSpc>
              <a:spcBef>
                <a:spcPct val="40000"/>
              </a:spcBef>
              <a:buFont typeface="Wingdings 2" pitchFamily="18" charset="2"/>
              <a:buChar char="P"/>
            </a:pPr>
            <a:endParaRPr lang="fr-BE" sz="500">
              <a:solidFill>
                <a:srgbClr val="585884"/>
              </a:solidFill>
              <a:latin typeface="Comic Sans MS" pitchFamily="66" charset="0"/>
            </a:endParaRPr>
          </a:p>
          <a:p>
            <a:pPr marL="742950" lvl="1" indent="-285750">
              <a:lnSpc>
                <a:spcPct val="80000"/>
              </a:lnSpc>
              <a:spcBef>
                <a:spcPct val="40000"/>
              </a:spcBef>
              <a:buFont typeface="Wingdings 2" pitchFamily="18" charset="2"/>
              <a:buNone/>
            </a:pPr>
            <a:r>
              <a:rPr lang="fr-BE" sz="1200">
                <a:solidFill>
                  <a:srgbClr val="585884"/>
                </a:solidFill>
                <a:latin typeface="Comic Sans MS" pitchFamily="66" charset="0"/>
              </a:rPr>
              <a:t>téléchargée </a:t>
            </a:r>
            <a:r>
              <a:rPr lang="fr-BE" sz="1200" b="1">
                <a:solidFill>
                  <a:srgbClr val="585884"/>
                </a:solidFill>
                <a:latin typeface="Comic Sans MS" pitchFamily="66" charset="0"/>
              </a:rPr>
              <a:t>78 fois sur la semaine</a:t>
            </a:r>
            <a:r>
              <a:rPr lang="fr-BE" sz="1200">
                <a:solidFill>
                  <a:srgbClr val="585884"/>
                </a:solidFill>
                <a:latin typeface="Comic Sans MS" pitchFamily="66" charset="0"/>
              </a:rPr>
              <a:t> (11 fois par jour) et cela par 63 machines différentes !</a:t>
            </a:r>
            <a:endParaRPr lang="fr-FR" sz="1000">
              <a:solidFill>
                <a:srgbClr val="585884"/>
              </a:solidFill>
              <a:latin typeface="Comic Sans MS" pitchFamily="66" charset="0"/>
            </a:endParaRPr>
          </a:p>
        </p:txBody>
      </p:sp>
      <p:sp>
        <p:nvSpPr>
          <p:cNvPr id="174362" name="Rectangle 282"/>
          <p:cNvSpPr>
            <a:spLocks noChangeArrowheads="1"/>
          </p:cNvSpPr>
          <p:nvPr/>
        </p:nvSpPr>
        <p:spPr bwMode="auto">
          <a:xfrm>
            <a:off x="4427538" y="6165850"/>
            <a:ext cx="576262" cy="287338"/>
          </a:xfrm>
          <a:prstGeom prst="rect">
            <a:avLst/>
          </a:prstGeom>
          <a:solidFill>
            <a:schemeClr val="bg1"/>
          </a:solidFill>
          <a:ln w="9525">
            <a:noFill/>
            <a:miter lim="800000"/>
            <a:headEnd/>
            <a:tailEnd/>
          </a:ln>
          <a:effectLst/>
        </p:spPr>
        <p:txBody>
          <a:bodyPr wrap="none" anchor="ctr"/>
          <a:lstStyle/>
          <a:p>
            <a:endParaRPr lang="fr-FR"/>
          </a:p>
        </p:txBody>
      </p:sp>
      <p:sp>
        <p:nvSpPr>
          <p:cNvPr id="174363" name="Rectangle 283"/>
          <p:cNvSpPr>
            <a:spLocks noChangeArrowheads="1"/>
          </p:cNvSpPr>
          <p:nvPr/>
        </p:nvSpPr>
        <p:spPr bwMode="auto">
          <a:xfrm>
            <a:off x="8316913" y="71438"/>
            <a:ext cx="792162" cy="5492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74082"/>
                                        </p:tgtEl>
                                        <p:attrNameLst>
                                          <p:attrName>style.visibility</p:attrName>
                                        </p:attrNameLst>
                                      </p:cBhvr>
                                      <p:to>
                                        <p:strVal val="visible"/>
                                      </p:to>
                                    </p:set>
                                    <p:anim calcmode="lin" valueType="num">
                                      <p:cBhvr>
                                        <p:cTn id="7" dur="500" fill="hold"/>
                                        <p:tgtEl>
                                          <p:spTgt spid="174082"/>
                                        </p:tgtEl>
                                        <p:attrNameLst>
                                          <p:attrName>ppt_x</p:attrName>
                                        </p:attrNameLst>
                                      </p:cBhvr>
                                      <p:tavLst>
                                        <p:tav tm="0">
                                          <p:val>
                                            <p:strVal val="#ppt_x-.2"/>
                                          </p:val>
                                        </p:tav>
                                        <p:tav tm="100000">
                                          <p:val>
                                            <p:strVal val="#ppt_x"/>
                                          </p:val>
                                        </p:tav>
                                      </p:tavLst>
                                    </p:anim>
                                    <p:anim calcmode="lin" valueType="num">
                                      <p:cBhvr>
                                        <p:cTn id="8" dur="500" fill="hold"/>
                                        <p:tgtEl>
                                          <p:spTgt spid="174082"/>
                                        </p:tgtEl>
                                        <p:attrNameLst>
                                          <p:attrName>ppt_y</p:attrName>
                                        </p:attrNameLst>
                                      </p:cBhvr>
                                      <p:tavLst>
                                        <p:tav tm="0">
                                          <p:val>
                                            <p:strVal val="#ppt_y"/>
                                          </p:val>
                                        </p:tav>
                                        <p:tav tm="100000">
                                          <p:val>
                                            <p:strVal val="#ppt_y"/>
                                          </p:val>
                                        </p:tav>
                                      </p:tavLst>
                                    </p:anim>
                                    <p:animEffect transition="in" filter="wipe(right)" prLst="gradientSize: 0.1">
                                      <p:cBhvr>
                                        <p:cTn id="9" dur="500"/>
                                        <p:tgtEl>
                                          <p:spTgt spid="17408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174083">
                                            <p:txEl>
                                              <p:pRg st="0" end="0"/>
                                            </p:txEl>
                                          </p:spTgt>
                                        </p:tgtEl>
                                        <p:attrNameLst>
                                          <p:attrName>style.visibility</p:attrName>
                                        </p:attrNameLst>
                                      </p:cBhvr>
                                      <p:to>
                                        <p:strVal val="visible"/>
                                      </p:to>
                                    </p:set>
                                    <p:animEffect transition="in" filter="fade">
                                      <p:cBhvr>
                                        <p:cTn id="14" dur="500"/>
                                        <p:tgtEl>
                                          <p:spTgt spid="174083">
                                            <p:txEl>
                                              <p:pRg st="0" end="0"/>
                                            </p:txEl>
                                          </p:spTgt>
                                        </p:tgtEl>
                                      </p:cBhvr>
                                    </p:animEffect>
                                    <p:anim calcmode="lin" valueType="num">
                                      <p:cBhvr>
                                        <p:cTn id="15" dur="500" fill="hold"/>
                                        <p:tgtEl>
                                          <p:spTgt spid="17408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74083">
                                            <p:txEl>
                                              <p:pRg st="0" end="0"/>
                                            </p:txEl>
                                          </p:spTgt>
                                        </p:tgtEl>
                                        <p:attrNameLst>
                                          <p:attrName>ppt_y</p:attrName>
                                        </p:attrNameLst>
                                      </p:cBhvr>
                                      <p:tavLst>
                                        <p:tav tm="0">
                                          <p:val>
                                            <p:strVal val="#ppt_y+.05"/>
                                          </p:val>
                                        </p:tav>
                                        <p:tav tm="100000">
                                          <p:val>
                                            <p:strVal val="#ppt_y"/>
                                          </p:val>
                                        </p:tav>
                                      </p:tavLst>
                                    </p:anim>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74126"/>
                                        </p:tgtEl>
                                        <p:attrNameLst>
                                          <p:attrName>style.visibility</p:attrName>
                                        </p:attrNameLst>
                                      </p:cBhvr>
                                      <p:to>
                                        <p:strVal val="visible"/>
                                      </p:to>
                                    </p:set>
                                  </p:childTnLst>
                                </p:cTn>
                              </p:par>
                              <p:par>
                                <p:cTn id="20" presetID="17" presetClass="entr" presetSubtype="1" fill="hold" grpId="0" nodeType="withEffect">
                                  <p:stCondLst>
                                    <p:cond delay="0"/>
                                  </p:stCondLst>
                                  <p:childTnLst>
                                    <p:set>
                                      <p:cBhvr>
                                        <p:cTn id="21" dur="1" fill="hold">
                                          <p:stCondLst>
                                            <p:cond delay="0"/>
                                          </p:stCondLst>
                                        </p:cTn>
                                        <p:tgtEl>
                                          <p:spTgt spid="174184"/>
                                        </p:tgtEl>
                                        <p:attrNameLst>
                                          <p:attrName>style.visibility</p:attrName>
                                        </p:attrNameLst>
                                      </p:cBhvr>
                                      <p:to>
                                        <p:strVal val="visible"/>
                                      </p:to>
                                    </p:set>
                                    <p:anim calcmode="lin" valueType="num">
                                      <p:cBhvr>
                                        <p:cTn id="22" dur="500" fill="hold"/>
                                        <p:tgtEl>
                                          <p:spTgt spid="174184"/>
                                        </p:tgtEl>
                                        <p:attrNameLst>
                                          <p:attrName>ppt_x</p:attrName>
                                        </p:attrNameLst>
                                      </p:cBhvr>
                                      <p:tavLst>
                                        <p:tav tm="0">
                                          <p:val>
                                            <p:strVal val="#ppt_x"/>
                                          </p:val>
                                        </p:tav>
                                        <p:tav tm="100000">
                                          <p:val>
                                            <p:strVal val="#ppt_x"/>
                                          </p:val>
                                        </p:tav>
                                      </p:tavLst>
                                    </p:anim>
                                    <p:anim calcmode="lin" valueType="num">
                                      <p:cBhvr>
                                        <p:cTn id="23" dur="500" fill="hold"/>
                                        <p:tgtEl>
                                          <p:spTgt spid="174184"/>
                                        </p:tgtEl>
                                        <p:attrNameLst>
                                          <p:attrName>ppt_y</p:attrName>
                                        </p:attrNameLst>
                                      </p:cBhvr>
                                      <p:tavLst>
                                        <p:tav tm="0">
                                          <p:val>
                                            <p:strVal val="#ppt_y-#ppt_h/2"/>
                                          </p:val>
                                        </p:tav>
                                        <p:tav tm="100000">
                                          <p:val>
                                            <p:strVal val="#ppt_y"/>
                                          </p:val>
                                        </p:tav>
                                      </p:tavLst>
                                    </p:anim>
                                    <p:anim calcmode="lin" valueType="num">
                                      <p:cBhvr>
                                        <p:cTn id="24" dur="500" fill="hold"/>
                                        <p:tgtEl>
                                          <p:spTgt spid="174184"/>
                                        </p:tgtEl>
                                        <p:attrNameLst>
                                          <p:attrName>ppt_w</p:attrName>
                                        </p:attrNameLst>
                                      </p:cBhvr>
                                      <p:tavLst>
                                        <p:tav tm="0">
                                          <p:val>
                                            <p:strVal val="#ppt_w"/>
                                          </p:val>
                                        </p:tav>
                                        <p:tav tm="100000">
                                          <p:val>
                                            <p:strVal val="#ppt_w"/>
                                          </p:val>
                                        </p:tav>
                                      </p:tavLst>
                                    </p:anim>
                                    <p:anim calcmode="lin" valueType="num">
                                      <p:cBhvr>
                                        <p:cTn id="25" dur="500" fill="hold"/>
                                        <p:tgtEl>
                                          <p:spTgt spid="174184"/>
                                        </p:tgtEl>
                                        <p:attrNameLst>
                                          <p:attrName>ppt_h</p:attrName>
                                        </p:attrNameLst>
                                      </p:cBhvr>
                                      <p:tavLst>
                                        <p:tav tm="0">
                                          <p:val>
                                            <p:fltVal val="0"/>
                                          </p:val>
                                        </p:tav>
                                        <p:tav tm="100000">
                                          <p:val>
                                            <p:strVal val="#ppt_h"/>
                                          </p:val>
                                        </p:tav>
                                      </p:tavLst>
                                    </p:anim>
                                  </p:childTnLst>
                                </p:cTn>
                              </p:par>
                              <p:par>
                                <p:cTn id="26" presetID="17" presetClass="entr" presetSubtype="1" fill="hold" grpId="0" nodeType="withEffect">
                                  <p:stCondLst>
                                    <p:cond delay="0"/>
                                  </p:stCondLst>
                                  <p:childTnLst>
                                    <p:set>
                                      <p:cBhvr>
                                        <p:cTn id="27" dur="1" fill="hold">
                                          <p:stCondLst>
                                            <p:cond delay="0"/>
                                          </p:stCondLst>
                                        </p:cTn>
                                        <p:tgtEl>
                                          <p:spTgt spid="174092"/>
                                        </p:tgtEl>
                                        <p:attrNameLst>
                                          <p:attrName>style.visibility</p:attrName>
                                        </p:attrNameLst>
                                      </p:cBhvr>
                                      <p:to>
                                        <p:strVal val="visible"/>
                                      </p:to>
                                    </p:set>
                                    <p:anim calcmode="lin" valueType="num">
                                      <p:cBhvr>
                                        <p:cTn id="28" dur="500" fill="hold"/>
                                        <p:tgtEl>
                                          <p:spTgt spid="174092"/>
                                        </p:tgtEl>
                                        <p:attrNameLst>
                                          <p:attrName>ppt_x</p:attrName>
                                        </p:attrNameLst>
                                      </p:cBhvr>
                                      <p:tavLst>
                                        <p:tav tm="0">
                                          <p:val>
                                            <p:strVal val="#ppt_x"/>
                                          </p:val>
                                        </p:tav>
                                        <p:tav tm="100000">
                                          <p:val>
                                            <p:strVal val="#ppt_x"/>
                                          </p:val>
                                        </p:tav>
                                      </p:tavLst>
                                    </p:anim>
                                    <p:anim calcmode="lin" valueType="num">
                                      <p:cBhvr>
                                        <p:cTn id="29" dur="500" fill="hold"/>
                                        <p:tgtEl>
                                          <p:spTgt spid="174092"/>
                                        </p:tgtEl>
                                        <p:attrNameLst>
                                          <p:attrName>ppt_y</p:attrName>
                                        </p:attrNameLst>
                                      </p:cBhvr>
                                      <p:tavLst>
                                        <p:tav tm="0">
                                          <p:val>
                                            <p:strVal val="#ppt_y-#ppt_h/2"/>
                                          </p:val>
                                        </p:tav>
                                        <p:tav tm="100000">
                                          <p:val>
                                            <p:strVal val="#ppt_y"/>
                                          </p:val>
                                        </p:tav>
                                      </p:tavLst>
                                    </p:anim>
                                    <p:anim calcmode="lin" valueType="num">
                                      <p:cBhvr>
                                        <p:cTn id="30" dur="500" fill="hold"/>
                                        <p:tgtEl>
                                          <p:spTgt spid="174092"/>
                                        </p:tgtEl>
                                        <p:attrNameLst>
                                          <p:attrName>ppt_w</p:attrName>
                                        </p:attrNameLst>
                                      </p:cBhvr>
                                      <p:tavLst>
                                        <p:tav tm="0">
                                          <p:val>
                                            <p:strVal val="#ppt_w"/>
                                          </p:val>
                                        </p:tav>
                                        <p:tav tm="100000">
                                          <p:val>
                                            <p:strVal val="#ppt_w"/>
                                          </p:val>
                                        </p:tav>
                                      </p:tavLst>
                                    </p:anim>
                                    <p:anim calcmode="lin" valueType="num">
                                      <p:cBhvr>
                                        <p:cTn id="31" dur="500" fill="hold"/>
                                        <p:tgtEl>
                                          <p:spTgt spid="174092"/>
                                        </p:tgtEl>
                                        <p:attrNameLst>
                                          <p:attrName>ppt_h</p:attrName>
                                        </p:attrNameLst>
                                      </p:cBhvr>
                                      <p:tavLst>
                                        <p:tav tm="0">
                                          <p:val>
                                            <p:fltVal val="0"/>
                                          </p:val>
                                        </p:tav>
                                        <p:tav tm="100000">
                                          <p:val>
                                            <p:strVal val="#ppt_h"/>
                                          </p:val>
                                        </p:tav>
                                      </p:tavLst>
                                    </p:anim>
                                  </p:childTnLst>
                                </p:cTn>
                              </p:par>
                            </p:childTnLst>
                          </p:cTn>
                        </p:par>
                        <p:par>
                          <p:cTn id="32" fill="hold">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1741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7" presetClass="entr" presetSubtype="1" fill="hold" grpId="0" nodeType="clickEffect">
                                  <p:stCondLst>
                                    <p:cond delay="0"/>
                                  </p:stCondLst>
                                  <p:childTnLst>
                                    <p:set>
                                      <p:cBhvr>
                                        <p:cTn id="38" dur="1" fill="hold">
                                          <p:stCondLst>
                                            <p:cond delay="0"/>
                                          </p:stCondLst>
                                        </p:cTn>
                                        <p:tgtEl>
                                          <p:spTgt spid="174186"/>
                                        </p:tgtEl>
                                        <p:attrNameLst>
                                          <p:attrName>style.visibility</p:attrName>
                                        </p:attrNameLst>
                                      </p:cBhvr>
                                      <p:to>
                                        <p:strVal val="visible"/>
                                      </p:to>
                                    </p:set>
                                    <p:anim calcmode="lin" valueType="num">
                                      <p:cBhvr>
                                        <p:cTn id="39" dur="500" fill="hold"/>
                                        <p:tgtEl>
                                          <p:spTgt spid="174186"/>
                                        </p:tgtEl>
                                        <p:attrNameLst>
                                          <p:attrName>ppt_x</p:attrName>
                                        </p:attrNameLst>
                                      </p:cBhvr>
                                      <p:tavLst>
                                        <p:tav tm="0">
                                          <p:val>
                                            <p:strVal val="#ppt_x"/>
                                          </p:val>
                                        </p:tav>
                                        <p:tav tm="100000">
                                          <p:val>
                                            <p:strVal val="#ppt_x"/>
                                          </p:val>
                                        </p:tav>
                                      </p:tavLst>
                                    </p:anim>
                                    <p:anim calcmode="lin" valueType="num">
                                      <p:cBhvr>
                                        <p:cTn id="40" dur="500" fill="hold"/>
                                        <p:tgtEl>
                                          <p:spTgt spid="174186"/>
                                        </p:tgtEl>
                                        <p:attrNameLst>
                                          <p:attrName>ppt_y</p:attrName>
                                        </p:attrNameLst>
                                      </p:cBhvr>
                                      <p:tavLst>
                                        <p:tav tm="0">
                                          <p:val>
                                            <p:strVal val="#ppt_y-#ppt_h/2"/>
                                          </p:val>
                                        </p:tav>
                                        <p:tav tm="100000">
                                          <p:val>
                                            <p:strVal val="#ppt_y"/>
                                          </p:val>
                                        </p:tav>
                                      </p:tavLst>
                                    </p:anim>
                                    <p:anim calcmode="lin" valueType="num">
                                      <p:cBhvr>
                                        <p:cTn id="41" dur="500" fill="hold"/>
                                        <p:tgtEl>
                                          <p:spTgt spid="174186"/>
                                        </p:tgtEl>
                                        <p:attrNameLst>
                                          <p:attrName>ppt_w</p:attrName>
                                        </p:attrNameLst>
                                      </p:cBhvr>
                                      <p:tavLst>
                                        <p:tav tm="0">
                                          <p:val>
                                            <p:strVal val="#ppt_w"/>
                                          </p:val>
                                        </p:tav>
                                        <p:tav tm="100000">
                                          <p:val>
                                            <p:strVal val="#ppt_w"/>
                                          </p:val>
                                        </p:tav>
                                      </p:tavLst>
                                    </p:anim>
                                    <p:anim calcmode="lin" valueType="num">
                                      <p:cBhvr>
                                        <p:cTn id="42" dur="500" fill="hold"/>
                                        <p:tgtEl>
                                          <p:spTgt spid="174186"/>
                                        </p:tgtEl>
                                        <p:attrNameLst>
                                          <p:attrName>ppt_h</p:attrName>
                                        </p:attrNameLst>
                                      </p:cBhvr>
                                      <p:tavLst>
                                        <p:tav tm="0">
                                          <p:val>
                                            <p:fltVal val="0"/>
                                          </p:val>
                                        </p:tav>
                                        <p:tav tm="100000">
                                          <p:val>
                                            <p:strVal val="#ppt_h"/>
                                          </p:val>
                                        </p:tav>
                                      </p:tavLst>
                                    </p:anim>
                                  </p:childTnLst>
                                </p:cTn>
                              </p:par>
                              <p:par>
                                <p:cTn id="43" presetID="17" presetClass="entr" presetSubtype="1" fill="hold" grpId="0" nodeType="withEffect">
                                  <p:stCondLst>
                                    <p:cond delay="0"/>
                                  </p:stCondLst>
                                  <p:childTnLst>
                                    <p:set>
                                      <p:cBhvr>
                                        <p:cTn id="44" dur="1" fill="hold">
                                          <p:stCondLst>
                                            <p:cond delay="0"/>
                                          </p:stCondLst>
                                        </p:cTn>
                                        <p:tgtEl>
                                          <p:spTgt spid="174097"/>
                                        </p:tgtEl>
                                        <p:attrNameLst>
                                          <p:attrName>style.visibility</p:attrName>
                                        </p:attrNameLst>
                                      </p:cBhvr>
                                      <p:to>
                                        <p:strVal val="visible"/>
                                      </p:to>
                                    </p:set>
                                    <p:anim calcmode="lin" valueType="num">
                                      <p:cBhvr>
                                        <p:cTn id="45" dur="500" fill="hold"/>
                                        <p:tgtEl>
                                          <p:spTgt spid="174097"/>
                                        </p:tgtEl>
                                        <p:attrNameLst>
                                          <p:attrName>ppt_x</p:attrName>
                                        </p:attrNameLst>
                                      </p:cBhvr>
                                      <p:tavLst>
                                        <p:tav tm="0">
                                          <p:val>
                                            <p:strVal val="#ppt_x"/>
                                          </p:val>
                                        </p:tav>
                                        <p:tav tm="100000">
                                          <p:val>
                                            <p:strVal val="#ppt_x"/>
                                          </p:val>
                                        </p:tav>
                                      </p:tavLst>
                                    </p:anim>
                                    <p:anim calcmode="lin" valueType="num">
                                      <p:cBhvr>
                                        <p:cTn id="46" dur="500" fill="hold"/>
                                        <p:tgtEl>
                                          <p:spTgt spid="174097"/>
                                        </p:tgtEl>
                                        <p:attrNameLst>
                                          <p:attrName>ppt_y</p:attrName>
                                        </p:attrNameLst>
                                      </p:cBhvr>
                                      <p:tavLst>
                                        <p:tav tm="0">
                                          <p:val>
                                            <p:strVal val="#ppt_y-#ppt_h/2"/>
                                          </p:val>
                                        </p:tav>
                                        <p:tav tm="100000">
                                          <p:val>
                                            <p:strVal val="#ppt_y"/>
                                          </p:val>
                                        </p:tav>
                                      </p:tavLst>
                                    </p:anim>
                                    <p:anim calcmode="lin" valueType="num">
                                      <p:cBhvr>
                                        <p:cTn id="47" dur="500" fill="hold"/>
                                        <p:tgtEl>
                                          <p:spTgt spid="174097"/>
                                        </p:tgtEl>
                                        <p:attrNameLst>
                                          <p:attrName>ppt_w</p:attrName>
                                        </p:attrNameLst>
                                      </p:cBhvr>
                                      <p:tavLst>
                                        <p:tav tm="0">
                                          <p:val>
                                            <p:strVal val="#ppt_w"/>
                                          </p:val>
                                        </p:tav>
                                        <p:tav tm="100000">
                                          <p:val>
                                            <p:strVal val="#ppt_w"/>
                                          </p:val>
                                        </p:tav>
                                      </p:tavLst>
                                    </p:anim>
                                    <p:anim calcmode="lin" valueType="num">
                                      <p:cBhvr>
                                        <p:cTn id="48" dur="500" fill="hold"/>
                                        <p:tgtEl>
                                          <p:spTgt spid="174097"/>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17412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7" presetClass="entr" presetSubtype="1" fill="hold" grpId="0" nodeType="clickEffect">
                                  <p:stCondLst>
                                    <p:cond delay="0"/>
                                  </p:stCondLst>
                                  <p:childTnLst>
                                    <p:set>
                                      <p:cBhvr>
                                        <p:cTn id="55" dur="1" fill="hold">
                                          <p:stCondLst>
                                            <p:cond delay="0"/>
                                          </p:stCondLst>
                                        </p:cTn>
                                        <p:tgtEl>
                                          <p:spTgt spid="174188"/>
                                        </p:tgtEl>
                                        <p:attrNameLst>
                                          <p:attrName>style.visibility</p:attrName>
                                        </p:attrNameLst>
                                      </p:cBhvr>
                                      <p:to>
                                        <p:strVal val="visible"/>
                                      </p:to>
                                    </p:set>
                                    <p:anim calcmode="lin" valueType="num">
                                      <p:cBhvr>
                                        <p:cTn id="56" dur="500" fill="hold"/>
                                        <p:tgtEl>
                                          <p:spTgt spid="174188"/>
                                        </p:tgtEl>
                                        <p:attrNameLst>
                                          <p:attrName>ppt_x</p:attrName>
                                        </p:attrNameLst>
                                      </p:cBhvr>
                                      <p:tavLst>
                                        <p:tav tm="0">
                                          <p:val>
                                            <p:strVal val="#ppt_x"/>
                                          </p:val>
                                        </p:tav>
                                        <p:tav tm="100000">
                                          <p:val>
                                            <p:strVal val="#ppt_x"/>
                                          </p:val>
                                        </p:tav>
                                      </p:tavLst>
                                    </p:anim>
                                    <p:anim calcmode="lin" valueType="num">
                                      <p:cBhvr>
                                        <p:cTn id="57" dur="500" fill="hold"/>
                                        <p:tgtEl>
                                          <p:spTgt spid="174188"/>
                                        </p:tgtEl>
                                        <p:attrNameLst>
                                          <p:attrName>ppt_y</p:attrName>
                                        </p:attrNameLst>
                                      </p:cBhvr>
                                      <p:tavLst>
                                        <p:tav tm="0">
                                          <p:val>
                                            <p:strVal val="#ppt_y-#ppt_h/2"/>
                                          </p:val>
                                        </p:tav>
                                        <p:tav tm="100000">
                                          <p:val>
                                            <p:strVal val="#ppt_y"/>
                                          </p:val>
                                        </p:tav>
                                      </p:tavLst>
                                    </p:anim>
                                    <p:anim calcmode="lin" valueType="num">
                                      <p:cBhvr>
                                        <p:cTn id="58" dur="500" fill="hold"/>
                                        <p:tgtEl>
                                          <p:spTgt spid="174188"/>
                                        </p:tgtEl>
                                        <p:attrNameLst>
                                          <p:attrName>ppt_w</p:attrName>
                                        </p:attrNameLst>
                                      </p:cBhvr>
                                      <p:tavLst>
                                        <p:tav tm="0">
                                          <p:val>
                                            <p:strVal val="#ppt_w"/>
                                          </p:val>
                                        </p:tav>
                                        <p:tav tm="100000">
                                          <p:val>
                                            <p:strVal val="#ppt_w"/>
                                          </p:val>
                                        </p:tav>
                                      </p:tavLst>
                                    </p:anim>
                                    <p:anim calcmode="lin" valueType="num">
                                      <p:cBhvr>
                                        <p:cTn id="59" dur="500" fill="hold"/>
                                        <p:tgtEl>
                                          <p:spTgt spid="174188"/>
                                        </p:tgtEl>
                                        <p:attrNameLst>
                                          <p:attrName>ppt_h</p:attrName>
                                        </p:attrNameLst>
                                      </p:cBhvr>
                                      <p:tavLst>
                                        <p:tav tm="0">
                                          <p:val>
                                            <p:fltVal val="0"/>
                                          </p:val>
                                        </p:tav>
                                        <p:tav tm="100000">
                                          <p:val>
                                            <p:strVal val="#ppt_h"/>
                                          </p:val>
                                        </p:tav>
                                      </p:tavLst>
                                    </p:anim>
                                  </p:childTnLst>
                                </p:cTn>
                              </p:par>
                              <p:par>
                                <p:cTn id="60" presetID="17" presetClass="entr" presetSubtype="1" fill="hold" grpId="0" nodeType="withEffect">
                                  <p:stCondLst>
                                    <p:cond delay="0"/>
                                  </p:stCondLst>
                                  <p:childTnLst>
                                    <p:set>
                                      <p:cBhvr>
                                        <p:cTn id="61" dur="1" fill="hold">
                                          <p:stCondLst>
                                            <p:cond delay="0"/>
                                          </p:stCondLst>
                                        </p:cTn>
                                        <p:tgtEl>
                                          <p:spTgt spid="174102"/>
                                        </p:tgtEl>
                                        <p:attrNameLst>
                                          <p:attrName>style.visibility</p:attrName>
                                        </p:attrNameLst>
                                      </p:cBhvr>
                                      <p:to>
                                        <p:strVal val="visible"/>
                                      </p:to>
                                    </p:set>
                                    <p:anim calcmode="lin" valueType="num">
                                      <p:cBhvr>
                                        <p:cTn id="62" dur="500" fill="hold"/>
                                        <p:tgtEl>
                                          <p:spTgt spid="174102"/>
                                        </p:tgtEl>
                                        <p:attrNameLst>
                                          <p:attrName>ppt_x</p:attrName>
                                        </p:attrNameLst>
                                      </p:cBhvr>
                                      <p:tavLst>
                                        <p:tav tm="0">
                                          <p:val>
                                            <p:strVal val="#ppt_x"/>
                                          </p:val>
                                        </p:tav>
                                        <p:tav tm="100000">
                                          <p:val>
                                            <p:strVal val="#ppt_x"/>
                                          </p:val>
                                        </p:tav>
                                      </p:tavLst>
                                    </p:anim>
                                    <p:anim calcmode="lin" valueType="num">
                                      <p:cBhvr>
                                        <p:cTn id="63" dur="500" fill="hold"/>
                                        <p:tgtEl>
                                          <p:spTgt spid="174102"/>
                                        </p:tgtEl>
                                        <p:attrNameLst>
                                          <p:attrName>ppt_y</p:attrName>
                                        </p:attrNameLst>
                                      </p:cBhvr>
                                      <p:tavLst>
                                        <p:tav tm="0">
                                          <p:val>
                                            <p:strVal val="#ppt_y-#ppt_h/2"/>
                                          </p:val>
                                        </p:tav>
                                        <p:tav tm="100000">
                                          <p:val>
                                            <p:strVal val="#ppt_y"/>
                                          </p:val>
                                        </p:tav>
                                      </p:tavLst>
                                    </p:anim>
                                    <p:anim calcmode="lin" valueType="num">
                                      <p:cBhvr>
                                        <p:cTn id="64" dur="500" fill="hold"/>
                                        <p:tgtEl>
                                          <p:spTgt spid="174102"/>
                                        </p:tgtEl>
                                        <p:attrNameLst>
                                          <p:attrName>ppt_w</p:attrName>
                                        </p:attrNameLst>
                                      </p:cBhvr>
                                      <p:tavLst>
                                        <p:tav tm="0">
                                          <p:val>
                                            <p:strVal val="#ppt_w"/>
                                          </p:val>
                                        </p:tav>
                                        <p:tav tm="100000">
                                          <p:val>
                                            <p:strVal val="#ppt_w"/>
                                          </p:val>
                                        </p:tav>
                                      </p:tavLst>
                                    </p:anim>
                                    <p:anim calcmode="lin" valueType="num">
                                      <p:cBhvr>
                                        <p:cTn id="65" dur="500" fill="hold"/>
                                        <p:tgtEl>
                                          <p:spTgt spid="174102"/>
                                        </p:tgtEl>
                                        <p:attrNameLst>
                                          <p:attrName>ppt_h</p:attrName>
                                        </p:attrNameLst>
                                      </p:cBhvr>
                                      <p:tavLst>
                                        <p:tav tm="0">
                                          <p:val>
                                            <p:fltVal val="0"/>
                                          </p:val>
                                        </p:tav>
                                        <p:tav tm="100000">
                                          <p:val>
                                            <p:strVal val="#ppt_h"/>
                                          </p:val>
                                        </p:tav>
                                      </p:tavLst>
                                    </p:anim>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7413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7" presetClass="entr" presetSubtype="1" fill="hold" grpId="0" nodeType="clickEffect">
                                  <p:stCondLst>
                                    <p:cond delay="0"/>
                                  </p:stCondLst>
                                  <p:childTnLst>
                                    <p:set>
                                      <p:cBhvr>
                                        <p:cTn id="72" dur="1" fill="hold">
                                          <p:stCondLst>
                                            <p:cond delay="0"/>
                                          </p:stCondLst>
                                        </p:cTn>
                                        <p:tgtEl>
                                          <p:spTgt spid="174190"/>
                                        </p:tgtEl>
                                        <p:attrNameLst>
                                          <p:attrName>style.visibility</p:attrName>
                                        </p:attrNameLst>
                                      </p:cBhvr>
                                      <p:to>
                                        <p:strVal val="visible"/>
                                      </p:to>
                                    </p:set>
                                    <p:anim calcmode="lin" valueType="num">
                                      <p:cBhvr>
                                        <p:cTn id="73" dur="500" fill="hold"/>
                                        <p:tgtEl>
                                          <p:spTgt spid="174190"/>
                                        </p:tgtEl>
                                        <p:attrNameLst>
                                          <p:attrName>ppt_x</p:attrName>
                                        </p:attrNameLst>
                                      </p:cBhvr>
                                      <p:tavLst>
                                        <p:tav tm="0">
                                          <p:val>
                                            <p:strVal val="#ppt_x"/>
                                          </p:val>
                                        </p:tav>
                                        <p:tav tm="100000">
                                          <p:val>
                                            <p:strVal val="#ppt_x"/>
                                          </p:val>
                                        </p:tav>
                                      </p:tavLst>
                                    </p:anim>
                                    <p:anim calcmode="lin" valueType="num">
                                      <p:cBhvr>
                                        <p:cTn id="74" dur="500" fill="hold"/>
                                        <p:tgtEl>
                                          <p:spTgt spid="174190"/>
                                        </p:tgtEl>
                                        <p:attrNameLst>
                                          <p:attrName>ppt_y</p:attrName>
                                        </p:attrNameLst>
                                      </p:cBhvr>
                                      <p:tavLst>
                                        <p:tav tm="0">
                                          <p:val>
                                            <p:strVal val="#ppt_y-#ppt_h/2"/>
                                          </p:val>
                                        </p:tav>
                                        <p:tav tm="100000">
                                          <p:val>
                                            <p:strVal val="#ppt_y"/>
                                          </p:val>
                                        </p:tav>
                                      </p:tavLst>
                                    </p:anim>
                                    <p:anim calcmode="lin" valueType="num">
                                      <p:cBhvr>
                                        <p:cTn id="75" dur="500" fill="hold"/>
                                        <p:tgtEl>
                                          <p:spTgt spid="174190"/>
                                        </p:tgtEl>
                                        <p:attrNameLst>
                                          <p:attrName>ppt_w</p:attrName>
                                        </p:attrNameLst>
                                      </p:cBhvr>
                                      <p:tavLst>
                                        <p:tav tm="0">
                                          <p:val>
                                            <p:strVal val="#ppt_w"/>
                                          </p:val>
                                        </p:tav>
                                        <p:tav tm="100000">
                                          <p:val>
                                            <p:strVal val="#ppt_w"/>
                                          </p:val>
                                        </p:tav>
                                      </p:tavLst>
                                    </p:anim>
                                    <p:anim calcmode="lin" valueType="num">
                                      <p:cBhvr>
                                        <p:cTn id="76" dur="500" fill="hold"/>
                                        <p:tgtEl>
                                          <p:spTgt spid="174190"/>
                                        </p:tgtEl>
                                        <p:attrNameLst>
                                          <p:attrName>ppt_h</p:attrName>
                                        </p:attrNameLst>
                                      </p:cBhvr>
                                      <p:tavLst>
                                        <p:tav tm="0">
                                          <p:val>
                                            <p:fltVal val="0"/>
                                          </p:val>
                                        </p:tav>
                                        <p:tav tm="100000">
                                          <p:val>
                                            <p:strVal val="#ppt_h"/>
                                          </p:val>
                                        </p:tav>
                                      </p:tavLst>
                                    </p:anim>
                                  </p:childTnLst>
                                </p:cTn>
                              </p:par>
                              <p:par>
                                <p:cTn id="77" presetID="17" presetClass="entr" presetSubtype="1" fill="hold" grpId="0" nodeType="withEffect">
                                  <p:stCondLst>
                                    <p:cond delay="0"/>
                                  </p:stCondLst>
                                  <p:childTnLst>
                                    <p:set>
                                      <p:cBhvr>
                                        <p:cTn id="78" dur="1" fill="hold">
                                          <p:stCondLst>
                                            <p:cond delay="0"/>
                                          </p:stCondLst>
                                        </p:cTn>
                                        <p:tgtEl>
                                          <p:spTgt spid="174107"/>
                                        </p:tgtEl>
                                        <p:attrNameLst>
                                          <p:attrName>style.visibility</p:attrName>
                                        </p:attrNameLst>
                                      </p:cBhvr>
                                      <p:to>
                                        <p:strVal val="visible"/>
                                      </p:to>
                                    </p:set>
                                    <p:anim calcmode="lin" valueType="num">
                                      <p:cBhvr>
                                        <p:cTn id="79" dur="500" fill="hold"/>
                                        <p:tgtEl>
                                          <p:spTgt spid="174107"/>
                                        </p:tgtEl>
                                        <p:attrNameLst>
                                          <p:attrName>ppt_x</p:attrName>
                                        </p:attrNameLst>
                                      </p:cBhvr>
                                      <p:tavLst>
                                        <p:tav tm="0">
                                          <p:val>
                                            <p:strVal val="#ppt_x"/>
                                          </p:val>
                                        </p:tav>
                                        <p:tav tm="100000">
                                          <p:val>
                                            <p:strVal val="#ppt_x"/>
                                          </p:val>
                                        </p:tav>
                                      </p:tavLst>
                                    </p:anim>
                                    <p:anim calcmode="lin" valueType="num">
                                      <p:cBhvr>
                                        <p:cTn id="80" dur="500" fill="hold"/>
                                        <p:tgtEl>
                                          <p:spTgt spid="174107"/>
                                        </p:tgtEl>
                                        <p:attrNameLst>
                                          <p:attrName>ppt_y</p:attrName>
                                        </p:attrNameLst>
                                      </p:cBhvr>
                                      <p:tavLst>
                                        <p:tav tm="0">
                                          <p:val>
                                            <p:strVal val="#ppt_y-#ppt_h/2"/>
                                          </p:val>
                                        </p:tav>
                                        <p:tav tm="100000">
                                          <p:val>
                                            <p:strVal val="#ppt_y"/>
                                          </p:val>
                                        </p:tav>
                                      </p:tavLst>
                                    </p:anim>
                                    <p:anim calcmode="lin" valueType="num">
                                      <p:cBhvr>
                                        <p:cTn id="81" dur="500" fill="hold"/>
                                        <p:tgtEl>
                                          <p:spTgt spid="174107"/>
                                        </p:tgtEl>
                                        <p:attrNameLst>
                                          <p:attrName>ppt_w</p:attrName>
                                        </p:attrNameLst>
                                      </p:cBhvr>
                                      <p:tavLst>
                                        <p:tav tm="0">
                                          <p:val>
                                            <p:strVal val="#ppt_w"/>
                                          </p:val>
                                        </p:tav>
                                        <p:tav tm="100000">
                                          <p:val>
                                            <p:strVal val="#ppt_w"/>
                                          </p:val>
                                        </p:tav>
                                      </p:tavLst>
                                    </p:anim>
                                    <p:anim calcmode="lin" valueType="num">
                                      <p:cBhvr>
                                        <p:cTn id="82" dur="500" fill="hold"/>
                                        <p:tgtEl>
                                          <p:spTgt spid="174107"/>
                                        </p:tgtEl>
                                        <p:attrNameLst>
                                          <p:attrName>ppt_h</p:attrName>
                                        </p:attrNameLst>
                                      </p:cBhvr>
                                      <p:tavLst>
                                        <p:tav tm="0">
                                          <p:val>
                                            <p:fltVal val="0"/>
                                          </p:val>
                                        </p:tav>
                                        <p:tav tm="100000">
                                          <p:val>
                                            <p:strVal val="#ppt_h"/>
                                          </p:val>
                                        </p:tav>
                                      </p:tavLst>
                                    </p:anim>
                                  </p:childTnLst>
                                </p:cTn>
                              </p:par>
                            </p:childTnLst>
                          </p:cTn>
                        </p:par>
                        <p:par>
                          <p:cTn id="83" fill="hold">
                            <p:stCondLst>
                              <p:cond delay="500"/>
                            </p:stCondLst>
                            <p:childTnLst>
                              <p:par>
                                <p:cTn id="84" presetID="1" presetClass="entr" presetSubtype="0" fill="hold" grpId="0" nodeType="afterEffect">
                                  <p:stCondLst>
                                    <p:cond delay="0"/>
                                  </p:stCondLst>
                                  <p:childTnLst>
                                    <p:set>
                                      <p:cBhvr>
                                        <p:cTn id="85" dur="1" fill="hold">
                                          <p:stCondLst>
                                            <p:cond delay="0"/>
                                          </p:stCondLst>
                                        </p:cTn>
                                        <p:tgtEl>
                                          <p:spTgt spid="174131"/>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7" presetClass="entr" presetSubtype="1" fill="hold" grpId="0" nodeType="clickEffect">
                                  <p:stCondLst>
                                    <p:cond delay="0"/>
                                  </p:stCondLst>
                                  <p:childTnLst>
                                    <p:set>
                                      <p:cBhvr>
                                        <p:cTn id="89" dur="1" fill="hold">
                                          <p:stCondLst>
                                            <p:cond delay="0"/>
                                          </p:stCondLst>
                                        </p:cTn>
                                        <p:tgtEl>
                                          <p:spTgt spid="174192"/>
                                        </p:tgtEl>
                                        <p:attrNameLst>
                                          <p:attrName>style.visibility</p:attrName>
                                        </p:attrNameLst>
                                      </p:cBhvr>
                                      <p:to>
                                        <p:strVal val="visible"/>
                                      </p:to>
                                    </p:set>
                                    <p:anim calcmode="lin" valueType="num">
                                      <p:cBhvr>
                                        <p:cTn id="90" dur="500" fill="hold"/>
                                        <p:tgtEl>
                                          <p:spTgt spid="174192"/>
                                        </p:tgtEl>
                                        <p:attrNameLst>
                                          <p:attrName>ppt_x</p:attrName>
                                        </p:attrNameLst>
                                      </p:cBhvr>
                                      <p:tavLst>
                                        <p:tav tm="0">
                                          <p:val>
                                            <p:strVal val="#ppt_x"/>
                                          </p:val>
                                        </p:tav>
                                        <p:tav tm="100000">
                                          <p:val>
                                            <p:strVal val="#ppt_x"/>
                                          </p:val>
                                        </p:tav>
                                      </p:tavLst>
                                    </p:anim>
                                    <p:anim calcmode="lin" valueType="num">
                                      <p:cBhvr>
                                        <p:cTn id="91" dur="500" fill="hold"/>
                                        <p:tgtEl>
                                          <p:spTgt spid="174192"/>
                                        </p:tgtEl>
                                        <p:attrNameLst>
                                          <p:attrName>ppt_y</p:attrName>
                                        </p:attrNameLst>
                                      </p:cBhvr>
                                      <p:tavLst>
                                        <p:tav tm="0">
                                          <p:val>
                                            <p:strVal val="#ppt_y-#ppt_h/2"/>
                                          </p:val>
                                        </p:tav>
                                        <p:tav tm="100000">
                                          <p:val>
                                            <p:strVal val="#ppt_y"/>
                                          </p:val>
                                        </p:tav>
                                      </p:tavLst>
                                    </p:anim>
                                    <p:anim calcmode="lin" valueType="num">
                                      <p:cBhvr>
                                        <p:cTn id="92" dur="500" fill="hold"/>
                                        <p:tgtEl>
                                          <p:spTgt spid="174192"/>
                                        </p:tgtEl>
                                        <p:attrNameLst>
                                          <p:attrName>ppt_w</p:attrName>
                                        </p:attrNameLst>
                                      </p:cBhvr>
                                      <p:tavLst>
                                        <p:tav tm="0">
                                          <p:val>
                                            <p:strVal val="#ppt_w"/>
                                          </p:val>
                                        </p:tav>
                                        <p:tav tm="100000">
                                          <p:val>
                                            <p:strVal val="#ppt_w"/>
                                          </p:val>
                                        </p:tav>
                                      </p:tavLst>
                                    </p:anim>
                                    <p:anim calcmode="lin" valueType="num">
                                      <p:cBhvr>
                                        <p:cTn id="93" dur="500" fill="hold"/>
                                        <p:tgtEl>
                                          <p:spTgt spid="174192"/>
                                        </p:tgtEl>
                                        <p:attrNameLst>
                                          <p:attrName>ppt_h</p:attrName>
                                        </p:attrNameLst>
                                      </p:cBhvr>
                                      <p:tavLst>
                                        <p:tav tm="0">
                                          <p:val>
                                            <p:fltVal val="0"/>
                                          </p:val>
                                        </p:tav>
                                        <p:tav tm="100000">
                                          <p:val>
                                            <p:strVal val="#ppt_h"/>
                                          </p:val>
                                        </p:tav>
                                      </p:tavLst>
                                    </p:anim>
                                  </p:childTnLst>
                                </p:cTn>
                              </p:par>
                              <p:par>
                                <p:cTn id="94" presetID="17" presetClass="entr" presetSubtype="1" fill="hold" grpId="0" nodeType="withEffect">
                                  <p:stCondLst>
                                    <p:cond delay="0"/>
                                  </p:stCondLst>
                                  <p:childTnLst>
                                    <p:set>
                                      <p:cBhvr>
                                        <p:cTn id="95" dur="1" fill="hold">
                                          <p:stCondLst>
                                            <p:cond delay="0"/>
                                          </p:stCondLst>
                                        </p:cTn>
                                        <p:tgtEl>
                                          <p:spTgt spid="174112"/>
                                        </p:tgtEl>
                                        <p:attrNameLst>
                                          <p:attrName>style.visibility</p:attrName>
                                        </p:attrNameLst>
                                      </p:cBhvr>
                                      <p:to>
                                        <p:strVal val="visible"/>
                                      </p:to>
                                    </p:set>
                                    <p:anim calcmode="lin" valueType="num">
                                      <p:cBhvr>
                                        <p:cTn id="96" dur="500" fill="hold"/>
                                        <p:tgtEl>
                                          <p:spTgt spid="174112"/>
                                        </p:tgtEl>
                                        <p:attrNameLst>
                                          <p:attrName>ppt_x</p:attrName>
                                        </p:attrNameLst>
                                      </p:cBhvr>
                                      <p:tavLst>
                                        <p:tav tm="0">
                                          <p:val>
                                            <p:strVal val="#ppt_x"/>
                                          </p:val>
                                        </p:tav>
                                        <p:tav tm="100000">
                                          <p:val>
                                            <p:strVal val="#ppt_x"/>
                                          </p:val>
                                        </p:tav>
                                      </p:tavLst>
                                    </p:anim>
                                    <p:anim calcmode="lin" valueType="num">
                                      <p:cBhvr>
                                        <p:cTn id="97" dur="500" fill="hold"/>
                                        <p:tgtEl>
                                          <p:spTgt spid="174112"/>
                                        </p:tgtEl>
                                        <p:attrNameLst>
                                          <p:attrName>ppt_y</p:attrName>
                                        </p:attrNameLst>
                                      </p:cBhvr>
                                      <p:tavLst>
                                        <p:tav tm="0">
                                          <p:val>
                                            <p:strVal val="#ppt_y-#ppt_h/2"/>
                                          </p:val>
                                        </p:tav>
                                        <p:tav tm="100000">
                                          <p:val>
                                            <p:strVal val="#ppt_y"/>
                                          </p:val>
                                        </p:tav>
                                      </p:tavLst>
                                    </p:anim>
                                    <p:anim calcmode="lin" valueType="num">
                                      <p:cBhvr>
                                        <p:cTn id="98" dur="500" fill="hold"/>
                                        <p:tgtEl>
                                          <p:spTgt spid="174112"/>
                                        </p:tgtEl>
                                        <p:attrNameLst>
                                          <p:attrName>ppt_w</p:attrName>
                                        </p:attrNameLst>
                                      </p:cBhvr>
                                      <p:tavLst>
                                        <p:tav tm="0">
                                          <p:val>
                                            <p:strVal val="#ppt_w"/>
                                          </p:val>
                                        </p:tav>
                                        <p:tav tm="100000">
                                          <p:val>
                                            <p:strVal val="#ppt_w"/>
                                          </p:val>
                                        </p:tav>
                                      </p:tavLst>
                                    </p:anim>
                                    <p:anim calcmode="lin" valueType="num">
                                      <p:cBhvr>
                                        <p:cTn id="99" dur="500" fill="hold"/>
                                        <p:tgtEl>
                                          <p:spTgt spid="174112"/>
                                        </p:tgtEl>
                                        <p:attrNameLst>
                                          <p:attrName>ppt_h</p:attrName>
                                        </p:attrNameLst>
                                      </p:cBhvr>
                                      <p:tavLst>
                                        <p:tav tm="0">
                                          <p:val>
                                            <p:fltVal val="0"/>
                                          </p:val>
                                        </p:tav>
                                        <p:tav tm="100000">
                                          <p:val>
                                            <p:strVal val="#ppt_h"/>
                                          </p:val>
                                        </p:tav>
                                      </p:tavLst>
                                    </p:anim>
                                  </p:childTnLst>
                                </p:cTn>
                              </p:par>
                            </p:childTnLst>
                          </p:cTn>
                        </p:par>
                        <p:par>
                          <p:cTn id="100" fill="hold">
                            <p:stCondLst>
                              <p:cond delay="500"/>
                            </p:stCondLst>
                            <p:childTnLst>
                              <p:par>
                                <p:cTn id="101" presetID="1" presetClass="entr" presetSubtype="0" fill="hold" grpId="0" nodeType="afterEffect">
                                  <p:stCondLst>
                                    <p:cond delay="0"/>
                                  </p:stCondLst>
                                  <p:childTnLst>
                                    <p:set>
                                      <p:cBhvr>
                                        <p:cTn id="102" dur="1" fill="hold">
                                          <p:stCondLst>
                                            <p:cond delay="0"/>
                                          </p:stCondLst>
                                        </p:cTn>
                                        <p:tgtEl>
                                          <p:spTgt spid="17413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7" presetClass="entr" presetSubtype="1" fill="hold" grpId="0" nodeType="clickEffect">
                                  <p:stCondLst>
                                    <p:cond delay="0"/>
                                  </p:stCondLst>
                                  <p:childTnLst>
                                    <p:set>
                                      <p:cBhvr>
                                        <p:cTn id="106" dur="1" fill="hold">
                                          <p:stCondLst>
                                            <p:cond delay="0"/>
                                          </p:stCondLst>
                                        </p:cTn>
                                        <p:tgtEl>
                                          <p:spTgt spid="174194"/>
                                        </p:tgtEl>
                                        <p:attrNameLst>
                                          <p:attrName>style.visibility</p:attrName>
                                        </p:attrNameLst>
                                      </p:cBhvr>
                                      <p:to>
                                        <p:strVal val="visible"/>
                                      </p:to>
                                    </p:set>
                                    <p:anim calcmode="lin" valueType="num">
                                      <p:cBhvr>
                                        <p:cTn id="107" dur="500" fill="hold"/>
                                        <p:tgtEl>
                                          <p:spTgt spid="174194"/>
                                        </p:tgtEl>
                                        <p:attrNameLst>
                                          <p:attrName>ppt_x</p:attrName>
                                        </p:attrNameLst>
                                      </p:cBhvr>
                                      <p:tavLst>
                                        <p:tav tm="0">
                                          <p:val>
                                            <p:strVal val="#ppt_x"/>
                                          </p:val>
                                        </p:tav>
                                        <p:tav tm="100000">
                                          <p:val>
                                            <p:strVal val="#ppt_x"/>
                                          </p:val>
                                        </p:tav>
                                      </p:tavLst>
                                    </p:anim>
                                    <p:anim calcmode="lin" valueType="num">
                                      <p:cBhvr>
                                        <p:cTn id="108" dur="500" fill="hold"/>
                                        <p:tgtEl>
                                          <p:spTgt spid="174194"/>
                                        </p:tgtEl>
                                        <p:attrNameLst>
                                          <p:attrName>ppt_y</p:attrName>
                                        </p:attrNameLst>
                                      </p:cBhvr>
                                      <p:tavLst>
                                        <p:tav tm="0">
                                          <p:val>
                                            <p:strVal val="#ppt_y-#ppt_h/2"/>
                                          </p:val>
                                        </p:tav>
                                        <p:tav tm="100000">
                                          <p:val>
                                            <p:strVal val="#ppt_y"/>
                                          </p:val>
                                        </p:tav>
                                      </p:tavLst>
                                    </p:anim>
                                    <p:anim calcmode="lin" valueType="num">
                                      <p:cBhvr>
                                        <p:cTn id="109" dur="500" fill="hold"/>
                                        <p:tgtEl>
                                          <p:spTgt spid="174194"/>
                                        </p:tgtEl>
                                        <p:attrNameLst>
                                          <p:attrName>ppt_w</p:attrName>
                                        </p:attrNameLst>
                                      </p:cBhvr>
                                      <p:tavLst>
                                        <p:tav tm="0">
                                          <p:val>
                                            <p:strVal val="#ppt_w"/>
                                          </p:val>
                                        </p:tav>
                                        <p:tav tm="100000">
                                          <p:val>
                                            <p:strVal val="#ppt_w"/>
                                          </p:val>
                                        </p:tav>
                                      </p:tavLst>
                                    </p:anim>
                                    <p:anim calcmode="lin" valueType="num">
                                      <p:cBhvr>
                                        <p:cTn id="110" dur="500" fill="hold"/>
                                        <p:tgtEl>
                                          <p:spTgt spid="174194"/>
                                        </p:tgtEl>
                                        <p:attrNameLst>
                                          <p:attrName>ppt_h</p:attrName>
                                        </p:attrNameLst>
                                      </p:cBhvr>
                                      <p:tavLst>
                                        <p:tav tm="0">
                                          <p:val>
                                            <p:fltVal val="0"/>
                                          </p:val>
                                        </p:tav>
                                        <p:tav tm="100000">
                                          <p:val>
                                            <p:strVal val="#ppt_h"/>
                                          </p:val>
                                        </p:tav>
                                      </p:tavLst>
                                    </p:anim>
                                  </p:childTnLst>
                                </p:cTn>
                              </p:par>
                              <p:par>
                                <p:cTn id="111" presetID="17" presetClass="entr" presetSubtype="1" fill="hold" grpId="0" nodeType="withEffect">
                                  <p:stCondLst>
                                    <p:cond delay="0"/>
                                  </p:stCondLst>
                                  <p:childTnLst>
                                    <p:set>
                                      <p:cBhvr>
                                        <p:cTn id="112" dur="1" fill="hold">
                                          <p:stCondLst>
                                            <p:cond delay="0"/>
                                          </p:stCondLst>
                                        </p:cTn>
                                        <p:tgtEl>
                                          <p:spTgt spid="174116"/>
                                        </p:tgtEl>
                                        <p:attrNameLst>
                                          <p:attrName>style.visibility</p:attrName>
                                        </p:attrNameLst>
                                      </p:cBhvr>
                                      <p:to>
                                        <p:strVal val="visible"/>
                                      </p:to>
                                    </p:set>
                                    <p:anim calcmode="lin" valueType="num">
                                      <p:cBhvr>
                                        <p:cTn id="113" dur="500" fill="hold"/>
                                        <p:tgtEl>
                                          <p:spTgt spid="174116"/>
                                        </p:tgtEl>
                                        <p:attrNameLst>
                                          <p:attrName>ppt_x</p:attrName>
                                        </p:attrNameLst>
                                      </p:cBhvr>
                                      <p:tavLst>
                                        <p:tav tm="0">
                                          <p:val>
                                            <p:strVal val="#ppt_x"/>
                                          </p:val>
                                        </p:tav>
                                        <p:tav tm="100000">
                                          <p:val>
                                            <p:strVal val="#ppt_x"/>
                                          </p:val>
                                        </p:tav>
                                      </p:tavLst>
                                    </p:anim>
                                    <p:anim calcmode="lin" valueType="num">
                                      <p:cBhvr>
                                        <p:cTn id="114" dur="500" fill="hold"/>
                                        <p:tgtEl>
                                          <p:spTgt spid="174116"/>
                                        </p:tgtEl>
                                        <p:attrNameLst>
                                          <p:attrName>ppt_y</p:attrName>
                                        </p:attrNameLst>
                                      </p:cBhvr>
                                      <p:tavLst>
                                        <p:tav tm="0">
                                          <p:val>
                                            <p:strVal val="#ppt_y-#ppt_h/2"/>
                                          </p:val>
                                        </p:tav>
                                        <p:tav tm="100000">
                                          <p:val>
                                            <p:strVal val="#ppt_y"/>
                                          </p:val>
                                        </p:tav>
                                      </p:tavLst>
                                    </p:anim>
                                    <p:anim calcmode="lin" valueType="num">
                                      <p:cBhvr>
                                        <p:cTn id="115" dur="500" fill="hold"/>
                                        <p:tgtEl>
                                          <p:spTgt spid="174116"/>
                                        </p:tgtEl>
                                        <p:attrNameLst>
                                          <p:attrName>ppt_w</p:attrName>
                                        </p:attrNameLst>
                                      </p:cBhvr>
                                      <p:tavLst>
                                        <p:tav tm="0">
                                          <p:val>
                                            <p:strVal val="#ppt_w"/>
                                          </p:val>
                                        </p:tav>
                                        <p:tav tm="100000">
                                          <p:val>
                                            <p:strVal val="#ppt_w"/>
                                          </p:val>
                                        </p:tav>
                                      </p:tavLst>
                                    </p:anim>
                                    <p:anim calcmode="lin" valueType="num">
                                      <p:cBhvr>
                                        <p:cTn id="116" dur="500" fill="hold"/>
                                        <p:tgtEl>
                                          <p:spTgt spid="174116"/>
                                        </p:tgtEl>
                                        <p:attrNameLst>
                                          <p:attrName>ppt_h</p:attrName>
                                        </p:attrNameLst>
                                      </p:cBhvr>
                                      <p:tavLst>
                                        <p:tav tm="0">
                                          <p:val>
                                            <p:fltVal val="0"/>
                                          </p:val>
                                        </p:tav>
                                        <p:tav tm="100000">
                                          <p:val>
                                            <p:strVal val="#ppt_h"/>
                                          </p:val>
                                        </p:tav>
                                      </p:tavLst>
                                    </p:anim>
                                  </p:childTnLst>
                                </p:cTn>
                              </p:par>
                              <p:par>
                                <p:cTn id="117" presetID="17" presetClass="entr" presetSubtype="1" fill="hold" grpId="0" nodeType="withEffect">
                                  <p:stCondLst>
                                    <p:cond delay="0"/>
                                  </p:stCondLst>
                                  <p:childTnLst>
                                    <p:set>
                                      <p:cBhvr>
                                        <p:cTn id="118" dur="1" fill="hold">
                                          <p:stCondLst>
                                            <p:cond delay="0"/>
                                          </p:stCondLst>
                                        </p:cTn>
                                        <p:tgtEl>
                                          <p:spTgt spid="174117"/>
                                        </p:tgtEl>
                                        <p:attrNameLst>
                                          <p:attrName>style.visibility</p:attrName>
                                        </p:attrNameLst>
                                      </p:cBhvr>
                                      <p:to>
                                        <p:strVal val="visible"/>
                                      </p:to>
                                    </p:set>
                                    <p:anim calcmode="lin" valueType="num">
                                      <p:cBhvr>
                                        <p:cTn id="119" dur="500" fill="hold"/>
                                        <p:tgtEl>
                                          <p:spTgt spid="174117"/>
                                        </p:tgtEl>
                                        <p:attrNameLst>
                                          <p:attrName>ppt_x</p:attrName>
                                        </p:attrNameLst>
                                      </p:cBhvr>
                                      <p:tavLst>
                                        <p:tav tm="0">
                                          <p:val>
                                            <p:strVal val="#ppt_x"/>
                                          </p:val>
                                        </p:tav>
                                        <p:tav tm="100000">
                                          <p:val>
                                            <p:strVal val="#ppt_x"/>
                                          </p:val>
                                        </p:tav>
                                      </p:tavLst>
                                    </p:anim>
                                    <p:anim calcmode="lin" valueType="num">
                                      <p:cBhvr>
                                        <p:cTn id="120" dur="500" fill="hold"/>
                                        <p:tgtEl>
                                          <p:spTgt spid="174117"/>
                                        </p:tgtEl>
                                        <p:attrNameLst>
                                          <p:attrName>ppt_y</p:attrName>
                                        </p:attrNameLst>
                                      </p:cBhvr>
                                      <p:tavLst>
                                        <p:tav tm="0">
                                          <p:val>
                                            <p:strVal val="#ppt_y-#ppt_h/2"/>
                                          </p:val>
                                        </p:tav>
                                        <p:tav tm="100000">
                                          <p:val>
                                            <p:strVal val="#ppt_y"/>
                                          </p:val>
                                        </p:tav>
                                      </p:tavLst>
                                    </p:anim>
                                    <p:anim calcmode="lin" valueType="num">
                                      <p:cBhvr>
                                        <p:cTn id="121" dur="500" fill="hold"/>
                                        <p:tgtEl>
                                          <p:spTgt spid="174117"/>
                                        </p:tgtEl>
                                        <p:attrNameLst>
                                          <p:attrName>ppt_w</p:attrName>
                                        </p:attrNameLst>
                                      </p:cBhvr>
                                      <p:tavLst>
                                        <p:tav tm="0">
                                          <p:val>
                                            <p:strVal val="#ppt_w"/>
                                          </p:val>
                                        </p:tav>
                                        <p:tav tm="100000">
                                          <p:val>
                                            <p:strVal val="#ppt_w"/>
                                          </p:val>
                                        </p:tav>
                                      </p:tavLst>
                                    </p:anim>
                                    <p:anim calcmode="lin" valueType="num">
                                      <p:cBhvr>
                                        <p:cTn id="122" dur="500" fill="hold"/>
                                        <p:tgtEl>
                                          <p:spTgt spid="174117"/>
                                        </p:tgtEl>
                                        <p:attrNameLst>
                                          <p:attrName>ppt_h</p:attrName>
                                        </p:attrNameLst>
                                      </p:cBhvr>
                                      <p:tavLst>
                                        <p:tav tm="0">
                                          <p:val>
                                            <p:fltVal val="0"/>
                                          </p:val>
                                        </p:tav>
                                        <p:tav tm="100000">
                                          <p:val>
                                            <p:strVal val="#ppt_h"/>
                                          </p:val>
                                        </p:tav>
                                      </p:tavLst>
                                    </p:anim>
                                  </p:childTnLst>
                                </p:cTn>
                              </p:par>
                            </p:childTnLst>
                          </p:cTn>
                        </p:par>
                        <p:par>
                          <p:cTn id="123" fill="hold">
                            <p:stCondLst>
                              <p:cond delay="500"/>
                            </p:stCondLst>
                            <p:childTnLst>
                              <p:par>
                                <p:cTn id="124" presetID="1" presetClass="entr" presetSubtype="0" fill="hold" grpId="0" nodeType="afterEffect">
                                  <p:stCondLst>
                                    <p:cond delay="0"/>
                                  </p:stCondLst>
                                  <p:childTnLst>
                                    <p:set>
                                      <p:cBhvr>
                                        <p:cTn id="125" dur="1" fill="hold">
                                          <p:stCondLst>
                                            <p:cond delay="0"/>
                                          </p:stCondLst>
                                        </p:cTn>
                                        <p:tgtEl>
                                          <p:spTgt spid="174134"/>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174356"/>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23" presetClass="entr" presetSubtype="16" fill="hold" grpId="0" nodeType="clickEffect">
                                  <p:stCondLst>
                                    <p:cond delay="0"/>
                                  </p:stCondLst>
                                  <p:childTnLst>
                                    <p:set>
                                      <p:cBhvr>
                                        <p:cTn id="131" dur="1" fill="hold">
                                          <p:stCondLst>
                                            <p:cond delay="0"/>
                                          </p:stCondLst>
                                        </p:cTn>
                                        <p:tgtEl>
                                          <p:spTgt spid="174241"/>
                                        </p:tgtEl>
                                        <p:attrNameLst>
                                          <p:attrName>style.visibility</p:attrName>
                                        </p:attrNameLst>
                                      </p:cBhvr>
                                      <p:to>
                                        <p:strVal val="visible"/>
                                      </p:to>
                                    </p:set>
                                    <p:anim calcmode="lin" valueType="num">
                                      <p:cBhvr>
                                        <p:cTn id="132" dur="500" fill="hold"/>
                                        <p:tgtEl>
                                          <p:spTgt spid="174241"/>
                                        </p:tgtEl>
                                        <p:attrNameLst>
                                          <p:attrName>ppt_w</p:attrName>
                                        </p:attrNameLst>
                                      </p:cBhvr>
                                      <p:tavLst>
                                        <p:tav tm="0">
                                          <p:val>
                                            <p:fltVal val="0"/>
                                          </p:val>
                                        </p:tav>
                                        <p:tav tm="100000">
                                          <p:val>
                                            <p:strVal val="#ppt_w"/>
                                          </p:val>
                                        </p:tav>
                                      </p:tavLst>
                                    </p:anim>
                                    <p:anim calcmode="lin" valueType="num">
                                      <p:cBhvr>
                                        <p:cTn id="133" dur="500" fill="hold"/>
                                        <p:tgtEl>
                                          <p:spTgt spid="174241"/>
                                        </p:tgtEl>
                                        <p:attrNameLst>
                                          <p:attrName>ppt_h</p:attrName>
                                        </p:attrNameLst>
                                      </p:cBhvr>
                                      <p:tavLst>
                                        <p:tav tm="0">
                                          <p:val>
                                            <p:fltVal val="0"/>
                                          </p:val>
                                        </p:tav>
                                        <p:tav tm="100000">
                                          <p:val>
                                            <p:strVal val="#ppt_h"/>
                                          </p:val>
                                        </p:tav>
                                      </p:tavLst>
                                    </p:anim>
                                  </p:childTnLst>
                                </p:cTn>
                              </p:par>
                            </p:childTnLst>
                          </p:cTn>
                        </p:par>
                      </p:childTnLst>
                    </p:cTn>
                  </p:par>
                  <p:par>
                    <p:cTn id="134" fill="hold">
                      <p:stCondLst>
                        <p:cond delay="indefinite"/>
                      </p:stCondLst>
                      <p:childTnLst>
                        <p:par>
                          <p:cTn id="135" fill="hold">
                            <p:stCondLst>
                              <p:cond delay="0"/>
                            </p:stCondLst>
                            <p:childTnLst>
                              <p:par>
                                <p:cTn id="136" presetID="1" presetClass="exit" presetSubtype="0" fill="hold" grpId="0" nodeType="clickEffect">
                                  <p:stCondLst>
                                    <p:cond delay="0"/>
                                  </p:stCondLst>
                                  <p:childTnLst>
                                    <p:set>
                                      <p:cBhvr>
                                        <p:cTn id="137" dur="1" fill="hold">
                                          <p:stCondLst>
                                            <p:cond delay="0"/>
                                          </p:stCondLst>
                                        </p:cTn>
                                        <p:tgtEl>
                                          <p:spTgt spid="1743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p:bldP spid="174083" grpId="0" build="p"/>
      <p:bldP spid="174194" grpId="0" animBg="1"/>
      <p:bldP spid="174192" grpId="0" animBg="1"/>
      <p:bldP spid="174190" grpId="0" animBg="1"/>
      <p:bldP spid="174188" grpId="0" animBg="1"/>
      <p:bldP spid="174186" grpId="0" animBg="1"/>
      <p:bldP spid="174184" grpId="0" animBg="1"/>
      <p:bldP spid="174117" grpId="0" animBg="1"/>
      <p:bldP spid="174116" grpId="0" animBg="1"/>
      <p:bldP spid="174112" grpId="0" animBg="1"/>
      <p:bldP spid="174107" grpId="0" animBg="1"/>
      <p:bldP spid="174102" grpId="0" animBg="1"/>
      <p:bldP spid="174097" grpId="0" animBg="1"/>
      <p:bldP spid="174092" grpId="0" animBg="1"/>
      <p:bldP spid="174126" grpId="0" animBg="1"/>
      <p:bldP spid="174128" grpId="0" animBg="1"/>
      <p:bldP spid="174129" grpId="0" animBg="1"/>
      <p:bldP spid="174130" grpId="0" animBg="1"/>
      <p:bldP spid="174131" grpId="0" animBg="1"/>
      <p:bldP spid="174132" grpId="0" animBg="1"/>
      <p:bldP spid="174134" grpId="0" animBg="1"/>
      <p:bldP spid="174356" grpId="0" animBg="1"/>
      <p:bldP spid="174241" grpId="0"/>
      <p:bldP spid="17436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268538" y="260350"/>
            <a:ext cx="5688012" cy="1143000"/>
          </a:xfrm>
        </p:spPr>
        <p:txBody>
          <a:bodyPr/>
          <a:lstStyle/>
          <a:p>
            <a:r>
              <a:rPr lang="fr-BE" sz="3600"/>
              <a:t>Recommandations EUA (25/1/08)</a:t>
            </a:r>
            <a:endParaRPr lang="fr-FR" sz="3600"/>
          </a:p>
        </p:txBody>
      </p:sp>
      <p:sp>
        <p:nvSpPr>
          <p:cNvPr id="200708" name="Text Box 4"/>
          <p:cNvSpPr txBox="1">
            <a:spLocks noChangeArrowheads="1"/>
          </p:cNvSpPr>
          <p:nvPr>
            <p:ph type="body" idx="1"/>
          </p:nvPr>
        </p:nvSpPr>
        <p:spPr>
          <a:xfrm>
            <a:off x="1187450" y="1700213"/>
            <a:ext cx="7129463" cy="4176712"/>
          </a:xfrm>
          <a:solidFill>
            <a:srgbClr val="C4C4D8"/>
          </a:solidFill>
          <a:ln>
            <a:solidFill>
              <a:schemeClr val="tx1"/>
            </a:solidFill>
          </a:ln>
        </p:spPr>
        <p:txBody>
          <a:bodyPr/>
          <a:lstStyle/>
          <a:p>
            <a:pPr>
              <a:lnSpc>
                <a:spcPct val="80000"/>
              </a:lnSpc>
              <a:buFont typeface="Wingdings" pitchFamily="2" charset="2"/>
              <a:buNone/>
            </a:pPr>
            <a:endParaRPr lang="fr-FR" sz="1200" b="1" i="1">
              <a:solidFill>
                <a:schemeClr val="tx1"/>
              </a:solidFill>
            </a:endParaRPr>
          </a:p>
          <a:p>
            <a:pPr>
              <a:lnSpc>
                <a:spcPct val="80000"/>
              </a:lnSpc>
              <a:buFont typeface="Wingdings" pitchFamily="2" charset="2"/>
              <a:buNone/>
            </a:pPr>
            <a:r>
              <a:rPr lang="fr-FR" sz="1200" b="1" i="1">
                <a:solidFill>
                  <a:schemeClr val="tx1"/>
                </a:solidFill>
              </a:rPr>
              <a:t>A. Recommendations for University Leadership</a:t>
            </a:r>
            <a:br>
              <a:rPr lang="fr-FR" sz="1200" b="1" i="1">
                <a:solidFill>
                  <a:schemeClr val="tx1"/>
                </a:solidFill>
              </a:rPr>
            </a:br>
            <a:r>
              <a:rPr lang="fr-FR" sz="1200" i="1">
                <a:solidFill>
                  <a:schemeClr val="tx1"/>
                </a:solidFill>
              </a:rPr>
              <a:t>The basic approach… should be the </a:t>
            </a:r>
            <a:r>
              <a:rPr lang="fr-FR" sz="1200" b="1" i="1">
                <a:solidFill>
                  <a:srgbClr val="800000"/>
                </a:solidFill>
              </a:rPr>
              <a:t>creation of an institutional repository</a:t>
            </a:r>
            <a:r>
              <a:rPr lang="fr-FR" sz="1200" i="1">
                <a:solidFill>
                  <a:schemeClr val="tx1"/>
                </a:solidFill>
              </a:rPr>
              <a:t>. These repositories should be established and managed according to current best practices (following recommendations  and guidelines from DRIVER and similar projects) complying with the OAI-PMH protocol and allowing inter-operability and future networking for wider usage….</a:t>
            </a:r>
            <a:br>
              <a:rPr lang="fr-FR" sz="1200" i="1">
                <a:solidFill>
                  <a:schemeClr val="tx1"/>
                </a:solidFill>
              </a:rPr>
            </a:br>
            <a:r>
              <a:rPr lang="fr-FR" sz="1200" i="1">
                <a:solidFill>
                  <a:schemeClr val="tx1"/>
                </a:solidFill>
              </a:rPr>
              <a:t/>
            </a:r>
            <a:br>
              <a:rPr lang="fr-FR" sz="1200" i="1">
                <a:solidFill>
                  <a:schemeClr val="tx1"/>
                </a:solidFill>
              </a:rPr>
            </a:br>
            <a:r>
              <a:rPr lang="fr-FR" sz="1200" i="1">
                <a:solidFill>
                  <a:schemeClr val="tx1"/>
                </a:solidFill>
              </a:rPr>
              <a:t>University institutional policies should require that </a:t>
            </a:r>
            <a:r>
              <a:rPr lang="fr-FR" sz="1200" b="1" i="1">
                <a:solidFill>
                  <a:srgbClr val="800000"/>
                </a:solidFill>
              </a:rPr>
              <a:t>their researchers deposit (self-archive) their scientific publications  in their institutional repository upon acceptance for publication</a:t>
            </a:r>
            <a:r>
              <a:rPr lang="fr-FR" sz="1200" i="1">
                <a:solidFill>
                  <a:schemeClr val="tx1"/>
                </a:solidFill>
              </a:rPr>
              <a:t>. Permissible embargoes should apply only to the date of open access  provision and not the date of deposit. Such policies would be in compliance with evolving policies of research funding agencies at the national and European level such as the ERC.</a:t>
            </a:r>
            <a:br>
              <a:rPr lang="fr-FR" sz="1200" i="1">
                <a:solidFill>
                  <a:schemeClr val="tx1"/>
                </a:solidFill>
              </a:rPr>
            </a:br>
            <a:endParaRPr lang="fr-FR" sz="1200" b="1" i="1">
              <a:solidFill>
                <a:schemeClr val="tx1"/>
              </a:solidFill>
            </a:endParaRPr>
          </a:p>
          <a:p>
            <a:pPr>
              <a:lnSpc>
                <a:spcPct val="80000"/>
              </a:lnSpc>
              <a:buFont typeface="Wingdings" pitchFamily="2" charset="2"/>
              <a:buNone/>
            </a:pPr>
            <a:r>
              <a:rPr lang="fr-FR" sz="1200" b="1" i="1">
                <a:solidFill>
                  <a:schemeClr val="tx1"/>
                </a:solidFill>
              </a:rPr>
              <a:t>B. Recommendations for National Rectors’ Conferences</a:t>
            </a:r>
            <a:br>
              <a:rPr lang="fr-FR" sz="1200" b="1" i="1">
                <a:solidFill>
                  <a:schemeClr val="tx1"/>
                </a:solidFill>
              </a:rPr>
            </a:br>
            <a:r>
              <a:rPr lang="fr-FR" sz="1200" i="1">
                <a:solidFill>
                  <a:schemeClr val="tx1"/>
                </a:solidFill>
              </a:rPr>
              <a:t>All National Rectors’ Conferences should work with national research funding agencies and governments in their countries to </a:t>
            </a:r>
            <a:r>
              <a:rPr lang="fr-FR" sz="1200" b="1" i="1">
                <a:solidFill>
                  <a:srgbClr val="800000"/>
                </a:solidFill>
              </a:rPr>
              <a:t>implement the requirement for self-archiving of research publications in institutional repositories</a:t>
            </a:r>
            <a:r>
              <a:rPr lang="fr-FR" sz="1200" i="1">
                <a:solidFill>
                  <a:schemeClr val="tx1"/>
                </a:solidFill>
              </a:rPr>
              <a:t> and other appropriate open access repositories according to best practice models of the ERC and existing national research funding agencies operating open access mandates…</a:t>
            </a:r>
            <a:br>
              <a:rPr lang="fr-FR" sz="1200" i="1">
                <a:solidFill>
                  <a:schemeClr val="tx1"/>
                </a:solidFill>
              </a:rPr>
            </a:br>
            <a:endParaRPr lang="fr-FR" sz="1200" b="1" i="1">
              <a:solidFill>
                <a:schemeClr val="tx1"/>
              </a:solidFill>
            </a:endParaRPr>
          </a:p>
          <a:p>
            <a:pPr>
              <a:lnSpc>
                <a:spcPct val="80000"/>
              </a:lnSpc>
              <a:buFont typeface="Wingdings" pitchFamily="2" charset="2"/>
              <a:buNone/>
            </a:pPr>
            <a:r>
              <a:rPr lang="fr-FR" sz="1200" b="1" i="1">
                <a:solidFill>
                  <a:schemeClr val="tx1"/>
                </a:solidFill>
              </a:rPr>
              <a:t>C. Recommendations for the European University Association</a:t>
            </a:r>
            <a:br>
              <a:rPr lang="fr-FR" sz="1200" b="1" i="1">
                <a:solidFill>
                  <a:schemeClr val="tx1"/>
                </a:solidFill>
              </a:rPr>
            </a:br>
            <a:r>
              <a:rPr lang="fr-FR" sz="1200" i="1">
                <a:solidFill>
                  <a:schemeClr val="tx1"/>
                </a:solidFill>
              </a:rPr>
              <a:t>EUA should continue to contribute actively to the policy dialogue on Open Access at the European level with a view to a </a:t>
            </a:r>
            <a:r>
              <a:rPr lang="fr-FR" sz="1200" b="1" i="1">
                <a:solidFill>
                  <a:srgbClr val="800000"/>
                </a:solidFill>
              </a:rPr>
              <a:t>self-archiving mandate for all research results arising from EU research programme/project</a:t>
            </a:r>
            <a:r>
              <a:rPr lang="fr-FR" sz="1200" i="1">
                <a:solidFill>
                  <a:schemeClr val="tx1"/>
                </a:solidFill>
              </a:rPr>
              <a:t> funding, hence in support of and building upon the ERC position and other international initiatives such as that of the US National Institutes of Health (NIH).</a:t>
            </a:r>
          </a:p>
        </p:txBody>
      </p:sp>
      <p:sp>
        <p:nvSpPr>
          <p:cNvPr id="200709" name="Rectangle 5">
            <a:hlinkClick r:id="rId2" action="ppaction://hlinksldjump"/>
          </p:cNvPr>
          <p:cNvSpPr>
            <a:spLocks noChangeArrowheads="1"/>
          </p:cNvSpPr>
          <p:nvPr/>
        </p:nvSpPr>
        <p:spPr bwMode="auto">
          <a:xfrm>
            <a:off x="7272338" y="0"/>
            <a:ext cx="1871662" cy="1296988"/>
          </a:xfrm>
          <a:prstGeom prst="rect">
            <a:avLst/>
          </a:prstGeom>
          <a:noFill/>
          <a:ln w="9525">
            <a:noFill/>
            <a:miter lim="800000"/>
            <a:headEnd/>
            <a:tailEnd/>
          </a:ln>
          <a:effectLst/>
        </p:spPr>
        <p:txBody>
          <a:bodyPr wrap="none" anchor="ctr"/>
          <a:lstStyle/>
          <a:p>
            <a:endParaRPr lang="fr-FR"/>
          </a:p>
        </p:txBody>
      </p:sp>
      <p:sp>
        <p:nvSpPr>
          <p:cNvPr id="200710" name="Rectangle 6"/>
          <p:cNvSpPr>
            <a:spLocks noChangeArrowheads="1"/>
          </p:cNvSpPr>
          <p:nvPr/>
        </p:nvSpPr>
        <p:spPr bwMode="auto">
          <a:xfrm>
            <a:off x="4427538" y="6165850"/>
            <a:ext cx="576262" cy="287338"/>
          </a:xfrm>
          <a:prstGeom prst="rect">
            <a:avLst/>
          </a:prstGeom>
          <a:solidFill>
            <a:schemeClr val="bg1"/>
          </a:solidFill>
          <a:ln w="9525">
            <a:noFill/>
            <a:miter lim="800000"/>
            <a:headEnd/>
            <a:tailEnd/>
          </a:ln>
          <a:effectLst/>
        </p:spPr>
        <p:txBody>
          <a:bodyPr wrap="none" anchor="ctr"/>
          <a:lstStyle/>
          <a:p>
            <a:endParaRPr lang="fr-FR"/>
          </a:p>
        </p:txBody>
      </p:sp>
      <p:sp>
        <p:nvSpPr>
          <p:cNvPr id="200711" name="Rectangle 7"/>
          <p:cNvSpPr>
            <a:spLocks noChangeArrowheads="1"/>
          </p:cNvSpPr>
          <p:nvPr/>
        </p:nvSpPr>
        <p:spPr bwMode="auto">
          <a:xfrm>
            <a:off x="7993063" y="71438"/>
            <a:ext cx="1116012" cy="5492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00706"/>
                                        </p:tgtEl>
                                        <p:attrNameLst>
                                          <p:attrName>style.visibility</p:attrName>
                                        </p:attrNameLst>
                                      </p:cBhvr>
                                      <p:to>
                                        <p:strVal val="visible"/>
                                      </p:to>
                                    </p:set>
                                    <p:anim calcmode="lin" valueType="num">
                                      <p:cBhvr>
                                        <p:cTn id="7" dur="500" fill="hold"/>
                                        <p:tgtEl>
                                          <p:spTgt spid="200706"/>
                                        </p:tgtEl>
                                        <p:attrNameLst>
                                          <p:attrName>ppt_x</p:attrName>
                                        </p:attrNameLst>
                                      </p:cBhvr>
                                      <p:tavLst>
                                        <p:tav tm="0">
                                          <p:val>
                                            <p:strVal val="#ppt_x-.2"/>
                                          </p:val>
                                        </p:tav>
                                        <p:tav tm="100000">
                                          <p:val>
                                            <p:strVal val="#ppt_x"/>
                                          </p:val>
                                        </p:tav>
                                      </p:tavLst>
                                    </p:anim>
                                    <p:anim calcmode="lin" valueType="num">
                                      <p:cBhvr>
                                        <p:cTn id="8" dur="500" fill="hold"/>
                                        <p:tgtEl>
                                          <p:spTgt spid="200706"/>
                                        </p:tgtEl>
                                        <p:attrNameLst>
                                          <p:attrName>ppt_y</p:attrName>
                                        </p:attrNameLst>
                                      </p:cBhvr>
                                      <p:tavLst>
                                        <p:tav tm="0">
                                          <p:val>
                                            <p:strVal val="#ppt_y"/>
                                          </p:val>
                                        </p:tav>
                                        <p:tav tm="100000">
                                          <p:val>
                                            <p:strVal val="#ppt_y"/>
                                          </p:val>
                                        </p:tav>
                                      </p:tavLst>
                                    </p:anim>
                                    <p:animEffect transition="in" filter="wipe(right)" prLst="gradientSize: 0.1">
                                      <p:cBhvr>
                                        <p:cTn id="9" dur="500"/>
                                        <p:tgtEl>
                                          <p:spTgt spid="200706"/>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00708">
                                            <p:bg/>
                                          </p:spTgt>
                                        </p:tgtEl>
                                        <p:attrNameLst>
                                          <p:attrName>style.visibility</p:attrName>
                                        </p:attrNameLst>
                                      </p:cBhvr>
                                      <p:to>
                                        <p:strVal val="visible"/>
                                      </p:to>
                                    </p:set>
                                    <p:animEffect transition="in" filter="fade">
                                      <p:cBhvr>
                                        <p:cTn id="14" dur="500"/>
                                        <p:tgtEl>
                                          <p:spTgt spid="200708">
                                            <p:bg/>
                                          </p:spTgt>
                                        </p:tgtEl>
                                      </p:cBhvr>
                                    </p:animEffect>
                                    <p:anim calcmode="lin" valueType="num">
                                      <p:cBhvr>
                                        <p:cTn id="15" dur="500" fill="hold"/>
                                        <p:tgtEl>
                                          <p:spTgt spid="200708">
                                            <p:bg/>
                                          </p:spTgt>
                                        </p:tgtEl>
                                        <p:attrNameLst>
                                          <p:attrName>ppt_x</p:attrName>
                                        </p:attrNameLst>
                                      </p:cBhvr>
                                      <p:tavLst>
                                        <p:tav tm="0">
                                          <p:val>
                                            <p:strVal val="#ppt_x"/>
                                          </p:val>
                                        </p:tav>
                                        <p:tav tm="100000">
                                          <p:val>
                                            <p:strVal val="#ppt_x"/>
                                          </p:val>
                                        </p:tav>
                                      </p:tavLst>
                                    </p:anim>
                                    <p:anim calcmode="lin" valueType="num">
                                      <p:cBhvr>
                                        <p:cTn id="16" dur="500" fill="hold"/>
                                        <p:tgtEl>
                                          <p:spTgt spid="200708">
                                            <p:bg/>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200708">
                                            <p:txEl>
                                              <p:pRg st="1" end="1"/>
                                            </p:txEl>
                                          </p:spTgt>
                                        </p:tgtEl>
                                        <p:attrNameLst>
                                          <p:attrName>style.visibility</p:attrName>
                                        </p:attrNameLst>
                                      </p:cBhvr>
                                      <p:to>
                                        <p:strVal val="visible"/>
                                      </p:to>
                                    </p:set>
                                    <p:animEffect transition="in" filter="fade">
                                      <p:cBhvr>
                                        <p:cTn id="19" dur="500"/>
                                        <p:tgtEl>
                                          <p:spTgt spid="200708">
                                            <p:txEl>
                                              <p:pRg st="1" end="1"/>
                                            </p:txEl>
                                          </p:spTgt>
                                        </p:tgtEl>
                                      </p:cBhvr>
                                    </p:animEffect>
                                    <p:anim calcmode="lin" valueType="num">
                                      <p:cBhvr>
                                        <p:cTn id="20" dur="500" fill="hold"/>
                                        <p:tgtEl>
                                          <p:spTgt spid="200708">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00708">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200708">
                                            <p:txEl>
                                              <p:pRg st="2" end="2"/>
                                            </p:txEl>
                                          </p:spTgt>
                                        </p:tgtEl>
                                        <p:attrNameLst>
                                          <p:attrName>style.visibility</p:attrName>
                                        </p:attrNameLst>
                                      </p:cBhvr>
                                      <p:to>
                                        <p:strVal val="visible"/>
                                      </p:to>
                                    </p:set>
                                    <p:animEffect transition="in" filter="fade">
                                      <p:cBhvr>
                                        <p:cTn id="24" dur="500"/>
                                        <p:tgtEl>
                                          <p:spTgt spid="200708">
                                            <p:txEl>
                                              <p:pRg st="2" end="2"/>
                                            </p:txEl>
                                          </p:spTgt>
                                        </p:tgtEl>
                                      </p:cBhvr>
                                    </p:animEffect>
                                    <p:anim calcmode="lin" valueType="num">
                                      <p:cBhvr>
                                        <p:cTn id="25" dur="500" fill="hold"/>
                                        <p:tgtEl>
                                          <p:spTgt spid="200708">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200708">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200708">
                                            <p:txEl>
                                              <p:pRg st="3" end="3"/>
                                            </p:txEl>
                                          </p:spTgt>
                                        </p:tgtEl>
                                        <p:attrNameLst>
                                          <p:attrName>style.visibility</p:attrName>
                                        </p:attrNameLst>
                                      </p:cBhvr>
                                      <p:to>
                                        <p:strVal val="visible"/>
                                      </p:to>
                                    </p:set>
                                    <p:animEffect transition="in" filter="fade">
                                      <p:cBhvr>
                                        <p:cTn id="29" dur="500"/>
                                        <p:tgtEl>
                                          <p:spTgt spid="200708">
                                            <p:txEl>
                                              <p:pRg st="3" end="3"/>
                                            </p:txEl>
                                          </p:spTgt>
                                        </p:tgtEl>
                                      </p:cBhvr>
                                    </p:animEffect>
                                    <p:anim calcmode="lin" valueType="num">
                                      <p:cBhvr>
                                        <p:cTn id="30" dur="500" fill="hold"/>
                                        <p:tgtEl>
                                          <p:spTgt spid="200708">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200708">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2007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p:bldP spid="200708" grpId="0" uiExpand="1" build="p" animBg="1"/>
      <p:bldP spid="20071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763713" y="260350"/>
            <a:ext cx="5976937" cy="1143000"/>
          </a:xfrm>
        </p:spPr>
        <p:txBody>
          <a:bodyPr/>
          <a:lstStyle/>
          <a:p>
            <a:r>
              <a:rPr lang="fr-BE" sz="3600"/>
              <a:t>Au fond, c’est quoi ?</a:t>
            </a:r>
            <a:endParaRPr lang="fr-FR" sz="3600"/>
          </a:p>
        </p:txBody>
      </p:sp>
      <p:sp>
        <p:nvSpPr>
          <p:cNvPr id="110595" name="Rectangle 3"/>
          <p:cNvSpPr>
            <a:spLocks noGrp="1" noChangeArrowheads="1"/>
          </p:cNvSpPr>
          <p:nvPr>
            <p:ph type="body" idx="1"/>
          </p:nvPr>
        </p:nvSpPr>
        <p:spPr>
          <a:xfrm>
            <a:off x="611188" y="1773238"/>
            <a:ext cx="8208962" cy="863600"/>
          </a:xfrm>
        </p:spPr>
        <p:txBody>
          <a:bodyPr/>
          <a:lstStyle/>
          <a:p>
            <a:pPr algn="just">
              <a:lnSpc>
                <a:spcPct val="80000"/>
              </a:lnSpc>
              <a:buFont typeface="Wingdings" pitchFamily="2" charset="2"/>
              <a:buNone/>
            </a:pPr>
            <a:r>
              <a:rPr lang="fr-FR" sz="1800" i="1"/>
              <a:t>Selon le </a:t>
            </a:r>
            <a:r>
              <a:rPr lang="fr-BE" sz="1800" i="1">
                <a:hlinkClick r:id="rId3"/>
              </a:rPr>
              <a:t>BOAI, 2002</a:t>
            </a:r>
            <a:endParaRPr lang="fr-BE" sz="1800" i="1"/>
          </a:p>
          <a:p>
            <a:pPr algn="just">
              <a:lnSpc>
                <a:spcPct val="80000"/>
              </a:lnSpc>
              <a:buFont typeface="Wingdings" pitchFamily="2" charset="2"/>
              <a:buNone/>
            </a:pPr>
            <a:endParaRPr lang="fr-FR" sz="1800" i="1"/>
          </a:p>
          <a:p>
            <a:pPr algn="just">
              <a:lnSpc>
                <a:spcPct val="80000"/>
              </a:lnSpc>
              <a:buFont typeface="Wingdings" pitchFamily="2" charset="2"/>
              <a:buNone/>
            </a:pPr>
            <a:r>
              <a:rPr lang="fr-FR" sz="1600" i="1"/>
              <a:t>	</a:t>
            </a:r>
            <a:endParaRPr lang="fr-FR" sz="1900"/>
          </a:p>
        </p:txBody>
      </p:sp>
      <p:sp>
        <p:nvSpPr>
          <p:cNvPr id="110596" name="Rectangle 4"/>
          <p:cNvSpPr>
            <a:spLocks noChangeArrowheads="1"/>
          </p:cNvSpPr>
          <p:nvPr/>
        </p:nvSpPr>
        <p:spPr bwMode="auto">
          <a:xfrm>
            <a:off x="611188" y="2492375"/>
            <a:ext cx="7993062" cy="2376488"/>
          </a:xfrm>
          <a:prstGeom prst="rect">
            <a:avLst/>
          </a:prstGeom>
          <a:solidFill>
            <a:srgbClr val="C4C4D8"/>
          </a:solidFill>
          <a:ln w="9525">
            <a:solidFill>
              <a:schemeClr val="tx1"/>
            </a:solidFill>
            <a:miter lim="800000"/>
            <a:headEnd/>
            <a:tailEnd/>
          </a:ln>
          <a:effectLst/>
        </p:spPr>
        <p:txBody>
          <a:bodyPr lIns="0" rIns="198000"/>
          <a:lstStyle/>
          <a:p>
            <a:pPr marL="342900" indent="-342900" algn="just">
              <a:lnSpc>
                <a:spcPct val="80000"/>
              </a:lnSpc>
              <a:spcBef>
                <a:spcPct val="20000"/>
              </a:spcBef>
              <a:buFont typeface="Wingdings" pitchFamily="2" charset="2"/>
              <a:buNone/>
            </a:pPr>
            <a:r>
              <a:rPr lang="fr-FR" sz="1200" i="1">
                <a:solidFill>
                  <a:srgbClr val="585884"/>
                </a:solidFill>
                <a:latin typeface="Comic Sans MS" pitchFamily="66" charset="0"/>
              </a:rPr>
              <a:t>	</a:t>
            </a:r>
          </a:p>
          <a:p>
            <a:pPr marL="342900" indent="-342900" algn="just">
              <a:lnSpc>
                <a:spcPct val="80000"/>
              </a:lnSpc>
              <a:spcBef>
                <a:spcPct val="20000"/>
              </a:spcBef>
              <a:buFont typeface="Wingdings" pitchFamily="2" charset="2"/>
              <a:buNone/>
            </a:pPr>
            <a:r>
              <a:rPr lang="fr-FR" sz="1200" i="1">
                <a:solidFill>
                  <a:srgbClr val="585884"/>
                </a:solidFill>
                <a:latin typeface="Comic Sans MS" pitchFamily="66" charset="0"/>
              </a:rPr>
              <a:t>	</a:t>
            </a:r>
            <a:r>
              <a:rPr lang="fr-FR" sz="1500" i="1">
                <a:solidFill>
                  <a:srgbClr val="585884"/>
                </a:solidFill>
                <a:latin typeface="Comic Sans MS" pitchFamily="66" charset="0"/>
              </a:rPr>
              <a:t>« Par "accès libre" à cette littérature, nous entendons sa mise à disposition </a:t>
            </a:r>
            <a:r>
              <a:rPr lang="fr-FR" sz="1500" b="1" i="1">
                <a:solidFill>
                  <a:srgbClr val="800000"/>
                </a:solidFill>
                <a:latin typeface="Comic Sans MS" pitchFamily="66" charset="0"/>
              </a:rPr>
              <a:t>gratuite</a:t>
            </a:r>
            <a:r>
              <a:rPr lang="fr-FR" sz="1500" i="1">
                <a:solidFill>
                  <a:srgbClr val="585884"/>
                </a:solidFill>
                <a:latin typeface="Comic Sans MS" pitchFamily="66" charset="0"/>
              </a:rPr>
              <a:t> sur l'Internet public, permettant à tout un chacun de lire, télécharger, copier, transmettre, imprimer, chercher ou faire un lien vers le texte intégral de ces articles, les disséquer pour les indexer, s'en servir de données pour un logiciel, ou s'en servir à toute autre fin légale, </a:t>
            </a:r>
            <a:r>
              <a:rPr lang="fr-FR" sz="1500" b="1" i="1">
                <a:solidFill>
                  <a:srgbClr val="800000"/>
                </a:solidFill>
                <a:latin typeface="Comic Sans MS" pitchFamily="66" charset="0"/>
              </a:rPr>
              <a:t>sans barrière financière, légale ou technique</a:t>
            </a:r>
            <a:r>
              <a:rPr lang="fr-FR" sz="1500" i="1">
                <a:solidFill>
                  <a:srgbClr val="585884"/>
                </a:solidFill>
                <a:latin typeface="Comic Sans MS" pitchFamily="66" charset="0"/>
              </a:rPr>
              <a:t> autre que celles indissociables de l'accès et l'utilisation d'Internet. </a:t>
            </a:r>
          </a:p>
          <a:p>
            <a:pPr marL="342900" indent="-342900" algn="just">
              <a:lnSpc>
                <a:spcPct val="80000"/>
              </a:lnSpc>
              <a:spcBef>
                <a:spcPct val="20000"/>
              </a:spcBef>
              <a:buFont typeface="Wingdings" pitchFamily="2" charset="2"/>
              <a:buNone/>
            </a:pPr>
            <a:r>
              <a:rPr lang="fr-FR" sz="1500" i="1">
                <a:solidFill>
                  <a:srgbClr val="585884"/>
                </a:solidFill>
                <a:latin typeface="Comic Sans MS" pitchFamily="66" charset="0"/>
              </a:rPr>
              <a:t>	</a:t>
            </a:r>
          </a:p>
          <a:p>
            <a:pPr marL="342900" indent="-342900" algn="just">
              <a:lnSpc>
                <a:spcPct val="80000"/>
              </a:lnSpc>
              <a:spcBef>
                <a:spcPct val="20000"/>
              </a:spcBef>
              <a:buFont typeface="Wingdings" pitchFamily="2" charset="2"/>
              <a:buNone/>
            </a:pPr>
            <a:r>
              <a:rPr lang="fr-FR" sz="1500" i="1">
                <a:solidFill>
                  <a:srgbClr val="585884"/>
                </a:solidFill>
                <a:latin typeface="Comic Sans MS" pitchFamily="66" charset="0"/>
              </a:rPr>
              <a:t>	La seule contrainte sur la reproduction et la distribution, et le seul rôle du copyright dans ce domaine devrait être de garantir aux auteurs un contrôle sur </a:t>
            </a:r>
            <a:r>
              <a:rPr lang="fr-FR" sz="1500" b="1" i="1">
                <a:solidFill>
                  <a:srgbClr val="800000"/>
                </a:solidFill>
                <a:latin typeface="Comic Sans MS" pitchFamily="66" charset="0"/>
              </a:rPr>
              <a:t>l'intégrité</a:t>
            </a:r>
            <a:r>
              <a:rPr lang="fr-FR" sz="1500" i="1">
                <a:solidFill>
                  <a:srgbClr val="585884"/>
                </a:solidFill>
                <a:latin typeface="Comic Sans MS" pitchFamily="66" charset="0"/>
              </a:rPr>
              <a:t> de leurs travaux et le droit à être correctement </a:t>
            </a:r>
            <a:r>
              <a:rPr lang="fr-FR" sz="1500" b="1" i="1">
                <a:solidFill>
                  <a:srgbClr val="800000"/>
                </a:solidFill>
                <a:latin typeface="Comic Sans MS" pitchFamily="66" charset="0"/>
              </a:rPr>
              <a:t>reconnus et cités</a:t>
            </a:r>
            <a:r>
              <a:rPr lang="fr-FR" sz="1500" i="1">
                <a:solidFill>
                  <a:srgbClr val="585884"/>
                </a:solidFill>
                <a:latin typeface="Comic Sans MS" pitchFamily="66" charset="0"/>
              </a:rPr>
              <a:t>. »</a:t>
            </a:r>
            <a:r>
              <a:rPr lang="fr-FR" sz="1500">
                <a:solidFill>
                  <a:srgbClr val="585884"/>
                </a:solidFill>
                <a:latin typeface="Comic Sans MS" pitchFamily="66" charset="0"/>
              </a:rPr>
              <a:t> </a:t>
            </a:r>
          </a:p>
        </p:txBody>
      </p:sp>
      <p:sp>
        <p:nvSpPr>
          <p:cNvPr id="110597" name="Rectangle 5"/>
          <p:cNvSpPr>
            <a:spLocks noChangeArrowheads="1"/>
          </p:cNvSpPr>
          <p:nvPr/>
        </p:nvSpPr>
        <p:spPr bwMode="auto">
          <a:xfrm>
            <a:off x="7993063" y="71438"/>
            <a:ext cx="1116012" cy="9810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10594"/>
                                        </p:tgtEl>
                                        <p:attrNameLst>
                                          <p:attrName>style.visibility</p:attrName>
                                        </p:attrNameLst>
                                      </p:cBhvr>
                                      <p:to>
                                        <p:strVal val="visible"/>
                                      </p:to>
                                    </p:set>
                                    <p:anim calcmode="lin" valueType="num">
                                      <p:cBhvr>
                                        <p:cTn id="7" dur="500" fill="hold"/>
                                        <p:tgtEl>
                                          <p:spTgt spid="110594"/>
                                        </p:tgtEl>
                                        <p:attrNameLst>
                                          <p:attrName>ppt_x</p:attrName>
                                        </p:attrNameLst>
                                      </p:cBhvr>
                                      <p:tavLst>
                                        <p:tav tm="0">
                                          <p:val>
                                            <p:strVal val="#ppt_x-.2"/>
                                          </p:val>
                                        </p:tav>
                                        <p:tav tm="100000">
                                          <p:val>
                                            <p:strVal val="#ppt_x"/>
                                          </p:val>
                                        </p:tav>
                                      </p:tavLst>
                                    </p:anim>
                                    <p:anim calcmode="lin" valueType="num">
                                      <p:cBhvr>
                                        <p:cTn id="8" dur="500" fill="hold"/>
                                        <p:tgtEl>
                                          <p:spTgt spid="110594"/>
                                        </p:tgtEl>
                                        <p:attrNameLst>
                                          <p:attrName>ppt_y</p:attrName>
                                        </p:attrNameLst>
                                      </p:cBhvr>
                                      <p:tavLst>
                                        <p:tav tm="0">
                                          <p:val>
                                            <p:strVal val="#ppt_y"/>
                                          </p:val>
                                        </p:tav>
                                        <p:tav tm="100000">
                                          <p:val>
                                            <p:strVal val="#ppt_y"/>
                                          </p:val>
                                        </p:tav>
                                      </p:tavLst>
                                    </p:anim>
                                    <p:animEffect transition="in" filter="wipe(right)" prLst="gradientSize: 0.1">
                                      <p:cBhvr>
                                        <p:cTn id="9" dur="500"/>
                                        <p:tgtEl>
                                          <p:spTgt spid="11059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0595">
                                            <p:txEl>
                                              <p:pRg st="0" end="0"/>
                                            </p:txEl>
                                          </p:spTgt>
                                        </p:tgtEl>
                                        <p:attrNameLst>
                                          <p:attrName>style.visibility</p:attrName>
                                        </p:attrNameLst>
                                      </p:cBhvr>
                                      <p:to>
                                        <p:strVal val="visible"/>
                                      </p:to>
                                    </p:set>
                                  </p:childTnLst>
                                </p:cTn>
                              </p:par>
                            </p:childTnLst>
                          </p:cTn>
                        </p:par>
                        <p:par>
                          <p:cTn id="14" fill="hold">
                            <p:stCondLst>
                              <p:cond delay="0"/>
                            </p:stCondLst>
                            <p:childTnLst>
                              <p:par>
                                <p:cTn id="15" presetID="10" presetClass="entr" presetSubtype="0" fill="hold" grpId="0" nodeType="afterEffect">
                                  <p:stCondLst>
                                    <p:cond delay="1000"/>
                                  </p:stCondLst>
                                  <p:childTnLst>
                                    <p:set>
                                      <p:cBhvr>
                                        <p:cTn id="16" dur="1" fill="hold">
                                          <p:stCondLst>
                                            <p:cond delay="0"/>
                                          </p:stCondLst>
                                        </p:cTn>
                                        <p:tgtEl>
                                          <p:spTgt spid="110596">
                                            <p:bg/>
                                          </p:spTgt>
                                        </p:tgtEl>
                                        <p:attrNameLst>
                                          <p:attrName>style.visibility</p:attrName>
                                        </p:attrNameLst>
                                      </p:cBhvr>
                                      <p:to>
                                        <p:strVal val="visible"/>
                                      </p:to>
                                    </p:set>
                                    <p:animEffect transition="in" filter="fade">
                                      <p:cBhvr>
                                        <p:cTn id="17" dur="500"/>
                                        <p:tgtEl>
                                          <p:spTgt spid="110596">
                                            <p:bg/>
                                          </p:spTgt>
                                        </p:tgtEl>
                                      </p:cBhvr>
                                    </p:animEffect>
                                  </p:childTnLst>
                                </p:cTn>
                              </p:par>
                              <p:par>
                                <p:cTn id="18" presetID="1" presetClass="entr" presetSubtype="0" fill="hold" grpId="0" nodeType="withEffect">
                                  <p:stCondLst>
                                    <p:cond delay="1000"/>
                                  </p:stCondLst>
                                  <p:iterate type="lt">
                                    <p:tmAbs val="20"/>
                                  </p:iterate>
                                  <p:childTnLst>
                                    <p:set>
                                      <p:cBhvr>
                                        <p:cTn id="19" dur="1" fill="hold">
                                          <p:stCondLst>
                                            <p:cond delay="0"/>
                                          </p:stCondLst>
                                        </p:cTn>
                                        <p:tgtEl>
                                          <p:spTgt spid="110596">
                                            <p:txEl>
                                              <p:pRg st="0" end="0"/>
                                            </p:txEl>
                                          </p:spTgt>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grpId="0" nodeType="afterEffect">
                                  <p:stCondLst>
                                    <p:cond delay="0"/>
                                  </p:stCondLst>
                                  <p:iterate type="lt">
                                    <p:tmAbs val="20"/>
                                  </p:iterate>
                                  <p:childTnLst>
                                    <p:set>
                                      <p:cBhvr>
                                        <p:cTn id="22" dur="1" fill="hold">
                                          <p:stCondLst>
                                            <p:cond delay="0"/>
                                          </p:stCondLst>
                                        </p:cTn>
                                        <p:tgtEl>
                                          <p:spTgt spid="110596">
                                            <p:txEl>
                                              <p:pRg st="1" end="1"/>
                                            </p:txEl>
                                          </p:spTgt>
                                        </p:tgtEl>
                                        <p:attrNameLst>
                                          <p:attrName>style.visibility</p:attrName>
                                        </p:attrNameLst>
                                      </p:cBhvr>
                                      <p:to>
                                        <p:strVal val="visible"/>
                                      </p:to>
                                    </p:set>
                                  </p:childTnLst>
                                </p:cTn>
                              </p:par>
                            </p:childTnLst>
                          </p:cTn>
                        </p:par>
                        <p:par>
                          <p:cTn id="23" fill="hold">
                            <p:stCondLst>
                              <p:cond delay="9761"/>
                            </p:stCondLst>
                            <p:childTnLst>
                              <p:par>
                                <p:cTn id="24" presetID="1" presetClass="entr" presetSubtype="0" fill="hold" grpId="0" nodeType="afterEffect">
                                  <p:stCondLst>
                                    <p:cond delay="0"/>
                                  </p:stCondLst>
                                  <p:iterate type="lt">
                                    <p:tmAbs val="20"/>
                                  </p:iterate>
                                  <p:childTnLst>
                                    <p:set>
                                      <p:cBhvr>
                                        <p:cTn id="25" dur="1" fill="hold">
                                          <p:stCondLst>
                                            <p:cond delay="0"/>
                                          </p:stCondLst>
                                        </p:cTn>
                                        <p:tgtEl>
                                          <p:spTgt spid="110596">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0"/>
                                          </p:stCondLst>
                                        </p:cTn>
                                        <p:tgtEl>
                                          <p:spTgt spid="1105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p:bldP spid="110595" grpId="0" uiExpand="1" build="p"/>
      <p:bldP spid="110596" grpId="0" uiExpand="1" build="p" animBg="1"/>
      <p:bldP spid="11059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fr-BE" sz="3600"/>
              <a:t>Deux fronts complémentaires</a:t>
            </a:r>
            <a:endParaRPr lang="fr-FR" sz="3600"/>
          </a:p>
        </p:txBody>
      </p:sp>
      <p:sp>
        <p:nvSpPr>
          <p:cNvPr id="111619" name="Rectangle 3"/>
          <p:cNvSpPr>
            <a:spLocks noGrp="1" noChangeArrowheads="1"/>
          </p:cNvSpPr>
          <p:nvPr>
            <p:ph type="body" sz="half" idx="1"/>
          </p:nvPr>
        </p:nvSpPr>
        <p:spPr>
          <a:xfrm>
            <a:off x="611188" y="1557338"/>
            <a:ext cx="7993062" cy="4822825"/>
          </a:xfrm>
        </p:spPr>
        <p:txBody>
          <a:bodyPr/>
          <a:lstStyle/>
          <a:p>
            <a:pPr>
              <a:lnSpc>
                <a:spcPct val="80000"/>
              </a:lnSpc>
            </a:pPr>
            <a:r>
              <a:rPr lang="fr-BE" sz="1600">
                <a:solidFill>
                  <a:srgbClr val="800000"/>
                </a:solidFill>
              </a:rPr>
              <a:t>Publication de documents scientifiques directement « Open Access » (la voie « d’or »)</a:t>
            </a:r>
          </a:p>
          <a:p>
            <a:pPr lvl="1">
              <a:lnSpc>
                <a:spcPct val="80000"/>
              </a:lnSpc>
            </a:pPr>
            <a:r>
              <a:rPr lang="fr-BE" sz="1400"/>
              <a:t>Les « e-prints » (critères de qualité ?)</a:t>
            </a:r>
          </a:p>
          <a:p>
            <a:pPr lvl="1">
              <a:lnSpc>
                <a:spcPct val="80000"/>
              </a:lnSpc>
            </a:pPr>
            <a:r>
              <a:rPr lang="fr-BE" sz="1400"/>
              <a:t>Les revues scientifiques</a:t>
            </a:r>
          </a:p>
          <a:p>
            <a:pPr lvl="2">
              <a:lnSpc>
                <a:spcPct val="80000"/>
              </a:lnSpc>
            </a:pPr>
            <a:r>
              <a:rPr lang="fr-BE" sz="1200"/>
              <a:t>Soit anciennes revues changeant de modèle commercial ex. </a:t>
            </a:r>
            <a:r>
              <a:rPr lang="fr-FR" sz="1200" i="1">
                <a:hlinkClick r:id="rId3"/>
              </a:rPr>
              <a:t>Nucleic Acids Research</a:t>
            </a:r>
            <a:r>
              <a:rPr lang="fr-FR" sz="1200">
                <a:hlinkClick r:id="rId3"/>
              </a:rPr>
              <a:t> </a:t>
            </a:r>
            <a:r>
              <a:rPr lang="fr-FR" sz="1200"/>
              <a:t>(</a:t>
            </a:r>
            <a:r>
              <a:rPr lang="fr-FR" sz="1200">
                <a:hlinkClick r:id="rId4"/>
              </a:rPr>
              <a:t>IF: 6,3</a:t>
            </a:r>
            <a:r>
              <a:rPr lang="fr-FR" sz="1200"/>
              <a:t>)</a:t>
            </a:r>
            <a:br>
              <a:rPr lang="fr-FR" sz="1200"/>
            </a:br>
            <a:r>
              <a:rPr lang="fr-FR" sz="800"/>
              <a:t/>
            </a:r>
            <a:br>
              <a:rPr lang="fr-FR" sz="800"/>
            </a:br>
            <a:r>
              <a:rPr lang="fr-BE" sz="1200"/>
              <a:t>Soit nouvelles revues ex. </a:t>
            </a:r>
            <a:r>
              <a:rPr lang="fr-BE" sz="1200" i="1">
                <a:hlinkClick r:id="rId5"/>
              </a:rPr>
              <a:t>Genome Biology</a:t>
            </a:r>
            <a:r>
              <a:rPr lang="fr-BE" sz="1200"/>
              <a:t> (</a:t>
            </a:r>
            <a:r>
              <a:rPr lang="fr-BE" sz="1200">
                <a:hlinkClick r:id="rId6"/>
              </a:rPr>
              <a:t>IF : 7,17</a:t>
            </a:r>
            <a:r>
              <a:rPr lang="fr-BE" sz="1200"/>
              <a:t>), </a:t>
            </a:r>
            <a:r>
              <a:rPr lang="fr-BE" sz="1200">
                <a:hlinkClick r:id="rId7"/>
              </a:rPr>
              <a:t>PLOS Biology </a:t>
            </a:r>
            <a:r>
              <a:rPr lang="fr-BE" sz="1200"/>
              <a:t>(</a:t>
            </a:r>
            <a:r>
              <a:rPr lang="fr-BE" sz="1200">
                <a:hlinkClick r:id="rId8"/>
              </a:rPr>
              <a:t>IF : 14,10</a:t>
            </a:r>
            <a:r>
              <a:rPr lang="fr-BE" sz="1200"/>
              <a:t>)…</a:t>
            </a:r>
          </a:p>
          <a:p>
            <a:pPr lvl="1">
              <a:lnSpc>
                <a:spcPct val="80000"/>
              </a:lnSpc>
              <a:buFont typeface="Wingdings 2" pitchFamily="18" charset="2"/>
              <a:buNone/>
            </a:pPr>
            <a:endParaRPr lang="fr-BE" sz="600"/>
          </a:p>
          <a:p>
            <a:pPr lvl="2">
              <a:lnSpc>
                <a:spcPct val="80000"/>
              </a:lnSpc>
            </a:pPr>
            <a:r>
              <a:rPr lang="fr-BE" sz="1200"/>
              <a:t>Voir </a:t>
            </a:r>
            <a:r>
              <a:rPr lang="fr-BE" sz="1200" b="1"/>
              <a:t>DOAJ</a:t>
            </a:r>
            <a:r>
              <a:rPr lang="fr-BE" sz="1200"/>
              <a:t> (</a:t>
            </a:r>
            <a:r>
              <a:rPr lang="en-GB" sz="1200">
                <a:hlinkClick r:id="rId9"/>
              </a:rPr>
              <a:t>http://www.doaj.org/</a:t>
            </a:r>
            <a:r>
              <a:rPr lang="en-GB" sz="1200"/>
              <a:t> ) ou </a:t>
            </a:r>
            <a:r>
              <a:rPr lang="en-GB" sz="1200" b="1"/>
              <a:t>Open J-Gate</a:t>
            </a:r>
            <a:r>
              <a:rPr lang="en-GB" sz="1200"/>
              <a:t> (</a:t>
            </a:r>
            <a:r>
              <a:rPr lang="en-GB" sz="1200">
                <a:hlinkClick r:id="rId10"/>
              </a:rPr>
              <a:t>http://www.openj-gate.com/</a:t>
            </a:r>
            <a:r>
              <a:rPr lang="en-GB" sz="1200"/>
              <a:t>)</a:t>
            </a:r>
          </a:p>
          <a:p>
            <a:pPr lvl="3">
              <a:lnSpc>
                <a:spcPct val="80000"/>
              </a:lnSpc>
            </a:pPr>
            <a:r>
              <a:rPr lang="fr-BE" sz="1200"/>
              <a:t>65,9% des revues OA peer reviewed (39,1% pour l’ensemble des revues scientifiques)</a:t>
            </a:r>
          </a:p>
          <a:p>
            <a:pPr lvl="3">
              <a:lnSpc>
                <a:spcPct val="80000"/>
              </a:lnSpc>
            </a:pPr>
            <a:r>
              <a:rPr lang="fr-BE" sz="1200"/>
              <a:t>Malgré leur récence 10,8% des revues OA ont déjà un IF (11% pour l’ensemble des revues)</a:t>
            </a:r>
          </a:p>
          <a:p>
            <a:pPr lvl="1">
              <a:lnSpc>
                <a:spcPct val="80000"/>
              </a:lnSpc>
            </a:pPr>
            <a:endParaRPr lang="fr-BE" sz="600"/>
          </a:p>
          <a:p>
            <a:pPr lvl="2">
              <a:lnSpc>
                <a:spcPct val="80000"/>
              </a:lnSpc>
            </a:pPr>
            <a:r>
              <a:rPr lang="fr-BE" sz="1200"/>
              <a:t>Financement par des institutions ou organismes de financement de la </a:t>
            </a:r>
            <a:br>
              <a:rPr lang="fr-BE" sz="1200"/>
            </a:br>
            <a:r>
              <a:rPr lang="fr-BE" sz="1200"/>
              <a:t>recherche ou modèle économique inversé (</a:t>
            </a:r>
            <a:r>
              <a:rPr lang="fr-BE" sz="1200">
                <a:hlinkClick r:id="rId11"/>
              </a:rPr>
              <a:t>BioMed Central</a:t>
            </a:r>
            <a:r>
              <a:rPr lang="fr-BE" sz="1200"/>
              <a:t>). </a:t>
            </a:r>
            <a:br>
              <a:rPr lang="fr-BE" sz="1200"/>
            </a:br>
            <a:r>
              <a:rPr lang="fr-BE" sz="1200" b="1"/>
              <a:t>Attention </a:t>
            </a:r>
            <a:r>
              <a:rPr lang="fr-BE" sz="1200"/>
              <a:t>au </a:t>
            </a:r>
            <a:r>
              <a:rPr lang="fr-BE" sz="1200">
                <a:hlinkClick r:id="rId12" action="ppaction://hlinksldjump"/>
              </a:rPr>
              <a:t>« modèle Hybride » </a:t>
            </a:r>
            <a:r>
              <a:rPr lang="fr-BE" sz="1000">
                <a:hlinkClick r:id="rId12" action="ppaction://hlinksldjump"/>
              </a:rPr>
              <a:t>(cliquer pour en savoir plus)</a:t>
            </a:r>
            <a:endParaRPr lang="fr-BE" sz="1000"/>
          </a:p>
          <a:p>
            <a:pPr lvl="1">
              <a:lnSpc>
                <a:spcPct val="80000"/>
              </a:lnSpc>
            </a:pPr>
            <a:endParaRPr lang="fr-FR" sz="600"/>
          </a:p>
          <a:p>
            <a:pPr>
              <a:lnSpc>
                <a:spcPct val="80000"/>
              </a:lnSpc>
            </a:pPr>
            <a:r>
              <a:rPr lang="fr-BE" sz="1600">
                <a:solidFill>
                  <a:srgbClr val="800000"/>
                </a:solidFill>
              </a:rPr>
              <a:t>Archives ouvertes (la voie « verte »)</a:t>
            </a:r>
          </a:p>
          <a:p>
            <a:pPr lvl="1">
              <a:lnSpc>
                <a:spcPct val="80000"/>
              </a:lnSpc>
            </a:pPr>
            <a:r>
              <a:rPr lang="fr-BE" sz="1400"/>
              <a:t>Thématiques (ArXiv, CogPrints, Pubmed…) </a:t>
            </a:r>
            <a:br>
              <a:rPr lang="fr-BE" sz="1400"/>
            </a:br>
            <a:r>
              <a:rPr lang="fr-BE" sz="1400"/>
              <a:t>ou institutionnelles</a:t>
            </a:r>
          </a:p>
          <a:p>
            <a:pPr lvl="1">
              <a:lnSpc>
                <a:spcPct val="80000"/>
              </a:lnSpc>
            </a:pPr>
            <a:r>
              <a:rPr lang="fr-BE" sz="1400"/>
              <a:t>Plus de 1100 dans le monde. </a:t>
            </a:r>
            <a:r>
              <a:rPr lang="fr-BE" sz="1200" b="1"/>
              <a:t>I</a:t>
            </a:r>
            <a:r>
              <a:rPr lang="fr-BE" sz="1400" b="1"/>
              <a:t>nteropérabilité</a:t>
            </a:r>
            <a:br>
              <a:rPr lang="fr-BE" sz="1400" b="1"/>
            </a:br>
            <a:r>
              <a:rPr lang="fr-BE" sz="1400"/>
              <a:t> </a:t>
            </a:r>
            <a:r>
              <a:rPr lang="fr-BE" sz="1200"/>
              <a:t>(voir </a:t>
            </a:r>
            <a:r>
              <a:rPr lang="fr-BE" sz="1200">
                <a:hlinkClick r:id="rId13"/>
              </a:rPr>
              <a:t>http://www.opendoar.org/</a:t>
            </a:r>
            <a:r>
              <a:rPr lang="fr-BE" sz="1200"/>
              <a:t> )</a:t>
            </a:r>
          </a:p>
          <a:p>
            <a:pPr lvl="1">
              <a:lnSpc>
                <a:spcPct val="80000"/>
              </a:lnSpc>
            </a:pPr>
            <a:r>
              <a:rPr lang="fr-BE" sz="1400"/>
              <a:t>67% des 378 éditeurs les plus importants en taille acceptent déjà l’auto-archivage sous une ou plusieurs formes (</a:t>
            </a:r>
            <a:r>
              <a:rPr lang="fr-BE" sz="1200"/>
              <a:t>voir </a:t>
            </a:r>
            <a:r>
              <a:rPr lang="fr-BE" sz="1200">
                <a:hlinkClick r:id="rId14"/>
              </a:rPr>
              <a:t>http://www.sherpa.ac.uk/romeo.php?stats=yes</a:t>
            </a:r>
            <a:r>
              <a:rPr lang="fr-BE" sz="1400"/>
              <a:t> )</a:t>
            </a:r>
          </a:p>
        </p:txBody>
      </p:sp>
      <p:pic>
        <p:nvPicPr>
          <p:cNvPr id="111628" name="Picture 12"/>
          <p:cNvPicPr>
            <a:picLocks noChangeAspect="1" noChangeArrowheads="1"/>
          </p:cNvPicPr>
          <p:nvPr>
            <p:ph sz="quarter" idx="2"/>
          </p:nvPr>
        </p:nvPicPr>
        <p:blipFill>
          <a:blip r:embed="rId15">
            <a:clrChange>
              <a:clrFrom>
                <a:srgbClr val="FFFFFF"/>
              </a:clrFrom>
              <a:clrTo>
                <a:srgbClr val="FFFFFF">
                  <a:alpha val="0"/>
                </a:srgbClr>
              </a:clrTo>
            </a:clrChange>
          </a:blip>
          <a:srcRect r="5556"/>
          <a:stretch>
            <a:fillRect/>
          </a:stretch>
        </p:blipFill>
        <p:spPr>
          <a:xfrm>
            <a:off x="0" y="4735513"/>
            <a:ext cx="1295400" cy="876300"/>
          </a:xfrm>
          <a:noFill/>
          <a:ln/>
        </p:spPr>
      </p:pic>
      <p:pic>
        <p:nvPicPr>
          <p:cNvPr id="111630" name="Picture 14"/>
          <p:cNvPicPr>
            <a:picLocks noChangeAspect="1" noChangeArrowheads="1"/>
          </p:cNvPicPr>
          <p:nvPr>
            <p:ph sz="quarter" idx="3"/>
          </p:nvPr>
        </p:nvPicPr>
        <p:blipFill>
          <a:blip r:embed="rId16">
            <a:clrChange>
              <a:clrFrom>
                <a:srgbClr val="FFFFFF"/>
              </a:clrFrom>
              <a:clrTo>
                <a:srgbClr val="FFFFFF">
                  <a:alpha val="0"/>
                </a:srgbClr>
              </a:clrTo>
            </a:clrChange>
          </a:blip>
          <a:srcRect l="11771" t="15320"/>
          <a:stretch>
            <a:fillRect/>
          </a:stretch>
        </p:blipFill>
        <p:spPr>
          <a:xfrm>
            <a:off x="34925" y="2559050"/>
            <a:ext cx="1344613" cy="798513"/>
          </a:xfrm>
          <a:noFill/>
          <a:ln/>
        </p:spPr>
      </p:pic>
      <p:sp>
        <p:nvSpPr>
          <p:cNvPr id="111632" name="Text Box 16"/>
          <p:cNvSpPr txBox="1">
            <a:spLocks noChangeArrowheads="1"/>
          </p:cNvSpPr>
          <p:nvPr/>
        </p:nvSpPr>
        <p:spPr bwMode="auto">
          <a:xfrm rot="-1161085">
            <a:off x="5651500" y="4065588"/>
            <a:ext cx="3502025" cy="876300"/>
          </a:xfrm>
          <a:prstGeom prst="rect">
            <a:avLst/>
          </a:prstGeom>
          <a:solidFill>
            <a:srgbClr val="E0E0EA"/>
          </a:solidFill>
          <a:ln w="15875">
            <a:solidFill>
              <a:srgbClr val="800000"/>
            </a:solidFill>
            <a:miter lim="800000"/>
            <a:headEnd/>
            <a:tailEnd/>
          </a:ln>
          <a:effectLst/>
        </p:spPr>
        <p:txBody>
          <a:bodyPr>
            <a:spAutoFit/>
          </a:bodyPr>
          <a:lstStyle/>
          <a:p>
            <a:pPr>
              <a:spcBef>
                <a:spcPct val="50000"/>
              </a:spcBef>
            </a:pPr>
            <a:r>
              <a:rPr lang="fr-BE" sz="1200">
                <a:solidFill>
                  <a:srgbClr val="800000"/>
                </a:solidFill>
              </a:rPr>
              <a:t>Actuellement, on estime que </a:t>
            </a:r>
            <a:r>
              <a:rPr lang="fr-BE" sz="1200" b="1">
                <a:solidFill>
                  <a:srgbClr val="800000"/>
                </a:solidFill>
              </a:rPr>
              <a:t>20%</a:t>
            </a:r>
            <a:r>
              <a:rPr lang="fr-BE" sz="1200">
                <a:solidFill>
                  <a:srgbClr val="800000"/>
                </a:solidFill>
              </a:rPr>
              <a:t> de la littérature scientifique mondiale est déjà en OA !</a:t>
            </a:r>
          </a:p>
          <a:p>
            <a:pPr lvl="1">
              <a:spcBef>
                <a:spcPct val="10000"/>
              </a:spcBef>
              <a:buFontTx/>
              <a:buChar char="•"/>
            </a:pPr>
            <a:r>
              <a:rPr lang="fr-BE" sz="1200">
                <a:solidFill>
                  <a:srgbClr val="800000"/>
                </a:solidFill>
              </a:rPr>
              <a:t> 15% par la voie verte</a:t>
            </a:r>
          </a:p>
          <a:p>
            <a:pPr lvl="1">
              <a:spcBef>
                <a:spcPct val="10000"/>
              </a:spcBef>
              <a:buFontTx/>
              <a:buChar char="•"/>
            </a:pPr>
            <a:r>
              <a:rPr lang="fr-BE" sz="1200">
                <a:solidFill>
                  <a:srgbClr val="800000"/>
                </a:solidFill>
              </a:rPr>
              <a:t>  5% par la voie dorée</a:t>
            </a:r>
            <a:endParaRPr lang="fr-FR" sz="1200">
              <a:solidFill>
                <a:srgbClr val="800000"/>
              </a:solidFill>
            </a:endParaRPr>
          </a:p>
        </p:txBody>
      </p:sp>
      <p:sp>
        <p:nvSpPr>
          <p:cNvPr id="111633" name="Rectangle 17"/>
          <p:cNvSpPr>
            <a:spLocks noChangeArrowheads="1"/>
          </p:cNvSpPr>
          <p:nvPr/>
        </p:nvSpPr>
        <p:spPr bwMode="auto">
          <a:xfrm>
            <a:off x="7993063" y="71438"/>
            <a:ext cx="1116012" cy="9810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ppt_x</p:attrName>
                                        </p:attrNameLst>
                                      </p:cBhvr>
                                      <p:tavLst>
                                        <p:tav tm="0">
                                          <p:val>
                                            <p:strVal val="#ppt_x-.2"/>
                                          </p:val>
                                        </p:tav>
                                        <p:tav tm="100000">
                                          <p:val>
                                            <p:strVal val="#ppt_x"/>
                                          </p:val>
                                        </p:tav>
                                      </p:tavLst>
                                    </p:anim>
                                    <p:anim calcmode="lin" valueType="num">
                                      <p:cBhvr>
                                        <p:cTn id="8" dur="500" fill="hold"/>
                                        <p:tgtEl>
                                          <p:spTgt spid="111618"/>
                                        </p:tgtEl>
                                        <p:attrNameLst>
                                          <p:attrName>ppt_y</p:attrName>
                                        </p:attrNameLst>
                                      </p:cBhvr>
                                      <p:tavLst>
                                        <p:tav tm="0">
                                          <p:val>
                                            <p:strVal val="#ppt_y"/>
                                          </p:val>
                                        </p:tav>
                                        <p:tav tm="100000">
                                          <p:val>
                                            <p:strVal val="#ppt_y"/>
                                          </p:val>
                                        </p:tav>
                                      </p:tavLst>
                                    </p:anim>
                                    <p:animEffect transition="in" filter="wipe(right)" prLst="gradientSize: 0.1">
                                      <p:cBhvr>
                                        <p:cTn id="9" dur="500"/>
                                        <p:tgtEl>
                                          <p:spTgt spid="111618"/>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11630">
                                            <p:bg/>
                                          </p:spTgt>
                                        </p:tgtEl>
                                        <p:attrNameLst>
                                          <p:attrName>style.visibility</p:attrName>
                                        </p:attrNameLst>
                                      </p:cBhvr>
                                      <p:to>
                                        <p:strVal val="visible"/>
                                      </p:to>
                                    </p:set>
                                    <p:anim calcmode="lin" valueType="num">
                                      <p:cBhvr>
                                        <p:cTn id="14" dur="500" fill="hold"/>
                                        <p:tgtEl>
                                          <p:spTgt spid="111630">
                                            <p:bg/>
                                          </p:spTgt>
                                        </p:tgtEl>
                                        <p:attrNameLst>
                                          <p:attrName>ppt_w</p:attrName>
                                        </p:attrNameLst>
                                      </p:cBhvr>
                                      <p:tavLst>
                                        <p:tav tm="0">
                                          <p:val>
                                            <p:fltVal val="0"/>
                                          </p:val>
                                        </p:tav>
                                        <p:tav tm="100000">
                                          <p:val>
                                            <p:strVal val="#ppt_w"/>
                                          </p:val>
                                        </p:tav>
                                      </p:tavLst>
                                    </p:anim>
                                    <p:anim calcmode="lin" valueType="num">
                                      <p:cBhvr>
                                        <p:cTn id="15" dur="500" fill="hold"/>
                                        <p:tgtEl>
                                          <p:spTgt spid="111630">
                                            <p:bg/>
                                          </p:spTgt>
                                        </p:tgtEl>
                                        <p:attrNameLst>
                                          <p:attrName>ppt_h</p:attrName>
                                        </p:attrNameLst>
                                      </p:cBhvr>
                                      <p:tavLst>
                                        <p:tav tm="0">
                                          <p:val>
                                            <p:strVal val="#ppt_h"/>
                                          </p:val>
                                        </p:tav>
                                        <p:tav tm="100000">
                                          <p:val>
                                            <p:strVal val="#ppt_h"/>
                                          </p:val>
                                        </p:tav>
                                      </p:tavLst>
                                    </p:anim>
                                  </p:childTnLst>
                                </p:cTn>
                              </p:par>
                              <p:par>
                                <p:cTn id="16" presetID="17" presetClass="entr" presetSubtype="10" fill="hold" grpId="0" nodeType="withEffect">
                                  <p:stCondLst>
                                    <p:cond delay="0"/>
                                  </p:stCondLst>
                                  <p:childTnLst>
                                    <p:set>
                                      <p:cBhvr>
                                        <p:cTn id="17" dur="1" fill="hold">
                                          <p:stCondLst>
                                            <p:cond delay="0"/>
                                          </p:stCondLst>
                                        </p:cTn>
                                        <p:tgtEl>
                                          <p:spTgt spid="111628">
                                            <p:bg/>
                                          </p:spTgt>
                                        </p:tgtEl>
                                        <p:attrNameLst>
                                          <p:attrName>style.visibility</p:attrName>
                                        </p:attrNameLst>
                                      </p:cBhvr>
                                      <p:to>
                                        <p:strVal val="visible"/>
                                      </p:to>
                                    </p:set>
                                    <p:anim calcmode="lin" valueType="num">
                                      <p:cBhvr>
                                        <p:cTn id="18" dur="500" fill="hold"/>
                                        <p:tgtEl>
                                          <p:spTgt spid="111628">
                                            <p:bg/>
                                          </p:spTgt>
                                        </p:tgtEl>
                                        <p:attrNameLst>
                                          <p:attrName>ppt_w</p:attrName>
                                        </p:attrNameLst>
                                      </p:cBhvr>
                                      <p:tavLst>
                                        <p:tav tm="0">
                                          <p:val>
                                            <p:fltVal val="0"/>
                                          </p:val>
                                        </p:tav>
                                        <p:tav tm="100000">
                                          <p:val>
                                            <p:strVal val="#ppt_w"/>
                                          </p:val>
                                        </p:tav>
                                      </p:tavLst>
                                    </p:anim>
                                    <p:anim calcmode="lin" valueType="num">
                                      <p:cBhvr>
                                        <p:cTn id="19" dur="500" fill="hold"/>
                                        <p:tgtEl>
                                          <p:spTgt spid="111628">
                                            <p:bg/>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44" presetClass="entr" presetSubtype="0" fill="hold" grpId="0" nodeType="clickEffect">
                                  <p:stCondLst>
                                    <p:cond delay="0"/>
                                  </p:stCondLst>
                                  <p:childTnLst>
                                    <p:set>
                                      <p:cBhvr>
                                        <p:cTn id="23" dur="1" fill="hold">
                                          <p:stCondLst>
                                            <p:cond delay="0"/>
                                          </p:stCondLst>
                                        </p:cTn>
                                        <p:tgtEl>
                                          <p:spTgt spid="111619">
                                            <p:txEl>
                                              <p:pRg st="0" end="0"/>
                                            </p:txEl>
                                          </p:spTgt>
                                        </p:tgtEl>
                                        <p:attrNameLst>
                                          <p:attrName>style.visibility</p:attrName>
                                        </p:attrNameLst>
                                      </p:cBhvr>
                                      <p:to>
                                        <p:strVal val="visible"/>
                                      </p:to>
                                    </p:set>
                                    <p:animEffect transition="in" filter="fade">
                                      <p:cBhvr>
                                        <p:cTn id="24" dur="500"/>
                                        <p:tgtEl>
                                          <p:spTgt spid="111619">
                                            <p:txEl>
                                              <p:pRg st="0" end="0"/>
                                            </p:txEl>
                                          </p:spTgt>
                                        </p:tgtEl>
                                      </p:cBhvr>
                                    </p:animEffect>
                                    <p:anim calcmode="lin" valueType="num">
                                      <p:cBhvr>
                                        <p:cTn id="25" dur="500" fill="hold"/>
                                        <p:tgtEl>
                                          <p:spTgt spid="111619">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111619">
                                            <p:txEl>
                                              <p:pRg st="0" end="0"/>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111619">
                                            <p:txEl>
                                              <p:pRg st="1" end="1"/>
                                            </p:txEl>
                                          </p:spTgt>
                                        </p:tgtEl>
                                        <p:attrNameLst>
                                          <p:attrName>style.visibility</p:attrName>
                                        </p:attrNameLst>
                                      </p:cBhvr>
                                      <p:to>
                                        <p:strVal val="visible"/>
                                      </p:to>
                                    </p:set>
                                    <p:animEffect transition="in" filter="fade">
                                      <p:cBhvr>
                                        <p:cTn id="29" dur="500"/>
                                        <p:tgtEl>
                                          <p:spTgt spid="111619">
                                            <p:txEl>
                                              <p:pRg st="1" end="1"/>
                                            </p:txEl>
                                          </p:spTgt>
                                        </p:tgtEl>
                                      </p:cBhvr>
                                    </p:animEffect>
                                    <p:anim calcmode="lin" valueType="num">
                                      <p:cBhvr>
                                        <p:cTn id="30" dur="500" fill="hold"/>
                                        <p:tgtEl>
                                          <p:spTgt spid="111619">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111619">
                                            <p:txEl>
                                              <p:pRg st="1" end="1"/>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111619">
                                            <p:txEl>
                                              <p:pRg st="2" end="2"/>
                                            </p:txEl>
                                          </p:spTgt>
                                        </p:tgtEl>
                                        <p:attrNameLst>
                                          <p:attrName>style.visibility</p:attrName>
                                        </p:attrNameLst>
                                      </p:cBhvr>
                                      <p:to>
                                        <p:strVal val="visible"/>
                                      </p:to>
                                    </p:set>
                                    <p:animEffect transition="in" filter="fade">
                                      <p:cBhvr>
                                        <p:cTn id="34" dur="500"/>
                                        <p:tgtEl>
                                          <p:spTgt spid="111619">
                                            <p:txEl>
                                              <p:pRg st="2" end="2"/>
                                            </p:txEl>
                                          </p:spTgt>
                                        </p:tgtEl>
                                      </p:cBhvr>
                                    </p:animEffect>
                                    <p:anim calcmode="lin" valueType="num">
                                      <p:cBhvr>
                                        <p:cTn id="35" dur="500" fill="hold"/>
                                        <p:tgtEl>
                                          <p:spTgt spid="111619">
                                            <p:txEl>
                                              <p:pRg st="2" end="2"/>
                                            </p:txEl>
                                          </p:spTgt>
                                        </p:tgtEl>
                                        <p:attrNameLst>
                                          <p:attrName>ppt_x</p:attrName>
                                        </p:attrNameLst>
                                      </p:cBhvr>
                                      <p:tavLst>
                                        <p:tav tm="0">
                                          <p:val>
                                            <p:strVal val="#ppt_x"/>
                                          </p:val>
                                        </p:tav>
                                        <p:tav tm="100000">
                                          <p:val>
                                            <p:strVal val="#ppt_x"/>
                                          </p:val>
                                        </p:tav>
                                      </p:tavLst>
                                    </p:anim>
                                    <p:anim calcmode="lin" valueType="num">
                                      <p:cBhvr>
                                        <p:cTn id="36" dur="500" fill="hold"/>
                                        <p:tgtEl>
                                          <p:spTgt spid="111619">
                                            <p:txEl>
                                              <p:pRg st="2" end="2"/>
                                            </p:txEl>
                                          </p:spTgt>
                                        </p:tgtEl>
                                        <p:attrNameLst>
                                          <p:attrName>ppt_y</p:attrName>
                                        </p:attrNameLst>
                                      </p:cBhvr>
                                      <p:tavLst>
                                        <p:tav tm="0">
                                          <p:val>
                                            <p:strVal val="#ppt_y+.05"/>
                                          </p:val>
                                        </p:tav>
                                        <p:tav tm="100000">
                                          <p:val>
                                            <p:strVal val="#ppt_y"/>
                                          </p:val>
                                        </p:tav>
                                      </p:tavLst>
                                    </p:anim>
                                  </p:childTnLst>
                                </p:cTn>
                              </p:par>
                              <p:par>
                                <p:cTn id="37" presetID="44" presetClass="entr" presetSubtype="0" fill="hold" grpId="0" nodeType="withEffect">
                                  <p:stCondLst>
                                    <p:cond delay="0"/>
                                  </p:stCondLst>
                                  <p:childTnLst>
                                    <p:set>
                                      <p:cBhvr>
                                        <p:cTn id="38" dur="1" fill="hold">
                                          <p:stCondLst>
                                            <p:cond delay="0"/>
                                          </p:stCondLst>
                                        </p:cTn>
                                        <p:tgtEl>
                                          <p:spTgt spid="111619">
                                            <p:txEl>
                                              <p:pRg st="3" end="3"/>
                                            </p:txEl>
                                          </p:spTgt>
                                        </p:tgtEl>
                                        <p:attrNameLst>
                                          <p:attrName>style.visibility</p:attrName>
                                        </p:attrNameLst>
                                      </p:cBhvr>
                                      <p:to>
                                        <p:strVal val="visible"/>
                                      </p:to>
                                    </p:set>
                                    <p:animEffect transition="in" filter="fade">
                                      <p:cBhvr>
                                        <p:cTn id="39" dur="500"/>
                                        <p:tgtEl>
                                          <p:spTgt spid="111619">
                                            <p:txEl>
                                              <p:pRg st="3" end="3"/>
                                            </p:txEl>
                                          </p:spTgt>
                                        </p:tgtEl>
                                      </p:cBhvr>
                                    </p:animEffect>
                                    <p:anim calcmode="lin" valueType="num">
                                      <p:cBhvr>
                                        <p:cTn id="40" dur="500" fill="hold"/>
                                        <p:tgtEl>
                                          <p:spTgt spid="111619">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111619">
                                            <p:txEl>
                                              <p:pRg st="3" end="3"/>
                                            </p:txEl>
                                          </p:spTgt>
                                        </p:tgtEl>
                                        <p:attrNameLst>
                                          <p:attrName>ppt_y</p:attrName>
                                        </p:attrNameLst>
                                      </p:cBhvr>
                                      <p:tavLst>
                                        <p:tav tm="0">
                                          <p:val>
                                            <p:strVal val="#ppt_y+.05"/>
                                          </p:val>
                                        </p:tav>
                                        <p:tav tm="100000">
                                          <p:val>
                                            <p:strVal val="#ppt_y"/>
                                          </p:val>
                                        </p:tav>
                                      </p:tavLst>
                                    </p:anim>
                                  </p:childTnLst>
                                </p:cTn>
                              </p:par>
                              <p:par>
                                <p:cTn id="42" presetID="44" presetClass="entr" presetSubtype="0" fill="hold" grpId="0" nodeType="withEffect">
                                  <p:stCondLst>
                                    <p:cond delay="0"/>
                                  </p:stCondLst>
                                  <p:childTnLst>
                                    <p:set>
                                      <p:cBhvr>
                                        <p:cTn id="43" dur="1" fill="hold">
                                          <p:stCondLst>
                                            <p:cond delay="0"/>
                                          </p:stCondLst>
                                        </p:cTn>
                                        <p:tgtEl>
                                          <p:spTgt spid="111619">
                                            <p:txEl>
                                              <p:pRg st="5" end="5"/>
                                            </p:txEl>
                                          </p:spTgt>
                                        </p:tgtEl>
                                        <p:attrNameLst>
                                          <p:attrName>style.visibility</p:attrName>
                                        </p:attrNameLst>
                                      </p:cBhvr>
                                      <p:to>
                                        <p:strVal val="visible"/>
                                      </p:to>
                                    </p:set>
                                    <p:animEffect transition="in" filter="fade">
                                      <p:cBhvr>
                                        <p:cTn id="44" dur="500"/>
                                        <p:tgtEl>
                                          <p:spTgt spid="111619">
                                            <p:txEl>
                                              <p:pRg st="5" end="5"/>
                                            </p:txEl>
                                          </p:spTgt>
                                        </p:tgtEl>
                                      </p:cBhvr>
                                    </p:animEffect>
                                    <p:anim calcmode="lin" valueType="num">
                                      <p:cBhvr>
                                        <p:cTn id="45" dur="500" fill="hold"/>
                                        <p:tgtEl>
                                          <p:spTgt spid="111619">
                                            <p:txEl>
                                              <p:pRg st="5" end="5"/>
                                            </p:txEl>
                                          </p:spTgt>
                                        </p:tgtEl>
                                        <p:attrNameLst>
                                          <p:attrName>ppt_x</p:attrName>
                                        </p:attrNameLst>
                                      </p:cBhvr>
                                      <p:tavLst>
                                        <p:tav tm="0">
                                          <p:val>
                                            <p:strVal val="#ppt_x"/>
                                          </p:val>
                                        </p:tav>
                                        <p:tav tm="100000">
                                          <p:val>
                                            <p:strVal val="#ppt_x"/>
                                          </p:val>
                                        </p:tav>
                                      </p:tavLst>
                                    </p:anim>
                                    <p:anim calcmode="lin" valueType="num">
                                      <p:cBhvr>
                                        <p:cTn id="46" dur="500" fill="hold"/>
                                        <p:tgtEl>
                                          <p:spTgt spid="111619">
                                            <p:txEl>
                                              <p:pRg st="5" end="5"/>
                                            </p:txEl>
                                          </p:spTgt>
                                        </p:tgtEl>
                                        <p:attrNameLst>
                                          <p:attrName>ppt_y</p:attrName>
                                        </p:attrNameLst>
                                      </p:cBhvr>
                                      <p:tavLst>
                                        <p:tav tm="0">
                                          <p:val>
                                            <p:strVal val="#ppt_y+.05"/>
                                          </p:val>
                                        </p:tav>
                                        <p:tav tm="100000">
                                          <p:val>
                                            <p:strVal val="#ppt_y"/>
                                          </p:val>
                                        </p:tav>
                                      </p:tavLst>
                                    </p:anim>
                                  </p:childTnLst>
                                </p:cTn>
                              </p:par>
                              <p:par>
                                <p:cTn id="47" presetID="44" presetClass="entr" presetSubtype="0" fill="hold" grpId="0" nodeType="withEffect">
                                  <p:stCondLst>
                                    <p:cond delay="0"/>
                                  </p:stCondLst>
                                  <p:childTnLst>
                                    <p:set>
                                      <p:cBhvr>
                                        <p:cTn id="48" dur="1" fill="hold">
                                          <p:stCondLst>
                                            <p:cond delay="0"/>
                                          </p:stCondLst>
                                        </p:cTn>
                                        <p:tgtEl>
                                          <p:spTgt spid="111619">
                                            <p:txEl>
                                              <p:pRg st="6" end="6"/>
                                            </p:txEl>
                                          </p:spTgt>
                                        </p:tgtEl>
                                        <p:attrNameLst>
                                          <p:attrName>style.visibility</p:attrName>
                                        </p:attrNameLst>
                                      </p:cBhvr>
                                      <p:to>
                                        <p:strVal val="visible"/>
                                      </p:to>
                                    </p:set>
                                    <p:animEffect transition="in" filter="fade">
                                      <p:cBhvr>
                                        <p:cTn id="49" dur="500"/>
                                        <p:tgtEl>
                                          <p:spTgt spid="111619">
                                            <p:txEl>
                                              <p:pRg st="6" end="6"/>
                                            </p:txEl>
                                          </p:spTgt>
                                        </p:tgtEl>
                                      </p:cBhvr>
                                    </p:animEffect>
                                    <p:anim calcmode="lin" valueType="num">
                                      <p:cBhvr>
                                        <p:cTn id="50" dur="500" fill="hold"/>
                                        <p:tgtEl>
                                          <p:spTgt spid="111619">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111619">
                                            <p:txEl>
                                              <p:pRg st="6" end="6"/>
                                            </p:txEl>
                                          </p:spTgt>
                                        </p:tgtEl>
                                        <p:attrNameLst>
                                          <p:attrName>ppt_y</p:attrName>
                                        </p:attrNameLst>
                                      </p:cBhvr>
                                      <p:tavLst>
                                        <p:tav tm="0">
                                          <p:val>
                                            <p:strVal val="#ppt_y+.05"/>
                                          </p:val>
                                        </p:tav>
                                        <p:tav tm="100000">
                                          <p:val>
                                            <p:strVal val="#ppt_y"/>
                                          </p:val>
                                        </p:tav>
                                      </p:tavLst>
                                    </p:anim>
                                  </p:childTnLst>
                                </p:cTn>
                              </p:par>
                              <p:par>
                                <p:cTn id="52" presetID="44" presetClass="entr" presetSubtype="0" fill="hold" grpId="0" nodeType="withEffect">
                                  <p:stCondLst>
                                    <p:cond delay="0"/>
                                  </p:stCondLst>
                                  <p:childTnLst>
                                    <p:set>
                                      <p:cBhvr>
                                        <p:cTn id="53" dur="1" fill="hold">
                                          <p:stCondLst>
                                            <p:cond delay="0"/>
                                          </p:stCondLst>
                                        </p:cTn>
                                        <p:tgtEl>
                                          <p:spTgt spid="111619">
                                            <p:txEl>
                                              <p:pRg st="7" end="7"/>
                                            </p:txEl>
                                          </p:spTgt>
                                        </p:tgtEl>
                                        <p:attrNameLst>
                                          <p:attrName>style.visibility</p:attrName>
                                        </p:attrNameLst>
                                      </p:cBhvr>
                                      <p:to>
                                        <p:strVal val="visible"/>
                                      </p:to>
                                    </p:set>
                                    <p:animEffect transition="in" filter="fade">
                                      <p:cBhvr>
                                        <p:cTn id="54" dur="500"/>
                                        <p:tgtEl>
                                          <p:spTgt spid="111619">
                                            <p:txEl>
                                              <p:pRg st="7" end="7"/>
                                            </p:txEl>
                                          </p:spTgt>
                                        </p:tgtEl>
                                      </p:cBhvr>
                                    </p:animEffect>
                                    <p:anim calcmode="lin" valueType="num">
                                      <p:cBhvr>
                                        <p:cTn id="55" dur="500" fill="hold"/>
                                        <p:tgtEl>
                                          <p:spTgt spid="111619">
                                            <p:txEl>
                                              <p:pRg st="7" end="7"/>
                                            </p:txEl>
                                          </p:spTgt>
                                        </p:tgtEl>
                                        <p:attrNameLst>
                                          <p:attrName>ppt_x</p:attrName>
                                        </p:attrNameLst>
                                      </p:cBhvr>
                                      <p:tavLst>
                                        <p:tav tm="0">
                                          <p:val>
                                            <p:strVal val="#ppt_x"/>
                                          </p:val>
                                        </p:tav>
                                        <p:tav tm="100000">
                                          <p:val>
                                            <p:strVal val="#ppt_x"/>
                                          </p:val>
                                        </p:tav>
                                      </p:tavLst>
                                    </p:anim>
                                    <p:anim calcmode="lin" valueType="num">
                                      <p:cBhvr>
                                        <p:cTn id="56" dur="500" fill="hold"/>
                                        <p:tgtEl>
                                          <p:spTgt spid="111619">
                                            <p:txEl>
                                              <p:pRg st="7" end="7"/>
                                            </p:txEl>
                                          </p:spTgt>
                                        </p:tgtEl>
                                        <p:attrNameLst>
                                          <p:attrName>ppt_y</p:attrName>
                                        </p:attrNameLst>
                                      </p:cBhvr>
                                      <p:tavLst>
                                        <p:tav tm="0">
                                          <p:val>
                                            <p:strVal val="#ppt_y+.05"/>
                                          </p:val>
                                        </p:tav>
                                        <p:tav tm="100000">
                                          <p:val>
                                            <p:strVal val="#ppt_y"/>
                                          </p:val>
                                        </p:tav>
                                      </p:tavLst>
                                    </p:anim>
                                  </p:childTnLst>
                                </p:cTn>
                              </p:par>
                              <p:par>
                                <p:cTn id="57" presetID="44" presetClass="entr" presetSubtype="0" fill="hold" grpId="0" nodeType="withEffect">
                                  <p:stCondLst>
                                    <p:cond delay="0"/>
                                  </p:stCondLst>
                                  <p:childTnLst>
                                    <p:set>
                                      <p:cBhvr>
                                        <p:cTn id="58" dur="1" fill="hold">
                                          <p:stCondLst>
                                            <p:cond delay="0"/>
                                          </p:stCondLst>
                                        </p:cTn>
                                        <p:tgtEl>
                                          <p:spTgt spid="111619">
                                            <p:txEl>
                                              <p:pRg st="9" end="9"/>
                                            </p:txEl>
                                          </p:spTgt>
                                        </p:tgtEl>
                                        <p:attrNameLst>
                                          <p:attrName>style.visibility</p:attrName>
                                        </p:attrNameLst>
                                      </p:cBhvr>
                                      <p:to>
                                        <p:strVal val="visible"/>
                                      </p:to>
                                    </p:set>
                                    <p:animEffect transition="in" filter="fade">
                                      <p:cBhvr>
                                        <p:cTn id="59" dur="500"/>
                                        <p:tgtEl>
                                          <p:spTgt spid="111619">
                                            <p:txEl>
                                              <p:pRg st="9" end="9"/>
                                            </p:txEl>
                                          </p:spTgt>
                                        </p:tgtEl>
                                      </p:cBhvr>
                                    </p:animEffect>
                                    <p:anim calcmode="lin" valueType="num">
                                      <p:cBhvr>
                                        <p:cTn id="60" dur="500" fill="hold"/>
                                        <p:tgtEl>
                                          <p:spTgt spid="111619">
                                            <p:txEl>
                                              <p:pRg st="9" end="9"/>
                                            </p:txEl>
                                          </p:spTgt>
                                        </p:tgtEl>
                                        <p:attrNameLst>
                                          <p:attrName>ppt_x</p:attrName>
                                        </p:attrNameLst>
                                      </p:cBhvr>
                                      <p:tavLst>
                                        <p:tav tm="0">
                                          <p:val>
                                            <p:strVal val="#ppt_x"/>
                                          </p:val>
                                        </p:tav>
                                        <p:tav tm="100000">
                                          <p:val>
                                            <p:strVal val="#ppt_x"/>
                                          </p:val>
                                        </p:tav>
                                      </p:tavLst>
                                    </p:anim>
                                    <p:anim calcmode="lin" valueType="num">
                                      <p:cBhvr>
                                        <p:cTn id="61" dur="500" fill="hold"/>
                                        <p:tgtEl>
                                          <p:spTgt spid="111619">
                                            <p:txEl>
                                              <p:pRg st="9" end="9"/>
                                            </p:txEl>
                                          </p:spTgt>
                                        </p:tgtEl>
                                        <p:attrNameLst>
                                          <p:attrName>ppt_y</p:attrName>
                                        </p:attrNameLst>
                                      </p:cBhvr>
                                      <p:tavLst>
                                        <p:tav tm="0">
                                          <p:val>
                                            <p:strVal val="#ppt_y+.05"/>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4" presetClass="entr" presetSubtype="0" fill="hold" grpId="0" nodeType="clickEffect">
                                  <p:stCondLst>
                                    <p:cond delay="0"/>
                                  </p:stCondLst>
                                  <p:childTnLst>
                                    <p:set>
                                      <p:cBhvr>
                                        <p:cTn id="65" dur="1" fill="hold">
                                          <p:stCondLst>
                                            <p:cond delay="0"/>
                                          </p:stCondLst>
                                        </p:cTn>
                                        <p:tgtEl>
                                          <p:spTgt spid="111619">
                                            <p:txEl>
                                              <p:pRg st="11" end="11"/>
                                            </p:txEl>
                                          </p:spTgt>
                                        </p:tgtEl>
                                        <p:attrNameLst>
                                          <p:attrName>style.visibility</p:attrName>
                                        </p:attrNameLst>
                                      </p:cBhvr>
                                      <p:to>
                                        <p:strVal val="visible"/>
                                      </p:to>
                                    </p:set>
                                    <p:animEffect transition="in" filter="fade">
                                      <p:cBhvr>
                                        <p:cTn id="66" dur="500"/>
                                        <p:tgtEl>
                                          <p:spTgt spid="111619">
                                            <p:txEl>
                                              <p:pRg st="11" end="11"/>
                                            </p:txEl>
                                          </p:spTgt>
                                        </p:tgtEl>
                                      </p:cBhvr>
                                    </p:animEffect>
                                    <p:anim calcmode="lin" valueType="num">
                                      <p:cBhvr>
                                        <p:cTn id="67" dur="500" fill="hold"/>
                                        <p:tgtEl>
                                          <p:spTgt spid="111619">
                                            <p:txEl>
                                              <p:pRg st="11" end="11"/>
                                            </p:txEl>
                                          </p:spTgt>
                                        </p:tgtEl>
                                        <p:attrNameLst>
                                          <p:attrName>ppt_x</p:attrName>
                                        </p:attrNameLst>
                                      </p:cBhvr>
                                      <p:tavLst>
                                        <p:tav tm="0">
                                          <p:val>
                                            <p:strVal val="#ppt_x"/>
                                          </p:val>
                                        </p:tav>
                                        <p:tav tm="100000">
                                          <p:val>
                                            <p:strVal val="#ppt_x"/>
                                          </p:val>
                                        </p:tav>
                                      </p:tavLst>
                                    </p:anim>
                                    <p:anim calcmode="lin" valueType="num">
                                      <p:cBhvr>
                                        <p:cTn id="68" dur="500" fill="hold"/>
                                        <p:tgtEl>
                                          <p:spTgt spid="111619">
                                            <p:txEl>
                                              <p:pRg st="11" end="11"/>
                                            </p:txEl>
                                          </p:spTgt>
                                        </p:tgtEl>
                                        <p:attrNameLst>
                                          <p:attrName>ppt_y</p:attrName>
                                        </p:attrNameLst>
                                      </p:cBhvr>
                                      <p:tavLst>
                                        <p:tav tm="0">
                                          <p:val>
                                            <p:strVal val="#ppt_y+.05"/>
                                          </p:val>
                                        </p:tav>
                                        <p:tav tm="100000">
                                          <p:val>
                                            <p:strVal val="#ppt_y"/>
                                          </p:val>
                                        </p:tav>
                                      </p:tavLst>
                                    </p:anim>
                                  </p:childTnLst>
                                </p:cTn>
                              </p:par>
                              <p:par>
                                <p:cTn id="69" presetID="44" presetClass="entr" presetSubtype="0" fill="hold" grpId="0" nodeType="withEffect">
                                  <p:stCondLst>
                                    <p:cond delay="0"/>
                                  </p:stCondLst>
                                  <p:childTnLst>
                                    <p:set>
                                      <p:cBhvr>
                                        <p:cTn id="70" dur="1" fill="hold">
                                          <p:stCondLst>
                                            <p:cond delay="0"/>
                                          </p:stCondLst>
                                        </p:cTn>
                                        <p:tgtEl>
                                          <p:spTgt spid="111619">
                                            <p:txEl>
                                              <p:pRg st="12" end="12"/>
                                            </p:txEl>
                                          </p:spTgt>
                                        </p:tgtEl>
                                        <p:attrNameLst>
                                          <p:attrName>style.visibility</p:attrName>
                                        </p:attrNameLst>
                                      </p:cBhvr>
                                      <p:to>
                                        <p:strVal val="visible"/>
                                      </p:to>
                                    </p:set>
                                    <p:animEffect transition="in" filter="fade">
                                      <p:cBhvr>
                                        <p:cTn id="71" dur="500"/>
                                        <p:tgtEl>
                                          <p:spTgt spid="111619">
                                            <p:txEl>
                                              <p:pRg st="12" end="12"/>
                                            </p:txEl>
                                          </p:spTgt>
                                        </p:tgtEl>
                                      </p:cBhvr>
                                    </p:animEffect>
                                    <p:anim calcmode="lin" valueType="num">
                                      <p:cBhvr>
                                        <p:cTn id="72" dur="500" fill="hold"/>
                                        <p:tgtEl>
                                          <p:spTgt spid="111619">
                                            <p:txEl>
                                              <p:pRg st="12" end="12"/>
                                            </p:txEl>
                                          </p:spTgt>
                                        </p:tgtEl>
                                        <p:attrNameLst>
                                          <p:attrName>ppt_x</p:attrName>
                                        </p:attrNameLst>
                                      </p:cBhvr>
                                      <p:tavLst>
                                        <p:tav tm="0">
                                          <p:val>
                                            <p:strVal val="#ppt_x"/>
                                          </p:val>
                                        </p:tav>
                                        <p:tav tm="100000">
                                          <p:val>
                                            <p:strVal val="#ppt_x"/>
                                          </p:val>
                                        </p:tav>
                                      </p:tavLst>
                                    </p:anim>
                                    <p:anim calcmode="lin" valueType="num">
                                      <p:cBhvr>
                                        <p:cTn id="73" dur="500" fill="hold"/>
                                        <p:tgtEl>
                                          <p:spTgt spid="111619">
                                            <p:txEl>
                                              <p:pRg st="12" end="12"/>
                                            </p:txEl>
                                          </p:spTgt>
                                        </p:tgtEl>
                                        <p:attrNameLst>
                                          <p:attrName>ppt_y</p:attrName>
                                        </p:attrNameLst>
                                      </p:cBhvr>
                                      <p:tavLst>
                                        <p:tav tm="0">
                                          <p:val>
                                            <p:strVal val="#ppt_y+.05"/>
                                          </p:val>
                                        </p:tav>
                                        <p:tav tm="100000">
                                          <p:val>
                                            <p:strVal val="#ppt_y"/>
                                          </p:val>
                                        </p:tav>
                                      </p:tavLst>
                                    </p:anim>
                                  </p:childTnLst>
                                </p:cTn>
                              </p:par>
                              <p:par>
                                <p:cTn id="74" presetID="44" presetClass="entr" presetSubtype="0" fill="hold" grpId="0" nodeType="withEffect">
                                  <p:stCondLst>
                                    <p:cond delay="0"/>
                                  </p:stCondLst>
                                  <p:childTnLst>
                                    <p:set>
                                      <p:cBhvr>
                                        <p:cTn id="75" dur="1" fill="hold">
                                          <p:stCondLst>
                                            <p:cond delay="0"/>
                                          </p:stCondLst>
                                        </p:cTn>
                                        <p:tgtEl>
                                          <p:spTgt spid="111619">
                                            <p:txEl>
                                              <p:pRg st="13" end="13"/>
                                            </p:txEl>
                                          </p:spTgt>
                                        </p:tgtEl>
                                        <p:attrNameLst>
                                          <p:attrName>style.visibility</p:attrName>
                                        </p:attrNameLst>
                                      </p:cBhvr>
                                      <p:to>
                                        <p:strVal val="visible"/>
                                      </p:to>
                                    </p:set>
                                    <p:animEffect transition="in" filter="fade">
                                      <p:cBhvr>
                                        <p:cTn id="76" dur="500"/>
                                        <p:tgtEl>
                                          <p:spTgt spid="111619">
                                            <p:txEl>
                                              <p:pRg st="13" end="13"/>
                                            </p:txEl>
                                          </p:spTgt>
                                        </p:tgtEl>
                                      </p:cBhvr>
                                    </p:animEffect>
                                    <p:anim calcmode="lin" valueType="num">
                                      <p:cBhvr>
                                        <p:cTn id="77" dur="500" fill="hold"/>
                                        <p:tgtEl>
                                          <p:spTgt spid="111619">
                                            <p:txEl>
                                              <p:pRg st="13" end="13"/>
                                            </p:txEl>
                                          </p:spTgt>
                                        </p:tgtEl>
                                        <p:attrNameLst>
                                          <p:attrName>ppt_x</p:attrName>
                                        </p:attrNameLst>
                                      </p:cBhvr>
                                      <p:tavLst>
                                        <p:tav tm="0">
                                          <p:val>
                                            <p:strVal val="#ppt_x"/>
                                          </p:val>
                                        </p:tav>
                                        <p:tav tm="100000">
                                          <p:val>
                                            <p:strVal val="#ppt_x"/>
                                          </p:val>
                                        </p:tav>
                                      </p:tavLst>
                                    </p:anim>
                                    <p:anim calcmode="lin" valueType="num">
                                      <p:cBhvr>
                                        <p:cTn id="78" dur="500" fill="hold"/>
                                        <p:tgtEl>
                                          <p:spTgt spid="111619">
                                            <p:txEl>
                                              <p:pRg st="13" end="13"/>
                                            </p:txEl>
                                          </p:spTgt>
                                        </p:tgtEl>
                                        <p:attrNameLst>
                                          <p:attrName>ppt_y</p:attrName>
                                        </p:attrNameLst>
                                      </p:cBhvr>
                                      <p:tavLst>
                                        <p:tav tm="0">
                                          <p:val>
                                            <p:strVal val="#ppt_y+.05"/>
                                          </p:val>
                                        </p:tav>
                                        <p:tav tm="100000">
                                          <p:val>
                                            <p:strVal val="#ppt_y"/>
                                          </p:val>
                                        </p:tav>
                                      </p:tavLst>
                                    </p:anim>
                                  </p:childTnLst>
                                </p:cTn>
                              </p:par>
                              <p:par>
                                <p:cTn id="79" presetID="44" presetClass="entr" presetSubtype="0" fill="hold" grpId="0" nodeType="withEffect">
                                  <p:stCondLst>
                                    <p:cond delay="0"/>
                                  </p:stCondLst>
                                  <p:childTnLst>
                                    <p:set>
                                      <p:cBhvr>
                                        <p:cTn id="80" dur="1" fill="hold">
                                          <p:stCondLst>
                                            <p:cond delay="0"/>
                                          </p:stCondLst>
                                        </p:cTn>
                                        <p:tgtEl>
                                          <p:spTgt spid="111619">
                                            <p:txEl>
                                              <p:pRg st="14" end="14"/>
                                            </p:txEl>
                                          </p:spTgt>
                                        </p:tgtEl>
                                        <p:attrNameLst>
                                          <p:attrName>style.visibility</p:attrName>
                                        </p:attrNameLst>
                                      </p:cBhvr>
                                      <p:to>
                                        <p:strVal val="visible"/>
                                      </p:to>
                                    </p:set>
                                    <p:animEffect transition="in" filter="fade">
                                      <p:cBhvr>
                                        <p:cTn id="81" dur="500"/>
                                        <p:tgtEl>
                                          <p:spTgt spid="111619">
                                            <p:txEl>
                                              <p:pRg st="14" end="14"/>
                                            </p:txEl>
                                          </p:spTgt>
                                        </p:tgtEl>
                                      </p:cBhvr>
                                    </p:animEffect>
                                    <p:anim calcmode="lin" valueType="num">
                                      <p:cBhvr>
                                        <p:cTn id="82" dur="500" fill="hold"/>
                                        <p:tgtEl>
                                          <p:spTgt spid="111619">
                                            <p:txEl>
                                              <p:pRg st="14" end="14"/>
                                            </p:txEl>
                                          </p:spTgt>
                                        </p:tgtEl>
                                        <p:attrNameLst>
                                          <p:attrName>ppt_x</p:attrName>
                                        </p:attrNameLst>
                                      </p:cBhvr>
                                      <p:tavLst>
                                        <p:tav tm="0">
                                          <p:val>
                                            <p:strVal val="#ppt_x"/>
                                          </p:val>
                                        </p:tav>
                                        <p:tav tm="100000">
                                          <p:val>
                                            <p:strVal val="#ppt_x"/>
                                          </p:val>
                                        </p:tav>
                                      </p:tavLst>
                                    </p:anim>
                                    <p:anim calcmode="lin" valueType="num">
                                      <p:cBhvr>
                                        <p:cTn id="83" dur="500" fill="hold"/>
                                        <p:tgtEl>
                                          <p:spTgt spid="111619">
                                            <p:txEl>
                                              <p:pRg st="14" end="14"/>
                                            </p:txEl>
                                          </p:spTgt>
                                        </p:tgtEl>
                                        <p:attrNameLst>
                                          <p:attrName>ppt_y</p:attrName>
                                        </p:attrNameLst>
                                      </p:cBhvr>
                                      <p:tavLst>
                                        <p:tav tm="0">
                                          <p:val>
                                            <p:strVal val="#ppt_y+.05"/>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3" presetClass="entr" presetSubtype="32" fill="hold" grpId="0" nodeType="clickEffect">
                                  <p:stCondLst>
                                    <p:cond delay="0"/>
                                  </p:stCondLst>
                                  <p:childTnLst>
                                    <p:set>
                                      <p:cBhvr>
                                        <p:cTn id="87" dur="1" fill="hold">
                                          <p:stCondLst>
                                            <p:cond delay="0"/>
                                          </p:stCondLst>
                                        </p:cTn>
                                        <p:tgtEl>
                                          <p:spTgt spid="111632"/>
                                        </p:tgtEl>
                                        <p:attrNameLst>
                                          <p:attrName>style.visibility</p:attrName>
                                        </p:attrNameLst>
                                      </p:cBhvr>
                                      <p:to>
                                        <p:strVal val="visible"/>
                                      </p:to>
                                    </p:set>
                                    <p:anim calcmode="lin" valueType="num">
                                      <p:cBhvr>
                                        <p:cTn id="88" dur="300" fill="hold"/>
                                        <p:tgtEl>
                                          <p:spTgt spid="111632"/>
                                        </p:tgtEl>
                                        <p:attrNameLst>
                                          <p:attrName>ppt_w</p:attrName>
                                        </p:attrNameLst>
                                      </p:cBhvr>
                                      <p:tavLst>
                                        <p:tav tm="0">
                                          <p:val>
                                            <p:strVal val="4*#ppt_w"/>
                                          </p:val>
                                        </p:tav>
                                        <p:tav tm="100000">
                                          <p:val>
                                            <p:strVal val="#ppt_w"/>
                                          </p:val>
                                        </p:tav>
                                      </p:tavLst>
                                    </p:anim>
                                    <p:anim calcmode="lin" valueType="num">
                                      <p:cBhvr>
                                        <p:cTn id="89" dur="300" fill="hold"/>
                                        <p:tgtEl>
                                          <p:spTgt spid="111632"/>
                                        </p:tgtEl>
                                        <p:attrNameLst>
                                          <p:attrName>ppt_h</p:attrName>
                                        </p:attrNameLst>
                                      </p:cBhvr>
                                      <p:tavLst>
                                        <p:tav tm="0">
                                          <p:val>
                                            <p:strVal val="4*#ppt_h"/>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grpId="0" nodeType="clickEffect">
                                  <p:stCondLst>
                                    <p:cond delay="0"/>
                                  </p:stCondLst>
                                  <p:childTnLst>
                                    <p:set>
                                      <p:cBhvr>
                                        <p:cTn id="93" dur="1" fill="hold">
                                          <p:stCondLst>
                                            <p:cond delay="0"/>
                                          </p:stCondLst>
                                        </p:cTn>
                                        <p:tgtEl>
                                          <p:spTgt spid="1116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111619" grpId="0" uiExpand="1" build="p"/>
      <p:bldP spid="111628" grpId="0" build="p"/>
      <p:bldP spid="111630" grpId="0" build="p"/>
      <p:bldP spid="111632" grpId="0" animBg="1"/>
      <p:bldP spid="11163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fr-BE"/>
              <a:t>De l’utopie …</a:t>
            </a:r>
            <a:endParaRPr lang="fr-FR"/>
          </a:p>
        </p:txBody>
      </p:sp>
      <p:sp>
        <p:nvSpPr>
          <p:cNvPr id="155651" name="Rectangle 3"/>
          <p:cNvSpPr>
            <a:spLocks noGrp="1" noChangeArrowheads="1"/>
          </p:cNvSpPr>
          <p:nvPr>
            <p:ph type="body" sz="half" idx="1"/>
          </p:nvPr>
        </p:nvSpPr>
        <p:spPr>
          <a:xfrm>
            <a:off x="611188" y="1700213"/>
            <a:ext cx="8281987" cy="3673475"/>
          </a:xfrm>
        </p:spPr>
        <p:txBody>
          <a:bodyPr/>
          <a:lstStyle/>
          <a:p>
            <a:pPr>
              <a:lnSpc>
                <a:spcPct val="80000"/>
              </a:lnSpc>
            </a:pPr>
            <a:r>
              <a:rPr lang="fr-BE" sz="1800"/>
              <a:t>Les précurseurs : </a:t>
            </a:r>
          </a:p>
          <a:p>
            <a:pPr lvl="1">
              <a:lnSpc>
                <a:spcPct val="80000"/>
              </a:lnSpc>
            </a:pPr>
            <a:r>
              <a:rPr lang="fr-BE" sz="1600"/>
              <a:t>Les bibliothécaires, doux rêveurs dès la fin des années 90</a:t>
            </a:r>
          </a:p>
          <a:p>
            <a:pPr lvl="2">
              <a:lnSpc>
                <a:spcPct val="80000"/>
              </a:lnSpc>
            </a:pPr>
            <a:r>
              <a:rPr lang="fr-BE" sz="1400"/>
              <a:t>Les plus concernés (explosion du prix des périodiques &amp; budget étriqués)</a:t>
            </a:r>
          </a:p>
          <a:p>
            <a:pPr lvl="2">
              <a:lnSpc>
                <a:spcPct val="80000"/>
              </a:lnSpc>
            </a:pPr>
            <a:r>
              <a:rPr lang="fr-BE" sz="1400"/>
              <a:t>Souvent prophètes dans le désert…</a:t>
            </a:r>
          </a:p>
          <a:p>
            <a:pPr lvl="3">
              <a:lnSpc>
                <a:spcPct val="80000"/>
              </a:lnSpc>
            </a:pPr>
            <a:r>
              <a:rPr lang="fr-BE" sz="1300"/>
              <a:t>Sa sainteté « LE Facteur d’impact »</a:t>
            </a:r>
          </a:p>
          <a:p>
            <a:pPr lvl="3">
              <a:lnSpc>
                <a:spcPct val="80000"/>
              </a:lnSpc>
            </a:pPr>
            <a:r>
              <a:rPr lang="fr-BE" sz="1300"/>
              <a:t>« Absence de contrôle qualité » des documents OA</a:t>
            </a:r>
          </a:p>
          <a:p>
            <a:pPr lvl="3">
              <a:lnSpc>
                <a:spcPct val="80000"/>
              </a:lnSpc>
            </a:pPr>
            <a:r>
              <a:rPr lang="fr-BE" sz="1300"/>
              <a:t>Visibilité</a:t>
            </a:r>
          </a:p>
          <a:p>
            <a:pPr lvl="3">
              <a:lnSpc>
                <a:spcPct val="80000"/>
              </a:lnSpc>
            </a:pPr>
            <a:r>
              <a:rPr lang="fr-BE" sz="1300"/>
              <a:t>Le « soi-disant » refus des éditeurs </a:t>
            </a:r>
          </a:p>
          <a:p>
            <a:pPr lvl="3">
              <a:lnSpc>
                <a:spcPct val="80000"/>
              </a:lnSpc>
            </a:pPr>
            <a:r>
              <a:rPr lang="fr-BE" sz="1300"/>
              <a:t>Risque pour les chercheurs par rapport à leur carrière</a:t>
            </a:r>
          </a:p>
          <a:p>
            <a:pPr lvl="3">
              <a:lnSpc>
                <a:spcPct val="80000"/>
              </a:lnSpc>
            </a:pPr>
            <a:r>
              <a:rPr lang="fr-BE" sz="1300"/>
              <a:t>Plagiat</a:t>
            </a:r>
          </a:p>
          <a:p>
            <a:pPr lvl="3">
              <a:lnSpc>
                <a:spcPct val="80000"/>
              </a:lnSpc>
            </a:pPr>
            <a:r>
              <a:rPr lang="fr-BE" sz="1300"/>
              <a:t>…</a:t>
            </a:r>
          </a:p>
          <a:p>
            <a:pPr lvl="2">
              <a:lnSpc>
                <a:spcPct val="80000"/>
              </a:lnSpc>
            </a:pPr>
            <a:r>
              <a:rPr lang="fr-BE" sz="1400"/>
              <a:t>Parfois trop (ou mal) compris !</a:t>
            </a:r>
            <a:br>
              <a:rPr lang="fr-BE" sz="1400"/>
            </a:br>
            <a:r>
              <a:rPr lang="fr-BE" sz="1300" i="1">
                <a:solidFill>
                  <a:srgbClr val="800000"/>
                </a:solidFill>
              </a:rPr>
              <a:t>« Demain, tout sera gratuit sur Internet ! »</a:t>
            </a:r>
          </a:p>
          <a:p>
            <a:pPr lvl="1">
              <a:lnSpc>
                <a:spcPct val="80000"/>
              </a:lnSpc>
            </a:pPr>
            <a:endParaRPr lang="fr-BE" sz="1600"/>
          </a:p>
          <a:p>
            <a:pPr lvl="1">
              <a:lnSpc>
                <a:spcPct val="80000"/>
              </a:lnSpc>
            </a:pPr>
            <a:r>
              <a:rPr lang="fr-BE" sz="1600"/>
              <a:t>Quelques vrais enthousiastes…</a:t>
            </a:r>
            <a:br>
              <a:rPr lang="fr-BE" sz="1600"/>
            </a:br>
            <a:endParaRPr lang="fr-BE" sz="1600"/>
          </a:p>
          <a:p>
            <a:pPr lvl="2">
              <a:lnSpc>
                <a:spcPct val="80000"/>
              </a:lnSpc>
            </a:pPr>
            <a:endParaRPr lang="fr-BE" sz="1400"/>
          </a:p>
          <a:p>
            <a:pPr lvl="1">
              <a:lnSpc>
                <a:spcPct val="80000"/>
              </a:lnSpc>
              <a:buFont typeface="Wingdings 2" pitchFamily="18" charset="2"/>
              <a:buNone/>
            </a:pPr>
            <a:endParaRPr lang="fr-BE" sz="1600"/>
          </a:p>
        </p:txBody>
      </p:sp>
      <p:sp>
        <p:nvSpPr>
          <p:cNvPr id="155657" name="Rectangle 9"/>
          <p:cNvSpPr>
            <a:spLocks noChangeArrowheads="1"/>
          </p:cNvSpPr>
          <p:nvPr/>
        </p:nvSpPr>
        <p:spPr bwMode="auto">
          <a:xfrm>
            <a:off x="7993063" y="71438"/>
            <a:ext cx="1116012" cy="9810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55650"/>
                                        </p:tgtEl>
                                        <p:attrNameLst>
                                          <p:attrName>style.visibility</p:attrName>
                                        </p:attrNameLst>
                                      </p:cBhvr>
                                      <p:to>
                                        <p:strVal val="visible"/>
                                      </p:to>
                                    </p:set>
                                    <p:anim calcmode="lin" valueType="num">
                                      <p:cBhvr>
                                        <p:cTn id="7" dur="500" fill="hold"/>
                                        <p:tgtEl>
                                          <p:spTgt spid="155650"/>
                                        </p:tgtEl>
                                        <p:attrNameLst>
                                          <p:attrName>ppt_x</p:attrName>
                                        </p:attrNameLst>
                                      </p:cBhvr>
                                      <p:tavLst>
                                        <p:tav tm="0">
                                          <p:val>
                                            <p:strVal val="#ppt_x-.2"/>
                                          </p:val>
                                        </p:tav>
                                        <p:tav tm="100000">
                                          <p:val>
                                            <p:strVal val="#ppt_x"/>
                                          </p:val>
                                        </p:tav>
                                      </p:tavLst>
                                    </p:anim>
                                    <p:anim calcmode="lin" valueType="num">
                                      <p:cBhvr>
                                        <p:cTn id="8" dur="500" fill="hold"/>
                                        <p:tgtEl>
                                          <p:spTgt spid="155650"/>
                                        </p:tgtEl>
                                        <p:attrNameLst>
                                          <p:attrName>ppt_y</p:attrName>
                                        </p:attrNameLst>
                                      </p:cBhvr>
                                      <p:tavLst>
                                        <p:tav tm="0">
                                          <p:val>
                                            <p:strVal val="#ppt_y"/>
                                          </p:val>
                                        </p:tav>
                                        <p:tav tm="100000">
                                          <p:val>
                                            <p:strVal val="#ppt_y"/>
                                          </p:val>
                                        </p:tav>
                                      </p:tavLst>
                                    </p:anim>
                                    <p:animEffect transition="in" filter="wipe(right)" prLst="gradientSize: 0.1">
                                      <p:cBhvr>
                                        <p:cTn id="9" dur="500"/>
                                        <p:tgtEl>
                                          <p:spTgt spid="155650"/>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155651">
                                            <p:txEl>
                                              <p:pRg st="0" end="0"/>
                                            </p:txEl>
                                          </p:spTgt>
                                        </p:tgtEl>
                                        <p:attrNameLst>
                                          <p:attrName>style.visibility</p:attrName>
                                        </p:attrNameLst>
                                      </p:cBhvr>
                                      <p:to>
                                        <p:strVal val="visible"/>
                                      </p:to>
                                    </p:set>
                                    <p:animEffect transition="in" filter="fade">
                                      <p:cBhvr>
                                        <p:cTn id="14" dur="500"/>
                                        <p:tgtEl>
                                          <p:spTgt spid="155651">
                                            <p:txEl>
                                              <p:pRg st="0" end="0"/>
                                            </p:txEl>
                                          </p:spTgt>
                                        </p:tgtEl>
                                      </p:cBhvr>
                                    </p:animEffect>
                                    <p:anim calcmode="lin" valueType="num">
                                      <p:cBhvr>
                                        <p:cTn id="15" dur="500" fill="hold"/>
                                        <p:tgtEl>
                                          <p:spTgt spid="15565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55651">
                                            <p:txEl>
                                              <p:pRg st="0" end="0"/>
                                            </p:txEl>
                                          </p:spTgt>
                                        </p:tgtEl>
                                        <p:attrNameLst>
                                          <p:attrName>ppt_y</p:attrName>
                                        </p:attrNameLst>
                                      </p:cBhvr>
                                      <p:tavLst>
                                        <p:tav tm="0">
                                          <p:val>
                                            <p:strVal val="#ppt_y+.05"/>
                                          </p:val>
                                        </p:tav>
                                        <p:tav tm="100000">
                                          <p:val>
                                            <p:strVal val="#ppt_y"/>
                                          </p:val>
                                        </p:tav>
                                      </p:tavLst>
                                    </p:anim>
                                  </p:childTnLst>
                                </p:cTn>
                              </p:par>
                            </p:childTnLst>
                          </p:cTn>
                        </p:par>
                        <p:par>
                          <p:cTn id="17" fill="hold">
                            <p:stCondLst>
                              <p:cond delay="500"/>
                            </p:stCondLst>
                            <p:childTnLst>
                              <p:par>
                                <p:cTn id="18" presetID="44" presetClass="entr" presetSubtype="0" fill="hold" grpId="0" nodeType="afterEffect">
                                  <p:stCondLst>
                                    <p:cond delay="0"/>
                                  </p:stCondLst>
                                  <p:childTnLst>
                                    <p:set>
                                      <p:cBhvr>
                                        <p:cTn id="19" dur="1" fill="hold">
                                          <p:stCondLst>
                                            <p:cond delay="0"/>
                                          </p:stCondLst>
                                        </p:cTn>
                                        <p:tgtEl>
                                          <p:spTgt spid="155651">
                                            <p:txEl>
                                              <p:pRg st="1" end="1"/>
                                            </p:txEl>
                                          </p:spTgt>
                                        </p:tgtEl>
                                        <p:attrNameLst>
                                          <p:attrName>style.visibility</p:attrName>
                                        </p:attrNameLst>
                                      </p:cBhvr>
                                      <p:to>
                                        <p:strVal val="visible"/>
                                      </p:to>
                                    </p:set>
                                    <p:animEffect transition="in" filter="fade">
                                      <p:cBhvr>
                                        <p:cTn id="20" dur="500"/>
                                        <p:tgtEl>
                                          <p:spTgt spid="155651">
                                            <p:txEl>
                                              <p:pRg st="1" end="1"/>
                                            </p:txEl>
                                          </p:spTgt>
                                        </p:tgtEl>
                                      </p:cBhvr>
                                    </p:animEffect>
                                    <p:anim calcmode="lin" valueType="num">
                                      <p:cBhvr>
                                        <p:cTn id="21" dur="500" fill="hold"/>
                                        <p:tgtEl>
                                          <p:spTgt spid="155651">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155651">
                                            <p:txEl>
                                              <p:pRg st="1" end="1"/>
                                            </p:txEl>
                                          </p:spTgt>
                                        </p:tgtEl>
                                        <p:attrNameLst>
                                          <p:attrName>ppt_y</p:attrName>
                                        </p:attrNameLst>
                                      </p:cBhvr>
                                      <p:tavLst>
                                        <p:tav tm="0">
                                          <p:val>
                                            <p:strVal val="#ppt_y+.05"/>
                                          </p:val>
                                        </p:tav>
                                        <p:tav tm="100000">
                                          <p:val>
                                            <p:strVal val="#ppt_y"/>
                                          </p:val>
                                        </p:tav>
                                      </p:tavLst>
                                    </p:anim>
                                  </p:childTnLst>
                                </p:cTn>
                              </p:par>
                              <p:par>
                                <p:cTn id="23" presetID="44" presetClass="entr" presetSubtype="0" fill="hold" grpId="0" nodeType="withEffect">
                                  <p:stCondLst>
                                    <p:cond delay="0"/>
                                  </p:stCondLst>
                                  <p:childTnLst>
                                    <p:set>
                                      <p:cBhvr>
                                        <p:cTn id="24" dur="1" fill="hold">
                                          <p:stCondLst>
                                            <p:cond delay="0"/>
                                          </p:stCondLst>
                                        </p:cTn>
                                        <p:tgtEl>
                                          <p:spTgt spid="155651">
                                            <p:txEl>
                                              <p:pRg st="2" end="2"/>
                                            </p:txEl>
                                          </p:spTgt>
                                        </p:tgtEl>
                                        <p:attrNameLst>
                                          <p:attrName>style.visibility</p:attrName>
                                        </p:attrNameLst>
                                      </p:cBhvr>
                                      <p:to>
                                        <p:strVal val="visible"/>
                                      </p:to>
                                    </p:set>
                                    <p:animEffect transition="in" filter="fade">
                                      <p:cBhvr>
                                        <p:cTn id="25" dur="500"/>
                                        <p:tgtEl>
                                          <p:spTgt spid="155651">
                                            <p:txEl>
                                              <p:pRg st="2" end="2"/>
                                            </p:txEl>
                                          </p:spTgt>
                                        </p:tgtEl>
                                      </p:cBhvr>
                                    </p:animEffect>
                                    <p:anim calcmode="lin" valueType="num">
                                      <p:cBhvr>
                                        <p:cTn id="26" dur="500" fill="hold"/>
                                        <p:tgtEl>
                                          <p:spTgt spid="155651">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155651">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4" presetClass="entr" presetSubtype="0" fill="hold" grpId="0" nodeType="clickEffect">
                                  <p:stCondLst>
                                    <p:cond delay="0"/>
                                  </p:stCondLst>
                                  <p:childTnLst>
                                    <p:set>
                                      <p:cBhvr>
                                        <p:cTn id="31" dur="1" fill="hold">
                                          <p:stCondLst>
                                            <p:cond delay="0"/>
                                          </p:stCondLst>
                                        </p:cTn>
                                        <p:tgtEl>
                                          <p:spTgt spid="155651">
                                            <p:txEl>
                                              <p:pRg st="3" end="3"/>
                                            </p:txEl>
                                          </p:spTgt>
                                        </p:tgtEl>
                                        <p:attrNameLst>
                                          <p:attrName>style.visibility</p:attrName>
                                        </p:attrNameLst>
                                      </p:cBhvr>
                                      <p:to>
                                        <p:strVal val="visible"/>
                                      </p:to>
                                    </p:set>
                                    <p:animEffect transition="in" filter="fade">
                                      <p:cBhvr>
                                        <p:cTn id="32" dur="500"/>
                                        <p:tgtEl>
                                          <p:spTgt spid="155651">
                                            <p:txEl>
                                              <p:pRg st="3" end="3"/>
                                            </p:txEl>
                                          </p:spTgt>
                                        </p:tgtEl>
                                      </p:cBhvr>
                                    </p:animEffect>
                                    <p:anim calcmode="lin" valueType="num">
                                      <p:cBhvr>
                                        <p:cTn id="33" dur="500" fill="hold"/>
                                        <p:tgtEl>
                                          <p:spTgt spid="155651">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155651">
                                            <p:txEl>
                                              <p:pRg st="3" end="3"/>
                                            </p:txEl>
                                          </p:spTgt>
                                        </p:tgtEl>
                                        <p:attrNameLst>
                                          <p:attrName>ppt_y</p:attrName>
                                        </p:attrNameLst>
                                      </p:cBhvr>
                                      <p:tavLst>
                                        <p:tav tm="0">
                                          <p:val>
                                            <p:strVal val="#ppt_y+.05"/>
                                          </p:val>
                                        </p:tav>
                                        <p:tav tm="100000">
                                          <p:val>
                                            <p:strVal val="#ppt_y"/>
                                          </p:val>
                                        </p:tav>
                                      </p:tavLst>
                                    </p:anim>
                                  </p:childTnLst>
                                </p:cTn>
                              </p:par>
                              <p:par>
                                <p:cTn id="35" presetID="44" presetClass="entr" presetSubtype="0" fill="hold" grpId="0" nodeType="withEffect">
                                  <p:stCondLst>
                                    <p:cond delay="0"/>
                                  </p:stCondLst>
                                  <p:childTnLst>
                                    <p:set>
                                      <p:cBhvr>
                                        <p:cTn id="36" dur="1" fill="hold">
                                          <p:stCondLst>
                                            <p:cond delay="0"/>
                                          </p:stCondLst>
                                        </p:cTn>
                                        <p:tgtEl>
                                          <p:spTgt spid="155651">
                                            <p:txEl>
                                              <p:pRg st="4" end="4"/>
                                            </p:txEl>
                                          </p:spTgt>
                                        </p:tgtEl>
                                        <p:attrNameLst>
                                          <p:attrName>style.visibility</p:attrName>
                                        </p:attrNameLst>
                                      </p:cBhvr>
                                      <p:to>
                                        <p:strVal val="visible"/>
                                      </p:to>
                                    </p:set>
                                    <p:animEffect transition="in" filter="fade">
                                      <p:cBhvr>
                                        <p:cTn id="37" dur="500"/>
                                        <p:tgtEl>
                                          <p:spTgt spid="155651">
                                            <p:txEl>
                                              <p:pRg st="4" end="4"/>
                                            </p:txEl>
                                          </p:spTgt>
                                        </p:tgtEl>
                                      </p:cBhvr>
                                    </p:animEffect>
                                    <p:anim calcmode="lin" valueType="num">
                                      <p:cBhvr>
                                        <p:cTn id="38" dur="500" fill="hold"/>
                                        <p:tgtEl>
                                          <p:spTgt spid="155651">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155651">
                                            <p:txEl>
                                              <p:pRg st="4" end="4"/>
                                            </p:txEl>
                                          </p:spTgt>
                                        </p:tgtEl>
                                        <p:attrNameLst>
                                          <p:attrName>ppt_y</p:attrName>
                                        </p:attrNameLst>
                                      </p:cBhvr>
                                      <p:tavLst>
                                        <p:tav tm="0">
                                          <p:val>
                                            <p:strVal val="#ppt_y+.05"/>
                                          </p:val>
                                        </p:tav>
                                        <p:tav tm="100000">
                                          <p:val>
                                            <p:strVal val="#ppt_y"/>
                                          </p:val>
                                        </p:tav>
                                      </p:tavLst>
                                    </p:anim>
                                  </p:childTnLst>
                                </p:cTn>
                              </p:par>
                              <p:par>
                                <p:cTn id="40" presetID="44" presetClass="entr" presetSubtype="0" fill="hold" grpId="0" nodeType="withEffect">
                                  <p:stCondLst>
                                    <p:cond delay="0"/>
                                  </p:stCondLst>
                                  <p:childTnLst>
                                    <p:set>
                                      <p:cBhvr>
                                        <p:cTn id="41" dur="1" fill="hold">
                                          <p:stCondLst>
                                            <p:cond delay="0"/>
                                          </p:stCondLst>
                                        </p:cTn>
                                        <p:tgtEl>
                                          <p:spTgt spid="155651">
                                            <p:txEl>
                                              <p:pRg st="5" end="5"/>
                                            </p:txEl>
                                          </p:spTgt>
                                        </p:tgtEl>
                                        <p:attrNameLst>
                                          <p:attrName>style.visibility</p:attrName>
                                        </p:attrNameLst>
                                      </p:cBhvr>
                                      <p:to>
                                        <p:strVal val="visible"/>
                                      </p:to>
                                    </p:set>
                                    <p:animEffect transition="in" filter="fade">
                                      <p:cBhvr>
                                        <p:cTn id="42" dur="500"/>
                                        <p:tgtEl>
                                          <p:spTgt spid="155651">
                                            <p:txEl>
                                              <p:pRg st="5" end="5"/>
                                            </p:txEl>
                                          </p:spTgt>
                                        </p:tgtEl>
                                      </p:cBhvr>
                                    </p:animEffect>
                                    <p:anim calcmode="lin" valueType="num">
                                      <p:cBhvr>
                                        <p:cTn id="43" dur="500" fill="hold"/>
                                        <p:tgtEl>
                                          <p:spTgt spid="155651">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155651">
                                            <p:txEl>
                                              <p:pRg st="5" end="5"/>
                                            </p:txEl>
                                          </p:spTgt>
                                        </p:tgtEl>
                                        <p:attrNameLst>
                                          <p:attrName>ppt_y</p:attrName>
                                        </p:attrNameLst>
                                      </p:cBhvr>
                                      <p:tavLst>
                                        <p:tav tm="0">
                                          <p:val>
                                            <p:strVal val="#ppt_y+.05"/>
                                          </p:val>
                                        </p:tav>
                                        <p:tav tm="100000">
                                          <p:val>
                                            <p:strVal val="#ppt_y"/>
                                          </p:val>
                                        </p:tav>
                                      </p:tavLst>
                                    </p:anim>
                                  </p:childTnLst>
                                </p:cTn>
                              </p:par>
                              <p:par>
                                <p:cTn id="45" presetID="44" presetClass="entr" presetSubtype="0" fill="hold" grpId="0" nodeType="withEffect">
                                  <p:stCondLst>
                                    <p:cond delay="0"/>
                                  </p:stCondLst>
                                  <p:childTnLst>
                                    <p:set>
                                      <p:cBhvr>
                                        <p:cTn id="46" dur="1" fill="hold">
                                          <p:stCondLst>
                                            <p:cond delay="0"/>
                                          </p:stCondLst>
                                        </p:cTn>
                                        <p:tgtEl>
                                          <p:spTgt spid="155651">
                                            <p:txEl>
                                              <p:pRg st="6" end="6"/>
                                            </p:txEl>
                                          </p:spTgt>
                                        </p:tgtEl>
                                        <p:attrNameLst>
                                          <p:attrName>style.visibility</p:attrName>
                                        </p:attrNameLst>
                                      </p:cBhvr>
                                      <p:to>
                                        <p:strVal val="visible"/>
                                      </p:to>
                                    </p:set>
                                    <p:animEffect transition="in" filter="fade">
                                      <p:cBhvr>
                                        <p:cTn id="47" dur="500"/>
                                        <p:tgtEl>
                                          <p:spTgt spid="155651">
                                            <p:txEl>
                                              <p:pRg st="6" end="6"/>
                                            </p:txEl>
                                          </p:spTgt>
                                        </p:tgtEl>
                                      </p:cBhvr>
                                    </p:animEffect>
                                    <p:anim calcmode="lin" valueType="num">
                                      <p:cBhvr>
                                        <p:cTn id="48" dur="500" fill="hold"/>
                                        <p:tgtEl>
                                          <p:spTgt spid="155651">
                                            <p:txEl>
                                              <p:pRg st="6" end="6"/>
                                            </p:txEl>
                                          </p:spTgt>
                                        </p:tgtEl>
                                        <p:attrNameLst>
                                          <p:attrName>ppt_x</p:attrName>
                                        </p:attrNameLst>
                                      </p:cBhvr>
                                      <p:tavLst>
                                        <p:tav tm="0">
                                          <p:val>
                                            <p:strVal val="#ppt_x"/>
                                          </p:val>
                                        </p:tav>
                                        <p:tav tm="100000">
                                          <p:val>
                                            <p:strVal val="#ppt_x"/>
                                          </p:val>
                                        </p:tav>
                                      </p:tavLst>
                                    </p:anim>
                                    <p:anim calcmode="lin" valueType="num">
                                      <p:cBhvr>
                                        <p:cTn id="49" dur="500" fill="hold"/>
                                        <p:tgtEl>
                                          <p:spTgt spid="155651">
                                            <p:txEl>
                                              <p:pRg st="6" end="6"/>
                                            </p:txEl>
                                          </p:spTgt>
                                        </p:tgtEl>
                                        <p:attrNameLst>
                                          <p:attrName>ppt_y</p:attrName>
                                        </p:attrNameLst>
                                      </p:cBhvr>
                                      <p:tavLst>
                                        <p:tav tm="0">
                                          <p:val>
                                            <p:strVal val="#ppt_y+.05"/>
                                          </p:val>
                                        </p:tav>
                                        <p:tav tm="100000">
                                          <p:val>
                                            <p:strVal val="#ppt_y"/>
                                          </p:val>
                                        </p:tav>
                                      </p:tavLst>
                                    </p:anim>
                                  </p:childTnLst>
                                </p:cTn>
                              </p:par>
                              <p:par>
                                <p:cTn id="50" presetID="44" presetClass="entr" presetSubtype="0" fill="hold" grpId="0" nodeType="withEffect">
                                  <p:stCondLst>
                                    <p:cond delay="0"/>
                                  </p:stCondLst>
                                  <p:childTnLst>
                                    <p:set>
                                      <p:cBhvr>
                                        <p:cTn id="51" dur="1" fill="hold">
                                          <p:stCondLst>
                                            <p:cond delay="0"/>
                                          </p:stCondLst>
                                        </p:cTn>
                                        <p:tgtEl>
                                          <p:spTgt spid="155651">
                                            <p:txEl>
                                              <p:pRg st="7" end="7"/>
                                            </p:txEl>
                                          </p:spTgt>
                                        </p:tgtEl>
                                        <p:attrNameLst>
                                          <p:attrName>style.visibility</p:attrName>
                                        </p:attrNameLst>
                                      </p:cBhvr>
                                      <p:to>
                                        <p:strVal val="visible"/>
                                      </p:to>
                                    </p:set>
                                    <p:animEffect transition="in" filter="fade">
                                      <p:cBhvr>
                                        <p:cTn id="52" dur="500"/>
                                        <p:tgtEl>
                                          <p:spTgt spid="155651">
                                            <p:txEl>
                                              <p:pRg st="7" end="7"/>
                                            </p:txEl>
                                          </p:spTgt>
                                        </p:tgtEl>
                                      </p:cBhvr>
                                    </p:animEffect>
                                    <p:anim calcmode="lin" valueType="num">
                                      <p:cBhvr>
                                        <p:cTn id="53" dur="500" fill="hold"/>
                                        <p:tgtEl>
                                          <p:spTgt spid="155651">
                                            <p:txEl>
                                              <p:pRg st="7" end="7"/>
                                            </p:txEl>
                                          </p:spTgt>
                                        </p:tgtEl>
                                        <p:attrNameLst>
                                          <p:attrName>ppt_x</p:attrName>
                                        </p:attrNameLst>
                                      </p:cBhvr>
                                      <p:tavLst>
                                        <p:tav tm="0">
                                          <p:val>
                                            <p:strVal val="#ppt_x"/>
                                          </p:val>
                                        </p:tav>
                                        <p:tav tm="100000">
                                          <p:val>
                                            <p:strVal val="#ppt_x"/>
                                          </p:val>
                                        </p:tav>
                                      </p:tavLst>
                                    </p:anim>
                                    <p:anim calcmode="lin" valueType="num">
                                      <p:cBhvr>
                                        <p:cTn id="54" dur="500" fill="hold"/>
                                        <p:tgtEl>
                                          <p:spTgt spid="155651">
                                            <p:txEl>
                                              <p:pRg st="7" end="7"/>
                                            </p:txEl>
                                          </p:spTgt>
                                        </p:tgtEl>
                                        <p:attrNameLst>
                                          <p:attrName>ppt_y</p:attrName>
                                        </p:attrNameLst>
                                      </p:cBhvr>
                                      <p:tavLst>
                                        <p:tav tm="0">
                                          <p:val>
                                            <p:strVal val="#ppt_y+.05"/>
                                          </p:val>
                                        </p:tav>
                                        <p:tav tm="100000">
                                          <p:val>
                                            <p:strVal val="#ppt_y"/>
                                          </p:val>
                                        </p:tav>
                                      </p:tavLst>
                                    </p:anim>
                                  </p:childTnLst>
                                </p:cTn>
                              </p:par>
                              <p:par>
                                <p:cTn id="55" presetID="44" presetClass="entr" presetSubtype="0" fill="hold" grpId="0" nodeType="withEffect">
                                  <p:stCondLst>
                                    <p:cond delay="0"/>
                                  </p:stCondLst>
                                  <p:childTnLst>
                                    <p:set>
                                      <p:cBhvr>
                                        <p:cTn id="56" dur="1" fill="hold">
                                          <p:stCondLst>
                                            <p:cond delay="0"/>
                                          </p:stCondLst>
                                        </p:cTn>
                                        <p:tgtEl>
                                          <p:spTgt spid="155651">
                                            <p:txEl>
                                              <p:pRg st="8" end="8"/>
                                            </p:txEl>
                                          </p:spTgt>
                                        </p:tgtEl>
                                        <p:attrNameLst>
                                          <p:attrName>style.visibility</p:attrName>
                                        </p:attrNameLst>
                                      </p:cBhvr>
                                      <p:to>
                                        <p:strVal val="visible"/>
                                      </p:to>
                                    </p:set>
                                    <p:animEffect transition="in" filter="fade">
                                      <p:cBhvr>
                                        <p:cTn id="57" dur="500"/>
                                        <p:tgtEl>
                                          <p:spTgt spid="155651">
                                            <p:txEl>
                                              <p:pRg st="8" end="8"/>
                                            </p:txEl>
                                          </p:spTgt>
                                        </p:tgtEl>
                                      </p:cBhvr>
                                    </p:animEffect>
                                    <p:anim calcmode="lin" valueType="num">
                                      <p:cBhvr>
                                        <p:cTn id="58" dur="500" fill="hold"/>
                                        <p:tgtEl>
                                          <p:spTgt spid="155651">
                                            <p:txEl>
                                              <p:pRg st="8" end="8"/>
                                            </p:txEl>
                                          </p:spTgt>
                                        </p:tgtEl>
                                        <p:attrNameLst>
                                          <p:attrName>ppt_x</p:attrName>
                                        </p:attrNameLst>
                                      </p:cBhvr>
                                      <p:tavLst>
                                        <p:tav tm="0">
                                          <p:val>
                                            <p:strVal val="#ppt_x"/>
                                          </p:val>
                                        </p:tav>
                                        <p:tav tm="100000">
                                          <p:val>
                                            <p:strVal val="#ppt_x"/>
                                          </p:val>
                                        </p:tav>
                                      </p:tavLst>
                                    </p:anim>
                                    <p:anim calcmode="lin" valueType="num">
                                      <p:cBhvr>
                                        <p:cTn id="59" dur="500" fill="hold"/>
                                        <p:tgtEl>
                                          <p:spTgt spid="155651">
                                            <p:txEl>
                                              <p:pRg st="8" end="8"/>
                                            </p:txEl>
                                          </p:spTgt>
                                        </p:tgtEl>
                                        <p:attrNameLst>
                                          <p:attrName>ppt_y</p:attrName>
                                        </p:attrNameLst>
                                      </p:cBhvr>
                                      <p:tavLst>
                                        <p:tav tm="0">
                                          <p:val>
                                            <p:strVal val="#ppt_y+.05"/>
                                          </p:val>
                                        </p:tav>
                                        <p:tav tm="100000">
                                          <p:val>
                                            <p:strVal val="#ppt_y"/>
                                          </p:val>
                                        </p:tav>
                                      </p:tavLst>
                                    </p:anim>
                                  </p:childTnLst>
                                </p:cTn>
                              </p:par>
                              <p:par>
                                <p:cTn id="60" presetID="44" presetClass="entr" presetSubtype="0" fill="hold" grpId="0" nodeType="withEffect">
                                  <p:stCondLst>
                                    <p:cond delay="0"/>
                                  </p:stCondLst>
                                  <p:childTnLst>
                                    <p:set>
                                      <p:cBhvr>
                                        <p:cTn id="61" dur="1" fill="hold">
                                          <p:stCondLst>
                                            <p:cond delay="0"/>
                                          </p:stCondLst>
                                        </p:cTn>
                                        <p:tgtEl>
                                          <p:spTgt spid="155651">
                                            <p:txEl>
                                              <p:pRg st="9" end="9"/>
                                            </p:txEl>
                                          </p:spTgt>
                                        </p:tgtEl>
                                        <p:attrNameLst>
                                          <p:attrName>style.visibility</p:attrName>
                                        </p:attrNameLst>
                                      </p:cBhvr>
                                      <p:to>
                                        <p:strVal val="visible"/>
                                      </p:to>
                                    </p:set>
                                    <p:animEffect transition="in" filter="fade">
                                      <p:cBhvr>
                                        <p:cTn id="62" dur="500"/>
                                        <p:tgtEl>
                                          <p:spTgt spid="155651">
                                            <p:txEl>
                                              <p:pRg st="9" end="9"/>
                                            </p:txEl>
                                          </p:spTgt>
                                        </p:tgtEl>
                                      </p:cBhvr>
                                    </p:animEffect>
                                    <p:anim calcmode="lin" valueType="num">
                                      <p:cBhvr>
                                        <p:cTn id="63" dur="500" fill="hold"/>
                                        <p:tgtEl>
                                          <p:spTgt spid="155651">
                                            <p:txEl>
                                              <p:pRg st="9" end="9"/>
                                            </p:txEl>
                                          </p:spTgt>
                                        </p:tgtEl>
                                        <p:attrNameLst>
                                          <p:attrName>ppt_x</p:attrName>
                                        </p:attrNameLst>
                                      </p:cBhvr>
                                      <p:tavLst>
                                        <p:tav tm="0">
                                          <p:val>
                                            <p:strVal val="#ppt_x"/>
                                          </p:val>
                                        </p:tav>
                                        <p:tav tm="100000">
                                          <p:val>
                                            <p:strVal val="#ppt_x"/>
                                          </p:val>
                                        </p:tav>
                                      </p:tavLst>
                                    </p:anim>
                                    <p:anim calcmode="lin" valueType="num">
                                      <p:cBhvr>
                                        <p:cTn id="64" dur="500" fill="hold"/>
                                        <p:tgtEl>
                                          <p:spTgt spid="155651">
                                            <p:txEl>
                                              <p:pRg st="9" end="9"/>
                                            </p:txEl>
                                          </p:spTgt>
                                        </p:tgtEl>
                                        <p:attrNameLst>
                                          <p:attrName>ppt_y</p:attrName>
                                        </p:attrNameLst>
                                      </p:cBhvr>
                                      <p:tavLst>
                                        <p:tav tm="0">
                                          <p:val>
                                            <p:strVal val="#ppt_y+.05"/>
                                          </p:val>
                                        </p:tav>
                                        <p:tav tm="100000">
                                          <p:val>
                                            <p:strVal val="#ppt_y"/>
                                          </p:val>
                                        </p:tav>
                                      </p:tavLst>
                                    </p:anim>
                                  </p:childTnLst>
                                </p:cTn>
                              </p:par>
                              <p:par>
                                <p:cTn id="65" presetID="44" presetClass="entr" presetSubtype="0" fill="hold" grpId="0" nodeType="withEffect">
                                  <p:stCondLst>
                                    <p:cond delay="0"/>
                                  </p:stCondLst>
                                  <p:childTnLst>
                                    <p:set>
                                      <p:cBhvr>
                                        <p:cTn id="66" dur="1" fill="hold">
                                          <p:stCondLst>
                                            <p:cond delay="0"/>
                                          </p:stCondLst>
                                        </p:cTn>
                                        <p:tgtEl>
                                          <p:spTgt spid="155651">
                                            <p:txEl>
                                              <p:pRg st="10" end="10"/>
                                            </p:txEl>
                                          </p:spTgt>
                                        </p:tgtEl>
                                        <p:attrNameLst>
                                          <p:attrName>style.visibility</p:attrName>
                                        </p:attrNameLst>
                                      </p:cBhvr>
                                      <p:to>
                                        <p:strVal val="visible"/>
                                      </p:to>
                                    </p:set>
                                    <p:animEffect transition="in" filter="fade">
                                      <p:cBhvr>
                                        <p:cTn id="67" dur="500"/>
                                        <p:tgtEl>
                                          <p:spTgt spid="155651">
                                            <p:txEl>
                                              <p:pRg st="10" end="10"/>
                                            </p:txEl>
                                          </p:spTgt>
                                        </p:tgtEl>
                                      </p:cBhvr>
                                    </p:animEffect>
                                    <p:anim calcmode="lin" valueType="num">
                                      <p:cBhvr>
                                        <p:cTn id="68" dur="500" fill="hold"/>
                                        <p:tgtEl>
                                          <p:spTgt spid="155651">
                                            <p:txEl>
                                              <p:pRg st="10" end="10"/>
                                            </p:txEl>
                                          </p:spTgt>
                                        </p:tgtEl>
                                        <p:attrNameLst>
                                          <p:attrName>ppt_x</p:attrName>
                                        </p:attrNameLst>
                                      </p:cBhvr>
                                      <p:tavLst>
                                        <p:tav tm="0">
                                          <p:val>
                                            <p:strVal val="#ppt_x"/>
                                          </p:val>
                                        </p:tav>
                                        <p:tav tm="100000">
                                          <p:val>
                                            <p:strVal val="#ppt_x"/>
                                          </p:val>
                                        </p:tav>
                                      </p:tavLst>
                                    </p:anim>
                                    <p:anim calcmode="lin" valueType="num">
                                      <p:cBhvr>
                                        <p:cTn id="69" dur="500" fill="hold"/>
                                        <p:tgtEl>
                                          <p:spTgt spid="155651">
                                            <p:txEl>
                                              <p:pRg st="10" end="10"/>
                                            </p:txEl>
                                          </p:spTgt>
                                        </p:tgtEl>
                                        <p:attrNameLst>
                                          <p:attrName>ppt_y</p:attrName>
                                        </p:attrNameLst>
                                      </p:cBhvr>
                                      <p:tavLst>
                                        <p:tav tm="0">
                                          <p:val>
                                            <p:strVal val="#ppt_y+.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4" presetClass="entr" presetSubtype="0" fill="hold" grpId="0" nodeType="clickEffect">
                                  <p:stCondLst>
                                    <p:cond delay="0"/>
                                  </p:stCondLst>
                                  <p:childTnLst>
                                    <p:set>
                                      <p:cBhvr>
                                        <p:cTn id="73" dur="1" fill="hold">
                                          <p:stCondLst>
                                            <p:cond delay="0"/>
                                          </p:stCondLst>
                                        </p:cTn>
                                        <p:tgtEl>
                                          <p:spTgt spid="155651">
                                            <p:txEl>
                                              <p:pRg st="11" end="11"/>
                                            </p:txEl>
                                          </p:spTgt>
                                        </p:tgtEl>
                                        <p:attrNameLst>
                                          <p:attrName>style.visibility</p:attrName>
                                        </p:attrNameLst>
                                      </p:cBhvr>
                                      <p:to>
                                        <p:strVal val="visible"/>
                                      </p:to>
                                    </p:set>
                                    <p:animEffect transition="in" filter="fade">
                                      <p:cBhvr>
                                        <p:cTn id="74" dur="500"/>
                                        <p:tgtEl>
                                          <p:spTgt spid="155651">
                                            <p:txEl>
                                              <p:pRg st="11" end="11"/>
                                            </p:txEl>
                                          </p:spTgt>
                                        </p:tgtEl>
                                      </p:cBhvr>
                                    </p:animEffect>
                                    <p:anim calcmode="lin" valueType="num">
                                      <p:cBhvr>
                                        <p:cTn id="75" dur="500" fill="hold"/>
                                        <p:tgtEl>
                                          <p:spTgt spid="155651">
                                            <p:txEl>
                                              <p:pRg st="11" end="11"/>
                                            </p:txEl>
                                          </p:spTgt>
                                        </p:tgtEl>
                                        <p:attrNameLst>
                                          <p:attrName>ppt_x</p:attrName>
                                        </p:attrNameLst>
                                      </p:cBhvr>
                                      <p:tavLst>
                                        <p:tav tm="0">
                                          <p:val>
                                            <p:strVal val="#ppt_x"/>
                                          </p:val>
                                        </p:tav>
                                        <p:tav tm="100000">
                                          <p:val>
                                            <p:strVal val="#ppt_x"/>
                                          </p:val>
                                        </p:tav>
                                      </p:tavLst>
                                    </p:anim>
                                    <p:anim calcmode="lin" valueType="num">
                                      <p:cBhvr>
                                        <p:cTn id="76" dur="500" fill="hold"/>
                                        <p:tgtEl>
                                          <p:spTgt spid="155651">
                                            <p:txEl>
                                              <p:pRg st="11" end="11"/>
                                            </p:txEl>
                                          </p:spTgt>
                                        </p:tgtEl>
                                        <p:attrNameLst>
                                          <p:attrName>ppt_y</p:attrName>
                                        </p:attrNameLst>
                                      </p:cBhvr>
                                      <p:tavLst>
                                        <p:tav tm="0">
                                          <p:val>
                                            <p:strVal val="#ppt_y+.05"/>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4" presetClass="entr" presetSubtype="0" fill="hold" grpId="0" nodeType="clickEffect">
                                  <p:stCondLst>
                                    <p:cond delay="0"/>
                                  </p:stCondLst>
                                  <p:childTnLst>
                                    <p:set>
                                      <p:cBhvr>
                                        <p:cTn id="80" dur="1" fill="hold">
                                          <p:stCondLst>
                                            <p:cond delay="0"/>
                                          </p:stCondLst>
                                        </p:cTn>
                                        <p:tgtEl>
                                          <p:spTgt spid="155651">
                                            <p:txEl>
                                              <p:pRg st="13" end="13"/>
                                            </p:txEl>
                                          </p:spTgt>
                                        </p:tgtEl>
                                        <p:attrNameLst>
                                          <p:attrName>style.visibility</p:attrName>
                                        </p:attrNameLst>
                                      </p:cBhvr>
                                      <p:to>
                                        <p:strVal val="visible"/>
                                      </p:to>
                                    </p:set>
                                    <p:animEffect transition="in" filter="fade">
                                      <p:cBhvr>
                                        <p:cTn id="81" dur="500"/>
                                        <p:tgtEl>
                                          <p:spTgt spid="155651">
                                            <p:txEl>
                                              <p:pRg st="13" end="13"/>
                                            </p:txEl>
                                          </p:spTgt>
                                        </p:tgtEl>
                                      </p:cBhvr>
                                    </p:animEffect>
                                    <p:anim calcmode="lin" valueType="num">
                                      <p:cBhvr>
                                        <p:cTn id="82" dur="500" fill="hold"/>
                                        <p:tgtEl>
                                          <p:spTgt spid="155651">
                                            <p:txEl>
                                              <p:pRg st="13" end="13"/>
                                            </p:txEl>
                                          </p:spTgt>
                                        </p:tgtEl>
                                        <p:attrNameLst>
                                          <p:attrName>ppt_x</p:attrName>
                                        </p:attrNameLst>
                                      </p:cBhvr>
                                      <p:tavLst>
                                        <p:tav tm="0">
                                          <p:val>
                                            <p:strVal val="#ppt_x"/>
                                          </p:val>
                                        </p:tav>
                                        <p:tav tm="100000">
                                          <p:val>
                                            <p:strVal val="#ppt_x"/>
                                          </p:val>
                                        </p:tav>
                                      </p:tavLst>
                                    </p:anim>
                                    <p:anim calcmode="lin" valueType="num">
                                      <p:cBhvr>
                                        <p:cTn id="83" dur="500" fill="hold"/>
                                        <p:tgtEl>
                                          <p:spTgt spid="155651">
                                            <p:txEl>
                                              <p:pRg st="13" end="13"/>
                                            </p:txEl>
                                          </p:spTgt>
                                        </p:tgtEl>
                                        <p:attrNameLst>
                                          <p:attrName>ppt_y</p:attrName>
                                        </p:attrNameLst>
                                      </p:cBhvr>
                                      <p:tavLst>
                                        <p:tav tm="0">
                                          <p:val>
                                            <p:strVal val="#ppt_y+.05"/>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1556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p:bldP spid="155651" grpId="0" uiExpand="1" build="p"/>
      <p:bldP spid="15565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fr-BE" sz="3600"/>
              <a:t>… à la réalité quotidienne</a:t>
            </a:r>
            <a:endParaRPr lang="fr-FR" sz="3600"/>
          </a:p>
        </p:txBody>
      </p:sp>
      <p:sp>
        <p:nvSpPr>
          <p:cNvPr id="157699" name="Rectangle 3"/>
          <p:cNvSpPr>
            <a:spLocks noGrp="1" noChangeArrowheads="1"/>
          </p:cNvSpPr>
          <p:nvPr>
            <p:ph type="body" sz="half" idx="1"/>
          </p:nvPr>
        </p:nvSpPr>
        <p:spPr>
          <a:xfrm>
            <a:off x="611188" y="1773238"/>
            <a:ext cx="8137525" cy="3816350"/>
          </a:xfrm>
        </p:spPr>
        <p:txBody>
          <a:bodyPr/>
          <a:lstStyle/>
          <a:p>
            <a:pPr>
              <a:lnSpc>
                <a:spcPct val="80000"/>
              </a:lnSpc>
            </a:pPr>
            <a:r>
              <a:rPr lang="fr-BE" sz="1800"/>
              <a:t>Initiatives liées à la </a:t>
            </a:r>
            <a:r>
              <a:rPr lang="fr-BE" sz="1800" b="1"/>
              <a:t>production et diffusion</a:t>
            </a:r>
            <a:r>
              <a:rPr lang="fr-BE" sz="1800"/>
              <a:t> OA par les universités</a:t>
            </a:r>
          </a:p>
          <a:p>
            <a:pPr lvl="1">
              <a:lnSpc>
                <a:spcPct val="80000"/>
              </a:lnSpc>
            </a:pPr>
            <a:r>
              <a:rPr lang="fr-BE" sz="1600"/>
              <a:t>Interuniversitaires BICfB</a:t>
            </a:r>
          </a:p>
          <a:p>
            <a:pPr lvl="2">
              <a:lnSpc>
                <a:spcPct val="80000"/>
              </a:lnSpc>
            </a:pPr>
            <a:r>
              <a:rPr lang="fr-BE" sz="1400">
                <a:solidFill>
                  <a:srgbClr val="800000"/>
                </a:solidFill>
                <a:hlinkClick r:id="rId3" action="ppaction://hlinksldjump"/>
              </a:rPr>
              <a:t>PEPS </a:t>
            </a:r>
            <a:r>
              <a:rPr lang="fr-BE" sz="1200">
                <a:solidFill>
                  <a:srgbClr val="800000"/>
                </a:solidFill>
                <a:hlinkClick r:id="rId3" action="ppaction://hlinksldjump"/>
              </a:rPr>
              <a:t>(cliquer ici pour en savoir plus)</a:t>
            </a:r>
            <a:r>
              <a:rPr lang="fr-BE" sz="1400">
                <a:hlinkClick r:id="rId3" action="ppaction://hlinksldjump"/>
              </a:rPr>
              <a:t> </a:t>
            </a:r>
            <a:r>
              <a:rPr lang="fr-BE" sz="1400"/>
              <a:t>(2004)</a:t>
            </a:r>
          </a:p>
          <a:p>
            <a:pPr lvl="2">
              <a:lnSpc>
                <a:spcPct val="80000"/>
              </a:lnSpc>
            </a:pPr>
            <a:r>
              <a:rPr lang="fr-BE" sz="1400">
                <a:hlinkClick r:id="rId4" action="ppaction://hlinksldjump"/>
              </a:rPr>
              <a:t>BICTEL/e </a:t>
            </a:r>
            <a:r>
              <a:rPr lang="fr-BE" sz="1200">
                <a:hlinkClick r:id="rId4" action="ppaction://hlinksldjump"/>
              </a:rPr>
              <a:t>(cliquer ici pour en savoir plus)</a:t>
            </a:r>
            <a:r>
              <a:rPr lang="fr-BE" sz="1400"/>
              <a:t> (2002)</a:t>
            </a:r>
            <a:endParaRPr lang="fr-BE" sz="1400" b="1">
              <a:solidFill>
                <a:srgbClr val="FDBC19"/>
              </a:solidFill>
              <a:sym typeface="Wingdings" pitchFamily="2" charset="2"/>
            </a:endParaRPr>
          </a:p>
          <a:p>
            <a:pPr lvl="2">
              <a:lnSpc>
                <a:spcPct val="80000"/>
              </a:lnSpc>
            </a:pPr>
            <a:r>
              <a:rPr lang="fr-BE" sz="1400">
                <a:hlinkClick r:id="rId5" action="ppaction://hlinksldjump"/>
              </a:rPr>
              <a:t>Répertoires Institutionnels </a:t>
            </a:r>
            <a:r>
              <a:rPr lang="fr-BE" sz="1200">
                <a:hlinkClick r:id="rId5" action="ppaction://hlinksldjump"/>
              </a:rPr>
              <a:t>(cliquer ici pour en savoir plus)</a:t>
            </a:r>
            <a:r>
              <a:rPr lang="fr-BE" sz="1400">
                <a:hlinkClick r:id="rId5" action="ppaction://hlinksldjump"/>
              </a:rPr>
              <a:t> </a:t>
            </a:r>
            <a:r>
              <a:rPr lang="fr-BE" sz="1400"/>
              <a:t>(2005)</a:t>
            </a:r>
          </a:p>
          <a:p>
            <a:pPr lvl="1">
              <a:lnSpc>
                <a:spcPct val="80000"/>
              </a:lnSpc>
            </a:pPr>
            <a:r>
              <a:rPr lang="fr-BE" sz="1600"/>
              <a:t>Locales</a:t>
            </a:r>
          </a:p>
          <a:p>
            <a:pPr lvl="2">
              <a:lnSpc>
                <a:spcPct val="80000"/>
              </a:lnSpc>
            </a:pPr>
            <a:r>
              <a:rPr lang="fr-BE" sz="1400">
                <a:hlinkClick r:id="rId6" action="ppaction://hlinksldjump"/>
              </a:rPr>
              <a:t>Digithèque ULB </a:t>
            </a:r>
            <a:r>
              <a:rPr lang="fr-BE" sz="1200">
                <a:hlinkClick r:id="rId6" action="ppaction://hlinksldjump"/>
              </a:rPr>
              <a:t>(cliquer ici pour en savoir plus)</a:t>
            </a:r>
            <a:r>
              <a:rPr lang="fr-BE" sz="1400"/>
              <a:t> (2005)</a:t>
            </a:r>
          </a:p>
          <a:p>
            <a:pPr lvl="2">
              <a:lnSpc>
                <a:spcPct val="80000"/>
              </a:lnSpc>
            </a:pPr>
            <a:r>
              <a:rPr lang="fr-BE" sz="1400">
                <a:hlinkClick r:id="rId7" action="ppaction://hlinksldjump"/>
              </a:rPr>
              <a:t>PoPuPs </a:t>
            </a:r>
            <a:r>
              <a:rPr lang="fr-BE" sz="1200">
                <a:hlinkClick r:id="rId7" action="ppaction://hlinksldjump"/>
              </a:rPr>
              <a:t>(cliquer ici pour en savoir plus)</a:t>
            </a:r>
            <a:r>
              <a:rPr lang="fr-BE" sz="1400">
                <a:hlinkClick r:id="rId7" action="ppaction://hlinksldjump"/>
              </a:rPr>
              <a:t> </a:t>
            </a:r>
            <a:r>
              <a:rPr lang="fr-BE" sz="1400"/>
              <a:t>(2005)</a:t>
            </a:r>
          </a:p>
          <a:p>
            <a:pPr lvl="2">
              <a:lnSpc>
                <a:spcPct val="80000"/>
              </a:lnSpc>
            </a:pPr>
            <a:r>
              <a:rPr lang="fr-BE" sz="1400"/>
              <a:t>…</a:t>
            </a:r>
          </a:p>
          <a:p>
            <a:pPr lvl="1">
              <a:lnSpc>
                <a:spcPct val="80000"/>
              </a:lnSpc>
            </a:pPr>
            <a:r>
              <a:rPr lang="fr-BE" sz="1600"/>
              <a:t>Internationales</a:t>
            </a:r>
          </a:p>
          <a:p>
            <a:pPr lvl="2">
              <a:lnSpc>
                <a:spcPct val="80000"/>
              </a:lnSpc>
            </a:pPr>
            <a:r>
              <a:rPr lang="fr-BE" sz="1400"/>
              <a:t>Déclaration de Berlin (13 février 2007 : signature par les Recteurs belges et les ministres néerlandophones et francophones)</a:t>
            </a:r>
          </a:p>
          <a:p>
            <a:pPr lvl="2">
              <a:lnSpc>
                <a:spcPct val="80000"/>
              </a:lnSpc>
            </a:pPr>
            <a:r>
              <a:rPr lang="fr-BE" sz="1400">
                <a:hlinkClick r:id="rId8" action="ppaction://hlinksldjump"/>
              </a:rPr>
              <a:t>EOS </a:t>
            </a:r>
            <a:r>
              <a:rPr lang="fr-BE" sz="1200">
                <a:hlinkClick r:id="rId8" action="ppaction://hlinksldjump"/>
              </a:rPr>
              <a:t>(cliquer ici pour en savoir plus)</a:t>
            </a:r>
            <a:r>
              <a:rPr lang="fr-BE" sz="1400"/>
              <a:t>  (2007)</a:t>
            </a:r>
          </a:p>
          <a:p>
            <a:pPr>
              <a:lnSpc>
                <a:spcPct val="80000"/>
              </a:lnSpc>
            </a:pPr>
            <a:endParaRPr lang="fr-BE" sz="800"/>
          </a:p>
          <a:p>
            <a:pPr>
              <a:lnSpc>
                <a:spcPct val="80000"/>
              </a:lnSpc>
            </a:pPr>
            <a:r>
              <a:rPr lang="fr-BE" sz="1800"/>
              <a:t>Initiatives de </a:t>
            </a:r>
            <a:r>
              <a:rPr lang="fr-BE" sz="1800">
                <a:hlinkClick r:id="rId9" action="ppaction://hlinksldjump"/>
              </a:rPr>
              <a:t>mise à disposition</a:t>
            </a:r>
            <a:r>
              <a:rPr lang="fr-BE" sz="1800" b="1">
                <a:hlinkClick r:id="rId9" action="ppaction://hlinksldjump"/>
              </a:rPr>
              <a:t> </a:t>
            </a:r>
            <a:r>
              <a:rPr lang="fr-BE" sz="1200">
                <a:hlinkClick r:id="rId9" action="ppaction://hlinksldjump"/>
              </a:rPr>
              <a:t>(cliquer ici pour en savoir plus</a:t>
            </a:r>
            <a:r>
              <a:rPr lang="fr-BE" sz="1200" b="1">
                <a:hlinkClick r:id="rId9" action="ppaction://hlinksldjump"/>
              </a:rPr>
              <a:t>)</a:t>
            </a:r>
            <a:r>
              <a:rPr lang="fr-BE" sz="1800" b="1"/>
              <a:t> </a:t>
            </a:r>
            <a:r>
              <a:rPr lang="fr-BE" sz="1800"/>
              <a:t>d’outils et de documents OA</a:t>
            </a:r>
          </a:p>
          <a:p>
            <a:pPr lvl="1">
              <a:lnSpc>
                <a:spcPct val="80000"/>
              </a:lnSpc>
            </a:pPr>
            <a:endParaRPr lang="fr-BE" sz="1600"/>
          </a:p>
        </p:txBody>
      </p:sp>
      <p:sp>
        <p:nvSpPr>
          <p:cNvPr id="157715" name="Rectangle 19"/>
          <p:cNvSpPr>
            <a:spLocks noChangeArrowheads="1"/>
          </p:cNvSpPr>
          <p:nvPr/>
        </p:nvSpPr>
        <p:spPr bwMode="auto">
          <a:xfrm>
            <a:off x="7993063" y="71438"/>
            <a:ext cx="1116012" cy="9810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57698"/>
                                        </p:tgtEl>
                                        <p:attrNameLst>
                                          <p:attrName>style.visibility</p:attrName>
                                        </p:attrNameLst>
                                      </p:cBhvr>
                                      <p:to>
                                        <p:strVal val="visible"/>
                                      </p:to>
                                    </p:set>
                                    <p:anim calcmode="lin" valueType="num">
                                      <p:cBhvr>
                                        <p:cTn id="7" dur="500" fill="hold"/>
                                        <p:tgtEl>
                                          <p:spTgt spid="157698"/>
                                        </p:tgtEl>
                                        <p:attrNameLst>
                                          <p:attrName>ppt_x</p:attrName>
                                        </p:attrNameLst>
                                      </p:cBhvr>
                                      <p:tavLst>
                                        <p:tav tm="0">
                                          <p:val>
                                            <p:strVal val="#ppt_x-.2"/>
                                          </p:val>
                                        </p:tav>
                                        <p:tav tm="100000">
                                          <p:val>
                                            <p:strVal val="#ppt_x"/>
                                          </p:val>
                                        </p:tav>
                                      </p:tavLst>
                                    </p:anim>
                                    <p:anim calcmode="lin" valueType="num">
                                      <p:cBhvr>
                                        <p:cTn id="8" dur="500" fill="hold"/>
                                        <p:tgtEl>
                                          <p:spTgt spid="157698"/>
                                        </p:tgtEl>
                                        <p:attrNameLst>
                                          <p:attrName>ppt_y</p:attrName>
                                        </p:attrNameLst>
                                      </p:cBhvr>
                                      <p:tavLst>
                                        <p:tav tm="0">
                                          <p:val>
                                            <p:strVal val="#ppt_y"/>
                                          </p:val>
                                        </p:tav>
                                        <p:tav tm="100000">
                                          <p:val>
                                            <p:strVal val="#ppt_y"/>
                                          </p:val>
                                        </p:tav>
                                      </p:tavLst>
                                    </p:anim>
                                    <p:animEffect transition="in" filter="wipe(right)" prLst="gradientSize: 0.1">
                                      <p:cBhvr>
                                        <p:cTn id="9" dur="500"/>
                                        <p:tgtEl>
                                          <p:spTgt spid="157698"/>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157699">
                                            <p:txEl>
                                              <p:pRg st="0" end="0"/>
                                            </p:txEl>
                                          </p:spTgt>
                                        </p:tgtEl>
                                        <p:attrNameLst>
                                          <p:attrName>style.visibility</p:attrName>
                                        </p:attrNameLst>
                                      </p:cBhvr>
                                      <p:to>
                                        <p:strVal val="visible"/>
                                      </p:to>
                                    </p:set>
                                    <p:animEffect transition="in" filter="fade">
                                      <p:cBhvr>
                                        <p:cTn id="14" dur="500"/>
                                        <p:tgtEl>
                                          <p:spTgt spid="157699">
                                            <p:txEl>
                                              <p:pRg st="0" end="0"/>
                                            </p:txEl>
                                          </p:spTgt>
                                        </p:tgtEl>
                                      </p:cBhvr>
                                    </p:animEffect>
                                    <p:anim calcmode="lin" valueType="num">
                                      <p:cBhvr>
                                        <p:cTn id="15" dur="500" fill="hold"/>
                                        <p:tgtEl>
                                          <p:spTgt spid="15769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57699">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157699">
                                            <p:txEl>
                                              <p:pRg st="1" end="1"/>
                                            </p:txEl>
                                          </p:spTgt>
                                        </p:tgtEl>
                                        <p:attrNameLst>
                                          <p:attrName>style.visibility</p:attrName>
                                        </p:attrNameLst>
                                      </p:cBhvr>
                                      <p:to>
                                        <p:strVal val="visible"/>
                                      </p:to>
                                    </p:set>
                                    <p:animEffect transition="in" filter="fade">
                                      <p:cBhvr>
                                        <p:cTn id="21" dur="500"/>
                                        <p:tgtEl>
                                          <p:spTgt spid="157699">
                                            <p:txEl>
                                              <p:pRg st="1" end="1"/>
                                            </p:txEl>
                                          </p:spTgt>
                                        </p:tgtEl>
                                      </p:cBhvr>
                                    </p:animEffect>
                                    <p:anim calcmode="lin" valueType="num">
                                      <p:cBhvr>
                                        <p:cTn id="22" dur="500" fill="hold"/>
                                        <p:tgtEl>
                                          <p:spTgt spid="157699">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157699">
                                            <p:txEl>
                                              <p:pRg st="1" end="1"/>
                                            </p:txEl>
                                          </p:spTgt>
                                        </p:tgtEl>
                                        <p:attrNameLst>
                                          <p:attrName>ppt_y</p:attrName>
                                        </p:attrNameLst>
                                      </p:cBhvr>
                                      <p:tavLst>
                                        <p:tav tm="0">
                                          <p:val>
                                            <p:strVal val="#ppt_y+.05"/>
                                          </p:val>
                                        </p:tav>
                                        <p:tav tm="100000">
                                          <p:val>
                                            <p:strVal val="#ppt_y"/>
                                          </p:val>
                                        </p:tav>
                                      </p:tavLst>
                                    </p:anim>
                                  </p:childTnLst>
                                </p:cTn>
                              </p:par>
                              <p:par>
                                <p:cTn id="24" presetID="44" presetClass="entr" presetSubtype="0" fill="hold" grpId="0" nodeType="withEffect">
                                  <p:stCondLst>
                                    <p:cond delay="0"/>
                                  </p:stCondLst>
                                  <p:childTnLst>
                                    <p:set>
                                      <p:cBhvr>
                                        <p:cTn id="25" dur="1" fill="hold">
                                          <p:stCondLst>
                                            <p:cond delay="0"/>
                                          </p:stCondLst>
                                        </p:cTn>
                                        <p:tgtEl>
                                          <p:spTgt spid="157699">
                                            <p:txEl>
                                              <p:pRg st="2" end="2"/>
                                            </p:txEl>
                                          </p:spTgt>
                                        </p:tgtEl>
                                        <p:attrNameLst>
                                          <p:attrName>style.visibility</p:attrName>
                                        </p:attrNameLst>
                                      </p:cBhvr>
                                      <p:to>
                                        <p:strVal val="visible"/>
                                      </p:to>
                                    </p:set>
                                    <p:animEffect transition="in" filter="fade">
                                      <p:cBhvr>
                                        <p:cTn id="26" dur="500"/>
                                        <p:tgtEl>
                                          <p:spTgt spid="157699">
                                            <p:txEl>
                                              <p:pRg st="2" end="2"/>
                                            </p:txEl>
                                          </p:spTgt>
                                        </p:tgtEl>
                                      </p:cBhvr>
                                    </p:animEffect>
                                    <p:anim calcmode="lin" valueType="num">
                                      <p:cBhvr>
                                        <p:cTn id="27" dur="500" fill="hold"/>
                                        <p:tgtEl>
                                          <p:spTgt spid="157699">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157699">
                                            <p:txEl>
                                              <p:pRg st="2" end="2"/>
                                            </p:txEl>
                                          </p:spTgt>
                                        </p:tgtEl>
                                        <p:attrNameLst>
                                          <p:attrName>ppt_y</p:attrName>
                                        </p:attrNameLst>
                                      </p:cBhvr>
                                      <p:tavLst>
                                        <p:tav tm="0">
                                          <p:val>
                                            <p:strVal val="#ppt_y+.05"/>
                                          </p:val>
                                        </p:tav>
                                        <p:tav tm="100000">
                                          <p:val>
                                            <p:strVal val="#ppt_y"/>
                                          </p:val>
                                        </p:tav>
                                      </p:tavLst>
                                    </p:anim>
                                  </p:childTnLst>
                                </p:cTn>
                              </p:par>
                              <p:par>
                                <p:cTn id="29" presetID="44" presetClass="entr" presetSubtype="0" fill="hold" grpId="0" nodeType="withEffect">
                                  <p:stCondLst>
                                    <p:cond delay="0"/>
                                  </p:stCondLst>
                                  <p:childTnLst>
                                    <p:set>
                                      <p:cBhvr>
                                        <p:cTn id="30" dur="1" fill="hold">
                                          <p:stCondLst>
                                            <p:cond delay="0"/>
                                          </p:stCondLst>
                                        </p:cTn>
                                        <p:tgtEl>
                                          <p:spTgt spid="157699">
                                            <p:txEl>
                                              <p:pRg st="3" end="3"/>
                                            </p:txEl>
                                          </p:spTgt>
                                        </p:tgtEl>
                                        <p:attrNameLst>
                                          <p:attrName>style.visibility</p:attrName>
                                        </p:attrNameLst>
                                      </p:cBhvr>
                                      <p:to>
                                        <p:strVal val="visible"/>
                                      </p:to>
                                    </p:set>
                                    <p:animEffect transition="in" filter="fade">
                                      <p:cBhvr>
                                        <p:cTn id="31" dur="500"/>
                                        <p:tgtEl>
                                          <p:spTgt spid="157699">
                                            <p:txEl>
                                              <p:pRg st="3" end="3"/>
                                            </p:txEl>
                                          </p:spTgt>
                                        </p:tgtEl>
                                      </p:cBhvr>
                                    </p:animEffect>
                                    <p:anim calcmode="lin" valueType="num">
                                      <p:cBhvr>
                                        <p:cTn id="32" dur="500" fill="hold"/>
                                        <p:tgtEl>
                                          <p:spTgt spid="157699">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157699">
                                            <p:txEl>
                                              <p:pRg st="3" end="3"/>
                                            </p:txEl>
                                          </p:spTgt>
                                        </p:tgtEl>
                                        <p:attrNameLst>
                                          <p:attrName>ppt_y</p:attrName>
                                        </p:attrNameLst>
                                      </p:cBhvr>
                                      <p:tavLst>
                                        <p:tav tm="0">
                                          <p:val>
                                            <p:strVal val="#ppt_y+.05"/>
                                          </p:val>
                                        </p:tav>
                                        <p:tav tm="100000">
                                          <p:val>
                                            <p:strVal val="#ppt_y"/>
                                          </p:val>
                                        </p:tav>
                                      </p:tavLst>
                                    </p:anim>
                                  </p:childTnLst>
                                </p:cTn>
                              </p:par>
                              <p:par>
                                <p:cTn id="34" presetID="44" presetClass="entr" presetSubtype="0" fill="hold" grpId="0" nodeType="withEffect">
                                  <p:stCondLst>
                                    <p:cond delay="0"/>
                                  </p:stCondLst>
                                  <p:childTnLst>
                                    <p:set>
                                      <p:cBhvr>
                                        <p:cTn id="35" dur="1" fill="hold">
                                          <p:stCondLst>
                                            <p:cond delay="0"/>
                                          </p:stCondLst>
                                        </p:cTn>
                                        <p:tgtEl>
                                          <p:spTgt spid="157699">
                                            <p:txEl>
                                              <p:pRg st="4" end="4"/>
                                            </p:txEl>
                                          </p:spTgt>
                                        </p:tgtEl>
                                        <p:attrNameLst>
                                          <p:attrName>style.visibility</p:attrName>
                                        </p:attrNameLst>
                                      </p:cBhvr>
                                      <p:to>
                                        <p:strVal val="visible"/>
                                      </p:to>
                                    </p:set>
                                    <p:animEffect transition="in" filter="fade">
                                      <p:cBhvr>
                                        <p:cTn id="36" dur="500"/>
                                        <p:tgtEl>
                                          <p:spTgt spid="157699">
                                            <p:txEl>
                                              <p:pRg st="4" end="4"/>
                                            </p:txEl>
                                          </p:spTgt>
                                        </p:tgtEl>
                                      </p:cBhvr>
                                    </p:animEffect>
                                    <p:anim calcmode="lin" valueType="num">
                                      <p:cBhvr>
                                        <p:cTn id="37" dur="500" fill="hold"/>
                                        <p:tgtEl>
                                          <p:spTgt spid="157699">
                                            <p:txEl>
                                              <p:pRg st="4" end="4"/>
                                            </p:txEl>
                                          </p:spTgt>
                                        </p:tgtEl>
                                        <p:attrNameLst>
                                          <p:attrName>ppt_x</p:attrName>
                                        </p:attrNameLst>
                                      </p:cBhvr>
                                      <p:tavLst>
                                        <p:tav tm="0">
                                          <p:val>
                                            <p:strVal val="#ppt_x"/>
                                          </p:val>
                                        </p:tav>
                                        <p:tav tm="100000">
                                          <p:val>
                                            <p:strVal val="#ppt_x"/>
                                          </p:val>
                                        </p:tav>
                                      </p:tavLst>
                                    </p:anim>
                                    <p:anim calcmode="lin" valueType="num">
                                      <p:cBhvr>
                                        <p:cTn id="38" dur="500" fill="hold"/>
                                        <p:tgtEl>
                                          <p:spTgt spid="157699">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4" presetClass="entr" presetSubtype="0" fill="hold" grpId="0" nodeType="clickEffect">
                                  <p:stCondLst>
                                    <p:cond delay="0"/>
                                  </p:stCondLst>
                                  <p:childTnLst>
                                    <p:set>
                                      <p:cBhvr>
                                        <p:cTn id="42" dur="1" fill="hold">
                                          <p:stCondLst>
                                            <p:cond delay="0"/>
                                          </p:stCondLst>
                                        </p:cTn>
                                        <p:tgtEl>
                                          <p:spTgt spid="157699">
                                            <p:txEl>
                                              <p:pRg st="5" end="5"/>
                                            </p:txEl>
                                          </p:spTgt>
                                        </p:tgtEl>
                                        <p:attrNameLst>
                                          <p:attrName>style.visibility</p:attrName>
                                        </p:attrNameLst>
                                      </p:cBhvr>
                                      <p:to>
                                        <p:strVal val="visible"/>
                                      </p:to>
                                    </p:set>
                                    <p:animEffect transition="in" filter="fade">
                                      <p:cBhvr>
                                        <p:cTn id="43" dur="500"/>
                                        <p:tgtEl>
                                          <p:spTgt spid="157699">
                                            <p:txEl>
                                              <p:pRg st="5" end="5"/>
                                            </p:txEl>
                                          </p:spTgt>
                                        </p:tgtEl>
                                      </p:cBhvr>
                                    </p:animEffect>
                                    <p:anim calcmode="lin" valueType="num">
                                      <p:cBhvr>
                                        <p:cTn id="44" dur="500" fill="hold"/>
                                        <p:tgtEl>
                                          <p:spTgt spid="157699">
                                            <p:txEl>
                                              <p:pRg st="5" end="5"/>
                                            </p:txEl>
                                          </p:spTgt>
                                        </p:tgtEl>
                                        <p:attrNameLst>
                                          <p:attrName>ppt_x</p:attrName>
                                        </p:attrNameLst>
                                      </p:cBhvr>
                                      <p:tavLst>
                                        <p:tav tm="0">
                                          <p:val>
                                            <p:strVal val="#ppt_x"/>
                                          </p:val>
                                        </p:tav>
                                        <p:tav tm="100000">
                                          <p:val>
                                            <p:strVal val="#ppt_x"/>
                                          </p:val>
                                        </p:tav>
                                      </p:tavLst>
                                    </p:anim>
                                    <p:anim calcmode="lin" valueType="num">
                                      <p:cBhvr>
                                        <p:cTn id="45" dur="500" fill="hold"/>
                                        <p:tgtEl>
                                          <p:spTgt spid="157699">
                                            <p:txEl>
                                              <p:pRg st="5" end="5"/>
                                            </p:txEl>
                                          </p:spTgt>
                                        </p:tgtEl>
                                        <p:attrNameLst>
                                          <p:attrName>ppt_y</p:attrName>
                                        </p:attrNameLst>
                                      </p:cBhvr>
                                      <p:tavLst>
                                        <p:tav tm="0">
                                          <p:val>
                                            <p:strVal val="#ppt_y+.05"/>
                                          </p:val>
                                        </p:tav>
                                        <p:tav tm="100000">
                                          <p:val>
                                            <p:strVal val="#ppt_y"/>
                                          </p:val>
                                        </p:tav>
                                      </p:tavLst>
                                    </p:anim>
                                  </p:childTnLst>
                                </p:cTn>
                              </p:par>
                              <p:par>
                                <p:cTn id="46" presetID="44" presetClass="entr" presetSubtype="0" fill="hold" grpId="0" nodeType="withEffect">
                                  <p:stCondLst>
                                    <p:cond delay="0"/>
                                  </p:stCondLst>
                                  <p:childTnLst>
                                    <p:set>
                                      <p:cBhvr>
                                        <p:cTn id="47" dur="1" fill="hold">
                                          <p:stCondLst>
                                            <p:cond delay="0"/>
                                          </p:stCondLst>
                                        </p:cTn>
                                        <p:tgtEl>
                                          <p:spTgt spid="157699">
                                            <p:txEl>
                                              <p:pRg st="6" end="6"/>
                                            </p:txEl>
                                          </p:spTgt>
                                        </p:tgtEl>
                                        <p:attrNameLst>
                                          <p:attrName>style.visibility</p:attrName>
                                        </p:attrNameLst>
                                      </p:cBhvr>
                                      <p:to>
                                        <p:strVal val="visible"/>
                                      </p:to>
                                    </p:set>
                                    <p:animEffect transition="in" filter="fade">
                                      <p:cBhvr>
                                        <p:cTn id="48" dur="500"/>
                                        <p:tgtEl>
                                          <p:spTgt spid="157699">
                                            <p:txEl>
                                              <p:pRg st="6" end="6"/>
                                            </p:txEl>
                                          </p:spTgt>
                                        </p:tgtEl>
                                      </p:cBhvr>
                                    </p:animEffect>
                                    <p:anim calcmode="lin" valueType="num">
                                      <p:cBhvr>
                                        <p:cTn id="49" dur="500" fill="hold"/>
                                        <p:tgtEl>
                                          <p:spTgt spid="157699">
                                            <p:txEl>
                                              <p:pRg st="6" end="6"/>
                                            </p:txEl>
                                          </p:spTgt>
                                        </p:tgtEl>
                                        <p:attrNameLst>
                                          <p:attrName>ppt_x</p:attrName>
                                        </p:attrNameLst>
                                      </p:cBhvr>
                                      <p:tavLst>
                                        <p:tav tm="0">
                                          <p:val>
                                            <p:strVal val="#ppt_x"/>
                                          </p:val>
                                        </p:tav>
                                        <p:tav tm="100000">
                                          <p:val>
                                            <p:strVal val="#ppt_x"/>
                                          </p:val>
                                        </p:tav>
                                      </p:tavLst>
                                    </p:anim>
                                    <p:anim calcmode="lin" valueType="num">
                                      <p:cBhvr>
                                        <p:cTn id="50" dur="500" fill="hold"/>
                                        <p:tgtEl>
                                          <p:spTgt spid="157699">
                                            <p:txEl>
                                              <p:pRg st="6" end="6"/>
                                            </p:txEl>
                                          </p:spTgt>
                                        </p:tgtEl>
                                        <p:attrNameLst>
                                          <p:attrName>ppt_y</p:attrName>
                                        </p:attrNameLst>
                                      </p:cBhvr>
                                      <p:tavLst>
                                        <p:tav tm="0">
                                          <p:val>
                                            <p:strVal val="#ppt_y+.05"/>
                                          </p:val>
                                        </p:tav>
                                        <p:tav tm="100000">
                                          <p:val>
                                            <p:strVal val="#ppt_y"/>
                                          </p:val>
                                        </p:tav>
                                      </p:tavLst>
                                    </p:anim>
                                  </p:childTnLst>
                                </p:cTn>
                              </p:par>
                              <p:par>
                                <p:cTn id="51" presetID="44" presetClass="entr" presetSubtype="0" fill="hold" grpId="0" nodeType="withEffect">
                                  <p:stCondLst>
                                    <p:cond delay="0"/>
                                  </p:stCondLst>
                                  <p:childTnLst>
                                    <p:set>
                                      <p:cBhvr>
                                        <p:cTn id="52" dur="1" fill="hold">
                                          <p:stCondLst>
                                            <p:cond delay="0"/>
                                          </p:stCondLst>
                                        </p:cTn>
                                        <p:tgtEl>
                                          <p:spTgt spid="157699">
                                            <p:txEl>
                                              <p:pRg st="7" end="7"/>
                                            </p:txEl>
                                          </p:spTgt>
                                        </p:tgtEl>
                                        <p:attrNameLst>
                                          <p:attrName>style.visibility</p:attrName>
                                        </p:attrNameLst>
                                      </p:cBhvr>
                                      <p:to>
                                        <p:strVal val="visible"/>
                                      </p:to>
                                    </p:set>
                                    <p:animEffect transition="in" filter="fade">
                                      <p:cBhvr>
                                        <p:cTn id="53" dur="500"/>
                                        <p:tgtEl>
                                          <p:spTgt spid="157699">
                                            <p:txEl>
                                              <p:pRg st="7" end="7"/>
                                            </p:txEl>
                                          </p:spTgt>
                                        </p:tgtEl>
                                      </p:cBhvr>
                                    </p:animEffect>
                                    <p:anim calcmode="lin" valueType="num">
                                      <p:cBhvr>
                                        <p:cTn id="54" dur="500" fill="hold"/>
                                        <p:tgtEl>
                                          <p:spTgt spid="157699">
                                            <p:txEl>
                                              <p:pRg st="7" end="7"/>
                                            </p:txEl>
                                          </p:spTgt>
                                        </p:tgtEl>
                                        <p:attrNameLst>
                                          <p:attrName>ppt_x</p:attrName>
                                        </p:attrNameLst>
                                      </p:cBhvr>
                                      <p:tavLst>
                                        <p:tav tm="0">
                                          <p:val>
                                            <p:strVal val="#ppt_x"/>
                                          </p:val>
                                        </p:tav>
                                        <p:tav tm="100000">
                                          <p:val>
                                            <p:strVal val="#ppt_x"/>
                                          </p:val>
                                        </p:tav>
                                      </p:tavLst>
                                    </p:anim>
                                    <p:anim calcmode="lin" valueType="num">
                                      <p:cBhvr>
                                        <p:cTn id="55" dur="500" fill="hold"/>
                                        <p:tgtEl>
                                          <p:spTgt spid="157699">
                                            <p:txEl>
                                              <p:pRg st="7" end="7"/>
                                            </p:txEl>
                                          </p:spTgt>
                                        </p:tgtEl>
                                        <p:attrNameLst>
                                          <p:attrName>ppt_y</p:attrName>
                                        </p:attrNameLst>
                                      </p:cBhvr>
                                      <p:tavLst>
                                        <p:tav tm="0">
                                          <p:val>
                                            <p:strVal val="#ppt_y+.05"/>
                                          </p:val>
                                        </p:tav>
                                        <p:tav tm="100000">
                                          <p:val>
                                            <p:strVal val="#ppt_y"/>
                                          </p:val>
                                        </p:tav>
                                      </p:tavLst>
                                    </p:anim>
                                  </p:childTnLst>
                                </p:cTn>
                              </p:par>
                              <p:par>
                                <p:cTn id="56" presetID="44" presetClass="entr" presetSubtype="0" fill="hold" grpId="0" nodeType="withEffect">
                                  <p:stCondLst>
                                    <p:cond delay="0"/>
                                  </p:stCondLst>
                                  <p:childTnLst>
                                    <p:set>
                                      <p:cBhvr>
                                        <p:cTn id="57" dur="1" fill="hold">
                                          <p:stCondLst>
                                            <p:cond delay="0"/>
                                          </p:stCondLst>
                                        </p:cTn>
                                        <p:tgtEl>
                                          <p:spTgt spid="157699">
                                            <p:txEl>
                                              <p:pRg st="8" end="8"/>
                                            </p:txEl>
                                          </p:spTgt>
                                        </p:tgtEl>
                                        <p:attrNameLst>
                                          <p:attrName>style.visibility</p:attrName>
                                        </p:attrNameLst>
                                      </p:cBhvr>
                                      <p:to>
                                        <p:strVal val="visible"/>
                                      </p:to>
                                    </p:set>
                                    <p:animEffect transition="in" filter="fade">
                                      <p:cBhvr>
                                        <p:cTn id="58" dur="500"/>
                                        <p:tgtEl>
                                          <p:spTgt spid="157699">
                                            <p:txEl>
                                              <p:pRg st="8" end="8"/>
                                            </p:txEl>
                                          </p:spTgt>
                                        </p:tgtEl>
                                      </p:cBhvr>
                                    </p:animEffect>
                                    <p:anim calcmode="lin" valueType="num">
                                      <p:cBhvr>
                                        <p:cTn id="59" dur="500" fill="hold"/>
                                        <p:tgtEl>
                                          <p:spTgt spid="157699">
                                            <p:txEl>
                                              <p:pRg st="8" end="8"/>
                                            </p:txEl>
                                          </p:spTgt>
                                        </p:tgtEl>
                                        <p:attrNameLst>
                                          <p:attrName>ppt_x</p:attrName>
                                        </p:attrNameLst>
                                      </p:cBhvr>
                                      <p:tavLst>
                                        <p:tav tm="0">
                                          <p:val>
                                            <p:strVal val="#ppt_x"/>
                                          </p:val>
                                        </p:tav>
                                        <p:tav tm="100000">
                                          <p:val>
                                            <p:strVal val="#ppt_x"/>
                                          </p:val>
                                        </p:tav>
                                      </p:tavLst>
                                    </p:anim>
                                    <p:anim calcmode="lin" valueType="num">
                                      <p:cBhvr>
                                        <p:cTn id="60" dur="500" fill="hold"/>
                                        <p:tgtEl>
                                          <p:spTgt spid="157699">
                                            <p:txEl>
                                              <p:pRg st="8" end="8"/>
                                            </p:txEl>
                                          </p:spTgt>
                                        </p:tgtEl>
                                        <p:attrNameLst>
                                          <p:attrName>ppt_y</p:attrName>
                                        </p:attrNameLst>
                                      </p:cBhvr>
                                      <p:tavLst>
                                        <p:tav tm="0">
                                          <p:val>
                                            <p:strVal val="#ppt_y+.05"/>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4" presetClass="entr" presetSubtype="0" fill="hold" grpId="0" nodeType="clickEffect">
                                  <p:stCondLst>
                                    <p:cond delay="0"/>
                                  </p:stCondLst>
                                  <p:childTnLst>
                                    <p:set>
                                      <p:cBhvr>
                                        <p:cTn id="64" dur="1" fill="hold">
                                          <p:stCondLst>
                                            <p:cond delay="0"/>
                                          </p:stCondLst>
                                        </p:cTn>
                                        <p:tgtEl>
                                          <p:spTgt spid="157699">
                                            <p:txEl>
                                              <p:pRg st="9" end="9"/>
                                            </p:txEl>
                                          </p:spTgt>
                                        </p:tgtEl>
                                        <p:attrNameLst>
                                          <p:attrName>style.visibility</p:attrName>
                                        </p:attrNameLst>
                                      </p:cBhvr>
                                      <p:to>
                                        <p:strVal val="visible"/>
                                      </p:to>
                                    </p:set>
                                    <p:animEffect transition="in" filter="fade">
                                      <p:cBhvr>
                                        <p:cTn id="65" dur="500"/>
                                        <p:tgtEl>
                                          <p:spTgt spid="157699">
                                            <p:txEl>
                                              <p:pRg st="9" end="9"/>
                                            </p:txEl>
                                          </p:spTgt>
                                        </p:tgtEl>
                                      </p:cBhvr>
                                    </p:animEffect>
                                    <p:anim calcmode="lin" valueType="num">
                                      <p:cBhvr>
                                        <p:cTn id="66" dur="500" fill="hold"/>
                                        <p:tgtEl>
                                          <p:spTgt spid="157699">
                                            <p:txEl>
                                              <p:pRg st="9" end="9"/>
                                            </p:txEl>
                                          </p:spTgt>
                                        </p:tgtEl>
                                        <p:attrNameLst>
                                          <p:attrName>ppt_x</p:attrName>
                                        </p:attrNameLst>
                                      </p:cBhvr>
                                      <p:tavLst>
                                        <p:tav tm="0">
                                          <p:val>
                                            <p:strVal val="#ppt_x"/>
                                          </p:val>
                                        </p:tav>
                                        <p:tav tm="100000">
                                          <p:val>
                                            <p:strVal val="#ppt_x"/>
                                          </p:val>
                                        </p:tav>
                                      </p:tavLst>
                                    </p:anim>
                                    <p:anim calcmode="lin" valueType="num">
                                      <p:cBhvr>
                                        <p:cTn id="67" dur="500" fill="hold"/>
                                        <p:tgtEl>
                                          <p:spTgt spid="157699">
                                            <p:txEl>
                                              <p:pRg st="9" end="9"/>
                                            </p:txEl>
                                          </p:spTgt>
                                        </p:tgtEl>
                                        <p:attrNameLst>
                                          <p:attrName>ppt_y</p:attrName>
                                        </p:attrNameLst>
                                      </p:cBhvr>
                                      <p:tavLst>
                                        <p:tav tm="0">
                                          <p:val>
                                            <p:strVal val="#ppt_y+.05"/>
                                          </p:val>
                                        </p:tav>
                                        <p:tav tm="100000">
                                          <p:val>
                                            <p:strVal val="#ppt_y"/>
                                          </p:val>
                                        </p:tav>
                                      </p:tavLst>
                                    </p:anim>
                                  </p:childTnLst>
                                </p:cTn>
                              </p:par>
                              <p:par>
                                <p:cTn id="68" presetID="44" presetClass="entr" presetSubtype="0" fill="hold" grpId="0" nodeType="withEffect">
                                  <p:stCondLst>
                                    <p:cond delay="0"/>
                                  </p:stCondLst>
                                  <p:childTnLst>
                                    <p:set>
                                      <p:cBhvr>
                                        <p:cTn id="69" dur="1" fill="hold">
                                          <p:stCondLst>
                                            <p:cond delay="0"/>
                                          </p:stCondLst>
                                        </p:cTn>
                                        <p:tgtEl>
                                          <p:spTgt spid="157699">
                                            <p:txEl>
                                              <p:pRg st="10" end="10"/>
                                            </p:txEl>
                                          </p:spTgt>
                                        </p:tgtEl>
                                        <p:attrNameLst>
                                          <p:attrName>style.visibility</p:attrName>
                                        </p:attrNameLst>
                                      </p:cBhvr>
                                      <p:to>
                                        <p:strVal val="visible"/>
                                      </p:to>
                                    </p:set>
                                    <p:animEffect transition="in" filter="fade">
                                      <p:cBhvr>
                                        <p:cTn id="70" dur="500"/>
                                        <p:tgtEl>
                                          <p:spTgt spid="157699">
                                            <p:txEl>
                                              <p:pRg st="10" end="10"/>
                                            </p:txEl>
                                          </p:spTgt>
                                        </p:tgtEl>
                                      </p:cBhvr>
                                    </p:animEffect>
                                    <p:anim calcmode="lin" valueType="num">
                                      <p:cBhvr>
                                        <p:cTn id="71" dur="500" fill="hold"/>
                                        <p:tgtEl>
                                          <p:spTgt spid="157699">
                                            <p:txEl>
                                              <p:pRg st="10" end="10"/>
                                            </p:txEl>
                                          </p:spTgt>
                                        </p:tgtEl>
                                        <p:attrNameLst>
                                          <p:attrName>ppt_x</p:attrName>
                                        </p:attrNameLst>
                                      </p:cBhvr>
                                      <p:tavLst>
                                        <p:tav tm="0">
                                          <p:val>
                                            <p:strVal val="#ppt_x"/>
                                          </p:val>
                                        </p:tav>
                                        <p:tav tm="100000">
                                          <p:val>
                                            <p:strVal val="#ppt_x"/>
                                          </p:val>
                                        </p:tav>
                                      </p:tavLst>
                                    </p:anim>
                                    <p:anim calcmode="lin" valueType="num">
                                      <p:cBhvr>
                                        <p:cTn id="72" dur="500" fill="hold"/>
                                        <p:tgtEl>
                                          <p:spTgt spid="157699">
                                            <p:txEl>
                                              <p:pRg st="10" end="10"/>
                                            </p:txEl>
                                          </p:spTgt>
                                        </p:tgtEl>
                                        <p:attrNameLst>
                                          <p:attrName>ppt_y</p:attrName>
                                        </p:attrNameLst>
                                      </p:cBhvr>
                                      <p:tavLst>
                                        <p:tav tm="0">
                                          <p:val>
                                            <p:strVal val="#ppt_y+.05"/>
                                          </p:val>
                                        </p:tav>
                                        <p:tav tm="100000">
                                          <p:val>
                                            <p:strVal val="#ppt_y"/>
                                          </p:val>
                                        </p:tav>
                                      </p:tavLst>
                                    </p:anim>
                                  </p:childTnLst>
                                </p:cTn>
                              </p:par>
                              <p:par>
                                <p:cTn id="73" presetID="44" presetClass="entr" presetSubtype="0" fill="hold" grpId="0" nodeType="withEffect">
                                  <p:stCondLst>
                                    <p:cond delay="0"/>
                                  </p:stCondLst>
                                  <p:childTnLst>
                                    <p:set>
                                      <p:cBhvr>
                                        <p:cTn id="74" dur="1" fill="hold">
                                          <p:stCondLst>
                                            <p:cond delay="0"/>
                                          </p:stCondLst>
                                        </p:cTn>
                                        <p:tgtEl>
                                          <p:spTgt spid="157699">
                                            <p:txEl>
                                              <p:pRg st="11" end="11"/>
                                            </p:txEl>
                                          </p:spTgt>
                                        </p:tgtEl>
                                        <p:attrNameLst>
                                          <p:attrName>style.visibility</p:attrName>
                                        </p:attrNameLst>
                                      </p:cBhvr>
                                      <p:to>
                                        <p:strVal val="visible"/>
                                      </p:to>
                                    </p:set>
                                    <p:animEffect transition="in" filter="fade">
                                      <p:cBhvr>
                                        <p:cTn id="75" dur="500"/>
                                        <p:tgtEl>
                                          <p:spTgt spid="157699">
                                            <p:txEl>
                                              <p:pRg st="11" end="11"/>
                                            </p:txEl>
                                          </p:spTgt>
                                        </p:tgtEl>
                                      </p:cBhvr>
                                    </p:animEffect>
                                    <p:anim calcmode="lin" valueType="num">
                                      <p:cBhvr>
                                        <p:cTn id="76" dur="500" fill="hold"/>
                                        <p:tgtEl>
                                          <p:spTgt spid="157699">
                                            <p:txEl>
                                              <p:pRg st="11" end="11"/>
                                            </p:txEl>
                                          </p:spTgt>
                                        </p:tgtEl>
                                        <p:attrNameLst>
                                          <p:attrName>ppt_x</p:attrName>
                                        </p:attrNameLst>
                                      </p:cBhvr>
                                      <p:tavLst>
                                        <p:tav tm="0">
                                          <p:val>
                                            <p:strVal val="#ppt_x"/>
                                          </p:val>
                                        </p:tav>
                                        <p:tav tm="100000">
                                          <p:val>
                                            <p:strVal val="#ppt_x"/>
                                          </p:val>
                                        </p:tav>
                                      </p:tavLst>
                                    </p:anim>
                                    <p:anim calcmode="lin" valueType="num">
                                      <p:cBhvr>
                                        <p:cTn id="77" dur="500" fill="hold"/>
                                        <p:tgtEl>
                                          <p:spTgt spid="157699">
                                            <p:txEl>
                                              <p:pRg st="11" end="11"/>
                                            </p:txEl>
                                          </p:spTgt>
                                        </p:tgtEl>
                                        <p:attrNameLst>
                                          <p:attrName>ppt_y</p:attrName>
                                        </p:attrNameLst>
                                      </p:cBhvr>
                                      <p:tavLst>
                                        <p:tav tm="0">
                                          <p:val>
                                            <p:strVal val="#ppt_y+.05"/>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4" presetClass="entr" presetSubtype="0" fill="hold" grpId="0" nodeType="clickEffect">
                                  <p:stCondLst>
                                    <p:cond delay="0"/>
                                  </p:stCondLst>
                                  <p:childTnLst>
                                    <p:set>
                                      <p:cBhvr>
                                        <p:cTn id="81" dur="1" fill="hold">
                                          <p:stCondLst>
                                            <p:cond delay="0"/>
                                          </p:stCondLst>
                                        </p:cTn>
                                        <p:tgtEl>
                                          <p:spTgt spid="157699">
                                            <p:txEl>
                                              <p:pRg st="13" end="13"/>
                                            </p:txEl>
                                          </p:spTgt>
                                        </p:tgtEl>
                                        <p:attrNameLst>
                                          <p:attrName>style.visibility</p:attrName>
                                        </p:attrNameLst>
                                      </p:cBhvr>
                                      <p:to>
                                        <p:strVal val="visible"/>
                                      </p:to>
                                    </p:set>
                                    <p:animEffect transition="in" filter="fade">
                                      <p:cBhvr>
                                        <p:cTn id="82" dur="500"/>
                                        <p:tgtEl>
                                          <p:spTgt spid="157699">
                                            <p:txEl>
                                              <p:pRg st="13" end="13"/>
                                            </p:txEl>
                                          </p:spTgt>
                                        </p:tgtEl>
                                      </p:cBhvr>
                                    </p:animEffect>
                                    <p:anim calcmode="lin" valueType="num">
                                      <p:cBhvr>
                                        <p:cTn id="83" dur="500" fill="hold"/>
                                        <p:tgtEl>
                                          <p:spTgt spid="157699">
                                            <p:txEl>
                                              <p:pRg st="13" end="13"/>
                                            </p:txEl>
                                          </p:spTgt>
                                        </p:tgtEl>
                                        <p:attrNameLst>
                                          <p:attrName>ppt_x</p:attrName>
                                        </p:attrNameLst>
                                      </p:cBhvr>
                                      <p:tavLst>
                                        <p:tav tm="0">
                                          <p:val>
                                            <p:strVal val="#ppt_x"/>
                                          </p:val>
                                        </p:tav>
                                        <p:tav tm="100000">
                                          <p:val>
                                            <p:strVal val="#ppt_x"/>
                                          </p:val>
                                        </p:tav>
                                      </p:tavLst>
                                    </p:anim>
                                    <p:anim calcmode="lin" valueType="num">
                                      <p:cBhvr>
                                        <p:cTn id="84" dur="500" fill="hold"/>
                                        <p:tgtEl>
                                          <p:spTgt spid="157699">
                                            <p:txEl>
                                              <p:pRg st="13" end="13"/>
                                            </p:txEl>
                                          </p:spTgt>
                                        </p:tgtEl>
                                        <p:attrNameLst>
                                          <p:attrName>ppt_y</p:attrName>
                                        </p:attrNameLst>
                                      </p:cBhvr>
                                      <p:tavLst>
                                        <p:tav tm="0">
                                          <p:val>
                                            <p:strVal val="#ppt_y+.05"/>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1577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p:bldP spid="157699" grpId="0" uiExpand="1" build="p"/>
      <p:bldP spid="15771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fr-BE"/>
              <a:t>L’étude PEPS</a:t>
            </a:r>
            <a:endParaRPr lang="fr-FR"/>
          </a:p>
        </p:txBody>
      </p:sp>
      <p:sp>
        <p:nvSpPr>
          <p:cNvPr id="163843" name="Rectangle 3"/>
          <p:cNvSpPr>
            <a:spLocks noGrp="1" noChangeArrowheads="1"/>
          </p:cNvSpPr>
          <p:nvPr>
            <p:ph type="body" sz="half" idx="1"/>
          </p:nvPr>
        </p:nvSpPr>
        <p:spPr>
          <a:xfrm>
            <a:off x="611188" y="1773238"/>
            <a:ext cx="7921625" cy="3743325"/>
          </a:xfrm>
        </p:spPr>
        <p:txBody>
          <a:bodyPr/>
          <a:lstStyle/>
          <a:p>
            <a:pPr>
              <a:lnSpc>
                <a:spcPct val="80000"/>
              </a:lnSpc>
            </a:pPr>
            <a:r>
              <a:rPr lang="fr-BE" sz="1800" b="1"/>
              <a:t>P</a:t>
            </a:r>
            <a:r>
              <a:rPr lang="fr-BE" sz="1800"/>
              <a:t>ortail </a:t>
            </a:r>
            <a:r>
              <a:rPr lang="fr-BE" sz="1800" b="1"/>
              <a:t>É</a:t>
            </a:r>
            <a:r>
              <a:rPr lang="fr-BE" sz="1800"/>
              <a:t>lectronique de </a:t>
            </a:r>
            <a:r>
              <a:rPr lang="fr-BE" sz="1800" b="1"/>
              <a:t>P</a:t>
            </a:r>
            <a:r>
              <a:rPr lang="fr-BE" sz="1800"/>
              <a:t>ériodiques </a:t>
            </a:r>
            <a:r>
              <a:rPr lang="fr-BE" sz="1800" b="1"/>
              <a:t>S</a:t>
            </a:r>
            <a:r>
              <a:rPr lang="fr-BE" sz="1800"/>
              <a:t>cientifiques</a:t>
            </a:r>
          </a:p>
          <a:p>
            <a:pPr lvl="1">
              <a:lnSpc>
                <a:spcPct val="80000"/>
              </a:lnSpc>
            </a:pPr>
            <a:r>
              <a:rPr lang="fr-BE" sz="1600"/>
              <a:t>Étude de faisabilité pour la réalisation d’une plate-forme de mise en ligne de revues scientifiques en CfWB</a:t>
            </a:r>
          </a:p>
          <a:p>
            <a:pPr lvl="1">
              <a:lnSpc>
                <a:spcPct val="80000"/>
              </a:lnSpc>
            </a:pPr>
            <a:r>
              <a:rPr lang="fr-BE" sz="1600"/>
              <a:t>Commanditée par la Ministre Dupuis à la BICfB</a:t>
            </a:r>
          </a:p>
          <a:p>
            <a:pPr lvl="1">
              <a:lnSpc>
                <a:spcPct val="80000"/>
              </a:lnSpc>
            </a:pPr>
            <a:endParaRPr lang="fr-BE" sz="1600" b="1"/>
          </a:p>
          <a:p>
            <a:pPr lvl="1">
              <a:lnSpc>
                <a:spcPct val="80000"/>
              </a:lnSpc>
            </a:pPr>
            <a:r>
              <a:rPr lang="fr-BE" sz="1600" b="1"/>
              <a:t>Objectifs</a:t>
            </a:r>
            <a:r>
              <a:rPr lang="fr-BE" sz="1600"/>
              <a:t> :</a:t>
            </a:r>
          </a:p>
          <a:p>
            <a:pPr lvl="2">
              <a:lnSpc>
                <a:spcPct val="80000"/>
              </a:lnSpc>
            </a:pPr>
            <a:r>
              <a:rPr lang="fr-BE" sz="1400"/>
              <a:t>État des lieux de l’édition de périodiques scientifique CfWB (notamment par rapport au numérique) : 330 revues interrogées</a:t>
            </a:r>
          </a:p>
          <a:p>
            <a:pPr lvl="2">
              <a:lnSpc>
                <a:spcPct val="80000"/>
              </a:lnSpc>
            </a:pPr>
            <a:r>
              <a:rPr lang="fr-BE" sz="1400"/>
              <a:t>Étudier les différents aspects de la création d’une telle plate-forme</a:t>
            </a:r>
          </a:p>
          <a:p>
            <a:pPr lvl="3">
              <a:lnSpc>
                <a:spcPct val="80000"/>
              </a:lnSpc>
            </a:pPr>
            <a:r>
              <a:rPr lang="fr-BE" sz="1500"/>
              <a:t>techniques</a:t>
            </a:r>
          </a:p>
          <a:p>
            <a:pPr lvl="3">
              <a:lnSpc>
                <a:spcPct val="80000"/>
              </a:lnSpc>
            </a:pPr>
            <a:r>
              <a:rPr lang="fr-BE" sz="1500"/>
              <a:t>juridiques </a:t>
            </a:r>
          </a:p>
          <a:p>
            <a:pPr lvl="3">
              <a:lnSpc>
                <a:spcPct val="80000"/>
              </a:lnSpc>
            </a:pPr>
            <a:r>
              <a:rPr lang="fr-BE" sz="1500"/>
              <a:t>économiques et organisationnels </a:t>
            </a:r>
          </a:p>
          <a:p>
            <a:pPr lvl="2">
              <a:lnSpc>
                <a:spcPct val="80000"/>
              </a:lnSpc>
            </a:pPr>
            <a:r>
              <a:rPr lang="fr-BE" sz="1400"/>
              <a:t>Étudier la possibilité de participation à un réseau interopérable de plates-formes francophones</a:t>
            </a:r>
          </a:p>
        </p:txBody>
      </p:sp>
      <p:pic>
        <p:nvPicPr>
          <p:cNvPr id="163844" name="Picture 4"/>
          <p:cNvPicPr>
            <a:picLocks noChangeAspect="1" noChangeArrowheads="1"/>
          </p:cNvPicPr>
          <p:nvPr>
            <p:ph sz="half" idx="2"/>
          </p:nvPr>
        </p:nvPicPr>
        <p:blipFill>
          <a:blip r:embed="rId3">
            <a:clrChange>
              <a:clrFrom>
                <a:srgbClr val="FFFFFF"/>
              </a:clrFrom>
              <a:clrTo>
                <a:srgbClr val="FFFFFF">
                  <a:alpha val="0"/>
                </a:srgbClr>
              </a:clrTo>
            </a:clrChange>
          </a:blip>
          <a:srcRect l="11812" t="15273"/>
          <a:stretch>
            <a:fillRect/>
          </a:stretch>
        </p:blipFill>
        <p:spPr>
          <a:xfrm>
            <a:off x="7667625" y="644525"/>
            <a:ext cx="1008063" cy="623888"/>
          </a:xfrm>
          <a:noFill/>
          <a:ln/>
        </p:spPr>
      </p:pic>
      <p:sp>
        <p:nvSpPr>
          <p:cNvPr id="163846" name="Rectangle 6"/>
          <p:cNvSpPr>
            <a:spLocks noChangeArrowheads="1"/>
          </p:cNvSpPr>
          <p:nvPr/>
        </p:nvSpPr>
        <p:spPr bwMode="auto">
          <a:xfrm>
            <a:off x="7993063" y="71438"/>
            <a:ext cx="1116012" cy="5492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63842"/>
                                        </p:tgtEl>
                                        <p:attrNameLst>
                                          <p:attrName>style.visibility</p:attrName>
                                        </p:attrNameLst>
                                      </p:cBhvr>
                                      <p:to>
                                        <p:strVal val="visible"/>
                                      </p:to>
                                    </p:set>
                                    <p:anim calcmode="lin" valueType="num">
                                      <p:cBhvr>
                                        <p:cTn id="7" dur="500" fill="hold"/>
                                        <p:tgtEl>
                                          <p:spTgt spid="163842"/>
                                        </p:tgtEl>
                                        <p:attrNameLst>
                                          <p:attrName>ppt_x</p:attrName>
                                        </p:attrNameLst>
                                      </p:cBhvr>
                                      <p:tavLst>
                                        <p:tav tm="0">
                                          <p:val>
                                            <p:strVal val="#ppt_x-.2"/>
                                          </p:val>
                                        </p:tav>
                                        <p:tav tm="100000">
                                          <p:val>
                                            <p:strVal val="#ppt_x"/>
                                          </p:val>
                                        </p:tav>
                                      </p:tavLst>
                                    </p:anim>
                                    <p:anim calcmode="lin" valueType="num">
                                      <p:cBhvr>
                                        <p:cTn id="8" dur="500" fill="hold"/>
                                        <p:tgtEl>
                                          <p:spTgt spid="163842"/>
                                        </p:tgtEl>
                                        <p:attrNameLst>
                                          <p:attrName>ppt_y</p:attrName>
                                        </p:attrNameLst>
                                      </p:cBhvr>
                                      <p:tavLst>
                                        <p:tav tm="0">
                                          <p:val>
                                            <p:strVal val="#ppt_y"/>
                                          </p:val>
                                        </p:tav>
                                        <p:tav tm="100000">
                                          <p:val>
                                            <p:strVal val="#ppt_y"/>
                                          </p:val>
                                        </p:tav>
                                      </p:tavLst>
                                    </p:anim>
                                    <p:animEffect transition="in" filter="wipe(right)" prLst="gradientSize: 0.1">
                                      <p:cBhvr>
                                        <p:cTn id="9" dur="500"/>
                                        <p:tgtEl>
                                          <p:spTgt spid="163842"/>
                                        </p:tgtEl>
                                      </p:cBhvr>
                                    </p:animEffect>
                                  </p:childTnLst>
                                </p:cTn>
                              </p:par>
                              <p:par>
                                <p:cTn id="10" presetID="10" presetClass="entr" presetSubtype="0" fill="hold" nodeType="withEffect">
                                  <p:stCondLst>
                                    <p:cond delay="0"/>
                                  </p:stCondLst>
                                  <p:childTnLst>
                                    <p:set>
                                      <p:cBhvr>
                                        <p:cTn id="11" dur="1" fill="hold">
                                          <p:stCondLst>
                                            <p:cond delay="0"/>
                                          </p:stCondLst>
                                        </p:cTn>
                                        <p:tgtEl>
                                          <p:spTgt spid="163844"/>
                                        </p:tgtEl>
                                        <p:attrNameLst>
                                          <p:attrName>style.visibility</p:attrName>
                                        </p:attrNameLst>
                                      </p:cBhvr>
                                      <p:to>
                                        <p:strVal val="visible"/>
                                      </p:to>
                                    </p:set>
                                    <p:animEffect transition="in" filter="fade">
                                      <p:cBhvr>
                                        <p:cTn id="12" dur="2000"/>
                                        <p:tgtEl>
                                          <p:spTgt spid="163844"/>
                                        </p:tgtEl>
                                      </p:cBhvr>
                                    </p:animEffect>
                                  </p:childTnLst>
                                </p:cTn>
                              </p:par>
                            </p:childTnLst>
                          </p:cTn>
                        </p:par>
                      </p:childTnLst>
                    </p:cTn>
                  </p:par>
                  <p:par>
                    <p:cTn id="13" fill="hold">
                      <p:stCondLst>
                        <p:cond delay="indefinite"/>
                      </p:stCondLst>
                      <p:childTnLst>
                        <p:par>
                          <p:cTn id="14" fill="hold">
                            <p:stCondLst>
                              <p:cond delay="0"/>
                            </p:stCondLst>
                            <p:childTnLst>
                              <p:par>
                                <p:cTn id="15" presetID="44" presetClass="entr" presetSubtype="0" fill="hold" grpId="0" nodeType="clickEffect">
                                  <p:stCondLst>
                                    <p:cond delay="0"/>
                                  </p:stCondLst>
                                  <p:childTnLst>
                                    <p:set>
                                      <p:cBhvr>
                                        <p:cTn id="16" dur="1" fill="hold">
                                          <p:stCondLst>
                                            <p:cond delay="0"/>
                                          </p:stCondLst>
                                        </p:cTn>
                                        <p:tgtEl>
                                          <p:spTgt spid="163843">
                                            <p:txEl>
                                              <p:pRg st="0" end="0"/>
                                            </p:txEl>
                                          </p:spTgt>
                                        </p:tgtEl>
                                        <p:attrNameLst>
                                          <p:attrName>style.visibility</p:attrName>
                                        </p:attrNameLst>
                                      </p:cBhvr>
                                      <p:to>
                                        <p:strVal val="visible"/>
                                      </p:to>
                                    </p:set>
                                    <p:animEffect transition="in" filter="fade">
                                      <p:cBhvr>
                                        <p:cTn id="17" dur="500"/>
                                        <p:tgtEl>
                                          <p:spTgt spid="163843">
                                            <p:txEl>
                                              <p:pRg st="0" end="0"/>
                                            </p:txEl>
                                          </p:spTgt>
                                        </p:tgtEl>
                                      </p:cBhvr>
                                    </p:animEffect>
                                    <p:anim calcmode="lin" valueType="num">
                                      <p:cBhvr>
                                        <p:cTn id="18" dur="500" fill="hold"/>
                                        <p:tgtEl>
                                          <p:spTgt spid="163843">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63843">
                                            <p:txEl>
                                              <p:pRg st="0" end="0"/>
                                            </p:txEl>
                                          </p:spTgt>
                                        </p:tgtEl>
                                        <p:attrNameLst>
                                          <p:attrName>ppt_y</p:attrName>
                                        </p:attrNameLst>
                                      </p:cBhvr>
                                      <p:tavLst>
                                        <p:tav tm="0">
                                          <p:val>
                                            <p:strVal val="#ppt_y+.05"/>
                                          </p:val>
                                        </p:tav>
                                        <p:tav tm="100000">
                                          <p:val>
                                            <p:strVal val="#ppt_y"/>
                                          </p:val>
                                        </p:tav>
                                      </p:tavLst>
                                    </p:anim>
                                  </p:childTnLst>
                                </p:cTn>
                              </p:par>
                              <p:par>
                                <p:cTn id="20" presetID="44" presetClass="entr" presetSubtype="0" fill="hold" grpId="0" nodeType="withEffect">
                                  <p:stCondLst>
                                    <p:cond delay="0"/>
                                  </p:stCondLst>
                                  <p:childTnLst>
                                    <p:set>
                                      <p:cBhvr>
                                        <p:cTn id="21" dur="1" fill="hold">
                                          <p:stCondLst>
                                            <p:cond delay="0"/>
                                          </p:stCondLst>
                                        </p:cTn>
                                        <p:tgtEl>
                                          <p:spTgt spid="163843">
                                            <p:txEl>
                                              <p:pRg st="1" end="1"/>
                                            </p:txEl>
                                          </p:spTgt>
                                        </p:tgtEl>
                                        <p:attrNameLst>
                                          <p:attrName>style.visibility</p:attrName>
                                        </p:attrNameLst>
                                      </p:cBhvr>
                                      <p:to>
                                        <p:strVal val="visible"/>
                                      </p:to>
                                    </p:set>
                                    <p:animEffect transition="in" filter="fade">
                                      <p:cBhvr>
                                        <p:cTn id="22" dur="500"/>
                                        <p:tgtEl>
                                          <p:spTgt spid="163843">
                                            <p:txEl>
                                              <p:pRg st="1" end="1"/>
                                            </p:txEl>
                                          </p:spTgt>
                                        </p:tgtEl>
                                      </p:cBhvr>
                                    </p:animEffect>
                                    <p:anim calcmode="lin" valueType="num">
                                      <p:cBhvr>
                                        <p:cTn id="23" dur="500" fill="hold"/>
                                        <p:tgtEl>
                                          <p:spTgt spid="163843">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63843">
                                            <p:txEl>
                                              <p:pRg st="1" end="1"/>
                                            </p:txEl>
                                          </p:spTgt>
                                        </p:tgtEl>
                                        <p:attrNameLst>
                                          <p:attrName>ppt_y</p:attrName>
                                        </p:attrNameLst>
                                      </p:cBhvr>
                                      <p:tavLst>
                                        <p:tav tm="0">
                                          <p:val>
                                            <p:strVal val="#ppt_y+.05"/>
                                          </p:val>
                                        </p:tav>
                                        <p:tav tm="100000">
                                          <p:val>
                                            <p:strVal val="#ppt_y"/>
                                          </p:val>
                                        </p:tav>
                                      </p:tavLst>
                                    </p:anim>
                                  </p:childTnLst>
                                </p:cTn>
                              </p:par>
                              <p:par>
                                <p:cTn id="25" presetID="44" presetClass="entr" presetSubtype="0" fill="hold" grpId="0" nodeType="withEffect">
                                  <p:stCondLst>
                                    <p:cond delay="0"/>
                                  </p:stCondLst>
                                  <p:childTnLst>
                                    <p:set>
                                      <p:cBhvr>
                                        <p:cTn id="26" dur="1" fill="hold">
                                          <p:stCondLst>
                                            <p:cond delay="0"/>
                                          </p:stCondLst>
                                        </p:cTn>
                                        <p:tgtEl>
                                          <p:spTgt spid="163843">
                                            <p:txEl>
                                              <p:pRg st="2" end="2"/>
                                            </p:txEl>
                                          </p:spTgt>
                                        </p:tgtEl>
                                        <p:attrNameLst>
                                          <p:attrName>style.visibility</p:attrName>
                                        </p:attrNameLst>
                                      </p:cBhvr>
                                      <p:to>
                                        <p:strVal val="visible"/>
                                      </p:to>
                                    </p:set>
                                    <p:animEffect transition="in" filter="fade">
                                      <p:cBhvr>
                                        <p:cTn id="27" dur="500"/>
                                        <p:tgtEl>
                                          <p:spTgt spid="163843">
                                            <p:txEl>
                                              <p:pRg st="2" end="2"/>
                                            </p:txEl>
                                          </p:spTgt>
                                        </p:tgtEl>
                                      </p:cBhvr>
                                    </p:animEffect>
                                    <p:anim calcmode="lin" valueType="num">
                                      <p:cBhvr>
                                        <p:cTn id="28" dur="500" fill="hold"/>
                                        <p:tgtEl>
                                          <p:spTgt spid="163843">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163843">
                                            <p:txEl>
                                              <p:pRg st="2" end="2"/>
                                            </p:txEl>
                                          </p:spTgt>
                                        </p:tgtEl>
                                        <p:attrNameLst>
                                          <p:attrName>ppt_y</p:attrName>
                                        </p:attrNameLst>
                                      </p:cBhvr>
                                      <p:tavLst>
                                        <p:tav tm="0">
                                          <p:val>
                                            <p:strVal val="#ppt_y+.05"/>
                                          </p:val>
                                        </p:tav>
                                        <p:tav tm="100000">
                                          <p:val>
                                            <p:strVal val="#ppt_y"/>
                                          </p:val>
                                        </p:tav>
                                      </p:tavLst>
                                    </p:anim>
                                  </p:childTnLst>
                                </p:cTn>
                              </p:par>
                              <p:par>
                                <p:cTn id="30" presetID="44" presetClass="entr" presetSubtype="0" fill="hold" grpId="0" nodeType="withEffect">
                                  <p:stCondLst>
                                    <p:cond delay="0"/>
                                  </p:stCondLst>
                                  <p:childTnLst>
                                    <p:set>
                                      <p:cBhvr>
                                        <p:cTn id="31" dur="1" fill="hold">
                                          <p:stCondLst>
                                            <p:cond delay="0"/>
                                          </p:stCondLst>
                                        </p:cTn>
                                        <p:tgtEl>
                                          <p:spTgt spid="163843">
                                            <p:txEl>
                                              <p:pRg st="4" end="4"/>
                                            </p:txEl>
                                          </p:spTgt>
                                        </p:tgtEl>
                                        <p:attrNameLst>
                                          <p:attrName>style.visibility</p:attrName>
                                        </p:attrNameLst>
                                      </p:cBhvr>
                                      <p:to>
                                        <p:strVal val="visible"/>
                                      </p:to>
                                    </p:set>
                                    <p:animEffect transition="in" filter="fade">
                                      <p:cBhvr>
                                        <p:cTn id="32" dur="500"/>
                                        <p:tgtEl>
                                          <p:spTgt spid="163843">
                                            <p:txEl>
                                              <p:pRg st="4" end="4"/>
                                            </p:txEl>
                                          </p:spTgt>
                                        </p:tgtEl>
                                      </p:cBhvr>
                                    </p:animEffect>
                                    <p:anim calcmode="lin" valueType="num">
                                      <p:cBhvr>
                                        <p:cTn id="33" dur="500" fill="hold"/>
                                        <p:tgtEl>
                                          <p:spTgt spid="163843">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16384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4" presetClass="entr" presetSubtype="0" fill="hold" grpId="0" nodeType="clickEffect">
                                  <p:stCondLst>
                                    <p:cond delay="0"/>
                                  </p:stCondLst>
                                  <p:childTnLst>
                                    <p:set>
                                      <p:cBhvr>
                                        <p:cTn id="38" dur="1" fill="hold">
                                          <p:stCondLst>
                                            <p:cond delay="0"/>
                                          </p:stCondLst>
                                        </p:cTn>
                                        <p:tgtEl>
                                          <p:spTgt spid="163843">
                                            <p:txEl>
                                              <p:pRg st="5" end="5"/>
                                            </p:txEl>
                                          </p:spTgt>
                                        </p:tgtEl>
                                        <p:attrNameLst>
                                          <p:attrName>style.visibility</p:attrName>
                                        </p:attrNameLst>
                                      </p:cBhvr>
                                      <p:to>
                                        <p:strVal val="visible"/>
                                      </p:to>
                                    </p:set>
                                    <p:animEffect transition="in" filter="fade">
                                      <p:cBhvr>
                                        <p:cTn id="39" dur="500"/>
                                        <p:tgtEl>
                                          <p:spTgt spid="163843">
                                            <p:txEl>
                                              <p:pRg st="5" end="5"/>
                                            </p:txEl>
                                          </p:spTgt>
                                        </p:tgtEl>
                                      </p:cBhvr>
                                    </p:animEffect>
                                    <p:anim calcmode="lin" valueType="num">
                                      <p:cBhvr>
                                        <p:cTn id="40" dur="500" fill="hold"/>
                                        <p:tgtEl>
                                          <p:spTgt spid="163843">
                                            <p:txEl>
                                              <p:pRg st="5" end="5"/>
                                            </p:txEl>
                                          </p:spTgt>
                                        </p:tgtEl>
                                        <p:attrNameLst>
                                          <p:attrName>ppt_x</p:attrName>
                                        </p:attrNameLst>
                                      </p:cBhvr>
                                      <p:tavLst>
                                        <p:tav tm="0">
                                          <p:val>
                                            <p:strVal val="#ppt_x"/>
                                          </p:val>
                                        </p:tav>
                                        <p:tav tm="100000">
                                          <p:val>
                                            <p:strVal val="#ppt_x"/>
                                          </p:val>
                                        </p:tav>
                                      </p:tavLst>
                                    </p:anim>
                                    <p:anim calcmode="lin" valueType="num">
                                      <p:cBhvr>
                                        <p:cTn id="41" dur="500" fill="hold"/>
                                        <p:tgtEl>
                                          <p:spTgt spid="163843">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4" presetClass="entr" presetSubtype="0" fill="hold" grpId="0" nodeType="clickEffect">
                                  <p:stCondLst>
                                    <p:cond delay="0"/>
                                  </p:stCondLst>
                                  <p:childTnLst>
                                    <p:set>
                                      <p:cBhvr>
                                        <p:cTn id="45" dur="1" fill="hold">
                                          <p:stCondLst>
                                            <p:cond delay="0"/>
                                          </p:stCondLst>
                                        </p:cTn>
                                        <p:tgtEl>
                                          <p:spTgt spid="163843">
                                            <p:txEl>
                                              <p:pRg st="6" end="6"/>
                                            </p:txEl>
                                          </p:spTgt>
                                        </p:tgtEl>
                                        <p:attrNameLst>
                                          <p:attrName>style.visibility</p:attrName>
                                        </p:attrNameLst>
                                      </p:cBhvr>
                                      <p:to>
                                        <p:strVal val="visible"/>
                                      </p:to>
                                    </p:set>
                                    <p:animEffect transition="in" filter="fade">
                                      <p:cBhvr>
                                        <p:cTn id="46" dur="500"/>
                                        <p:tgtEl>
                                          <p:spTgt spid="163843">
                                            <p:txEl>
                                              <p:pRg st="6" end="6"/>
                                            </p:txEl>
                                          </p:spTgt>
                                        </p:tgtEl>
                                      </p:cBhvr>
                                    </p:animEffect>
                                    <p:anim calcmode="lin" valueType="num">
                                      <p:cBhvr>
                                        <p:cTn id="47" dur="500" fill="hold"/>
                                        <p:tgtEl>
                                          <p:spTgt spid="163843">
                                            <p:txEl>
                                              <p:pRg st="6" end="6"/>
                                            </p:txEl>
                                          </p:spTgt>
                                        </p:tgtEl>
                                        <p:attrNameLst>
                                          <p:attrName>ppt_x</p:attrName>
                                        </p:attrNameLst>
                                      </p:cBhvr>
                                      <p:tavLst>
                                        <p:tav tm="0">
                                          <p:val>
                                            <p:strVal val="#ppt_x"/>
                                          </p:val>
                                        </p:tav>
                                        <p:tav tm="100000">
                                          <p:val>
                                            <p:strVal val="#ppt_x"/>
                                          </p:val>
                                        </p:tav>
                                      </p:tavLst>
                                    </p:anim>
                                    <p:anim calcmode="lin" valueType="num">
                                      <p:cBhvr>
                                        <p:cTn id="48" dur="500" fill="hold"/>
                                        <p:tgtEl>
                                          <p:spTgt spid="163843">
                                            <p:txEl>
                                              <p:pRg st="6" end="6"/>
                                            </p:txEl>
                                          </p:spTgt>
                                        </p:tgtEl>
                                        <p:attrNameLst>
                                          <p:attrName>ppt_y</p:attrName>
                                        </p:attrNameLst>
                                      </p:cBhvr>
                                      <p:tavLst>
                                        <p:tav tm="0">
                                          <p:val>
                                            <p:strVal val="#ppt_y+.05"/>
                                          </p:val>
                                        </p:tav>
                                        <p:tav tm="100000">
                                          <p:val>
                                            <p:strVal val="#ppt_y"/>
                                          </p:val>
                                        </p:tav>
                                      </p:tavLst>
                                    </p:anim>
                                  </p:childTnLst>
                                </p:cTn>
                              </p:par>
                              <p:par>
                                <p:cTn id="49" presetID="44" presetClass="entr" presetSubtype="0" fill="hold" grpId="0" nodeType="withEffect">
                                  <p:stCondLst>
                                    <p:cond delay="0"/>
                                  </p:stCondLst>
                                  <p:childTnLst>
                                    <p:set>
                                      <p:cBhvr>
                                        <p:cTn id="50" dur="1" fill="hold">
                                          <p:stCondLst>
                                            <p:cond delay="0"/>
                                          </p:stCondLst>
                                        </p:cTn>
                                        <p:tgtEl>
                                          <p:spTgt spid="163843">
                                            <p:txEl>
                                              <p:pRg st="7" end="7"/>
                                            </p:txEl>
                                          </p:spTgt>
                                        </p:tgtEl>
                                        <p:attrNameLst>
                                          <p:attrName>style.visibility</p:attrName>
                                        </p:attrNameLst>
                                      </p:cBhvr>
                                      <p:to>
                                        <p:strVal val="visible"/>
                                      </p:to>
                                    </p:set>
                                    <p:animEffect transition="in" filter="fade">
                                      <p:cBhvr>
                                        <p:cTn id="51" dur="500"/>
                                        <p:tgtEl>
                                          <p:spTgt spid="163843">
                                            <p:txEl>
                                              <p:pRg st="7" end="7"/>
                                            </p:txEl>
                                          </p:spTgt>
                                        </p:tgtEl>
                                      </p:cBhvr>
                                    </p:animEffect>
                                    <p:anim calcmode="lin" valueType="num">
                                      <p:cBhvr>
                                        <p:cTn id="52" dur="500" fill="hold"/>
                                        <p:tgtEl>
                                          <p:spTgt spid="163843">
                                            <p:txEl>
                                              <p:pRg st="7" end="7"/>
                                            </p:txEl>
                                          </p:spTgt>
                                        </p:tgtEl>
                                        <p:attrNameLst>
                                          <p:attrName>ppt_x</p:attrName>
                                        </p:attrNameLst>
                                      </p:cBhvr>
                                      <p:tavLst>
                                        <p:tav tm="0">
                                          <p:val>
                                            <p:strVal val="#ppt_x"/>
                                          </p:val>
                                        </p:tav>
                                        <p:tav tm="100000">
                                          <p:val>
                                            <p:strVal val="#ppt_x"/>
                                          </p:val>
                                        </p:tav>
                                      </p:tavLst>
                                    </p:anim>
                                    <p:anim calcmode="lin" valueType="num">
                                      <p:cBhvr>
                                        <p:cTn id="53" dur="500" fill="hold"/>
                                        <p:tgtEl>
                                          <p:spTgt spid="163843">
                                            <p:txEl>
                                              <p:pRg st="7" end="7"/>
                                            </p:txEl>
                                          </p:spTgt>
                                        </p:tgtEl>
                                        <p:attrNameLst>
                                          <p:attrName>ppt_y</p:attrName>
                                        </p:attrNameLst>
                                      </p:cBhvr>
                                      <p:tavLst>
                                        <p:tav tm="0">
                                          <p:val>
                                            <p:strVal val="#ppt_y+.05"/>
                                          </p:val>
                                        </p:tav>
                                        <p:tav tm="100000">
                                          <p:val>
                                            <p:strVal val="#ppt_y"/>
                                          </p:val>
                                        </p:tav>
                                      </p:tavLst>
                                    </p:anim>
                                  </p:childTnLst>
                                </p:cTn>
                              </p:par>
                              <p:par>
                                <p:cTn id="54" presetID="44" presetClass="entr" presetSubtype="0" fill="hold" grpId="0" nodeType="withEffect">
                                  <p:stCondLst>
                                    <p:cond delay="0"/>
                                  </p:stCondLst>
                                  <p:childTnLst>
                                    <p:set>
                                      <p:cBhvr>
                                        <p:cTn id="55" dur="1" fill="hold">
                                          <p:stCondLst>
                                            <p:cond delay="0"/>
                                          </p:stCondLst>
                                        </p:cTn>
                                        <p:tgtEl>
                                          <p:spTgt spid="163843">
                                            <p:txEl>
                                              <p:pRg st="8" end="8"/>
                                            </p:txEl>
                                          </p:spTgt>
                                        </p:tgtEl>
                                        <p:attrNameLst>
                                          <p:attrName>style.visibility</p:attrName>
                                        </p:attrNameLst>
                                      </p:cBhvr>
                                      <p:to>
                                        <p:strVal val="visible"/>
                                      </p:to>
                                    </p:set>
                                    <p:animEffect transition="in" filter="fade">
                                      <p:cBhvr>
                                        <p:cTn id="56" dur="500"/>
                                        <p:tgtEl>
                                          <p:spTgt spid="163843">
                                            <p:txEl>
                                              <p:pRg st="8" end="8"/>
                                            </p:txEl>
                                          </p:spTgt>
                                        </p:tgtEl>
                                      </p:cBhvr>
                                    </p:animEffect>
                                    <p:anim calcmode="lin" valueType="num">
                                      <p:cBhvr>
                                        <p:cTn id="57" dur="500" fill="hold"/>
                                        <p:tgtEl>
                                          <p:spTgt spid="163843">
                                            <p:txEl>
                                              <p:pRg st="8" end="8"/>
                                            </p:txEl>
                                          </p:spTgt>
                                        </p:tgtEl>
                                        <p:attrNameLst>
                                          <p:attrName>ppt_x</p:attrName>
                                        </p:attrNameLst>
                                      </p:cBhvr>
                                      <p:tavLst>
                                        <p:tav tm="0">
                                          <p:val>
                                            <p:strVal val="#ppt_x"/>
                                          </p:val>
                                        </p:tav>
                                        <p:tav tm="100000">
                                          <p:val>
                                            <p:strVal val="#ppt_x"/>
                                          </p:val>
                                        </p:tav>
                                      </p:tavLst>
                                    </p:anim>
                                    <p:anim calcmode="lin" valueType="num">
                                      <p:cBhvr>
                                        <p:cTn id="58" dur="500" fill="hold"/>
                                        <p:tgtEl>
                                          <p:spTgt spid="163843">
                                            <p:txEl>
                                              <p:pRg st="8" end="8"/>
                                            </p:txEl>
                                          </p:spTgt>
                                        </p:tgtEl>
                                        <p:attrNameLst>
                                          <p:attrName>ppt_y</p:attrName>
                                        </p:attrNameLst>
                                      </p:cBhvr>
                                      <p:tavLst>
                                        <p:tav tm="0">
                                          <p:val>
                                            <p:strVal val="#ppt_y+.05"/>
                                          </p:val>
                                        </p:tav>
                                        <p:tav tm="100000">
                                          <p:val>
                                            <p:strVal val="#ppt_y"/>
                                          </p:val>
                                        </p:tav>
                                      </p:tavLst>
                                    </p:anim>
                                  </p:childTnLst>
                                </p:cTn>
                              </p:par>
                              <p:par>
                                <p:cTn id="59" presetID="44" presetClass="entr" presetSubtype="0" fill="hold" grpId="0" nodeType="withEffect">
                                  <p:stCondLst>
                                    <p:cond delay="0"/>
                                  </p:stCondLst>
                                  <p:childTnLst>
                                    <p:set>
                                      <p:cBhvr>
                                        <p:cTn id="60" dur="1" fill="hold">
                                          <p:stCondLst>
                                            <p:cond delay="0"/>
                                          </p:stCondLst>
                                        </p:cTn>
                                        <p:tgtEl>
                                          <p:spTgt spid="163843">
                                            <p:txEl>
                                              <p:pRg st="9" end="9"/>
                                            </p:txEl>
                                          </p:spTgt>
                                        </p:tgtEl>
                                        <p:attrNameLst>
                                          <p:attrName>style.visibility</p:attrName>
                                        </p:attrNameLst>
                                      </p:cBhvr>
                                      <p:to>
                                        <p:strVal val="visible"/>
                                      </p:to>
                                    </p:set>
                                    <p:animEffect transition="in" filter="fade">
                                      <p:cBhvr>
                                        <p:cTn id="61" dur="500"/>
                                        <p:tgtEl>
                                          <p:spTgt spid="163843">
                                            <p:txEl>
                                              <p:pRg st="9" end="9"/>
                                            </p:txEl>
                                          </p:spTgt>
                                        </p:tgtEl>
                                      </p:cBhvr>
                                    </p:animEffect>
                                    <p:anim calcmode="lin" valueType="num">
                                      <p:cBhvr>
                                        <p:cTn id="62" dur="500" fill="hold"/>
                                        <p:tgtEl>
                                          <p:spTgt spid="163843">
                                            <p:txEl>
                                              <p:pRg st="9" end="9"/>
                                            </p:txEl>
                                          </p:spTgt>
                                        </p:tgtEl>
                                        <p:attrNameLst>
                                          <p:attrName>ppt_x</p:attrName>
                                        </p:attrNameLst>
                                      </p:cBhvr>
                                      <p:tavLst>
                                        <p:tav tm="0">
                                          <p:val>
                                            <p:strVal val="#ppt_x"/>
                                          </p:val>
                                        </p:tav>
                                        <p:tav tm="100000">
                                          <p:val>
                                            <p:strVal val="#ppt_x"/>
                                          </p:val>
                                        </p:tav>
                                      </p:tavLst>
                                    </p:anim>
                                    <p:anim calcmode="lin" valueType="num">
                                      <p:cBhvr>
                                        <p:cTn id="63" dur="500" fill="hold"/>
                                        <p:tgtEl>
                                          <p:spTgt spid="163843">
                                            <p:txEl>
                                              <p:pRg st="9" end="9"/>
                                            </p:txEl>
                                          </p:spTgt>
                                        </p:tgtEl>
                                        <p:attrNameLst>
                                          <p:attrName>ppt_y</p:attrName>
                                        </p:attrNameLst>
                                      </p:cBhvr>
                                      <p:tavLst>
                                        <p:tav tm="0">
                                          <p:val>
                                            <p:strVal val="#ppt_y+.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4" presetClass="entr" presetSubtype="0" fill="hold" grpId="0" nodeType="clickEffect">
                                  <p:stCondLst>
                                    <p:cond delay="0"/>
                                  </p:stCondLst>
                                  <p:childTnLst>
                                    <p:set>
                                      <p:cBhvr>
                                        <p:cTn id="67" dur="1" fill="hold">
                                          <p:stCondLst>
                                            <p:cond delay="0"/>
                                          </p:stCondLst>
                                        </p:cTn>
                                        <p:tgtEl>
                                          <p:spTgt spid="163843">
                                            <p:txEl>
                                              <p:pRg st="10" end="10"/>
                                            </p:txEl>
                                          </p:spTgt>
                                        </p:tgtEl>
                                        <p:attrNameLst>
                                          <p:attrName>style.visibility</p:attrName>
                                        </p:attrNameLst>
                                      </p:cBhvr>
                                      <p:to>
                                        <p:strVal val="visible"/>
                                      </p:to>
                                    </p:set>
                                    <p:animEffect transition="in" filter="fade">
                                      <p:cBhvr>
                                        <p:cTn id="68" dur="500"/>
                                        <p:tgtEl>
                                          <p:spTgt spid="163843">
                                            <p:txEl>
                                              <p:pRg st="10" end="10"/>
                                            </p:txEl>
                                          </p:spTgt>
                                        </p:tgtEl>
                                      </p:cBhvr>
                                    </p:animEffect>
                                    <p:anim calcmode="lin" valueType="num">
                                      <p:cBhvr>
                                        <p:cTn id="69" dur="500" fill="hold"/>
                                        <p:tgtEl>
                                          <p:spTgt spid="163843">
                                            <p:txEl>
                                              <p:pRg st="10" end="10"/>
                                            </p:txEl>
                                          </p:spTgt>
                                        </p:tgtEl>
                                        <p:attrNameLst>
                                          <p:attrName>ppt_x</p:attrName>
                                        </p:attrNameLst>
                                      </p:cBhvr>
                                      <p:tavLst>
                                        <p:tav tm="0">
                                          <p:val>
                                            <p:strVal val="#ppt_x"/>
                                          </p:val>
                                        </p:tav>
                                        <p:tav tm="100000">
                                          <p:val>
                                            <p:strVal val="#ppt_x"/>
                                          </p:val>
                                        </p:tav>
                                      </p:tavLst>
                                    </p:anim>
                                    <p:anim calcmode="lin" valueType="num">
                                      <p:cBhvr>
                                        <p:cTn id="70" dur="500" fill="hold"/>
                                        <p:tgtEl>
                                          <p:spTgt spid="163843">
                                            <p:txEl>
                                              <p:pRg st="10" end="10"/>
                                            </p:txEl>
                                          </p:spTgt>
                                        </p:tgtEl>
                                        <p:attrNameLst>
                                          <p:attrName>ppt_y</p:attrName>
                                        </p:attrNameLst>
                                      </p:cBhvr>
                                      <p:tavLst>
                                        <p:tav tm="0">
                                          <p:val>
                                            <p:strVal val="#ppt_y+.05"/>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638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p:bldP spid="163843" grpId="0" uiExpand="1" build="p"/>
      <p:bldP spid="16384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fr-BE"/>
              <a:t>L’étude PEPS</a:t>
            </a:r>
            <a:endParaRPr lang="fr-FR"/>
          </a:p>
        </p:txBody>
      </p:sp>
      <p:sp>
        <p:nvSpPr>
          <p:cNvPr id="181251" name="Rectangle 3"/>
          <p:cNvSpPr>
            <a:spLocks noGrp="1" noChangeArrowheads="1"/>
          </p:cNvSpPr>
          <p:nvPr>
            <p:ph type="body" idx="1"/>
          </p:nvPr>
        </p:nvSpPr>
        <p:spPr>
          <a:xfrm>
            <a:off x="611188" y="1773238"/>
            <a:ext cx="8075612" cy="4032250"/>
          </a:xfrm>
        </p:spPr>
        <p:txBody>
          <a:bodyPr/>
          <a:lstStyle/>
          <a:p>
            <a:pPr>
              <a:lnSpc>
                <a:spcPct val="80000"/>
              </a:lnSpc>
            </a:pPr>
            <a:r>
              <a:rPr lang="fr-FR" sz="1800"/>
              <a:t>Proposition à la Ministre</a:t>
            </a:r>
          </a:p>
          <a:p>
            <a:pPr lvl="1">
              <a:lnSpc>
                <a:spcPct val="80000"/>
              </a:lnSpc>
            </a:pPr>
            <a:r>
              <a:rPr lang="fr-FR" sz="1600"/>
              <a:t>Portail public et multidisciplinaire</a:t>
            </a:r>
          </a:p>
          <a:p>
            <a:pPr lvl="1">
              <a:lnSpc>
                <a:spcPct val="80000"/>
              </a:lnSpc>
            </a:pPr>
            <a:endParaRPr lang="fr-FR" sz="800"/>
          </a:p>
          <a:p>
            <a:pPr lvl="1">
              <a:lnSpc>
                <a:spcPct val="80000"/>
              </a:lnSpc>
            </a:pPr>
            <a:r>
              <a:rPr lang="fr-FR" sz="1600" b="1"/>
              <a:t>Open Access</a:t>
            </a:r>
            <a:r>
              <a:rPr lang="fr-FR" sz="1600"/>
              <a:t> avec barrière mobile de maximum 5 ans</a:t>
            </a:r>
          </a:p>
          <a:p>
            <a:pPr lvl="2">
              <a:lnSpc>
                <a:spcPct val="80000"/>
              </a:lnSpc>
            </a:pPr>
            <a:r>
              <a:rPr lang="fr-FR" sz="1400"/>
              <a:t>Courant</a:t>
            </a:r>
          </a:p>
          <a:p>
            <a:pPr lvl="2">
              <a:lnSpc>
                <a:spcPct val="80000"/>
              </a:lnSpc>
            </a:pPr>
            <a:r>
              <a:rPr lang="fr-FR" sz="1400"/>
              <a:t>Rétrospectif (10 ans)</a:t>
            </a:r>
          </a:p>
          <a:p>
            <a:pPr lvl="1">
              <a:lnSpc>
                <a:spcPct val="80000"/>
              </a:lnSpc>
            </a:pPr>
            <a:endParaRPr lang="fr-FR" sz="800"/>
          </a:p>
          <a:p>
            <a:pPr lvl="1">
              <a:lnSpc>
                <a:spcPct val="80000"/>
              </a:lnSpc>
            </a:pPr>
            <a:r>
              <a:rPr lang="fr-FR" sz="1600"/>
              <a:t>Interopérable et intégré à des réseaux internationaux, particulièrement francophones (Erudit.org…)</a:t>
            </a:r>
          </a:p>
          <a:p>
            <a:pPr lvl="1">
              <a:lnSpc>
                <a:spcPct val="80000"/>
              </a:lnSpc>
            </a:pPr>
            <a:endParaRPr lang="fr-FR" sz="900"/>
          </a:p>
          <a:p>
            <a:pPr lvl="1">
              <a:lnSpc>
                <a:spcPct val="80000"/>
              </a:lnSpc>
            </a:pPr>
            <a:r>
              <a:rPr lang="fr-FR" sz="1600"/>
              <a:t>Masse critique : 30 revues en 4 ans</a:t>
            </a:r>
          </a:p>
          <a:p>
            <a:pPr lvl="1">
              <a:lnSpc>
                <a:spcPct val="80000"/>
              </a:lnSpc>
            </a:pPr>
            <a:endParaRPr lang="fr-FR" sz="900"/>
          </a:p>
          <a:p>
            <a:pPr lvl="1">
              <a:lnSpc>
                <a:spcPct val="80000"/>
              </a:lnSpc>
            </a:pPr>
            <a:r>
              <a:rPr lang="fr-FR" sz="1600"/>
              <a:t>Format XML structuré (pérennité…)</a:t>
            </a:r>
          </a:p>
          <a:p>
            <a:pPr lvl="1">
              <a:lnSpc>
                <a:spcPct val="80000"/>
              </a:lnSpc>
            </a:pPr>
            <a:endParaRPr lang="fr-FR" sz="900"/>
          </a:p>
          <a:p>
            <a:pPr lvl="1">
              <a:lnSpc>
                <a:spcPct val="80000"/>
              </a:lnSpc>
            </a:pPr>
            <a:r>
              <a:rPr lang="fr-FR" sz="1600"/>
              <a:t>Partenariats publics ET privés</a:t>
            </a:r>
          </a:p>
          <a:p>
            <a:pPr lvl="1">
              <a:lnSpc>
                <a:spcPct val="80000"/>
              </a:lnSpc>
            </a:pPr>
            <a:endParaRPr lang="fr-FR" sz="900"/>
          </a:p>
          <a:p>
            <a:pPr lvl="1">
              <a:lnSpc>
                <a:spcPct val="80000"/>
              </a:lnSpc>
            </a:pPr>
            <a:r>
              <a:rPr lang="fr-FR" sz="1600"/>
              <a:t>R&amp;D</a:t>
            </a:r>
          </a:p>
          <a:p>
            <a:pPr lvl="1">
              <a:lnSpc>
                <a:spcPct val="80000"/>
              </a:lnSpc>
            </a:pPr>
            <a:endParaRPr lang="fr-FR" sz="1600"/>
          </a:p>
        </p:txBody>
      </p:sp>
      <p:pic>
        <p:nvPicPr>
          <p:cNvPr id="181257" name="Picture 9"/>
          <p:cNvPicPr>
            <a:picLocks noChangeAspect="1" noChangeArrowheads="1"/>
          </p:cNvPicPr>
          <p:nvPr/>
        </p:nvPicPr>
        <p:blipFill>
          <a:blip r:embed="rId3">
            <a:clrChange>
              <a:clrFrom>
                <a:srgbClr val="FFFFFF"/>
              </a:clrFrom>
              <a:clrTo>
                <a:srgbClr val="FFFFFF">
                  <a:alpha val="0"/>
                </a:srgbClr>
              </a:clrTo>
            </a:clrChange>
          </a:blip>
          <a:srcRect l="11812" t="15273"/>
          <a:stretch>
            <a:fillRect/>
          </a:stretch>
        </p:blipFill>
        <p:spPr bwMode="auto">
          <a:xfrm>
            <a:off x="7667625" y="644525"/>
            <a:ext cx="1008063" cy="623888"/>
          </a:xfrm>
          <a:prstGeom prst="rect">
            <a:avLst/>
          </a:prstGeom>
          <a:noFill/>
          <a:ln w="9525">
            <a:noFill/>
            <a:miter lim="800000"/>
            <a:headEnd/>
            <a:tailEnd/>
          </a:ln>
          <a:effectLst/>
        </p:spPr>
      </p:pic>
      <p:sp>
        <p:nvSpPr>
          <p:cNvPr id="181258" name="Rectangle 10"/>
          <p:cNvSpPr>
            <a:spLocks noChangeArrowheads="1"/>
          </p:cNvSpPr>
          <p:nvPr/>
        </p:nvSpPr>
        <p:spPr bwMode="auto">
          <a:xfrm>
            <a:off x="7993063" y="71438"/>
            <a:ext cx="1116012" cy="5492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4" presetClass="entr" presetSubtype="0" fill="hold" grpId="0" nodeType="afterEffect">
                                  <p:stCondLst>
                                    <p:cond delay="0"/>
                                  </p:stCondLst>
                                  <p:childTnLst>
                                    <p:set>
                                      <p:cBhvr>
                                        <p:cTn id="6" dur="1" fill="hold">
                                          <p:stCondLst>
                                            <p:cond delay="0"/>
                                          </p:stCondLst>
                                        </p:cTn>
                                        <p:tgtEl>
                                          <p:spTgt spid="181251">
                                            <p:txEl>
                                              <p:pRg st="0" end="0"/>
                                            </p:txEl>
                                          </p:spTgt>
                                        </p:tgtEl>
                                        <p:attrNameLst>
                                          <p:attrName>style.visibility</p:attrName>
                                        </p:attrNameLst>
                                      </p:cBhvr>
                                      <p:to>
                                        <p:strVal val="visible"/>
                                      </p:to>
                                    </p:set>
                                    <p:animEffect transition="in" filter="fade">
                                      <p:cBhvr>
                                        <p:cTn id="7" dur="500"/>
                                        <p:tgtEl>
                                          <p:spTgt spid="181251">
                                            <p:txEl>
                                              <p:pRg st="0" end="0"/>
                                            </p:txEl>
                                          </p:spTgt>
                                        </p:tgtEl>
                                      </p:cBhvr>
                                    </p:animEffect>
                                    <p:anim calcmode="lin" valueType="num">
                                      <p:cBhvr>
                                        <p:cTn id="8" dur="500" fill="hold"/>
                                        <p:tgtEl>
                                          <p:spTgt spid="181251">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81251">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181251">
                                            <p:txEl>
                                              <p:pRg st="1" end="1"/>
                                            </p:txEl>
                                          </p:spTgt>
                                        </p:tgtEl>
                                        <p:attrNameLst>
                                          <p:attrName>style.visibility</p:attrName>
                                        </p:attrNameLst>
                                      </p:cBhvr>
                                      <p:to>
                                        <p:strVal val="visible"/>
                                      </p:to>
                                    </p:set>
                                    <p:animEffect transition="in" filter="fade">
                                      <p:cBhvr>
                                        <p:cTn id="14" dur="500"/>
                                        <p:tgtEl>
                                          <p:spTgt spid="181251">
                                            <p:txEl>
                                              <p:pRg st="1" end="1"/>
                                            </p:txEl>
                                          </p:spTgt>
                                        </p:tgtEl>
                                      </p:cBhvr>
                                    </p:animEffect>
                                    <p:anim calcmode="lin" valueType="num">
                                      <p:cBhvr>
                                        <p:cTn id="15" dur="500" fill="hold"/>
                                        <p:tgtEl>
                                          <p:spTgt spid="181251">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81251">
                                            <p:txEl>
                                              <p:pRg st="1" end="1"/>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181251">
                                            <p:txEl>
                                              <p:pRg st="3" end="3"/>
                                            </p:txEl>
                                          </p:spTgt>
                                        </p:tgtEl>
                                        <p:attrNameLst>
                                          <p:attrName>style.visibility</p:attrName>
                                        </p:attrNameLst>
                                      </p:cBhvr>
                                      <p:to>
                                        <p:strVal val="visible"/>
                                      </p:to>
                                    </p:set>
                                    <p:animEffect transition="in" filter="fade">
                                      <p:cBhvr>
                                        <p:cTn id="19" dur="500"/>
                                        <p:tgtEl>
                                          <p:spTgt spid="181251">
                                            <p:txEl>
                                              <p:pRg st="3" end="3"/>
                                            </p:txEl>
                                          </p:spTgt>
                                        </p:tgtEl>
                                      </p:cBhvr>
                                    </p:animEffect>
                                    <p:anim calcmode="lin" valueType="num">
                                      <p:cBhvr>
                                        <p:cTn id="20" dur="500" fill="hold"/>
                                        <p:tgtEl>
                                          <p:spTgt spid="181251">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181251">
                                            <p:txEl>
                                              <p:pRg st="3" end="3"/>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181251">
                                            <p:txEl>
                                              <p:pRg st="4" end="4"/>
                                            </p:txEl>
                                          </p:spTgt>
                                        </p:tgtEl>
                                        <p:attrNameLst>
                                          <p:attrName>style.visibility</p:attrName>
                                        </p:attrNameLst>
                                      </p:cBhvr>
                                      <p:to>
                                        <p:strVal val="visible"/>
                                      </p:to>
                                    </p:set>
                                    <p:animEffect transition="in" filter="fade">
                                      <p:cBhvr>
                                        <p:cTn id="24" dur="500"/>
                                        <p:tgtEl>
                                          <p:spTgt spid="181251">
                                            <p:txEl>
                                              <p:pRg st="4" end="4"/>
                                            </p:txEl>
                                          </p:spTgt>
                                        </p:tgtEl>
                                      </p:cBhvr>
                                    </p:animEffect>
                                    <p:anim calcmode="lin" valueType="num">
                                      <p:cBhvr>
                                        <p:cTn id="25" dur="500" fill="hold"/>
                                        <p:tgtEl>
                                          <p:spTgt spid="181251">
                                            <p:txEl>
                                              <p:pRg st="4" end="4"/>
                                            </p:txEl>
                                          </p:spTgt>
                                        </p:tgtEl>
                                        <p:attrNameLst>
                                          <p:attrName>ppt_x</p:attrName>
                                        </p:attrNameLst>
                                      </p:cBhvr>
                                      <p:tavLst>
                                        <p:tav tm="0">
                                          <p:val>
                                            <p:strVal val="#ppt_x"/>
                                          </p:val>
                                        </p:tav>
                                        <p:tav tm="100000">
                                          <p:val>
                                            <p:strVal val="#ppt_x"/>
                                          </p:val>
                                        </p:tav>
                                      </p:tavLst>
                                    </p:anim>
                                    <p:anim calcmode="lin" valueType="num">
                                      <p:cBhvr>
                                        <p:cTn id="26" dur="500" fill="hold"/>
                                        <p:tgtEl>
                                          <p:spTgt spid="181251">
                                            <p:txEl>
                                              <p:pRg st="4" end="4"/>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181251">
                                            <p:txEl>
                                              <p:pRg st="5" end="5"/>
                                            </p:txEl>
                                          </p:spTgt>
                                        </p:tgtEl>
                                        <p:attrNameLst>
                                          <p:attrName>style.visibility</p:attrName>
                                        </p:attrNameLst>
                                      </p:cBhvr>
                                      <p:to>
                                        <p:strVal val="visible"/>
                                      </p:to>
                                    </p:set>
                                    <p:animEffect transition="in" filter="fade">
                                      <p:cBhvr>
                                        <p:cTn id="29" dur="500"/>
                                        <p:tgtEl>
                                          <p:spTgt spid="181251">
                                            <p:txEl>
                                              <p:pRg st="5" end="5"/>
                                            </p:txEl>
                                          </p:spTgt>
                                        </p:tgtEl>
                                      </p:cBhvr>
                                    </p:animEffect>
                                    <p:anim calcmode="lin" valueType="num">
                                      <p:cBhvr>
                                        <p:cTn id="30" dur="500" fill="hold"/>
                                        <p:tgtEl>
                                          <p:spTgt spid="181251">
                                            <p:txEl>
                                              <p:pRg st="5" end="5"/>
                                            </p:txEl>
                                          </p:spTgt>
                                        </p:tgtEl>
                                        <p:attrNameLst>
                                          <p:attrName>ppt_x</p:attrName>
                                        </p:attrNameLst>
                                      </p:cBhvr>
                                      <p:tavLst>
                                        <p:tav tm="0">
                                          <p:val>
                                            <p:strVal val="#ppt_x"/>
                                          </p:val>
                                        </p:tav>
                                        <p:tav tm="100000">
                                          <p:val>
                                            <p:strVal val="#ppt_x"/>
                                          </p:val>
                                        </p:tav>
                                      </p:tavLst>
                                    </p:anim>
                                    <p:anim calcmode="lin" valueType="num">
                                      <p:cBhvr>
                                        <p:cTn id="31" dur="500" fill="hold"/>
                                        <p:tgtEl>
                                          <p:spTgt spid="181251">
                                            <p:txEl>
                                              <p:pRg st="5" end="5"/>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181251">
                                            <p:txEl>
                                              <p:pRg st="7" end="7"/>
                                            </p:txEl>
                                          </p:spTgt>
                                        </p:tgtEl>
                                        <p:attrNameLst>
                                          <p:attrName>style.visibility</p:attrName>
                                        </p:attrNameLst>
                                      </p:cBhvr>
                                      <p:to>
                                        <p:strVal val="visible"/>
                                      </p:to>
                                    </p:set>
                                    <p:animEffect transition="in" filter="fade">
                                      <p:cBhvr>
                                        <p:cTn id="34" dur="500"/>
                                        <p:tgtEl>
                                          <p:spTgt spid="181251">
                                            <p:txEl>
                                              <p:pRg st="7" end="7"/>
                                            </p:txEl>
                                          </p:spTgt>
                                        </p:tgtEl>
                                      </p:cBhvr>
                                    </p:animEffect>
                                    <p:anim calcmode="lin" valueType="num">
                                      <p:cBhvr>
                                        <p:cTn id="35" dur="500" fill="hold"/>
                                        <p:tgtEl>
                                          <p:spTgt spid="181251">
                                            <p:txEl>
                                              <p:pRg st="7" end="7"/>
                                            </p:txEl>
                                          </p:spTgt>
                                        </p:tgtEl>
                                        <p:attrNameLst>
                                          <p:attrName>ppt_x</p:attrName>
                                        </p:attrNameLst>
                                      </p:cBhvr>
                                      <p:tavLst>
                                        <p:tav tm="0">
                                          <p:val>
                                            <p:strVal val="#ppt_x"/>
                                          </p:val>
                                        </p:tav>
                                        <p:tav tm="100000">
                                          <p:val>
                                            <p:strVal val="#ppt_x"/>
                                          </p:val>
                                        </p:tav>
                                      </p:tavLst>
                                    </p:anim>
                                    <p:anim calcmode="lin" valueType="num">
                                      <p:cBhvr>
                                        <p:cTn id="36" dur="500" fill="hold"/>
                                        <p:tgtEl>
                                          <p:spTgt spid="181251">
                                            <p:txEl>
                                              <p:pRg st="7" end="7"/>
                                            </p:txEl>
                                          </p:spTgt>
                                        </p:tgtEl>
                                        <p:attrNameLst>
                                          <p:attrName>ppt_y</p:attrName>
                                        </p:attrNameLst>
                                      </p:cBhvr>
                                      <p:tavLst>
                                        <p:tav tm="0">
                                          <p:val>
                                            <p:strVal val="#ppt_y+.05"/>
                                          </p:val>
                                        </p:tav>
                                        <p:tav tm="100000">
                                          <p:val>
                                            <p:strVal val="#ppt_y"/>
                                          </p:val>
                                        </p:tav>
                                      </p:tavLst>
                                    </p:anim>
                                  </p:childTnLst>
                                </p:cTn>
                              </p:par>
                              <p:par>
                                <p:cTn id="37" presetID="44" presetClass="entr" presetSubtype="0" fill="hold" grpId="0" nodeType="withEffect">
                                  <p:stCondLst>
                                    <p:cond delay="0"/>
                                  </p:stCondLst>
                                  <p:childTnLst>
                                    <p:set>
                                      <p:cBhvr>
                                        <p:cTn id="38" dur="1" fill="hold">
                                          <p:stCondLst>
                                            <p:cond delay="0"/>
                                          </p:stCondLst>
                                        </p:cTn>
                                        <p:tgtEl>
                                          <p:spTgt spid="181251">
                                            <p:txEl>
                                              <p:pRg st="9" end="9"/>
                                            </p:txEl>
                                          </p:spTgt>
                                        </p:tgtEl>
                                        <p:attrNameLst>
                                          <p:attrName>style.visibility</p:attrName>
                                        </p:attrNameLst>
                                      </p:cBhvr>
                                      <p:to>
                                        <p:strVal val="visible"/>
                                      </p:to>
                                    </p:set>
                                    <p:animEffect transition="in" filter="fade">
                                      <p:cBhvr>
                                        <p:cTn id="39" dur="500"/>
                                        <p:tgtEl>
                                          <p:spTgt spid="181251">
                                            <p:txEl>
                                              <p:pRg st="9" end="9"/>
                                            </p:txEl>
                                          </p:spTgt>
                                        </p:tgtEl>
                                      </p:cBhvr>
                                    </p:animEffect>
                                    <p:anim calcmode="lin" valueType="num">
                                      <p:cBhvr>
                                        <p:cTn id="40" dur="500" fill="hold"/>
                                        <p:tgtEl>
                                          <p:spTgt spid="181251">
                                            <p:txEl>
                                              <p:pRg st="9" end="9"/>
                                            </p:txEl>
                                          </p:spTgt>
                                        </p:tgtEl>
                                        <p:attrNameLst>
                                          <p:attrName>ppt_x</p:attrName>
                                        </p:attrNameLst>
                                      </p:cBhvr>
                                      <p:tavLst>
                                        <p:tav tm="0">
                                          <p:val>
                                            <p:strVal val="#ppt_x"/>
                                          </p:val>
                                        </p:tav>
                                        <p:tav tm="100000">
                                          <p:val>
                                            <p:strVal val="#ppt_x"/>
                                          </p:val>
                                        </p:tav>
                                      </p:tavLst>
                                    </p:anim>
                                    <p:anim calcmode="lin" valueType="num">
                                      <p:cBhvr>
                                        <p:cTn id="41" dur="500" fill="hold"/>
                                        <p:tgtEl>
                                          <p:spTgt spid="181251">
                                            <p:txEl>
                                              <p:pRg st="9" end="9"/>
                                            </p:txEl>
                                          </p:spTgt>
                                        </p:tgtEl>
                                        <p:attrNameLst>
                                          <p:attrName>ppt_y</p:attrName>
                                        </p:attrNameLst>
                                      </p:cBhvr>
                                      <p:tavLst>
                                        <p:tav tm="0">
                                          <p:val>
                                            <p:strVal val="#ppt_y+.05"/>
                                          </p:val>
                                        </p:tav>
                                        <p:tav tm="100000">
                                          <p:val>
                                            <p:strVal val="#ppt_y"/>
                                          </p:val>
                                        </p:tav>
                                      </p:tavLst>
                                    </p:anim>
                                  </p:childTnLst>
                                </p:cTn>
                              </p:par>
                              <p:par>
                                <p:cTn id="42" presetID="44" presetClass="entr" presetSubtype="0" fill="hold" grpId="0" nodeType="withEffect">
                                  <p:stCondLst>
                                    <p:cond delay="0"/>
                                  </p:stCondLst>
                                  <p:childTnLst>
                                    <p:set>
                                      <p:cBhvr>
                                        <p:cTn id="43" dur="1" fill="hold">
                                          <p:stCondLst>
                                            <p:cond delay="0"/>
                                          </p:stCondLst>
                                        </p:cTn>
                                        <p:tgtEl>
                                          <p:spTgt spid="181251">
                                            <p:txEl>
                                              <p:pRg st="11" end="11"/>
                                            </p:txEl>
                                          </p:spTgt>
                                        </p:tgtEl>
                                        <p:attrNameLst>
                                          <p:attrName>style.visibility</p:attrName>
                                        </p:attrNameLst>
                                      </p:cBhvr>
                                      <p:to>
                                        <p:strVal val="visible"/>
                                      </p:to>
                                    </p:set>
                                    <p:animEffect transition="in" filter="fade">
                                      <p:cBhvr>
                                        <p:cTn id="44" dur="500"/>
                                        <p:tgtEl>
                                          <p:spTgt spid="181251">
                                            <p:txEl>
                                              <p:pRg st="11" end="11"/>
                                            </p:txEl>
                                          </p:spTgt>
                                        </p:tgtEl>
                                      </p:cBhvr>
                                    </p:animEffect>
                                    <p:anim calcmode="lin" valueType="num">
                                      <p:cBhvr>
                                        <p:cTn id="45" dur="500" fill="hold"/>
                                        <p:tgtEl>
                                          <p:spTgt spid="181251">
                                            <p:txEl>
                                              <p:pRg st="11" end="11"/>
                                            </p:txEl>
                                          </p:spTgt>
                                        </p:tgtEl>
                                        <p:attrNameLst>
                                          <p:attrName>ppt_x</p:attrName>
                                        </p:attrNameLst>
                                      </p:cBhvr>
                                      <p:tavLst>
                                        <p:tav tm="0">
                                          <p:val>
                                            <p:strVal val="#ppt_x"/>
                                          </p:val>
                                        </p:tav>
                                        <p:tav tm="100000">
                                          <p:val>
                                            <p:strVal val="#ppt_x"/>
                                          </p:val>
                                        </p:tav>
                                      </p:tavLst>
                                    </p:anim>
                                    <p:anim calcmode="lin" valueType="num">
                                      <p:cBhvr>
                                        <p:cTn id="46" dur="500" fill="hold"/>
                                        <p:tgtEl>
                                          <p:spTgt spid="181251">
                                            <p:txEl>
                                              <p:pRg st="11" end="11"/>
                                            </p:txEl>
                                          </p:spTgt>
                                        </p:tgtEl>
                                        <p:attrNameLst>
                                          <p:attrName>ppt_y</p:attrName>
                                        </p:attrNameLst>
                                      </p:cBhvr>
                                      <p:tavLst>
                                        <p:tav tm="0">
                                          <p:val>
                                            <p:strVal val="#ppt_y+.05"/>
                                          </p:val>
                                        </p:tav>
                                        <p:tav tm="100000">
                                          <p:val>
                                            <p:strVal val="#ppt_y"/>
                                          </p:val>
                                        </p:tav>
                                      </p:tavLst>
                                    </p:anim>
                                  </p:childTnLst>
                                </p:cTn>
                              </p:par>
                              <p:par>
                                <p:cTn id="47" presetID="44" presetClass="entr" presetSubtype="0" fill="hold" grpId="0" nodeType="withEffect">
                                  <p:stCondLst>
                                    <p:cond delay="0"/>
                                  </p:stCondLst>
                                  <p:childTnLst>
                                    <p:set>
                                      <p:cBhvr>
                                        <p:cTn id="48" dur="1" fill="hold">
                                          <p:stCondLst>
                                            <p:cond delay="0"/>
                                          </p:stCondLst>
                                        </p:cTn>
                                        <p:tgtEl>
                                          <p:spTgt spid="181251">
                                            <p:txEl>
                                              <p:pRg st="13" end="13"/>
                                            </p:txEl>
                                          </p:spTgt>
                                        </p:tgtEl>
                                        <p:attrNameLst>
                                          <p:attrName>style.visibility</p:attrName>
                                        </p:attrNameLst>
                                      </p:cBhvr>
                                      <p:to>
                                        <p:strVal val="visible"/>
                                      </p:to>
                                    </p:set>
                                    <p:animEffect transition="in" filter="fade">
                                      <p:cBhvr>
                                        <p:cTn id="49" dur="500"/>
                                        <p:tgtEl>
                                          <p:spTgt spid="181251">
                                            <p:txEl>
                                              <p:pRg st="13" end="13"/>
                                            </p:txEl>
                                          </p:spTgt>
                                        </p:tgtEl>
                                      </p:cBhvr>
                                    </p:animEffect>
                                    <p:anim calcmode="lin" valueType="num">
                                      <p:cBhvr>
                                        <p:cTn id="50" dur="500" fill="hold"/>
                                        <p:tgtEl>
                                          <p:spTgt spid="181251">
                                            <p:txEl>
                                              <p:pRg st="13" end="13"/>
                                            </p:txEl>
                                          </p:spTgt>
                                        </p:tgtEl>
                                        <p:attrNameLst>
                                          <p:attrName>ppt_x</p:attrName>
                                        </p:attrNameLst>
                                      </p:cBhvr>
                                      <p:tavLst>
                                        <p:tav tm="0">
                                          <p:val>
                                            <p:strVal val="#ppt_x"/>
                                          </p:val>
                                        </p:tav>
                                        <p:tav tm="100000">
                                          <p:val>
                                            <p:strVal val="#ppt_x"/>
                                          </p:val>
                                        </p:tav>
                                      </p:tavLst>
                                    </p:anim>
                                    <p:anim calcmode="lin" valueType="num">
                                      <p:cBhvr>
                                        <p:cTn id="51" dur="500" fill="hold"/>
                                        <p:tgtEl>
                                          <p:spTgt spid="181251">
                                            <p:txEl>
                                              <p:pRg st="13" end="13"/>
                                            </p:txEl>
                                          </p:spTgt>
                                        </p:tgtEl>
                                        <p:attrNameLst>
                                          <p:attrName>ppt_y</p:attrName>
                                        </p:attrNameLst>
                                      </p:cBhvr>
                                      <p:tavLst>
                                        <p:tav tm="0">
                                          <p:val>
                                            <p:strVal val="#ppt_y+.05"/>
                                          </p:val>
                                        </p:tav>
                                        <p:tav tm="100000">
                                          <p:val>
                                            <p:strVal val="#ppt_y"/>
                                          </p:val>
                                        </p:tav>
                                      </p:tavLst>
                                    </p:anim>
                                  </p:childTnLst>
                                </p:cTn>
                              </p:par>
                              <p:par>
                                <p:cTn id="52" presetID="44" presetClass="entr" presetSubtype="0" fill="hold" grpId="0" nodeType="withEffect">
                                  <p:stCondLst>
                                    <p:cond delay="0"/>
                                  </p:stCondLst>
                                  <p:childTnLst>
                                    <p:set>
                                      <p:cBhvr>
                                        <p:cTn id="53" dur="1" fill="hold">
                                          <p:stCondLst>
                                            <p:cond delay="0"/>
                                          </p:stCondLst>
                                        </p:cTn>
                                        <p:tgtEl>
                                          <p:spTgt spid="181251">
                                            <p:txEl>
                                              <p:pRg st="15" end="15"/>
                                            </p:txEl>
                                          </p:spTgt>
                                        </p:tgtEl>
                                        <p:attrNameLst>
                                          <p:attrName>style.visibility</p:attrName>
                                        </p:attrNameLst>
                                      </p:cBhvr>
                                      <p:to>
                                        <p:strVal val="visible"/>
                                      </p:to>
                                    </p:set>
                                    <p:animEffect transition="in" filter="fade">
                                      <p:cBhvr>
                                        <p:cTn id="54" dur="500"/>
                                        <p:tgtEl>
                                          <p:spTgt spid="181251">
                                            <p:txEl>
                                              <p:pRg st="15" end="15"/>
                                            </p:txEl>
                                          </p:spTgt>
                                        </p:tgtEl>
                                      </p:cBhvr>
                                    </p:animEffect>
                                    <p:anim calcmode="lin" valueType="num">
                                      <p:cBhvr>
                                        <p:cTn id="55" dur="500" fill="hold"/>
                                        <p:tgtEl>
                                          <p:spTgt spid="181251">
                                            <p:txEl>
                                              <p:pRg st="15" end="15"/>
                                            </p:txEl>
                                          </p:spTgt>
                                        </p:tgtEl>
                                        <p:attrNameLst>
                                          <p:attrName>ppt_x</p:attrName>
                                        </p:attrNameLst>
                                      </p:cBhvr>
                                      <p:tavLst>
                                        <p:tav tm="0">
                                          <p:val>
                                            <p:strVal val="#ppt_x"/>
                                          </p:val>
                                        </p:tav>
                                        <p:tav tm="100000">
                                          <p:val>
                                            <p:strVal val="#ppt_x"/>
                                          </p:val>
                                        </p:tav>
                                      </p:tavLst>
                                    </p:anim>
                                    <p:anim calcmode="lin" valueType="num">
                                      <p:cBhvr>
                                        <p:cTn id="56" dur="500" fill="hold"/>
                                        <p:tgtEl>
                                          <p:spTgt spid="181251">
                                            <p:txEl>
                                              <p:pRg st="15" end="15"/>
                                            </p:txEl>
                                          </p:spTgt>
                                        </p:tgtEl>
                                        <p:attrNameLst>
                                          <p:attrName>ppt_y</p:attrName>
                                        </p:attrNameLst>
                                      </p:cBhvr>
                                      <p:tavLst>
                                        <p:tav tm="0">
                                          <p:val>
                                            <p:strVal val="#ppt_y+.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812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uiExpand="1" build="p"/>
      <p:bldP spid="18125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fr-BE"/>
              <a:t>L’étude PEPS</a:t>
            </a:r>
            <a:endParaRPr lang="fr-FR"/>
          </a:p>
        </p:txBody>
      </p:sp>
      <p:sp>
        <p:nvSpPr>
          <p:cNvPr id="182275" name="Rectangle 3"/>
          <p:cNvSpPr>
            <a:spLocks noGrp="1" noChangeArrowheads="1"/>
          </p:cNvSpPr>
          <p:nvPr>
            <p:ph type="body" idx="1"/>
          </p:nvPr>
        </p:nvSpPr>
        <p:spPr>
          <a:xfrm>
            <a:off x="611188" y="1773238"/>
            <a:ext cx="8075612" cy="2376487"/>
          </a:xfrm>
        </p:spPr>
        <p:txBody>
          <a:bodyPr/>
          <a:lstStyle/>
          <a:p>
            <a:pPr>
              <a:lnSpc>
                <a:spcPct val="80000"/>
              </a:lnSpc>
            </a:pPr>
            <a:r>
              <a:rPr lang="fr-FR" sz="1800"/>
              <a:t>Moyens nécessaires</a:t>
            </a:r>
          </a:p>
          <a:p>
            <a:pPr lvl="1">
              <a:lnSpc>
                <a:spcPct val="80000"/>
              </a:lnSpc>
              <a:buFont typeface="Wingdings 2" pitchFamily="18" charset="2"/>
              <a:buNone/>
            </a:pPr>
            <a:r>
              <a:rPr lang="fr-FR" sz="1600"/>
              <a:t>Chaîne de production ET diffusion : </a:t>
            </a:r>
            <a:r>
              <a:rPr lang="fr-FR" sz="1600" b="1"/>
              <a:t>1,8 M€ </a:t>
            </a:r>
            <a:r>
              <a:rPr lang="fr-FR" sz="1600"/>
              <a:t>répartis sur 4 ans</a:t>
            </a:r>
          </a:p>
          <a:p>
            <a:pPr>
              <a:lnSpc>
                <a:spcPct val="80000"/>
              </a:lnSpc>
            </a:pPr>
            <a:endParaRPr lang="fr-FR" sz="1800" b="1"/>
          </a:p>
          <a:p>
            <a:pPr>
              <a:lnSpc>
                <a:spcPct val="80000"/>
              </a:lnSpc>
            </a:pPr>
            <a:r>
              <a:rPr lang="fr-FR" sz="1800"/>
              <a:t>Suites</a:t>
            </a:r>
          </a:p>
          <a:p>
            <a:pPr lvl="1">
              <a:lnSpc>
                <a:spcPct val="80000"/>
              </a:lnSpc>
            </a:pPr>
            <a:r>
              <a:rPr lang="fr-FR" sz="1600"/>
              <a:t>Changement de Ministre…</a:t>
            </a:r>
          </a:p>
          <a:p>
            <a:pPr lvl="1">
              <a:lnSpc>
                <a:spcPct val="80000"/>
              </a:lnSpc>
            </a:pPr>
            <a:r>
              <a:rPr lang="fr-FR" sz="1600"/>
              <a:t>…Vif intérêt pour le rapport et le projet</a:t>
            </a:r>
          </a:p>
          <a:p>
            <a:pPr lvl="1">
              <a:lnSpc>
                <a:spcPct val="80000"/>
              </a:lnSpc>
            </a:pPr>
            <a:r>
              <a:rPr lang="fr-FR" sz="1600"/>
              <a:t>Mais contexte financier difficile…</a:t>
            </a:r>
          </a:p>
          <a:p>
            <a:pPr lvl="1">
              <a:lnSpc>
                <a:spcPct val="80000"/>
              </a:lnSpc>
            </a:pPr>
            <a:r>
              <a:rPr lang="fr-FR" sz="1600"/>
              <a:t>….</a:t>
            </a:r>
          </a:p>
          <a:p>
            <a:pPr lvl="1">
              <a:lnSpc>
                <a:spcPct val="80000"/>
              </a:lnSpc>
            </a:pPr>
            <a:endParaRPr lang="fr-FR" sz="1600" b="1"/>
          </a:p>
        </p:txBody>
      </p:sp>
      <p:sp>
        <p:nvSpPr>
          <p:cNvPr id="182276" name="Rectangle 4">
            <a:hlinkClick r:id="rId3" action="ppaction://hlinksldjump"/>
          </p:cNvPr>
          <p:cNvSpPr>
            <a:spLocks noChangeArrowheads="1"/>
          </p:cNvSpPr>
          <p:nvPr/>
        </p:nvSpPr>
        <p:spPr bwMode="auto">
          <a:xfrm>
            <a:off x="7272338" y="0"/>
            <a:ext cx="1871662" cy="1296988"/>
          </a:xfrm>
          <a:prstGeom prst="rect">
            <a:avLst/>
          </a:prstGeom>
          <a:noFill/>
          <a:ln w="9525">
            <a:noFill/>
            <a:miter lim="800000"/>
            <a:headEnd/>
            <a:tailEnd/>
          </a:ln>
          <a:effectLst/>
        </p:spPr>
        <p:txBody>
          <a:bodyPr wrap="none" anchor="ctr"/>
          <a:lstStyle/>
          <a:p>
            <a:endParaRPr lang="fr-FR"/>
          </a:p>
        </p:txBody>
      </p:sp>
      <p:pic>
        <p:nvPicPr>
          <p:cNvPr id="182279" name="Picture 7"/>
          <p:cNvPicPr>
            <a:picLocks noChangeAspect="1" noChangeArrowheads="1"/>
          </p:cNvPicPr>
          <p:nvPr/>
        </p:nvPicPr>
        <p:blipFill>
          <a:blip r:embed="rId4">
            <a:clrChange>
              <a:clrFrom>
                <a:srgbClr val="FFFFFF"/>
              </a:clrFrom>
              <a:clrTo>
                <a:srgbClr val="FFFFFF">
                  <a:alpha val="0"/>
                </a:srgbClr>
              </a:clrTo>
            </a:clrChange>
          </a:blip>
          <a:srcRect l="11812" t="15273"/>
          <a:stretch>
            <a:fillRect/>
          </a:stretch>
        </p:blipFill>
        <p:spPr bwMode="auto">
          <a:xfrm>
            <a:off x="7667625" y="644525"/>
            <a:ext cx="1008063" cy="623888"/>
          </a:xfrm>
          <a:prstGeom prst="rect">
            <a:avLst/>
          </a:prstGeom>
          <a:noFill/>
          <a:ln w="9525">
            <a:noFill/>
            <a:miter lim="800000"/>
            <a:headEnd/>
            <a:tailEnd/>
          </a:ln>
          <a:effectLst/>
        </p:spPr>
      </p:pic>
      <p:sp>
        <p:nvSpPr>
          <p:cNvPr id="182280" name="Rectangle 8"/>
          <p:cNvSpPr>
            <a:spLocks noChangeArrowheads="1"/>
          </p:cNvSpPr>
          <p:nvPr/>
        </p:nvSpPr>
        <p:spPr bwMode="auto">
          <a:xfrm>
            <a:off x="7993063" y="71438"/>
            <a:ext cx="1116012" cy="549275"/>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182275">
                                            <p:txEl>
                                              <p:pRg st="0" end="0"/>
                                            </p:txEl>
                                          </p:spTgt>
                                        </p:tgtEl>
                                        <p:attrNameLst>
                                          <p:attrName>style.visibility</p:attrName>
                                        </p:attrNameLst>
                                      </p:cBhvr>
                                      <p:to>
                                        <p:strVal val="visible"/>
                                      </p:to>
                                    </p:set>
                                    <p:animEffect transition="in" filter="fade">
                                      <p:cBhvr>
                                        <p:cTn id="7" dur="500"/>
                                        <p:tgtEl>
                                          <p:spTgt spid="182275">
                                            <p:txEl>
                                              <p:pRg st="0" end="0"/>
                                            </p:txEl>
                                          </p:spTgt>
                                        </p:tgtEl>
                                      </p:cBhvr>
                                    </p:animEffect>
                                    <p:anim calcmode="lin" valueType="num">
                                      <p:cBhvr>
                                        <p:cTn id="8" dur="500" fill="hold"/>
                                        <p:tgtEl>
                                          <p:spTgt spid="18227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82275">
                                            <p:txEl>
                                              <p:pRg st="0" end="0"/>
                                            </p:txEl>
                                          </p:spTgt>
                                        </p:tgtEl>
                                        <p:attrNameLst>
                                          <p:attrName>ppt_y</p:attrName>
                                        </p:attrNameLst>
                                      </p:cBhvr>
                                      <p:tavLst>
                                        <p:tav tm="0">
                                          <p:val>
                                            <p:strVal val="#ppt_y+.05"/>
                                          </p:val>
                                        </p:tav>
                                        <p:tav tm="100000">
                                          <p:val>
                                            <p:strVal val="#ppt_y"/>
                                          </p:val>
                                        </p:tav>
                                      </p:tavLst>
                                    </p:anim>
                                  </p:childTnLst>
                                </p:cTn>
                              </p:par>
                            </p:childTnLst>
                          </p:cTn>
                        </p:par>
                        <p:par>
                          <p:cTn id="10" fill="hold">
                            <p:stCondLst>
                              <p:cond delay="500"/>
                            </p:stCondLst>
                            <p:childTnLst>
                              <p:par>
                                <p:cTn id="11" presetID="44" presetClass="entr" presetSubtype="0" fill="hold" grpId="0" nodeType="afterEffect">
                                  <p:stCondLst>
                                    <p:cond delay="0"/>
                                  </p:stCondLst>
                                  <p:childTnLst>
                                    <p:set>
                                      <p:cBhvr>
                                        <p:cTn id="12" dur="1" fill="hold">
                                          <p:stCondLst>
                                            <p:cond delay="0"/>
                                          </p:stCondLst>
                                        </p:cTn>
                                        <p:tgtEl>
                                          <p:spTgt spid="182275">
                                            <p:txEl>
                                              <p:pRg st="1" end="1"/>
                                            </p:txEl>
                                          </p:spTgt>
                                        </p:tgtEl>
                                        <p:attrNameLst>
                                          <p:attrName>style.visibility</p:attrName>
                                        </p:attrNameLst>
                                      </p:cBhvr>
                                      <p:to>
                                        <p:strVal val="visible"/>
                                      </p:to>
                                    </p:set>
                                    <p:animEffect transition="in" filter="fade">
                                      <p:cBhvr>
                                        <p:cTn id="13" dur="500"/>
                                        <p:tgtEl>
                                          <p:spTgt spid="182275">
                                            <p:txEl>
                                              <p:pRg st="1" end="1"/>
                                            </p:txEl>
                                          </p:spTgt>
                                        </p:tgtEl>
                                      </p:cBhvr>
                                    </p:animEffect>
                                    <p:anim calcmode="lin" valueType="num">
                                      <p:cBhvr>
                                        <p:cTn id="14" dur="500" fill="hold"/>
                                        <p:tgtEl>
                                          <p:spTgt spid="182275">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182275">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4" presetClass="entr" presetSubtype="0" fill="hold" grpId="0" nodeType="clickEffect">
                                  <p:stCondLst>
                                    <p:cond delay="0"/>
                                  </p:stCondLst>
                                  <p:childTnLst>
                                    <p:set>
                                      <p:cBhvr>
                                        <p:cTn id="19" dur="1" fill="hold">
                                          <p:stCondLst>
                                            <p:cond delay="0"/>
                                          </p:stCondLst>
                                        </p:cTn>
                                        <p:tgtEl>
                                          <p:spTgt spid="182275">
                                            <p:txEl>
                                              <p:pRg st="3" end="3"/>
                                            </p:txEl>
                                          </p:spTgt>
                                        </p:tgtEl>
                                        <p:attrNameLst>
                                          <p:attrName>style.visibility</p:attrName>
                                        </p:attrNameLst>
                                      </p:cBhvr>
                                      <p:to>
                                        <p:strVal val="visible"/>
                                      </p:to>
                                    </p:set>
                                    <p:animEffect transition="in" filter="fade">
                                      <p:cBhvr>
                                        <p:cTn id="20" dur="500"/>
                                        <p:tgtEl>
                                          <p:spTgt spid="182275">
                                            <p:txEl>
                                              <p:pRg st="3" end="3"/>
                                            </p:txEl>
                                          </p:spTgt>
                                        </p:tgtEl>
                                      </p:cBhvr>
                                    </p:animEffect>
                                    <p:anim calcmode="lin" valueType="num">
                                      <p:cBhvr>
                                        <p:cTn id="21" dur="500" fill="hold"/>
                                        <p:tgtEl>
                                          <p:spTgt spid="182275">
                                            <p:txEl>
                                              <p:pRg st="3" end="3"/>
                                            </p:txEl>
                                          </p:spTgt>
                                        </p:tgtEl>
                                        <p:attrNameLst>
                                          <p:attrName>ppt_x</p:attrName>
                                        </p:attrNameLst>
                                      </p:cBhvr>
                                      <p:tavLst>
                                        <p:tav tm="0">
                                          <p:val>
                                            <p:strVal val="#ppt_x"/>
                                          </p:val>
                                        </p:tav>
                                        <p:tav tm="100000">
                                          <p:val>
                                            <p:strVal val="#ppt_x"/>
                                          </p:val>
                                        </p:tav>
                                      </p:tavLst>
                                    </p:anim>
                                    <p:anim calcmode="lin" valueType="num">
                                      <p:cBhvr>
                                        <p:cTn id="22" dur="500" fill="hold"/>
                                        <p:tgtEl>
                                          <p:spTgt spid="182275">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4" presetClass="entr" presetSubtype="0" fill="hold" grpId="0" nodeType="clickEffect">
                                  <p:stCondLst>
                                    <p:cond delay="0"/>
                                  </p:stCondLst>
                                  <p:childTnLst>
                                    <p:set>
                                      <p:cBhvr>
                                        <p:cTn id="26" dur="1" fill="hold">
                                          <p:stCondLst>
                                            <p:cond delay="0"/>
                                          </p:stCondLst>
                                        </p:cTn>
                                        <p:tgtEl>
                                          <p:spTgt spid="182275">
                                            <p:txEl>
                                              <p:pRg st="4" end="4"/>
                                            </p:txEl>
                                          </p:spTgt>
                                        </p:tgtEl>
                                        <p:attrNameLst>
                                          <p:attrName>style.visibility</p:attrName>
                                        </p:attrNameLst>
                                      </p:cBhvr>
                                      <p:to>
                                        <p:strVal val="visible"/>
                                      </p:to>
                                    </p:set>
                                    <p:animEffect transition="in" filter="fade">
                                      <p:cBhvr>
                                        <p:cTn id="27" dur="500"/>
                                        <p:tgtEl>
                                          <p:spTgt spid="182275">
                                            <p:txEl>
                                              <p:pRg st="4" end="4"/>
                                            </p:txEl>
                                          </p:spTgt>
                                        </p:tgtEl>
                                      </p:cBhvr>
                                    </p:animEffect>
                                    <p:anim calcmode="lin" valueType="num">
                                      <p:cBhvr>
                                        <p:cTn id="28" dur="500" fill="hold"/>
                                        <p:tgtEl>
                                          <p:spTgt spid="182275">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182275">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4" presetClass="entr" presetSubtype="0" fill="hold" grpId="0" nodeType="clickEffect">
                                  <p:stCondLst>
                                    <p:cond delay="0"/>
                                  </p:stCondLst>
                                  <p:childTnLst>
                                    <p:set>
                                      <p:cBhvr>
                                        <p:cTn id="33" dur="1" fill="hold">
                                          <p:stCondLst>
                                            <p:cond delay="0"/>
                                          </p:stCondLst>
                                        </p:cTn>
                                        <p:tgtEl>
                                          <p:spTgt spid="182275">
                                            <p:txEl>
                                              <p:pRg st="5" end="5"/>
                                            </p:txEl>
                                          </p:spTgt>
                                        </p:tgtEl>
                                        <p:attrNameLst>
                                          <p:attrName>style.visibility</p:attrName>
                                        </p:attrNameLst>
                                      </p:cBhvr>
                                      <p:to>
                                        <p:strVal val="visible"/>
                                      </p:to>
                                    </p:set>
                                    <p:animEffect transition="in" filter="fade">
                                      <p:cBhvr>
                                        <p:cTn id="34" dur="500"/>
                                        <p:tgtEl>
                                          <p:spTgt spid="182275">
                                            <p:txEl>
                                              <p:pRg st="5" end="5"/>
                                            </p:txEl>
                                          </p:spTgt>
                                        </p:tgtEl>
                                      </p:cBhvr>
                                    </p:animEffect>
                                    <p:anim calcmode="lin" valueType="num">
                                      <p:cBhvr>
                                        <p:cTn id="35" dur="500" fill="hold"/>
                                        <p:tgtEl>
                                          <p:spTgt spid="182275">
                                            <p:txEl>
                                              <p:pRg st="5" end="5"/>
                                            </p:txEl>
                                          </p:spTgt>
                                        </p:tgtEl>
                                        <p:attrNameLst>
                                          <p:attrName>ppt_x</p:attrName>
                                        </p:attrNameLst>
                                      </p:cBhvr>
                                      <p:tavLst>
                                        <p:tav tm="0">
                                          <p:val>
                                            <p:strVal val="#ppt_x"/>
                                          </p:val>
                                        </p:tav>
                                        <p:tav tm="100000">
                                          <p:val>
                                            <p:strVal val="#ppt_x"/>
                                          </p:val>
                                        </p:tav>
                                      </p:tavLst>
                                    </p:anim>
                                    <p:anim calcmode="lin" valueType="num">
                                      <p:cBhvr>
                                        <p:cTn id="36" dur="500" fill="hold"/>
                                        <p:tgtEl>
                                          <p:spTgt spid="182275">
                                            <p:txEl>
                                              <p:pRg st="5" end="5"/>
                                            </p:txEl>
                                          </p:spTgt>
                                        </p:tgtEl>
                                        <p:attrNameLst>
                                          <p:attrName>ppt_y</p:attrName>
                                        </p:attrNameLst>
                                      </p:cBhvr>
                                      <p:tavLst>
                                        <p:tav tm="0">
                                          <p:val>
                                            <p:strVal val="#ppt_y+.05"/>
                                          </p:val>
                                        </p:tav>
                                        <p:tav tm="100000">
                                          <p:val>
                                            <p:strVal val="#ppt_y"/>
                                          </p:val>
                                        </p:tav>
                                      </p:tavLst>
                                    </p:anim>
                                  </p:childTnLst>
                                </p:cTn>
                              </p:par>
                              <p:par>
                                <p:cTn id="37" presetID="44" presetClass="entr" presetSubtype="0" fill="hold" grpId="0" nodeType="withEffect">
                                  <p:stCondLst>
                                    <p:cond delay="0"/>
                                  </p:stCondLst>
                                  <p:childTnLst>
                                    <p:set>
                                      <p:cBhvr>
                                        <p:cTn id="38" dur="1" fill="hold">
                                          <p:stCondLst>
                                            <p:cond delay="0"/>
                                          </p:stCondLst>
                                        </p:cTn>
                                        <p:tgtEl>
                                          <p:spTgt spid="182275">
                                            <p:txEl>
                                              <p:pRg st="6" end="6"/>
                                            </p:txEl>
                                          </p:spTgt>
                                        </p:tgtEl>
                                        <p:attrNameLst>
                                          <p:attrName>style.visibility</p:attrName>
                                        </p:attrNameLst>
                                      </p:cBhvr>
                                      <p:to>
                                        <p:strVal val="visible"/>
                                      </p:to>
                                    </p:set>
                                    <p:animEffect transition="in" filter="fade">
                                      <p:cBhvr>
                                        <p:cTn id="39" dur="500"/>
                                        <p:tgtEl>
                                          <p:spTgt spid="182275">
                                            <p:txEl>
                                              <p:pRg st="6" end="6"/>
                                            </p:txEl>
                                          </p:spTgt>
                                        </p:tgtEl>
                                      </p:cBhvr>
                                    </p:animEffect>
                                    <p:anim calcmode="lin" valueType="num">
                                      <p:cBhvr>
                                        <p:cTn id="40" dur="500" fill="hold"/>
                                        <p:tgtEl>
                                          <p:spTgt spid="182275">
                                            <p:txEl>
                                              <p:pRg st="6" end="6"/>
                                            </p:txEl>
                                          </p:spTgt>
                                        </p:tgtEl>
                                        <p:attrNameLst>
                                          <p:attrName>ppt_x</p:attrName>
                                        </p:attrNameLst>
                                      </p:cBhvr>
                                      <p:tavLst>
                                        <p:tav tm="0">
                                          <p:val>
                                            <p:strVal val="#ppt_x"/>
                                          </p:val>
                                        </p:tav>
                                        <p:tav tm="100000">
                                          <p:val>
                                            <p:strVal val="#ppt_x"/>
                                          </p:val>
                                        </p:tav>
                                      </p:tavLst>
                                    </p:anim>
                                    <p:anim calcmode="lin" valueType="num">
                                      <p:cBhvr>
                                        <p:cTn id="41" dur="500" fill="hold"/>
                                        <p:tgtEl>
                                          <p:spTgt spid="182275">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4" presetClass="entr" presetSubtype="0" fill="hold" grpId="0" nodeType="clickEffect">
                                  <p:stCondLst>
                                    <p:cond delay="0"/>
                                  </p:stCondLst>
                                  <p:childTnLst>
                                    <p:set>
                                      <p:cBhvr>
                                        <p:cTn id="45" dur="1" fill="hold">
                                          <p:stCondLst>
                                            <p:cond delay="0"/>
                                          </p:stCondLst>
                                        </p:cTn>
                                        <p:tgtEl>
                                          <p:spTgt spid="182275">
                                            <p:txEl>
                                              <p:pRg st="7" end="7"/>
                                            </p:txEl>
                                          </p:spTgt>
                                        </p:tgtEl>
                                        <p:attrNameLst>
                                          <p:attrName>style.visibility</p:attrName>
                                        </p:attrNameLst>
                                      </p:cBhvr>
                                      <p:to>
                                        <p:strVal val="visible"/>
                                      </p:to>
                                    </p:set>
                                    <p:animEffect transition="in" filter="fade">
                                      <p:cBhvr>
                                        <p:cTn id="46" dur="500"/>
                                        <p:tgtEl>
                                          <p:spTgt spid="182275">
                                            <p:txEl>
                                              <p:pRg st="7" end="7"/>
                                            </p:txEl>
                                          </p:spTgt>
                                        </p:tgtEl>
                                      </p:cBhvr>
                                    </p:animEffect>
                                    <p:anim calcmode="lin" valueType="num">
                                      <p:cBhvr>
                                        <p:cTn id="47" dur="500" fill="hold"/>
                                        <p:tgtEl>
                                          <p:spTgt spid="182275">
                                            <p:txEl>
                                              <p:pRg st="7" end="7"/>
                                            </p:txEl>
                                          </p:spTgt>
                                        </p:tgtEl>
                                        <p:attrNameLst>
                                          <p:attrName>ppt_x</p:attrName>
                                        </p:attrNameLst>
                                      </p:cBhvr>
                                      <p:tavLst>
                                        <p:tav tm="0">
                                          <p:val>
                                            <p:strVal val="#ppt_x"/>
                                          </p:val>
                                        </p:tav>
                                        <p:tav tm="100000">
                                          <p:val>
                                            <p:strVal val="#ppt_x"/>
                                          </p:val>
                                        </p:tav>
                                      </p:tavLst>
                                    </p:anim>
                                    <p:anim calcmode="lin" valueType="num">
                                      <p:cBhvr>
                                        <p:cTn id="48" dur="500" fill="hold"/>
                                        <p:tgtEl>
                                          <p:spTgt spid="182275">
                                            <p:txEl>
                                              <p:pRg st="7" end="7"/>
                                            </p:txEl>
                                          </p:spTgt>
                                        </p:tgtEl>
                                        <p:attrNameLst>
                                          <p:attrName>ppt_y</p:attrName>
                                        </p:attrNameLst>
                                      </p:cBhvr>
                                      <p:tavLst>
                                        <p:tav tm="0">
                                          <p:val>
                                            <p:strVal val="#ppt_y+.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822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5" grpId="0" uiExpand="1" build="p"/>
      <p:bldP spid="182280" grpId="0" animBg="1"/>
    </p:bldLst>
  </p:timing>
</p:sld>
</file>

<file path=ppt/theme/theme1.xml><?xml version="1.0" encoding="utf-8"?>
<a:theme xmlns:a="http://schemas.openxmlformats.org/drawingml/2006/main" name="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7494</TotalTime>
  <Words>2420</Words>
  <Application>Microsoft Office PowerPoint</Application>
  <PresentationFormat>On-screen Show (4:3)</PresentationFormat>
  <Paragraphs>440</Paragraphs>
  <Slides>28</Slides>
  <Notes>19</Notes>
  <HiddenSlides>0</HiddenSlides>
  <MMClips>0</MMClips>
  <ScaleCrop>false</ScaleCrop>
  <HeadingPairs>
    <vt:vector size="8" baseType="variant">
      <vt:variant>
        <vt:lpstr>Polices utilisées</vt:lpstr>
      </vt:variant>
      <vt:variant>
        <vt:i4>4</vt:i4>
      </vt:variant>
      <vt:variant>
        <vt:lpstr>Modèle de conception</vt:lpstr>
      </vt:variant>
      <vt:variant>
        <vt:i4>1</vt:i4>
      </vt:variant>
      <vt:variant>
        <vt:lpstr>Serveurs OLE incorporés</vt:lpstr>
      </vt:variant>
      <vt:variant>
        <vt:i4>4</vt:i4>
      </vt:variant>
      <vt:variant>
        <vt:lpstr>Titres des diapositives</vt:lpstr>
      </vt:variant>
      <vt:variant>
        <vt:i4>28</vt:i4>
      </vt:variant>
    </vt:vector>
  </HeadingPairs>
  <TitlesOfParts>
    <vt:vector size="37" baseType="lpstr">
      <vt:lpstr>Arial</vt:lpstr>
      <vt:lpstr>Comic Sans MS</vt:lpstr>
      <vt:lpstr>Wingdings</vt:lpstr>
      <vt:lpstr>Wingdings 2</vt:lpstr>
      <vt:lpstr>Conception personnalisée</vt:lpstr>
      <vt:lpstr>Photo Microsoft Photo Editor 3.0</vt:lpstr>
      <vt:lpstr>Image bitmap</vt:lpstr>
      <vt:lpstr>Graphique Microsoft Graph</vt:lpstr>
      <vt:lpstr>Graphique Microsoft Excel</vt:lpstr>
      <vt:lpstr>  La situation dans les universités belges francophones</vt:lpstr>
      <vt:lpstr>Rappel : l’Open Access</vt:lpstr>
      <vt:lpstr>Au fond, c’est quoi ?</vt:lpstr>
      <vt:lpstr>Deux fronts complémentaires</vt:lpstr>
      <vt:lpstr>De l’utopie …</vt:lpstr>
      <vt:lpstr>… à la réalité quotidienne</vt:lpstr>
      <vt:lpstr>L’étude PEPS</vt:lpstr>
      <vt:lpstr>L’étude PEPS</vt:lpstr>
      <vt:lpstr>L’étude PEPS</vt:lpstr>
      <vt:lpstr>BICTEL/e</vt:lpstr>
      <vt:lpstr>BICTEL/e aujourd’hui</vt:lpstr>
      <vt:lpstr>Répertoires institutionnels</vt:lpstr>
      <vt:lpstr>Répertoires institutionnels</vt:lpstr>
      <vt:lpstr>Mandat RI</vt:lpstr>
      <vt:lpstr>Exemple : ORBi  la « digithèque » ULg</vt:lpstr>
      <vt:lpstr>Digithèque ULB</vt:lpstr>
      <vt:lpstr>PoPuPs</vt:lpstr>
      <vt:lpstr>PoPuPs</vt:lpstr>
      <vt:lpstr>EOS – EurOpen Scholar</vt:lpstr>
      <vt:lpstr>Mise à disposition</vt:lpstr>
      <vt:lpstr>En guise de conclusion…</vt:lpstr>
      <vt:lpstr>Diapositive 22</vt:lpstr>
      <vt:lpstr>Serial price crisis</vt:lpstr>
      <vt:lpstr>Le poids des mots …</vt:lpstr>
      <vt:lpstr>Le modèle « hybride »</vt:lpstr>
      <vt:lpstr> </vt:lpstr>
      <vt:lpstr>Statistiques BICTEL/e ULg Exemple pour 1 semaine (3-9 mars 2008)</vt:lpstr>
      <vt:lpstr>Recommandations EUA (25/1/08)</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La situation dans les universités belges francophones</dc:title>
  <dc:creator>Computer</dc:creator>
  <cp:lastModifiedBy>Thirion</cp:lastModifiedBy>
  <cp:revision>126</cp:revision>
  <dcterms:created xsi:type="dcterms:W3CDTF">2006-02-26T23:05:22Z</dcterms:created>
  <dcterms:modified xsi:type="dcterms:W3CDTF">2008-03-31T09:20:36Z</dcterms:modified>
</cp:coreProperties>
</file>