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6"/>
  </p:notesMasterIdLst>
  <p:handoutMasterIdLst>
    <p:handoutMasterId r:id="rId17"/>
  </p:handoutMasterIdLst>
  <p:sldIdLst>
    <p:sldId id="256" r:id="rId2"/>
    <p:sldId id="272" r:id="rId3"/>
    <p:sldId id="291" r:id="rId4"/>
    <p:sldId id="292" r:id="rId5"/>
    <p:sldId id="293" r:id="rId6"/>
    <p:sldId id="294" r:id="rId7"/>
    <p:sldId id="299" r:id="rId8"/>
    <p:sldId id="296" r:id="rId9"/>
    <p:sldId id="273" r:id="rId10"/>
    <p:sldId id="298" r:id="rId11"/>
    <p:sldId id="264" r:id="rId12"/>
    <p:sldId id="286" r:id="rId13"/>
    <p:sldId id="282" r:id="rId14"/>
    <p:sldId id="284"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394" autoAdjust="0"/>
  </p:normalViewPr>
  <p:slideViewPr>
    <p:cSldViewPr snapToGrid="0" showGuides="1">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F:\KGDJ\TH\Recherche\Doc%20K.%20Dongrax\Ruban%20Chaud\Taitements%20des%20donn&#233;es\B1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KGDJ\TH\Recherche\Doc%20K.%20Dongrax\Ruban%20Chaud\Taitements%20des%20donn&#233;es\B18.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Conductivté thermique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rgbClr val="C00000"/>
                </a:solidFill>
                <a:prstDash val="solid"/>
              </a:ln>
              <a:effectLst/>
            </c:spPr>
            <c:trendlineType val="linear"/>
            <c:dispRSqr val="1"/>
            <c:dispEq val="1"/>
            <c:trendlineLbl>
              <c:layout>
                <c:manualLayout>
                  <c:x val="-0.29984186351706038"/>
                  <c:y val="-1.8935185185185208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Feuil3!$I$100:$I$182</c:f>
              <c:numCache>
                <c:formatCode>General</c:formatCode>
                <c:ptCount val="83"/>
                <c:pt idx="0">
                  <c:v>4.5849674786705723</c:v>
                </c:pt>
                <c:pt idx="1">
                  <c:v>4.5951198501345898</c:v>
                </c:pt>
                <c:pt idx="2">
                  <c:v>4.6051701859880918</c:v>
                </c:pt>
                <c:pt idx="3">
                  <c:v>4.6151205168412597</c:v>
                </c:pt>
                <c:pt idx="4">
                  <c:v>4.6249728132842707</c:v>
                </c:pt>
                <c:pt idx="5">
                  <c:v>4.6347289882296359</c:v>
                </c:pt>
                <c:pt idx="6">
                  <c:v>4.6443908991413725</c:v>
                </c:pt>
                <c:pt idx="7">
                  <c:v>4.6539603501575231</c:v>
                </c:pt>
                <c:pt idx="8">
                  <c:v>4.6634390941120669</c:v>
                </c:pt>
                <c:pt idx="9">
                  <c:v>4.6728288344619058</c:v>
                </c:pt>
                <c:pt idx="10">
                  <c:v>4.6821312271242199</c:v>
                </c:pt>
                <c:pt idx="11">
                  <c:v>4.6913478822291435</c:v>
                </c:pt>
                <c:pt idx="12">
                  <c:v>4.7004803657924166</c:v>
                </c:pt>
                <c:pt idx="13">
                  <c:v>4.7095302013123339</c:v>
                </c:pt>
                <c:pt idx="14">
                  <c:v>4.7184988712950942</c:v>
                </c:pt>
                <c:pt idx="15">
                  <c:v>4.7273878187123408</c:v>
                </c:pt>
                <c:pt idx="16">
                  <c:v>4.7361984483944957</c:v>
                </c:pt>
                <c:pt idx="17">
                  <c:v>4.7449321283632502</c:v>
                </c:pt>
                <c:pt idx="18">
                  <c:v>4.7535901911063645</c:v>
                </c:pt>
                <c:pt idx="19">
                  <c:v>4.7621739347977563</c:v>
                </c:pt>
                <c:pt idx="20">
                  <c:v>4.7706846244656651</c:v>
                </c:pt>
                <c:pt idx="21">
                  <c:v>4.7791234931115296</c:v>
                </c:pt>
                <c:pt idx="22">
                  <c:v>4.7874917427820458</c:v>
                </c:pt>
                <c:pt idx="23">
                  <c:v>4.7957905455967413</c:v>
                </c:pt>
                <c:pt idx="24">
                  <c:v>4.8040210447332568</c:v>
                </c:pt>
                <c:pt idx="25">
                  <c:v>4.8121843553724171</c:v>
                </c:pt>
                <c:pt idx="26">
                  <c:v>4.8202815656050371</c:v>
                </c:pt>
                <c:pt idx="27">
                  <c:v>4.8283137373023015</c:v>
                </c:pt>
                <c:pt idx="28">
                  <c:v>4.836281906951478</c:v>
                </c:pt>
                <c:pt idx="29">
                  <c:v>4.8441870864585912</c:v>
                </c:pt>
                <c:pt idx="30">
                  <c:v>4.8520302639196169</c:v>
                </c:pt>
                <c:pt idx="31">
                  <c:v>4.8598124043616719</c:v>
                </c:pt>
                <c:pt idx="32">
                  <c:v>4.8675344504555822</c:v>
                </c:pt>
                <c:pt idx="33">
                  <c:v>4.8751973232011512</c:v>
                </c:pt>
                <c:pt idx="34">
                  <c:v>4.8828019225863706</c:v>
                </c:pt>
                <c:pt idx="35">
                  <c:v>4.8903491282217537</c:v>
                </c:pt>
                <c:pt idx="36">
                  <c:v>4.8978397999509111</c:v>
                </c:pt>
                <c:pt idx="37">
                  <c:v>4.9052747784384296</c:v>
                </c:pt>
                <c:pt idx="38">
                  <c:v>4.9126548857360524</c:v>
                </c:pt>
                <c:pt idx="39">
                  <c:v>4.9199809258281251</c:v>
                </c:pt>
                <c:pt idx="40">
                  <c:v>4.9272536851572051</c:v>
                </c:pt>
                <c:pt idx="41">
                  <c:v>4.9344739331306915</c:v>
                </c:pt>
                <c:pt idx="42">
                  <c:v>4.9416424226093039</c:v>
                </c:pt>
                <c:pt idx="43">
                  <c:v>4.9487598903781684</c:v>
                </c:pt>
                <c:pt idx="44">
                  <c:v>4.9558270576012609</c:v>
                </c:pt>
                <c:pt idx="45">
                  <c:v>4.962844630259907</c:v>
                </c:pt>
                <c:pt idx="46">
                  <c:v>4.9698132995760007</c:v>
                </c:pt>
                <c:pt idx="47">
                  <c:v>4.9767337424205742</c:v>
                </c:pt>
                <c:pt idx="48">
                  <c:v>4.9836066217083363</c:v>
                </c:pt>
                <c:pt idx="49">
                  <c:v>4.990432586778736</c:v>
                </c:pt>
                <c:pt idx="50">
                  <c:v>4.9972122737641147</c:v>
                </c:pt>
                <c:pt idx="51">
                  <c:v>5.0039463059454592</c:v>
                </c:pt>
                <c:pt idx="52">
                  <c:v>5.0106352940962555</c:v>
                </c:pt>
                <c:pt idx="53">
                  <c:v>5.0172798368149243</c:v>
                </c:pt>
                <c:pt idx="54">
                  <c:v>5.0238805208462765</c:v>
                </c:pt>
                <c:pt idx="55">
                  <c:v>5.0304379213924353</c:v>
                </c:pt>
                <c:pt idx="56">
                  <c:v>5.0369526024136295</c:v>
                </c:pt>
                <c:pt idx="57">
                  <c:v>5.0434251169192468</c:v>
                </c:pt>
                <c:pt idx="58">
                  <c:v>5.0498560072495371</c:v>
                </c:pt>
                <c:pt idx="59">
                  <c:v>5.0562458053483077</c:v>
                </c:pt>
                <c:pt idx="60">
                  <c:v>5.0625950330269669</c:v>
                </c:pt>
                <c:pt idx="61">
                  <c:v>5.0689042022202315</c:v>
                </c:pt>
                <c:pt idx="62">
                  <c:v>5.0751738152338266</c:v>
                </c:pt>
                <c:pt idx="63">
                  <c:v>5.0814043649844631</c:v>
                </c:pt>
                <c:pt idx="64">
                  <c:v>5.0875963352323836</c:v>
                </c:pt>
                <c:pt idx="65">
                  <c:v>5.0937502008067623</c:v>
                </c:pt>
                <c:pt idx="66">
                  <c:v>5.0998664278241987</c:v>
                </c:pt>
                <c:pt idx="67">
                  <c:v>5.1059454739005803</c:v>
                </c:pt>
                <c:pt idx="68">
                  <c:v>5.1119877883565437</c:v>
                </c:pt>
                <c:pt idx="69">
                  <c:v>5.1179938124167554</c:v>
                </c:pt>
                <c:pt idx="70">
                  <c:v>5.1239639794032588</c:v>
                </c:pt>
                <c:pt idx="71">
                  <c:v>5.1298987149230735</c:v>
                </c:pt>
                <c:pt idx="72">
                  <c:v>5.1357984370502621</c:v>
                </c:pt>
                <c:pt idx="73">
                  <c:v>5.1416635565026603</c:v>
                </c:pt>
                <c:pt idx="74">
                  <c:v>5.1474944768134527</c:v>
                </c:pt>
                <c:pt idx="75">
                  <c:v>5.1532915944977793</c:v>
                </c:pt>
                <c:pt idx="76">
                  <c:v>5.1590552992145291</c:v>
                </c:pt>
                <c:pt idx="77">
                  <c:v>5.1647859739235145</c:v>
                </c:pt>
                <c:pt idx="78">
                  <c:v>5.1704839950381514</c:v>
                </c:pt>
                <c:pt idx="79">
                  <c:v>5.1761497325738288</c:v>
                </c:pt>
                <c:pt idx="80">
                  <c:v>5.181783550292085</c:v>
                </c:pt>
                <c:pt idx="81">
                  <c:v>5.1873858058407549</c:v>
                </c:pt>
                <c:pt idx="82">
                  <c:v>5.1929568508902104</c:v>
                </c:pt>
              </c:numCache>
            </c:numRef>
          </c:xVal>
          <c:yVal>
            <c:numRef>
              <c:f>Feuil3!$J$100:$J$182</c:f>
              <c:numCache>
                <c:formatCode>0.00</c:formatCode>
                <c:ptCount val="83"/>
                <c:pt idx="0">
                  <c:v>17.518999999999998</c:v>
                </c:pt>
                <c:pt idx="1">
                  <c:v>17.542000000000002</c:v>
                </c:pt>
                <c:pt idx="2">
                  <c:v>17.567999999999998</c:v>
                </c:pt>
                <c:pt idx="3">
                  <c:v>17.613999999999997</c:v>
                </c:pt>
                <c:pt idx="4">
                  <c:v>17.609000000000002</c:v>
                </c:pt>
                <c:pt idx="5">
                  <c:v>17.652000000000001</c:v>
                </c:pt>
                <c:pt idx="6">
                  <c:v>17.649000000000001</c:v>
                </c:pt>
                <c:pt idx="7">
                  <c:v>17.672000000000004</c:v>
                </c:pt>
                <c:pt idx="8">
                  <c:v>17.710999999999999</c:v>
                </c:pt>
                <c:pt idx="9">
                  <c:v>17.698</c:v>
                </c:pt>
                <c:pt idx="10">
                  <c:v>17.734000000000002</c:v>
                </c:pt>
                <c:pt idx="11">
                  <c:v>17.746000000000002</c:v>
                </c:pt>
                <c:pt idx="12">
                  <c:v>17.750999999999998</c:v>
                </c:pt>
                <c:pt idx="13">
                  <c:v>17.767000000000003</c:v>
                </c:pt>
                <c:pt idx="14">
                  <c:v>17.767000000000003</c:v>
                </c:pt>
                <c:pt idx="15">
                  <c:v>17.792000000000002</c:v>
                </c:pt>
                <c:pt idx="16">
                  <c:v>17.797000000000004</c:v>
                </c:pt>
                <c:pt idx="17">
                  <c:v>17.799999999999997</c:v>
                </c:pt>
                <c:pt idx="18">
                  <c:v>17.841000000000001</c:v>
                </c:pt>
                <c:pt idx="19">
                  <c:v>17.846000000000004</c:v>
                </c:pt>
                <c:pt idx="20">
                  <c:v>17.887</c:v>
                </c:pt>
                <c:pt idx="21">
                  <c:v>17.899999999999999</c:v>
                </c:pt>
                <c:pt idx="22">
                  <c:v>17.905000000000001</c:v>
                </c:pt>
                <c:pt idx="23">
                  <c:v>17.923000000000002</c:v>
                </c:pt>
                <c:pt idx="24">
                  <c:v>17.956000000000003</c:v>
                </c:pt>
                <c:pt idx="25">
                  <c:v>17.968000000000004</c:v>
                </c:pt>
                <c:pt idx="26">
                  <c:v>17.991</c:v>
                </c:pt>
                <c:pt idx="27">
                  <c:v>18.003999999999998</c:v>
                </c:pt>
                <c:pt idx="28">
                  <c:v>18.035000000000004</c:v>
                </c:pt>
                <c:pt idx="29">
                  <c:v>18.049999999999997</c:v>
                </c:pt>
                <c:pt idx="30">
                  <c:v>18.076000000000001</c:v>
                </c:pt>
                <c:pt idx="31">
                  <c:v>18.081000000000003</c:v>
                </c:pt>
                <c:pt idx="32">
                  <c:v>18.082999999999998</c:v>
                </c:pt>
                <c:pt idx="33">
                  <c:v>18.078000000000003</c:v>
                </c:pt>
                <c:pt idx="34">
                  <c:v>18.106000000000002</c:v>
                </c:pt>
                <c:pt idx="35">
                  <c:v>18.127000000000002</c:v>
                </c:pt>
                <c:pt idx="36">
                  <c:v>18.137</c:v>
                </c:pt>
                <c:pt idx="37">
                  <c:v>18.139000000000003</c:v>
                </c:pt>
                <c:pt idx="38">
                  <c:v>18.137</c:v>
                </c:pt>
                <c:pt idx="39">
                  <c:v>18.164999999999999</c:v>
                </c:pt>
                <c:pt idx="40">
                  <c:v>18.188000000000002</c:v>
                </c:pt>
                <c:pt idx="41">
                  <c:v>18.195999999999998</c:v>
                </c:pt>
                <c:pt idx="42">
                  <c:v>18.210999999999999</c:v>
                </c:pt>
                <c:pt idx="43">
                  <c:v>18.231000000000002</c:v>
                </c:pt>
                <c:pt idx="44">
                  <c:v>18.247</c:v>
                </c:pt>
                <c:pt idx="45">
                  <c:v>18.265000000000001</c:v>
                </c:pt>
                <c:pt idx="46">
                  <c:v>18.270000000000003</c:v>
                </c:pt>
                <c:pt idx="47">
                  <c:v>18.265000000000001</c:v>
                </c:pt>
                <c:pt idx="48">
                  <c:v>18.288000000000004</c:v>
                </c:pt>
                <c:pt idx="49">
                  <c:v>18.292999999999999</c:v>
                </c:pt>
                <c:pt idx="50">
                  <c:v>18.298000000000002</c:v>
                </c:pt>
                <c:pt idx="51">
                  <c:v>18.299999999999997</c:v>
                </c:pt>
                <c:pt idx="52">
                  <c:v>18.349000000000004</c:v>
                </c:pt>
                <c:pt idx="53">
                  <c:v>18.352000000000004</c:v>
                </c:pt>
                <c:pt idx="54">
                  <c:v>18.349000000000004</c:v>
                </c:pt>
                <c:pt idx="55">
                  <c:v>18.363999999999997</c:v>
                </c:pt>
                <c:pt idx="56">
                  <c:v>18.363999999999997</c:v>
                </c:pt>
                <c:pt idx="57">
                  <c:v>18.399999999999999</c:v>
                </c:pt>
                <c:pt idx="58">
                  <c:v>18.407000000000004</c:v>
                </c:pt>
                <c:pt idx="59">
                  <c:v>18.435000000000002</c:v>
                </c:pt>
                <c:pt idx="60">
                  <c:v>18.448</c:v>
                </c:pt>
                <c:pt idx="61">
                  <c:v>18.478999999999999</c:v>
                </c:pt>
                <c:pt idx="62">
                  <c:v>18.471000000000004</c:v>
                </c:pt>
                <c:pt idx="63">
                  <c:v>18.497</c:v>
                </c:pt>
                <c:pt idx="64">
                  <c:v>18.517000000000003</c:v>
                </c:pt>
                <c:pt idx="65">
                  <c:v>18.506999999999998</c:v>
                </c:pt>
                <c:pt idx="66">
                  <c:v>18.524999999999999</c:v>
                </c:pt>
                <c:pt idx="67">
                  <c:v>18.532000000000004</c:v>
                </c:pt>
                <c:pt idx="68">
                  <c:v>18.535000000000004</c:v>
                </c:pt>
                <c:pt idx="69">
                  <c:v>18.555999999999997</c:v>
                </c:pt>
                <c:pt idx="70">
                  <c:v>18.585999999999999</c:v>
                </c:pt>
                <c:pt idx="71">
                  <c:v>18.552999999999997</c:v>
                </c:pt>
                <c:pt idx="72">
                  <c:v>18.581000000000003</c:v>
                </c:pt>
                <c:pt idx="73">
                  <c:v>18.591000000000001</c:v>
                </c:pt>
                <c:pt idx="74">
                  <c:v>18.570999999999998</c:v>
                </c:pt>
                <c:pt idx="75">
                  <c:v>18.599000000000004</c:v>
                </c:pt>
                <c:pt idx="76">
                  <c:v>18.616999999999997</c:v>
                </c:pt>
                <c:pt idx="77">
                  <c:v>18.631999999999998</c:v>
                </c:pt>
                <c:pt idx="78">
                  <c:v>18.673000000000002</c:v>
                </c:pt>
                <c:pt idx="79">
                  <c:v>18.664999999999999</c:v>
                </c:pt>
                <c:pt idx="80">
                  <c:v>18.688000000000002</c:v>
                </c:pt>
                <c:pt idx="81">
                  <c:v>18.688000000000002</c:v>
                </c:pt>
                <c:pt idx="82">
                  <c:v>18.680999999999997</c:v>
                </c:pt>
              </c:numCache>
            </c:numRef>
          </c:yVal>
          <c:smooth val="0"/>
          <c:extLst>
            <c:ext xmlns:c16="http://schemas.microsoft.com/office/drawing/2014/chart" uri="{C3380CC4-5D6E-409C-BE32-E72D297353CC}">
              <c16:uniqueId val="{00000001-580B-4EF7-A96A-00EF53DF5AE7}"/>
            </c:ext>
          </c:extLst>
        </c:ser>
        <c:dLbls>
          <c:showLegendKey val="0"/>
          <c:showVal val="0"/>
          <c:showCatName val="0"/>
          <c:showSerName val="0"/>
          <c:showPercent val="0"/>
          <c:showBubbleSize val="0"/>
        </c:dLbls>
        <c:axId val="214663568"/>
        <c:axId val="213634984"/>
      </c:scatterChart>
      <c:valAx>
        <c:axId val="2146635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634984"/>
        <c:crosses val="autoZero"/>
        <c:crossBetween val="midCat"/>
      </c:valAx>
      <c:valAx>
        <c:axId val="2136349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66356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Effusivité</a:t>
            </a:r>
            <a:r>
              <a:rPr lang="en-US" baseline="0"/>
              <a:t> thermique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rgbClr val="C00000"/>
                </a:solidFill>
                <a:prstDash val="solid"/>
              </a:ln>
              <a:effectLst/>
            </c:spPr>
            <c:trendlineType val="linear"/>
            <c:dispRSqr val="1"/>
            <c:dispEq val="1"/>
            <c:trendlineLbl>
              <c:layout>
                <c:manualLayout>
                  <c:x val="-0.28999212598425195"/>
                  <c:y val="-1.8935185185185208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Feuil3!$E$13:$E$50</c:f>
              <c:numCache>
                <c:formatCode>General</c:formatCode>
                <c:ptCount val="38"/>
                <c:pt idx="0">
                  <c:v>3.3166247903553998</c:v>
                </c:pt>
                <c:pt idx="1">
                  <c:v>3.4641016151377544</c:v>
                </c:pt>
                <c:pt idx="2">
                  <c:v>3.6055512754639891</c:v>
                </c:pt>
                <c:pt idx="3">
                  <c:v>3.7416573867739413</c:v>
                </c:pt>
                <c:pt idx="4">
                  <c:v>3.872983346207417</c:v>
                </c:pt>
                <c:pt idx="5">
                  <c:v>4</c:v>
                </c:pt>
                <c:pt idx="6">
                  <c:v>4.1231056256176606</c:v>
                </c:pt>
                <c:pt idx="7">
                  <c:v>4.2426406871192848</c:v>
                </c:pt>
                <c:pt idx="8">
                  <c:v>4.358898943540674</c:v>
                </c:pt>
                <c:pt idx="9">
                  <c:v>4.4721359549995796</c:v>
                </c:pt>
                <c:pt idx="10">
                  <c:v>4.5825756949558398</c:v>
                </c:pt>
                <c:pt idx="11">
                  <c:v>4.6904157598234297</c:v>
                </c:pt>
                <c:pt idx="12">
                  <c:v>4.7958315233127191</c:v>
                </c:pt>
                <c:pt idx="13">
                  <c:v>4.8989794855663558</c:v>
                </c:pt>
                <c:pt idx="14">
                  <c:v>5</c:v>
                </c:pt>
                <c:pt idx="15">
                  <c:v>5.0990195135927845</c:v>
                </c:pt>
                <c:pt idx="16">
                  <c:v>5.196152422706632</c:v>
                </c:pt>
                <c:pt idx="17">
                  <c:v>5.2915026221291814</c:v>
                </c:pt>
                <c:pt idx="18">
                  <c:v>5.3851648071345037</c:v>
                </c:pt>
                <c:pt idx="19">
                  <c:v>5.4772255750516612</c:v>
                </c:pt>
                <c:pt idx="20">
                  <c:v>5.5677643628300215</c:v>
                </c:pt>
                <c:pt idx="21">
                  <c:v>5.6568542494923806</c:v>
                </c:pt>
                <c:pt idx="22">
                  <c:v>5.7445626465380286</c:v>
                </c:pt>
                <c:pt idx="23">
                  <c:v>5.8309518948453007</c:v>
                </c:pt>
                <c:pt idx="24">
                  <c:v>5.9160797830996161</c:v>
                </c:pt>
                <c:pt idx="25">
                  <c:v>6</c:v>
                </c:pt>
                <c:pt idx="26">
                  <c:v>6.0827625302982193</c:v>
                </c:pt>
                <c:pt idx="27">
                  <c:v>6.164414002968976</c:v>
                </c:pt>
                <c:pt idx="28">
                  <c:v>6.2449979983983983</c:v>
                </c:pt>
                <c:pt idx="29">
                  <c:v>6.324555320336759</c:v>
                </c:pt>
                <c:pt idx="30">
                  <c:v>6.4031242374328485</c:v>
                </c:pt>
                <c:pt idx="31">
                  <c:v>6.4807406984078604</c:v>
                </c:pt>
                <c:pt idx="32">
                  <c:v>6.5574385243020004</c:v>
                </c:pt>
                <c:pt idx="33">
                  <c:v>6.6332495807107996</c:v>
                </c:pt>
                <c:pt idx="34">
                  <c:v>6.7082039324993694</c:v>
                </c:pt>
                <c:pt idx="35">
                  <c:v>6.7823299831252681</c:v>
                </c:pt>
                <c:pt idx="36">
                  <c:v>6.8556546004010439</c:v>
                </c:pt>
                <c:pt idx="37">
                  <c:v>6.9282032302755088</c:v>
                </c:pt>
              </c:numCache>
            </c:numRef>
          </c:xVal>
          <c:yVal>
            <c:numRef>
              <c:f>Feuil3!$F$13:$F$50</c:f>
              <c:numCache>
                <c:formatCode>0.00</c:formatCode>
                <c:ptCount val="38"/>
                <c:pt idx="0">
                  <c:v>12.817999999999998</c:v>
                </c:pt>
                <c:pt idx="1">
                  <c:v>13.066000000000003</c:v>
                </c:pt>
                <c:pt idx="2">
                  <c:v>13.285000000000004</c:v>
                </c:pt>
                <c:pt idx="3">
                  <c:v>13.456000000000003</c:v>
                </c:pt>
                <c:pt idx="4">
                  <c:v>13.622</c:v>
                </c:pt>
                <c:pt idx="5">
                  <c:v>13.771999999999998</c:v>
                </c:pt>
                <c:pt idx="6">
                  <c:v>13.910000000000004</c:v>
                </c:pt>
                <c:pt idx="7">
                  <c:v>14.038000000000004</c:v>
                </c:pt>
                <c:pt idx="8">
                  <c:v>14.164999999999999</c:v>
                </c:pt>
                <c:pt idx="9">
                  <c:v>14.262</c:v>
                </c:pt>
                <c:pt idx="10">
                  <c:v>14.369</c:v>
                </c:pt>
                <c:pt idx="11">
                  <c:v>14.457999999999998</c:v>
                </c:pt>
                <c:pt idx="12">
                  <c:v>14.549999999999997</c:v>
                </c:pt>
                <c:pt idx="13">
                  <c:v>14.624000000000002</c:v>
                </c:pt>
                <c:pt idx="14">
                  <c:v>14.698</c:v>
                </c:pt>
                <c:pt idx="15">
                  <c:v>14.79</c:v>
                </c:pt>
                <c:pt idx="16">
                  <c:v>14.853999999999999</c:v>
                </c:pt>
                <c:pt idx="17">
                  <c:v>14.938000000000002</c:v>
                </c:pt>
                <c:pt idx="18">
                  <c:v>15.002000000000002</c:v>
                </c:pt>
                <c:pt idx="19">
                  <c:v>15.076000000000001</c:v>
                </c:pt>
                <c:pt idx="20">
                  <c:v>15.152000000000001</c:v>
                </c:pt>
                <c:pt idx="21">
                  <c:v>15.238999999999997</c:v>
                </c:pt>
                <c:pt idx="22">
                  <c:v>15.29</c:v>
                </c:pt>
                <c:pt idx="23">
                  <c:v>15.350999999999999</c:v>
                </c:pt>
                <c:pt idx="24">
                  <c:v>15.420000000000002</c:v>
                </c:pt>
                <c:pt idx="25">
                  <c:v>15.484000000000002</c:v>
                </c:pt>
                <c:pt idx="26">
                  <c:v>15.542000000000002</c:v>
                </c:pt>
                <c:pt idx="27">
                  <c:v>15.599000000000004</c:v>
                </c:pt>
                <c:pt idx="28">
                  <c:v>15.646999999999998</c:v>
                </c:pt>
                <c:pt idx="29">
                  <c:v>15.688000000000002</c:v>
                </c:pt>
                <c:pt idx="30">
                  <c:v>15.744</c:v>
                </c:pt>
                <c:pt idx="31">
                  <c:v>15.795000000000002</c:v>
                </c:pt>
                <c:pt idx="32">
                  <c:v>15.853999999999999</c:v>
                </c:pt>
                <c:pt idx="33">
                  <c:v>15.884</c:v>
                </c:pt>
                <c:pt idx="34">
                  <c:v>15.924999999999997</c:v>
                </c:pt>
                <c:pt idx="35">
                  <c:v>15.974000000000004</c:v>
                </c:pt>
                <c:pt idx="36">
                  <c:v>16.020000000000003</c:v>
                </c:pt>
                <c:pt idx="37">
                  <c:v>16.078000000000003</c:v>
                </c:pt>
              </c:numCache>
            </c:numRef>
          </c:yVal>
          <c:smooth val="0"/>
          <c:extLst>
            <c:ext xmlns:c16="http://schemas.microsoft.com/office/drawing/2014/chart" uri="{C3380CC4-5D6E-409C-BE32-E72D297353CC}">
              <c16:uniqueId val="{00000001-E6C9-42F5-BE16-7BD5719A32C3}"/>
            </c:ext>
          </c:extLst>
        </c:ser>
        <c:dLbls>
          <c:showLegendKey val="0"/>
          <c:showVal val="0"/>
          <c:showCatName val="0"/>
          <c:showSerName val="0"/>
          <c:showPercent val="0"/>
          <c:showBubbleSize val="0"/>
        </c:dLbls>
        <c:axId val="539779832"/>
        <c:axId val="539780816"/>
      </c:scatterChart>
      <c:valAx>
        <c:axId val="5397798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9780816"/>
        <c:crosses val="autoZero"/>
        <c:crossBetween val="midCat"/>
      </c:valAx>
      <c:valAx>
        <c:axId val="5397808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977983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E56CAC-B8E9-4627-BB4D-EA986A192805}" type="datetimeFigureOut">
              <a:rPr lang="fr-FR" smtClean="0"/>
              <a:t>16/09/2019</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2DC540-7364-4B8F-8D4D-C0BEF3704B81}" type="slidenum">
              <a:rPr lang="fr-FR" smtClean="0"/>
              <a:t>‹N°›</a:t>
            </a:fld>
            <a:endParaRPr lang="fr-FR"/>
          </a:p>
        </p:txBody>
      </p:sp>
    </p:spTree>
    <p:extLst>
      <p:ext uri="{BB962C8B-B14F-4D97-AF65-F5344CB8AC3E}">
        <p14:creationId xmlns:p14="http://schemas.microsoft.com/office/powerpoint/2010/main" val="11968283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0639B0-8CFE-46EF-A3E6-9539DBFB747B}" type="datetimeFigureOut">
              <a:rPr lang="fr-FR" smtClean="0"/>
              <a:t>16/09/2019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AF2357-565E-42A5-9059-C5F5745F1E8D}" type="slidenum">
              <a:rPr lang="fr-FR" smtClean="0"/>
              <a:t>‹N°›</a:t>
            </a:fld>
            <a:endParaRPr lang="fr-FR"/>
          </a:p>
        </p:txBody>
      </p:sp>
    </p:spTree>
    <p:extLst>
      <p:ext uri="{BB962C8B-B14F-4D97-AF65-F5344CB8AC3E}">
        <p14:creationId xmlns:p14="http://schemas.microsoft.com/office/powerpoint/2010/main" val="680410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7AF2357-565E-42A5-9059-C5F5745F1E8D}" type="slidenum">
              <a:rPr lang="fr-FR" smtClean="0"/>
              <a:t>1</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480644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CCFF823-F0B2-42A1-98DF-010EA3B7A2BC}" type="datetime1">
              <a:rPr lang="fr-FR" smtClean="0"/>
              <a:t>16/09/2019</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0BC4CEA-C9D9-4C2D-8585-67E2BDAC0B0F}" type="slidenum">
              <a:rPr lang="fr-FR" smtClean="0"/>
              <a:t>‹N°›</a:t>
            </a:fld>
            <a:endParaRPr lang="fr-FR"/>
          </a:p>
        </p:txBody>
      </p:sp>
    </p:spTree>
    <p:extLst>
      <p:ext uri="{BB962C8B-B14F-4D97-AF65-F5344CB8AC3E}">
        <p14:creationId xmlns:p14="http://schemas.microsoft.com/office/powerpoint/2010/main" val="348633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5E4C8A2B-933C-4BD2-9C7F-683C9A61C135}" type="datetime1">
              <a:rPr lang="fr-FR" smtClean="0"/>
              <a:t>16/09/2019</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BC4CEA-C9D9-4C2D-8585-67E2BDAC0B0F}" type="slidenum">
              <a:rPr lang="fr-FR" smtClean="0"/>
              <a:t>‹N°›</a:t>
            </a:fld>
            <a:endParaRPr lang="fr-FR"/>
          </a:p>
        </p:txBody>
      </p:sp>
    </p:spTree>
    <p:extLst>
      <p:ext uri="{BB962C8B-B14F-4D97-AF65-F5344CB8AC3E}">
        <p14:creationId xmlns:p14="http://schemas.microsoft.com/office/powerpoint/2010/main" val="1779490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AB0BD416-36FC-4293-A982-6F12BE010FA5}" type="datetime1">
              <a:rPr lang="fr-FR" smtClean="0"/>
              <a:t>16/09/2019</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BC4CEA-C9D9-4C2D-8585-67E2BDAC0B0F}"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96895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5B2E1C9F-5D93-4338-A319-3BCBF6C27FFA}" type="datetime1">
              <a:rPr lang="fr-FR" smtClean="0"/>
              <a:t>16/09/2019</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BC4CEA-C9D9-4C2D-8585-67E2BDAC0B0F}" type="slidenum">
              <a:rPr lang="fr-FR" smtClean="0"/>
              <a:t>‹N°›</a:t>
            </a:fld>
            <a:endParaRPr lang="fr-FR"/>
          </a:p>
        </p:txBody>
      </p:sp>
    </p:spTree>
    <p:extLst>
      <p:ext uri="{BB962C8B-B14F-4D97-AF65-F5344CB8AC3E}">
        <p14:creationId xmlns:p14="http://schemas.microsoft.com/office/powerpoint/2010/main" val="1525885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C5FA2AD2-80A9-43BA-BBF8-986199506025}" type="datetime1">
              <a:rPr lang="fr-FR" smtClean="0"/>
              <a:t>16/09/2019</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BC4CEA-C9D9-4C2D-8585-67E2BDAC0B0F}"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14660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28B1B223-AF64-4E37-ACE4-567667B0C743}" type="datetime1">
              <a:rPr lang="fr-FR" smtClean="0"/>
              <a:t>16/09/2019</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BC4CEA-C9D9-4C2D-8585-67E2BDAC0B0F}" type="slidenum">
              <a:rPr lang="fr-FR" smtClean="0"/>
              <a:t>‹N°›</a:t>
            </a:fld>
            <a:endParaRPr lang="fr-FR"/>
          </a:p>
        </p:txBody>
      </p:sp>
    </p:spTree>
    <p:extLst>
      <p:ext uri="{BB962C8B-B14F-4D97-AF65-F5344CB8AC3E}">
        <p14:creationId xmlns:p14="http://schemas.microsoft.com/office/powerpoint/2010/main" val="3646823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839E024-5469-4560-BF28-C47EBDBE369F}" type="datetime1">
              <a:rPr lang="fr-FR" smtClean="0"/>
              <a:t>16/09/2019</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BC4CEA-C9D9-4C2D-8585-67E2BDAC0B0F}" type="slidenum">
              <a:rPr lang="fr-FR" smtClean="0"/>
              <a:t>‹N°›</a:t>
            </a:fld>
            <a:endParaRPr lang="fr-FR"/>
          </a:p>
        </p:txBody>
      </p:sp>
    </p:spTree>
    <p:extLst>
      <p:ext uri="{BB962C8B-B14F-4D97-AF65-F5344CB8AC3E}">
        <p14:creationId xmlns:p14="http://schemas.microsoft.com/office/powerpoint/2010/main" val="1872501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A52EB7D-C515-43EB-967C-C184F4E08AC2}" type="datetime1">
              <a:rPr lang="fr-FR" smtClean="0"/>
              <a:t>16/09/2019</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BC4CEA-C9D9-4C2D-8585-67E2BDAC0B0F}" type="slidenum">
              <a:rPr lang="fr-FR" smtClean="0"/>
              <a:t>‹N°›</a:t>
            </a:fld>
            <a:endParaRPr lang="fr-FR"/>
          </a:p>
        </p:txBody>
      </p:sp>
    </p:spTree>
    <p:extLst>
      <p:ext uri="{BB962C8B-B14F-4D97-AF65-F5344CB8AC3E}">
        <p14:creationId xmlns:p14="http://schemas.microsoft.com/office/powerpoint/2010/main" val="1199504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158646-53E2-4A86-9711-2A41E71C50A0}" type="datetime1">
              <a:rPr lang="fr-FR" smtClean="0"/>
              <a:t>16/09/2019</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BC4CEA-C9D9-4C2D-8585-67E2BDAC0B0F}" type="slidenum">
              <a:rPr lang="fr-FR" smtClean="0"/>
              <a:t>‹N°›</a:t>
            </a:fld>
            <a:endParaRPr lang="fr-FR"/>
          </a:p>
        </p:txBody>
      </p:sp>
    </p:spTree>
    <p:extLst>
      <p:ext uri="{BB962C8B-B14F-4D97-AF65-F5344CB8AC3E}">
        <p14:creationId xmlns:p14="http://schemas.microsoft.com/office/powerpoint/2010/main" val="3426220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FAB16222-9D4C-4FE2-B6BD-C67B82A76264}" type="datetime1">
              <a:rPr lang="fr-FR" smtClean="0"/>
              <a:t>16/09/2019</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BC4CEA-C9D9-4C2D-8585-67E2BDAC0B0F}" type="slidenum">
              <a:rPr lang="fr-FR" smtClean="0"/>
              <a:t>‹N°›</a:t>
            </a:fld>
            <a:endParaRPr lang="fr-FR"/>
          </a:p>
        </p:txBody>
      </p:sp>
    </p:spTree>
    <p:extLst>
      <p:ext uri="{BB962C8B-B14F-4D97-AF65-F5344CB8AC3E}">
        <p14:creationId xmlns:p14="http://schemas.microsoft.com/office/powerpoint/2010/main" val="146228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1031CD2-43FA-4B77-91BF-909E8A2F27E8}" type="datetime1">
              <a:rPr lang="fr-FR" smtClean="0"/>
              <a:t>16/09/2019</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0BC4CEA-C9D9-4C2D-8585-67E2BDAC0B0F}" type="slidenum">
              <a:rPr lang="fr-FR" smtClean="0"/>
              <a:t>‹N°›</a:t>
            </a:fld>
            <a:endParaRPr lang="fr-FR"/>
          </a:p>
        </p:txBody>
      </p:sp>
    </p:spTree>
    <p:extLst>
      <p:ext uri="{BB962C8B-B14F-4D97-AF65-F5344CB8AC3E}">
        <p14:creationId xmlns:p14="http://schemas.microsoft.com/office/powerpoint/2010/main" val="3436665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5B61C09-E304-48C4-BC24-CF3C658A175A}" type="datetime1">
              <a:rPr lang="fr-FR" smtClean="0"/>
              <a:t>16/09/2019</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0BC4CEA-C9D9-4C2D-8585-67E2BDAC0B0F}" type="slidenum">
              <a:rPr lang="fr-FR" smtClean="0"/>
              <a:t>‹N°›</a:t>
            </a:fld>
            <a:endParaRPr lang="fr-FR"/>
          </a:p>
        </p:txBody>
      </p:sp>
    </p:spTree>
    <p:extLst>
      <p:ext uri="{BB962C8B-B14F-4D97-AF65-F5344CB8AC3E}">
        <p14:creationId xmlns:p14="http://schemas.microsoft.com/office/powerpoint/2010/main" val="4203555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AA61B7B-170B-4B30-A02E-1E82AAFB37D3}" type="datetime1">
              <a:rPr lang="fr-FR" smtClean="0"/>
              <a:t>16/09/2019</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0BC4CEA-C9D9-4C2D-8585-67E2BDAC0B0F}" type="slidenum">
              <a:rPr lang="fr-FR" smtClean="0"/>
              <a:t>‹N°›</a:t>
            </a:fld>
            <a:endParaRPr lang="fr-FR"/>
          </a:p>
        </p:txBody>
      </p:sp>
    </p:spTree>
    <p:extLst>
      <p:ext uri="{BB962C8B-B14F-4D97-AF65-F5344CB8AC3E}">
        <p14:creationId xmlns:p14="http://schemas.microsoft.com/office/powerpoint/2010/main" val="1232228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2A6787-AAF9-4205-AA32-29B768212CA3}" type="datetime1">
              <a:rPr lang="fr-FR" smtClean="0"/>
              <a:t>16/09/2019</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0BC4CEA-C9D9-4C2D-8585-67E2BDAC0B0F}" type="slidenum">
              <a:rPr lang="fr-FR" smtClean="0"/>
              <a:t>‹N°›</a:t>
            </a:fld>
            <a:endParaRPr lang="fr-FR"/>
          </a:p>
        </p:txBody>
      </p:sp>
    </p:spTree>
    <p:extLst>
      <p:ext uri="{BB962C8B-B14F-4D97-AF65-F5344CB8AC3E}">
        <p14:creationId xmlns:p14="http://schemas.microsoft.com/office/powerpoint/2010/main" val="4105892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4E1070F-7D59-488B-B770-9B76B5429FC6}" type="datetime1">
              <a:rPr lang="fr-FR" smtClean="0"/>
              <a:t>16/09/2019</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0BC4CEA-C9D9-4C2D-8585-67E2BDAC0B0F}" type="slidenum">
              <a:rPr lang="fr-FR" smtClean="0"/>
              <a:t>‹N°›</a:t>
            </a:fld>
            <a:endParaRPr lang="fr-FR"/>
          </a:p>
        </p:txBody>
      </p:sp>
    </p:spTree>
    <p:extLst>
      <p:ext uri="{BB962C8B-B14F-4D97-AF65-F5344CB8AC3E}">
        <p14:creationId xmlns:p14="http://schemas.microsoft.com/office/powerpoint/2010/main" val="1544432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C76A0366-A950-4926-80A6-5FC1354CDD74}" type="datetime1">
              <a:rPr lang="fr-FR" smtClean="0"/>
              <a:t>16/09/2019</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BC4CEA-C9D9-4C2D-8585-67E2BDAC0B0F}" type="slidenum">
              <a:rPr lang="fr-FR" smtClean="0"/>
              <a:t>‹N°›</a:t>
            </a:fld>
            <a:endParaRPr lang="fr-FR"/>
          </a:p>
        </p:txBody>
      </p:sp>
    </p:spTree>
    <p:extLst>
      <p:ext uri="{BB962C8B-B14F-4D97-AF65-F5344CB8AC3E}">
        <p14:creationId xmlns:p14="http://schemas.microsoft.com/office/powerpoint/2010/main" val="4145063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8560175-9F3F-4BF1-84EB-2CB782E7EF93}" type="datetime1">
              <a:rPr lang="fr-FR" smtClean="0"/>
              <a:t>16/09/2019</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0BC4CEA-C9D9-4C2D-8585-67E2BDAC0B0F}" type="slidenum">
              <a:rPr lang="fr-FR" smtClean="0"/>
              <a:t>‹N°›</a:t>
            </a:fld>
            <a:endParaRPr lang="fr-FR"/>
          </a:p>
        </p:txBody>
      </p:sp>
    </p:spTree>
    <p:extLst>
      <p:ext uri="{BB962C8B-B14F-4D97-AF65-F5344CB8AC3E}">
        <p14:creationId xmlns:p14="http://schemas.microsoft.com/office/powerpoint/2010/main" val="2518072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chart" Target="../charts/chart2.xml"/><Relationship Id="rId7" Type="http://schemas.openxmlformats.org/officeDocument/2006/relationships/image" Target="../media/image22.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p:nvPr/>
        </p:nvPicPr>
        <p:blipFill>
          <a:blip r:embed="rId3"/>
          <a:stretch>
            <a:fillRect/>
          </a:stretch>
        </p:blipFill>
        <p:spPr>
          <a:xfrm>
            <a:off x="206001" y="0"/>
            <a:ext cx="1046480" cy="648335"/>
          </a:xfrm>
          <a:prstGeom prst="rect">
            <a:avLst/>
          </a:prstGeom>
        </p:spPr>
      </p:pic>
      <p:pic>
        <p:nvPicPr>
          <p:cNvPr id="9" name="Image 8"/>
          <p:cNvPicPr/>
          <p:nvPr/>
        </p:nvPicPr>
        <p:blipFill>
          <a:blip r:embed="rId4"/>
          <a:stretch>
            <a:fillRect/>
          </a:stretch>
        </p:blipFill>
        <p:spPr>
          <a:xfrm>
            <a:off x="11285220" y="0"/>
            <a:ext cx="798533" cy="751205"/>
          </a:xfrm>
          <a:prstGeom prst="rect">
            <a:avLst/>
          </a:prstGeom>
        </p:spPr>
      </p:pic>
      <p:pic>
        <p:nvPicPr>
          <p:cNvPr id="10" name="Image 9"/>
          <p:cNvPicPr/>
          <p:nvPr/>
        </p:nvPicPr>
        <p:blipFill>
          <a:blip r:embed="rId5"/>
          <a:stretch>
            <a:fillRect/>
          </a:stretch>
        </p:blipFill>
        <p:spPr>
          <a:xfrm>
            <a:off x="1337939" y="0"/>
            <a:ext cx="1047115" cy="655955"/>
          </a:xfrm>
          <a:prstGeom prst="rect">
            <a:avLst/>
          </a:prstGeom>
        </p:spPr>
      </p:pic>
      <p:pic>
        <p:nvPicPr>
          <p:cNvPr id="11" name="Image 10"/>
          <p:cNvPicPr/>
          <p:nvPr/>
        </p:nvPicPr>
        <p:blipFill>
          <a:blip r:embed="rId6"/>
          <a:stretch>
            <a:fillRect/>
          </a:stretch>
        </p:blipFill>
        <p:spPr>
          <a:xfrm>
            <a:off x="10389502" y="0"/>
            <a:ext cx="810260" cy="751205"/>
          </a:xfrm>
          <a:prstGeom prst="rect">
            <a:avLst/>
          </a:prstGeom>
        </p:spPr>
      </p:pic>
      <p:pic>
        <p:nvPicPr>
          <p:cNvPr id="12" name="Image 11"/>
          <p:cNvPicPr/>
          <p:nvPr/>
        </p:nvPicPr>
        <p:blipFill>
          <a:blip r:embed="rId7"/>
          <a:stretch>
            <a:fillRect/>
          </a:stretch>
        </p:blipFill>
        <p:spPr>
          <a:xfrm>
            <a:off x="206001" y="6106160"/>
            <a:ext cx="855345" cy="751840"/>
          </a:xfrm>
          <a:prstGeom prst="rect">
            <a:avLst/>
          </a:prstGeom>
        </p:spPr>
      </p:pic>
      <p:sp>
        <p:nvSpPr>
          <p:cNvPr id="4" name="Rectangle 3"/>
          <p:cNvSpPr/>
          <p:nvPr/>
        </p:nvSpPr>
        <p:spPr>
          <a:xfrm>
            <a:off x="4711027" y="1092921"/>
            <a:ext cx="2634054" cy="369332"/>
          </a:xfrm>
          <a:prstGeom prst="rect">
            <a:avLst/>
          </a:prstGeom>
        </p:spPr>
        <p:txBody>
          <a:bodyPr wrap="none">
            <a:spAutoFit/>
          </a:bodyPr>
          <a:lstStyle/>
          <a:p>
            <a:r>
              <a:rPr lang="fr-FR" dirty="0">
                <a:latin typeface="Times New Roman" panose="02020603050405020304" pitchFamily="18" charset="0"/>
                <a:cs typeface="Times New Roman" panose="02020603050405020304" pitchFamily="18" charset="0"/>
              </a:rPr>
              <a:t>UNIVERSITE DE LIEGE</a:t>
            </a:r>
            <a:endParaRPr lang="fr-FR" dirty="0"/>
          </a:p>
        </p:txBody>
      </p:sp>
      <p:sp>
        <p:nvSpPr>
          <p:cNvPr id="13" name="Rectangle 12"/>
          <p:cNvSpPr/>
          <p:nvPr/>
        </p:nvSpPr>
        <p:spPr>
          <a:xfrm>
            <a:off x="3319620" y="1477327"/>
            <a:ext cx="5416868" cy="369332"/>
          </a:xfrm>
          <a:prstGeom prst="rect">
            <a:avLst/>
          </a:prstGeom>
        </p:spPr>
        <p:txBody>
          <a:bodyPr wrap="none">
            <a:spAutoFit/>
          </a:bodyPr>
          <a:lstStyle/>
          <a:p>
            <a:r>
              <a:rPr lang="fr-FR" dirty="0">
                <a:latin typeface="Times New Roman" panose="02020603050405020304" pitchFamily="18" charset="0"/>
                <a:cs typeface="Times New Roman" panose="02020603050405020304" pitchFamily="18" charset="0"/>
              </a:rPr>
              <a:t>Département de Sciences et Gestion de l’Environnement</a:t>
            </a:r>
            <a:endParaRPr lang="fr-FR" dirty="0"/>
          </a:p>
        </p:txBody>
      </p:sp>
      <p:sp>
        <p:nvSpPr>
          <p:cNvPr id="14" name="Rectangle 13"/>
          <p:cNvSpPr/>
          <p:nvPr/>
        </p:nvSpPr>
        <p:spPr>
          <a:xfrm>
            <a:off x="5474061" y="744934"/>
            <a:ext cx="1107996" cy="369332"/>
          </a:xfrm>
          <a:prstGeom prst="rect">
            <a:avLst/>
          </a:prstGeom>
        </p:spPr>
        <p:txBody>
          <a:bodyPr wrap="none">
            <a:spAutoFit/>
          </a:bodyPr>
          <a:lstStyle/>
          <a:p>
            <a:r>
              <a:rPr lang="fr-FR" dirty="0">
                <a:latin typeface="Times New Roman" panose="02020603050405020304" pitchFamily="18" charset="0"/>
                <a:cs typeface="Times New Roman" panose="02020603050405020304" pitchFamily="18" charset="0"/>
              </a:rPr>
              <a:t>********</a:t>
            </a:r>
            <a:endParaRPr lang="fr-FR" dirty="0"/>
          </a:p>
        </p:txBody>
      </p:sp>
      <p:sp>
        <p:nvSpPr>
          <p:cNvPr id="15" name="Rectangle 14"/>
          <p:cNvSpPr/>
          <p:nvPr/>
        </p:nvSpPr>
        <p:spPr>
          <a:xfrm>
            <a:off x="4158409" y="-1"/>
            <a:ext cx="3739293" cy="369332"/>
          </a:xfrm>
          <a:prstGeom prst="rect">
            <a:avLst/>
          </a:prstGeom>
        </p:spPr>
        <p:txBody>
          <a:bodyPr wrap="none">
            <a:spAutoFit/>
          </a:bodyPr>
          <a:lstStyle/>
          <a:p>
            <a:r>
              <a:rPr lang="fr-FR" dirty="0">
                <a:latin typeface="Times New Roman" panose="02020603050405020304" pitchFamily="18" charset="0"/>
                <a:cs typeface="Times New Roman" panose="02020603050405020304" pitchFamily="18" charset="0"/>
              </a:rPr>
              <a:t>UNIVERSITE D’ABOMEY-CALAVI</a:t>
            </a:r>
            <a:endParaRPr lang="fr-FR" dirty="0"/>
          </a:p>
        </p:txBody>
      </p:sp>
      <p:sp>
        <p:nvSpPr>
          <p:cNvPr id="16" name="Rectangle 15"/>
          <p:cNvSpPr/>
          <p:nvPr/>
        </p:nvSpPr>
        <p:spPr>
          <a:xfrm>
            <a:off x="3893496" y="401824"/>
            <a:ext cx="4269117" cy="369332"/>
          </a:xfrm>
          <a:prstGeom prst="rect">
            <a:avLst/>
          </a:prstGeom>
        </p:spPr>
        <p:txBody>
          <a:bodyPr wrap="none">
            <a:spAutoFit/>
          </a:bodyPr>
          <a:lstStyle/>
          <a:p>
            <a:r>
              <a:rPr lang="fr-FR" dirty="0">
                <a:latin typeface="Times New Roman" panose="02020603050405020304" pitchFamily="18" charset="0"/>
                <a:cs typeface="Times New Roman" panose="02020603050405020304" pitchFamily="18" charset="0"/>
              </a:rPr>
              <a:t>Ecole Doctorale des Sciences de l’Ingénieur</a:t>
            </a:r>
            <a:endParaRPr lang="fr-FR" dirty="0"/>
          </a:p>
        </p:txBody>
      </p:sp>
      <p:sp>
        <p:nvSpPr>
          <p:cNvPr id="17" name="Rectangle 16"/>
          <p:cNvSpPr/>
          <p:nvPr/>
        </p:nvSpPr>
        <p:spPr>
          <a:xfrm>
            <a:off x="5474061" y="1852930"/>
            <a:ext cx="1107996" cy="369332"/>
          </a:xfrm>
          <a:prstGeom prst="rect">
            <a:avLst/>
          </a:prstGeom>
        </p:spPr>
        <p:txBody>
          <a:bodyPr wrap="none">
            <a:spAutoFit/>
          </a:bodyPr>
          <a:lstStyle/>
          <a:p>
            <a:r>
              <a:rPr lang="fr-FR" dirty="0">
                <a:latin typeface="Times New Roman" panose="02020603050405020304" pitchFamily="18" charset="0"/>
                <a:cs typeface="Times New Roman" panose="02020603050405020304" pitchFamily="18" charset="0"/>
              </a:rPr>
              <a:t>********</a:t>
            </a:r>
            <a:endParaRPr lang="fr-FR" dirty="0"/>
          </a:p>
        </p:txBody>
      </p:sp>
      <p:sp>
        <p:nvSpPr>
          <p:cNvPr id="19" name="Rectangle 18"/>
          <p:cNvSpPr/>
          <p:nvPr/>
        </p:nvSpPr>
        <p:spPr>
          <a:xfrm>
            <a:off x="5554209" y="2940132"/>
            <a:ext cx="947695" cy="369332"/>
          </a:xfrm>
          <a:prstGeom prst="rect">
            <a:avLst/>
          </a:prstGeom>
        </p:spPr>
        <p:txBody>
          <a:bodyPr wrap="none">
            <a:spAutoFit/>
          </a:bodyPr>
          <a:lstStyle/>
          <a:p>
            <a:r>
              <a:rPr lang="fr-FR" u="sng" dirty="0">
                <a:latin typeface="Times New Roman" panose="02020603050405020304" pitchFamily="18" charset="0"/>
                <a:cs typeface="Times New Roman" panose="02020603050405020304" pitchFamily="18" charset="0"/>
              </a:rPr>
              <a:t>Thème</a:t>
            </a:r>
            <a:r>
              <a:rPr lang="fr-FR" dirty="0">
                <a:latin typeface="Times New Roman" panose="02020603050405020304" pitchFamily="18" charset="0"/>
                <a:cs typeface="Times New Roman" panose="02020603050405020304" pitchFamily="18" charset="0"/>
              </a:rPr>
              <a:t> :</a:t>
            </a:r>
            <a:endParaRPr lang="fr-FR" dirty="0"/>
          </a:p>
        </p:txBody>
      </p:sp>
      <p:sp>
        <p:nvSpPr>
          <p:cNvPr id="21" name="Rectangle à coins arrondis 20"/>
          <p:cNvSpPr/>
          <p:nvPr/>
        </p:nvSpPr>
        <p:spPr>
          <a:xfrm>
            <a:off x="2088731" y="3345696"/>
            <a:ext cx="7878652" cy="1030123"/>
          </a:xfrm>
          <a:prstGeom prst="roundRect">
            <a:avLst/>
          </a:prstGeom>
          <a:ln>
            <a:solidFill>
              <a:srgbClr val="92D050"/>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fr-FR"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METHODES DE CARACTERISATION THERMO-MECANIQUE DES ECO-MATERIAUX ET MODELES D’EVALUATION DU CONFORT ET DE LA PERFORMANCE ENERGETIQUE DES BATIMENTS,</a:t>
            </a:r>
          </a:p>
        </p:txBody>
      </p:sp>
      <p:sp>
        <p:nvSpPr>
          <p:cNvPr id="22" name="Rectangle 21"/>
          <p:cNvSpPr/>
          <p:nvPr/>
        </p:nvSpPr>
        <p:spPr>
          <a:xfrm>
            <a:off x="1634075" y="4853970"/>
            <a:ext cx="1402948" cy="584775"/>
          </a:xfrm>
          <a:prstGeom prst="rect">
            <a:avLst/>
          </a:prstGeom>
        </p:spPr>
        <p:txBody>
          <a:bodyPr wrap="none">
            <a:spAutoFit/>
          </a:bodyPr>
          <a:lstStyle/>
          <a:p>
            <a:r>
              <a:rPr lang="fr-FR" sz="1600" u="sng" dirty="0">
                <a:latin typeface="Times New Roman" panose="02020603050405020304" pitchFamily="18" charset="0"/>
                <a:cs typeface="Times New Roman" panose="02020603050405020304" pitchFamily="18" charset="0"/>
              </a:rPr>
              <a:t>Réalisé par</a:t>
            </a:r>
            <a:r>
              <a:rPr lang="fr-FR" sz="1600" dirty="0">
                <a:latin typeface="Times New Roman" panose="02020603050405020304" pitchFamily="18" charset="0"/>
                <a:cs typeface="Times New Roman" panose="02020603050405020304" pitchFamily="18" charset="0"/>
              </a:rPr>
              <a:t> :</a:t>
            </a:r>
          </a:p>
          <a:p>
            <a:r>
              <a:rPr lang="fr-FR" sz="1600" b="1" dirty="0">
                <a:latin typeface="Times New Roman" panose="02020603050405020304" pitchFamily="18" charset="0"/>
                <a:cs typeface="Times New Roman" panose="02020603050405020304" pitchFamily="18" charset="0"/>
              </a:rPr>
              <a:t>Gratien KIKI</a:t>
            </a:r>
            <a:endParaRPr lang="fr-FR" sz="1600" b="1" dirty="0"/>
          </a:p>
        </p:txBody>
      </p:sp>
      <p:sp>
        <p:nvSpPr>
          <p:cNvPr id="23" name="Rectangle 22"/>
          <p:cNvSpPr/>
          <p:nvPr/>
        </p:nvSpPr>
        <p:spPr>
          <a:xfrm>
            <a:off x="9122232" y="4751422"/>
            <a:ext cx="2601866" cy="584775"/>
          </a:xfrm>
          <a:prstGeom prst="rect">
            <a:avLst/>
          </a:prstGeom>
        </p:spPr>
        <p:txBody>
          <a:bodyPr wrap="none">
            <a:spAutoFit/>
          </a:bodyPr>
          <a:lstStyle/>
          <a:p>
            <a:r>
              <a:rPr lang="fr-FR" sz="1600" u="sng" dirty="0">
                <a:latin typeface="Times New Roman" panose="02020603050405020304" pitchFamily="18" charset="0"/>
                <a:cs typeface="Times New Roman" panose="02020603050405020304" pitchFamily="18" charset="0"/>
              </a:rPr>
              <a:t>Directeur de thèse </a:t>
            </a:r>
            <a:r>
              <a:rPr lang="fr-FR" sz="1600" dirty="0">
                <a:latin typeface="Times New Roman" panose="02020603050405020304" pitchFamily="18" charset="0"/>
                <a:cs typeface="Times New Roman" panose="02020603050405020304" pitchFamily="18" charset="0"/>
              </a:rPr>
              <a:t>:</a:t>
            </a:r>
          </a:p>
          <a:p>
            <a:r>
              <a:rPr lang="fr-FR" sz="1600" dirty="0">
                <a:latin typeface="Times New Roman" panose="02020603050405020304" pitchFamily="18" charset="0"/>
                <a:cs typeface="Times New Roman" panose="02020603050405020304" pitchFamily="18" charset="0"/>
              </a:rPr>
              <a:t>Professeur </a:t>
            </a:r>
            <a:r>
              <a:rPr lang="fr-FR" sz="1600" b="1" dirty="0">
                <a:latin typeface="Times New Roman" panose="02020603050405020304" pitchFamily="18" charset="0"/>
                <a:cs typeface="Times New Roman" panose="02020603050405020304" pitchFamily="18" charset="0"/>
              </a:rPr>
              <a:t>Philippe ANDRE</a:t>
            </a:r>
            <a:endParaRPr lang="fr-FR" sz="1600" b="1" dirty="0"/>
          </a:p>
        </p:txBody>
      </p:sp>
      <p:sp>
        <p:nvSpPr>
          <p:cNvPr id="24" name="Rectangle 23"/>
          <p:cNvSpPr/>
          <p:nvPr/>
        </p:nvSpPr>
        <p:spPr>
          <a:xfrm>
            <a:off x="9122232" y="5397753"/>
            <a:ext cx="2282997" cy="584775"/>
          </a:xfrm>
          <a:prstGeom prst="rect">
            <a:avLst/>
          </a:prstGeom>
        </p:spPr>
        <p:txBody>
          <a:bodyPr wrap="none">
            <a:spAutoFit/>
          </a:bodyPr>
          <a:lstStyle/>
          <a:p>
            <a:r>
              <a:rPr lang="fr-FR" sz="1600" u="sng" dirty="0">
                <a:latin typeface="Times New Roman" panose="02020603050405020304" pitchFamily="18" charset="0"/>
                <a:cs typeface="Times New Roman" panose="02020603050405020304" pitchFamily="18" charset="0"/>
              </a:rPr>
              <a:t>Co-Directeur</a:t>
            </a:r>
            <a:r>
              <a:rPr lang="fr-FR" sz="1600" dirty="0">
                <a:latin typeface="Times New Roman" panose="02020603050405020304" pitchFamily="18" charset="0"/>
                <a:cs typeface="Times New Roman" panose="02020603050405020304" pitchFamily="18" charset="0"/>
              </a:rPr>
              <a:t> :</a:t>
            </a:r>
          </a:p>
          <a:p>
            <a:r>
              <a:rPr lang="fr-FR" sz="1600" dirty="0">
                <a:latin typeface="Times New Roman" panose="02020603050405020304" pitchFamily="18" charset="0"/>
                <a:cs typeface="Times New Roman" panose="02020603050405020304" pitchFamily="18" charset="0"/>
              </a:rPr>
              <a:t>Dr </a:t>
            </a:r>
            <a:r>
              <a:rPr lang="fr-FR" sz="1600" b="1" dirty="0">
                <a:latin typeface="Times New Roman" panose="02020603050405020304" pitchFamily="18" charset="0"/>
                <a:cs typeface="Times New Roman" panose="02020603050405020304" pitchFamily="18" charset="0"/>
              </a:rPr>
              <a:t>Aristide HOUNGAN</a:t>
            </a:r>
            <a:endParaRPr lang="fr-FR" sz="1600" b="1" dirty="0"/>
          </a:p>
        </p:txBody>
      </p:sp>
      <p:sp>
        <p:nvSpPr>
          <p:cNvPr id="25" name="Rectangle 24"/>
          <p:cNvSpPr/>
          <p:nvPr/>
        </p:nvSpPr>
        <p:spPr>
          <a:xfrm>
            <a:off x="9122232" y="6015047"/>
            <a:ext cx="2452916" cy="584775"/>
          </a:xfrm>
          <a:prstGeom prst="rect">
            <a:avLst/>
          </a:prstGeom>
        </p:spPr>
        <p:txBody>
          <a:bodyPr wrap="none">
            <a:spAutoFit/>
          </a:bodyPr>
          <a:lstStyle/>
          <a:p>
            <a:r>
              <a:rPr lang="fr-FR" sz="1600" u="sng" dirty="0">
                <a:latin typeface="Times New Roman" panose="02020603050405020304" pitchFamily="18" charset="0"/>
                <a:cs typeface="Times New Roman" panose="02020603050405020304" pitchFamily="18" charset="0"/>
              </a:rPr>
              <a:t>Encadreur</a:t>
            </a:r>
            <a:r>
              <a:rPr lang="fr-FR" sz="1600" dirty="0">
                <a:latin typeface="Times New Roman" panose="02020603050405020304" pitchFamily="18" charset="0"/>
                <a:cs typeface="Times New Roman" panose="02020603050405020304" pitchFamily="18" charset="0"/>
              </a:rPr>
              <a:t> :</a:t>
            </a:r>
          </a:p>
          <a:p>
            <a:r>
              <a:rPr lang="fr-FR" sz="1600" dirty="0">
                <a:latin typeface="Times New Roman" panose="02020603050405020304" pitchFamily="18" charset="0"/>
                <a:cs typeface="Times New Roman" panose="02020603050405020304" pitchFamily="18" charset="0"/>
              </a:rPr>
              <a:t>Dr </a:t>
            </a:r>
            <a:r>
              <a:rPr lang="fr-FR" sz="1600" b="1" dirty="0">
                <a:latin typeface="Times New Roman" panose="02020603050405020304" pitchFamily="18" charset="0"/>
                <a:cs typeface="Times New Roman" panose="02020603050405020304" pitchFamily="18" charset="0"/>
              </a:rPr>
              <a:t>KOUCHADE Clément</a:t>
            </a:r>
            <a:endParaRPr lang="fr-FR" sz="1600" b="1" dirty="0"/>
          </a:p>
        </p:txBody>
      </p:sp>
      <p:sp>
        <p:nvSpPr>
          <p:cNvPr id="26" name="Rectangle 25"/>
          <p:cNvSpPr/>
          <p:nvPr/>
        </p:nvSpPr>
        <p:spPr>
          <a:xfrm>
            <a:off x="3776380" y="2423445"/>
            <a:ext cx="4764959" cy="369332"/>
          </a:xfrm>
          <a:prstGeom prst="rect">
            <a:avLst/>
          </a:prstGeom>
        </p:spPr>
        <p:txBody>
          <a:bodyPr wrap="none">
            <a:spAutoFit/>
          </a:bodyPr>
          <a:lstStyle/>
          <a:p>
            <a:r>
              <a:rPr lang="fr-FR"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COMMUNICATION COLLOQUE UAC 2019</a:t>
            </a:r>
            <a:endParaRPr lang="fr-FR" b="1" dirty="0">
              <a:solidFill>
                <a:srgbClr val="0070C0"/>
              </a:solidFill>
              <a:effectLst>
                <a:outerShdw blurRad="38100" dist="38100" dir="2700000" algn="tl">
                  <a:srgbClr val="000000">
                    <a:alpha val="43137"/>
                  </a:srgbClr>
                </a:outerShdw>
              </a:effectLst>
            </a:endParaRPr>
          </a:p>
        </p:txBody>
      </p:sp>
      <p:sp>
        <p:nvSpPr>
          <p:cNvPr id="27" name="Rectangle 26"/>
          <p:cNvSpPr/>
          <p:nvPr/>
        </p:nvSpPr>
        <p:spPr>
          <a:xfrm>
            <a:off x="4641916" y="6550223"/>
            <a:ext cx="2908168" cy="307777"/>
          </a:xfrm>
          <a:prstGeom prst="rect">
            <a:avLst/>
          </a:prstGeom>
        </p:spPr>
        <p:txBody>
          <a:bodyPr wrap="none">
            <a:spAutoFit/>
          </a:bodyPr>
          <a:lstStyle/>
          <a:p>
            <a:r>
              <a:rPr lang="fr-FR" sz="1400" dirty="0">
                <a:solidFill>
                  <a:srgbClr val="002060"/>
                </a:solidFill>
                <a:latin typeface="Times New Roman" panose="02020603050405020304" pitchFamily="18" charset="0"/>
                <a:cs typeface="Times New Roman" panose="02020603050405020304" pitchFamily="18" charset="0"/>
              </a:rPr>
              <a:t>Abomey-</a:t>
            </a:r>
            <a:r>
              <a:rPr lang="fr-FR" sz="1400" dirty="0" err="1">
                <a:solidFill>
                  <a:srgbClr val="002060"/>
                </a:solidFill>
                <a:latin typeface="Times New Roman" panose="02020603050405020304" pitchFamily="18" charset="0"/>
                <a:cs typeface="Times New Roman" panose="02020603050405020304" pitchFamily="18" charset="0"/>
              </a:rPr>
              <a:t>calavi</a:t>
            </a:r>
            <a:r>
              <a:rPr lang="fr-FR" sz="1400" dirty="0">
                <a:solidFill>
                  <a:srgbClr val="002060"/>
                </a:solidFill>
                <a:latin typeface="Times New Roman" panose="02020603050405020304" pitchFamily="18" charset="0"/>
                <a:cs typeface="Times New Roman" panose="02020603050405020304" pitchFamily="18" charset="0"/>
              </a:rPr>
              <a:t> le 16 Septembre 2019</a:t>
            </a:r>
            <a:endParaRPr lang="fr-FR" sz="1400" dirty="0">
              <a:solidFill>
                <a:srgbClr val="002060"/>
              </a:solidFill>
            </a:endParaRPr>
          </a:p>
        </p:txBody>
      </p:sp>
    </p:spTree>
    <p:extLst>
      <p:ext uri="{BB962C8B-B14F-4D97-AF65-F5344CB8AC3E}">
        <p14:creationId xmlns:p14="http://schemas.microsoft.com/office/powerpoint/2010/main" val="1343977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995E5F9-7B97-46F4-A5F5-D1A2A0FF4224}"/>
              </a:ext>
            </a:extLst>
          </p:cNvPr>
          <p:cNvSpPr>
            <a:spLocks noGrp="1"/>
          </p:cNvSpPr>
          <p:nvPr>
            <p:ph type="sldNum" sz="quarter" idx="12"/>
          </p:nvPr>
        </p:nvSpPr>
        <p:spPr/>
        <p:txBody>
          <a:bodyPr/>
          <a:lstStyle/>
          <a:p>
            <a:fld id="{40BC4CEA-C9D9-4C2D-8585-67E2BDAC0B0F}" type="slidenum">
              <a:rPr lang="fr-FR" smtClean="0"/>
              <a:t>10</a:t>
            </a:fld>
            <a:endParaRPr lang="fr-FR"/>
          </a:p>
        </p:txBody>
      </p:sp>
      <p:sp>
        <p:nvSpPr>
          <p:cNvPr id="6" name="Rectangle 5">
            <a:extLst>
              <a:ext uri="{FF2B5EF4-FFF2-40B4-BE49-F238E27FC236}">
                <a16:creationId xmlns:a16="http://schemas.microsoft.com/office/drawing/2014/main" id="{9FC4FFB8-AEC9-4D2F-B750-AFD2B59681F8}"/>
              </a:ext>
            </a:extLst>
          </p:cNvPr>
          <p:cNvSpPr/>
          <p:nvPr/>
        </p:nvSpPr>
        <p:spPr>
          <a:xfrm>
            <a:off x="1311579" y="3224332"/>
            <a:ext cx="9461881" cy="646331"/>
          </a:xfrm>
          <a:prstGeom prst="rect">
            <a:avLst/>
          </a:prstGeom>
        </p:spPr>
        <p:txBody>
          <a:bodyPr wrap="square">
            <a:spAutoFit/>
          </a:bodyPr>
          <a:lstStyle/>
          <a:p>
            <a:r>
              <a:rPr lang="fr-FR" dirty="0">
                <a:latin typeface="Times New Roman" panose="02020603050405020304" pitchFamily="18" charset="0"/>
                <a:cs typeface="Times New Roman" panose="02020603050405020304" pitchFamily="18" charset="0"/>
              </a:rPr>
              <a:t>Le </a:t>
            </a:r>
            <a:r>
              <a:rPr lang="fr-FR" i="1" dirty="0">
                <a:solidFill>
                  <a:srgbClr val="000000"/>
                </a:solidFill>
                <a:latin typeface="Times New Roman" panose="02020603050405020304" pitchFamily="18" charset="0"/>
                <a:cs typeface="Times New Roman" panose="02020603050405020304" pitchFamily="18" charset="0"/>
              </a:rPr>
              <a:t>PMV new </a:t>
            </a:r>
            <a:r>
              <a:rPr lang="fr-FR" dirty="0">
                <a:solidFill>
                  <a:srgbClr val="000000"/>
                </a:solidFill>
                <a:latin typeface="Times New Roman" panose="02020603050405020304" pitchFamily="18" charset="0"/>
                <a:cs typeface="Times New Roman" panose="02020603050405020304" pitchFamily="18" charset="0"/>
              </a:rPr>
              <a:t>est modèle hybride adapté d’évaluation du confort thermique dans les bâtiments</a:t>
            </a:r>
            <a:r>
              <a:rPr lang="fr-FR" dirty="0">
                <a:latin typeface="Times New Roman" panose="02020603050405020304" pitchFamily="18" charset="0"/>
                <a:cs typeface="Times New Roman" panose="02020603050405020304" pitchFamily="18" charset="0"/>
              </a:rPr>
              <a:t> adapté à la bande côtière du Benin (</a:t>
            </a:r>
            <a:r>
              <a:rPr lang="fr-FR" dirty="0" err="1">
                <a:latin typeface="Times New Roman" panose="02020603050405020304" pitchFamily="18" charset="0"/>
                <a:cs typeface="Times New Roman" panose="02020603050405020304" pitchFamily="18" charset="0"/>
              </a:rPr>
              <a:t>Olissan</a:t>
            </a:r>
            <a:r>
              <a:rPr lang="fr-FR" dirty="0">
                <a:latin typeface="Times New Roman" panose="02020603050405020304" pitchFamily="18" charset="0"/>
                <a:cs typeface="Times New Roman" panose="02020603050405020304" pitchFamily="18" charset="0"/>
              </a:rPr>
              <a:t>, 2017) </a:t>
            </a:r>
            <a:endParaRPr lang="fr-FR" dirty="0"/>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DAD7A428-E5F9-4C1F-8CEC-1C62B3514B85}"/>
                  </a:ext>
                </a:extLst>
              </p:cNvPr>
              <p:cNvSpPr/>
              <p:nvPr/>
            </p:nvSpPr>
            <p:spPr>
              <a:xfrm>
                <a:off x="1311579" y="5471759"/>
                <a:ext cx="7771508" cy="1232966"/>
              </a:xfrm>
              <a:prstGeom prst="rect">
                <a:avLst/>
              </a:prstGeom>
            </p:spPr>
            <p:txBody>
              <a:bodyPr wrap="square">
                <a:spAutoFit/>
              </a:bodyPr>
              <a:lstStyle/>
              <a:p>
                <a:pPr algn="just">
                  <a:lnSpc>
                    <a:spcPct val="115000"/>
                  </a:lnSpc>
                  <a:spcAft>
                    <a:spcPts val="800"/>
                  </a:spcAft>
                </a:pPr>
                <a:r>
                  <a:rPr lang="fr-FR" dirty="0">
                    <a:latin typeface="Times New Roman" panose="02020603050405020304" pitchFamily="18" charset="0"/>
                    <a:ea typeface="Times New Roman" panose="02020603050405020304" pitchFamily="18" charset="0"/>
                    <a:cs typeface="Times New Roman" panose="02020603050405020304" pitchFamily="18" charset="0"/>
                  </a:rPr>
                  <a:t>Avec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𝑃𝑀𝑉</m:t>
                        </m:r>
                      </m:e>
                      <m:sub>
                        <m:r>
                          <a:rPr lang="fr-FR" i="1">
                            <a:latin typeface="Cambria Math" panose="02040503050406030204" pitchFamily="18" charset="0"/>
                          </a:rPr>
                          <m:t>𝑛𝑒𝑤</m:t>
                        </m:r>
                      </m:sub>
                    </m:sSub>
                    <m:r>
                      <a:rPr lang="fr-FR" i="1">
                        <a:latin typeface="Cambria Math" panose="02040503050406030204" pitchFamily="18" charset="0"/>
                        <a:ea typeface="Calibri" panose="020F0502020204030204" pitchFamily="34" charset="0"/>
                        <a:cs typeface="Times New Roman" panose="02020603050405020304" pitchFamily="18" charset="0"/>
                      </a:rPr>
                      <m:t> </m:t>
                    </m:r>
                  </m:oMath>
                </a14:m>
                <a:r>
                  <a:rPr lang="fr-FR" dirty="0">
                    <a:latin typeface="Times New Roman" panose="02020603050405020304" pitchFamily="18" charset="0"/>
                    <a:ea typeface="Times New Roman" panose="02020603050405020304" pitchFamily="18" charset="0"/>
                    <a:cs typeface="Times New Roman" panose="02020603050405020304" pitchFamily="18" charset="0"/>
                  </a:rPr>
                  <a:t>:</a:t>
                </a:r>
                <a:r>
                  <a:rPr lang="fr-FR" dirty="0">
                    <a:latin typeface="Times New Roman" panose="02020603050405020304" pitchFamily="18" charset="0"/>
                    <a:cs typeface="Times New Roman" panose="02020603050405020304" pitchFamily="18" charset="0"/>
                  </a:rPr>
                  <a:t> PMV adapté à la région du Sud côtier du Bénin en ambiance climatisée. </a:t>
                </a:r>
                <a:endParaRPr lang="fr-FR" i="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14:m>
                  <m:oMath xmlns:m="http://schemas.openxmlformats.org/officeDocument/2006/math">
                    <m:r>
                      <a:rPr lang="fr-FR">
                        <a:latin typeface="Cambria Math" panose="02040503050406030204" pitchFamily="18" charset="0"/>
                      </a:rPr>
                      <m:t>∆</m:t>
                    </m:r>
                    <m:r>
                      <a:rPr lang="fr-FR" i="1">
                        <a:latin typeface="Cambria Math" panose="02040503050406030204" pitchFamily="18" charset="0"/>
                        <a:ea typeface="Calibri" panose="020F0502020204030204" pitchFamily="34" charset="0"/>
                        <a:cs typeface="Times New Roman" panose="02020603050405020304" pitchFamily="18" charset="0"/>
                      </a:rPr>
                      <m:t>𝑃𝑀𝑉</m:t>
                    </m:r>
                    <m:r>
                      <a:rPr lang="fr-FR" i="1">
                        <a:latin typeface="Cambria Math" panose="02040503050406030204" pitchFamily="18" charset="0"/>
                        <a:ea typeface="Calibri" panose="020F0502020204030204" pitchFamily="34" charset="0"/>
                        <a:cs typeface="Times New Roman" panose="02020603050405020304" pitchFamily="18" charset="0"/>
                      </a:rPr>
                      <m:t> </m:t>
                    </m:r>
                  </m:oMath>
                </a14:m>
                <a:r>
                  <a:rPr lang="fr-FR" dirty="0">
                    <a:latin typeface="Times New Roman" panose="02020603050405020304" pitchFamily="18" charset="0"/>
                    <a:ea typeface="Times New Roman" panose="02020603050405020304" pitchFamily="18" charset="0"/>
                    <a:cs typeface="Times New Roman" panose="02020603050405020304" pitchFamily="18" charset="0"/>
                  </a:rPr>
                  <a:t>: l’écart entre le vote moyen prévisible calculé et celui mesuré ;</a:t>
                </a:r>
                <a:endParaRPr lang="fr-FR" sz="1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DAD7A428-E5F9-4C1F-8CEC-1C62B3514B85}"/>
                  </a:ext>
                </a:extLst>
              </p:cNvPr>
              <p:cNvSpPr>
                <a:spLocks noRot="1" noChangeAspect="1" noMove="1" noResize="1" noEditPoints="1" noAdjustHandles="1" noChangeArrowheads="1" noChangeShapeType="1" noTextEdit="1"/>
              </p:cNvSpPr>
              <p:nvPr/>
            </p:nvSpPr>
            <p:spPr>
              <a:xfrm>
                <a:off x="1311579" y="5471759"/>
                <a:ext cx="7771508" cy="1232966"/>
              </a:xfrm>
              <a:prstGeom prst="rect">
                <a:avLst/>
              </a:prstGeom>
              <a:blipFill>
                <a:blip r:embed="rId2"/>
                <a:stretch>
                  <a:fillRect l="-627" t="-1485" r="-78" b="-6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CD4EE066-D13D-44E2-97FC-F6B0FDCCD741}"/>
                  </a:ext>
                </a:extLst>
              </p:cNvPr>
              <p:cNvSpPr/>
              <p:nvPr/>
            </p:nvSpPr>
            <p:spPr>
              <a:xfrm>
                <a:off x="4524467" y="5081011"/>
                <a:ext cx="4030591" cy="390748"/>
              </a:xfrm>
              <a:prstGeom prst="rect">
                <a:avLst/>
              </a:prstGeom>
            </p:spPr>
            <p:txBody>
              <a:bodyPr wrap="none">
                <a:spAutoFit/>
              </a:bodyPr>
              <a:lstStyle/>
              <a:p>
                <a14:m>
                  <m:oMath xmlns:m="http://schemas.openxmlformats.org/officeDocument/2006/math">
                    <m:r>
                      <a:rPr lang="fr-FR">
                        <a:latin typeface="Cambria Math" panose="02040503050406030204" pitchFamily="18" charset="0"/>
                      </a:rPr>
                      <m:t>∆</m:t>
                    </m:r>
                    <m:r>
                      <a:rPr lang="fr-FR" i="1">
                        <a:latin typeface="Cambria Math" panose="02040503050406030204" pitchFamily="18" charset="0"/>
                      </a:rPr>
                      <m:t>𝑃𝑀𝑉</m:t>
                    </m:r>
                    <m:r>
                      <a:rPr lang="fr-FR" i="0">
                        <a:latin typeface="Cambria Math" panose="02040503050406030204" pitchFamily="18" charset="0"/>
                      </a:rPr>
                      <m:t>=</m:t>
                    </m:r>
                    <m:r>
                      <a:rPr lang="fr-FR" i="1">
                        <a:latin typeface="Cambria Math" panose="02040503050406030204" pitchFamily="18" charset="0"/>
                      </a:rPr>
                      <m:t>𝑎</m:t>
                    </m:r>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𝑇</m:t>
                        </m:r>
                      </m:e>
                      <m:sub>
                        <m:r>
                          <a:rPr lang="fr-FR" i="1">
                            <a:latin typeface="Cambria Math" panose="02040503050406030204" pitchFamily="18" charset="0"/>
                          </a:rPr>
                          <m:t>𝑜𝑝</m:t>
                        </m:r>
                      </m:sub>
                    </m:sSub>
                    <m:r>
                      <a:rPr lang="fr-FR" i="0">
                        <a:latin typeface="Cambria Math" panose="02040503050406030204" pitchFamily="18" charset="0"/>
                      </a:rPr>
                      <m:t>+</m:t>
                    </m:r>
                    <m:r>
                      <a:rPr lang="fr-FR" i="1">
                        <a:latin typeface="Cambria Math" panose="02040503050406030204" pitchFamily="18" charset="0"/>
                      </a:rPr>
                      <m:t>𝑏</m:t>
                    </m:r>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𝑟</m:t>
                        </m:r>
                      </m:sub>
                    </m:sSub>
                    <m:r>
                      <a:rPr lang="fr-FR" i="0">
                        <a:latin typeface="Cambria Math" panose="02040503050406030204" pitchFamily="18" charset="0"/>
                      </a:rPr>
                      <m:t>+</m:t>
                    </m:r>
                    <m:r>
                      <a:rPr lang="fr-FR" i="1">
                        <a:latin typeface="Cambria Math" panose="02040503050406030204" pitchFamily="18" charset="0"/>
                      </a:rPr>
                      <m:t>𝑐</m:t>
                    </m:r>
                  </m:oMath>
                </a14:m>
                <a:r>
                  <a:rPr lang="fr-FR" dirty="0"/>
                  <a:t>               </a:t>
                </a:r>
                <a:r>
                  <a:rPr lang="fr-FR" dirty="0">
                    <a:latin typeface="Times New Roman" panose="02020603050405020304" pitchFamily="18" charset="0"/>
                    <a:cs typeface="Times New Roman" panose="02020603050405020304" pitchFamily="18" charset="0"/>
                  </a:rPr>
                  <a:t>(7)</a:t>
                </a:r>
              </a:p>
            </p:txBody>
          </p:sp>
        </mc:Choice>
        <mc:Fallback xmlns="">
          <p:sp>
            <p:nvSpPr>
              <p:cNvPr id="8" name="Rectangle 7">
                <a:extLst>
                  <a:ext uri="{FF2B5EF4-FFF2-40B4-BE49-F238E27FC236}">
                    <a16:creationId xmlns:a16="http://schemas.microsoft.com/office/drawing/2014/main" id="{CD4EE066-D13D-44E2-97FC-F6B0FDCCD741}"/>
                  </a:ext>
                </a:extLst>
              </p:cNvPr>
              <p:cNvSpPr>
                <a:spLocks noRot="1" noChangeAspect="1" noMove="1" noResize="1" noEditPoints="1" noAdjustHandles="1" noChangeArrowheads="1" noChangeShapeType="1" noTextEdit="1"/>
              </p:cNvSpPr>
              <p:nvPr/>
            </p:nvSpPr>
            <p:spPr>
              <a:xfrm>
                <a:off x="4524467" y="5081011"/>
                <a:ext cx="4030591" cy="390748"/>
              </a:xfrm>
              <a:prstGeom prst="rect">
                <a:avLst/>
              </a:prstGeom>
              <a:blipFill>
                <a:blip r:embed="rId3"/>
                <a:stretch>
                  <a:fillRect t="-7692" r="-605" b="-16923"/>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62D289E4-A699-491D-A699-1A08E9DF3EA1}"/>
              </a:ext>
            </a:extLst>
          </p:cNvPr>
          <p:cNvSpPr/>
          <p:nvPr/>
        </p:nvSpPr>
        <p:spPr>
          <a:xfrm>
            <a:off x="1311579" y="2100440"/>
            <a:ext cx="10039928" cy="369332"/>
          </a:xfrm>
          <a:prstGeom prst="rect">
            <a:avLst/>
          </a:prstGeom>
        </p:spPr>
        <p:txBody>
          <a:bodyPr wrap="none">
            <a:spAutoFit/>
          </a:bodyPr>
          <a:lstStyle/>
          <a:p>
            <a:r>
              <a:rPr lang="fr-FR" dirty="0">
                <a:latin typeface="Times New Roman" panose="02020603050405020304" pitchFamily="18" charset="0"/>
                <a:ea typeface="Calibri" panose="020F0502020204030204" pitchFamily="34" charset="0"/>
              </a:rPr>
              <a:t>Faiblesse de l’approche adaptative : ne prend pas en compte les 6 paramètres de base du confort thermique.</a:t>
            </a:r>
            <a:endParaRPr lang="fr-FR" dirty="0"/>
          </a:p>
        </p:txBody>
      </p:sp>
      <p:sp>
        <p:nvSpPr>
          <p:cNvPr id="10" name="Rectangle 9">
            <a:extLst>
              <a:ext uri="{FF2B5EF4-FFF2-40B4-BE49-F238E27FC236}">
                <a16:creationId xmlns:a16="http://schemas.microsoft.com/office/drawing/2014/main" id="{C47E79F9-3D02-403E-A4E9-E86E0340C257}"/>
              </a:ext>
            </a:extLst>
          </p:cNvPr>
          <p:cNvSpPr/>
          <p:nvPr/>
        </p:nvSpPr>
        <p:spPr>
          <a:xfrm>
            <a:off x="1311579" y="1715015"/>
            <a:ext cx="9336851" cy="369332"/>
          </a:xfrm>
          <a:prstGeom prst="rect">
            <a:avLst/>
          </a:prstGeom>
        </p:spPr>
        <p:txBody>
          <a:bodyPr wrap="none">
            <a:spAutoFit/>
          </a:bodyPr>
          <a:lstStyle/>
          <a:p>
            <a:r>
              <a:rPr lang="fr-FR" dirty="0">
                <a:latin typeface="Times New Roman" panose="02020603050405020304" pitchFamily="18" charset="0"/>
                <a:ea typeface="Calibri" panose="020F0502020204030204" pitchFamily="34" charset="0"/>
              </a:rPr>
              <a:t>Faiblesse du PMV : ne prend pas en compte les attentes des occupants et leur capacité d’adaptation.</a:t>
            </a:r>
            <a:endParaRPr lang="fr-FR" dirty="0"/>
          </a:p>
        </p:txBody>
      </p:sp>
      <p:sp>
        <p:nvSpPr>
          <p:cNvPr id="11" name="Rectangle à coins arrondis 18">
            <a:extLst>
              <a:ext uri="{FF2B5EF4-FFF2-40B4-BE49-F238E27FC236}">
                <a16:creationId xmlns:a16="http://schemas.microsoft.com/office/drawing/2014/main" id="{63452FC9-D1FE-4A44-B2E8-31A088BF79FC}"/>
              </a:ext>
            </a:extLst>
          </p:cNvPr>
          <p:cNvSpPr/>
          <p:nvPr/>
        </p:nvSpPr>
        <p:spPr>
          <a:xfrm>
            <a:off x="2354470" y="2643735"/>
            <a:ext cx="1944168" cy="42158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Modèle analytique</a:t>
            </a:r>
          </a:p>
        </p:txBody>
      </p:sp>
      <p:sp>
        <p:nvSpPr>
          <p:cNvPr id="12" name="Rectangle à coins arrondis 19">
            <a:extLst>
              <a:ext uri="{FF2B5EF4-FFF2-40B4-BE49-F238E27FC236}">
                <a16:creationId xmlns:a16="http://schemas.microsoft.com/office/drawing/2014/main" id="{42527A95-C59F-425D-9154-6EB5C1B239F2}"/>
              </a:ext>
            </a:extLst>
          </p:cNvPr>
          <p:cNvSpPr/>
          <p:nvPr/>
        </p:nvSpPr>
        <p:spPr>
          <a:xfrm>
            <a:off x="5038644" y="2643735"/>
            <a:ext cx="2238998" cy="41592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Approche adaptative</a:t>
            </a:r>
          </a:p>
        </p:txBody>
      </p:sp>
      <p:sp>
        <p:nvSpPr>
          <p:cNvPr id="13" name="Plus 20">
            <a:extLst>
              <a:ext uri="{FF2B5EF4-FFF2-40B4-BE49-F238E27FC236}">
                <a16:creationId xmlns:a16="http://schemas.microsoft.com/office/drawing/2014/main" id="{A6EA59AE-D1CA-427D-94AD-6FCA0C7338AE}"/>
              </a:ext>
            </a:extLst>
          </p:cNvPr>
          <p:cNvSpPr/>
          <p:nvPr/>
        </p:nvSpPr>
        <p:spPr>
          <a:xfrm>
            <a:off x="4586611" y="2768813"/>
            <a:ext cx="164060" cy="165766"/>
          </a:xfrm>
          <a:prstGeom prst="mathPlu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droite rayée 21">
            <a:extLst>
              <a:ext uri="{FF2B5EF4-FFF2-40B4-BE49-F238E27FC236}">
                <a16:creationId xmlns:a16="http://schemas.microsoft.com/office/drawing/2014/main" id="{C9A3797D-2888-4502-A6C1-C2778AFED33C}"/>
              </a:ext>
            </a:extLst>
          </p:cNvPr>
          <p:cNvSpPr/>
          <p:nvPr/>
        </p:nvSpPr>
        <p:spPr>
          <a:xfrm flipV="1">
            <a:off x="7565615" y="2835787"/>
            <a:ext cx="420437" cy="98792"/>
          </a:xfrm>
          <a:prstGeom prst="strip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à coins arrondis 22">
            <a:extLst>
              <a:ext uri="{FF2B5EF4-FFF2-40B4-BE49-F238E27FC236}">
                <a16:creationId xmlns:a16="http://schemas.microsoft.com/office/drawing/2014/main" id="{5C0542B9-6C4E-4C9C-B901-5FE1D6E63D0D}"/>
              </a:ext>
            </a:extLst>
          </p:cNvPr>
          <p:cNvSpPr/>
          <p:nvPr/>
        </p:nvSpPr>
        <p:spPr>
          <a:xfrm>
            <a:off x="8274025" y="2643735"/>
            <a:ext cx="1819452" cy="415922"/>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Modèle hybride</a:t>
            </a:r>
          </a:p>
        </p:txBody>
      </p:sp>
      <p:sp>
        <p:nvSpPr>
          <p:cNvPr id="17" name="Rectangle 16">
            <a:extLst>
              <a:ext uri="{FF2B5EF4-FFF2-40B4-BE49-F238E27FC236}">
                <a16:creationId xmlns:a16="http://schemas.microsoft.com/office/drawing/2014/main" id="{F1B36BBC-7798-4D05-B8A3-740582C444BD}"/>
              </a:ext>
            </a:extLst>
          </p:cNvPr>
          <p:cNvSpPr/>
          <p:nvPr/>
        </p:nvSpPr>
        <p:spPr>
          <a:xfrm>
            <a:off x="1653767" y="789387"/>
            <a:ext cx="9279258" cy="646331"/>
          </a:xfrm>
          <a:prstGeom prst="rect">
            <a:avLst/>
          </a:prstGeom>
        </p:spPr>
        <p:txBody>
          <a:bodyPr wrap="square">
            <a:spAutoFit/>
          </a:bodyPr>
          <a:lstStyle/>
          <a:p>
            <a:r>
              <a:rPr lang="fr-FR" b="1" dirty="0">
                <a:latin typeface="Times New Roman" panose="02020603050405020304" pitchFamily="18" charset="0"/>
                <a:cs typeface="Times New Roman" panose="02020603050405020304" pitchFamily="18" charset="0"/>
              </a:rPr>
              <a:t>3.   Méthodes d’évaluation du confort thermique et de la consommation énergétique des bâtiments</a:t>
            </a:r>
            <a:endParaRPr lang="fr-FR" b="1" dirty="0"/>
          </a:p>
        </p:txBody>
      </p:sp>
      <p:sp>
        <p:nvSpPr>
          <p:cNvPr id="18" name="Rectangle 17">
            <a:extLst>
              <a:ext uri="{FF2B5EF4-FFF2-40B4-BE49-F238E27FC236}">
                <a16:creationId xmlns:a16="http://schemas.microsoft.com/office/drawing/2014/main" id="{C3258864-9464-447F-9BF6-158210A1BACC}"/>
              </a:ext>
            </a:extLst>
          </p:cNvPr>
          <p:cNvSpPr/>
          <p:nvPr/>
        </p:nvSpPr>
        <p:spPr>
          <a:xfrm>
            <a:off x="1642909" y="1351495"/>
            <a:ext cx="5763116"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3.1.  Evaluation du confort thermique dans les bâtiments</a:t>
            </a:r>
            <a:endParaRPr lang="en-US" b="1" dirty="0"/>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8CC0FB60-5A82-440C-9E10-A2DC152B8753}"/>
                  </a:ext>
                </a:extLst>
              </p:cNvPr>
              <p:cNvSpPr/>
              <p:nvPr/>
            </p:nvSpPr>
            <p:spPr>
              <a:xfrm>
                <a:off x="2032115" y="3965588"/>
                <a:ext cx="8522562" cy="925574"/>
              </a:xfrm>
              <a:prstGeom prst="rect">
                <a:avLst/>
              </a:prstGeom>
            </p:spPr>
            <p:txBody>
              <a:bodyPr wrap="square">
                <a:spAutoFit/>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𝑃𝑀𝑉</m:t>
                        </m:r>
                      </m:e>
                      <m:sub>
                        <m:r>
                          <a:rPr lang="en-US" i="1">
                            <a:latin typeface="Cambria Math" panose="02040503050406030204" pitchFamily="18" charset="0"/>
                          </a:rPr>
                          <m:t>𝑛𝑒𝑤</m:t>
                        </m:r>
                      </m:sub>
                    </m:sSub>
                    <m:r>
                      <a:rPr lang="en-US" i="0">
                        <a:latin typeface="Cambria Math" panose="02040503050406030204" pitchFamily="18" charset="0"/>
                      </a:rPr>
                      <m:t>=</m:t>
                    </m:r>
                    <m:d>
                      <m:dPr>
                        <m:ctrlPr>
                          <a:rPr lang="en-US" i="1">
                            <a:latin typeface="Cambria Math" panose="02040503050406030204" pitchFamily="18" charset="0"/>
                          </a:rPr>
                        </m:ctrlPr>
                      </m:dPr>
                      <m:e>
                        <m:r>
                          <a:rPr lang="en-US" i="0">
                            <a:latin typeface="Cambria Math" panose="02040503050406030204" pitchFamily="18" charset="0"/>
                          </a:rPr>
                          <m:t>0,303</m:t>
                        </m:r>
                        <m:func>
                          <m:funcPr>
                            <m:ctrlPr>
                              <a:rPr lang="en-US" i="1">
                                <a:latin typeface="Cambria Math" panose="02040503050406030204" pitchFamily="18" charset="0"/>
                              </a:rPr>
                            </m:ctrlPr>
                          </m:funcPr>
                          <m:fName>
                            <m:r>
                              <m:rPr>
                                <m:sty m:val="p"/>
                              </m:rPr>
                              <a:rPr lang="en-US" i="0">
                                <a:latin typeface="Cambria Math" panose="02040503050406030204" pitchFamily="18" charset="0"/>
                              </a:rPr>
                              <m:t>exp</m:t>
                            </m:r>
                          </m:fName>
                          <m:e>
                            <m:d>
                              <m:dPr>
                                <m:ctrlPr>
                                  <a:rPr lang="en-US" i="1">
                                    <a:latin typeface="Cambria Math" panose="02040503050406030204" pitchFamily="18" charset="0"/>
                                  </a:rPr>
                                </m:ctrlPr>
                              </m:dPr>
                              <m:e>
                                <m:r>
                                  <a:rPr lang="en-US" i="0">
                                    <a:latin typeface="Cambria Math" panose="02040503050406030204" pitchFamily="18" charset="0"/>
                                  </a:rPr>
                                  <m:t>−0,036</m:t>
                                </m:r>
                              </m:e>
                            </m:d>
                          </m:e>
                        </m:func>
                        <m:r>
                          <a:rPr lang="en-US" i="0">
                            <a:latin typeface="Cambria Math" panose="02040503050406030204" pitchFamily="18" charset="0"/>
                          </a:rPr>
                          <m:t>+0,028</m:t>
                        </m:r>
                      </m:e>
                    </m:d>
                    <m:d>
                      <m:dPr>
                        <m:begChr m:val="["/>
                        <m:ctrlPr>
                          <a:rPr lang="en-US" i="1">
                            <a:latin typeface="Cambria Math" panose="02040503050406030204" pitchFamily="18" charset="0"/>
                          </a:rPr>
                        </m:ctrlPr>
                      </m:dPr>
                      <m:e>
                        <m:r>
                          <a:rPr lang="en-US" i="1">
                            <a:latin typeface="Cambria Math" panose="02040503050406030204" pitchFamily="18" charset="0"/>
                          </a:rPr>
                          <m:t>𝑀</m:t>
                        </m:r>
                        <m:r>
                          <a:rPr lang="en-US" i="0">
                            <a:latin typeface="Cambria Math" panose="02040503050406030204" pitchFamily="18" charset="0"/>
                          </a:rPr>
                          <m:t>−3,05.</m:t>
                        </m:r>
                        <m:sSup>
                          <m:sSupPr>
                            <m:ctrlPr>
                              <a:rPr lang="en-US" i="1">
                                <a:latin typeface="Cambria Math" panose="02040503050406030204" pitchFamily="18" charset="0"/>
                              </a:rPr>
                            </m:ctrlPr>
                          </m:sSupPr>
                          <m:e>
                            <m:r>
                              <a:rPr lang="en-US" i="0">
                                <a:latin typeface="Cambria Math" panose="02040503050406030204" pitchFamily="18" charset="0"/>
                              </a:rPr>
                              <m:t>10</m:t>
                            </m:r>
                          </m:e>
                          <m:sup>
                            <m:r>
                              <a:rPr lang="en-US" i="0">
                                <a:latin typeface="Cambria Math" panose="02040503050406030204" pitchFamily="18" charset="0"/>
                              </a:rPr>
                              <m:t>−3</m:t>
                            </m:r>
                          </m:sup>
                        </m:sSup>
                        <m:d>
                          <m:dPr>
                            <m:ctrlPr>
                              <a:rPr lang="en-US" i="1">
                                <a:latin typeface="Cambria Math" panose="02040503050406030204" pitchFamily="18" charset="0"/>
                              </a:rPr>
                            </m:ctrlPr>
                          </m:dPr>
                          <m:e>
                            <m:r>
                              <a:rPr lang="en-US" i="0">
                                <a:latin typeface="Cambria Math" panose="02040503050406030204" pitchFamily="18" charset="0"/>
                              </a:rPr>
                              <m:t>5733−6,99</m:t>
                            </m:r>
                            <m:r>
                              <a:rPr lang="en-US" i="1">
                                <a:latin typeface="Cambria Math" panose="02040503050406030204" pitchFamily="18" charset="0"/>
                              </a:rPr>
                              <m:t>𝑀</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𝑎</m:t>
                                </m:r>
                              </m:sub>
                            </m:sSub>
                          </m:e>
                        </m:d>
                        <m:r>
                          <a:rPr lang="en-US" i="0">
                            <a:latin typeface="Cambria Math" panose="02040503050406030204" pitchFamily="18" charset="0"/>
                          </a:rPr>
                          <m:t>−0,42</m:t>
                        </m:r>
                        <m:d>
                          <m:dPr>
                            <m:ctrlPr>
                              <a:rPr lang="en-US" i="1">
                                <a:latin typeface="Cambria Math" panose="02040503050406030204" pitchFamily="18" charset="0"/>
                              </a:rPr>
                            </m:ctrlPr>
                          </m:dPr>
                          <m:e>
                            <m:r>
                              <a:rPr lang="en-US" i="1">
                                <a:latin typeface="Cambria Math" panose="02040503050406030204" pitchFamily="18" charset="0"/>
                              </a:rPr>
                              <m:t>𝑀</m:t>
                            </m:r>
                            <m:r>
                              <a:rPr lang="en-US" i="0">
                                <a:latin typeface="Cambria Math" panose="02040503050406030204" pitchFamily="18" charset="0"/>
                              </a:rPr>
                              <m:t>−58,15</m:t>
                            </m:r>
                          </m:e>
                        </m:d>
                        <m:r>
                          <a:rPr lang="en-US" i="0">
                            <a:latin typeface="Cambria Math" panose="02040503050406030204" pitchFamily="18" charset="0"/>
                          </a:rPr>
                          <m:t>−1,7.</m:t>
                        </m:r>
                        <m:sSup>
                          <m:sSupPr>
                            <m:ctrlPr>
                              <a:rPr lang="en-US" i="1">
                                <a:latin typeface="Cambria Math" panose="02040503050406030204" pitchFamily="18" charset="0"/>
                              </a:rPr>
                            </m:ctrlPr>
                          </m:sSupPr>
                          <m:e>
                            <m:r>
                              <a:rPr lang="en-US" i="0">
                                <a:latin typeface="Cambria Math" panose="02040503050406030204" pitchFamily="18" charset="0"/>
                              </a:rPr>
                              <m:t>10</m:t>
                            </m:r>
                          </m:e>
                          <m:sup>
                            <m:r>
                              <a:rPr lang="en-US" i="0">
                                <a:latin typeface="Cambria Math" panose="02040503050406030204" pitchFamily="18" charset="0"/>
                              </a:rPr>
                              <m:t>−5</m:t>
                            </m:r>
                          </m:sup>
                        </m:sSup>
                        <m:r>
                          <a:rPr lang="en-US" i="1">
                            <a:latin typeface="Cambria Math" panose="02040503050406030204" pitchFamily="18" charset="0"/>
                          </a:rPr>
                          <m:t>𝑀</m:t>
                        </m:r>
                        <m:d>
                          <m:dPr>
                            <m:ctrlPr>
                              <a:rPr lang="en-US" i="1">
                                <a:latin typeface="Cambria Math" panose="02040503050406030204" pitchFamily="18" charset="0"/>
                              </a:rPr>
                            </m:ctrlPr>
                          </m:dPr>
                          <m:e>
                            <m:r>
                              <a:rPr lang="en-US" i="0">
                                <a:latin typeface="Cambria Math" panose="02040503050406030204" pitchFamily="18" charset="0"/>
                              </a:rPr>
                              <m:t>5867−</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𝑎</m:t>
                                </m:r>
                              </m:sub>
                            </m:sSub>
                          </m:e>
                        </m:d>
                        <m:r>
                          <a:rPr lang="en-US" i="0">
                            <a:latin typeface="Cambria Math" panose="02040503050406030204" pitchFamily="18" charset="0"/>
                          </a:rPr>
                          <m:t>−0,0014</m:t>
                        </m:r>
                        <m:r>
                          <a:rPr lang="en-US" i="1">
                            <a:latin typeface="Cambria Math" panose="02040503050406030204" pitchFamily="18" charset="0"/>
                          </a:rPr>
                          <m:t>𝑀</m:t>
                        </m:r>
                        <m:d>
                          <m:dPr>
                            <m:ctrlPr>
                              <a:rPr lang="en-US" i="1">
                                <a:latin typeface="Cambria Math" panose="02040503050406030204" pitchFamily="18" charset="0"/>
                              </a:rPr>
                            </m:ctrlPr>
                          </m:dPr>
                          <m:e>
                            <m:r>
                              <a:rPr lang="en-US" i="0">
                                <a:latin typeface="Cambria Math" panose="02040503050406030204" pitchFamily="18" charset="0"/>
                              </a:rPr>
                              <m:t>34−</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𝑎</m:t>
                                </m:r>
                              </m:sub>
                            </m:sSub>
                          </m:e>
                        </m:d>
                        <m:r>
                          <a:rPr lang="en-US" i="0">
                            <a:latin typeface="Cambria Math" panose="02040503050406030204" pitchFamily="18" charset="0"/>
                          </a:rPr>
                          <m:t>−3,96.</m:t>
                        </m:r>
                        <m:sSup>
                          <m:sSupPr>
                            <m:ctrlPr>
                              <a:rPr lang="en-US" i="1">
                                <a:latin typeface="Cambria Math" panose="02040503050406030204" pitchFamily="18" charset="0"/>
                              </a:rPr>
                            </m:ctrlPr>
                          </m:sSupPr>
                          <m:e>
                            <m:r>
                              <a:rPr lang="en-US" i="0">
                                <a:latin typeface="Cambria Math" panose="02040503050406030204" pitchFamily="18" charset="0"/>
                              </a:rPr>
                              <m:t>10</m:t>
                            </m:r>
                          </m:e>
                          <m:sup>
                            <m:r>
                              <a:rPr lang="en-US" i="0">
                                <a:latin typeface="Cambria Math" panose="02040503050406030204" pitchFamily="18" charset="0"/>
                              </a:rPr>
                              <m:t>−8</m:t>
                            </m:r>
                          </m:sup>
                        </m:sSup>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𝑐𝑙</m:t>
                            </m:r>
                          </m:sub>
                        </m:sSub>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𝑐𝑙</m:t>
                                    </m:r>
                                  </m:sub>
                                </m:sSub>
                                <m:r>
                                  <a:rPr lang="en-US" i="0">
                                    <a:latin typeface="Cambria Math" panose="02040503050406030204" pitchFamily="18" charset="0"/>
                                  </a:rPr>
                                  <m:t>+273</m:t>
                                </m:r>
                              </m:e>
                            </m:d>
                          </m:e>
                          <m:sup>
                            <m:r>
                              <a:rPr lang="en-US" i="0">
                                <a:latin typeface="Cambria Math" panose="02040503050406030204" pitchFamily="18" charset="0"/>
                              </a:rPr>
                              <m:t>4</m:t>
                            </m:r>
                          </m:sup>
                        </m:sSup>
                        <m:r>
                          <a:rPr lang="en-US" i="0">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𝑟</m:t>
                                    </m:r>
                                  </m:sub>
                                </m:sSub>
                                <m:r>
                                  <a:rPr lang="en-US" i="0">
                                    <a:latin typeface="Cambria Math" panose="02040503050406030204" pitchFamily="18" charset="0"/>
                                  </a:rPr>
                                  <m:t>+273</m:t>
                                </m:r>
                              </m:e>
                            </m:d>
                          </m:e>
                          <m:sup>
                            <m:r>
                              <a:rPr lang="en-US" i="0">
                                <a:latin typeface="Cambria Math" panose="02040503050406030204" pitchFamily="18" charset="0"/>
                              </a:rPr>
                              <m:t>4</m:t>
                            </m:r>
                          </m:sup>
                        </m:sSup>
                      </m:e>
                    </m:d>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𝑐𝑙</m:t>
                        </m:r>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𝑐</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𝑐𝑙</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𝑎</m:t>
                        </m:r>
                      </m:sub>
                    </m:sSub>
                    <m:r>
                      <a:rPr lang="en-US" i="0">
                        <a:latin typeface="Cambria Math" panose="02040503050406030204" pitchFamily="18" charset="0"/>
                      </a:rPr>
                      <m:t>)]−∆</m:t>
                    </m:r>
                    <m:r>
                      <a:rPr lang="en-US" i="1">
                        <a:latin typeface="Cambria Math" panose="02040503050406030204" pitchFamily="18" charset="0"/>
                      </a:rPr>
                      <m:t>𝑃𝑀𝑉</m:t>
                    </m:r>
                  </m:oMath>
                </a14:m>
                <a:r>
                  <a:rPr lang="en-US" dirty="0"/>
                  <a:t>                     </a:t>
                </a:r>
                <a:r>
                  <a:rPr lang="en-US" dirty="0">
                    <a:latin typeface="Times New Roman" panose="02020603050405020304" pitchFamily="18" charset="0"/>
                    <a:cs typeface="Times New Roman" panose="02020603050405020304" pitchFamily="18" charset="0"/>
                  </a:rPr>
                  <a:t>(6)</a:t>
                </a:r>
                <a:r>
                  <a:rPr lang="en-US" dirty="0"/>
                  <a:t>                                                                              </a:t>
                </a:r>
              </a:p>
            </p:txBody>
          </p:sp>
        </mc:Choice>
        <mc:Fallback xmlns="">
          <p:sp>
            <p:nvSpPr>
              <p:cNvPr id="20" name="Rectangle 19">
                <a:extLst>
                  <a:ext uri="{FF2B5EF4-FFF2-40B4-BE49-F238E27FC236}">
                    <a16:creationId xmlns:a16="http://schemas.microsoft.com/office/drawing/2014/main" id="{8CC0FB60-5A82-440C-9E10-A2DC152B8753}"/>
                  </a:ext>
                </a:extLst>
              </p:cNvPr>
              <p:cNvSpPr>
                <a:spLocks noRot="1" noChangeAspect="1" noMove="1" noResize="1" noEditPoints="1" noAdjustHandles="1" noChangeArrowheads="1" noChangeShapeType="1" noTextEdit="1"/>
              </p:cNvSpPr>
              <p:nvPr/>
            </p:nvSpPr>
            <p:spPr>
              <a:xfrm>
                <a:off x="2032115" y="3965588"/>
                <a:ext cx="8522562" cy="925574"/>
              </a:xfrm>
              <a:prstGeom prst="rect">
                <a:avLst/>
              </a:prstGeom>
              <a:blipFill>
                <a:blip r:embed="rId4"/>
                <a:stretch>
                  <a:fillRect t="-49669" r="-72" b="-75497"/>
                </a:stretch>
              </a:blipFill>
            </p:spPr>
            <p:txBody>
              <a:bodyPr/>
              <a:lstStyle/>
              <a:p>
                <a:r>
                  <a:rPr lang="en-US">
                    <a:noFill/>
                  </a:rPr>
                  <a:t> </a:t>
                </a:r>
              </a:p>
            </p:txBody>
          </p:sp>
        </mc:Fallback>
      </mc:AlternateContent>
    </p:spTree>
    <p:extLst>
      <p:ext uri="{BB962C8B-B14F-4D97-AF65-F5344CB8AC3E}">
        <p14:creationId xmlns:p14="http://schemas.microsoft.com/office/powerpoint/2010/main" val="414477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heel(1)">
                                      <p:cBhvr>
                                        <p:cTn id="38" dur="10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500"/>
                                        <p:tgtEl>
                                          <p:spTgt spid="20"/>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00"/>
                                        <p:tgtEl>
                                          <p:spTgt spid="8"/>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animBg="1"/>
      <p:bldP spid="12" grpId="0" animBg="1"/>
      <p:bldP spid="13" grpId="0" animBg="1"/>
      <p:bldP spid="14" grpId="0" animBg="1"/>
      <p:bldP spid="15" grpId="0" animBg="1"/>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4281250" y="2177477"/>
            <a:ext cx="3512321" cy="358891"/>
          </a:xfrm>
          <a:prstGeom prst="roundRect">
            <a:avLst/>
          </a:prstGeom>
          <a:ln>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Méthodes de quantification énergétique</a:t>
            </a:r>
          </a:p>
        </p:txBody>
      </p:sp>
      <p:sp>
        <p:nvSpPr>
          <p:cNvPr id="7" name="Rectangle à coins arrondis 6"/>
          <p:cNvSpPr/>
          <p:nvPr/>
        </p:nvSpPr>
        <p:spPr>
          <a:xfrm>
            <a:off x="1512605" y="3065012"/>
            <a:ext cx="2014887" cy="387133"/>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Basées sur le calcul</a:t>
            </a:r>
          </a:p>
        </p:txBody>
      </p:sp>
      <p:sp>
        <p:nvSpPr>
          <p:cNvPr id="8" name="Rectangle à coins arrondis 7"/>
          <p:cNvSpPr/>
          <p:nvPr/>
        </p:nvSpPr>
        <p:spPr>
          <a:xfrm>
            <a:off x="8646320" y="3069283"/>
            <a:ext cx="1968872" cy="387133"/>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Basées sur la mesure</a:t>
            </a:r>
          </a:p>
        </p:txBody>
      </p:sp>
      <p:sp>
        <p:nvSpPr>
          <p:cNvPr id="9" name="Rectangle à coins arrondis 8"/>
          <p:cNvSpPr/>
          <p:nvPr/>
        </p:nvSpPr>
        <p:spPr>
          <a:xfrm>
            <a:off x="4958961" y="3060740"/>
            <a:ext cx="2156901" cy="387133"/>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Méthodes hybrides</a:t>
            </a:r>
          </a:p>
        </p:txBody>
      </p:sp>
      <p:sp>
        <p:nvSpPr>
          <p:cNvPr id="10" name="Rectangle à coins arrondis 9"/>
          <p:cNvSpPr/>
          <p:nvPr/>
        </p:nvSpPr>
        <p:spPr>
          <a:xfrm>
            <a:off x="1151116" y="4048716"/>
            <a:ext cx="1262279" cy="751371"/>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Simulation dynamique</a:t>
            </a:r>
          </a:p>
        </p:txBody>
      </p:sp>
      <p:sp>
        <p:nvSpPr>
          <p:cNvPr id="12" name="Rectangle à coins arrondis 11"/>
          <p:cNvSpPr/>
          <p:nvPr/>
        </p:nvSpPr>
        <p:spPr>
          <a:xfrm>
            <a:off x="2656387" y="4046605"/>
            <a:ext cx="1262279" cy="751371"/>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Méthode d’équilibre</a:t>
            </a:r>
          </a:p>
        </p:txBody>
      </p:sp>
      <p:sp>
        <p:nvSpPr>
          <p:cNvPr id="13" name="Rectangle à coins arrondis 12"/>
          <p:cNvSpPr/>
          <p:nvPr/>
        </p:nvSpPr>
        <p:spPr>
          <a:xfrm>
            <a:off x="4638795" y="4046604"/>
            <a:ext cx="1262279" cy="751371"/>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Méthode inverse dynamique</a:t>
            </a:r>
          </a:p>
        </p:txBody>
      </p:sp>
      <p:sp>
        <p:nvSpPr>
          <p:cNvPr id="14" name="Rectangle à coins arrondis 13"/>
          <p:cNvSpPr/>
          <p:nvPr/>
        </p:nvSpPr>
        <p:spPr>
          <a:xfrm>
            <a:off x="6189581" y="4046604"/>
            <a:ext cx="1262279" cy="751371"/>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Simulation calibrée</a:t>
            </a:r>
          </a:p>
        </p:txBody>
      </p:sp>
      <p:sp>
        <p:nvSpPr>
          <p:cNvPr id="15" name="Rectangle à coins arrondis 14"/>
          <p:cNvSpPr/>
          <p:nvPr/>
        </p:nvSpPr>
        <p:spPr>
          <a:xfrm>
            <a:off x="9783912" y="4046605"/>
            <a:ext cx="1262279" cy="751371"/>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Méthode basée sur la surveillance</a:t>
            </a:r>
          </a:p>
        </p:txBody>
      </p:sp>
      <p:sp>
        <p:nvSpPr>
          <p:cNvPr id="16" name="Rectangle à coins arrondis 15"/>
          <p:cNvSpPr/>
          <p:nvPr/>
        </p:nvSpPr>
        <p:spPr>
          <a:xfrm>
            <a:off x="8308328" y="4051158"/>
            <a:ext cx="1262279" cy="751371"/>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Méthode basée sur la facture</a:t>
            </a:r>
          </a:p>
        </p:txBody>
      </p:sp>
      <p:sp>
        <p:nvSpPr>
          <p:cNvPr id="26" name="Espace réservé du numéro de diapositive 25"/>
          <p:cNvSpPr>
            <a:spLocks noGrp="1"/>
          </p:cNvSpPr>
          <p:nvPr>
            <p:ph type="sldNum" sz="quarter" idx="12"/>
          </p:nvPr>
        </p:nvSpPr>
        <p:spPr/>
        <p:txBody>
          <a:bodyPr/>
          <a:lstStyle/>
          <a:p>
            <a:fld id="{40BC4CEA-C9D9-4C2D-8585-67E2BDAC0B0F}" type="slidenum">
              <a:rPr lang="fr-FR" sz="1800" smtClean="0">
                <a:latin typeface="Times New Roman" panose="02020603050405020304" pitchFamily="18" charset="0"/>
                <a:cs typeface="Times New Roman" panose="02020603050405020304" pitchFamily="18" charset="0"/>
              </a:rPr>
              <a:t>11</a:t>
            </a:fld>
            <a:endParaRPr lang="fr-FR" sz="1800">
              <a:latin typeface="Times New Roman" panose="02020603050405020304" pitchFamily="18" charset="0"/>
              <a:cs typeface="Times New Roman" panose="02020603050405020304" pitchFamily="18" charset="0"/>
            </a:endParaRPr>
          </a:p>
        </p:txBody>
      </p:sp>
      <p:cxnSp>
        <p:nvCxnSpPr>
          <p:cNvPr id="3" name="Connecteur en angle 2"/>
          <p:cNvCxnSpPr>
            <a:endCxn id="7" idx="0"/>
          </p:cNvCxnSpPr>
          <p:nvPr/>
        </p:nvCxnSpPr>
        <p:spPr>
          <a:xfrm rot="10800000" flipV="1">
            <a:off x="2520049" y="2820334"/>
            <a:ext cx="3405752" cy="24467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eur en angle 24"/>
          <p:cNvCxnSpPr>
            <a:endCxn id="8" idx="0"/>
          </p:cNvCxnSpPr>
          <p:nvPr/>
        </p:nvCxnSpPr>
        <p:spPr>
          <a:xfrm>
            <a:off x="5937233" y="2820334"/>
            <a:ext cx="3693523" cy="24894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a:stCxn id="6" idx="2"/>
            <a:endCxn id="9" idx="0"/>
          </p:cNvCxnSpPr>
          <p:nvPr/>
        </p:nvCxnSpPr>
        <p:spPr>
          <a:xfrm>
            <a:off x="6037411" y="2536368"/>
            <a:ext cx="1" cy="524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Connecteur en angle 44"/>
          <p:cNvCxnSpPr>
            <a:stCxn id="7" idx="2"/>
            <a:endCxn id="10" idx="0"/>
          </p:cNvCxnSpPr>
          <p:nvPr/>
        </p:nvCxnSpPr>
        <p:spPr>
          <a:xfrm rot="5400000">
            <a:off x="1852868" y="3381534"/>
            <a:ext cx="596571" cy="73779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necteur en angle 49"/>
          <p:cNvCxnSpPr>
            <a:stCxn id="7" idx="2"/>
            <a:endCxn id="12" idx="0"/>
          </p:cNvCxnSpPr>
          <p:nvPr/>
        </p:nvCxnSpPr>
        <p:spPr>
          <a:xfrm rot="16200000" flipH="1">
            <a:off x="2606558" y="3365636"/>
            <a:ext cx="594460" cy="76747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Connecteur en angle 62"/>
          <p:cNvCxnSpPr>
            <a:stCxn id="9" idx="2"/>
            <a:endCxn id="13" idx="0"/>
          </p:cNvCxnSpPr>
          <p:nvPr/>
        </p:nvCxnSpPr>
        <p:spPr>
          <a:xfrm rot="5400000">
            <a:off x="5354309" y="3363500"/>
            <a:ext cx="598731" cy="76747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Connecteur en angle 63"/>
          <p:cNvCxnSpPr>
            <a:stCxn id="9" idx="2"/>
            <a:endCxn id="14" idx="0"/>
          </p:cNvCxnSpPr>
          <p:nvPr/>
        </p:nvCxnSpPr>
        <p:spPr>
          <a:xfrm rot="16200000" flipH="1">
            <a:off x="6129701" y="3355583"/>
            <a:ext cx="598731" cy="78330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Connecteur en angle 67"/>
          <p:cNvCxnSpPr>
            <a:stCxn id="8" idx="2"/>
            <a:endCxn id="16" idx="0"/>
          </p:cNvCxnSpPr>
          <p:nvPr/>
        </p:nvCxnSpPr>
        <p:spPr>
          <a:xfrm rot="5400000">
            <a:off x="8987741" y="3408143"/>
            <a:ext cx="594742" cy="69128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Connecteur en angle 68"/>
          <p:cNvCxnSpPr>
            <a:stCxn id="8" idx="2"/>
            <a:endCxn id="15" idx="0"/>
          </p:cNvCxnSpPr>
          <p:nvPr/>
        </p:nvCxnSpPr>
        <p:spPr>
          <a:xfrm rot="16200000" flipH="1">
            <a:off x="9727810" y="3359362"/>
            <a:ext cx="590189" cy="78429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2308043" y="5281841"/>
            <a:ext cx="8490137" cy="410882"/>
          </a:xfrm>
          <a:prstGeom prst="rect">
            <a:avLst/>
          </a:prstGeom>
        </p:spPr>
        <p:txBody>
          <a:bodyPr wrap="square">
            <a:spAutoFit/>
          </a:bodyPr>
          <a:lstStyle/>
          <a:p>
            <a:pPr algn="ctr">
              <a:lnSpc>
                <a:spcPct val="115000"/>
              </a:lnSpc>
              <a:spcAft>
                <a:spcPts val="0"/>
              </a:spcAft>
            </a:pPr>
            <a:r>
              <a:rPr lang="fr-FR" b="1" i="1" dirty="0">
                <a:latin typeface="Times New Roman" panose="02020603050405020304" pitchFamily="18" charset="0"/>
                <a:ea typeface="Calibri" panose="020F0502020204030204" pitchFamily="34" charset="0"/>
                <a:cs typeface="Times New Roman" panose="02020603050405020304" pitchFamily="18" charset="0"/>
              </a:rPr>
              <a:t>Figure 3 :</a:t>
            </a:r>
            <a:r>
              <a:rPr lang="fr-FR" dirty="0">
                <a:latin typeface="Times New Roman" panose="02020603050405020304" pitchFamily="18" charset="0"/>
                <a:ea typeface="Calibri" panose="020F0502020204030204" pitchFamily="34" charset="0"/>
                <a:cs typeface="Times New Roman" panose="02020603050405020304" pitchFamily="18" charset="0"/>
              </a:rPr>
              <a:t> méthodes de quantification de l’énergie dans les bâtiments (Wang et al, 2012).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Rectangle 27">
            <a:extLst>
              <a:ext uri="{FF2B5EF4-FFF2-40B4-BE49-F238E27FC236}">
                <a16:creationId xmlns:a16="http://schemas.microsoft.com/office/drawing/2014/main" id="{CBB9237E-52FB-41D3-AF77-7C4D76F12BF3}"/>
              </a:ext>
            </a:extLst>
          </p:cNvPr>
          <p:cNvSpPr/>
          <p:nvPr/>
        </p:nvSpPr>
        <p:spPr>
          <a:xfrm>
            <a:off x="1653767" y="789387"/>
            <a:ext cx="9279258" cy="646331"/>
          </a:xfrm>
          <a:prstGeom prst="rect">
            <a:avLst/>
          </a:prstGeom>
        </p:spPr>
        <p:txBody>
          <a:bodyPr wrap="square">
            <a:spAutoFit/>
          </a:bodyPr>
          <a:lstStyle/>
          <a:p>
            <a:r>
              <a:rPr lang="fr-FR" b="1" dirty="0">
                <a:latin typeface="Times New Roman" panose="02020603050405020304" pitchFamily="18" charset="0"/>
                <a:cs typeface="Times New Roman" panose="02020603050405020304" pitchFamily="18" charset="0"/>
              </a:rPr>
              <a:t>3.   Méthodes d’évaluation du confort thermique et de la consommation énergétique des bâtiments</a:t>
            </a:r>
            <a:endParaRPr lang="fr-FR" b="1" dirty="0"/>
          </a:p>
        </p:txBody>
      </p:sp>
      <p:sp>
        <p:nvSpPr>
          <p:cNvPr id="29" name="Rectangle 28">
            <a:extLst>
              <a:ext uri="{FF2B5EF4-FFF2-40B4-BE49-F238E27FC236}">
                <a16:creationId xmlns:a16="http://schemas.microsoft.com/office/drawing/2014/main" id="{F39E3282-A347-4BD5-A503-7A8C3866EAB1}"/>
              </a:ext>
            </a:extLst>
          </p:cNvPr>
          <p:cNvSpPr/>
          <p:nvPr/>
        </p:nvSpPr>
        <p:spPr>
          <a:xfrm>
            <a:off x="1653767" y="1449880"/>
            <a:ext cx="6365845"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3.2.  Evaluation de la consommation énergétique des bâtiments</a:t>
            </a:r>
            <a:endParaRPr lang="en-US" b="1" dirty="0"/>
          </a:p>
        </p:txBody>
      </p:sp>
      <p:sp>
        <p:nvSpPr>
          <p:cNvPr id="11" name="Rectangle 10">
            <a:extLst>
              <a:ext uri="{FF2B5EF4-FFF2-40B4-BE49-F238E27FC236}">
                <a16:creationId xmlns:a16="http://schemas.microsoft.com/office/drawing/2014/main" id="{7732AC9F-AB5E-4C21-A69D-7CA39A48F356}"/>
              </a:ext>
            </a:extLst>
          </p:cNvPr>
          <p:cNvSpPr/>
          <p:nvPr/>
        </p:nvSpPr>
        <p:spPr>
          <a:xfrm>
            <a:off x="6096000" y="3968318"/>
            <a:ext cx="1428031" cy="9287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10709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par>
                                <p:cTn id="40" presetID="10" presetClass="entr" presetSubtype="0" fill="hold"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fade">
                                      <p:cBhvr>
                                        <p:cTn id="59" dur="500"/>
                                        <p:tgtEl>
                                          <p:spTgt spid="69"/>
                                        </p:tgtEl>
                                      </p:cBhvr>
                                    </p:animEffect>
                                  </p:childTnLst>
                                </p:cTn>
                              </p:par>
                              <p:par>
                                <p:cTn id="60" presetID="10" presetClass="entr" presetSubtype="0" fill="hold" nodeType="with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500"/>
                                        <p:tgtEl>
                                          <p:spTgt spid="68"/>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500"/>
                                        <p:tgtEl>
                                          <p:spTgt spid="63"/>
                                        </p:tgtEl>
                                      </p:cBhvr>
                                    </p:animEffect>
                                  </p:childTnLst>
                                </p:cTn>
                              </p:par>
                              <p:par>
                                <p:cTn id="80" presetID="10" presetClass="entr" presetSubtype="0" fill="hold" nodeType="withEffect">
                                  <p:stCondLst>
                                    <p:cond delay="0"/>
                                  </p:stCondLst>
                                  <p:childTnLst>
                                    <p:set>
                                      <p:cBhvr>
                                        <p:cTn id="81" dur="1" fill="hold">
                                          <p:stCondLst>
                                            <p:cond delay="0"/>
                                          </p:stCondLst>
                                        </p:cTn>
                                        <p:tgtEl>
                                          <p:spTgt spid="64"/>
                                        </p:tgtEl>
                                        <p:attrNameLst>
                                          <p:attrName>style.visibility</p:attrName>
                                        </p:attrNameLst>
                                      </p:cBhvr>
                                      <p:to>
                                        <p:strVal val="visible"/>
                                      </p:to>
                                    </p:set>
                                    <p:animEffect transition="in" filter="fade">
                                      <p:cBhvr>
                                        <p:cTn id="82" dur="500"/>
                                        <p:tgtEl>
                                          <p:spTgt spid="64"/>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additive="base">
                                        <p:cTn id="87" dur="500" fill="hold"/>
                                        <p:tgtEl>
                                          <p:spTgt spid="13"/>
                                        </p:tgtEl>
                                        <p:attrNameLst>
                                          <p:attrName>ppt_x</p:attrName>
                                        </p:attrNameLst>
                                      </p:cBhvr>
                                      <p:tavLst>
                                        <p:tav tm="0">
                                          <p:val>
                                            <p:strVal val="#ppt_x"/>
                                          </p:val>
                                        </p:tav>
                                        <p:tav tm="100000">
                                          <p:val>
                                            <p:strVal val="#ppt_x"/>
                                          </p:val>
                                        </p:tav>
                                      </p:tavLst>
                                    </p:anim>
                                    <p:anim calcmode="lin" valueType="num">
                                      <p:cBhvr additive="base">
                                        <p:cTn id="8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4"/>
                                        </p:tgtEl>
                                        <p:attrNameLst>
                                          <p:attrName>style.visibility</p:attrName>
                                        </p:attrNameLst>
                                      </p:cBhvr>
                                      <p:to>
                                        <p:strVal val="visible"/>
                                      </p:to>
                                    </p:set>
                                    <p:anim calcmode="lin" valueType="num">
                                      <p:cBhvr additive="base">
                                        <p:cTn id="93" dur="500" fill="hold"/>
                                        <p:tgtEl>
                                          <p:spTgt spid="14"/>
                                        </p:tgtEl>
                                        <p:attrNameLst>
                                          <p:attrName>ppt_x</p:attrName>
                                        </p:attrNameLst>
                                      </p:cBhvr>
                                      <p:tavLst>
                                        <p:tav tm="0">
                                          <p:val>
                                            <p:strVal val="#ppt_x"/>
                                          </p:val>
                                        </p:tav>
                                        <p:tav tm="100000">
                                          <p:val>
                                            <p:strVal val="#ppt_x"/>
                                          </p:val>
                                        </p:tav>
                                      </p:tavLst>
                                    </p:anim>
                                    <p:anim calcmode="lin" valueType="num">
                                      <p:cBhvr additive="base">
                                        <p:cTn id="9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500"/>
                                        <p:tgtEl>
                                          <p:spTgt spid="109"/>
                                        </p:tgtEl>
                                      </p:cBhvr>
                                    </p:animEffect>
                                  </p:childTnLst>
                                </p:cTn>
                              </p:par>
                            </p:childTnLst>
                          </p:cTn>
                        </p:par>
                      </p:childTnLst>
                    </p:cTn>
                  </p:par>
                  <p:par>
                    <p:cTn id="100" fill="hold">
                      <p:stCondLst>
                        <p:cond delay="indefinite"/>
                      </p:stCondLst>
                      <p:childTnLst>
                        <p:par>
                          <p:cTn id="101" fill="hold">
                            <p:stCondLst>
                              <p:cond delay="0"/>
                            </p:stCondLst>
                            <p:childTnLst>
                              <p:par>
                                <p:cTn id="102" presetID="6" presetClass="entr" presetSubtype="16" fill="hold" grpId="0" nodeType="click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circle(in)">
                                      <p:cBhvr>
                                        <p:cTn id="10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09"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0BC4CEA-C9D9-4C2D-8585-67E2BDAC0B0F}" type="slidenum">
              <a:rPr lang="fr-FR" smtClean="0"/>
              <a:t>12</a:t>
            </a:fld>
            <a:endParaRPr lang="fr-FR"/>
          </a:p>
        </p:txBody>
      </p:sp>
      <p:sp>
        <p:nvSpPr>
          <p:cNvPr id="16" name="Rectangle 15">
            <a:extLst>
              <a:ext uri="{FF2B5EF4-FFF2-40B4-BE49-F238E27FC236}">
                <a16:creationId xmlns:a16="http://schemas.microsoft.com/office/drawing/2014/main" id="{487966BB-2685-4A5D-BC7B-E89ADF13690A}"/>
              </a:ext>
            </a:extLst>
          </p:cNvPr>
          <p:cNvSpPr/>
          <p:nvPr/>
        </p:nvSpPr>
        <p:spPr>
          <a:xfrm>
            <a:off x="1817828" y="787782"/>
            <a:ext cx="8035057" cy="369332"/>
          </a:xfrm>
          <a:prstGeom prst="rect">
            <a:avLst/>
          </a:prstGeom>
        </p:spPr>
        <p:txBody>
          <a:bodyPr wrap="square">
            <a:spAutoFit/>
          </a:bodyPr>
          <a:lstStyle/>
          <a:p>
            <a:r>
              <a:rPr lang="fr-FR" b="1" dirty="0">
                <a:latin typeface="Times New Roman" panose="02020603050405020304" pitchFamily="18" charset="0"/>
                <a:cs typeface="Times New Roman" panose="02020603050405020304" pitchFamily="18" charset="0"/>
              </a:rPr>
              <a:t>4.   Logiciels de simulation thermique utilisés</a:t>
            </a:r>
            <a:endParaRPr lang="fr-FR" b="1" dirty="0"/>
          </a:p>
        </p:txBody>
      </p:sp>
      <p:sp>
        <p:nvSpPr>
          <p:cNvPr id="17" name="Rectangle 16">
            <a:extLst>
              <a:ext uri="{FF2B5EF4-FFF2-40B4-BE49-F238E27FC236}">
                <a16:creationId xmlns:a16="http://schemas.microsoft.com/office/drawing/2014/main" id="{6C64F6AD-EF66-402A-AB19-12B5431BFB6C}"/>
              </a:ext>
            </a:extLst>
          </p:cNvPr>
          <p:cNvSpPr/>
          <p:nvPr/>
        </p:nvSpPr>
        <p:spPr>
          <a:xfrm>
            <a:off x="1817828" y="1203914"/>
            <a:ext cx="1494961"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4.1. TRNSYS</a:t>
            </a:r>
            <a:endParaRPr lang="en-US" b="1" dirty="0"/>
          </a:p>
        </p:txBody>
      </p:sp>
      <p:sp>
        <p:nvSpPr>
          <p:cNvPr id="18" name="Rectangle 17">
            <a:extLst>
              <a:ext uri="{FF2B5EF4-FFF2-40B4-BE49-F238E27FC236}">
                <a16:creationId xmlns:a16="http://schemas.microsoft.com/office/drawing/2014/main" id="{7F4324E5-42DD-4339-A441-9BFC5A16475F}"/>
              </a:ext>
            </a:extLst>
          </p:cNvPr>
          <p:cNvSpPr/>
          <p:nvPr/>
        </p:nvSpPr>
        <p:spPr>
          <a:xfrm>
            <a:off x="1311580" y="1620046"/>
            <a:ext cx="8959885" cy="369332"/>
          </a:xfrm>
          <a:prstGeom prst="rect">
            <a:avLst/>
          </a:prstGeom>
        </p:spPr>
        <p:txBody>
          <a:bodyPr wrap="square">
            <a:spAutoFit/>
          </a:bodyPr>
          <a:lstStyle/>
          <a:p>
            <a:r>
              <a:rPr lang="fr-FR" dirty="0">
                <a:solidFill>
                  <a:srgbClr val="000000"/>
                </a:solidFill>
                <a:latin typeface="Times New Roman" panose="02020603050405020304" pitchFamily="18" charset="0"/>
              </a:rPr>
              <a:t>TRNSYS est un logiciel de simulation énergétique des systèmes et des bâtiments multizones. </a:t>
            </a:r>
            <a:endParaRPr lang="en-US" dirty="0"/>
          </a:p>
        </p:txBody>
      </p:sp>
      <p:sp>
        <p:nvSpPr>
          <p:cNvPr id="19" name="Rectangle 18">
            <a:extLst>
              <a:ext uri="{FF2B5EF4-FFF2-40B4-BE49-F238E27FC236}">
                <a16:creationId xmlns:a16="http://schemas.microsoft.com/office/drawing/2014/main" id="{686A33F4-F7E3-48AF-8611-EE5D61DE710C}"/>
              </a:ext>
            </a:extLst>
          </p:cNvPr>
          <p:cNvSpPr/>
          <p:nvPr/>
        </p:nvSpPr>
        <p:spPr>
          <a:xfrm>
            <a:off x="1311579" y="1973626"/>
            <a:ext cx="10371435" cy="646331"/>
          </a:xfrm>
          <a:prstGeom prst="rect">
            <a:avLst/>
          </a:prstGeom>
        </p:spPr>
        <p:txBody>
          <a:bodyPr wrap="square">
            <a:spAutoFit/>
          </a:bodyPr>
          <a:lstStyle/>
          <a:p>
            <a:r>
              <a:rPr lang="fr-FR" dirty="0">
                <a:solidFill>
                  <a:srgbClr val="000000"/>
                </a:solidFill>
                <a:latin typeface="Times New Roman" panose="02020603050405020304" pitchFamily="18" charset="0"/>
              </a:rPr>
              <a:t>Il permet la modélisation énergétique des bâtiments et de ses équipements tout en prenant en compte les facteurs d’influences tels que :</a:t>
            </a:r>
            <a:endParaRPr lang="en-US" dirty="0"/>
          </a:p>
        </p:txBody>
      </p:sp>
      <p:sp>
        <p:nvSpPr>
          <p:cNvPr id="20" name="Rectangle 19">
            <a:extLst>
              <a:ext uri="{FF2B5EF4-FFF2-40B4-BE49-F238E27FC236}">
                <a16:creationId xmlns:a16="http://schemas.microsoft.com/office/drawing/2014/main" id="{5BEA0BAB-73D0-4C04-BBB8-9B5515CD2B52}"/>
              </a:ext>
            </a:extLst>
          </p:cNvPr>
          <p:cNvSpPr/>
          <p:nvPr/>
        </p:nvSpPr>
        <p:spPr>
          <a:xfrm>
            <a:off x="1311580" y="2646006"/>
            <a:ext cx="6096000" cy="369332"/>
          </a:xfrm>
          <a:prstGeom prst="rect">
            <a:avLst/>
          </a:prstGeom>
        </p:spPr>
        <p:txBody>
          <a:bodyPr>
            <a:spAutoFit/>
          </a:bodyPr>
          <a:lstStyle/>
          <a:p>
            <a:pPr marL="285750" indent="-285750">
              <a:buFont typeface="Arial" panose="020B0604020202020204" pitchFamily="34" charset="0"/>
              <a:buChar char="•"/>
            </a:pPr>
            <a:r>
              <a:rPr lang="fr-FR" dirty="0">
                <a:solidFill>
                  <a:srgbClr val="000000"/>
                </a:solidFill>
                <a:latin typeface="Times New Roman" panose="02020603050405020304" pitchFamily="18" charset="0"/>
              </a:rPr>
              <a:t>le climat ; </a:t>
            </a:r>
            <a:endParaRPr lang="en-US" dirty="0"/>
          </a:p>
        </p:txBody>
      </p:sp>
      <p:sp>
        <p:nvSpPr>
          <p:cNvPr id="21" name="Rectangle 20">
            <a:extLst>
              <a:ext uri="{FF2B5EF4-FFF2-40B4-BE49-F238E27FC236}">
                <a16:creationId xmlns:a16="http://schemas.microsoft.com/office/drawing/2014/main" id="{5909DCEC-1BAF-4810-BC6D-7AE1B190357B}"/>
              </a:ext>
            </a:extLst>
          </p:cNvPr>
          <p:cNvSpPr/>
          <p:nvPr/>
        </p:nvSpPr>
        <p:spPr>
          <a:xfrm>
            <a:off x="1311580" y="3060546"/>
            <a:ext cx="6096000" cy="369332"/>
          </a:xfrm>
          <a:prstGeom prst="rect">
            <a:avLst/>
          </a:prstGeom>
        </p:spPr>
        <p:txBody>
          <a:bodyPr>
            <a:spAutoFit/>
          </a:bodyPr>
          <a:lstStyle/>
          <a:p>
            <a:pPr marL="285750" indent="-285750">
              <a:buFont typeface="Arial" panose="020B0604020202020204" pitchFamily="34" charset="0"/>
              <a:buChar char="•"/>
            </a:pPr>
            <a:r>
              <a:rPr lang="fr-FR" dirty="0">
                <a:solidFill>
                  <a:srgbClr val="000000"/>
                </a:solidFill>
                <a:latin typeface="Times New Roman" panose="02020603050405020304" pitchFamily="18" charset="0"/>
              </a:rPr>
              <a:t>les transferts de chaleur à travers l’enveloppe du bâtiment ; </a:t>
            </a:r>
            <a:endParaRPr lang="en-US" dirty="0"/>
          </a:p>
        </p:txBody>
      </p:sp>
      <p:sp>
        <p:nvSpPr>
          <p:cNvPr id="22" name="Rectangle 21">
            <a:extLst>
              <a:ext uri="{FF2B5EF4-FFF2-40B4-BE49-F238E27FC236}">
                <a16:creationId xmlns:a16="http://schemas.microsoft.com/office/drawing/2014/main" id="{FCC2A00F-ADA5-4EF0-9F36-4F9A5E60B4CA}"/>
              </a:ext>
            </a:extLst>
          </p:cNvPr>
          <p:cNvSpPr/>
          <p:nvPr/>
        </p:nvSpPr>
        <p:spPr>
          <a:xfrm>
            <a:off x="1311579" y="3461250"/>
            <a:ext cx="9314993" cy="369332"/>
          </a:xfrm>
          <a:prstGeom prst="rect">
            <a:avLst/>
          </a:prstGeom>
        </p:spPr>
        <p:txBody>
          <a:bodyPr wrap="square">
            <a:spAutoFit/>
          </a:bodyPr>
          <a:lstStyle/>
          <a:p>
            <a:pPr marL="285750" indent="-285750">
              <a:buFont typeface="Arial" panose="020B0604020202020204" pitchFamily="34" charset="0"/>
              <a:buChar char="•"/>
            </a:pPr>
            <a:r>
              <a:rPr lang="fr-FR" dirty="0">
                <a:solidFill>
                  <a:srgbClr val="000000"/>
                </a:solidFill>
                <a:latin typeface="Times New Roman" panose="02020603050405020304" pitchFamily="18" charset="0"/>
              </a:rPr>
              <a:t>les stratégies de contrôle des équipements énergétiques et le comportement des occupants ; etc. </a:t>
            </a:r>
            <a:endParaRPr lang="en-US" dirty="0"/>
          </a:p>
        </p:txBody>
      </p:sp>
      <p:pic>
        <p:nvPicPr>
          <p:cNvPr id="23" name="Image 22">
            <a:extLst>
              <a:ext uri="{FF2B5EF4-FFF2-40B4-BE49-F238E27FC236}">
                <a16:creationId xmlns:a16="http://schemas.microsoft.com/office/drawing/2014/main" id="{F7C761AB-8946-4380-98B7-0F02DA1B3371}"/>
              </a:ext>
            </a:extLst>
          </p:cNvPr>
          <p:cNvPicPr>
            <a:picLocks noChangeAspect="1"/>
          </p:cNvPicPr>
          <p:nvPr/>
        </p:nvPicPr>
        <p:blipFill>
          <a:blip r:embed="rId2"/>
          <a:stretch>
            <a:fillRect/>
          </a:stretch>
        </p:blipFill>
        <p:spPr>
          <a:xfrm>
            <a:off x="531812" y="4199055"/>
            <a:ext cx="2429188" cy="2038276"/>
          </a:xfrm>
          <a:prstGeom prst="rect">
            <a:avLst/>
          </a:prstGeom>
        </p:spPr>
      </p:pic>
      <p:pic>
        <p:nvPicPr>
          <p:cNvPr id="26" name="Image 25">
            <a:extLst>
              <a:ext uri="{FF2B5EF4-FFF2-40B4-BE49-F238E27FC236}">
                <a16:creationId xmlns:a16="http://schemas.microsoft.com/office/drawing/2014/main" id="{4E978336-1F9C-4374-BC2F-3F72A2887E1D}"/>
              </a:ext>
            </a:extLst>
          </p:cNvPr>
          <p:cNvPicPr>
            <a:picLocks noChangeAspect="1"/>
          </p:cNvPicPr>
          <p:nvPr/>
        </p:nvPicPr>
        <p:blipFill>
          <a:blip r:embed="rId3"/>
          <a:stretch>
            <a:fillRect/>
          </a:stretch>
        </p:blipFill>
        <p:spPr>
          <a:xfrm>
            <a:off x="3564682" y="4149123"/>
            <a:ext cx="2694076" cy="2042977"/>
          </a:xfrm>
          <a:prstGeom prst="rect">
            <a:avLst/>
          </a:prstGeom>
        </p:spPr>
      </p:pic>
      <p:pic>
        <p:nvPicPr>
          <p:cNvPr id="27" name="Image 26">
            <a:extLst>
              <a:ext uri="{FF2B5EF4-FFF2-40B4-BE49-F238E27FC236}">
                <a16:creationId xmlns:a16="http://schemas.microsoft.com/office/drawing/2014/main" id="{00C91316-FC18-4163-AC46-F42265523F20}"/>
              </a:ext>
            </a:extLst>
          </p:cNvPr>
          <p:cNvPicPr>
            <a:picLocks noChangeAspect="1"/>
          </p:cNvPicPr>
          <p:nvPr/>
        </p:nvPicPr>
        <p:blipFill>
          <a:blip r:embed="rId4"/>
          <a:stretch>
            <a:fillRect/>
          </a:stretch>
        </p:blipFill>
        <p:spPr>
          <a:xfrm>
            <a:off x="9774316" y="4268223"/>
            <a:ext cx="2308194" cy="1804778"/>
          </a:xfrm>
          <a:prstGeom prst="rect">
            <a:avLst/>
          </a:prstGeom>
        </p:spPr>
      </p:pic>
      <p:pic>
        <p:nvPicPr>
          <p:cNvPr id="28" name="Image 27">
            <a:extLst>
              <a:ext uri="{FF2B5EF4-FFF2-40B4-BE49-F238E27FC236}">
                <a16:creationId xmlns:a16="http://schemas.microsoft.com/office/drawing/2014/main" id="{E2F9015C-E63D-4C09-BB73-A6C5158DB1EF}"/>
              </a:ext>
            </a:extLst>
          </p:cNvPr>
          <p:cNvPicPr>
            <a:picLocks noChangeAspect="1"/>
          </p:cNvPicPr>
          <p:nvPr/>
        </p:nvPicPr>
        <p:blipFill>
          <a:blip r:embed="rId5"/>
          <a:stretch>
            <a:fillRect/>
          </a:stretch>
        </p:blipFill>
        <p:spPr>
          <a:xfrm>
            <a:off x="6862440" y="4149123"/>
            <a:ext cx="2308194" cy="2042977"/>
          </a:xfrm>
          <a:prstGeom prst="rect">
            <a:avLst/>
          </a:prstGeom>
        </p:spPr>
      </p:pic>
      <p:sp>
        <p:nvSpPr>
          <p:cNvPr id="29" name="Flèche droite rayée 21">
            <a:extLst>
              <a:ext uri="{FF2B5EF4-FFF2-40B4-BE49-F238E27FC236}">
                <a16:creationId xmlns:a16="http://schemas.microsoft.com/office/drawing/2014/main" id="{9504033F-4EA8-4F92-95EC-6493D5DC8223}"/>
              </a:ext>
            </a:extLst>
          </p:cNvPr>
          <p:cNvSpPr/>
          <p:nvPr/>
        </p:nvSpPr>
        <p:spPr>
          <a:xfrm flipV="1">
            <a:off x="3076922" y="5139162"/>
            <a:ext cx="420437" cy="98792"/>
          </a:xfrm>
          <a:prstGeom prst="strip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Flèche droite rayée 21">
            <a:extLst>
              <a:ext uri="{FF2B5EF4-FFF2-40B4-BE49-F238E27FC236}">
                <a16:creationId xmlns:a16="http://schemas.microsoft.com/office/drawing/2014/main" id="{B1867A03-B0D7-400C-880E-A22BBCEC15BF}"/>
              </a:ext>
            </a:extLst>
          </p:cNvPr>
          <p:cNvSpPr/>
          <p:nvPr/>
        </p:nvSpPr>
        <p:spPr>
          <a:xfrm flipV="1">
            <a:off x="6350380" y="5188558"/>
            <a:ext cx="420437" cy="98792"/>
          </a:xfrm>
          <a:prstGeom prst="strip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lèche droite rayée 21">
            <a:extLst>
              <a:ext uri="{FF2B5EF4-FFF2-40B4-BE49-F238E27FC236}">
                <a16:creationId xmlns:a16="http://schemas.microsoft.com/office/drawing/2014/main" id="{A108A7E5-2651-4006-9C8E-41821DF4405A}"/>
              </a:ext>
            </a:extLst>
          </p:cNvPr>
          <p:cNvSpPr/>
          <p:nvPr/>
        </p:nvSpPr>
        <p:spPr>
          <a:xfrm flipV="1">
            <a:off x="9262256" y="5175364"/>
            <a:ext cx="420437" cy="98792"/>
          </a:xfrm>
          <a:prstGeom prst="strip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33F8316-9FB2-435B-8F97-6B81529F7CDB}"/>
              </a:ext>
            </a:extLst>
          </p:cNvPr>
          <p:cNvSpPr/>
          <p:nvPr/>
        </p:nvSpPr>
        <p:spPr>
          <a:xfrm>
            <a:off x="655769" y="6436527"/>
            <a:ext cx="2079415" cy="338554"/>
          </a:xfrm>
          <a:prstGeom prst="rect">
            <a:avLst/>
          </a:prstGeom>
        </p:spPr>
        <p:txBody>
          <a:bodyPr wrap="none">
            <a:spAutoFit/>
          </a:bodyPr>
          <a:lstStyle/>
          <a:p>
            <a:r>
              <a:rPr lang="fr-FR" sz="1600" b="1" i="1" dirty="0" err="1">
                <a:solidFill>
                  <a:srgbClr val="000000"/>
                </a:solidFill>
                <a:latin typeface="Times New Roman" panose="02020603050405020304" pitchFamily="18" charset="0"/>
              </a:rPr>
              <a:t>Fig</a:t>
            </a:r>
            <a:r>
              <a:rPr lang="fr-FR" sz="1600" b="1" i="1" dirty="0">
                <a:solidFill>
                  <a:srgbClr val="000000"/>
                </a:solidFill>
                <a:latin typeface="Times New Roman" panose="02020603050405020304" pitchFamily="18" charset="0"/>
              </a:rPr>
              <a:t> 7 : </a:t>
            </a:r>
            <a:r>
              <a:rPr lang="fr-FR" sz="1600" dirty="0">
                <a:solidFill>
                  <a:srgbClr val="000000"/>
                </a:solidFill>
                <a:latin typeface="Times New Roman" panose="02020603050405020304" pitchFamily="18" charset="0"/>
              </a:rPr>
              <a:t>bâtiment CNSS</a:t>
            </a:r>
            <a:endParaRPr lang="en-US" sz="1600" dirty="0"/>
          </a:p>
        </p:txBody>
      </p:sp>
      <p:sp>
        <p:nvSpPr>
          <p:cNvPr id="33" name="Rectangle 32">
            <a:extLst>
              <a:ext uri="{FF2B5EF4-FFF2-40B4-BE49-F238E27FC236}">
                <a16:creationId xmlns:a16="http://schemas.microsoft.com/office/drawing/2014/main" id="{356764DC-3DB2-4CC7-8112-82E5E63B9D66}"/>
              </a:ext>
            </a:extLst>
          </p:cNvPr>
          <p:cNvSpPr/>
          <p:nvPr/>
        </p:nvSpPr>
        <p:spPr>
          <a:xfrm>
            <a:off x="3783040" y="6421138"/>
            <a:ext cx="2347117" cy="338554"/>
          </a:xfrm>
          <a:prstGeom prst="rect">
            <a:avLst/>
          </a:prstGeom>
        </p:spPr>
        <p:txBody>
          <a:bodyPr wrap="none">
            <a:spAutoFit/>
          </a:bodyPr>
          <a:lstStyle/>
          <a:p>
            <a:r>
              <a:rPr lang="fr-FR" sz="1600" b="1" i="1" dirty="0" err="1">
                <a:solidFill>
                  <a:srgbClr val="000000"/>
                </a:solidFill>
                <a:latin typeface="Times New Roman" panose="02020603050405020304" pitchFamily="18" charset="0"/>
              </a:rPr>
              <a:t>Fig</a:t>
            </a:r>
            <a:r>
              <a:rPr lang="fr-FR" sz="1600" b="1" i="1" dirty="0">
                <a:solidFill>
                  <a:srgbClr val="000000"/>
                </a:solidFill>
                <a:latin typeface="Times New Roman" panose="02020603050405020304" pitchFamily="18" charset="0"/>
              </a:rPr>
              <a:t> 8 : </a:t>
            </a:r>
            <a:r>
              <a:rPr lang="fr-FR" sz="1600" dirty="0">
                <a:solidFill>
                  <a:srgbClr val="000000"/>
                </a:solidFill>
                <a:latin typeface="Times New Roman" panose="02020603050405020304" pitchFamily="18" charset="0"/>
              </a:rPr>
              <a:t>google </a:t>
            </a:r>
            <a:r>
              <a:rPr lang="fr-FR" sz="1600" dirty="0" err="1">
                <a:solidFill>
                  <a:srgbClr val="000000"/>
                </a:solidFill>
                <a:latin typeface="Times New Roman" panose="02020603050405020304" pitchFamily="18" charset="0"/>
              </a:rPr>
              <a:t>sketchUp</a:t>
            </a:r>
            <a:r>
              <a:rPr lang="fr-FR" sz="1600" dirty="0">
                <a:solidFill>
                  <a:srgbClr val="000000"/>
                </a:solidFill>
                <a:latin typeface="Times New Roman" panose="02020603050405020304" pitchFamily="18" charset="0"/>
              </a:rPr>
              <a:t> 8</a:t>
            </a:r>
            <a:endParaRPr lang="en-US" sz="1600" dirty="0"/>
          </a:p>
        </p:txBody>
      </p:sp>
      <p:sp>
        <p:nvSpPr>
          <p:cNvPr id="34" name="Rectangle 33">
            <a:extLst>
              <a:ext uri="{FF2B5EF4-FFF2-40B4-BE49-F238E27FC236}">
                <a16:creationId xmlns:a16="http://schemas.microsoft.com/office/drawing/2014/main" id="{5716A20A-EAA8-45CB-A4A7-6D21B7F629F3}"/>
              </a:ext>
            </a:extLst>
          </p:cNvPr>
          <p:cNvSpPr/>
          <p:nvPr/>
        </p:nvSpPr>
        <p:spPr>
          <a:xfrm>
            <a:off x="7252234" y="6421138"/>
            <a:ext cx="1661032" cy="338554"/>
          </a:xfrm>
          <a:prstGeom prst="rect">
            <a:avLst/>
          </a:prstGeom>
        </p:spPr>
        <p:txBody>
          <a:bodyPr wrap="none">
            <a:spAutoFit/>
          </a:bodyPr>
          <a:lstStyle/>
          <a:p>
            <a:r>
              <a:rPr lang="fr-FR" sz="1600" b="1" i="1" dirty="0" err="1">
                <a:solidFill>
                  <a:srgbClr val="000000"/>
                </a:solidFill>
                <a:latin typeface="Times New Roman" panose="02020603050405020304" pitchFamily="18" charset="0"/>
              </a:rPr>
              <a:t>Fig</a:t>
            </a:r>
            <a:r>
              <a:rPr lang="fr-FR" sz="1600" b="1" i="1" dirty="0">
                <a:solidFill>
                  <a:srgbClr val="000000"/>
                </a:solidFill>
                <a:latin typeface="Times New Roman" panose="02020603050405020304" pitchFamily="18" charset="0"/>
              </a:rPr>
              <a:t> 9 : </a:t>
            </a:r>
            <a:r>
              <a:rPr lang="fr-FR" sz="1600" dirty="0" err="1">
                <a:solidFill>
                  <a:srgbClr val="000000"/>
                </a:solidFill>
                <a:latin typeface="Times New Roman" panose="02020603050405020304" pitchFamily="18" charset="0"/>
              </a:rPr>
              <a:t>TRNBuild</a:t>
            </a:r>
            <a:endParaRPr lang="en-US" sz="1600" dirty="0"/>
          </a:p>
        </p:txBody>
      </p:sp>
      <p:sp>
        <p:nvSpPr>
          <p:cNvPr id="35" name="Rectangle 34">
            <a:extLst>
              <a:ext uri="{FF2B5EF4-FFF2-40B4-BE49-F238E27FC236}">
                <a16:creationId xmlns:a16="http://schemas.microsoft.com/office/drawing/2014/main" id="{35CCE8CD-B666-4408-93C6-95775BC9FB64}"/>
              </a:ext>
            </a:extLst>
          </p:cNvPr>
          <p:cNvSpPr/>
          <p:nvPr/>
        </p:nvSpPr>
        <p:spPr>
          <a:xfrm>
            <a:off x="9852885" y="6436527"/>
            <a:ext cx="2334293" cy="338554"/>
          </a:xfrm>
          <a:prstGeom prst="rect">
            <a:avLst/>
          </a:prstGeom>
        </p:spPr>
        <p:txBody>
          <a:bodyPr wrap="none">
            <a:spAutoFit/>
          </a:bodyPr>
          <a:lstStyle/>
          <a:p>
            <a:r>
              <a:rPr lang="fr-FR" sz="1600" b="1" i="1" dirty="0" err="1">
                <a:solidFill>
                  <a:srgbClr val="000000"/>
                </a:solidFill>
                <a:latin typeface="Times New Roman" panose="02020603050405020304" pitchFamily="18" charset="0"/>
              </a:rPr>
              <a:t>Fig</a:t>
            </a:r>
            <a:r>
              <a:rPr lang="fr-FR" sz="1600" b="1" i="1" dirty="0">
                <a:solidFill>
                  <a:srgbClr val="000000"/>
                </a:solidFill>
                <a:latin typeface="Times New Roman" panose="02020603050405020304" pitchFamily="18" charset="0"/>
              </a:rPr>
              <a:t> 10 : </a:t>
            </a:r>
            <a:r>
              <a:rPr lang="fr-FR" sz="1600" dirty="0">
                <a:solidFill>
                  <a:srgbClr val="000000"/>
                </a:solidFill>
                <a:latin typeface="Times New Roman" panose="02020603050405020304" pitchFamily="18" charset="0"/>
              </a:rPr>
              <a:t>simulation studio</a:t>
            </a:r>
            <a:endParaRPr lang="en-US" sz="1600" dirty="0"/>
          </a:p>
        </p:txBody>
      </p:sp>
    </p:spTree>
    <p:extLst>
      <p:ext uri="{BB962C8B-B14F-4D97-AF65-F5344CB8AC3E}">
        <p14:creationId xmlns:p14="http://schemas.microsoft.com/office/powerpoint/2010/main" val="266302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randombar(horizontal)">
                                      <p:cBhvr>
                                        <p:cTn id="42" dur="500"/>
                                        <p:tgtEl>
                                          <p:spTgt spid="23"/>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randombar(horizontal)">
                                      <p:cBhvr>
                                        <p:cTn id="45" dur="500"/>
                                        <p:tgtEl>
                                          <p:spTgt spid="32"/>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randombar(horizontal)">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randombar(horizontal)">
                                      <p:cBhvr>
                                        <p:cTn id="53" dur="500"/>
                                        <p:tgtEl>
                                          <p:spTgt spid="26"/>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randombar(horizontal)">
                                      <p:cBhvr>
                                        <p:cTn id="56" dur="500"/>
                                        <p:tgtEl>
                                          <p:spTgt spid="33"/>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randombar(horizont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randombar(horizontal)">
                                      <p:cBhvr>
                                        <p:cTn id="64" dur="500"/>
                                        <p:tgtEl>
                                          <p:spTgt spid="28"/>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randombar(horizontal)">
                                      <p:cBhvr>
                                        <p:cTn id="67" dur="500"/>
                                        <p:tgtEl>
                                          <p:spTgt spid="34"/>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randombar(horizontal)">
                                      <p:cBhvr>
                                        <p:cTn id="70" dur="5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randombar(horizontal)">
                                      <p:cBhvr>
                                        <p:cTn id="75" dur="500"/>
                                        <p:tgtEl>
                                          <p:spTgt spid="27"/>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randombar(horizontal)">
                                      <p:cBhvr>
                                        <p:cTn id="7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9" grpId="0" animBg="1"/>
      <p:bldP spid="30" grpId="0" animBg="1"/>
      <p:bldP spid="31" grpId="0" animBg="1"/>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0BC4CEA-C9D9-4C2D-8585-67E2BDAC0B0F}" type="slidenum">
              <a:rPr lang="fr-FR" smtClean="0"/>
              <a:t>13</a:t>
            </a:fld>
            <a:endParaRPr lang="fr-FR"/>
          </a:p>
        </p:txBody>
      </p:sp>
      <p:sp>
        <p:nvSpPr>
          <p:cNvPr id="5" name="Rectangle 4"/>
          <p:cNvSpPr/>
          <p:nvPr/>
        </p:nvSpPr>
        <p:spPr>
          <a:xfrm>
            <a:off x="2125892" y="752797"/>
            <a:ext cx="1409360" cy="400110"/>
          </a:xfrm>
          <a:prstGeom prst="rect">
            <a:avLst/>
          </a:prstGeom>
        </p:spPr>
        <p:txBody>
          <a:bodyPr wrap="none">
            <a:spAutoFit/>
          </a:bodyPr>
          <a:lstStyle/>
          <a:p>
            <a:r>
              <a:rPr lang="fr-FR" sz="2000" b="1" dirty="0">
                <a:latin typeface="Times New Roman" panose="02020603050405020304" pitchFamily="18" charset="0"/>
                <a:cs typeface="Times New Roman" panose="02020603050405020304" pitchFamily="18" charset="0"/>
              </a:rPr>
              <a:t>Conclusion</a:t>
            </a:r>
          </a:p>
        </p:txBody>
      </p:sp>
      <p:sp>
        <p:nvSpPr>
          <p:cNvPr id="10" name="Rectangle 9">
            <a:extLst>
              <a:ext uri="{FF2B5EF4-FFF2-40B4-BE49-F238E27FC236}">
                <a16:creationId xmlns:a16="http://schemas.microsoft.com/office/drawing/2014/main" id="{F202D435-93E7-42CA-8773-FF0213DCA4D6}"/>
              </a:ext>
            </a:extLst>
          </p:cNvPr>
          <p:cNvSpPr/>
          <p:nvPr/>
        </p:nvSpPr>
        <p:spPr>
          <a:xfrm>
            <a:off x="1311579" y="1566455"/>
            <a:ext cx="4294765" cy="369332"/>
          </a:xfrm>
          <a:prstGeom prst="rect">
            <a:avLst/>
          </a:prstGeom>
        </p:spPr>
        <p:txBody>
          <a:bodyPr wrap="none">
            <a:spAutoFit/>
          </a:bodyPr>
          <a:lstStyle/>
          <a:p>
            <a:r>
              <a:rPr lang="fr-FR" dirty="0">
                <a:latin typeface="Times New Roman" panose="02020603050405020304" pitchFamily="18" charset="0"/>
                <a:cs typeface="Times New Roman" panose="02020603050405020304" pitchFamily="18" charset="0"/>
              </a:rPr>
              <a:t>Matériau, méthodes et outils de simulation :</a:t>
            </a:r>
            <a:endParaRPr lang="en-US" dirty="0"/>
          </a:p>
        </p:txBody>
      </p:sp>
      <p:sp>
        <p:nvSpPr>
          <p:cNvPr id="11" name="Rectangle 10">
            <a:extLst>
              <a:ext uri="{FF2B5EF4-FFF2-40B4-BE49-F238E27FC236}">
                <a16:creationId xmlns:a16="http://schemas.microsoft.com/office/drawing/2014/main" id="{A1A121BE-085B-4279-8534-81F22886D793}"/>
              </a:ext>
            </a:extLst>
          </p:cNvPr>
          <p:cNvSpPr/>
          <p:nvPr/>
        </p:nvSpPr>
        <p:spPr>
          <a:xfrm>
            <a:off x="1311579" y="2081359"/>
            <a:ext cx="5553828" cy="369332"/>
          </a:xfrm>
          <a:prstGeom prst="rect">
            <a:avLst/>
          </a:prstGeom>
        </p:spPr>
        <p:txBody>
          <a:bodyPr wrap="none">
            <a:spAutoFit/>
          </a:bodyPr>
          <a:lstStyle/>
          <a:p>
            <a:pPr marL="285750" indent="-285750">
              <a:buFont typeface="Arial" panose="020B0604020202020204" pitchFamily="34" charset="0"/>
              <a:buChar char="•"/>
            </a:pPr>
            <a:r>
              <a:rPr lang="fr-FR" b="1" i="1" dirty="0">
                <a:latin typeface="Times New Roman" panose="02020603050405020304" pitchFamily="18" charset="0"/>
                <a:cs typeface="Times New Roman" panose="02020603050405020304" pitchFamily="18" charset="0"/>
              </a:rPr>
              <a:t>Matériau :</a:t>
            </a:r>
            <a:r>
              <a:rPr lang="fr-FR" dirty="0">
                <a:latin typeface="Times New Roman" panose="02020603050405020304" pitchFamily="18" charset="0"/>
                <a:cs typeface="Times New Roman" panose="02020603050405020304" pitchFamily="18" charset="0"/>
              </a:rPr>
              <a:t> BTC en Argile renforcé avec du chiendent.</a:t>
            </a:r>
            <a:endParaRPr lang="en-US" dirty="0"/>
          </a:p>
        </p:txBody>
      </p:sp>
      <p:sp>
        <p:nvSpPr>
          <p:cNvPr id="12" name="Rectangle 11">
            <a:extLst>
              <a:ext uri="{FF2B5EF4-FFF2-40B4-BE49-F238E27FC236}">
                <a16:creationId xmlns:a16="http://schemas.microsoft.com/office/drawing/2014/main" id="{E8D23151-65EF-4514-ABF1-0E2F5B5CEEBD}"/>
              </a:ext>
            </a:extLst>
          </p:cNvPr>
          <p:cNvSpPr/>
          <p:nvPr/>
        </p:nvSpPr>
        <p:spPr>
          <a:xfrm>
            <a:off x="1311579" y="2658408"/>
            <a:ext cx="5654112" cy="369332"/>
          </a:xfrm>
          <a:prstGeom prst="rect">
            <a:avLst/>
          </a:prstGeom>
        </p:spPr>
        <p:txBody>
          <a:bodyPr wrap="none">
            <a:spAutoFit/>
          </a:bodyPr>
          <a:lstStyle/>
          <a:p>
            <a:pPr marL="285750" indent="-285750">
              <a:buFont typeface="Arial" panose="020B0604020202020204" pitchFamily="34" charset="0"/>
              <a:buChar char="•"/>
            </a:pPr>
            <a:r>
              <a:rPr lang="fr-FR" b="1" i="1" dirty="0">
                <a:latin typeface="Times New Roman" panose="02020603050405020304" pitchFamily="18" charset="0"/>
                <a:cs typeface="Times New Roman" panose="02020603050405020304" pitchFamily="18" charset="0"/>
              </a:rPr>
              <a:t>Méthode de caractérisation thermique : </a:t>
            </a:r>
            <a:r>
              <a:rPr lang="fr-FR" dirty="0">
                <a:latin typeface="Times New Roman" panose="02020603050405020304" pitchFamily="18" charset="0"/>
                <a:cs typeface="Times New Roman" panose="02020603050405020304" pitchFamily="18" charset="0"/>
              </a:rPr>
              <a:t>Ruban chaud.</a:t>
            </a:r>
            <a:endParaRPr lang="en-US" dirty="0"/>
          </a:p>
        </p:txBody>
      </p:sp>
      <p:sp>
        <p:nvSpPr>
          <p:cNvPr id="13" name="Rectangle 12">
            <a:extLst>
              <a:ext uri="{FF2B5EF4-FFF2-40B4-BE49-F238E27FC236}">
                <a16:creationId xmlns:a16="http://schemas.microsoft.com/office/drawing/2014/main" id="{C8341C6A-D8D7-4313-9742-BC51DFAE5EB5}"/>
              </a:ext>
            </a:extLst>
          </p:cNvPr>
          <p:cNvSpPr/>
          <p:nvPr/>
        </p:nvSpPr>
        <p:spPr>
          <a:xfrm>
            <a:off x="1311579" y="3235457"/>
            <a:ext cx="8084264" cy="369332"/>
          </a:xfrm>
          <a:prstGeom prst="rect">
            <a:avLst/>
          </a:prstGeom>
        </p:spPr>
        <p:txBody>
          <a:bodyPr wrap="none">
            <a:spAutoFit/>
          </a:bodyPr>
          <a:lstStyle/>
          <a:p>
            <a:pPr marL="285750" indent="-285750">
              <a:buFont typeface="Arial" panose="020B0604020202020204" pitchFamily="34" charset="0"/>
              <a:buChar char="•"/>
            </a:pPr>
            <a:r>
              <a:rPr lang="fr-FR" b="1" i="1" dirty="0">
                <a:latin typeface="Times New Roman" panose="02020603050405020304" pitchFamily="18" charset="0"/>
                <a:cs typeface="Times New Roman" panose="02020603050405020304" pitchFamily="18" charset="0"/>
              </a:rPr>
              <a:t>Caractérisation mécanique : </a:t>
            </a:r>
            <a:r>
              <a:rPr lang="fr-FR" dirty="0">
                <a:latin typeface="Times New Roman" panose="02020603050405020304" pitchFamily="18" charset="0"/>
                <a:cs typeface="Times New Roman" panose="02020603050405020304" pitchFamily="18" charset="0"/>
              </a:rPr>
              <a:t>résistance à la compression ; résistance à la flexion. </a:t>
            </a:r>
            <a:endParaRPr lang="en-US" dirty="0"/>
          </a:p>
        </p:txBody>
      </p:sp>
      <p:sp>
        <p:nvSpPr>
          <p:cNvPr id="14" name="Rectangle 13">
            <a:extLst>
              <a:ext uri="{FF2B5EF4-FFF2-40B4-BE49-F238E27FC236}">
                <a16:creationId xmlns:a16="http://schemas.microsoft.com/office/drawing/2014/main" id="{71F98E2D-F989-4959-941B-2DB17EDAA4E6}"/>
              </a:ext>
            </a:extLst>
          </p:cNvPr>
          <p:cNvSpPr/>
          <p:nvPr/>
        </p:nvSpPr>
        <p:spPr>
          <a:xfrm>
            <a:off x="1311579" y="3812506"/>
            <a:ext cx="4303422" cy="369332"/>
          </a:xfrm>
          <a:prstGeom prst="rect">
            <a:avLst/>
          </a:prstGeom>
        </p:spPr>
        <p:txBody>
          <a:bodyPr wrap="none">
            <a:spAutoFit/>
          </a:bodyPr>
          <a:lstStyle/>
          <a:p>
            <a:pPr marL="285750" indent="-285750">
              <a:buFont typeface="Arial" panose="020B0604020202020204" pitchFamily="34" charset="0"/>
              <a:buChar char="•"/>
            </a:pPr>
            <a:r>
              <a:rPr lang="fr-FR" b="1" i="1" dirty="0">
                <a:latin typeface="Times New Roman" panose="02020603050405020304" pitchFamily="18" charset="0"/>
                <a:cs typeface="Times New Roman" panose="02020603050405020304" pitchFamily="18" charset="0"/>
              </a:rPr>
              <a:t>Outils de simulation : </a:t>
            </a:r>
            <a:r>
              <a:rPr lang="fr-FR" dirty="0">
                <a:latin typeface="Times New Roman" panose="02020603050405020304" pitchFamily="18" charset="0"/>
                <a:cs typeface="Times New Roman" panose="02020603050405020304" pitchFamily="18" charset="0"/>
              </a:rPr>
              <a:t>TRNSYS ; WUFI</a:t>
            </a:r>
            <a:endParaRPr lang="en-US" dirty="0"/>
          </a:p>
        </p:txBody>
      </p:sp>
    </p:spTree>
    <p:extLst>
      <p:ext uri="{BB962C8B-B14F-4D97-AF65-F5344CB8AC3E}">
        <p14:creationId xmlns:p14="http://schemas.microsoft.com/office/powerpoint/2010/main" val="29722942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0BC4CEA-C9D9-4C2D-8585-67E2BDAC0B0F}" type="slidenum">
              <a:rPr lang="fr-FR" smtClean="0"/>
              <a:t>14</a:t>
            </a:fld>
            <a:endParaRPr lang="fr-FR"/>
          </a:p>
        </p:txBody>
      </p:sp>
      <p:sp>
        <p:nvSpPr>
          <p:cNvPr id="6" name="Rectangle 5"/>
          <p:cNvSpPr/>
          <p:nvPr/>
        </p:nvSpPr>
        <p:spPr>
          <a:xfrm>
            <a:off x="3541889" y="3235789"/>
            <a:ext cx="5586786" cy="707886"/>
          </a:xfrm>
          <a:prstGeom prst="rect">
            <a:avLst/>
          </a:prstGeom>
          <a:effectLst>
            <a:outerShdw blurRad="50800" dist="38100" dir="5400000" algn="t" rotWithShape="0">
              <a:prstClr val="black">
                <a:alpha val="40000"/>
              </a:prstClr>
            </a:outerShdw>
          </a:effectLst>
        </p:spPr>
        <p:txBody>
          <a:bodyPr wrap="none">
            <a:spAutoFit/>
          </a:bodyPr>
          <a:lstStyle/>
          <a:p>
            <a:r>
              <a:rPr lang="fr-FR" sz="4000" dirty="0">
                <a:solidFill>
                  <a:srgbClr val="0070C0"/>
                </a:solidFill>
                <a:latin typeface="Times New Roman" panose="02020603050405020304" pitchFamily="18" charset="0"/>
              </a:rPr>
              <a:t>Merci pour votre attention</a:t>
            </a:r>
            <a:endParaRPr lang="fr-FR" sz="4000" dirty="0">
              <a:solidFill>
                <a:srgbClr val="0070C0"/>
              </a:solidFill>
            </a:endParaRPr>
          </a:p>
        </p:txBody>
      </p:sp>
      <p:pic>
        <p:nvPicPr>
          <p:cNvPr id="8" name="Image 7"/>
          <p:cNvPicPr>
            <a:picLocks noChangeAspect="1"/>
          </p:cNvPicPr>
          <p:nvPr/>
        </p:nvPicPr>
        <p:blipFill>
          <a:blip r:embed="rId2"/>
          <a:stretch>
            <a:fillRect/>
          </a:stretch>
        </p:blipFill>
        <p:spPr>
          <a:xfrm>
            <a:off x="4039868" y="6306796"/>
            <a:ext cx="4590828" cy="551204"/>
          </a:xfrm>
          <a:prstGeom prst="rect">
            <a:avLst/>
          </a:prstGeom>
        </p:spPr>
      </p:pic>
    </p:spTree>
    <p:extLst>
      <p:ext uri="{BB962C8B-B14F-4D97-AF65-F5344CB8AC3E}">
        <p14:creationId xmlns:p14="http://schemas.microsoft.com/office/powerpoint/2010/main" val="90558857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531812" y="797897"/>
            <a:ext cx="779767" cy="365125"/>
          </a:xfrm>
        </p:spPr>
        <p:txBody>
          <a:bodyPr/>
          <a:lstStyle/>
          <a:p>
            <a:fld id="{40BC4CEA-C9D9-4C2D-8585-67E2BDAC0B0F}" type="slidenum">
              <a:rPr lang="fr-FR" smtClean="0"/>
              <a:t>2</a:t>
            </a:fld>
            <a:endParaRPr lang="fr-FR"/>
          </a:p>
        </p:txBody>
      </p:sp>
      <p:sp>
        <p:nvSpPr>
          <p:cNvPr id="5" name="Rectangle 4"/>
          <p:cNvSpPr/>
          <p:nvPr/>
        </p:nvSpPr>
        <p:spPr>
          <a:xfrm>
            <a:off x="2057526" y="787782"/>
            <a:ext cx="683200" cy="400110"/>
          </a:xfrm>
          <a:prstGeom prst="rect">
            <a:avLst/>
          </a:prstGeom>
        </p:spPr>
        <p:txBody>
          <a:bodyPr wrap="none">
            <a:spAutoFit/>
          </a:bodyPr>
          <a:lstStyle/>
          <a:p>
            <a:r>
              <a:rPr lang="fr-FR" sz="2000" b="1" dirty="0">
                <a:latin typeface="Times New Roman" panose="02020603050405020304" pitchFamily="18" charset="0"/>
                <a:cs typeface="Times New Roman" panose="02020603050405020304" pitchFamily="18" charset="0"/>
              </a:rPr>
              <a:t>Plan</a:t>
            </a:r>
          </a:p>
        </p:txBody>
      </p:sp>
      <p:sp>
        <p:nvSpPr>
          <p:cNvPr id="6" name="Rectangle 5"/>
          <p:cNvSpPr/>
          <p:nvPr/>
        </p:nvSpPr>
        <p:spPr>
          <a:xfrm>
            <a:off x="2057526" y="2253022"/>
            <a:ext cx="6992299" cy="369332"/>
          </a:xfrm>
          <a:prstGeom prst="rect">
            <a:avLst/>
          </a:prstGeom>
        </p:spPr>
        <p:txBody>
          <a:bodyPr wrap="none">
            <a:spAutoFit/>
          </a:bodyPr>
          <a:lstStyle/>
          <a:p>
            <a:pPr marL="342900" indent="-342900">
              <a:buAutoNum type="arabicPeriod"/>
            </a:pPr>
            <a:r>
              <a:rPr lang="fr-FR" dirty="0">
                <a:latin typeface="Times New Roman" panose="02020603050405020304" pitchFamily="18" charset="0"/>
                <a:cs typeface="Times New Roman" panose="02020603050405020304" pitchFamily="18" charset="0"/>
              </a:rPr>
              <a:t>Importance de l’enveloppe dans l’efficacité énergétique des bâtiments</a:t>
            </a:r>
          </a:p>
        </p:txBody>
      </p:sp>
      <p:sp>
        <p:nvSpPr>
          <p:cNvPr id="7" name="Rectangle 6"/>
          <p:cNvSpPr/>
          <p:nvPr/>
        </p:nvSpPr>
        <p:spPr>
          <a:xfrm>
            <a:off x="2057526" y="2843057"/>
            <a:ext cx="7915416" cy="369332"/>
          </a:xfrm>
          <a:prstGeom prst="rect">
            <a:avLst/>
          </a:prstGeom>
        </p:spPr>
        <p:txBody>
          <a:bodyPr wrap="square">
            <a:spAutoFit/>
          </a:bodyPr>
          <a:lstStyle/>
          <a:p>
            <a:r>
              <a:rPr lang="fr-FR" dirty="0">
                <a:latin typeface="Times New Roman" panose="02020603050405020304" pitchFamily="18" charset="0"/>
                <a:cs typeface="Times New Roman" panose="02020603050405020304" pitchFamily="18" charset="0"/>
              </a:rPr>
              <a:t>2.   Méthodes </a:t>
            </a:r>
            <a:r>
              <a:rPr lang="fr-FR">
                <a:latin typeface="Times New Roman" panose="02020603050405020304" pitchFamily="18" charset="0"/>
                <a:cs typeface="Times New Roman" panose="02020603050405020304" pitchFamily="18" charset="0"/>
              </a:rPr>
              <a:t>de caractérisation thermomécanique </a:t>
            </a:r>
            <a:r>
              <a:rPr lang="fr-FR" dirty="0">
                <a:latin typeface="Times New Roman" panose="02020603050405020304" pitchFamily="18" charset="0"/>
                <a:cs typeface="Times New Roman" panose="02020603050405020304" pitchFamily="18" charset="0"/>
              </a:rPr>
              <a:t>des matériaux</a:t>
            </a:r>
          </a:p>
        </p:txBody>
      </p:sp>
      <p:sp>
        <p:nvSpPr>
          <p:cNvPr id="8" name="Rectangle 7"/>
          <p:cNvSpPr/>
          <p:nvPr/>
        </p:nvSpPr>
        <p:spPr>
          <a:xfrm>
            <a:off x="2057526" y="3433092"/>
            <a:ext cx="9279258" cy="369332"/>
          </a:xfrm>
          <a:prstGeom prst="rect">
            <a:avLst/>
          </a:prstGeom>
        </p:spPr>
        <p:txBody>
          <a:bodyPr wrap="square">
            <a:spAutoFit/>
          </a:bodyPr>
          <a:lstStyle/>
          <a:p>
            <a:r>
              <a:rPr lang="fr-FR" dirty="0">
                <a:latin typeface="Times New Roman" panose="02020603050405020304" pitchFamily="18" charset="0"/>
                <a:cs typeface="Times New Roman" panose="02020603050405020304" pitchFamily="18" charset="0"/>
              </a:rPr>
              <a:t>3.   Méthodes d’évaluation du confort thermique et de la performance énergétique des bâtiments</a:t>
            </a:r>
            <a:endParaRPr lang="fr-FR" dirty="0"/>
          </a:p>
        </p:txBody>
      </p:sp>
      <p:sp>
        <p:nvSpPr>
          <p:cNvPr id="9" name="Rectangle 8"/>
          <p:cNvSpPr/>
          <p:nvPr/>
        </p:nvSpPr>
        <p:spPr>
          <a:xfrm>
            <a:off x="2057526" y="1662987"/>
            <a:ext cx="6096000" cy="369332"/>
          </a:xfrm>
          <a:prstGeom prst="rect">
            <a:avLst/>
          </a:prstGeom>
        </p:spPr>
        <p:txBody>
          <a:bodyPr>
            <a:spAutoFit/>
          </a:bodyPr>
          <a:lstStyle/>
          <a:p>
            <a:r>
              <a:rPr lang="fr-FR" dirty="0">
                <a:latin typeface="Times New Roman" panose="02020603050405020304" pitchFamily="18" charset="0"/>
                <a:cs typeface="Times New Roman" panose="02020603050405020304" pitchFamily="18" charset="0"/>
              </a:rPr>
              <a:t>Introduction </a:t>
            </a:r>
            <a:endParaRPr lang="fr-FR" dirty="0"/>
          </a:p>
        </p:txBody>
      </p:sp>
      <p:sp>
        <p:nvSpPr>
          <p:cNvPr id="10" name="Rectangle 9"/>
          <p:cNvSpPr/>
          <p:nvPr/>
        </p:nvSpPr>
        <p:spPr>
          <a:xfrm>
            <a:off x="2057526" y="4604994"/>
            <a:ext cx="6096000" cy="369332"/>
          </a:xfrm>
          <a:prstGeom prst="rect">
            <a:avLst/>
          </a:prstGeom>
        </p:spPr>
        <p:txBody>
          <a:bodyPr>
            <a:spAutoFit/>
          </a:bodyPr>
          <a:lstStyle/>
          <a:p>
            <a:r>
              <a:rPr lang="fr-FR" dirty="0">
                <a:latin typeface="Times New Roman" panose="02020603050405020304" pitchFamily="18" charset="0"/>
                <a:cs typeface="Times New Roman" panose="02020603050405020304" pitchFamily="18" charset="0"/>
              </a:rPr>
              <a:t>Conclusion</a:t>
            </a:r>
            <a:endParaRPr lang="fr-FR" dirty="0"/>
          </a:p>
        </p:txBody>
      </p:sp>
      <p:pic>
        <p:nvPicPr>
          <p:cNvPr id="11" name="Image 10"/>
          <p:cNvPicPr>
            <a:picLocks noChangeAspect="1"/>
          </p:cNvPicPr>
          <p:nvPr/>
        </p:nvPicPr>
        <p:blipFill>
          <a:blip r:embed="rId2"/>
          <a:stretch>
            <a:fillRect/>
          </a:stretch>
        </p:blipFill>
        <p:spPr>
          <a:xfrm>
            <a:off x="4039868" y="6306796"/>
            <a:ext cx="4590828" cy="551204"/>
          </a:xfrm>
          <a:prstGeom prst="rect">
            <a:avLst/>
          </a:prstGeom>
        </p:spPr>
      </p:pic>
      <p:sp>
        <p:nvSpPr>
          <p:cNvPr id="13" name="Rectangle 12">
            <a:extLst>
              <a:ext uri="{FF2B5EF4-FFF2-40B4-BE49-F238E27FC236}">
                <a16:creationId xmlns:a16="http://schemas.microsoft.com/office/drawing/2014/main" id="{81D70F16-B500-4146-8A6E-B08A4F9B2530}"/>
              </a:ext>
            </a:extLst>
          </p:cNvPr>
          <p:cNvSpPr/>
          <p:nvPr/>
        </p:nvSpPr>
        <p:spPr>
          <a:xfrm>
            <a:off x="2057525" y="4019043"/>
            <a:ext cx="8035057" cy="369332"/>
          </a:xfrm>
          <a:prstGeom prst="rect">
            <a:avLst/>
          </a:prstGeom>
        </p:spPr>
        <p:txBody>
          <a:bodyPr wrap="square">
            <a:spAutoFit/>
          </a:bodyPr>
          <a:lstStyle/>
          <a:p>
            <a:r>
              <a:rPr lang="fr-FR" dirty="0">
                <a:latin typeface="Times New Roman" panose="02020603050405020304" pitchFamily="18" charset="0"/>
                <a:cs typeface="Times New Roman" panose="02020603050405020304" pitchFamily="18" charset="0"/>
              </a:rPr>
              <a:t>4.   Logiciels de simulation thermique utilisés</a:t>
            </a:r>
            <a:endParaRPr lang="fr-FR" dirty="0"/>
          </a:p>
        </p:txBody>
      </p:sp>
    </p:spTree>
    <p:extLst>
      <p:ext uri="{BB962C8B-B14F-4D97-AF65-F5344CB8AC3E}">
        <p14:creationId xmlns:p14="http://schemas.microsoft.com/office/powerpoint/2010/main" val="38784216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E8AEED0-11FA-491F-81F3-6C356C293D09}"/>
              </a:ext>
            </a:extLst>
          </p:cNvPr>
          <p:cNvSpPr>
            <a:spLocks noGrp="1"/>
          </p:cNvSpPr>
          <p:nvPr>
            <p:ph type="sldNum" sz="quarter" idx="12"/>
          </p:nvPr>
        </p:nvSpPr>
        <p:spPr/>
        <p:txBody>
          <a:bodyPr/>
          <a:lstStyle/>
          <a:p>
            <a:fld id="{40BC4CEA-C9D9-4C2D-8585-67E2BDAC0B0F}" type="slidenum">
              <a:rPr lang="fr-FR" smtClean="0"/>
              <a:t>3</a:t>
            </a:fld>
            <a:endParaRPr lang="fr-FR"/>
          </a:p>
        </p:txBody>
      </p:sp>
      <p:pic>
        <p:nvPicPr>
          <p:cNvPr id="6" name="Image 5">
            <a:extLst>
              <a:ext uri="{FF2B5EF4-FFF2-40B4-BE49-F238E27FC236}">
                <a16:creationId xmlns:a16="http://schemas.microsoft.com/office/drawing/2014/main" id="{CE82AB06-2926-413B-AEAD-E312E46FB3E1}"/>
              </a:ext>
            </a:extLst>
          </p:cNvPr>
          <p:cNvPicPr>
            <a:picLocks noChangeAspect="1"/>
          </p:cNvPicPr>
          <p:nvPr/>
        </p:nvPicPr>
        <p:blipFill>
          <a:blip r:embed="rId2"/>
          <a:stretch>
            <a:fillRect/>
          </a:stretch>
        </p:blipFill>
        <p:spPr>
          <a:xfrm>
            <a:off x="782321" y="2382856"/>
            <a:ext cx="1962058" cy="2855773"/>
          </a:xfrm>
          <a:prstGeom prst="rect">
            <a:avLst/>
          </a:prstGeom>
        </p:spPr>
      </p:pic>
      <p:pic>
        <p:nvPicPr>
          <p:cNvPr id="7" name="Image 6">
            <a:extLst>
              <a:ext uri="{FF2B5EF4-FFF2-40B4-BE49-F238E27FC236}">
                <a16:creationId xmlns:a16="http://schemas.microsoft.com/office/drawing/2014/main" id="{53BC51D5-22B4-436C-88BD-63819B4E95F9}"/>
              </a:ext>
            </a:extLst>
          </p:cNvPr>
          <p:cNvPicPr>
            <a:picLocks noChangeAspect="1"/>
          </p:cNvPicPr>
          <p:nvPr/>
        </p:nvPicPr>
        <p:blipFill>
          <a:blip r:embed="rId3"/>
          <a:stretch>
            <a:fillRect/>
          </a:stretch>
        </p:blipFill>
        <p:spPr>
          <a:xfrm>
            <a:off x="5359153" y="1127122"/>
            <a:ext cx="1473692" cy="1330583"/>
          </a:xfrm>
          <a:prstGeom prst="rect">
            <a:avLst/>
          </a:prstGeom>
        </p:spPr>
      </p:pic>
      <p:pic>
        <p:nvPicPr>
          <p:cNvPr id="8" name="Image 7">
            <a:extLst>
              <a:ext uri="{FF2B5EF4-FFF2-40B4-BE49-F238E27FC236}">
                <a16:creationId xmlns:a16="http://schemas.microsoft.com/office/drawing/2014/main" id="{255A2677-CDB6-4C07-A4D8-7D84BA6F12CA}"/>
              </a:ext>
            </a:extLst>
          </p:cNvPr>
          <p:cNvPicPr>
            <a:picLocks noChangeAspect="1"/>
          </p:cNvPicPr>
          <p:nvPr/>
        </p:nvPicPr>
        <p:blipFill>
          <a:blip r:embed="rId4"/>
          <a:stretch>
            <a:fillRect/>
          </a:stretch>
        </p:blipFill>
        <p:spPr>
          <a:xfrm>
            <a:off x="5212190" y="5160648"/>
            <a:ext cx="2126905" cy="1449568"/>
          </a:xfrm>
          <a:prstGeom prst="rect">
            <a:avLst/>
          </a:prstGeom>
        </p:spPr>
      </p:pic>
      <p:pic>
        <p:nvPicPr>
          <p:cNvPr id="9" name="Image 8">
            <a:extLst>
              <a:ext uri="{FF2B5EF4-FFF2-40B4-BE49-F238E27FC236}">
                <a16:creationId xmlns:a16="http://schemas.microsoft.com/office/drawing/2014/main" id="{6E0DFD9A-8808-4E3F-AD42-4AC472FD6F16}"/>
              </a:ext>
            </a:extLst>
          </p:cNvPr>
          <p:cNvPicPr>
            <a:picLocks noChangeAspect="1"/>
          </p:cNvPicPr>
          <p:nvPr/>
        </p:nvPicPr>
        <p:blipFill>
          <a:blip r:embed="rId5"/>
          <a:stretch>
            <a:fillRect/>
          </a:stretch>
        </p:blipFill>
        <p:spPr>
          <a:xfrm>
            <a:off x="9800588" y="2558178"/>
            <a:ext cx="2126905" cy="2505127"/>
          </a:xfrm>
          <a:prstGeom prst="rect">
            <a:avLst/>
          </a:prstGeom>
        </p:spPr>
      </p:pic>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1991E548-17AE-424F-BA97-F39CDBCF1DE7}"/>
                  </a:ext>
                </a:extLst>
              </p:cNvPr>
              <p:cNvSpPr/>
              <p:nvPr/>
            </p:nvSpPr>
            <p:spPr>
              <a:xfrm>
                <a:off x="2981938" y="3487578"/>
                <a:ext cx="6228121" cy="646331"/>
              </a:xfrm>
              <a:prstGeom prst="rect">
                <a:avLst/>
              </a:prstGeom>
            </p:spPr>
            <p:txBody>
              <a:bodyPr wrap="square">
                <a:spAutoFit/>
              </a:bodyPr>
              <a:lstStyle/>
              <a:p>
                <a:pPr algn="ctr"/>
                <a:r>
                  <a:rPr lang="fr-FR" dirty="0">
                    <a:latin typeface="Times New Roman" panose="02020603050405020304" pitchFamily="18" charset="0"/>
                    <a:ea typeface="Times New Roman" panose="02020603050405020304" pitchFamily="18" charset="0"/>
                  </a:rPr>
                  <a:t>Consommation énergétique des bâtiments : </a:t>
                </a:r>
                <a14:m>
                  <m:oMath xmlns:m="http://schemas.openxmlformats.org/officeDocument/2006/math">
                    <m:r>
                      <a:rPr lang="fr-FR" i="1">
                        <a:latin typeface="Cambria Math" panose="02040503050406030204" pitchFamily="18" charset="0"/>
                        <a:ea typeface="Calibri" panose="020F0502020204030204" pitchFamily="34" charset="0"/>
                        <a:cs typeface="Times New Roman" panose="02020603050405020304" pitchFamily="18" charset="0"/>
                      </a:rPr>
                      <m:t>40%</m:t>
                    </m:r>
                  </m:oMath>
                </a14:m>
                <a:r>
                  <a:rPr lang="fr-FR" dirty="0">
                    <a:effectLst/>
                    <a:latin typeface="Times New Roman" panose="02020603050405020304" pitchFamily="18" charset="0"/>
                    <a:ea typeface="Times New Roman" panose="02020603050405020304" pitchFamily="18" charset="0"/>
                  </a:rPr>
                  <a:t> de la consommation mondiale </a:t>
                </a:r>
                <a:r>
                  <a:rPr lang="fr-FR" dirty="0">
                    <a:latin typeface="Times New Roman" panose="02020603050405020304" pitchFamily="18" charset="0"/>
                    <a:ea typeface="Times New Roman" panose="02020603050405020304" pitchFamily="18" charset="0"/>
                  </a:rPr>
                  <a:t>(DOE, 2012).</a:t>
                </a:r>
                <a:endParaRPr lang="fr-FR" dirty="0"/>
              </a:p>
            </p:txBody>
          </p:sp>
        </mc:Choice>
        <mc:Fallback xmlns="">
          <p:sp>
            <p:nvSpPr>
              <p:cNvPr id="10" name="Rectangle 9">
                <a:extLst>
                  <a:ext uri="{FF2B5EF4-FFF2-40B4-BE49-F238E27FC236}">
                    <a16:creationId xmlns:a16="http://schemas.microsoft.com/office/drawing/2014/main" id="{1991E548-17AE-424F-BA97-F39CDBCF1DE7}"/>
                  </a:ext>
                </a:extLst>
              </p:cNvPr>
              <p:cNvSpPr>
                <a:spLocks noRot="1" noChangeAspect="1" noMove="1" noResize="1" noEditPoints="1" noAdjustHandles="1" noChangeArrowheads="1" noChangeShapeType="1" noTextEdit="1"/>
              </p:cNvSpPr>
              <p:nvPr/>
            </p:nvSpPr>
            <p:spPr>
              <a:xfrm>
                <a:off x="2981938" y="3487578"/>
                <a:ext cx="6228121" cy="646331"/>
              </a:xfrm>
              <a:prstGeom prst="rect">
                <a:avLst/>
              </a:prstGeom>
              <a:blipFill>
                <a:blip r:embed="rId6"/>
                <a:stretch>
                  <a:fillRect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DE271245-8C2C-4E8D-92DA-A70E2E03578C}"/>
                  </a:ext>
                </a:extLst>
              </p:cNvPr>
              <p:cNvSpPr/>
              <p:nvPr/>
            </p:nvSpPr>
            <p:spPr>
              <a:xfrm>
                <a:off x="2981938" y="4324113"/>
                <a:ext cx="6228121" cy="646331"/>
              </a:xfrm>
              <a:prstGeom prst="rect">
                <a:avLst/>
              </a:prstGeom>
            </p:spPr>
            <p:txBody>
              <a:bodyPr wrap="square">
                <a:spAutoFit/>
              </a:bodyPr>
              <a:lstStyle/>
              <a:p>
                <a:pPr algn="ctr"/>
                <a:r>
                  <a:rPr lang="fr-FR" dirty="0">
                    <a:latin typeface="Times New Roman" panose="02020603050405020304" pitchFamily="18" charset="0"/>
                    <a:ea typeface="Times New Roman" panose="02020603050405020304" pitchFamily="18" charset="0"/>
                  </a:rPr>
                  <a:t>Emission des gaz à effet de serre des bâtiments : </a:t>
                </a:r>
                <a14:m>
                  <m:oMath xmlns:m="http://schemas.openxmlformats.org/officeDocument/2006/math">
                    <m:r>
                      <a:rPr lang="fr-FR" i="1">
                        <a:latin typeface="Cambria Math" panose="02040503050406030204" pitchFamily="18" charset="0"/>
                        <a:ea typeface="Calibri" panose="020F0502020204030204" pitchFamily="34" charset="0"/>
                        <a:cs typeface="Times New Roman" panose="02020603050405020304" pitchFamily="18" charset="0"/>
                      </a:rPr>
                      <m:t>40</m:t>
                    </m:r>
                  </m:oMath>
                </a14:m>
                <a:r>
                  <a:rPr lang="fr-FR" dirty="0">
                    <a:latin typeface="Times New Roman" panose="02020603050405020304" pitchFamily="18" charset="0"/>
                    <a:ea typeface="Times New Roman" panose="02020603050405020304" pitchFamily="18" charset="0"/>
                  </a:rPr>
                  <a:t> à </a:t>
                </a:r>
                <a14:m>
                  <m:oMath xmlns:m="http://schemas.openxmlformats.org/officeDocument/2006/math">
                    <m:r>
                      <a:rPr lang="fr-FR" i="1">
                        <a:latin typeface="Cambria Math" panose="02040503050406030204" pitchFamily="18" charset="0"/>
                        <a:ea typeface="Calibri" panose="020F0502020204030204" pitchFamily="34" charset="0"/>
                        <a:cs typeface="Times New Roman" panose="02020603050405020304" pitchFamily="18" charset="0"/>
                      </a:rPr>
                      <m:t>50%</m:t>
                    </m:r>
                  </m:oMath>
                </a14:m>
                <a:r>
                  <a:rPr lang="fr-FR" dirty="0">
                    <a:latin typeface="Times New Roman" panose="02020603050405020304" pitchFamily="18" charset="0"/>
                    <a:ea typeface="Times New Roman" panose="02020603050405020304" pitchFamily="18" charset="0"/>
                  </a:rPr>
                  <a:t> des émissions mondiales (DOE, 2012).</a:t>
                </a:r>
                <a:endParaRPr lang="fr-FR" dirty="0"/>
              </a:p>
            </p:txBody>
          </p:sp>
        </mc:Choice>
        <mc:Fallback xmlns="">
          <p:sp>
            <p:nvSpPr>
              <p:cNvPr id="11" name="Rectangle 10">
                <a:extLst>
                  <a:ext uri="{FF2B5EF4-FFF2-40B4-BE49-F238E27FC236}">
                    <a16:creationId xmlns:a16="http://schemas.microsoft.com/office/drawing/2014/main" id="{DE271245-8C2C-4E8D-92DA-A70E2E03578C}"/>
                  </a:ext>
                </a:extLst>
              </p:cNvPr>
              <p:cNvSpPr>
                <a:spLocks noRot="1" noChangeAspect="1" noMove="1" noResize="1" noEditPoints="1" noAdjustHandles="1" noChangeArrowheads="1" noChangeShapeType="1" noTextEdit="1"/>
              </p:cNvSpPr>
              <p:nvPr/>
            </p:nvSpPr>
            <p:spPr>
              <a:xfrm>
                <a:off x="2981938" y="4324113"/>
                <a:ext cx="6228121" cy="646331"/>
              </a:xfrm>
              <a:prstGeom prst="rect">
                <a:avLst/>
              </a:prstGeom>
              <a:blipFill>
                <a:blip r:embed="rId7"/>
                <a:stretch>
                  <a:fillRect t="-4717" b="-14151"/>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10CF569C-6B7D-401D-B2B2-730DFAEDF4C9}"/>
              </a:ext>
            </a:extLst>
          </p:cNvPr>
          <p:cNvSpPr/>
          <p:nvPr/>
        </p:nvSpPr>
        <p:spPr>
          <a:xfrm>
            <a:off x="2057526" y="787782"/>
            <a:ext cx="1574662" cy="400110"/>
          </a:xfrm>
          <a:prstGeom prst="rect">
            <a:avLst/>
          </a:prstGeom>
        </p:spPr>
        <p:txBody>
          <a:bodyPr wrap="none">
            <a:spAutoFit/>
          </a:bodyPr>
          <a:lstStyle/>
          <a:p>
            <a:r>
              <a:rPr lang="fr-FR" sz="2000" b="1" dirty="0">
                <a:latin typeface="Times New Roman" panose="02020603050405020304" pitchFamily="18" charset="0"/>
                <a:cs typeface="Times New Roman" panose="02020603050405020304" pitchFamily="18" charset="0"/>
              </a:rPr>
              <a:t>Introduction</a:t>
            </a:r>
          </a:p>
        </p:txBody>
      </p:sp>
      <p:sp>
        <p:nvSpPr>
          <p:cNvPr id="13" name="Rectangle 12">
            <a:extLst>
              <a:ext uri="{FF2B5EF4-FFF2-40B4-BE49-F238E27FC236}">
                <a16:creationId xmlns:a16="http://schemas.microsoft.com/office/drawing/2014/main" id="{6EC74059-35D9-42B5-AE9D-057C7E247FDF}"/>
              </a:ext>
            </a:extLst>
          </p:cNvPr>
          <p:cNvSpPr/>
          <p:nvPr/>
        </p:nvSpPr>
        <p:spPr>
          <a:xfrm>
            <a:off x="2981938" y="2647909"/>
            <a:ext cx="6228122" cy="646331"/>
          </a:xfrm>
          <a:prstGeom prst="rect">
            <a:avLst/>
          </a:prstGeom>
        </p:spPr>
        <p:txBody>
          <a:bodyPr wrap="square">
            <a:spAutoFit/>
          </a:bodyPr>
          <a:lstStyle/>
          <a:p>
            <a:pPr algn="ctr"/>
            <a:r>
              <a:rPr lang="fr-FR" dirty="0">
                <a:latin typeface="Times New Roman" panose="02020603050405020304" pitchFamily="18" charset="0"/>
              </a:rPr>
              <a:t>La production d’énergie dans le monde représente la principale source d’émission de GES (GIEC, 2007).</a:t>
            </a:r>
            <a:endParaRPr lang="en-US" dirty="0"/>
          </a:p>
        </p:txBody>
      </p:sp>
      <p:sp>
        <p:nvSpPr>
          <p:cNvPr id="18" name="Flèche : courbe vers la gauche 17">
            <a:extLst>
              <a:ext uri="{FF2B5EF4-FFF2-40B4-BE49-F238E27FC236}">
                <a16:creationId xmlns:a16="http://schemas.microsoft.com/office/drawing/2014/main" id="{45F46B25-903F-488C-BF31-DBFC6D90198A}"/>
              </a:ext>
            </a:extLst>
          </p:cNvPr>
          <p:cNvSpPr/>
          <p:nvPr/>
        </p:nvSpPr>
        <p:spPr>
          <a:xfrm rot="4309756">
            <a:off x="9123920" y="4330313"/>
            <a:ext cx="372368" cy="3148774"/>
          </a:xfrm>
          <a:prstGeom prst="curved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lèche : courbe vers la gauche 19">
            <a:extLst>
              <a:ext uri="{FF2B5EF4-FFF2-40B4-BE49-F238E27FC236}">
                <a16:creationId xmlns:a16="http://schemas.microsoft.com/office/drawing/2014/main" id="{701546C3-2A05-485F-AB28-AF44F5A44246}"/>
              </a:ext>
            </a:extLst>
          </p:cNvPr>
          <p:cNvSpPr/>
          <p:nvPr/>
        </p:nvSpPr>
        <p:spPr>
          <a:xfrm rot="6377818">
            <a:off x="3183971" y="4415328"/>
            <a:ext cx="372368" cy="3148774"/>
          </a:xfrm>
          <a:prstGeom prst="curved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Flèche : courbe vers la gauche 20">
            <a:extLst>
              <a:ext uri="{FF2B5EF4-FFF2-40B4-BE49-F238E27FC236}">
                <a16:creationId xmlns:a16="http://schemas.microsoft.com/office/drawing/2014/main" id="{425A0072-5F41-4E6E-A464-A5C7CC06BA1B}"/>
              </a:ext>
            </a:extLst>
          </p:cNvPr>
          <p:cNvSpPr/>
          <p:nvPr/>
        </p:nvSpPr>
        <p:spPr>
          <a:xfrm rot="17008753">
            <a:off x="8630684" y="302566"/>
            <a:ext cx="372368" cy="3148774"/>
          </a:xfrm>
          <a:prstGeom prst="curved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lèche : courbe vers la gauche 21">
            <a:extLst>
              <a:ext uri="{FF2B5EF4-FFF2-40B4-BE49-F238E27FC236}">
                <a16:creationId xmlns:a16="http://schemas.microsoft.com/office/drawing/2014/main" id="{FCDEFBB8-D157-4E32-8A95-50B6CD0FA483}"/>
              </a:ext>
            </a:extLst>
          </p:cNvPr>
          <p:cNvSpPr/>
          <p:nvPr/>
        </p:nvSpPr>
        <p:spPr>
          <a:xfrm rot="15440564">
            <a:off x="3481235" y="216541"/>
            <a:ext cx="372368" cy="3148774"/>
          </a:xfrm>
          <a:prstGeom prst="curved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2634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heel(1)">
                                      <p:cBhvr>
                                        <p:cTn id="25" dur="2000"/>
                                        <p:tgtEl>
                                          <p:spTgt spid="21"/>
                                        </p:tgtEl>
                                      </p:cBhvr>
                                    </p:animEffect>
                                  </p:childTnLst>
                                </p:cTn>
                              </p:par>
                              <p:par>
                                <p:cTn id="26" presetID="21" presetClass="entr" presetSubtype="1"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1)">
                                      <p:cBhvr>
                                        <p:cTn id="28" dur="2000"/>
                                        <p:tgtEl>
                                          <p:spTgt spid="9"/>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heel(1)">
                                      <p:cBhvr>
                                        <p:cTn id="31" dur="2000"/>
                                        <p:tgtEl>
                                          <p:spTgt spid="18"/>
                                        </p:tgtEl>
                                      </p:cBhvr>
                                    </p:animEffect>
                                  </p:childTnLst>
                                </p:cTn>
                              </p:par>
                              <p:par>
                                <p:cTn id="32" presetID="21" presetClass="entr" presetSubtype="1"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heel(1)">
                                      <p:cBhvr>
                                        <p:cTn id="34" dur="2000"/>
                                        <p:tgtEl>
                                          <p:spTgt spid="8"/>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heel(1)">
                                      <p:cBhvr>
                                        <p:cTn id="37" dur="2000"/>
                                        <p:tgtEl>
                                          <p:spTgt spid="20"/>
                                        </p:tgtEl>
                                      </p:cBhvr>
                                    </p:animEffect>
                                  </p:childTnLst>
                                </p:cTn>
                              </p:par>
                            </p:childTnLst>
                          </p:cTn>
                        </p:par>
                        <p:par>
                          <p:cTn id="38" fill="hold">
                            <p:stCondLst>
                              <p:cond delay="2000"/>
                            </p:stCondLst>
                            <p:childTnLst>
                              <p:par>
                                <p:cTn id="39" presetID="14" presetClass="entr" presetSubtype="1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randombar(horizontal)">
                                      <p:cBhvr>
                                        <p:cTn id="41" dur="250"/>
                                        <p:tgtEl>
                                          <p:spTgt spid="11"/>
                                        </p:tgtEl>
                                      </p:cBhvr>
                                    </p:animEffect>
                                  </p:childTnLst>
                                </p:cTn>
                              </p:par>
                            </p:childTnLst>
                          </p:cTn>
                        </p:par>
                        <p:par>
                          <p:cTn id="42" fill="hold">
                            <p:stCondLst>
                              <p:cond delay="2250"/>
                            </p:stCondLst>
                            <p:childTnLst>
                              <p:par>
                                <p:cTn id="43" presetID="14" presetClass="entr" presetSubtype="1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randombar(horizontal)">
                                      <p:cBhvr>
                                        <p:cTn id="45"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8" grpId="0" animBg="1"/>
      <p:bldP spid="20"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ADBC1DC-E374-4EE9-A3F5-03E814F33F12}"/>
              </a:ext>
            </a:extLst>
          </p:cNvPr>
          <p:cNvSpPr>
            <a:spLocks noGrp="1"/>
          </p:cNvSpPr>
          <p:nvPr>
            <p:ph type="sldNum" sz="quarter" idx="12"/>
          </p:nvPr>
        </p:nvSpPr>
        <p:spPr/>
        <p:txBody>
          <a:bodyPr/>
          <a:lstStyle/>
          <a:p>
            <a:fld id="{40BC4CEA-C9D9-4C2D-8585-67E2BDAC0B0F}" type="slidenum">
              <a:rPr lang="fr-FR" smtClean="0"/>
              <a:t>4</a:t>
            </a:fld>
            <a:endParaRPr lang="fr-FR"/>
          </a:p>
        </p:txBody>
      </p:sp>
      <p:sp>
        <p:nvSpPr>
          <p:cNvPr id="6" name="Rectangle 5">
            <a:extLst>
              <a:ext uri="{FF2B5EF4-FFF2-40B4-BE49-F238E27FC236}">
                <a16:creationId xmlns:a16="http://schemas.microsoft.com/office/drawing/2014/main" id="{6E99BDAB-84AB-4FA4-BD88-12A9F8A6F104}"/>
              </a:ext>
            </a:extLst>
          </p:cNvPr>
          <p:cNvSpPr/>
          <p:nvPr/>
        </p:nvSpPr>
        <p:spPr>
          <a:xfrm>
            <a:off x="1844462" y="783575"/>
            <a:ext cx="7385355" cy="369332"/>
          </a:xfrm>
          <a:prstGeom prst="rect">
            <a:avLst/>
          </a:prstGeom>
        </p:spPr>
        <p:txBody>
          <a:bodyPr wrap="none">
            <a:spAutoFit/>
          </a:bodyPr>
          <a:lstStyle/>
          <a:p>
            <a:pPr marL="342900" indent="-342900">
              <a:buAutoNum type="arabicPeriod"/>
            </a:pPr>
            <a:r>
              <a:rPr lang="fr-FR" b="1" dirty="0">
                <a:latin typeface="Times New Roman" panose="02020603050405020304" pitchFamily="18" charset="0"/>
                <a:cs typeface="Times New Roman" panose="02020603050405020304" pitchFamily="18" charset="0"/>
              </a:rPr>
              <a:t>Importance de l’enveloppe dans l’efficacité énergétique des bâtiments</a:t>
            </a:r>
          </a:p>
        </p:txBody>
      </p:sp>
      <p:pic>
        <p:nvPicPr>
          <p:cNvPr id="7" name="Image 6">
            <a:extLst>
              <a:ext uri="{FF2B5EF4-FFF2-40B4-BE49-F238E27FC236}">
                <a16:creationId xmlns:a16="http://schemas.microsoft.com/office/drawing/2014/main" id="{1A6188F3-DCD4-46DD-BD65-56DC2C3ED5F1}"/>
              </a:ext>
            </a:extLst>
          </p:cNvPr>
          <p:cNvPicPr>
            <a:picLocks noChangeAspect="1"/>
          </p:cNvPicPr>
          <p:nvPr/>
        </p:nvPicPr>
        <p:blipFill>
          <a:blip r:embed="rId2"/>
          <a:stretch>
            <a:fillRect/>
          </a:stretch>
        </p:blipFill>
        <p:spPr>
          <a:xfrm>
            <a:off x="1390497" y="3429001"/>
            <a:ext cx="4964583" cy="2524125"/>
          </a:xfrm>
          <a:prstGeom prst="rect">
            <a:avLst/>
          </a:prstGeom>
        </p:spPr>
      </p:pic>
      <p:pic>
        <p:nvPicPr>
          <p:cNvPr id="8" name="Image 7">
            <a:extLst>
              <a:ext uri="{FF2B5EF4-FFF2-40B4-BE49-F238E27FC236}">
                <a16:creationId xmlns:a16="http://schemas.microsoft.com/office/drawing/2014/main" id="{83AB279E-F8B7-49AD-A0D1-501508F6353B}"/>
              </a:ext>
            </a:extLst>
          </p:cNvPr>
          <p:cNvPicPr>
            <a:picLocks noChangeAspect="1"/>
          </p:cNvPicPr>
          <p:nvPr/>
        </p:nvPicPr>
        <p:blipFill>
          <a:blip r:embed="rId3"/>
          <a:stretch>
            <a:fillRect/>
          </a:stretch>
        </p:blipFill>
        <p:spPr>
          <a:xfrm>
            <a:off x="8229601" y="3362587"/>
            <a:ext cx="2734066" cy="2711838"/>
          </a:xfrm>
          <a:prstGeom prst="rect">
            <a:avLst/>
          </a:prstGeom>
        </p:spPr>
      </p:pic>
      <p:sp>
        <p:nvSpPr>
          <p:cNvPr id="13" name="Rectangle 12">
            <a:extLst>
              <a:ext uri="{FF2B5EF4-FFF2-40B4-BE49-F238E27FC236}">
                <a16:creationId xmlns:a16="http://schemas.microsoft.com/office/drawing/2014/main" id="{4B9681E5-8C26-4D89-B75E-E805643A6E5E}"/>
              </a:ext>
            </a:extLst>
          </p:cNvPr>
          <p:cNvSpPr/>
          <p:nvPr/>
        </p:nvSpPr>
        <p:spPr>
          <a:xfrm>
            <a:off x="1390496" y="1283964"/>
            <a:ext cx="10079769" cy="646331"/>
          </a:xfrm>
          <a:prstGeom prst="rect">
            <a:avLst/>
          </a:prstGeom>
        </p:spPr>
        <p:txBody>
          <a:bodyPr wrap="square">
            <a:spAutoFit/>
          </a:bodyPr>
          <a:lstStyle/>
          <a:p>
            <a:r>
              <a:rPr lang="fr-FR" dirty="0">
                <a:solidFill>
                  <a:srgbClr val="000000"/>
                </a:solidFill>
                <a:latin typeface="Times New Roman" panose="02020603050405020304" pitchFamily="18" charset="0"/>
              </a:rPr>
              <a:t>L’enveloppe du bâtiment se compose principalement des murs extérieurs, du toit, de la fondation, des fenêtres et des portes [33]. </a:t>
            </a:r>
            <a:endParaRPr lang="en-US" dirty="0"/>
          </a:p>
        </p:txBody>
      </p:sp>
      <p:sp>
        <p:nvSpPr>
          <p:cNvPr id="14" name="Rectangle 13">
            <a:extLst>
              <a:ext uri="{FF2B5EF4-FFF2-40B4-BE49-F238E27FC236}">
                <a16:creationId xmlns:a16="http://schemas.microsoft.com/office/drawing/2014/main" id="{9BDCD5D8-AA30-4A66-89FA-0E691D531F1B}"/>
              </a:ext>
            </a:extLst>
          </p:cNvPr>
          <p:cNvSpPr/>
          <p:nvPr/>
        </p:nvSpPr>
        <p:spPr>
          <a:xfrm>
            <a:off x="1390496" y="2123534"/>
            <a:ext cx="10079769" cy="923330"/>
          </a:xfrm>
          <a:prstGeom prst="rect">
            <a:avLst/>
          </a:prstGeom>
        </p:spPr>
        <p:txBody>
          <a:bodyPr wrap="square">
            <a:spAutoFit/>
          </a:bodyPr>
          <a:lstStyle/>
          <a:p>
            <a:r>
              <a:rPr lang="fr-FR" dirty="0">
                <a:solidFill>
                  <a:srgbClr val="000000"/>
                </a:solidFill>
                <a:latin typeface="Times New Roman" panose="02020603050405020304" pitchFamily="18" charset="0"/>
              </a:rPr>
              <a:t>En fonction de sa qualité et des matériaux qui la compose, l’enveloppe du bâtiment à un impact direct non seulement sur le confort des occupants et par conséquent sur la consommation énergétique du bâtiment, mais également sur l’environnement. </a:t>
            </a:r>
            <a:endParaRPr lang="en-US" dirty="0"/>
          </a:p>
        </p:txBody>
      </p:sp>
      <p:sp>
        <p:nvSpPr>
          <p:cNvPr id="15" name="Flèche : droite 14">
            <a:extLst>
              <a:ext uri="{FF2B5EF4-FFF2-40B4-BE49-F238E27FC236}">
                <a16:creationId xmlns:a16="http://schemas.microsoft.com/office/drawing/2014/main" id="{8E985541-FAC4-4939-888F-B36C52877A68}"/>
              </a:ext>
            </a:extLst>
          </p:cNvPr>
          <p:cNvSpPr/>
          <p:nvPr/>
        </p:nvSpPr>
        <p:spPr>
          <a:xfrm>
            <a:off x="6587231" y="4492101"/>
            <a:ext cx="1038687" cy="25745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6C8F1DD-11D8-4513-9126-17C70E99A8CA}"/>
              </a:ext>
            </a:extLst>
          </p:cNvPr>
          <p:cNvSpPr/>
          <p:nvPr/>
        </p:nvSpPr>
        <p:spPr>
          <a:xfrm>
            <a:off x="1593390" y="6012097"/>
            <a:ext cx="4738019" cy="646331"/>
          </a:xfrm>
          <a:prstGeom prst="rect">
            <a:avLst/>
          </a:prstGeom>
        </p:spPr>
        <p:txBody>
          <a:bodyPr wrap="square">
            <a:spAutoFit/>
          </a:bodyPr>
          <a:lstStyle/>
          <a:p>
            <a:pPr algn="ctr"/>
            <a:r>
              <a:rPr lang="fr-FR" b="1" i="1" dirty="0">
                <a:solidFill>
                  <a:srgbClr val="000000"/>
                </a:solidFill>
                <a:latin typeface="Times New Roman" panose="02020603050405020304" pitchFamily="18" charset="0"/>
                <a:cs typeface="Times New Roman" panose="02020603050405020304" pitchFamily="18" charset="0"/>
              </a:rPr>
              <a:t>Figure 1 : </a:t>
            </a:r>
            <a:r>
              <a:rPr lang="fr-FR" i="1" dirty="0">
                <a:solidFill>
                  <a:srgbClr val="000000"/>
                </a:solidFill>
                <a:latin typeface="Times New Roman" panose="02020603050405020304" pitchFamily="18" charset="0"/>
                <a:cs typeface="Times New Roman" panose="02020603050405020304" pitchFamily="18" charset="0"/>
              </a:rPr>
              <a:t>transfert de chaleur à travers l’enveloppe du bâtiment </a:t>
            </a:r>
            <a:endParaRPr lang="en-US" dirty="0"/>
          </a:p>
        </p:txBody>
      </p:sp>
      <p:sp>
        <p:nvSpPr>
          <p:cNvPr id="17" name="Rectangle 16">
            <a:extLst>
              <a:ext uri="{FF2B5EF4-FFF2-40B4-BE49-F238E27FC236}">
                <a16:creationId xmlns:a16="http://schemas.microsoft.com/office/drawing/2014/main" id="{8806154C-9182-41A9-B670-6CB7BFAF23AF}"/>
              </a:ext>
            </a:extLst>
          </p:cNvPr>
          <p:cNvSpPr/>
          <p:nvPr/>
        </p:nvSpPr>
        <p:spPr>
          <a:xfrm>
            <a:off x="8229601" y="6205482"/>
            <a:ext cx="3050835" cy="369332"/>
          </a:xfrm>
          <a:prstGeom prst="rect">
            <a:avLst/>
          </a:prstGeom>
        </p:spPr>
        <p:txBody>
          <a:bodyPr wrap="none">
            <a:spAutoFit/>
          </a:bodyPr>
          <a:lstStyle/>
          <a:p>
            <a:r>
              <a:rPr lang="fr-FR" b="1" i="1" dirty="0">
                <a:solidFill>
                  <a:srgbClr val="000000"/>
                </a:solidFill>
                <a:latin typeface="Times New Roman" panose="02020603050405020304" pitchFamily="18" charset="0"/>
                <a:cs typeface="Times New Roman" panose="02020603050405020304" pitchFamily="18" charset="0"/>
              </a:rPr>
              <a:t>Figure 2 : </a:t>
            </a:r>
            <a:r>
              <a:rPr lang="fr-FR" i="1" dirty="0">
                <a:solidFill>
                  <a:srgbClr val="000000"/>
                </a:solidFill>
                <a:latin typeface="Times New Roman" panose="02020603050405020304" pitchFamily="18" charset="0"/>
                <a:cs typeface="Times New Roman" panose="02020603050405020304" pitchFamily="18" charset="0"/>
              </a:rPr>
              <a:t>immeuble climatisé </a:t>
            </a:r>
            <a:endParaRPr lang="en-US" dirty="0"/>
          </a:p>
        </p:txBody>
      </p:sp>
    </p:spTree>
    <p:extLst>
      <p:ext uri="{BB962C8B-B14F-4D97-AF65-F5344CB8AC3E}">
        <p14:creationId xmlns:p14="http://schemas.microsoft.com/office/powerpoint/2010/main" val="23992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par>
                          <p:cTn id="30" fill="hold">
                            <p:stCondLst>
                              <p:cond delay="500"/>
                            </p:stCondLst>
                            <p:childTnLst>
                              <p:par>
                                <p:cTn id="31" presetID="14" presetClass="entr" presetSubtype="1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par>
                          <p:cTn id="34" fill="hold">
                            <p:stCondLst>
                              <p:cond delay="1000"/>
                            </p:stCondLst>
                            <p:childTnLst>
                              <p:par>
                                <p:cTn id="35" presetID="14" presetClass="entr" presetSubtype="1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15" grpId="0" animBg="1"/>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2D5FFFD-A64F-4B82-8677-0DECD1DCC45A}"/>
              </a:ext>
            </a:extLst>
          </p:cNvPr>
          <p:cNvSpPr>
            <a:spLocks noGrp="1"/>
          </p:cNvSpPr>
          <p:nvPr>
            <p:ph type="sldNum" sz="quarter" idx="12"/>
          </p:nvPr>
        </p:nvSpPr>
        <p:spPr/>
        <p:txBody>
          <a:bodyPr/>
          <a:lstStyle/>
          <a:p>
            <a:fld id="{40BC4CEA-C9D9-4C2D-8585-67E2BDAC0B0F}" type="slidenum">
              <a:rPr lang="fr-FR" smtClean="0"/>
              <a:t>5</a:t>
            </a:fld>
            <a:endParaRPr lang="fr-FR"/>
          </a:p>
        </p:txBody>
      </p:sp>
      <p:sp>
        <p:nvSpPr>
          <p:cNvPr id="3" name="Rectangle 2">
            <a:extLst>
              <a:ext uri="{FF2B5EF4-FFF2-40B4-BE49-F238E27FC236}">
                <a16:creationId xmlns:a16="http://schemas.microsoft.com/office/drawing/2014/main" id="{D48CF2A6-C869-4B35-A7C4-056858670484}"/>
              </a:ext>
            </a:extLst>
          </p:cNvPr>
          <p:cNvSpPr/>
          <p:nvPr/>
        </p:nvSpPr>
        <p:spPr>
          <a:xfrm>
            <a:off x="1311579" y="1297293"/>
            <a:ext cx="9139488" cy="646331"/>
          </a:xfrm>
          <a:prstGeom prst="rect">
            <a:avLst/>
          </a:prstGeom>
        </p:spPr>
        <p:txBody>
          <a:bodyPr wrap="square">
            <a:spAutoFit/>
          </a:bodyPr>
          <a:lstStyle/>
          <a:p>
            <a:r>
              <a:rPr lang="fr-FR" dirty="0">
                <a:latin typeface="Times New Roman" panose="02020603050405020304" pitchFamily="18" charset="0"/>
                <a:cs typeface="Times New Roman" panose="02020603050405020304" pitchFamily="18" charset="0"/>
              </a:rPr>
              <a:t>L‘utilisation des éco-matériaux dans l’enveloppe du bâtiment améliore le confort thermique et réduit la consommation énergétique du bâtiment</a:t>
            </a:r>
            <a:endParaRPr lang="en-US" dirty="0"/>
          </a:p>
        </p:txBody>
      </p:sp>
      <p:sp>
        <p:nvSpPr>
          <p:cNvPr id="6" name="Rectangle 5">
            <a:extLst>
              <a:ext uri="{FF2B5EF4-FFF2-40B4-BE49-F238E27FC236}">
                <a16:creationId xmlns:a16="http://schemas.microsoft.com/office/drawing/2014/main" id="{EC5D2486-F737-49E2-ABC8-C0AA08B59EFB}"/>
              </a:ext>
            </a:extLst>
          </p:cNvPr>
          <p:cNvSpPr/>
          <p:nvPr/>
        </p:nvSpPr>
        <p:spPr>
          <a:xfrm>
            <a:off x="1311579" y="1966060"/>
            <a:ext cx="4935967" cy="369332"/>
          </a:xfrm>
          <a:prstGeom prst="rect">
            <a:avLst/>
          </a:prstGeom>
        </p:spPr>
        <p:txBody>
          <a:bodyPr wrap="none">
            <a:spAutoFit/>
          </a:bodyPr>
          <a:lstStyle/>
          <a:p>
            <a:r>
              <a:rPr lang="fr-FR" dirty="0">
                <a:latin typeface="Times New Roman" panose="02020603050405020304" pitchFamily="18" charset="0"/>
                <a:cs typeface="Times New Roman" panose="02020603050405020304" pitchFamily="18" charset="0"/>
              </a:rPr>
              <a:t>Les éco-matériaux sont des matériaux capables de :</a:t>
            </a:r>
            <a:endParaRPr lang="en-US" dirty="0"/>
          </a:p>
        </p:txBody>
      </p:sp>
      <p:sp>
        <p:nvSpPr>
          <p:cNvPr id="7" name="Rectangle 6">
            <a:extLst>
              <a:ext uri="{FF2B5EF4-FFF2-40B4-BE49-F238E27FC236}">
                <a16:creationId xmlns:a16="http://schemas.microsoft.com/office/drawing/2014/main" id="{41CCB6EF-89F6-4694-B608-39DAB1296C80}"/>
              </a:ext>
            </a:extLst>
          </p:cNvPr>
          <p:cNvSpPr/>
          <p:nvPr/>
        </p:nvSpPr>
        <p:spPr>
          <a:xfrm>
            <a:off x="1311579" y="2358031"/>
            <a:ext cx="6898653" cy="369332"/>
          </a:xfrm>
          <a:prstGeom prst="rect">
            <a:avLst/>
          </a:prstGeom>
        </p:spPr>
        <p:txBody>
          <a:bodyPr wrap="square">
            <a:spAutoFit/>
          </a:bodyPr>
          <a:lstStyle/>
          <a:p>
            <a:pPr marL="285750" indent="-285750">
              <a:buFont typeface="Arial" panose="020B0604020202020204" pitchFamily="34" charset="0"/>
              <a:buChar char="•"/>
            </a:pPr>
            <a:r>
              <a:rPr lang="fr-FR" dirty="0">
                <a:solidFill>
                  <a:srgbClr val="000000"/>
                </a:solidFill>
                <a:latin typeface="Times New Roman" panose="02020603050405020304" pitchFamily="18" charset="0"/>
              </a:rPr>
              <a:t>limiter les impacts environnementaux durant tout son cycle de vie ; </a:t>
            </a:r>
          </a:p>
        </p:txBody>
      </p:sp>
      <p:sp>
        <p:nvSpPr>
          <p:cNvPr id="8" name="Rectangle 7">
            <a:extLst>
              <a:ext uri="{FF2B5EF4-FFF2-40B4-BE49-F238E27FC236}">
                <a16:creationId xmlns:a16="http://schemas.microsoft.com/office/drawing/2014/main" id="{3F970083-C843-4FE1-A5CA-9E631951B5CD}"/>
              </a:ext>
            </a:extLst>
          </p:cNvPr>
          <p:cNvSpPr/>
          <p:nvPr/>
        </p:nvSpPr>
        <p:spPr>
          <a:xfrm>
            <a:off x="1311579" y="2707701"/>
            <a:ext cx="8697158" cy="369332"/>
          </a:xfrm>
          <a:prstGeom prst="rect">
            <a:avLst/>
          </a:prstGeom>
        </p:spPr>
        <p:txBody>
          <a:bodyPr wrap="square">
            <a:spAutoFit/>
          </a:bodyPr>
          <a:lstStyle/>
          <a:p>
            <a:pPr marL="285750" indent="-285750">
              <a:buFont typeface="Arial" panose="020B0604020202020204" pitchFamily="34" charset="0"/>
              <a:buChar char="•"/>
            </a:pPr>
            <a:r>
              <a:rPr lang="fr-FR" dirty="0">
                <a:solidFill>
                  <a:srgbClr val="000000"/>
                </a:solidFill>
                <a:latin typeface="Times New Roman" panose="02020603050405020304" pitchFamily="18" charset="0"/>
              </a:rPr>
              <a:t>procurer des conditions de confort aux occupants du bâtiment pendant son exploitation ; </a:t>
            </a:r>
          </a:p>
        </p:txBody>
      </p:sp>
      <p:sp>
        <p:nvSpPr>
          <p:cNvPr id="9" name="Rectangle 8">
            <a:extLst>
              <a:ext uri="{FF2B5EF4-FFF2-40B4-BE49-F238E27FC236}">
                <a16:creationId xmlns:a16="http://schemas.microsoft.com/office/drawing/2014/main" id="{EDF32089-2089-461F-9C6A-8ABE3F30212F}"/>
              </a:ext>
            </a:extLst>
          </p:cNvPr>
          <p:cNvSpPr/>
          <p:nvPr/>
        </p:nvSpPr>
        <p:spPr>
          <a:xfrm>
            <a:off x="1311579" y="3075049"/>
            <a:ext cx="7800514" cy="369332"/>
          </a:xfrm>
          <a:prstGeom prst="rect">
            <a:avLst/>
          </a:prstGeom>
        </p:spPr>
        <p:txBody>
          <a:bodyPr wrap="square">
            <a:spAutoFit/>
          </a:bodyPr>
          <a:lstStyle/>
          <a:p>
            <a:pPr marL="285750" indent="-285750">
              <a:buFont typeface="Arial" panose="020B0604020202020204" pitchFamily="34" charset="0"/>
              <a:buChar char="•"/>
            </a:pPr>
            <a:r>
              <a:rPr lang="fr-FR" dirty="0">
                <a:solidFill>
                  <a:srgbClr val="000000"/>
                </a:solidFill>
                <a:latin typeface="Times New Roman" panose="02020603050405020304" pitchFamily="18" charset="0"/>
              </a:rPr>
              <a:t>ne présenter aucun danger pour la santé, avant, pendant et après utilisation ; </a:t>
            </a:r>
          </a:p>
        </p:txBody>
      </p:sp>
      <p:sp>
        <p:nvSpPr>
          <p:cNvPr id="10" name="Rectangle 9">
            <a:extLst>
              <a:ext uri="{FF2B5EF4-FFF2-40B4-BE49-F238E27FC236}">
                <a16:creationId xmlns:a16="http://schemas.microsoft.com/office/drawing/2014/main" id="{E7DB863F-4D5E-4163-8EF2-9EB6522CEBEB}"/>
              </a:ext>
            </a:extLst>
          </p:cNvPr>
          <p:cNvSpPr/>
          <p:nvPr/>
        </p:nvSpPr>
        <p:spPr>
          <a:xfrm>
            <a:off x="1311579" y="3424719"/>
            <a:ext cx="6096000" cy="369332"/>
          </a:xfrm>
          <a:prstGeom prst="rect">
            <a:avLst/>
          </a:prstGeom>
        </p:spPr>
        <p:txBody>
          <a:bodyPr>
            <a:spAutoFit/>
          </a:bodyPr>
          <a:lstStyle/>
          <a:p>
            <a:pPr marL="285750" indent="-285750">
              <a:buFont typeface="Arial" panose="020B0604020202020204" pitchFamily="34" charset="0"/>
              <a:buChar char="•"/>
            </a:pPr>
            <a:r>
              <a:rPr lang="fr-FR" dirty="0">
                <a:solidFill>
                  <a:srgbClr val="000000"/>
                </a:solidFill>
                <a:latin typeface="Times New Roman" panose="02020603050405020304" pitchFamily="18" charset="0"/>
              </a:rPr>
              <a:t>apporter un bénéfice économique et social. </a:t>
            </a:r>
          </a:p>
        </p:txBody>
      </p:sp>
      <p:sp>
        <p:nvSpPr>
          <p:cNvPr id="11" name="Rectangle 10">
            <a:extLst>
              <a:ext uri="{FF2B5EF4-FFF2-40B4-BE49-F238E27FC236}">
                <a16:creationId xmlns:a16="http://schemas.microsoft.com/office/drawing/2014/main" id="{AE182F2F-7A9D-40AA-A44D-B4C9A18FFDFE}"/>
              </a:ext>
            </a:extLst>
          </p:cNvPr>
          <p:cNvSpPr/>
          <p:nvPr/>
        </p:nvSpPr>
        <p:spPr>
          <a:xfrm>
            <a:off x="1844462" y="783575"/>
            <a:ext cx="7385355" cy="369332"/>
          </a:xfrm>
          <a:prstGeom prst="rect">
            <a:avLst/>
          </a:prstGeom>
        </p:spPr>
        <p:txBody>
          <a:bodyPr wrap="none">
            <a:spAutoFit/>
          </a:bodyPr>
          <a:lstStyle/>
          <a:p>
            <a:pPr marL="342900" indent="-342900">
              <a:buAutoNum type="arabicPeriod"/>
            </a:pPr>
            <a:r>
              <a:rPr lang="fr-FR" b="1" dirty="0">
                <a:latin typeface="Times New Roman" panose="02020603050405020304" pitchFamily="18" charset="0"/>
                <a:cs typeface="Times New Roman" panose="02020603050405020304" pitchFamily="18" charset="0"/>
              </a:rPr>
              <a:t>Importance de l’enveloppe dans l’efficacité énergétique des bâtiments</a:t>
            </a:r>
          </a:p>
        </p:txBody>
      </p:sp>
      <p:sp>
        <p:nvSpPr>
          <p:cNvPr id="12" name="Rectangle 11">
            <a:extLst>
              <a:ext uri="{FF2B5EF4-FFF2-40B4-BE49-F238E27FC236}">
                <a16:creationId xmlns:a16="http://schemas.microsoft.com/office/drawing/2014/main" id="{D1A6B490-3DCC-492F-BB6E-563D0FCA0CCF}"/>
              </a:ext>
            </a:extLst>
          </p:cNvPr>
          <p:cNvSpPr/>
          <p:nvPr/>
        </p:nvSpPr>
        <p:spPr>
          <a:xfrm>
            <a:off x="1311579" y="3988279"/>
            <a:ext cx="7204857" cy="369332"/>
          </a:xfrm>
          <a:prstGeom prst="rect">
            <a:avLst/>
          </a:prstGeom>
        </p:spPr>
        <p:txBody>
          <a:bodyPr wrap="none">
            <a:spAutoFit/>
          </a:bodyPr>
          <a:lstStyle/>
          <a:p>
            <a:r>
              <a:rPr lang="fr-FR" u="sng" dirty="0">
                <a:solidFill>
                  <a:srgbClr val="000000"/>
                </a:solidFill>
                <a:latin typeface="Times New Roman" panose="02020603050405020304" pitchFamily="18" charset="0"/>
              </a:rPr>
              <a:t>Nouvel éco-matériau </a:t>
            </a:r>
            <a:r>
              <a:rPr lang="fr-FR" dirty="0">
                <a:solidFill>
                  <a:srgbClr val="000000"/>
                </a:solidFill>
                <a:latin typeface="Times New Roman" panose="02020603050405020304" pitchFamily="18" charset="0"/>
              </a:rPr>
              <a:t>:  </a:t>
            </a:r>
            <a:r>
              <a:rPr lang="fr-FR" b="1" i="1" dirty="0">
                <a:solidFill>
                  <a:srgbClr val="000000"/>
                </a:solidFill>
                <a:latin typeface="Times New Roman" panose="02020603050405020304" pitchFamily="18" charset="0"/>
              </a:rPr>
              <a:t>Brique de terre comprimée en Argile + Chiendent</a:t>
            </a:r>
            <a:endParaRPr lang="en-US" b="1" i="1" dirty="0"/>
          </a:p>
        </p:txBody>
      </p:sp>
      <p:pic>
        <p:nvPicPr>
          <p:cNvPr id="13" name="Image 12">
            <a:extLst>
              <a:ext uri="{FF2B5EF4-FFF2-40B4-BE49-F238E27FC236}">
                <a16:creationId xmlns:a16="http://schemas.microsoft.com/office/drawing/2014/main" id="{F3B7343A-2B29-48F0-9BE1-043D72E5DD7F}"/>
              </a:ext>
            </a:extLst>
          </p:cNvPr>
          <p:cNvPicPr>
            <a:picLocks noChangeAspect="1"/>
          </p:cNvPicPr>
          <p:nvPr/>
        </p:nvPicPr>
        <p:blipFill>
          <a:blip r:embed="rId2"/>
          <a:stretch>
            <a:fillRect/>
          </a:stretch>
        </p:blipFill>
        <p:spPr>
          <a:xfrm>
            <a:off x="1782318" y="4450203"/>
            <a:ext cx="1901915" cy="1817432"/>
          </a:xfrm>
          <a:prstGeom prst="rect">
            <a:avLst/>
          </a:prstGeom>
        </p:spPr>
      </p:pic>
      <p:pic>
        <p:nvPicPr>
          <p:cNvPr id="14" name="Image 13">
            <a:extLst>
              <a:ext uri="{FF2B5EF4-FFF2-40B4-BE49-F238E27FC236}">
                <a16:creationId xmlns:a16="http://schemas.microsoft.com/office/drawing/2014/main" id="{E98304B1-D0F6-4F5B-9A13-694132B5EFAA}"/>
              </a:ext>
            </a:extLst>
          </p:cNvPr>
          <p:cNvPicPr>
            <a:picLocks noChangeAspect="1"/>
          </p:cNvPicPr>
          <p:nvPr/>
        </p:nvPicPr>
        <p:blipFill>
          <a:blip r:embed="rId3"/>
          <a:stretch>
            <a:fillRect/>
          </a:stretch>
        </p:blipFill>
        <p:spPr>
          <a:xfrm>
            <a:off x="5145042" y="4450203"/>
            <a:ext cx="1901916" cy="1817432"/>
          </a:xfrm>
          <a:prstGeom prst="rect">
            <a:avLst/>
          </a:prstGeom>
        </p:spPr>
      </p:pic>
      <p:sp>
        <p:nvSpPr>
          <p:cNvPr id="15" name="Signe Plus 14">
            <a:extLst>
              <a:ext uri="{FF2B5EF4-FFF2-40B4-BE49-F238E27FC236}">
                <a16:creationId xmlns:a16="http://schemas.microsoft.com/office/drawing/2014/main" id="{83B07D4D-AF9B-4D52-9E6D-C739CBFBF5F7}"/>
              </a:ext>
            </a:extLst>
          </p:cNvPr>
          <p:cNvSpPr/>
          <p:nvPr/>
        </p:nvSpPr>
        <p:spPr>
          <a:xfrm>
            <a:off x="4279037" y="5184559"/>
            <a:ext cx="363984" cy="376148"/>
          </a:xfrm>
          <a:prstGeom prst="mathPlu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èche : droite 15">
            <a:extLst>
              <a:ext uri="{FF2B5EF4-FFF2-40B4-BE49-F238E27FC236}">
                <a16:creationId xmlns:a16="http://schemas.microsoft.com/office/drawing/2014/main" id="{089AB8B3-454B-49BE-BF6B-277EE334FCD8}"/>
              </a:ext>
            </a:extLst>
          </p:cNvPr>
          <p:cNvSpPr/>
          <p:nvPr/>
        </p:nvSpPr>
        <p:spPr>
          <a:xfrm>
            <a:off x="7548979" y="5184559"/>
            <a:ext cx="1038687" cy="25745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D2EF868-B14C-437F-BAE6-5DC4CEBACA9F}"/>
              </a:ext>
            </a:extLst>
          </p:cNvPr>
          <p:cNvSpPr/>
          <p:nvPr/>
        </p:nvSpPr>
        <p:spPr>
          <a:xfrm>
            <a:off x="3870942" y="6387655"/>
            <a:ext cx="6491905" cy="369332"/>
          </a:xfrm>
          <a:prstGeom prst="rect">
            <a:avLst/>
          </a:prstGeom>
        </p:spPr>
        <p:txBody>
          <a:bodyPr wrap="none">
            <a:spAutoFit/>
          </a:bodyPr>
          <a:lstStyle/>
          <a:p>
            <a:r>
              <a:rPr lang="fr-FR" b="1" i="1" dirty="0">
                <a:solidFill>
                  <a:srgbClr val="000000"/>
                </a:solidFill>
                <a:latin typeface="Times New Roman" panose="02020603050405020304" pitchFamily="18" charset="0"/>
                <a:cs typeface="Times New Roman" panose="02020603050405020304" pitchFamily="18" charset="0"/>
              </a:rPr>
              <a:t>Figure 3 : </a:t>
            </a:r>
            <a:r>
              <a:rPr lang="fr-FR" i="1" dirty="0">
                <a:solidFill>
                  <a:srgbClr val="000000"/>
                </a:solidFill>
                <a:latin typeface="Times New Roman" panose="02020603050405020304" pitchFamily="18" charset="0"/>
                <a:cs typeface="Times New Roman" panose="02020603050405020304" pitchFamily="18" charset="0"/>
              </a:rPr>
              <a:t>éco-matériau à base d’argile et de la paille de chiendent </a:t>
            </a:r>
            <a:endParaRPr lang="en-US" dirty="0"/>
          </a:p>
        </p:txBody>
      </p:sp>
      <p:pic>
        <p:nvPicPr>
          <p:cNvPr id="18" name="Image 17">
            <a:extLst>
              <a:ext uri="{FF2B5EF4-FFF2-40B4-BE49-F238E27FC236}">
                <a16:creationId xmlns:a16="http://schemas.microsoft.com/office/drawing/2014/main" id="{924F3BF3-5EEA-437F-868A-BA8699DBEC11}"/>
              </a:ext>
            </a:extLst>
          </p:cNvPr>
          <p:cNvPicPr>
            <a:picLocks noChangeAspect="1"/>
          </p:cNvPicPr>
          <p:nvPr/>
        </p:nvPicPr>
        <p:blipFill>
          <a:blip r:embed="rId4"/>
          <a:stretch>
            <a:fillRect/>
          </a:stretch>
        </p:blipFill>
        <p:spPr>
          <a:xfrm>
            <a:off x="9132598" y="4361617"/>
            <a:ext cx="2430375" cy="1910024"/>
          </a:xfrm>
          <a:prstGeom prst="rect">
            <a:avLst/>
          </a:prstGeom>
        </p:spPr>
      </p:pic>
    </p:spTree>
    <p:extLst>
      <p:ext uri="{BB962C8B-B14F-4D97-AF65-F5344CB8AC3E}">
        <p14:creationId xmlns:p14="http://schemas.microsoft.com/office/powerpoint/2010/main" val="102679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childTnLst>
                          </p:cTn>
                        </p:par>
                        <p:par>
                          <p:cTn id="38" fill="hold">
                            <p:stCondLst>
                              <p:cond delay="2000"/>
                            </p:stCondLst>
                            <p:childTnLst>
                              <p:par>
                                <p:cTn id="39" presetID="22" presetClass="entr" presetSubtype="4"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childTnLst>
                          </p:cTn>
                        </p:par>
                        <p:par>
                          <p:cTn id="42" fill="hold">
                            <p:stCondLst>
                              <p:cond delay="2500"/>
                            </p:stCondLst>
                            <p:childTnLst>
                              <p:par>
                                <p:cTn id="43" presetID="22" presetClass="entr" presetSubtype="4"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250"/>
                                        <p:tgtEl>
                                          <p:spTgt spid="15"/>
                                        </p:tgtEl>
                                      </p:cBhvr>
                                    </p:animEffect>
                                  </p:childTnLst>
                                </p:cTn>
                              </p:par>
                            </p:childTnLst>
                          </p:cTn>
                        </p:par>
                        <p:par>
                          <p:cTn id="46" fill="hold">
                            <p:stCondLst>
                              <p:cond delay="2750"/>
                            </p:stCondLst>
                            <p:childTnLst>
                              <p:par>
                                <p:cTn id="47" presetID="22" presetClass="entr" presetSubtype="4"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childTnLst>
                          </p:cTn>
                        </p:par>
                        <p:par>
                          <p:cTn id="50" fill="hold">
                            <p:stCondLst>
                              <p:cond delay="3250"/>
                            </p:stCondLst>
                            <p:childTnLst>
                              <p:par>
                                <p:cTn id="51" presetID="16" presetClass="entr" presetSubtype="21"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arn(inVertical)">
                                      <p:cBhvr>
                                        <p:cTn id="53" dur="250"/>
                                        <p:tgtEl>
                                          <p:spTgt spid="16"/>
                                        </p:tgtEl>
                                      </p:cBhvr>
                                    </p:animEffect>
                                  </p:childTnLst>
                                </p:cTn>
                              </p:par>
                            </p:childTnLst>
                          </p:cTn>
                        </p:par>
                        <p:par>
                          <p:cTn id="54" fill="hold">
                            <p:stCondLst>
                              <p:cond delay="3500"/>
                            </p:stCondLst>
                            <p:childTnLst>
                              <p:par>
                                <p:cTn id="55" presetID="21" presetClass="entr" presetSubtype="1"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heel(1)">
                                      <p:cBhvr>
                                        <p:cTn id="57" dur="1250"/>
                                        <p:tgtEl>
                                          <p:spTgt spid="18"/>
                                        </p:tgtEl>
                                      </p:cBhvr>
                                    </p:animEffect>
                                  </p:childTnLst>
                                </p:cTn>
                              </p:par>
                            </p:childTnLst>
                          </p:cTn>
                        </p:par>
                        <p:par>
                          <p:cTn id="58" fill="hold">
                            <p:stCondLst>
                              <p:cond delay="4750"/>
                            </p:stCondLst>
                            <p:childTnLst>
                              <p:par>
                                <p:cTn id="59" presetID="21" presetClass="entr" presetSubtype="1"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heel(1)">
                                      <p:cBhvr>
                                        <p:cTn id="61"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12" grpId="0"/>
      <p:bldP spid="15" grpId="0" animBg="1"/>
      <p:bldP spid="16"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68D546A-8355-4C70-9BE1-F9C97312EA83}"/>
              </a:ext>
            </a:extLst>
          </p:cNvPr>
          <p:cNvSpPr>
            <a:spLocks noGrp="1"/>
          </p:cNvSpPr>
          <p:nvPr>
            <p:ph type="sldNum" sz="quarter" idx="12"/>
          </p:nvPr>
        </p:nvSpPr>
        <p:spPr/>
        <p:txBody>
          <a:bodyPr/>
          <a:lstStyle/>
          <a:p>
            <a:fld id="{40BC4CEA-C9D9-4C2D-8585-67E2BDAC0B0F}" type="slidenum">
              <a:rPr lang="fr-FR" smtClean="0"/>
              <a:t>6</a:t>
            </a:fld>
            <a:endParaRPr lang="fr-FR"/>
          </a:p>
        </p:txBody>
      </p:sp>
      <p:sp>
        <p:nvSpPr>
          <p:cNvPr id="5" name="Rectangle 4">
            <a:extLst>
              <a:ext uri="{FF2B5EF4-FFF2-40B4-BE49-F238E27FC236}">
                <a16:creationId xmlns:a16="http://schemas.microsoft.com/office/drawing/2014/main" id="{B575B759-A10A-484C-8815-E1CBF68393CF}"/>
              </a:ext>
            </a:extLst>
          </p:cNvPr>
          <p:cNvSpPr/>
          <p:nvPr/>
        </p:nvSpPr>
        <p:spPr>
          <a:xfrm>
            <a:off x="2208446" y="787782"/>
            <a:ext cx="7915416" cy="369332"/>
          </a:xfrm>
          <a:prstGeom prst="rect">
            <a:avLst/>
          </a:prstGeom>
        </p:spPr>
        <p:txBody>
          <a:bodyPr wrap="square">
            <a:spAutoFit/>
          </a:bodyPr>
          <a:lstStyle/>
          <a:p>
            <a:r>
              <a:rPr lang="fr-FR" b="1" dirty="0">
                <a:latin typeface="Times New Roman" panose="02020603050405020304" pitchFamily="18" charset="0"/>
                <a:cs typeface="Times New Roman" panose="02020603050405020304" pitchFamily="18" charset="0"/>
              </a:rPr>
              <a:t>2.   Méthodes de caractérisation thermomécanique des matériaux</a:t>
            </a:r>
          </a:p>
        </p:txBody>
      </p:sp>
      <p:sp>
        <p:nvSpPr>
          <p:cNvPr id="6" name="Rectangle 5">
            <a:extLst>
              <a:ext uri="{FF2B5EF4-FFF2-40B4-BE49-F238E27FC236}">
                <a16:creationId xmlns:a16="http://schemas.microsoft.com/office/drawing/2014/main" id="{2DB4AAA9-DD6A-4889-9D72-CFF995C20F16}"/>
              </a:ext>
            </a:extLst>
          </p:cNvPr>
          <p:cNvSpPr/>
          <p:nvPr/>
        </p:nvSpPr>
        <p:spPr>
          <a:xfrm>
            <a:off x="2208446" y="1182916"/>
            <a:ext cx="3326552"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2.1.  Caractérisation thermique </a:t>
            </a:r>
            <a:endParaRPr lang="en-US" b="1" dirty="0"/>
          </a:p>
        </p:txBody>
      </p:sp>
      <p:pic>
        <p:nvPicPr>
          <p:cNvPr id="8" name="Image 7">
            <a:extLst>
              <a:ext uri="{FF2B5EF4-FFF2-40B4-BE49-F238E27FC236}">
                <a16:creationId xmlns:a16="http://schemas.microsoft.com/office/drawing/2014/main" id="{90E9FA7D-03EC-4A9B-BC57-7CBB773FFE5C}"/>
              </a:ext>
            </a:extLst>
          </p:cNvPr>
          <p:cNvPicPr/>
          <p:nvPr/>
        </p:nvPicPr>
        <p:blipFill>
          <a:blip r:embed="rId2"/>
          <a:stretch>
            <a:fillRect/>
          </a:stretch>
        </p:blipFill>
        <p:spPr>
          <a:xfrm>
            <a:off x="6946165" y="2653470"/>
            <a:ext cx="4869149" cy="2674288"/>
          </a:xfrm>
          <a:prstGeom prst="rect">
            <a:avLst/>
          </a:prstGeom>
        </p:spPr>
      </p:pic>
      <p:sp>
        <p:nvSpPr>
          <p:cNvPr id="10" name="Rectangle 9">
            <a:extLst>
              <a:ext uri="{FF2B5EF4-FFF2-40B4-BE49-F238E27FC236}">
                <a16:creationId xmlns:a16="http://schemas.microsoft.com/office/drawing/2014/main" id="{E0E1BA32-153D-441D-AA33-0A5D66F5D155}"/>
              </a:ext>
            </a:extLst>
          </p:cNvPr>
          <p:cNvSpPr/>
          <p:nvPr/>
        </p:nvSpPr>
        <p:spPr>
          <a:xfrm>
            <a:off x="1178717" y="5636060"/>
            <a:ext cx="1154996" cy="369332"/>
          </a:xfrm>
          <a:prstGeom prst="rect">
            <a:avLst/>
          </a:prstGeom>
        </p:spPr>
        <p:txBody>
          <a:bodyPr wrap="none">
            <a:spAutoFit/>
          </a:bodyPr>
          <a:lstStyle/>
          <a:p>
            <a:r>
              <a:rPr lang="fr-FR" b="1" i="1" dirty="0">
                <a:latin typeface="Times New Roman" panose="02020603050405020304" pitchFamily="18" charset="0"/>
                <a:cs typeface="Times New Roman" panose="02020603050405020304" pitchFamily="18" charset="0"/>
              </a:rPr>
              <a:t>Avantages</a:t>
            </a:r>
          </a:p>
        </p:txBody>
      </p:sp>
      <p:sp>
        <p:nvSpPr>
          <p:cNvPr id="12" name="Rectangle 11">
            <a:extLst>
              <a:ext uri="{FF2B5EF4-FFF2-40B4-BE49-F238E27FC236}">
                <a16:creationId xmlns:a16="http://schemas.microsoft.com/office/drawing/2014/main" id="{6D59E937-0BBD-4D2C-A695-84A9DD3D1523}"/>
              </a:ext>
            </a:extLst>
          </p:cNvPr>
          <p:cNvSpPr/>
          <p:nvPr/>
        </p:nvSpPr>
        <p:spPr>
          <a:xfrm>
            <a:off x="1311579" y="1599971"/>
            <a:ext cx="10602253" cy="923330"/>
          </a:xfrm>
          <a:prstGeom prst="rect">
            <a:avLst/>
          </a:prstGeom>
        </p:spPr>
        <p:txBody>
          <a:bodyPr wrap="square">
            <a:spAutoFit/>
          </a:bodyPr>
          <a:lstStyle/>
          <a:p>
            <a:r>
              <a:rPr lang="fr-FR" dirty="0">
                <a:solidFill>
                  <a:srgbClr val="000000"/>
                </a:solidFill>
                <a:latin typeface="Times New Roman" panose="02020603050405020304" pitchFamily="18" charset="0"/>
              </a:rPr>
              <a:t>La méthode du ruban chaud est constituée d’une simple résistance électrique plate, rectangulaire et sur laquelle est posé un thermocouple en fil très mince. L’élément chauffant est inséré entre deux échantillons identiques du matériau de surfaces planes et de dimension respectant l’</a:t>
            </a:r>
            <a:r>
              <a:rPr lang="fr-FR" dirty="0">
                <a:latin typeface="Times New Roman" panose="02020603050405020304" pitchFamily="18" charset="0"/>
                <a:cs typeface="Times New Roman" panose="02020603050405020304" pitchFamily="18" charset="0"/>
              </a:rPr>
              <a:t>hypothèse du milieu semi infini. </a:t>
            </a:r>
            <a:endParaRPr lang="en-US"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DE54D620-210B-4F16-87AF-1FBEDECB8ADC}"/>
              </a:ext>
            </a:extLst>
          </p:cNvPr>
          <p:cNvSpPr/>
          <p:nvPr/>
        </p:nvSpPr>
        <p:spPr>
          <a:xfrm>
            <a:off x="6332739" y="5343673"/>
            <a:ext cx="6096000" cy="584775"/>
          </a:xfrm>
          <a:prstGeom prst="rect">
            <a:avLst/>
          </a:prstGeom>
        </p:spPr>
        <p:txBody>
          <a:bodyPr>
            <a:spAutoFit/>
          </a:bodyPr>
          <a:lstStyle/>
          <a:p>
            <a:pPr algn="ctr"/>
            <a:r>
              <a:rPr lang="fr-FR" sz="1600" b="1" i="1" dirty="0">
                <a:solidFill>
                  <a:srgbClr val="000000"/>
                </a:solidFill>
                <a:latin typeface="Times New Roman" panose="02020603050405020304" pitchFamily="18" charset="0"/>
              </a:rPr>
              <a:t>Figure 5 : </a:t>
            </a:r>
            <a:r>
              <a:rPr lang="fr-FR" sz="1600" i="1" dirty="0">
                <a:solidFill>
                  <a:srgbClr val="000000"/>
                </a:solidFill>
                <a:latin typeface="Times New Roman" panose="02020603050405020304" pitchFamily="18" charset="0"/>
              </a:rPr>
              <a:t>comparaison des modèles ruban chaud, plan chaud et fil chaud </a:t>
            </a:r>
            <a:endParaRPr lang="en-US" sz="1600" dirty="0"/>
          </a:p>
        </p:txBody>
      </p:sp>
      <p:pic>
        <p:nvPicPr>
          <p:cNvPr id="14" name="Image 13">
            <a:extLst>
              <a:ext uri="{FF2B5EF4-FFF2-40B4-BE49-F238E27FC236}">
                <a16:creationId xmlns:a16="http://schemas.microsoft.com/office/drawing/2014/main" id="{CD99B826-067C-4984-B4EB-A34F2E506504}"/>
              </a:ext>
            </a:extLst>
          </p:cNvPr>
          <p:cNvPicPr>
            <a:picLocks noChangeAspect="1"/>
          </p:cNvPicPr>
          <p:nvPr/>
        </p:nvPicPr>
        <p:blipFill>
          <a:blip r:embed="rId3"/>
          <a:stretch>
            <a:fillRect/>
          </a:stretch>
        </p:blipFill>
        <p:spPr>
          <a:xfrm>
            <a:off x="1311579" y="3092616"/>
            <a:ext cx="4613000" cy="1494962"/>
          </a:xfrm>
          <a:prstGeom prst="rect">
            <a:avLst/>
          </a:prstGeom>
        </p:spPr>
      </p:pic>
      <p:sp>
        <p:nvSpPr>
          <p:cNvPr id="15" name="Rectangle 14">
            <a:extLst>
              <a:ext uri="{FF2B5EF4-FFF2-40B4-BE49-F238E27FC236}">
                <a16:creationId xmlns:a16="http://schemas.microsoft.com/office/drawing/2014/main" id="{428CD0BF-46EB-4A32-AB6D-C8C1B94D242C}"/>
              </a:ext>
            </a:extLst>
          </p:cNvPr>
          <p:cNvSpPr/>
          <p:nvPr/>
        </p:nvSpPr>
        <p:spPr>
          <a:xfrm>
            <a:off x="1263180" y="4742983"/>
            <a:ext cx="4954814" cy="584775"/>
          </a:xfrm>
          <a:prstGeom prst="rect">
            <a:avLst/>
          </a:prstGeom>
        </p:spPr>
        <p:txBody>
          <a:bodyPr wrap="square">
            <a:spAutoFit/>
          </a:bodyPr>
          <a:lstStyle/>
          <a:p>
            <a:pPr algn="ctr"/>
            <a:r>
              <a:rPr lang="fr-FR" sz="1600" b="1" i="1" dirty="0">
                <a:solidFill>
                  <a:srgbClr val="000000"/>
                </a:solidFill>
                <a:latin typeface="Times New Roman" panose="02020603050405020304" pitchFamily="18" charset="0"/>
                <a:cs typeface="Times New Roman" panose="02020603050405020304" pitchFamily="18" charset="0"/>
              </a:rPr>
              <a:t>Figure 4 : s</a:t>
            </a:r>
            <a:r>
              <a:rPr lang="fr-FR" sz="1600" i="1" dirty="0">
                <a:solidFill>
                  <a:srgbClr val="000000"/>
                </a:solidFill>
                <a:latin typeface="Times New Roman" panose="02020603050405020304" pitchFamily="18" charset="0"/>
                <a:cs typeface="Times New Roman" panose="02020603050405020304" pitchFamily="18" charset="0"/>
              </a:rPr>
              <a:t>chéma de principe de la méthode du ruban chaud symétrique </a:t>
            </a:r>
            <a:endParaRPr lang="en-US" sz="1600" i="1" dirty="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ABDB46BC-2ECC-40CB-BD6A-BC19C96C7001}"/>
              </a:ext>
            </a:extLst>
          </p:cNvPr>
          <p:cNvSpPr/>
          <p:nvPr/>
        </p:nvSpPr>
        <p:spPr>
          <a:xfrm>
            <a:off x="1106105" y="6421416"/>
            <a:ext cx="5942652" cy="369332"/>
          </a:xfrm>
          <a:prstGeom prst="rect">
            <a:avLst/>
          </a:prstGeom>
        </p:spPr>
        <p:txBody>
          <a:bodyPr wrap="none">
            <a:spAutoFit/>
          </a:bodyPr>
          <a:lstStyle/>
          <a:p>
            <a:pPr marL="285750" indent="-285750">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Durée de manipulation relativement courte</a:t>
            </a:r>
            <a:r>
              <a:rPr lang="en-US" dirty="0">
                <a:latin typeface="Times New Roman" panose="02020603050405020304" pitchFamily="18" charset="0"/>
                <a:cs typeface="Times New Roman" panose="02020603050405020304" pitchFamily="18" charset="0"/>
              </a:rPr>
              <a:t> (180 </a:t>
            </a:r>
            <a:r>
              <a:rPr lang="en-US" dirty="0" err="1">
                <a:latin typeface="Times New Roman" panose="02020603050405020304" pitchFamily="18" charset="0"/>
                <a:cs typeface="Times New Roman" panose="02020603050405020304" pitchFamily="18" charset="0"/>
              </a:rPr>
              <a:t>secondes</a:t>
            </a:r>
            <a:r>
              <a:rPr lang="en-US" dirty="0">
                <a:latin typeface="Times New Roman" panose="02020603050405020304" pitchFamily="18" charset="0"/>
                <a:cs typeface="Times New Roman" panose="02020603050405020304" pitchFamily="18" charset="0"/>
              </a:rPr>
              <a:t>).</a:t>
            </a:r>
          </a:p>
        </p:txBody>
      </p:sp>
      <p:sp>
        <p:nvSpPr>
          <p:cNvPr id="17" name="Rectangle 16">
            <a:extLst>
              <a:ext uri="{FF2B5EF4-FFF2-40B4-BE49-F238E27FC236}">
                <a16:creationId xmlns:a16="http://schemas.microsoft.com/office/drawing/2014/main" id="{BF2797A4-50EF-4036-A248-731A8D234127}"/>
              </a:ext>
            </a:extLst>
          </p:cNvPr>
          <p:cNvSpPr/>
          <p:nvPr/>
        </p:nvSpPr>
        <p:spPr>
          <a:xfrm>
            <a:off x="1106105" y="6052084"/>
            <a:ext cx="11180590" cy="369332"/>
          </a:xfrm>
          <a:prstGeom prst="rect">
            <a:avLst/>
          </a:prstGeom>
        </p:spPr>
        <p:txBody>
          <a:bodyPr wrap="square">
            <a:spAutoFit/>
          </a:bodyPr>
          <a:lstStyle/>
          <a:p>
            <a:pPr marL="285750" indent="-285750">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Détermination</a:t>
            </a:r>
            <a:r>
              <a:rPr lang="en-US" dirty="0">
                <a:latin typeface="Times New Roman" panose="02020603050405020304" pitchFamily="18" charset="0"/>
                <a:cs typeface="Times New Roman" panose="02020603050405020304" pitchFamily="18" charset="0"/>
              </a:rPr>
              <a:t> de la </a:t>
            </a:r>
            <a:r>
              <a:rPr lang="en-US" dirty="0" err="1">
                <a:latin typeface="Times New Roman" panose="02020603050405020304" pitchFamily="18" charset="0"/>
                <a:cs typeface="Times New Roman" panose="02020603050405020304" pitchFamily="18" charset="0"/>
              </a:rPr>
              <a:t>conductivité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thermique</a:t>
            </a:r>
            <a:r>
              <a:rPr lang="en-US" dirty="0">
                <a:latin typeface="Times New Roman" panose="02020603050405020304" pitchFamily="18" charset="0"/>
                <a:cs typeface="Times New Roman" panose="02020603050405020304" pitchFamily="18" charset="0"/>
              </a:rPr>
              <a:t> et de </a:t>
            </a:r>
            <a:r>
              <a:rPr lang="en-US" dirty="0" err="1">
                <a:latin typeface="Times New Roman" panose="02020603050405020304" pitchFamily="18" charset="0"/>
                <a:cs typeface="Times New Roman" panose="02020603050405020304" pitchFamily="18" charset="0"/>
              </a:rPr>
              <a:t>l’effusivité</a:t>
            </a:r>
            <a:r>
              <a:rPr lang="en-US" dirty="0">
                <a:latin typeface="Times New Roman" panose="02020603050405020304" pitchFamily="18" charset="0"/>
                <a:cs typeface="Times New Roman" panose="02020603050405020304" pitchFamily="18" charset="0"/>
              </a:rPr>
              <a:t> sur un </a:t>
            </a:r>
            <a:r>
              <a:rPr lang="en-US" dirty="0" err="1">
                <a:latin typeface="Times New Roman" panose="02020603050405020304" pitchFamily="18" charset="0"/>
                <a:cs typeface="Times New Roman" panose="02020603050405020304" pitchFamily="18" charset="0"/>
              </a:rPr>
              <a:t>même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thermogramme</a:t>
            </a:r>
            <a:r>
              <a:rPr lang="en-US" dirty="0">
                <a:latin typeface="Times New Roman" panose="02020603050405020304" pitchFamily="18" charset="0"/>
                <a:cs typeface="Times New Roman" panose="02020603050405020304" pitchFamily="18" charset="0"/>
              </a:rPr>
              <a:t> (plan </a:t>
            </a:r>
            <a:r>
              <a:rPr lang="en-US" dirty="0" err="1">
                <a:latin typeface="Times New Roman" panose="02020603050405020304" pitchFamily="18" charset="0"/>
                <a:cs typeface="Times New Roman" panose="02020603050405020304" pitchFamily="18" charset="0"/>
              </a:rPr>
              <a:t>chaud</a:t>
            </a:r>
            <a:r>
              <a:rPr lang="en-US" dirty="0">
                <a:latin typeface="Times New Roman" panose="02020603050405020304" pitchFamily="18" charset="0"/>
                <a:cs typeface="Times New Roman" panose="02020603050405020304" pitchFamily="18" charset="0"/>
              </a:rPr>
              <a:t> + fil </a:t>
            </a:r>
            <a:r>
              <a:rPr lang="en-US" dirty="0" err="1">
                <a:latin typeface="Times New Roman" panose="02020603050405020304" pitchFamily="18" charset="0"/>
                <a:cs typeface="Times New Roman" panose="02020603050405020304" pitchFamily="18" charset="0"/>
              </a:rPr>
              <a:t>chaud</a:t>
            </a:r>
            <a:r>
              <a:rPr lang="en-US" dirty="0">
                <a:latin typeface="Times New Roman" panose="02020603050405020304" pitchFamily="18" charset="0"/>
                <a:cs typeface="Times New Roman" panose="02020603050405020304" pitchFamily="18" charset="0"/>
              </a:rPr>
              <a:t>).</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27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randombar(horizontal)">
                                      <p:cBhvr>
                                        <p:cTn id="33" dur="500"/>
                                        <p:tgtEl>
                                          <p:spTgt spid="1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par>
                                <p:cTn id="37" presetID="14" presetClass="entr" presetSubtype="1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randombar(horizontal)">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2" grpId="0"/>
      <p:bldP spid="13"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D499241-1BA2-4838-927A-76D4EF989063}"/>
              </a:ext>
            </a:extLst>
          </p:cNvPr>
          <p:cNvSpPr>
            <a:spLocks noGrp="1"/>
          </p:cNvSpPr>
          <p:nvPr>
            <p:ph type="sldNum" sz="quarter" idx="12"/>
          </p:nvPr>
        </p:nvSpPr>
        <p:spPr/>
        <p:txBody>
          <a:bodyPr/>
          <a:lstStyle/>
          <a:p>
            <a:fld id="{40BC4CEA-C9D9-4C2D-8585-67E2BDAC0B0F}" type="slidenum">
              <a:rPr lang="fr-FR" smtClean="0"/>
              <a:t>7</a:t>
            </a:fld>
            <a:endParaRPr lang="fr-FR"/>
          </a:p>
        </p:txBody>
      </p:sp>
      <p:sp>
        <p:nvSpPr>
          <p:cNvPr id="5" name="Rectangle 4">
            <a:extLst>
              <a:ext uri="{FF2B5EF4-FFF2-40B4-BE49-F238E27FC236}">
                <a16:creationId xmlns:a16="http://schemas.microsoft.com/office/drawing/2014/main" id="{DE96CD52-A8AD-4816-8F6A-084BD860C304}"/>
              </a:ext>
            </a:extLst>
          </p:cNvPr>
          <p:cNvSpPr/>
          <p:nvPr/>
        </p:nvSpPr>
        <p:spPr>
          <a:xfrm>
            <a:off x="2208446" y="787782"/>
            <a:ext cx="7915416" cy="369332"/>
          </a:xfrm>
          <a:prstGeom prst="rect">
            <a:avLst/>
          </a:prstGeom>
        </p:spPr>
        <p:txBody>
          <a:bodyPr wrap="square">
            <a:spAutoFit/>
          </a:bodyPr>
          <a:lstStyle/>
          <a:p>
            <a:r>
              <a:rPr lang="fr-FR" b="1" dirty="0">
                <a:latin typeface="Times New Roman" panose="02020603050405020304" pitchFamily="18" charset="0"/>
                <a:cs typeface="Times New Roman" panose="02020603050405020304" pitchFamily="18" charset="0"/>
              </a:rPr>
              <a:t>2.   Méthodes de caractérisation thermomécanique des matériaux</a:t>
            </a:r>
          </a:p>
        </p:txBody>
      </p:sp>
      <p:sp>
        <p:nvSpPr>
          <p:cNvPr id="6" name="Rectangle 5">
            <a:extLst>
              <a:ext uri="{FF2B5EF4-FFF2-40B4-BE49-F238E27FC236}">
                <a16:creationId xmlns:a16="http://schemas.microsoft.com/office/drawing/2014/main" id="{B0C6962F-158A-4882-896F-E0B137CEF83F}"/>
              </a:ext>
            </a:extLst>
          </p:cNvPr>
          <p:cNvSpPr/>
          <p:nvPr/>
        </p:nvSpPr>
        <p:spPr>
          <a:xfrm>
            <a:off x="2208446" y="1227129"/>
            <a:ext cx="3326552"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2.1.  Caractérisation thermique </a:t>
            </a:r>
            <a:endParaRPr lang="en-US" b="1" dirty="0"/>
          </a:p>
        </p:txBody>
      </p:sp>
      <p:graphicFrame>
        <p:nvGraphicFramePr>
          <p:cNvPr id="8" name="Graphique 7">
            <a:extLst>
              <a:ext uri="{FF2B5EF4-FFF2-40B4-BE49-F238E27FC236}">
                <a16:creationId xmlns:a16="http://schemas.microsoft.com/office/drawing/2014/main" id="{95FCB140-1AED-408C-A8B2-2BB0CF2DD85D}"/>
              </a:ext>
            </a:extLst>
          </p:cNvPr>
          <p:cNvGraphicFramePr>
            <a:graphicFrameLocks/>
          </p:cNvGraphicFramePr>
          <p:nvPr>
            <p:extLst>
              <p:ext uri="{D42A27DB-BD31-4B8C-83A1-F6EECF244321}">
                <p14:modId xmlns:p14="http://schemas.microsoft.com/office/powerpoint/2010/main" val="941807377"/>
              </p:ext>
            </p:extLst>
          </p:nvPr>
        </p:nvGraphicFramePr>
        <p:xfrm>
          <a:off x="7368466" y="1729961"/>
          <a:ext cx="4244566" cy="22132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phique 8">
            <a:extLst>
              <a:ext uri="{FF2B5EF4-FFF2-40B4-BE49-F238E27FC236}">
                <a16:creationId xmlns:a16="http://schemas.microsoft.com/office/drawing/2014/main" id="{23F05F25-7895-439E-8684-5C8551A0571B}"/>
              </a:ext>
            </a:extLst>
          </p:cNvPr>
          <p:cNvGraphicFramePr>
            <a:graphicFrameLocks/>
          </p:cNvGraphicFramePr>
          <p:nvPr>
            <p:extLst>
              <p:ext uri="{D42A27DB-BD31-4B8C-83A1-F6EECF244321}">
                <p14:modId xmlns:p14="http://schemas.microsoft.com/office/powerpoint/2010/main" val="1110006165"/>
              </p:ext>
            </p:extLst>
          </p:nvPr>
        </p:nvGraphicFramePr>
        <p:xfrm>
          <a:off x="1846554" y="1666476"/>
          <a:ext cx="4461897" cy="2276762"/>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938C62A6-B6B6-444F-B62B-F66B12D74099}"/>
                  </a:ext>
                </a:extLst>
              </p:cNvPr>
              <p:cNvSpPr/>
              <p:nvPr/>
            </p:nvSpPr>
            <p:spPr>
              <a:xfrm>
                <a:off x="3179078" y="4737993"/>
                <a:ext cx="2047292" cy="513859"/>
              </a:xfrm>
              <a:prstGeom prst="rect">
                <a:avLst/>
              </a:prstGeom>
            </p:spPr>
            <p:txBody>
              <a:bodyPr wrap="none">
                <a:spAutoFit/>
              </a:bodyPr>
              <a:lstStyle/>
              <a:p>
                <a14:m>
                  <m:oMath xmlns:m="http://schemas.openxmlformats.org/officeDocument/2006/math">
                    <m:r>
                      <a:rPr lang="en-US" i="1">
                        <a:latin typeface="Cambria Math" panose="02040503050406030204" pitchFamily="18" charset="0"/>
                      </a:rPr>
                      <m:t>𝐸</m:t>
                    </m:r>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𝜑</m:t>
                            </m:r>
                          </m:e>
                          <m:sub>
                            <m:r>
                              <a:rPr lang="en-US" i="0">
                                <a:latin typeface="Cambria Math" panose="02040503050406030204" pitchFamily="18" charset="0"/>
                              </a:rPr>
                              <m:t>0</m:t>
                            </m:r>
                          </m:sub>
                        </m:sSub>
                      </m:num>
                      <m:den>
                        <m:r>
                          <a:rPr lang="en-US" i="1">
                            <a:latin typeface="Cambria Math" panose="02040503050406030204" pitchFamily="18" charset="0"/>
                          </a:rPr>
                          <m:t>𝛼</m:t>
                        </m:r>
                        <m:r>
                          <a:rPr lang="en-US" i="1">
                            <a:latin typeface="Cambria Math" panose="02040503050406030204" pitchFamily="18" charset="0"/>
                          </a:rPr>
                          <m:t>𝑆</m:t>
                        </m:r>
                        <m:rad>
                          <m:radPr>
                            <m:degHide m:val="on"/>
                            <m:ctrlPr>
                              <a:rPr lang="en-US" i="1">
                                <a:latin typeface="Cambria Math" panose="02040503050406030204" pitchFamily="18" charset="0"/>
                              </a:rPr>
                            </m:ctrlPr>
                          </m:radPr>
                          <m:deg/>
                          <m:e>
                            <m:r>
                              <a:rPr lang="en-US" i="1">
                                <a:latin typeface="Cambria Math" panose="02040503050406030204" pitchFamily="18" charset="0"/>
                              </a:rPr>
                              <m:t>𝜋</m:t>
                            </m:r>
                          </m:e>
                        </m:rad>
                      </m:den>
                    </m:f>
                  </m:oMath>
                </a14:m>
                <a:r>
                  <a:rPr lang="en-US" dirty="0"/>
                  <a:t>           </a:t>
                </a:r>
                <a:r>
                  <a:rPr lang="en-US" dirty="0">
                    <a:latin typeface="Times New Roman" panose="02020603050405020304" pitchFamily="18" charset="0"/>
                    <a:cs typeface="Times New Roman" panose="02020603050405020304" pitchFamily="18" charset="0"/>
                  </a:rPr>
                  <a:t>(1)</a:t>
                </a:r>
              </a:p>
            </p:txBody>
          </p:sp>
        </mc:Choice>
        <mc:Fallback xmlns="">
          <p:sp>
            <p:nvSpPr>
              <p:cNvPr id="11" name="Rectangle 10">
                <a:extLst>
                  <a:ext uri="{FF2B5EF4-FFF2-40B4-BE49-F238E27FC236}">
                    <a16:creationId xmlns:a16="http://schemas.microsoft.com/office/drawing/2014/main" id="{938C62A6-B6B6-444F-B62B-F66B12D74099}"/>
                  </a:ext>
                </a:extLst>
              </p:cNvPr>
              <p:cNvSpPr>
                <a:spLocks noRot="1" noChangeAspect="1" noMove="1" noResize="1" noEditPoints="1" noAdjustHandles="1" noChangeArrowheads="1" noChangeShapeType="1" noTextEdit="1"/>
              </p:cNvSpPr>
              <p:nvPr/>
            </p:nvSpPr>
            <p:spPr>
              <a:xfrm>
                <a:off x="3179078" y="4737993"/>
                <a:ext cx="2047292" cy="513859"/>
              </a:xfrm>
              <a:prstGeom prst="rect">
                <a:avLst/>
              </a:prstGeom>
              <a:blipFill>
                <a:blip r:embed="rId4"/>
                <a:stretch>
                  <a:fillRect r="-20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AA9C8E9C-E2E2-43DE-8EA7-FD1A8AF1DA90}"/>
                  </a:ext>
                </a:extLst>
              </p:cNvPr>
              <p:cNvSpPr/>
              <p:nvPr/>
            </p:nvSpPr>
            <p:spPr>
              <a:xfrm>
                <a:off x="3618732" y="5401618"/>
                <a:ext cx="1033168" cy="522707"/>
              </a:xfrm>
              <a:prstGeom prst="rect">
                <a:avLst/>
              </a:prstGeom>
            </p:spPr>
            <p:txBody>
              <a:bodyPr wrap="none">
                <a:spAutoFit/>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𝜑</m:t>
                        </m:r>
                      </m:e>
                      <m:sub>
                        <m:r>
                          <a:rPr lang="en-US" i="0">
                            <a:latin typeface="Cambria Math" panose="02040503050406030204" pitchFamily="18" charset="0"/>
                          </a:rPr>
                          <m:t>0</m:t>
                        </m:r>
                      </m:sub>
                    </m:sSub>
                    <m:r>
                      <a:rPr lang="en-US" i="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0">
                                <a:latin typeface="Cambria Math" panose="02040503050406030204" pitchFamily="18" charset="0"/>
                              </a:rPr>
                              <m:t>2</m:t>
                            </m:r>
                          </m:sup>
                        </m:sSup>
                      </m:num>
                      <m:den>
                        <m:r>
                          <a:rPr lang="en-US" i="1">
                            <a:latin typeface="Cambria Math" panose="02040503050406030204" pitchFamily="18" charset="0"/>
                          </a:rPr>
                          <m:t>𝑅</m:t>
                        </m:r>
                      </m:den>
                    </m:f>
                  </m:oMath>
                </a14:m>
                <a:r>
                  <a:rPr lang="en-US" dirty="0"/>
                  <a:t> </a:t>
                </a:r>
              </a:p>
            </p:txBody>
          </p:sp>
        </mc:Choice>
        <mc:Fallback xmlns="">
          <p:sp>
            <p:nvSpPr>
              <p:cNvPr id="12" name="Rectangle 11">
                <a:extLst>
                  <a:ext uri="{FF2B5EF4-FFF2-40B4-BE49-F238E27FC236}">
                    <a16:creationId xmlns:a16="http://schemas.microsoft.com/office/drawing/2014/main" id="{AA9C8E9C-E2E2-43DE-8EA7-FD1A8AF1DA90}"/>
                  </a:ext>
                </a:extLst>
              </p:cNvPr>
              <p:cNvSpPr>
                <a:spLocks noRot="1" noChangeAspect="1" noMove="1" noResize="1" noEditPoints="1" noAdjustHandles="1" noChangeArrowheads="1" noChangeShapeType="1" noTextEdit="1"/>
              </p:cNvSpPr>
              <p:nvPr/>
            </p:nvSpPr>
            <p:spPr>
              <a:xfrm>
                <a:off x="3618732" y="5401618"/>
                <a:ext cx="1033168" cy="52270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36CDECC6-BC59-4A33-900C-16178CA7DE0D}"/>
                  </a:ext>
                </a:extLst>
              </p:cNvPr>
              <p:cNvSpPr/>
              <p:nvPr/>
            </p:nvSpPr>
            <p:spPr>
              <a:xfrm>
                <a:off x="1756726" y="5662971"/>
                <a:ext cx="5354287" cy="1216423"/>
              </a:xfrm>
              <a:prstGeom prst="rect">
                <a:avLst/>
              </a:prstGeom>
            </p:spPr>
            <p:txBody>
              <a:bodyPr wrap="square">
                <a:spAutoFit/>
              </a:bodyPr>
              <a:lstStyle/>
              <a:p>
                <a:r>
                  <a:rPr lang="fr-FR" dirty="0">
                    <a:solidFill>
                      <a:srgbClr val="000000"/>
                    </a:solidFill>
                    <a:latin typeface="Times New Roman" panose="02020603050405020304" pitchFamily="18" charset="0"/>
                  </a:rPr>
                  <a:t>Avec :</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𝜑</m:t>
                        </m:r>
                      </m:e>
                      <m:sub>
                        <m:r>
                          <a:rPr lang="en-US">
                            <a:latin typeface="Cambria Math" panose="02040503050406030204" pitchFamily="18" charset="0"/>
                          </a:rPr>
                          <m:t>0</m:t>
                        </m:r>
                      </m:sub>
                    </m:sSub>
                  </m:oMath>
                </a14:m>
                <a:r>
                  <a:rPr lang="fr-FR" dirty="0">
                    <a:solidFill>
                      <a:srgbClr val="000000"/>
                    </a:solidFill>
                    <a:latin typeface="Times New Roman" panose="02020603050405020304" pitchFamily="18" charset="0"/>
                  </a:rPr>
                  <a:t> : le flux de chaleur envoyé dans le matériau ;</a:t>
                </a:r>
              </a:p>
              <a:p>
                <a14:m>
                  <m:oMath xmlns:m="http://schemas.openxmlformats.org/officeDocument/2006/math">
                    <m:r>
                      <a:rPr lang="fr-FR" i="1" smtClean="0">
                        <a:solidFill>
                          <a:srgbClr val="000000"/>
                        </a:solidFill>
                        <a:latin typeface="Cambria Math" panose="02040503050406030204" pitchFamily="18" charset="0"/>
                        <a:ea typeface="Cambria Math" panose="02040503050406030204" pitchFamily="18" charset="0"/>
                      </a:rPr>
                      <m:t>𝛼</m:t>
                    </m:r>
                  </m:oMath>
                </a14:m>
                <a:r>
                  <a:rPr lang="fr-FR" dirty="0">
                    <a:solidFill>
                      <a:srgbClr val="000000"/>
                    </a:solidFill>
                    <a:latin typeface="Times New Roman" panose="02020603050405020304" pitchFamily="18" charset="0"/>
                  </a:rPr>
                  <a:t> : le coefficient directeur de la droite de régression en fonction </a:t>
                </a:r>
                <a14:m>
                  <m:oMath xmlns:m="http://schemas.openxmlformats.org/officeDocument/2006/math">
                    <m:rad>
                      <m:radPr>
                        <m:degHide m:val="on"/>
                        <m:ctrlPr>
                          <a:rPr lang="fr-FR" i="1" smtClean="0">
                            <a:solidFill>
                              <a:srgbClr val="000000"/>
                            </a:solidFill>
                            <a:latin typeface="Cambria Math" panose="02040503050406030204" pitchFamily="18" charset="0"/>
                          </a:rPr>
                        </m:ctrlPr>
                      </m:radPr>
                      <m:deg/>
                      <m:e>
                        <m:r>
                          <a:rPr lang="fr-FR" b="0" i="1" smtClean="0">
                            <a:solidFill>
                              <a:srgbClr val="000000"/>
                            </a:solidFill>
                            <a:latin typeface="Cambria Math" panose="02040503050406030204" pitchFamily="18" charset="0"/>
                          </a:rPr>
                          <m:t>𝑡</m:t>
                        </m:r>
                      </m:e>
                    </m:rad>
                  </m:oMath>
                </a14:m>
                <a:r>
                  <a:rPr lang="fr-FR" dirty="0">
                    <a:solidFill>
                      <a:srgbClr val="000000"/>
                    </a:solidFill>
                    <a:latin typeface="Times New Roman" panose="02020603050405020304" pitchFamily="18" charset="0"/>
                  </a:rPr>
                  <a:t>. </a:t>
                </a:r>
                <a:endParaRPr lang="en-US" dirty="0"/>
              </a:p>
            </p:txBody>
          </p:sp>
        </mc:Choice>
        <mc:Fallback xmlns="">
          <p:sp>
            <p:nvSpPr>
              <p:cNvPr id="13" name="Rectangle 12">
                <a:extLst>
                  <a:ext uri="{FF2B5EF4-FFF2-40B4-BE49-F238E27FC236}">
                    <a16:creationId xmlns:a16="http://schemas.microsoft.com/office/drawing/2014/main" id="{36CDECC6-BC59-4A33-900C-16178CA7DE0D}"/>
                  </a:ext>
                </a:extLst>
              </p:cNvPr>
              <p:cNvSpPr>
                <a:spLocks noRot="1" noChangeAspect="1" noMove="1" noResize="1" noEditPoints="1" noAdjustHandles="1" noChangeArrowheads="1" noChangeShapeType="1" noTextEdit="1"/>
              </p:cNvSpPr>
              <p:nvPr/>
            </p:nvSpPr>
            <p:spPr>
              <a:xfrm>
                <a:off x="1756726" y="5662971"/>
                <a:ext cx="5354287" cy="1216423"/>
              </a:xfrm>
              <a:prstGeom prst="rect">
                <a:avLst/>
              </a:prstGeom>
              <a:blipFill>
                <a:blip r:embed="rId6"/>
                <a:stretch>
                  <a:fillRect l="-910" t="-3000" b="-7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B9A1D4FD-D552-42B1-BE37-3C933E7F5F8E}"/>
                  </a:ext>
                </a:extLst>
              </p:cNvPr>
              <p:cNvSpPr/>
              <p:nvPr/>
            </p:nvSpPr>
            <p:spPr>
              <a:xfrm>
                <a:off x="8679841" y="4737993"/>
                <a:ext cx="2068643" cy="496739"/>
              </a:xfrm>
              <a:prstGeom prst="rect">
                <a:avLst/>
              </a:prstGeom>
            </p:spPr>
            <p:txBody>
              <a:bodyPr wrap="none">
                <a:spAutoFit/>
              </a:bodyPr>
              <a:lstStyle/>
              <a:p>
                <a14:m>
                  <m:oMath xmlns:m="http://schemas.openxmlformats.org/officeDocument/2006/math">
                    <m:r>
                      <a:rPr lang="en-US" i="1" smtClean="0">
                        <a:latin typeface="Cambria Math" panose="02040503050406030204" pitchFamily="18" charset="0"/>
                      </a:rPr>
                      <m:t>𝜆</m:t>
                    </m:r>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𝜑</m:t>
                            </m:r>
                          </m:e>
                          <m:sub>
                            <m:r>
                              <a:rPr lang="en-US" i="0">
                                <a:latin typeface="Cambria Math" panose="02040503050406030204" pitchFamily="18" charset="0"/>
                              </a:rPr>
                              <m:t>0</m:t>
                            </m:r>
                          </m:sub>
                        </m:sSub>
                      </m:num>
                      <m:den>
                        <m:r>
                          <a:rPr lang="en-US" i="0">
                            <a:latin typeface="Cambria Math" panose="02040503050406030204" pitchFamily="18" charset="0"/>
                          </a:rPr>
                          <m:t>4</m:t>
                        </m:r>
                        <m:r>
                          <a:rPr lang="en-US" i="1">
                            <a:latin typeface="Cambria Math" panose="02040503050406030204" pitchFamily="18" charset="0"/>
                          </a:rPr>
                          <m:t>𝜋𝛽</m:t>
                        </m:r>
                        <m:r>
                          <a:rPr lang="en-US" i="1">
                            <a:latin typeface="Cambria Math" panose="02040503050406030204" pitchFamily="18" charset="0"/>
                          </a:rPr>
                          <m:t>𝐿</m:t>
                        </m:r>
                      </m:den>
                    </m:f>
                  </m:oMath>
                </a14:m>
                <a:r>
                  <a:rPr lang="en-US" dirty="0"/>
                  <a:t>           </a:t>
                </a:r>
                <a:r>
                  <a:rPr lang="en-US" dirty="0">
                    <a:latin typeface="Times New Roman" panose="02020603050405020304" pitchFamily="18" charset="0"/>
                    <a:cs typeface="Times New Roman" panose="02020603050405020304" pitchFamily="18" charset="0"/>
                  </a:rPr>
                  <a:t>(2)</a:t>
                </a:r>
                <a:r>
                  <a:rPr lang="en-US" dirty="0"/>
                  <a:t> </a:t>
                </a:r>
              </a:p>
            </p:txBody>
          </p:sp>
        </mc:Choice>
        <mc:Fallback xmlns="">
          <p:sp>
            <p:nvSpPr>
              <p:cNvPr id="14" name="Rectangle 13">
                <a:extLst>
                  <a:ext uri="{FF2B5EF4-FFF2-40B4-BE49-F238E27FC236}">
                    <a16:creationId xmlns:a16="http://schemas.microsoft.com/office/drawing/2014/main" id="{B9A1D4FD-D552-42B1-BE37-3C933E7F5F8E}"/>
                  </a:ext>
                </a:extLst>
              </p:cNvPr>
              <p:cNvSpPr>
                <a:spLocks noRot="1" noChangeAspect="1" noMove="1" noResize="1" noEditPoints="1" noAdjustHandles="1" noChangeArrowheads="1" noChangeShapeType="1" noTextEdit="1"/>
              </p:cNvSpPr>
              <p:nvPr/>
            </p:nvSpPr>
            <p:spPr>
              <a:xfrm>
                <a:off x="8679841" y="4737993"/>
                <a:ext cx="2068643" cy="496739"/>
              </a:xfrm>
              <a:prstGeom prst="rect">
                <a:avLst/>
              </a:prstGeom>
              <a:blipFill>
                <a:blip r:embed="rId7"/>
                <a:stretch>
                  <a:fillRect b="-60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5DA79B24-3921-4788-9ECF-31058D31BA8A}"/>
                  </a:ext>
                </a:extLst>
              </p:cNvPr>
              <p:cNvSpPr/>
              <p:nvPr/>
            </p:nvSpPr>
            <p:spPr>
              <a:xfrm>
                <a:off x="7540101" y="5608553"/>
                <a:ext cx="4838665" cy="923330"/>
              </a:xfrm>
              <a:prstGeom prst="rect">
                <a:avLst/>
              </a:prstGeom>
            </p:spPr>
            <p:txBody>
              <a:bodyPr wrap="square">
                <a:spAutoFit/>
              </a:bodyPr>
              <a:lstStyle/>
              <a:p>
                <a:r>
                  <a:rPr lang="fr-FR" dirty="0">
                    <a:solidFill>
                      <a:srgbClr val="000000"/>
                    </a:solidFill>
                    <a:latin typeface="Times New Roman" panose="02020603050405020304" pitchFamily="18" charset="0"/>
                  </a:rPr>
                  <a:t>Avec :</a:t>
                </a:r>
              </a:p>
              <a:p>
                <a:r>
                  <a:rPr lang="fr-FR" dirty="0">
                    <a:solidFill>
                      <a:srgbClr val="000000"/>
                    </a:solidFill>
                    <a:latin typeface="Times New Roman" panose="02020603050405020304" pitchFamily="18" charset="0"/>
                  </a:rPr>
                  <a:t> </a:t>
                </a:r>
                <a14:m>
                  <m:oMath xmlns:m="http://schemas.openxmlformats.org/officeDocument/2006/math">
                    <m:r>
                      <a:rPr lang="en-US" i="1">
                        <a:latin typeface="Cambria Math" panose="02040503050406030204" pitchFamily="18" charset="0"/>
                      </a:rPr>
                      <m:t>𝛽</m:t>
                    </m:r>
                  </m:oMath>
                </a14:m>
                <a:r>
                  <a:rPr lang="fr-FR" dirty="0">
                    <a:solidFill>
                      <a:srgbClr val="000000"/>
                    </a:solidFill>
                    <a:latin typeface="Times New Roman" panose="02020603050405020304" pitchFamily="18" charset="0"/>
                  </a:rPr>
                  <a:t> : le coefficient directeur de la droite de régression en fonction de </a:t>
                </a:r>
                <a14:m>
                  <m:oMath xmlns:m="http://schemas.openxmlformats.org/officeDocument/2006/math">
                    <m:func>
                      <m:funcPr>
                        <m:ctrlPr>
                          <a:rPr lang="fr-FR" b="0" i="1" smtClean="0">
                            <a:solidFill>
                              <a:srgbClr val="000000"/>
                            </a:solidFill>
                            <a:latin typeface="Cambria Math" panose="02040503050406030204" pitchFamily="18" charset="0"/>
                          </a:rPr>
                        </m:ctrlPr>
                      </m:funcPr>
                      <m:fName>
                        <m:r>
                          <m:rPr>
                            <m:sty m:val="p"/>
                          </m:rPr>
                          <a:rPr lang="fr-FR" b="0" i="0" smtClean="0">
                            <a:solidFill>
                              <a:srgbClr val="000000"/>
                            </a:solidFill>
                            <a:latin typeface="Cambria Math" panose="02040503050406030204" pitchFamily="18" charset="0"/>
                          </a:rPr>
                          <m:t>ln</m:t>
                        </m:r>
                      </m:fName>
                      <m:e>
                        <m:d>
                          <m:dPr>
                            <m:ctrlPr>
                              <a:rPr lang="fr-FR" b="0" i="1" smtClean="0">
                                <a:solidFill>
                                  <a:srgbClr val="000000"/>
                                </a:solidFill>
                                <a:latin typeface="Cambria Math" panose="02040503050406030204" pitchFamily="18" charset="0"/>
                              </a:rPr>
                            </m:ctrlPr>
                          </m:dPr>
                          <m:e>
                            <m:r>
                              <a:rPr lang="fr-FR" b="0" i="1" smtClean="0">
                                <a:solidFill>
                                  <a:srgbClr val="000000"/>
                                </a:solidFill>
                                <a:latin typeface="Cambria Math" panose="02040503050406030204" pitchFamily="18" charset="0"/>
                              </a:rPr>
                              <m:t>𝑡</m:t>
                            </m:r>
                          </m:e>
                        </m:d>
                      </m:e>
                    </m:func>
                  </m:oMath>
                </a14:m>
                <a:r>
                  <a:rPr lang="en-US" dirty="0"/>
                  <a:t>.</a:t>
                </a:r>
              </a:p>
            </p:txBody>
          </p:sp>
        </mc:Choice>
        <mc:Fallback xmlns="">
          <p:sp>
            <p:nvSpPr>
              <p:cNvPr id="15" name="Rectangle 14">
                <a:extLst>
                  <a:ext uri="{FF2B5EF4-FFF2-40B4-BE49-F238E27FC236}">
                    <a16:creationId xmlns:a16="http://schemas.microsoft.com/office/drawing/2014/main" id="{5DA79B24-3921-4788-9ECF-31058D31BA8A}"/>
                  </a:ext>
                </a:extLst>
              </p:cNvPr>
              <p:cNvSpPr>
                <a:spLocks noRot="1" noChangeAspect="1" noMove="1" noResize="1" noEditPoints="1" noAdjustHandles="1" noChangeArrowheads="1" noChangeShapeType="1" noTextEdit="1"/>
              </p:cNvSpPr>
              <p:nvPr/>
            </p:nvSpPr>
            <p:spPr>
              <a:xfrm>
                <a:off x="7540101" y="5608553"/>
                <a:ext cx="4838665" cy="923330"/>
              </a:xfrm>
              <a:prstGeom prst="rect">
                <a:avLst/>
              </a:prstGeom>
              <a:blipFill>
                <a:blip r:embed="rId8"/>
                <a:stretch>
                  <a:fillRect l="-1134" t="-3289" b="-9211"/>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BAEFF188-5447-4601-8FBD-B5E3E7C76560}"/>
              </a:ext>
            </a:extLst>
          </p:cNvPr>
          <p:cNvSpPr/>
          <p:nvPr/>
        </p:nvSpPr>
        <p:spPr>
          <a:xfrm>
            <a:off x="3706203" y="4003567"/>
            <a:ext cx="6551665" cy="369332"/>
          </a:xfrm>
          <a:prstGeom prst="rect">
            <a:avLst/>
          </a:prstGeom>
        </p:spPr>
        <p:txBody>
          <a:bodyPr wrap="none">
            <a:spAutoFit/>
          </a:bodyPr>
          <a:lstStyle/>
          <a:p>
            <a:r>
              <a:rPr lang="fr-FR" b="1" i="1" dirty="0">
                <a:solidFill>
                  <a:srgbClr val="000000"/>
                </a:solidFill>
                <a:latin typeface="Times New Roman" panose="02020603050405020304" pitchFamily="18" charset="0"/>
              </a:rPr>
              <a:t>Figure 6 : </a:t>
            </a:r>
            <a:r>
              <a:rPr lang="fr-FR" i="1" dirty="0">
                <a:solidFill>
                  <a:srgbClr val="000000"/>
                </a:solidFill>
                <a:latin typeface="Times New Roman" panose="02020603050405020304" pitchFamily="18" charset="0"/>
              </a:rPr>
              <a:t>thermogramme de l’argile mélangé à de la terre de barre </a:t>
            </a:r>
            <a:endParaRPr lang="en-US" dirty="0"/>
          </a:p>
        </p:txBody>
      </p:sp>
    </p:spTree>
    <p:extLst>
      <p:ext uri="{BB962C8B-B14F-4D97-AF65-F5344CB8AC3E}">
        <p14:creationId xmlns:p14="http://schemas.microsoft.com/office/powerpoint/2010/main" val="34492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1" grpId="0"/>
      <p:bldP spid="12" grpId="0"/>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58EA653-BDE9-4750-86B4-1FEE3A7C2033}"/>
              </a:ext>
            </a:extLst>
          </p:cNvPr>
          <p:cNvSpPr>
            <a:spLocks noGrp="1"/>
          </p:cNvSpPr>
          <p:nvPr>
            <p:ph type="sldNum" sz="quarter" idx="12"/>
          </p:nvPr>
        </p:nvSpPr>
        <p:spPr/>
        <p:txBody>
          <a:bodyPr/>
          <a:lstStyle/>
          <a:p>
            <a:fld id="{40BC4CEA-C9D9-4C2D-8585-67E2BDAC0B0F}" type="slidenum">
              <a:rPr lang="fr-FR" smtClean="0"/>
              <a:t>8</a:t>
            </a:fld>
            <a:endParaRPr lang="fr-FR"/>
          </a:p>
        </p:txBody>
      </p:sp>
      <p:sp>
        <p:nvSpPr>
          <p:cNvPr id="6" name="Rectangle 5">
            <a:extLst>
              <a:ext uri="{FF2B5EF4-FFF2-40B4-BE49-F238E27FC236}">
                <a16:creationId xmlns:a16="http://schemas.microsoft.com/office/drawing/2014/main" id="{5C777ACB-174F-4B0D-937A-436E20D68E10}"/>
              </a:ext>
            </a:extLst>
          </p:cNvPr>
          <p:cNvSpPr/>
          <p:nvPr/>
        </p:nvSpPr>
        <p:spPr>
          <a:xfrm>
            <a:off x="2208446" y="1317879"/>
            <a:ext cx="3365024"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2.3.  Caractérisation mécanique </a:t>
            </a:r>
            <a:endParaRPr lang="en-US" b="1" dirty="0"/>
          </a:p>
        </p:txBody>
      </p:sp>
      <p:sp>
        <p:nvSpPr>
          <p:cNvPr id="7" name="Rectangle 6">
            <a:extLst>
              <a:ext uri="{FF2B5EF4-FFF2-40B4-BE49-F238E27FC236}">
                <a16:creationId xmlns:a16="http://schemas.microsoft.com/office/drawing/2014/main" id="{D985CA3C-A204-4A90-900B-46219D0420A7}"/>
              </a:ext>
            </a:extLst>
          </p:cNvPr>
          <p:cNvSpPr/>
          <p:nvPr/>
        </p:nvSpPr>
        <p:spPr>
          <a:xfrm>
            <a:off x="2208446" y="787782"/>
            <a:ext cx="7915416" cy="369332"/>
          </a:xfrm>
          <a:prstGeom prst="rect">
            <a:avLst/>
          </a:prstGeom>
        </p:spPr>
        <p:txBody>
          <a:bodyPr wrap="square">
            <a:spAutoFit/>
          </a:bodyPr>
          <a:lstStyle/>
          <a:p>
            <a:r>
              <a:rPr lang="fr-FR" b="1" dirty="0">
                <a:latin typeface="Times New Roman" panose="02020603050405020304" pitchFamily="18" charset="0"/>
                <a:cs typeface="Times New Roman" panose="02020603050405020304" pitchFamily="18" charset="0"/>
              </a:rPr>
              <a:t>2.   Méthodes de caractérisation thermomécanique des matériaux</a:t>
            </a:r>
          </a:p>
        </p:txBody>
      </p:sp>
      <p:sp>
        <p:nvSpPr>
          <p:cNvPr id="8" name="Rectangle 7">
            <a:extLst>
              <a:ext uri="{FF2B5EF4-FFF2-40B4-BE49-F238E27FC236}">
                <a16:creationId xmlns:a16="http://schemas.microsoft.com/office/drawing/2014/main" id="{20D94894-27CC-4828-B333-9444B84FA9E7}"/>
              </a:ext>
            </a:extLst>
          </p:cNvPr>
          <p:cNvSpPr/>
          <p:nvPr/>
        </p:nvSpPr>
        <p:spPr>
          <a:xfrm>
            <a:off x="1467774" y="2299771"/>
            <a:ext cx="5314766" cy="923330"/>
          </a:xfrm>
          <a:prstGeom prst="rect">
            <a:avLst/>
          </a:prstGeom>
        </p:spPr>
        <p:txBody>
          <a:bodyPr wrap="square">
            <a:spAutoFit/>
          </a:bodyPr>
          <a:lstStyle/>
          <a:p>
            <a:r>
              <a:rPr lang="fr-FR" dirty="0">
                <a:latin typeface="Times New Roman" panose="02020603050405020304" pitchFamily="18" charset="0"/>
                <a:cs typeface="Times New Roman" panose="02020603050405020304" pitchFamily="18" charset="0"/>
              </a:rPr>
              <a:t>L’essai de compression permet de déterminer la résistance nominale en compression simple des matériaux</a:t>
            </a:r>
            <a:r>
              <a:rPr lang="en-US" dirty="0">
                <a:latin typeface="Times New Roman" panose="020206030504050203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id="{49F82D59-D1F5-4088-B602-19AF41BBCFC7}"/>
              </a:ext>
            </a:extLst>
          </p:cNvPr>
          <p:cNvSpPr/>
          <p:nvPr/>
        </p:nvSpPr>
        <p:spPr>
          <a:xfrm>
            <a:off x="2208446" y="1930439"/>
            <a:ext cx="2858475" cy="369332"/>
          </a:xfrm>
          <a:prstGeom prst="rect">
            <a:avLst/>
          </a:prstGeom>
        </p:spPr>
        <p:txBody>
          <a:bodyPr wrap="none">
            <a:spAutoFit/>
          </a:bodyPr>
          <a:lstStyle/>
          <a:p>
            <a:r>
              <a:rPr lang="fr-FR" b="1" i="1" dirty="0">
                <a:latin typeface="Times New Roman" panose="02020603050405020304" pitchFamily="18" charset="0"/>
                <a:cs typeface="Times New Roman" panose="02020603050405020304" pitchFamily="18" charset="0"/>
              </a:rPr>
              <a:t>Résistance à la compression</a:t>
            </a:r>
            <a:endParaRPr lang="en-US" b="1" i="1" dirty="0"/>
          </a:p>
        </p:txBody>
      </p:sp>
      <p:sp>
        <p:nvSpPr>
          <p:cNvPr id="10" name="Rectangle 9">
            <a:extLst>
              <a:ext uri="{FF2B5EF4-FFF2-40B4-BE49-F238E27FC236}">
                <a16:creationId xmlns:a16="http://schemas.microsoft.com/office/drawing/2014/main" id="{FAEB3FD3-65C6-466F-87BA-77E83A109774}"/>
              </a:ext>
            </a:extLst>
          </p:cNvPr>
          <p:cNvSpPr/>
          <p:nvPr/>
        </p:nvSpPr>
        <p:spPr>
          <a:xfrm>
            <a:off x="1467774" y="3466329"/>
            <a:ext cx="5252622" cy="646331"/>
          </a:xfrm>
          <a:prstGeom prst="rect">
            <a:avLst/>
          </a:prstGeom>
        </p:spPr>
        <p:txBody>
          <a:bodyPr wrap="square">
            <a:spAutoFit/>
          </a:bodyPr>
          <a:lstStyle/>
          <a:p>
            <a:r>
              <a:rPr lang="fr-FR" dirty="0">
                <a:latin typeface="Times New Roman" panose="02020603050405020304" pitchFamily="18" charset="0"/>
                <a:cs typeface="Times New Roman" panose="02020603050405020304" pitchFamily="18" charset="0"/>
              </a:rPr>
              <a:t>La résistance à la compression est donnée par la formule :</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E1B5297D-2D54-4785-A2F0-72F3BC6B8D23}"/>
                  </a:ext>
                </a:extLst>
              </p:cNvPr>
              <p:cNvSpPr/>
              <p:nvPr/>
            </p:nvSpPr>
            <p:spPr>
              <a:xfrm>
                <a:off x="3121196" y="4308539"/>
                <a:ext cx="2007922" cy="485967"/>
              </a:xfrm>
              <a:prstGeom prst="rect">
                <a:avLst/>
              </a:prstGeom>
            </p:spPr>
            <p:txBody>
              <a:bodyPr wrap="none">
                <a:spAutoFit/>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𝑐</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𝐹</m:t>
                        </m:r>
                      </m:num>
                      <m:den>
                        <m:r>
                          <a:rPr lang="en-US" i="1">
                            <a:latin typeface="Cambria Math" panose="02040503050406030204" pitchFamily="18" charset="0"/>
                          </a:rPr>
                          <m:t>𝑆</m:t>
                        </m:r>
                      </m:den>
                    </m:f>
                  </m:oMath>
                </a14:m>
                <a:r>
                  <a:rPr lang="en-US" dirty="0"/>
                  <a:t>              </a:t>
                </a:r>
                <a:r>
                  <a:rPr lang="en-US" dirty="0">
                    <a:latin typeface="Times New Roman" panose="02020603050405020304" pitchFamily="18" charset="0"/>
                    <a:cs typeface="Times New Roman" panose="02020603050405020304" pitchFamily="18" charset="0"/>
                  </a:rPr>
                  <a:t>(3)</a:t>
                </a:r>
              </a:p>
            </p:txBody>
          </p:sp>
        </mc:Choice>
        <mc:Fallback xmlns="">
          <p:sp>
            <p:nvSpPr>
              <p:cNvPr id="11" name="Rectangle 10">
                <a:extLst>
                  <a:ext uri="{FF2B5EF4-FFF2-40B4-BE49-F238E27FC236}">
                    <a16:creationId xmlns:a16="http://schemas.microsoft.com/office/drawing/2014/main" id="{E1B5297D-2D54-4785-A2F0-72F3BC6B8D23}"/>
                  </a:ext>
                </a:extLst>
              </p:cNvPr>
              <p:cNvSpPr>
                <a:spLocks noRot="1" noChangeAspect="1" noMove="1" noResize="1" noEditPoints="1" noAdjustHandles="1" noChangeArrowheads="1" noChangeShapeType="1" noTextEdit="1"/>
              </p:cNvSpPr>
              <p:nvPr/>
            </p:nvSpPr>
            <p:spPr>
              <a:xfrm>
                <a:off x="3121196" y="4308539"/>
                <a:ext cx="2007922" cy="485967"/>
              </a:xfrm>
              <a:prstGeom prst="rect">
                <a:avLst/>
              </a:prstGeom>
              <a:blipFill>
                <a:blip r:embed="rId2"/>
                <a:stretch>
                  <a:fillRect r="-2432"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F4581F0F-97C5-4FA3-B0DD-4F311F9579F0}"/>
                  </a:ext>
                </a:extLst>
              </p:cNvPr>
              <p:cNvSpPr/>
              <p:nvPr/>
            </p:nvSpPr>
            <p:spPr>
              <a:xfrm>
                <a:off x="1547673" y="5146888"/>
                <a:ext cx="5172723" cy="1200329"/>
              </a:xfrm>
              <a:prstGeom prst="rect">
                <a:avLst/>
              </a:prstGeom>
            </p:spPr>
            <p:txBody>
              <a:bodyPr wrap="square">
                <a:spAutoFit/>
              </a:bodyPr>
              <a:lstStyle/>
              <a:p>
                <a:r>
                  <a:rPr lang="fr-FR" dirty="0">
                    <a:latin typeface="Times New Roman" panose="02020603050405020304" pitchFamily="18" charset="0"/>
                    <a:cs typeface="Times New Roman" panose="02020603050405020304" pitchFamily="18" charset="0"/>
                  </a:rPr>
                  <a:t>Avec :</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𝑐</m:t>
                        </m:r>
                      </m:sub>
                    </m:sSub>
                  </m:oMath>
                </a14:m>
                <a:r>
                  <a:rPr lang="fr-FR" dirty="0">
                    <a:latin typeface="Times New Roman" panose="02020603050405020304" pitchFamily="18" charset="0"/>
                    <a:cs typeface="Times New Roman" panose="02020603050405020304" pitchFamily="18" charset="0"/>
                  </a:rPr>
                  <a:t> : Resistance a la compression des blocs en (MPa).</a:t>
                </a:r>
              </a:p>
              <a:p>
                <a14:m>
                  <m:oMath xmlns:m="http://schemas.openxmlformats.org/officeDocument/2006/math">
                    <m:r>
                      <a:rPr lang="en-US" i="1">
                        <a:latin typeface="Cambria Math" panose="02040503050406030204" pitchFamily="18" charset="0"/>
                      </a:rPr>
                      <m:t>𝐹</m:t>
                    </m:r>
                  </m:oMath>
                </a14:m>
                <a:r>
                  <a:rPr lang="fr-FR" dirty="0">
                    <a:latin typeface="Times New Roman" panose="02020603050405020304" pitchFamily="18" charset="0"/>
                    <a:cs typeface="Times New Roman" panose="02020603050405020304" pitchFamily="18" charset="0"/>
                  </a:rPr>
                  <a:t> : Force maximale en (N).</a:t>
                </a:r>
              </a:p>
              <a:p>
                <a:r>
                  <a:rPr lang="fr-FR" i="1" dirty="0">
                    <a:latin typeface="Times New Roman" panose="02020603050405020304" pitchFamily="18" charset="0"/>
                    <a:cs typeface="Times New Roman" panose="02020603050405020304" pitchFamily="18" charset="0"/>
                  </a:rPr>
                  <a:t>S</a:t>
                </a:r>
                <a:r>
                  <a:rPr lang="fr-FR" dirty="0">
                    <a:latin typeface="Times New Roman" panose="02020603050405020304" pitchFamily="18" charset="0"/>
                    <a:cs typeface="Times New Roman" panose="02020603050405020304" pitchFamily="18" charset="0"/>
                  </a:rPr>
                  <a:t> : Section </a:t>
                </a:r>
                <a:r>
                  <a:rPr lang="fr-FR" dirty="0" err="1">
                    <a:latin typeface="Times New Roman" panose="02020603050405020304" pitchFamily="18" charset="0"/>
                    <a:cs typeface="Times New Roman" panose="02020603050405020304" pitchFamily="18" charset="0"/>
                  </a:rPr>
                  <a:t>comprimee</a:t>
                </a:r>
                <a:r>
                  <a:rPr lang="fr-FR" dirty="0">
                    <a:latin typeface="Times New Roman" panose="02020603050405020304" pitchFamily="18" charset="0"/>
                    <a:cs typeface="Times New Roman" panose="02020603050405020304" pitchFamily="18" charset="0"/>
                  </a:rPr>
                  <a:t> en mm2</a:t>
                </a:r>
                <a:endParaRPr lang="en-US" dirty="0">
                  <a:latin typeface="Times New Roman" panose="02020603050405020304" pitchFamily="18" charset="0"/>
                  <a:cs typeface="Times New Roman" panose="02020603050405020304" pitchFamily="18" charset="0"/>
                </a:endParaRPr>
              </a:p>
            </p:txBody>
          </p:sp>
        </mc:Choice>
        <mc:Fallback xmlns="">
          <p:sp>
            <p:nvSpPr>
              <p:cNvPr id="12" name="Rectangle 11">
                <a:extLst>
                  <a:ext uri="{FF2B5EF4-FFF2-40B4-BE49-F238E27FC236}">
                    <a16:creationId xmlns:a16="http://schemas.microsoft.com/office/drawing/2014/main" id="{F4581F0F-97C5-4FA3-B0DD-4F311F9579F0}"/>
                  </a:ext>
                </a:extLst>
              </p:cNvPr>
              <p:cNvSpPr>
                <a:spLocks noRot="1" noChangeAspect="1" noMove="1" noResize="1" noEditPoints="1" noAdjustHandles="1" noChangeArrowheads="1" noChangeShapeType="1" noTextEdit="1"/>
              </p:cNvSpPr>
              <p:nvPr/>
            </p:nvSpPr>
            <p:spPr>
              <a:xfrm>
                <a:off x="1547673" y="5146888"/>
                <a:ext cx="5172723" cy="1200329"/>
              </a:xfrm>
              <a:prstGeom prst="rect">
                <a:avLst/>
              </a:prstGeom>
              <a:blipFill>
                <a:blip r:embed="rId3"/>
                <a:stretch>
                  <a:fillRect l="-1061" t="-2538" b="-7107"/>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E0135B55-C012-4713-BEBF-6EB3C4943EC7}"/>
              </a:ext>
            </a:extLst>
          </p:cNvPr>
          <p:cNvSpPr/>
          <p:nvPr/>
        </p:nvSpPr>
        <p:spPr>
          <a:xfrm>
            <a:off x="8603041" y="1930439"/>
            <a:ext cx="2358338" cy="369332"/>
          </a:xfrm>
          <a:prstGeom prst="rect">
            <a:avLst/>
          </a:prstGeom>
        </p:spPr>
        <p:txBody>
          <a:bodyPr wrap="none">
            <a:spAutoFit/>
          </a:bodyPr>
          <a:lstStyle/>
          <a:p>
            <a:r>
              <a:rPr lang="fr-FR" b="1" i="1" dirty="0">
                <a:latin typeface="Times New Roman" panose="02020603050405020304" pitchFamily="18" charset="0"/>
                <a:cs typeface="Times New Roman" panose="02020603050405020304" pitchFamily="18" charset="0"/>
              </a:rPr>
              <a:t>Résistance à la flexion</a:t>
            </a:r>
            <a:endParaRPr lang="en-US" b="1" i="1" dirty="0"/>
          </a:p>
        </p:txBody>
      </p:sp>
      <p:sp>
        <p:nvSpPr>
          <p:cNvPr id="14" name="Rectangle 13">
            <a:extLst>
              <a:ext uri="{FF2B5EF4-FFF2-40B4-BE49-F238E27FC236}">
                <a16:creationId xmlns:a16="http://schemas.microsoft.com/office/drawing/2014/main" id="{51CA6BB9-A95C-4C1D-BE61-CE568E399FEE}"/>
              </a:ext>
            </a:extLst>
          </p:cNvPr>
          <p:cNvSpPr/>
          <p:nvPr/>
        </p:nvSpPr>
        <p:spPr>
          <a:xfrm>
            <a:off x="7438009" y="2299771"/>
            <a:ext cx="4753991" cy="923330"/>
          </a:xfrm>
          <a:prstGeom prst="rect">
            <a:avLst/>
          </a:prstGeom>
        </p:spPr>
        <p:txBody>
          <a:bodyPr wrap="square">
            <a:spAutoFit/>
          </a:bodyPr>
          <a:lstStyle/>
          <a:p>
            <a:r>
              <a:rPr lang="fr-FR" dirty="0">
                <a:latin typeface="Times New Roman" panose="02020603050405020304" pitchFamily="18" charset="0"/>
                <a:cs typeface="Times New Roman" panose="02020603050405020304" pitchFamily="18" charset="0"/>
              </a:rPr>
              <a:t>L’essai de traction est réalisé en appliquant au centre de l’échantillon, une charge F symétriquement par rapport à deux appuis.</a:t>
            </a:r>
            <a:endParaRPr lang="en-US" dirty="0">
              <a:latin typeface="Times New Roman" panose="02020603050405020304" pitchFamily="18" charset="0"/>
              <a:cs typeface="Times New Roman" panose="02020603050405020304" pitchFamily="18" charset="0"/>
            </a:endParaRPr>
          </a:p>
        </p:txBody>
      </p:sp>
      <p:pic>
        <p:nvPicPr>
          <p:cNvPr id="15" name="Image 14">
            <a:extLst>
              <a:ext uri="{FF2B5EF4-FFF2-40B4-BE49-F238E27FC236}">
                <a16:creationId xmlns:a16="http://schemas.microsoft.com/office/drawing/2014/main" id="{933648A6-686C-4CEB-A36F-E0B57916E05A}"/>
              </a:ext>
            </a:extLst>
          </p:cNvPr>
          <p:cNvPicPr>
            <a:picLocks noChangeAspect="1"/>
          </p:cNvPicPr>
          <p:nvPr/>
        </p:nvPicPr>
        <p:blipFill>
          <a:blip r:embed="rId4"/>
          <a:stretch>
            <a:fillRect/>
          </a:stretch>
        </p:blipFill>
        <p:spPr>
          <a:xfrm>
            <a:off x="7675163" y="4365758"/>
            <a:ext cx="4124325" cy="1905000"/>
          </a:xfrm>
          <a:prstGeom prst="rect">
            <a:avLst/>
          </a:prstGeom>
        </p:spPr>
      </p:pic>
      <p:sp>
        <p:nvSpPr>
          <p:cNvPr id="16" name="Rectangle 15">
            <a:extLst>
              <a:ext uri="{FF2B5EF4-FFF2-40B4-BE49-F238E27FC236}">
                <a16:creationId xmlns:a16="http://schemas.microsoft.com/office/drawing/2014/main" id="{11B18C0F-DF48-4922-BAB1-BC6B52ECC5BF}"/>
              </a:ext>
            </a:extLst>
          </p:cNvPr>
          <p:cNvSpPr/>
          <p:nvPr/>
        </p:nvSpPr>
        <p:spPr>
          <a:xfrm>
            <a:off x="7282900" y="6347217"/>
            <a:ext cx="4739887" cy="338554"/>
          </a:xfrm>
          <a:prstGeom prst="rect">
            <a:avLst/>
          </a:prstGeom>
        </p:spPr>
        <p:txBody>
          <a:bodyPr wrap="none">
            <a:spAutoFit/>
          </a:bodyPr>
          <a:lstStyle/>
          <a:p>
            <a:r>
              <a:rPr lang="fr-FR" sz="1600" b="1" dirty="0">
                <a:latin typeface="Times New Roman" panose="02020603050405020304" pitchFamily="18" charset="0"/>
                <a:cs typeface="Times New Roman" panose="02020603050405020304" pitchFamily="18" charset="0"/>
              </a:rPr>
              <a:t>Figure 7 : </a:t>
            </a:r>
            <a:r>
              <a:rPr lang="fr-FR" sz="1600" dirty="0">
                <a:latin typeface="Times New Roman" panose="02020603050405020304" pitchFamily="18" charset="0"/>
                <a:cs typeface="Times New Roman" panose="02020603050405020304" pitchFamily="18" charset="0"/>
              </a:rPr>
              <a:t>schéma du montage de flexion en trois point</a:t>
            </a:r>
            <a:endParaRPr lang="en-US" sz="1600" dirty="0"/>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F5019858-736D-4FAF-9354-61FF963F1E30}"/>
                  </a:ext>
                </a:extLst>
              </p:cNvPr>
              <p:cNvSpPr/>
              <p:nvPr/>
            </p:nvSpPr>
            <p:spPr>
              <a:xfrm>
                <a:off x="9143156" y="3494414"/>
                <a:ext cx="1902059" cy="491288"/>
              </a:xfrm>
              <a:prstGeom prst="rect">
                <a:avLst/>
              </a:prstGeom>
            </p:spPr>
            <p:txBody>
              <a:bodyPr wrap="none">
                <a:spAutoFit/>
              </a:bodyPr>
              <a:lstStyle/>
              <a:p>
                <a14:m>
                  <m:oMath xmlns:m="http://schemas.openxmlformats.org/officeDocument/2006/math">
                    <m:r>
                      <a:rPr lang="en-US" i="1">
                        <a:latin typeface="Cambria Math" panose="02040503050406030204" pitchFamily="18" charset="0"/>
                      </a:rPr>
                      <m:t>𝜎</m:t>
                    </m:r>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3</m:t>
                        </m:r>
                        <m:r>
                          <a:rPr lang="en-US" i="1">
                            <a:latin typeface="Cambria Math" panose="02040503050406030204" pitchFamily="18" charset="0"/>
                          </a:rPr>
                          <m:t>𝐹𝑙</m:t>
                        </m:r>
                      </m:num>
                      <m:den>
                        <m:r>
                          <a:rPr lang="en-US" i="0">
                            <a:latin typeface="Cambria Math" panose="02040503050406030204" pitchFamily="18" charset="0"/>
                          </a:rPr>
                          <m:t>2</m:t>
                        </m:r>
                        <m:r>
                          <a:rPr lang="en-US" i="1">
                            <a:latin typeface="Cambria Math" panose="02040503050406030204" pitchFamily="18" charset="0"/>
                          </a:rPr>
                          <m:t>𝑏</m:t>
                        </m:r>
                        <m:sSup>
                          <m:sSupPr>
                            <m:ctrlPr>
                              <a:rPr lang="en-US" i="1">
                                <a:latin typeface="Cambria Math" panose="02040503050406030204" pitchFamily="18" charset="0"/>
                              </a:rPr>
                            </m:ctrlPr>
                          </m:sSupPr>
                          <m:e>
                            <m:r>
                              <a:rPr lang="en-US" i="1">
                                <a:latin typeface="Cambria Math" panose="02040503050406030204" pitchFamily="18" charset="0"/>
                              </a:rPr>
                              <m:t>h</m:t>
                            </m:r>
                          </m:e>
                          <m:sup>
                            <m:r>
                              <a:rPr lang="en-US" i="0">
                                <a:latin typeface="Cambria Math" panose="02040503050406030204" pitchFamily="18" charset="0"/>
                              </a:rPr>
                              <m:t>2</m:t>
                            </m:r>
                          </m:sup>
                        </m:sSup>
                      </m:den>
                    </m:f>
                  </m:oMath>
                </a14:m>
                <a:r>
                  <a:rPr lang="en-US" dirty="0"/>
                  <a:t>         </a:t>
                </a:r>
                <a:r>
                  <a:rPr lang="en-US" dirty="0">
                    <a:latin typeface="Times New Roman" panose="02020603050405020304" pitchFamily="18" charset="0"/>
                    <a:cs typeface="Times New Roman" panose="02020603050405020304" pitchFamily="18" charset="0"/>
                  </a:rPr>
                  <a:t>(4)</a:t>
                </a:r>
              </a:p>
            </p:txBody>
          </p:sp>
        </mc:Choice>
        <mc:Fallback xmlns="">
          <p:sp>
            <p:nvSpPr>
              <p:cNvPr id="17" name="Rectangle 16">
                <a:extLst>
                  <a:ext uri="{FF2B5EF4-FFF2-40B4-BE49-F238E27FC236}">
                    <a16:creationId xmlns:a16="http://schemas.microsoft.com/office/drawing/2014/main" id="{F5019858-736D-4FAF-9354-61FF963F1E30}"/>
                  </a:ext>
                </a:extLst>
              </p:cNvPr>
              <p:cNvSpPr>
                <a:spLocks noRot="1" noChangeAspect="1" noMove="1" noResize="1" noEditPoints="1" noAdjustHandles="1" noChangeArrowheads="1" noChangeShapeType="1" noTextEdit="1"/>
              </p:cNvSpPr>
              <p:nvPr/>
            </p:nvSpPr>
            <p:spPr>
              <a:xfrm>
                <a:off x="9143156" y="3494414"/>
                <a:ext cx="1902059" cy="491288"/>
              </a:xfrm>
              <a:prstGeom prst="rect">
                <a:avLst/>
              </a:prstGeom>
              <a:blipFill>
                <a:blip r:embed="rId5"/>
                <a:stretch>
                  <a:fillRect r="-641" b="-6173"/>
                </a:stretch>
              </a:blipFill>
            </p:spPr>
            <p:txBody>
              <a:bodyPr/>
              <a:lstStyle/>
              <a:p>
                <a:r>
                  <a:rPr lang="en-US">
                    <a:noFill/>
                  </a:rPr>
                  <a:t> </a:t>
                </a:r>
              </a:p>
            </p:txBody>
          </p:sp>
        </mc:Fallback>
      </mc:AlternateContent>
    </p:spTree>
    <p:extLst>
      <p:ext uri="{BB962C8B-B14F-4D97-AF65-F5344CB8AC3E}">
        <p14:creationId xmlns:p14="http://schemas.microsoft.com/office/powerpoint/2010/main" val="119897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par>
                                <p:cTn id="41" presetID="22" presetClass="entr" presetSubtype="4"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14"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0BC4CEA-C9D9-4C2D-8585-67E2BDAC0B0F}" type="slidenum">
              <a:rPr lang="fr-FR" smtClean="0"/>
              <a:t>9</a:t>
            </a:fld>
            <a:endParaRPr lang="fr-FR"/>
          </a:p>
        </p:txBody>
      </p:sp>
      <p:sp>
        <p:nvSpPr>
          <p:cNvPr id="5" name="Rectangle 4"/>
          <p:cNvSpPr/>
          <p:nvPr/>
        </p:nvSpPr>
        <p:spPr>
          <a:xfrm>
            <a:off x="1340769" y="1828180"/>
            <a:ext cx="10122859" cy="646331"/>
          </a:xfrm>
          <a:prstGeom prst="rect">
            <a:avLst/>
          </a:prstGeom>
        </p:spPr>
        <p:txBody>
          <a:bodyPr wrap="square">
            <a:spAutoFit/>
          </a:bodyPr>
          <a:lstStyle/>
          <a:p>
            <a:r>
              <a:rPr lang="fr-FR" dirty="0">
                <a:latin typeface="Times New Roman" panose="02020603050405020304" pitchFamily="18" charset="0"/>
                <a:ea typeface="Calibri" panose="020F0502020204030204" pitchFamily="34" charset="0"/>
              </a:rPr>
              <a:t>Le </a:t>
            </a:r>
            <a:r>
              <a:rPr lang="fr-FR" b="1" i="1" dirty="0">
                <a:latin typeface="Times New Roman" panose="02020603050405020304" pitchFamily="18" charset="0"/>
                <a:ea typeface="Calibri" panose="020F0502020204030204" pitchFamily="34" charset="0"/>
              </a:rPr>
              <a:t>confort thermique </a:t>
            </a:r>
            <a:r>
              <a:rPr lang="fr-FR" dirty="0">
                <a:latin typeface="Times New Roman" panose="02020603050405020304" pitchFamily="18" charset="0"/>
                <a:ea typeface="Calibri" panose="020F0502020204030204" pitchFamily="34" charset="0"/>
              </a:rPr>
              <a:t>est un état d’esprit où l’homme exprime sa satisfaction envers son environnement  thermique (ASHRAE, 1992).</a:t>
            </a:r>
            <a:endParaRPr lang="fr-FR" dirty="0"/>
          </a:p>
        </p:txBody>
      </p:sp>
      <p:sp>
        <p:nvSpPr>
          <p:cNvPr id="7" name="Rectangle 6"/>
          <p:cNvSpPr/>
          <p:nvPr/>
        </p:nvSpPr>
        <p:spPr>
          <a:xfrm>
            <a:off x="1311579" y="2484037"/>
            <a:ext cx="4461478" cy="369332"/>
          </a:xfrm>
          <a:prstGeom prst="rect">
            <a:avLst/>
          </a:prstGeom>
        </p:spPr>
        <p:txBody>
          <a:bodyPr wrap="none">
            <a:spAutoFit/>
          </a:bodyPr>
          <a:lstStyle/>
          <a:p>
            <a:r>
              <a:rPr lang="fr-FR" dirty="0">
                <a:latin typeface="Times New Roman" panose="02020603050405020304" pitchFamily="18" charset="0"/>
              </a:rPr>
              <a:t>Les paramètres de base du confort thermique :</a:t>
            </a:r>
            <a:endParaRPr lang="fr-FR" dirty="0"/>
          </a:p>
        </p:txBody>
      </p:sp>
      <p:sp>
        <p:nvSpPr>
          <p:cNvPr id="3" name="Rectangle 2"/>
          <p:cNvSpPr/>
          <p:nvPr/>
        </p:nvSpPr>
        <p:spPr>
          <a:xfrm>
            <a:off x="1311579" y="2952501"/>
            <a:ext cx="9621446" cy="646331"/>
          </a:xfrm>
          <a:prstGeom prst="rect">
            <a:avLst/>
          </a:prstGeom>
        </p:spPr>
        <p:txBody>
          <a:bodyPr wrap="square">
            <a:spAutoFit/>
          </a:bodyPr>
          <a:lstStyle/>
          <a:p>
            <a:pPr marL="285750" indent="-285750" algn="just">
              <a:buFont typeface="Arial" panose="020B0604020202020204" pitchFamily="34" charset="0"/>
              <a:buChar char="•"/>
            </a:pPr>
            <a:r>
              <a:rPr lang="fr-FR" dirty="0">
                <a:latin typeface="Times New Roman" panose="02020603050405020304" pitchFamily="18" charset="0"/>
              </a:rPr>
              <a:t>l’aspect physique (la température ambiante, la température moyenne radiante, l’humidité de l’air, la vitesse de l’air) ;</a:t>
            </a:r>
            <a:endParaRPr lang="fr-FR" dirty="0"/>
          </a:p>
        </p:txBody>
      </p:sp>
      <p:sp>
        <p:nvSpPr>
          <p:cNvPr id="15" name="Rectangle 14"/>
          <p:cNvSpPr/>
          <p:nvPr/>
        </p:nvSpPr>
        <p:spPr>
          <a:xfrm>
            <a:off x="1311579" y="3654857"/>
            <a:ext cx="5378395" cy="369332"/>
          </a:xfrm>
          <a:prstGeom prst="rect">
            <a:avLst/>
          </a:prstGeom>
        </p:spPr>
        <p:txBody>
          <a:bodyPr wrap="none">
            <a:spAutoFit/>
          </a:bodyPr>
          <a:lstStyle/>
          <a:p>
            <a:pPr marL="285750" indent="-285750">
              <a:buFont typeface="Arial" panose="020B0604020202020204" pitchFamily="34" charset="0"/>
              <a:buChar char="•"/>
            </a:pPr>
            <a:r>
              <a:rPr lang="fr-FR" dirty="0">
                <a:latin typeface="Times New Roman" panose="02020603050405020304" pitchFamily="18" charset="0"/>
              </a:rPr>
              <a:t>l’aspect physiologique (le métabolisme et la vêture) ;</a:t>
            </a:r>
            <a:endParaRPr lang="fr-FR" dirty="0"/>
          </a:p>
        </p:txBody>
      </p:sp>
      <p:sp>
        <p:nvSpPr>
          <p:cNvPr id="16" name="Rectangle 15"/>
          <p:cNvSpPr/>
          <p:nvPr/>
        </p:nvSpPr>
        <p:spPr>
          <a:xfrm>
            <a:off x="1311579" y="4083062"/>
            <a:ext cx="2653290" cy="369332"/>
          </a:xfrm>
          <a:prstGeom prst="rect">
            <a:avLst/>
          </a:prstGeom>
        </p:spPr>
        <p:txBody>
          <a:bodyPr wrap="none">
            <a:spAutoFit/>
          </a:bodyPr>
          <a:lstStyle/>
          <a:p>
            <a:pPr marL="285750" indent="-285750">
              <a:buFont typeface="Arial" panose="020B0604020202020204" pitchFamily="34" charset="0"/>
              <a:buChar char="•"/>
            </a:pPr>
            <a:r>
              <a:rPr lang="fr-FR" dirty="0">
                <a:latin typeface="Times New Roman" panose="02020603050405020304" pitchFamily="18" charset="0"/>
              </a:rPr>
              <a:t>l’aspect psychologique.</a:t>
            </a:r>
            <a:endParaRPr lang="fr-FR" dirty="0"/>
          </a:p>
        </p:txBody>
      </p:sp>
      <p:sp>
        <p:nvSpPr>
          <p:cNvPr id="18" name="Rectangle 17">
            <a:extLst>
              <a:ext uri="{FF2B5EF4-FFF2-40B4-BE49-F238E27FC236}">
                <a16:creationId xmlns:a16="http://schemas.microsoft.com/office/drawing/2014/main" id="{520112EC-0EE0-4CBE-92B2-E3546A0F2359}"/>
              </a:ext>
            </a:extLst>
          </p:cNvPr>
          <p:cNvSpPr/>
          <p:nvPr/>
        </p:nvSpPr>
        <p:spPr>
          <a:xfrm>
            <a:off x="1653767" y="789387"/>
            <a:ext cx="9279258" cy="646331"/>
          </a:xfrm>
          <a:prstGeom prst="rect">
            <a:avLst/>
          </a:prstGeom>
        </p:spPr>
        <p:txBody>
          <a:bodyPr wrap="square">
            <a:spAutoFit/>
          </a:bodyPr>
          <a:lstStyle/>
          <a:p>
            <a:r>
              <a:rPr lang="fr-FR" b="1" dirty="0">
                <a:latin typeface="Times New Roman" panose="02020603050405020304" pitchFamily="18" charset="0"/>
                <a:cs typeface="Times New Roman" panose="02020603050405020304" pitchFamily="18" charset="0"/>
              </a:rPr>
              <a:t>3.   Méthodes d’évaluation du confort thermique et de la consommation énergétique des bâtiments</a:t>
            </a:r>
            <a:endParaRPr lang="fr-FR" b="1" dirty="0"/>
          </a:p>
        </p:txBody>
      </p:sp>
      <p:sp>
        <p:nvSpPr>
          <p:cNvPr id="19" name="Rectangle 18">
            <a:extLst>
              <a:ext uri="{FF2B5EF4-FFF2-40B4-BE49-F238E27FC236}">
                <a16:creationId xmlns:a16="http://schemas.microsoft.com/office/drawing/2014/main" id="{20CA4352-6D56-456C-A966-695FE33600A7}"/>
              </a:ext>
            </a:extLst>
          </p:cNvPr>
          <p:cNvSpPr/>
          <p:nvPr/>
        </p:nvSpPr>
        <p:spPr>
          <a:xfrm>
            <a:off x="1653767" y="1449323"/>
            <a:ext cx="5763116"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3.1.  Evaluation du confort thermique dans les bâtiments</a:t>
            </a:r>
            <a:endParaRPr lang="en-US" b="1" dirty="0"/>
          </a:p>
        </p:txBody>
      </p:sp>
      <p:sp>
        <p:nvSpPr>
          <p:cNvPr id="24" name="Rectangle 23">
            <a:extLst>
              <a:ext uri="{FF2B5EF4-FFF2-40B4-BE49-F238E27FC236}">
                <a16:creationId xmlns:a16="http://schemas.microsoft.com/office/drawing/2014/main" id="{4122F1FD-7C9C-43BE-A06C-B55DC4005B58}"/>
              </a:ext>
            </a:extLst>
          </p:cNvPr>
          <p:cNvSpPr/>
          <p:nvPr/>
        </p:nvSpPr>
        <p:spPr>
          <a:xfrm>
            <a:off x="1282409" y="4736192"/>
            <a:ext cx="5010987" cy="369332"/>
          </a:xfrm>
          <a:prstGeom prst="rect">
            <a:avLst/>
          </a:prstGeom>
        </p:spPr>
        <p:txBody>
          <a:bodyPr wrap="none">
            <a:spAutoFit/>
          </a:bodyPr>
          <a:lstStyle/>
          <a:p>
            <a:r>
              <a:rPr lang="fr-FR" dirty="0">
                <a:latin typeface="Times New Roman" panose="02020603050405020304" pitchFamily="18" charset="0"/>
              </a:rPr>
              <a:t>L’évaluation du confort thermique peut se faire par :</a:t>
            </a:r>
          </a:p>
        </p:txBody>
      </p:sp>
      <p:sp>
        <p:nvSpPr>
          <p:cNvPr id="25" name="Rectangle 24">
            <a:extLst>
              <a:ext uri="{FF2B5EF4-FFF2-40B4-BE49-F238E27FC236}">
                <a16:creationId xmlns:a16="http://schemas.microsoft.com/office/drawing/2014/main" id="{EF801035-874C-4866-82CC-0B4EA87904CA}"/>
              </a:ext>
            </a:extLst>
          </p:cNvPr>
          <p:cNvSpPr/>
          <p:nvPr/>
        </p:nvSpPr>
        <p:spPr>
          <a:xfrm>
            <a:off x="1311579" y="5165296"/>
            <a:ext cx="3978653" cy="369332"/>
          </a:xfrm>
          <a:prstGeom prst="rect">
            <a:avLst/>
          </a:prstGeom>
        </p:spPr>
        <p:txBody>
          <a:bodyPr wrap="none">
            <a:spAutoFit/>
          </a:bodyPr>
          <a:lstStyle/>
          <a:p>
            <a:pPr marL="285750" indent="-285750">
              <a:buFont typeface="Arial" panose="020B0604020202020204" pitchFamily="34" charset="0"/>
              <a:buChar char="•"/>
            </a:pPr>
            <a:r>
              <a:rPr lang="fr-FR" dirty="0">
                <a:latin typeface="Times New Roman" panose="02020603050405020304" pitchFamily="18" charset="0"/>
              </a:rPr>
              <a:t>les modèles analytiques (PMV-PPD) ;</a:t>
            </a:r>
          </a:p>
        </p:txBody>
      </p:sp>
      <p:sp>
        <p:nvSpPr>
          <p:cNvPr id="26" name="Rectangle 25">
            <a:extLst>
              <a:ext uri="{FF2B5EF4-FFF2-40B4-BE49-F238E27FC236}">
                <a16:creationId xmlns:a16="http://schemas.microsoft.com/office/drawing/2014/main" id="{4A8438DE-B096-4E07-8659-1E0FF6E5128A}"/>
              </a:ext>
            </a:extLst>
          </p:cNvPr>
          <p:cNvSpPr/>
          <p:nvPr/>
        </p:nvSpPr>
        <p:spPr>
          <a:xfrm>
            <a:off x="1311579" y="5534628"/>
            <a:ext cx="2691763" cy="369332"/>
          </a:xfrm>
          <a:prstGeom prst="rect">
            <a:avLst/>
          </a:prstGeom>
        </p:spPr>
        <p:txBody>
          <a:bodyPr wrap="none">
            <a:spAutoFit/>
          </a:bodyPr>
          <a:lstStyle/>
          <a:p>
            <a:pPr marL="285750" indent="-285750">
              <a:buFont typeface="Arial" panose="020B0604020202020204" pitchFamily="34" charset="0"/>
              <a:buChar char="•"/>
            </a:pPr>
            <a:r>
              <a:rPr lang="fr-FR" dirty="0">
                <a:latin typeface="Times New Roman" panose="02020603050405020304" pitchFamily="18" charset="0"/>
              </a:rPr>
              <a:t>les modèles adaptatifs ; </a:t>
            </a:r>
          </a:p>
        </p:txBody>
      </p:sp>
      <p:sp>
        <p:nvSpPr>
          <p:cNvPr id="27" name="Rectangle 26">
            <a:extLst>
              <a:ext uri="{FF2B5EF4-FFF2-40B4-BE49-F238E27FC236}">
                <a16:creationId xmlns:a16="http://schemas.microsoft.com/office/drawing/2014/main" id="{C289E8FA-7C7F-4E89-9E36-F45B138555BC}"/>
              </a:ext>
            </a:extLst>
          </p:cNvPr>
          <p:cNvSpPr/>
          <p:nvPr/>
        </p:nvSpPr>
        <p:spPr>
          <a:xfrm>
            <a:off x="1311579" y="5888000"/>
            <a:ext cx="5113579" cy="369332"/>
          </a:xfrm>
          <a:prstGeom prst="rect">
            <a:avLst/>
          </a:prstGeom>
        </p:spPr>
        <p:txBody>
          <a:bodyPr wrap="none">
            <a:spAutoFit/>
          </a:bodyPr>
          <a:lstStyle/>
          <a:p>
            <a:pPr marL="285750" indent="-285750">
              <a:buFont typeface="Arial" panose="020B0604020202020204" pitchFamily="34" charset="0"/>
              <a:buChar char="•"/>
            </a:pPr>
            <a:r>
              <a:rPr lang="fr-FR" dirty="0">
                <a:latin typeface="Times New Roman" panose="02020603050405020304" pitchFamily="18" charset="0"/>
              </a:rPr>
              <a:t>les modèles hybrides (PMV adaptatif, PMV new).</a:t>
            </a:r>
            <a:endParaRPr lang="en-US" dirty="0"/>
          </a:p>
        </p:txBody>
      </p:sp>
    </p:spTree>
    <p:extLst>
      <p:ext uri="{BB962C8B-B14F-4D97-AF65-F5344CB8AC3E}">
        <p14:creationId xmlns:p14="http://schemas.microsoft.com/office/powerpoint/2010/main" val="1798416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down)">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down)">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3" grpId="0"/>
      <p:bldP spid="15" grpId="0"/>
      <p:bldP spid="16" grpId="0"/>
      <p:bldP spid="18" grpId="0"/>
      <p:bldP spid="19" grpId="0"/>
      <p:bldP spid="24" grpId="0"/>
      <p:bldP spid="25" grpId="0"/>
      <p:bldP spid="26" grpId="0"/>
      <p:bldP spid="27" grpId="0"/>
    </p:bldLst>
  </p:timing>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10845</TotalTime>
  <Words>1149</Words>
  <Application>Microsoft Office PowerPoint</Application>
  <PresentationFormat>Grand écran</PresentationFormat>
  <Paragraphs>147</Paragraphs>
  <Slides>14</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14</vt:i4>
      </vt:variant>
    </vt:vector>
  </HeadingPairs>
  <TitlesOfParts>
    <vt:vector size="21" baseType="lpstr">
      <vt:lpstr>Arial</vt:lpstr>
      <vt:lpstr>Calibri</vt:lpstr>
      <vt:lpstr>Cambria Math</vt:lpstr>
      <vt:lpstr>Century Gothic</vt:lpstr>
      <vt:lpstr>Times New Roman</vt:lpstr>
      <vt:lpstr>Wingdings 3</vt:lpstr>
      <vt:lpstr>Brin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Gratien KIKI</dc:creator>
  <cp:lastModifiedBy>Gratien KIKI</cp:lastModifiedBy>
  <cp:revision>260</cp:revision>
  <dcterms:created xsi:type="dcterms:W3CDTF">2019-03-26T14:54:28Z</dcterms:created>
  <dcterms:modified xsi:type="dcterms:W3CDTF">2019-09-16T13:07:10Z</dcterms:modified>
</cp:coreProperties>
</file>