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25" d="100"/>
          <a:sy n="25" d="100"/>
        </p:scale>
        <p:origin x="1397" y="-148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6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67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61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39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82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1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35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9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68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08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E341-EECF-47AE-B8C4-0D27E49E1B1A}" type="datetimeFigureOut">
              <a:rPr lang="fr-FR" smtClean="0"/>
              <a:t>30/09/2019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5699-6F7D-498D-BB4E-E1992C1335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1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8065" y="-2"/>
            <a:ext cx="30275213" cy="42803763"/>
          </a:xfrm>
          <a:prstGeom prst="rect">
            <a:avLst/>
          </a:prstGeom>
          <a:gradFill flip="none" rotWithShape="1">
            <a:gsLst>
              <a:gs pos="17000">
                <a:schemeClr val="accent6">
                  <a:lumMod val="110000"/>
                  <a:satMod val="105000"/>
                  <a:tint val="67000"/>
                  <a:alpha val="14000"/>
                </a:schemeClr>
              </a:gs>
              <a:gs pos="92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097026" y="984253"/>
            <a:ext cx="19417859" cy="339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BE" sz="8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</a:t>
            </a:r>
            <a:r>
              <a:rPr lang="fr-BE" sz="8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traffic’s</a:t>
            </a:r>
            <a:r>
              <a:rPr lang="fr-BE" sz="8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 </a:t>
            </a:r>
            <a:r>
              <a:rPr lang="fr-BE" sz="8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fr-BE" sz="8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8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BE" sz="8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front </a:t>
            </a:r>
            <a:r>
              <a:rPr lang="fr-BE" sz="8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fr-BE" sz="8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8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8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low-cost PM</a:t>
            </a:r>
            <a:r>
              <a:rPr lang="fr-BE" sz="85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fr-BE" sz="8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monitoring</a:t>
            </a:r>
            <a:r>
              <a:rPr lang="fr-FR" sz="8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8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761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761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43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C.Falzone</a:t>
            </a:r>
            <a:r>
              <a:rPr lang="fr-BE" sz="43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r>
              <a:rPr lang="fr-BE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F.Simon</a:t>
            </a:r>
            <a:r>
              <a:rPr lang="fr-BE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(1), </a:t>
            </a:r>
            <a:r>
              <a:rPr lang="fr-BE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F.Lenartz</a:t>
            </a:r>
            <a:r>
              <a:rPr lang="fr-BE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(2), </a:t>
            </a:r>
            <a:r>
              <a:rPr lang="fr-BE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A-C.Romain</a:t>
            </a:r>
            <a:r>
              <a:rPr lang="fr-BE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  <a:p>
            <a:pPr algn="ctr">
              <a:spcBef>
                <a:spcPts val="476"/>
              </a:spcBef>
              <a:spcAft>
                <a:spcPts val="476"/>
              </a:spcAft>
              <a:buAutoNum type="arabicParenBoth"/>
            </a:pPr>
            <a:r>
              <a:rPr lang="fr-FR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fr-FR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Atmospheres</a:t>
            </a:r>
            <a:r>
              <a:rPr lang="fr-FR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3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fr-FR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Monitoring, </a:t>
            </a:r>
            <a:r>
              <a:rPr lang="fr-FR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Liege</a:t>
            </a:r>
            <a:r>
              <a:rPr lang="fr-FR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Arlon, </a:t>
            </a:r>
            <a:r>
              <a:rPr lang="fr-FR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r>
              <a:rPr lang="fr-FR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(2) ISSeP, </a:t>
            </a:r>
            <a:r>
              <a:rPr lang="fr-FR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Liege</a:t>
            </a:r>
            <a:r>
              <a:rPr lang="fr-FR" sz="4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endParaRPr lang="fr-FR" sz="4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76"/>
              </a:spcBef>
              <a:spcAft>
                <a:spcPts val="476"/>
              </a:spcAft>
            </a:pPr>
            <a:r>
              <a:rPr lang="fr-FR" sz="43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cfalzone@uliege.be</a:t>
            </a:r>
            <a:endParaRPr lang="fr-FR" sz="43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-19854715" y="19870692"/>
            <a:ext cx="42803764" cy="30623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93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Sensing</a:t>
            </a:r>
            <a:r>
              <a:rPr lang="fr-FR" sz="193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of </a:t>
            </a:r>
            <a:r>
              <a:rPr lang="fr-FR" sz="193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Atmospheres</a:t>
            </a:r>
            <a:r>
              <a:rPr lang="fr-FR" sz="193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and Monitoring</a:t>
            </a:r>
            <a:endParaRPr lang="fr-FR" sz="57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94334" y="640080"/>
            <a:ext cx="26593185" cy="4136135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3163042" y="4660514"/>
            <a:ext cx="2641902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fr-FR" sz="5400" b="1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174197" y="5660044"/>
            <a:ext cx="26407869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906856" indent="-906856" algn="just"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Field tests comparison: low-cost sensors collocated with Air Quality monitoring station</a:t>
            </a:r>
          </a:p>
          <a:p>
            <a:pPr marL="906856" indent="-906856" algn="just"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traffic emissions of PM</a:t>
            </a:r>
            <a:r>
              <a:rPr lang="en-GB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during the children drop-off at school</a:t>
            </a:r>
          </a:p>
          <a:p>
            <a:pPr marL="906856" indent="-906856" algn="just">
              <a:buFont typeface="Wingdings" panose="05000000000000000000" pitchFamily="2" charset="2"/>
              <a:buChar char="Ø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Highlighting children’s exposure to PM</a:t>
            </a:r>
            <a:r>
              <a:rPr lang="en-GB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during school period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79019" y="7516458"/>
            <a:ext cx="2640304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GB" sz="5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and methods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163042" y="14035857"/>
            <a:ext cx="2641902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sz="5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and discussion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40785" y="8537368"/>
            <a:ext cx="11912799" cy="540660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Field Test Comparison</a:t>
            </a:r>
          </a:p>
          <a:p>
            <a:pPr algn="just">
              <a:spcBef>
                <a:spcPts val="800"/>
              </a:spcBef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lab-made devices,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battery powered, (called 3PM, each one consisting of 3 low-cost sensors PM</a:t>
            </a:r>
            <a:r>
              <a:rPr lang="en-GB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Honeywell HPM Series–HPMA115S0–XXX ; </a:t>
            </a:r>
          </a:p>
          <a:p>
            <a:pPr algn="just">
              <a:spcBef>
                <a:spcPts val="800"/>
              </a:spcBef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0 - 1000 µg/m³ ; autonomy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9h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GRIMM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EDM180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as reference for calibration 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days comparison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 ISSeP, Liege (Belgium)</a:t>
            </a:r>
          </a:p>
          <a:p>
            <a:pPr marL="1524000" lvl="4" indent="-906463" algn="just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Sensor vs Sensor</a:t>
            </a:r>
          </a:p>
          <a:p>
            <a:pPr marL="1524000" lvl="4" indent="-906463" algn="just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Sensor vs GRIMM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3240785" y="19553522"/>
                <a:ext cx="15063128" cy="2356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just"/>
                <a:r>
                  <a:rPr lang="fr-BE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Sensor </a:t>
                </a:r>
                <a:r>
                  <a:rPr lang="fr-BE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uncertainty</a:t>
                </a:r>
                <a:endParaRPr lang="fr-BE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fr-BE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sz="3600" b="0" i="1" smtClean="0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fr-BE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BE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fr-BE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fr-BE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BE" sz="36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fr-BE" sz="3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fr-BE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fr-BE" sz="3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fr-BE" sz="3600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fr-BE" sz="3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fr-BE" sz="3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fr-BE" sz="3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BE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BE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BE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  <m:r>
                                                        <a:rPr lang="fr-BE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fr-BE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fr-BE" sz="36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fr-BE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BE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BE" sz="3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fr-BE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nary>
                                    </m:e>
                                  </m:nary>
                                </m:num>
                                <m:den>
                                  <m:r>
                                    <a:rPr lang="fr-BE" sz="3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fr-BE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sz="3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fr-BE" sz="36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fr-BE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=5.37 µ</m:t>
                      </m:r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BE" sz="3600" b="0" i="1" smtClean="0">
                          <a:latin typeface="Cambria Math" panose="02040503050406030204" pitchFamily="18" charset="0"/>
                        </a:rPr>
                        <m:t>³ </m:t>
                      </m:r>
                    </m:oMath>
                  </m:oMathPara>
                </a14:m>
                <a:endParaRPr lang="fr-BE" sz="2800" b="0" i="1" dirty="0" smtClean="0"/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85" y="19553522"/>
                <a:ext cx="15063128" cy="2356414"/>
              </a:xfrm>
              <a:prstGeom prst="rect">
                <a:avLst/>
              </a:prstGeom>
              <a:blipFill>
                <a:blip r:embed="rId2"/>
                <a:stretch>
                  <a:fillRect l="-1255" t="-414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3192400" y="35919675"/>
            <a:ext cx="2637813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316139" y="36983596"/>
            <a:ext cx="261987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4114" indent="-544114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sensors is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very good</a:t>
            </a:r>
          </a:p>
          <a:p>
            <a:pPr marL="544114" indent="-544114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Expanded relative uncertainty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 limit value (25 µg/m³ ; Reference Measure uncertainty = 0.67 µg/m³)**:</a:t>
            </a:r>
          </a:p>
          <a:p>
            <a:pPr lvl="2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corrected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sensor: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orrected sensor: 54%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Specification from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CEN/TC/264/WG42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 quality – Performance evaluation of air quality sensors” will be useful</a:t>
            </a:r>
          </a:p>
          <a:p>
            <a:pPr marL="544114" indent="-544114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results highlight that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drop-off to school has an impact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 PM</a:t>
            </a:r>
            <a:r>
              <a:rPr lang="en-US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marL="544114" indent="-544114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study is required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involving various long term measurement campaigns and different schools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5" b="89675" l="4432" r="90559">
                        <a14:foregroundMark x1="25048" y1="23666" x2="25048" y2="23666"/>
                        <a14:foregroundMark x1="23956" y1="28886" x2="25048" y2="20998"/>
                        <a14:foregroundMark x1="19268" y1="54408" x2="21452" y2="47796"/>
                        <a14:foregroundMark x1="23635" y1="49188" x2="25048" y2="41995"/>
                        <a14:foregroundMark x1="32627" y1="79930" x2="33205" y2="73318"/>
                        <a14:foregroundMark x1="36866" y1="81323" x2="36994" y2="77030"/>
                        <a14:foregroundMark x1="43738" y1="82483" x2="44380" y2="76450"/>
                        <a14:foregroundMark x1="46757" y1="80394" x2="46564" y2="75638"/>
                        <a14:foregroundMark x1="46435" y1="73898" x2="46435" y2="73898"/>
                        <a14:foregroundMark x1="35581" y1="65661" x2="34811" y2="61485"/>
                        <a14:foregroundMark x1="34489" y1="46404" x2="36545" y2="43039"/>
                        <a14:foregroundMark x1="32884" y1="24014" x2="32884" y2="19490"/>
                        <a14:foregroundMark x1="37444" y1="24362" x2="37765" y2="18677"/>
                        <a14:foregroundMark x1="39692" y1="16357" x2="39499" y2="22390"/>
                        <a14:foregroundMark x1="46885" y1="24594" x2="47848" y2="21810"/>
                        <a14:foregroundMark x1="49839" y1="24014" x2="50161" y2="18097"/>
                        <a14:foregroundMark x1="56647" y1="24942" x2="56647" y2="24942"/>
                        <a14:foregroundMark x1="60694" y1="21810" x2="60694" y2="21810"/>
                        <a14:foregroundMark x1="65575" y1="20302" x2="65575" y2="20302"/>
                        <a14:foregroundMark x1="65254" y1="15545" x2="65254" y2="15545"/>
                        <a14:foregroundMark x1="68208" y1="22042" x2="68208" y2="22042"/>
                        <a14:foregroundMark x1="71676" y1="21230" x2="71676" y2="21230"/>
                        <a14:foregroundMark x1="76236" y1="21230" x2="76236" y2="21230"/>
                        <a14:foregroundMark x1="78934" y1="20070" x2="78934" y2="20070"/>
                        <a14:foregroundMark x1="82980" y1="21462" x2="82980" y2="21462"/>
                        <a14:foregroundMark x1="83301" y1="16125" x2="83301" y2="16125"/>
                        <a14:foregroundMark x1="85806" y1="19490" x2="85806" y2="19490"/>
                        <a14:foregroundMark x1="88504" y1="22390" x2="88504" y2="22390"/>
                        <a14:foregroundMark x1="90559" y1="15197" x2="90559" y2="15197"/>
                        <a14:foregroundMark x1="82659" y1="62877" x2="82659" y2="62877"/>
                        <a14:foregroundMark x1="75016" y1="45824" x2="75016" y2="45824"/>
                        <a14:foregroundMark x1="66667" y1="42691" x2="66667" y2="42691"/>
                        <a14:foregroundMark x1="63198" y1="46404" x2="63198" y2="46404"/>
                        <a14:foregroundMark x1="58189" y1="41299" x2="58189" y2="41299"/>
                        <a14:foregroundMark x1="51574" y1="46404" x2="51574" y2="45592"/>
                        <a14:foregroundMark x1="45151" y1="44200" x2="45151" y2="44200"/>
                        <a14:foregroundMark x1="42325" y1="45824" x2="42325" y2="45824"/>
                        <a14:foregroundMark x1="45601" y1="33411" x2="45601" y2="33411"/>
                        <a14:foregroundMark x1="37444" y1="63689" x2="37444" y2="63689"/>
                        <a14:foregroundMark x1="40912" y1="61137" x2="40912" y2="61137"/>
                        <a14:foregroundMark x1="42967" y1="62297" x2="42967" y2="62297"/>
                        <a14:foregroundMark x1="47977" y1="61137" x2="47977" y2="61137"/>
                        <a14:foregroundMark x1="54592" y1="60905" x2="54592" y2="60905"/>
                        <a14:foregroundMark x1="61785" y1="60905" x2="61785" y2="60905"/>
                        <a14:foregroundMark x1="63969" y1="62297" x2="63969" y2="62297"/>
                        <a14:foregroundMark x1="71548" y1="63109" x2="71548" y2="63109"/>
                        <a14:foregroundMark x1="76429" y1="64849" x2="76429" y2="64849"/>
                        <a14:foregroundMark x1="80796" y1="78422" x2="80796" y2="78422"/>
                        <a14:foregroundMark x1="82980" y1="77030" x2="82980" y2="77030"/>
                        <a14:foregroundMark x1="88311" y1="76218" x2="88311" y2="76218"/>
                        <a14:foregroundMark x1="76108" y1="79930" x2="76108" y2="79930"/>
                        <a14:foregroundMark x1="68529" y1="79002" x2="68529" y2="79002"/>
                        <a14:foregroundMark x1="64483" y1="79002" x2="64483" y2="79002"/>
                        <a14:foregroundMark x1="59602" y1="78190" x2="59602" y2="78190"/>
                        <a14:foregroundMark x1="54913" y1="79350" x2="54913" y2="79350"/>
                        <a14:foregroundMark x1="48619" y1="78770" x2="48619" y2="78770"/>
                        <a14:backgroundMark x1="50032" y1="39675" x2="50032" y2="39675"/>
                        <a14:backgroundMark x1="69171" y1="39327" x2="69171" y2="39327"/>
                        <a14:backgroundMark x1="72961" y1="20302" x2="72961" y2="20302"/>
                        <a14:backgroundMark x1="89917" y1="20302" x2="89917" y2="20302"/>
                        <a14:backgroundMark x1="34040" y1="61717" x2="34040" y2="61717"/>
                        <a14:backgroundMark x1="53629" y1="79582" x2="53629" y2="79582"/>
                        <a14:backgroundMark x1="45344" y1="64617" x2="45344" y2="64617"/>
                        <a14:backgroundMark x1="74053" y1="64617" x2="74053" y2="64617"/>
                        <a14:backgroundMark x1="60886" y1="65429" x2="60886" y2="65429"/>
                        <a14:backgroundMark x1="79833" y1="77610" x2="79833" y2="77610"/>
                        <a14:backgroundMark x1="67951" y1="77610" x2="67951" y2="77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460" y="1073991"/>
            <a:ext cx="6162306" cy="341350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240785" y="22082954"/>
            <a:ext cx="2639879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GB" sz="4400" b="1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monitoring around the school</a:t>
            </a:r>
          </a:p>
          <a:p>
            <a:pPr marL="906463" lvl="1" indent="-906463" algn="just" defTabSz="579438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 profiles highlight peaks during the beginning, middle and end of school-hours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642" y="23533232"/>
            <a:ext cx="12921275" cy="604910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210369" y="15904750"/>
                <a:ext cx="121075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3PM correction</a:t>
                </a:r>
                <a:r>
                  <a:rPr lang="en-GB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 by Deming regression (orthogonal)</a:t>
                </a:r>
              </a:p>
              <a:p>
                <a:pPr marL="884238" algn="just"/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BE" sz="3600" b="0" i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B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GB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reference and </a:t>
                </a:r>
                <a:r>
                  <a:rPr lang="en-GB" sz="3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GB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sensor) </a:t>
                </a:r>
                <a:endParaRPr lang="en-GB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369" y="15904750"/>
                <a:ext cx="12107573" cy="1200329"/>
              </a:xfrm>
              <a:prstGeom prst="rect">
                <a:avLst/>
              </a:prstGeom>
              <a:blipFill>
                <a:blip r:embed="rId6"/>
                <a:stretch>
                  <a:fillRect l="-1561" t="-7614" b="-1827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2883209" y="29588249"/>
            <a:ext cx="1335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4056" lvl="1" indent="-906856" algn="just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around the school are always higher than background concentrations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6184567" y="24734313"/>
            <a:ext cx="13397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4056" lvl="1" indent="-906856" algn="just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 profile follows the traffic profile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4056" lvl="1" indent="-906856" algn="just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GB" sz="3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concentration exceeds the limit value when the background concentration is approximatively 20 µg/m³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3399285" y="30805172"/>
            <a:ext cx="12863631" cy="4973912"/>
            <a:chOff x="16855440" y="24806511"/>
            <a:chExt cx="12769484" cy="630310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5440" y="24806511"/>
              <a:ext cx="12691470" cy="63031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26058190" y="24848567"/>
              <a:ext cx="3566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 minutes </a:t>
              </a:r>
              <a:r>
                <a:rPr lang="fr-BE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fr-BE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verage</a:t>
              </a:r>
              <a:endParaRPr lang="fr-BE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6694894" y="27065135"/>
            <a:ext cx="13031919" cy="8741484"/>
            <a:chOff x="16812890" y="25751219"/>
            <a:chExt cx="12941778" cy="632903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12890" y="25751219"/>
              <a:ext cx="12701427" cy="63290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ZoneTexte 26"/>
            <p:cNvSpPr txBox="1"/>
            <p:nvPr/>
          </p:nvSpPr>
          <p:spPr>
            <a:xfrm>
              <a:off x="26404987" y="26124031"/>
              <a:ext cx="3349681" cy="49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minutes </a:t>
              </a:r>
              <a:r>
                <a:rPr lang="fr-BE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  <a:endParaRPr lang="fr-BE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6927918" y="28667859"/>
              <a:ext cx="2640649" cy="49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fr-BE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hour</a:t>
              </a:r>
              <a:r>
                <a:rPr lang="fr-BE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  <a:endParaRPr lang="fr-BE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17452678" y="27027405"/>
              <a:ext cx="11943030" cy="3048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21774897" y="26684326"/>
              <a:ext cx="1697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 smtClean="0">
                  <a:solidFill>
                    <a:srgbClr val="FF0000"/>
                  </a:solidFill>
                </a:rPr>
                <a:t>25 µg/m³</a:t>
              </a:r>
              <a:endParaRPr lang="fr-BE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8530046" y="34969706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07:30</a:t>
            </a:r>
            <a:endParaRPr lang="fr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8303913" y="30616078"/>
            <a:ext cx="8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2">
                    <a:lumMod val="50000"/>
                  </a:schemeClr>
                </a:solidFill>
              </a:rPr>
              <a:t>07:30</a:t>
            </a:r>
            <a:endParaRPr lang="fr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640111" y="42179229"/>
            <a:ext cx="377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/>
              <a:t>WeBIOPATR</a:t>
            </a:r>
            <a:r>
              <a:rPr lang="fr-BE" sz="2400" b="1" dirty="0" smtClean="0"/>
              <a:t>, 2019; Belgrade </a:t>
            </a:r>
            <a:endParaRPr lang="fr-BE" sz="2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5451204" y="8505411"/>
            <a:ext cx="13938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GB" sz="4400" b="1" u="sng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GB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monitoring around of the school</a:t>
            </a:r>
            <a:endParaRPr lang="en-GB" sz="4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451203" y="9322497"/>
            <a:ext cx="77360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23838">
              <a:spcBef>
                <a:spcPts val="800"/>
              </a:spcBef>
            </a:pP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3PM fixed above each entrance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school during 14 days including school days, week-ends and holidays. Traffic is measured in 3 streets surrounding school with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TMSSA radar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6159394" y="12646973"/>
            <a:ext cx="7043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6800" indent="-1066800">
              <a:buFont typeface="Wingdings" panose="05000000000000000000" pitchFamily="2" charset="2"/>
              <a:buChar char="q"/>
              <a:tabLst>
                <a:tab pos="7010400" algn="l"/>
              </a:tabLst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Rural school located in the south of Belgium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3581850" y="19735811"/>
            <a:ext cx="522759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3200" i="1" dirty="0">
                <a:latin typeface="Arial Narrow" panose="020B0606020202030204" pitchFamily="34" charset="0"/>
              </a:rPr>
              <a:t>n =</a:t>
            </a:r>
            <a:r>
              <a:rPr lang="en-GB" sz="3200" dirty="0">
                <a:latin typeface="Arial Narrow" panose="020B0606020202030204" pitchFamily="34" charset="0"/>
              </a:rPr>
              <a:t> </a:t>
            </a:r>
            <a:r>
              <a:rPr lang="en-GB" sz="3200" dirty="0" err="1" smtClean="0">
                <a:latin typeface="Arial Narrow" panose="020B0606020202030204" pitchFamily="34" charset="0"/>
              </a:rPr>
              <a:t>measurment</a:t>
            </a:r>
            <a:r>
              <a:rPr lang="en-GB" sz="3200" dirty="0" smtClean="0">
                <a:latin typeface="Arial Narrow" panose="020B0606020202030204" pitchFamily="34" charset="0"/>
              </a:rPr>
              <a:t> </a:t>
            </a:r>
            <a:r>
              <a:rPr lang="en-GB" sz="3200" dirty="0">
                <a:latin typeface="Arial Narrow" panose="020B0606020202030204" pitchFamily="34" charset="0"/>
              </a:rPr>
              <a:t>number ; </a:t>
            </a:r>
            <a:endParaRPr lang="en-GB" sz="3200" dirty="0" smtClean="0">
              <a:latin typeface="Arial Narrow" panose="020B0606020202030204" pitchFamily="34" charset="0"/>
            </a:endParaRPr>
          </a:p>
          <a:p>
            <a:pPr marL="0" lvl="1"/>
            <a:r>
              <a:rPr lang="en-GB" sz="3200" i="1" dirty="0" smtClean="0">
                <a:latin typeface="Arial Narrow" panose="020B0606020202030204" pitchFamily="34" charset="0"/>
              </a:rPr>
              <a:t>p</a:t>
            </a:r>
            <a:r>
              <a:rPr lang="en-GB" sz="3200" dirty="0" smtClean="0">
                <a:latin typeface="Arial Narrow" panose="020B0606020202030204" pitchFamily="34" charset="0"/>
              </a:rPr>
              <a:t> </a:t>
            </a:r>
            <a:r>
              <a:rPr lang="en-GB" sz="3200" dirty="0">
                <a:latin typeface="Arial Narrow" panose="020B0606020202030204" pitchFamily="34" charset="0"/>
              </a:rPr>
              <a:t>= replicas number ; </a:t>
            </a:r>
            <a:endParaRPr lang="en-GB" sz="3200" dirty="0" smtClean="0">
              <a:latin typeface="Arial Narrow" panose="020B0606020202030204" pitchFamily="34" charset="0"/>
            </a:endParaRPr>
          </a:p>
          <a:p>
            <a:pPr marL="0" lvl="1"/>
            <a:r>
              <a:rPr lang="en-GB" sz="3200" i="1" dirty="0" err="1">
                <a:latin typeface="Arial Narrow" panose="020B0606020202030204" pitchFamily="34" charset="0"/>
              </a:rPr>
              <a:t>y</a:t>
            </a:r>
            <a:r>
              <a:rPr lang="en-GB" sz="3200" i="1" baseline="-25000" dirty="0" err="1">
                <a:latin typeface="Arial Narrow" panose="020B0606020202030204" pitchFamily="34" charset="0"/>
              </a:rPr>
              <a:t>i,j</a:t>
            </a:r>
            <a:r>
              <a:rPr lang="en-GB" sz="3200" dirty="0">
                <a:latin typeface="Arial Narrow" panose="020B0606020202030204" pitchFamily="34" charset="0"/>
              </a:rPr>
              <a:t> = sensor measure on </a:t>
            </a:r>
            <a:r>
              <a:rPr lang="en-GB" sz="3200" dirty="0" err="1">
                <a:latin typeface="Arial Narrow" panose="020B0606020202030204" pitchFamily="34" charset="0"/>
              </a:rPr>
              <a:t>i</a:t>
            </a:r>
            <a:r>
              <a:rPr lang="en-GB" sz="3200" dirty="0">
                <a:latin typeface="Arial Narrow" panose="020B0606020202030204" pitchFamily="34" charset="0"/>
              </a:rPr>
              <a:t> period</a:t>
            </a:r>
          </a:p>
          <a:p>
            <a:pPr marL="0" lvl="1"/>
            <a:r>
              <a:rPr lang="en-GB" sz="3200" i="1" dirty="0" smtClean="0">
                <a:latin typeface="Arial Narrow" panose="020B0606020202030204" pitchFamily="34" charset="0"/>
              </a:rPr>
              <a:t>y</a:t>
            </a:r>
            <a:r>
              <a:rPr lang="en-GB" sz="3200" i="1" baseline="-25000" dirty="0" smtClean="0">
                <a:latin typeface="Arial Narrow" panose="020B0606020202030204" pitchFamily="34" charset="0"/>
              </a:rPr>
              <a:t>m</a:t>
            </a:r>
            <a:r>
              <a:rPr lang="en-GB" sz="3200" dirty="0" smtClean="0">
                <a:latin typeface="Arial Narrow" panose="020B0606020202030204" pitchFamily="34" charset="0"/>
              </a:rPr>
              <a:t> </a:t>
            </a:r>
            <a:r>
              <a:rPr lang="en-GB" sz="3200" dirty="0">
                <a:latin typeface="Arial Narrow" panose="020B0606020202030204" pitchFamily="34" charset="0"/>
              </a:rPr>
              <a:t>= mean of y on </a:t>
            </a:r>
            <a:r>
              <a:rPr lang="en-GB" sz="3200" dirty="0" err="1">
                <a:latin typeface="Arial Narrow" panose="020B0606020202030204" pitchFamily="34" charset="0"/>
              </a:rPr>
              <a:t>i</a:t>
            </a:r>
            <a:r>
              <a:rPr lang="en-GB" sz="3200" dirty="0">
                <a:latin typeface="Arial Narrow" panose="020B0606020202030204" pitchFamily="34" charset="0"/>
              </a:rPr>
              <a:t> period ; </a:t>
            </a:r>
            <a:endParaRPr lang="en-GB" sz="3200" dirty="0" smtClean="0">
              <a:latin typeface="Arial Narrow" panose="020B0606020202030204" pitchFamily="34" charset="0"/>
            </a:endParaRPr>
          </a:p>
          <a:p>
            <a:endParaRPr lang="fr-BE" sz="1100" dirty="0"/>
          </a:p>
        </p:txBody>
      </p:sp>
      <p:sp>
        <p:nvSpPr>
          <p:cNvPr id="42" name="ZoneTexte 41"/>
          <p:cNvSpPr txBox="1"/>
          <p:nvPr/>
        </p:nvSpPr>
        <p:spPr>
          <a:xfrm>
            <a:off x="3180052" y="15169729"/>
            <a:ext cx="6971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Field Test Comparison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24" y="15926611"/>
            <a:ext cx="10835875" cy="58598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5" name="Groupe 44"/>
          <p:cNvGrpSpPr/>
          <p:nvPr/>
        </p:nvGrpSpPr>
        <p:grpSpPr>
          <a:xfrm>
            <a:off x="23569249" y="9367946"/>
            <a:ext cx="5736262" cy="4479355"/>
            <a:chOff x="23038027" y="10231002"/>
            <a:chExt cx="6586897" cy="525736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8027" y="10231002"/>
              <a:ext cx="6586897" cy="5257369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25572720" y="11003280"/>
              <a:ext cx="485470" cy="48768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25815455" y="14325434"/>
              <a:ext cx="485470" cy="48768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27356087" y="12311455"/>
              <a:ext cx="485470" cy="487680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3163041" y="40942718"/>
            <a:ext cx="26540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*Equivalence test: 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BV/AQ/AD202209/DH/2396; 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**Directive 2008/50/CE and https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://ec.europa.eu/environment/air/quality/legislation/pdf/RIVM_PM_equivalence_v2.9.xls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525394"/>
              </p:ext>
            </p:extLst>
          </p:nvPr>
        </p:nvGraphicFramePr>
        <p:xfrm>
          <a:off x="3315934" y="17145575"/>
          <a:ext cx="12746126" cy="2194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76947">
                  <a:extLst>
                    <a:ext uri="{9D8B030D-6E8A-4147-A177-3AD203B41FA5}">
                      <a16:colId xmlns:a16="http://schemas.microsoft.com/office/drawing/2014/main" val="969479438"/>
                    </a:ext>
                  </a:extLst>
                </a:gridCol>
                <a:gridCol w="1485415">
                  <a:extLst>
                    <a:ext uri="{9D8B030D-6E8A-4147-A177-3AD203B41FA5}">
                      <a16:colId xmlns:a16="http://schemas.microsoft.com/office/drawing/2014/main" val="3878741523"/>
                    </a:ext>
                  </a:extLst>
                </a:gridCol>
                <a:gridCol w="1942466">
                  <a:extLst>
                    <a:ext uri="{9D8B030D-6E8A-4147-A177-3AD203B41FA5}">
                      <a16:colId xmlns:a16="http://schemas.microsoft.com/office/drawing/2014/main" val="3406222008"/>
                    </a:ext>
                  </a:extLst>
                </a:gridCol>
                <a:gridCol w="2370951">
                  <a:extLst>
                    <a:ext uri="{9D8B030D-6E8A-4147-A177-3AD203B41FA5}">
                      <a16:colId xmlns:a16="http://schemas.microsoft.com/office/drawing/2014/main" val="4142912709"/>
                    </a:ext>
                  </a:extLst>
                </a:gridCol>
                <a:gridCol w="1542546">
                  <a:extLst>
                    <a:ext uri="{9D8B030D-6E8A-4147-A177-3AD203B41FA5}">
                      <a16:colId xmlns:a16="http://schemas.microsoft.com/office/drawing/2014/main" val="4283114565"/>
                    </a:ext>
                  </a:extLst>
                </a:gridCol>
                <a:gridCol w="1856769">
                  <a:extLst>
                    <a:ext uri="{9D8B030D-6E8A-4147-A177-3AD203B41FA5}">
                      <a16:colId xmlns:a16="http://schemas.microsoft.com/office/drawing/2014/main" val="3144348336"/>
                    </a:ext>
                  </a:extLst>
                </a:gridCol>
                <a:gridCol w="1971032">
                  <a:extLst>
                    <a:ext uri="{9D8B030D-6E8A-4147-A177-3AD203B41FA5}">
                      <a16:colId xmlns:a16="http://schemas.microsoft.com/office/drawing/2014/main" val="22746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n=44</a:t>
                      </a:r>
                      <a:endParaRPr lang="fr-BE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</a:t>
                      </a:r>
                      <a:endParaRPr lang="fr-BE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u(a)</a:t>
                      </a:r>
                      <a:endParaRPr lang="fr-BE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b</a:t>
                      </a:r>
                      <a:endParaRPr lang="fr-BE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u(b)</a:t>
                      </a:r>
                      <a:endParaRPr lang="fr-BE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R²</a:t>
                      </a:r>
                      <a:endParaRPr lang="fr-BE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RMSE</a:t>
                      </a:r>
                      <a:endParaRPr lang="fr-BE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382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3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3PM_1</a:t>
                      </a:r>
                      <a:endParaRPr lang="fr-BE" sz="3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1.225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0.036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-7.966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1.622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0.964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4.36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5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3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3PM_2</a:t>
                      </a:r>
                      <a:endParaRPr lang="fr-BE" sz="3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1.335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0.045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-11.874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2.07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0.951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4.25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7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3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3PM_3</a:t>
                      </a:r>
                      <a:endParaRPr lang="fr-BE" sz="3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1.348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0.045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-11.247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2.042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0.953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000" dirty="0" smtClean="0">
                          <a:latin typeface="Arial Narrow" panose="020B0606020202030204" pitchFamily="34" charset="0"/>
                        </a:rPr>
                        <a:t>5.49</a:t>
                      </a:r>
                      <a:endParaRPr lang="fr-BE" sz="3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3815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</TotalTime>
  <Words>411</Words>
  <Application>Microsoft Office PowerPoint</Application>
  <PresentationFormat>Personnalisé</PresentationFormat>
  <Paragraphs>78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Cambria Math</vt:lpstr>
      <vt:lpstr>Symbol</vt:lpstr>
      <vt:lpstr>Times New Roman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step to build on index to detect microbial volatile organic compounds emitted by moulds growing on building materials Claudia FALZONE, Karla DINNE*, Martyna KUSKE**, Anne-Claude ROMAIN University of Liege, Arlon Campus Environnement, Avenue de Longwy 185, 6700 Arlon, Belgium ; * Belgian Building Institute, Avenue Pierre Holoffe 21, 1342 Limelette, Belgium, ** Sami-Lux, Rue de la Station 49, 6900 Marloie, Belgium,</dc:title>
  <dc:creator>claudia falzone</dc:creator>
  <cp:lastModifiedBy>Claudia Falzone</cp:lastModifiedBy>
  <cp:revision>92</cp:revision>
  <cp:lastPrinted>2019-09-26T10:21:55Z</cp:lastPrinted>
  <dcterms:created xsi:type="dcterms:W3CDTF">2017-04-18T07:06:56Z</dcterms:created>
  <dcterms:modified xsi:type="dcterms:W3CDTF">2019-09-30T08:09:56Z</dcterms:modified>
</cp:coreProperties>
</file>