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21"/>
  </p:notesMasterIdLst>
  <p:sldIdLst>
    <p:sldId id="257" r:id="rId2"/>
    <p:sldId id="296" r:id="rId3"/>
    <p:sldId id="259" r:id="rId4"/>
    <p:sldId id="295" r:id="rId5"/>
    <p:sldId id="297" r:id="rId6"/>
    <p:sldId id="271" r:id="rId7"/>
    <p:sldId id="269" r:id="rId8"/>
    <p:sldId id="274" r:id="rId9"/>
    <p:sldId id="298" r:id="rId10"/>
    <p:sldId id="278" r:id="rId11"/>
    <p:sldId id="281" r:id="rId12"/>
    <p:sldId id="291" r:id="rId13"/>
    <p:sldId id="292" r:id="rId14"/>
    <p:sldId id="282" r:id="rId15"/>
    <p:sldId id="300" r:id="rId16"/>
    <p:sldId id="301" r:id="rId17"/>
    <p:sldId id="302" r:id="rId18"/>
    <p:sldId id="304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832" autoAdjust="0"/>
    <p:restoredTop sz="94660"/>
  </p:normalViewPr>
  <p:slideViewPr>
    <p:cSldViewPr>
      <p:cViewPr varScale="1">
        <p:scale>
          <a:sx n="79" d="100"/>
          <a:sy n="79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15.wmf"/><Relationship Id="rId7" Type="http://schemas.openxmlformats.org/officeDocument/2006/relationships/image" Target="../media/image34.wmf"/><Relationship Id="rId2" Type="http://schemas.openxmlformats.org/officeDocument/2006/relationships/image" Target="../media/image14.wmf"/><Relationship Id="rId1" Type="http://schemas.openxmlformats.org/officeDocument/2006/relationships/image" Target="../media/image31.wmf"/><Relationship Id="rId6" Type="http://schemas.openxmlformats.org/officeDocument/2006/relationships/image" Target="../media/image33.wmf"/><Relationship Id="rId5" Type="http://schemas.openxmlformats.org/officeDocument/2006/relationships/image" Target="../media/image17.wmf"/><Relationship Id="rId10" Type="http://schemas.openxmlformats.org/officeDocument/2006/relationships/image" Target="../media/image13.wmf"/><Relationship Id="rId4" Type="http://schemas.openxmlformats.org/officeDocument/2006/relationships/image" Target="../media/image32.wmf"/><Relationship Id="rId9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4496B-6333-422D-A65F-6686A7B855E4}" type="datetimeFigureOut">
              <a:rPr lang="es-ES" smtClean="0"/>
              <a:pPr/>
              <a:t>14/10/2013</a:t>
            </a:fld>
            <a:endParaRPr lang="en-GB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0A10-C813-47A6-B5A0-D204F71C203F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10B1C87-A614-42EC-B3A4-B949FA9C8523}" type="datetime1">
              <a:rPr lang="en-US" smtClean="0"/>
              <a:pPr/>
              <a:t>10/14/2013</a:t>
            </a:fld>
            <a:endParaRPr lang="en-US" sz="1600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B31A-A5BB-496A-B1A5-124DE0F79F25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A876-BB2A-457A-BEF9-61B969A45F72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3B4A0-6878-41BF-BCEB-727CD68461BB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42498D6-D5B9-4B77-BD0E-07D123E5F285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F7C2-B845-486F-80E7-755E0FB5F0EA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A41-D8FB-4722-B250-D4BF3A1EB173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DA6A-09B5-4024-9542-944B74719FFD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D8A8-90E0-4FDB-85CD-ED5541F3E1CF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23BD-7C97-4EDA-A657-350F0195D417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3F16-91A3-4162-912A-99026A57BBA5}" type="datetime1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6F954D-ED7E-4C53-90AF-74FCAEF7A4C9}" type="datetime1">
              <a:rPr lang="en-US" smtClean="0"/>
              <a:pPr/>
              <a:t>10/14/2013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5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1000132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en-GB" sz="2200" dirty="0" smtClean="0"/>
              <a:t>Homogenization of a Cracked Poroelastic Medium - </a:t>
            </a:r>
            <a:br>
              <a:rPr lang="en-GB" sz="2200" dirty="0" smtClean="0"/>
            </a:br>
            <a:r>
              <a:rPr lang="en-GB" sz="2200" dirty="0" smtClean="0"/>
              <a:t>Numerical calculation of the coefficients and damage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1100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2000232" y="2713032"/>
            <a:ext cx="4929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1 Título"/>
          <p:cNvSpPr txBox="1">
            <a:spLocks/>
          </p:cNvSpPr>
          <p:nvPr/>
        </p:nvSpPr>
        <p:spPr>
          <a:xfrm>
            <a:off x="428596" y="3071810"/>
            <a:ext cx="8229600" cy="1785950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Albert Argilaga Claramunt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advisors: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Denis Caillerie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Stefano Dal Pont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Ferdinando Marinelli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6072206"/>
            <a:ext cx="8643998" cy="7857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4929190" y="1071546"/>
          <a:ext cx="3786214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37339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Damage parameter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553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428596" y="1071546"/>
          <a:ext cx="3786214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37339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Lambda parameter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553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57158" y="428604"/>
            <a:ext cx="3643338" cy="500066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Formulation of the problem and results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8191" t="4978" r="4945"/>
          <a:stretch>
            <a:fillRect/>
          </a:stretch>
        </p:blipFill>
        <p:spPr bwMode="auto">
          <a:xfrm>
            <a:off x="142844" y="2624153"/>
            <a:ext cx="4495106" cy="409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8346" t="3515" r="4748"/>
          <a:stretch>
            <a:fillRect/>
          </a:stretch>
        </p:blipFill>
        <p:spPr bwMode="auto">
          <a:xfrm>
            <a:off x="4714876" y="2767029"/>
            <a:ext cx="4429124" cy="409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587" y="1428736"/>
            <a:ext cx="1442207" cy="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5411" y="1571612"/>
            <a:ext cx="3567117" cy="70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714488"/>
            <a:ext cx="1357322" cy="47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071678"/>
            <a:ext cx="1000132" cy="3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 l="9187" t="4309" b="10036"/>
          <a:stretch>
            <a:fillRect/>
          </a:stretch>
        </p:blipFill>
        <p:spPr bwMode="auto">
          <a:xfrm>
            <a:off x="714348" y="917531"/>
            <a:ext cx="8274458" cy="584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14282" y="428604"/>
            <a:ext cx="2357454" cy="571504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Evolution of the results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 l="8813" t="4478" r="4040" b="7463"/>
          <a:stretch>
            <a:fillRect/>
          </a:stretch>
        </p:blipFill>
        <p:spPr bwMode="auto">
          <a:xfrm>
            <a:off x="2428860" y="1628576"/>
            <a:ext cx="6715140" cy="50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285720" y="357166"/>
            <a:ext cx="4500594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Coefficient evolution: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D:\Documents System\UJF\20Research Project\lyx\pasted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325" y="3856834"/>
            <a:ext cx="1714512" cy="1714512"/>
          </a:xfrm>
          <a:prstGeom prst="rect">
            <a:avLst/>
          </a:prstGeom>
          <a:noFill/>
        </p:spPr>
      </p:pic>
      <p:cxnSp>
        <p:nvCxnSpPr>
          <p:cNvPr id="18" name="17 Conector recto de flecha"/>
          <p:cNvCxnSpPr/>
          <p:nvPr/>
        </p:nvCxnSpPr>
        <p:spPr>
          <a:xfrm>
            <a:off x="2143108" y="4714884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0800000">
            <a:off x="142844" y="4713296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2724" y="714356"/>
            <a:ext cx="2982284" cy="65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3660317" y="724596"/>
            <a:ext cx="316523" cy="18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25 Rectángulo"/>
          <p:cNvSpPr/>
          <p:nvPr/>
        </p:nvSpPr>
        <p:spPr>
          <a:xfrm>
            <a:off x="4174297" y="714356"/>
            <a:ext cx="316523" cy="200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26 Rectángulo"/>
          <p:cNvSpPr/>
          <p:nvPr/>
        </p:nvSpPr>
        <p:spPr>
          <a:xfrm>
            <a:off x="4167336" y="952480"/>
            <a:ext cx="316523" cy="171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28 Rectángulo"/>
          <p:cNvSpPr/>
          <p:nvPr/>
        </p:nvSpPr>
        <p:spPr>
          <a:xfrm>
            <a:off x="4669229" y="1129059"/>
            <a:ext cx="316523" cy="194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357158" y="2088350"/>
          <a:ext cx="1206500" cy="482600"/>
        </p:xfrm>
        <a:graphic>
          <a:graphicData uri="http://schemas.openxmlformats.org/presentationml/2006/ole">
            <p:oleObj spid="_x0000_s49154" name="Ecuación" r:id="rId6" imgW="1206360" imgH="482400" progId="Equation.3">
              <p:embed/>
            </p:oleObj>
          </a:graphicData>
        </a:graphic>
      </p:graphicFrame>
      <p:sp>
        <p:nvSpPr>
          <p:cNvPr id="30" name="1 Título"/>
          <p:cNvSpPr txBox="1">
            <a:spLocks/>
          </p:cNvSpPr>
          <p:nvPr/>
        </p:nvSpPr>
        <p:spPr>
          <a:xfrm>
            <a:off x="285720" y="1643050"/>
            <a:ext cx="207170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Applied time-history: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 l="8813" t="4478" r="4041" b="7463"/>
          <a:stretch>
            <a:fillRect/>
          </a:stretch>
        </p:blipFill>
        <p:spPr bwMode="auto">
          <a:xfrm>
            <a:off x="2428860" y="1628577"/>
            <a:ext cx="6715140" cy="50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285720" y="357166"/>
            <a:ext cx="4500594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Coefficient evolution: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D:\Documents System\UJF\20Research Project\lyx\pasted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325" y="3856834"/>
            <a:ext cx="1714512" cy="1714512"/>
          </a:xfrm>
          <a:prstGeom prst="rect">
            <a:avLst/>
          </a:prstGeom>
          <a:noFill/>
        </p:spPr>
      </p:pic>
      <p:cxnSp>
        <p:nvCxnSpPr>
          <p:cNvPr id="12" name="11 Conector recto de flecha"/>
          <p:cNvCxnSpPr/>
          <p:nvPr/>
        </p:nvCxnSpPr>
        <p:spPr>
          <a:xfrm rot="5400000">
            <a:off x="1116383" y="5749544"/>
            <a:ext cx="35798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5400000" flipH="1" flipV="1">
            <a:off x="1125907" y="3608786"/>
            <a:ext cx="346078" cy="8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2724" y="714356"/>
            <a:ext cx="2982284" cy="65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3660317" y="724596"/>
            <a:ext cx="316523" cy="18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25 Rectángulo"/>
          <p:cNvSpPr/>
          <p:nvPr/>
        </p:nvSpPr>
        <p:spPr>
          <a:xfrm>
            <a:off x="4174297" y="714356"/>
            <a:ext cx="316523" cy="200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26 Rectángulo"/>
          <p:cNvSpPr/>
          <p:nvPr/>
        </p:nvSpPr>
        <p:spPr>
          <a:xfrm>
            <a:off x="4167336" y="952480"/>
            <a:ext cx="316523" cy="171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28 Rectángulo"/>
          <p:cNvSpPr/>
          <p:nvPr/>
        </p:nvSpPr>
        <p:spPr>
          <a:xfrm>
            <a:off x="4669229" y="1129059"/>
            <a:ext cx="316523" cy="194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357158" y="2088350"/>
          <a:ext cx="1206500" cy="482600"/>
        </p:xfrm>
        <a:graphic>
          <a:graphicData uri="http://schemas.openxmlformats.org/presentationml/2006/ole">
            <p:oleObj spid="_x0000_s50178" name="Ecuación" r:id="rId6" imgW="1206360" imgH="482400" progId="Equation.3">
              <p:embed/>
            </p:oleObj>
          </a:graphicData>
        </a:graphic>
      </p:graphicFrame>
      <p:sp>
        <p:nvSpPr>
          <p:cNvPr id="30" name="1 Título"/>
          <p:cNvSpPr txBox="1">
            <a:spLocks/>
          </p:cNvSpPr>
          <p:nvPr/>
        </p:nvSpPr>
        <p:spPr>
          <a:xfrm>
            <a:off x="285720" y="1643050"/>
            <a:ext cx="207170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Applied time-history: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57158" y="357166"/>
            <a:ext cx="6643734" cy="64294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 of the 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 o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edometric path.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 l="7675" r="6828" b="2531"/>
          <a:stretch>
            <a:fillRect/>
          </a:stretch>
        </p:blipFill>
        <p:spPr bwMode="auto">
          <a:xfrm>
            <a:off x="1071538" y="1714488"/>
            <a:ext cx="698248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57158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85728"/>
          </a:xfrm>
        </p:spPr>
        <p:txBody>
          <a:bodyPr>
            <a:normAutofit/>
          </a:bodyPr>
          <a:lstStyle/>
          <a:p>
            <a:pPr algn="ctr"/>
            <a:r>
              <a:rPr lang="en-GB" sz="1000" dirty="0" smtClean="0"/>
              <a:t>Homogenization of a Cracked Poroelastic Medium - Numerical calculation of the coefficients and damage</a:t>
            </a:r>
            <a:endParaRPr lang="en-GB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2000240"/>
            <a:ext cx="9144000" cy="250033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Controlability</a:t>
            </a:r>
            <a:endParaRPr kumimoji="0" lang="en-GB" sz="2000" b="1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57158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85728"/>
          </a:xfrm>
        </p:spPr>
        <p:txBody>
          <a:bodyPr>
            <a:normAutofit/>
          </a:bodyPr>
          <a:lstStyle/>
          <a:p>
            <a:pPr algn="ctr"/>
            <a:r>
              <a:rPr lang="en-GB" sz="1000" dirty="0" smtClean="0"/>
              <a:t>Homogenization of a Cracked Poroelastic Medium - Numerical calculation of the coefficients and damage</a:t>
            </a:r>
            <a:endParaRPr lang="en-GB" sz="1000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8384" y="3245424"/>
            <a:ext cx="6709764" cy="54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1458" y="2816796"/>
            <a:ext cx="3301517" cy="50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7276" y="2316730"/>
            <a:ext cx="1785950" cy="46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57158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85728"/>
          </a:xfrm>
        </p:spPr>
        <p:txBody>
          <a:bodyPr>
            <a:normAutofit/>
          </a:bodyPr>
          <a:lstStyle/>
          <a:p>
            <a:pPr algn="ctr"/>
            <a:r>
              <a:rPr lang="en-GB" sz="1000" dirty="0" smtClean="0"/>
              <a:t>Homogenization of a Cracked Poroelastic Medium - Numerical calculation of the coefficients and damage</a:t>
            </a:r>
            <a:endParaRPr lang="en-GB" sz="1000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929190" y="785794"/>
          <a:ext cx="3786214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37339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Damage parameter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553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28596" y="785794"/>
          <a:ext cx="3786214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37339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Lambda parameter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553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587" y="1142984"/>
            <a:ext cx="1442207" cy="6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5411" y="1285860"/>
            <a:ext cx="3567117" cy="70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428736"/>
            <a:ext cx="1357322" cy="47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785926"/>
            <a:ext cx="1000132" cy="3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6"/>
          <a:srcRect l="8942" t="5078" r="6855" b="3509"/>
          <a:stretch>
            <a:fillRect/>
          </a:stretch>
        </p:blipFill>
        <p:spPr bwMode="auto">
          <a:xfrm>
            <a:off x="500034" y="2357430"/>
            <a:ext cx="80724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57256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85720" y="357166"/>
            <a:ext cx="4500594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Coefficient evolution: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D:\Documents System\UJF\20Research Project\lyx\pasted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00373"/>
            <a:ext cx="1357322" cy="1357322"/>
          </a:xfrm>
          <a:prstGeom prst="rect">
            <a:avLst/>
          </a:prstGeom>
          <a:noFill/>
        </p:spPr>
      </p:pic>
      <p:cxnSp>
        <p:nvCxnSpPr>
          <p:cNvPr id="12" name="11 Conector recto de flecha"/>
          <p:cNvCxnSpPr/>
          <p:nvPr/>
        </p:nvCxnSpPr>
        <p:spPr>
          <a:xfrm rot="5400000">
            <a:off x="1143770" y="4714091"/>
            <a:ext cx="5715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6200000" flipV="1">
            <a:off x="1147341" y="2638818"/>
            <a:ext cx="571504" cy="87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2724" y="714356"/>
            <a:ext cx="2982284" cy="65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3660317" y="724596"/>
            <a:ext cx="316523" cy="18980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174297" y="714356"/>
            <a:ext cx="316523" cy="20004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167336" y="952480"/>
            <a:ext cx="316523" cy="1714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669229" y="1129059"/>
            <a:ext cx="316523" cy="1949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285720" y="2500307"/>
          <a:ext cx="1130300" cy="228600"/>
        </p:xfrm>
        <a:graphic>
          <a:graphicData uri="http://schemas.openxmlformats.org/presentationml/2006/ole">
            <p:oleObj spid="_x0000_s65538" name="Ecuación" r:id="rId5" imgW="1130040" imgH="228600" progId="Equation.3">
              <p:embed/>
            </p:oleObj>
          </a:graphicData>
        </a:graphic>
      </p:graphicFrame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18</a:t>
            </a:fld>
            <a:endParaRPr kumimoji="0" lang="en-US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428596" y="3643315"/>
            <a:ext cx="28416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0800000">
            <a:off x="2071670" y="3643315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10800000">
            <a:off x="2071670" y="3357563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10800000">
            <a:off x="2071670" y="4000505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428596" y="4000505"/>
            <a:ext cx="28416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428596" y="3357563"/>
            <a:ext cx="28416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0" y="4071942"/>
          <a:ext cx="838200" cy="228600"/>
        </p:xfrm>
        <a:graphic>
          <a:graphicData uri="http://schemas.openxmlformats.org/presentationml/2006/ole">
            <p:oleObj spid="_x0000_s65540" name="Ecuación" r:id="rId6" imgW="838080" imgH="228600" progId="Equation.3">
              <p:embed/>
            </p:oleObj>
          </a:graphicData>
        </a:graphic>
      </p:graphicFrame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7"/>
          <a:srcRect l="7293" r="6402" b="4407"/>
          <a:stretch>
            <a:fillRect/>
          </a:stretch>
        </p:blipFill>
        <p:spPr bwMode="auto">
          <a:xfrm>
            <a:off x="2428860" y="1528347"/>
            <a:ext cx="6460752" cy="51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57158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85728"/>
          </a:xfrm>
        </p:spPr>
        <p:txBody>
          <a:bodyPr>
            <a:normAutofit/>
          </a:bodyPr>
          <a:lstStyle/>
          <a:p>
            <a:pPr algn="ctr"/>
            <a:r>
              <a:rPr lang="en-GB" sz="1000" dirty="0" smtClean="0"/>
              <a:t>Homogenization of a Cracked Poroelastic Medium - Numerical calculation of the coefficients and damage</a:t>
            </a:r>
            <a:endParaRPr lang="en-GB" sz="1000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357158" y="357166"/>
            <a:ext cx="6643734" cy="64294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 and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controlability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 of the 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results: biaxial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path.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 l="9563" r="7787"/>
          <a:stretch>
            <a:fillRect/>
          </a:stretch>
        </p:blipFill>
        <p:spPr bwMode="auto">
          <a:xfrm>
            <a:off x="642910" y="1485984"/>
            <a:ext cx="7572428" cy="454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57158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85728"/>
          </a:xfrm>
        </p:spPr>
        <p:txBody>
          <a:bodyPr>
            <a:normAutofit/>
          </a:bodyPr>
          <a:lstStyle/>
          <a:p>
            <a:pPr algn="ctr"/>
            <a:r>
              <a:rPr lang="en-GB" sz="1000" dirty="0" smtClean="0"/>
              <a:t>Homogenization of a Cracked Poroelastic Medium - Numerical calculation of the coefficients and damage</a:t>
            </a:r>
            <a:endParaRPr lang="en-GB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2000240"/>
            <a:ext cx="9144000" cy="250033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GB" sz="2000" b="1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285720" y="6143644"/>
            <a:ext cx="8572560" cy="500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42844" y="428604"/>
            <a:ext cx="4500594" cy="41908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</a:t>
            </a: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Cracked poroelastic medium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970" y="1357298"/>
            <a:ext cx="38354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r="4687"/>
          <a:stretch>
            <a:fillRect/>
          </a:stretch>
        </p:blipFill>
        <p:spPr bwMode="auto">
          <a:xfrm>
            <a:off x="357158" y="1357298"/>
            <a:ext cx="44382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69362"/>
            <a:ext cx="4643470" cy="189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 r="21473" b="3866"/>
          <a:stretch>
            <a:fillRect/>
          </a:stretch>
        </p:blipFill>
        <p:spPr bwMode="auto">
          <a:xfrm>
            <a:off x="285720" y="4167596"/>
            <a:ext cx="3714776" cy="25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28596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85728"/>
          </a:xfrm>
        </p:spPr>
        <p:txBody>
          <a:bodyPr>
            <a:normAutofit/>
          </a:bodyPr>
          <a:lstStyle/>
          <a:p>
            <a:pPr algn="ctr"/>
            <a:r>
              <a:rPr lang="en-GB" sz="1000" dirty="0" smtClean="0"/>
              <a:t>Homogenization of a Cracked Poroelastic Medium - Numerical calculation of the coefficients and damage</a:t>
            </a:r>
            <a:endParaRPr lang="en-GB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85720" y="357166"/>
            <a:ext cx="8715436" cy="64294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Periodic Media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28596" y="3000372"/>
            <a:ext cx="5786478" cy="41908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problem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splits in two uncoupled boundary value problems: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3537976"/>
            <a:ext cx="4786345" cy="146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66227"/>
            <a:ext cx="3571900" cy="12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71546"/>
            <a:ext cx="54304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b="9332"/>
          <a:stretch>
            <a:fillRect/>
          </a:stretch>
        </p:blipFill>
        <p:spPr bwMode="auto">
          <a:xfrm>
            <a:off x="6215074" y="500042"/>
            <a:ext cx="2410110" cy="152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/>
          <a:srcRect l="3226" b="8696"/>
          <a:stretch>
            <a:fillRect/>
          </a:stretch>
        </p:blipFill>
        <p:spPr bwMode="auto">
          <a:xfrm>
            <a:off x="6357950" y="1928802"/>
            <a:ext cx="2428892" cy="17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57158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85728"/>
          </a:xfrm>
        </p:spPr>
        <p:txBody>
          <a:bodyPr>
            <a:normAutofit/>
          </a:bodyPr>
          <a:lstStyle/>
          <a:p>
            <a:pPr algn="ctr"/>
            <a:r>
              <a:rPr lang="en-GB" sz="1000" dirty="0" smtClean="0"/>
              <a:t>Homogenization of a Cracked Poroelastic Medium - Numerical calculation of the coefficients and damage</a:t>
            </a:r>
            <a:endParaRPr lang="en-GB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2000240"/>
            <a:ext cx="9144000" cy="250033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Numerical computation</a:t>
            </a:r>
            <a:endParaRPr kumimoji="0" lang="en-GB" sz="2000" b="1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285720" y="6286520"/>
            <a:ext cx="885828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 Título"/>
          <p:cNvSpPr txBox="1">
            <a:spLocks/>
          </p:cNvSpPr>
          <p:nvPr/>
        </p:nvSpPr>
        <p:spPr>
          <a:xfrm>
            <a:off x="285720" y="428604"/>
            <a:ext cx="6429420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Calculation of the homogenized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coefficients (linear problem) BVP I: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6" descr="D:\Documents System\UJF\20Research Project\lyx\pasted4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2857520" cy="2857520"/>
          </a:xfrm>
          <a:prstGeom prst="rect">
            <a:avLst/>
          </a:prstGeom>
          <a:noFill/>
        </p:spPr>
      </p:pic>
      <p:sp>
        <p:nvSpPr>
          <p:cNvPr id="28" name="1 Título"/>
          <p:cNvSpPr txBox="1">
            <a:spLocks/>
          </p:cNvSpPr>
          <p:nvPr/>
        </p:nvSpPr>
        <p:spPr>
          <a:xfrm>
            <a:off x="357158" y="1142984"/>
            <a:ext cx="278608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Microscale coefficients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5715008" y="1142984"/>
            <a:ext cx="278608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Microscale geometry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428597" y="1500175"/>
          <a:ext cx="4929221" cy="268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69"/>
                <a:gridCol w="2000264"/>
                <a:gridCol w="1857388"/>
              </a:tblGrid>
              <a:tr h="355534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Porous media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Cracks</a:t>
                      </a:r>
                      <a:endParaRPr lang="en-GB" sz="1600" dirty="0"/>
                    </a:p>
                  </a:txBody>
                  <a:tcPr/>
                </a:tc>
              </a:tr>
              <a:tr h="142018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Elasticity</a:t>
                      </a:r>
                    </a:p>
                    <a:p>
                      <a:r>
                        <a:rPr lang="en-GB" sz="1600" dirty="0" smtClean="0"/>
                        <a:t>(Pa)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9071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Biot</a:t>
                      </a:r>
                    </a:p>
                    <a:p>
                      <a:r>
                        <a:rPr lang="en-GB" sz="1600" dirty="0" smtClean="0"/>
                        <a:t>(-)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Object 18"/>
          <p:cNvGraphicFramePr>
            <a:graphicFrameLocks noChangeAspect="1"/>
          </p:cNvGraphicFramePr>
          <p:nvPr/>
        </p:nvGraphicFramePr>
        <p:xfrm>
          <a:off x="3714750" y="3484563"/>
          <a:ext cx="698500" cy="457200"/>
        </p:xfrm>
        <a:graphic>
          <a:graphicData uri="http://schemas.openxmlformats.org/presentationml/2006/ole">
            <p:oleObj spid="_x0000_s23569" name="Ecuación" r:id="rId4" imgW="698400" imgH="457200" progId="Equation.3">
              <p:embed/>
            </p:oleObj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1573213" y="2714625"/>
          <a:ext cx="838200" cy="482600"/>
        </p:xfrm>
        <a:graphic>
          <a:graphicData uri="http://schemas.openxmlformats.org/presentationml/2006/ole">
            <p:oleObj spid="_x0000_s23570" name="Ecuación" r:id="rId5" imgW="838080" imgH="482400" progId="Equation.3">
              <p:embed/>
            </p:oleObj>
          </a:graphicData>
        </a:graphic>
      </p:graphicFrame>
      <p:graphicFrame>
        <p:nvGraphicFramePr>
          <p:cNvPr id="23571" name="Object 19"/>
          <p:cNvGraphicFramePr>
            <a:graphicFrameLocks noChangeAspect="1"/>
          </p:cNvGraphicFramePr>
          <p:nvPr/>
        </p:nvGraphicFramePr>
        <p:xfrm>
          <a:off x="3683000" y="2127250"/>
          <a:ext cx="1320800" cy="482600"/>
        </p:xfrm>
        <a:graphic>
          <a:graphicData uri="http://schemas.openxmlformats.org/presentationml/2006/ole">
            <p:oleObj spid="_x0000_s23571" name="Ecuación" r:id="rId6" imgW="1320480" imgH="482400" progId="Equation.3">
              <p:embed/>
            </p:oleObj>
          </a:graphicData>
        </a:graphic>
      </p:graphicFrame>
      <p:graphicFrame>
        <p:nvGraphicFramePr>
          <p:cNvPr id="42" name="Object 21"/>
          <p:cNvGraphicFramePr>
            <a:graphicFrameLocks noChangeAspect="1"/>
          </p:cNvGraphicFramePr>
          <p:nvPr/>
        </p:nvGraphicFramePr>
        <p:xfrm>
          <a:off x="1571604" y="3357562"/>
          <a:ext cx="698500" cy="711200"/>
        </p:xfrm>
        <a:graphic>
          <a:graphicData uri="http://schemas.openxmlformats.org/presentationml/2006/ole">
            <p:oleObj spid="_x0000_s23575" name="Ecuación" r:id="rId7" imgW="698400" imgH="711000" progId="Equation.3">
              <p:embed/>
            </p:oleObj>
          </a:graphicData>
        </a:graphic>
      </p:graphicFrame>
      <p:graphicFrame>
        <p:nvGraphicFramePr>
          <p:cNvPr id="23576" name="Object 24"/>
          <p:cNvGraphicFramePr>
            <a:graphicFrameLocks noChangeAspect="1"/>
          </p:cNvGraphicFramePr>
          <p:nvPr/>
        </p:nvGraphicFramePr>
        <p:xfrm>
          <a:off x="1643042" y="2000240"/>
          <a:ext cx="1739900" cy="711200"/>
        </p:xfrm>
        <a:graphic>
          <a:graphicData uri="http://schemas.openxmlformats.org/presentationml/2006/ole">
            <p:oleObj spid="_x0000_s23576" name="Ecuación" r:id="rId8" imgW="1739880" imgH="711000" progId="Equation.3">
              <p:embed/>
            </p:oleObj>
          </a:graphicData>
        </a:graphic>
      </p:graphicFrame>
      <p:cxnSp>
        <p:nvCxnSpPr>
          <p:cNvPr id="22" name="21 Conector recto"/>
          <p:cNvCxnSpPr/>
          <p:nvPr/>
        </p:nvCxnSpPr>
        <p:spPr>
          <a:xfrm>
            <a:off x="5776856" y="3270325"/>
            <a:ext cx="2579770" cy="157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V="1">
            <a:off x="5770880" y="2359018"/>
            <a:ext cx="2585746" cy="82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16200000" flipH="1">
            <a:off x="6656810" y="1941910"/>
            <a:ext cx="822244" cy="87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rot="16200000" flipH="1">
            <a:off x="5993565" y="2806491"/>
            <a:ext cx="877026" cy="122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16200000" flipH="1">
            <a:off x="7272832" y="2799873"/>
            <a:ext cx="893681" cy="87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rot="16200000" flipH="1">
            <a:off x="6665607" y="3692847"/>
            <a:ext cx="822244" cy="87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4464843" y="2821777"/>
            <a:ext cx="2643206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788034" y="4141792"/>
            <a:ext cx="257018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788034" y="1500174"/>
            <a:ext cx="257018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rot="5400000">
            <a:off x="7037405" y="2820983"/>
            <a:ext cx="2643206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1 Título"/>
          <p:cNvSpPr txBox="1">
            <a:spLocks/>
          </p:cNvSpPr>
          <p:nvPr/>
        </p:nvSpPr>
        <p:spPr>
          <a:xfrm>
            <a:off x="5786446" y="4429132"/>
            <a:ext cx="278608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Crack network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1 Título"/>
          <p:cNvSpPr txBox="1">
            <a:spLocks/>
          </p:cNvSpPr>
          <p:nvPr/>
        </p:nvSpPr>
        <p:spPr>
          <a:xfrm>
            <a:off x="5786446" y="4857760"/>
            <a:ext cx="2786082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Periodic conditions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 dirty="0"/>
          </a:p>
        </p:txBody>
      </p:sp>
      <p:graphicFrame>
        <p:nvGraphicFramePr>
          <p:cNvPr id="36" name="35 Tabla"/>
          <p:cNvGraphicFramePr>
            <a:graphicFrameLocks noGrp="1"/>
          </p:cNvGraphicFramePr>
          <p:nvPr/>
        </p:nvGraphicFramePr>
        <p:xfrm>
          <a:off x="428596" y="4427461"/>
          <a:ext cx="4929222" cy="1216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679"/>
                <a:gridCol w="2159469"/>
                <a:gridCol w="1643074"/>
              </a:tblGrid>
              <a:tr h="33360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Porous media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Cracks</a:t>
                      </a:r>
                      <a:endParaRPr lang="en-GB" sz="1600" dirty="0"/>
                    </a:p>
                  </a:txBody>
                  <a:tcPr/>
                </a:tc>
              </a:tr>
              <a:tr h="88083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Darcy</a:t>
                      </a:r>
                    </a:p>
                    <a:p>
                      <a:r>
                        <a:rPr lang="en-GB" sz="1600" dirty="0" smtClean="0"/>
                        <a:t>(m/s)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/>
        </p:nvGraphicFramePr>
        <p:xfrm>
          <a:off x="1643040" y="4927526"/>
          <a:ext cx="1456519" cy="482600"/>
        </p:xfrm>
        <a:graphic>
          <a:graphicData uri="http://schemas.openxmlformats.org/presentationml/2006/ole">
            <p:oleObj spid="_x0000_s23577" name="Ecuación" r:id="rId9" imgW="1434960" imgH="482400" progId="Equation.3">
              <p:embed/>
            </p:oleObj>
          </a:graphicData>
        </a:graphic>
      </p:graphicFrame>
      <p:graphicFrame>
        <p:nvGraphicFramePr>
          <p:cNvPr id="41" name="Object 9"/>
          <p:cNvGraphicFramePr>
            <a:graphicFrameLocks noChangeAspect="1"/>
          </p:cNvGraphicFramePr>
          <p:nvPr/>
        </p:nvGraphicFramePr>
        <p:xfrm>
          <a:off x="3831396" y="4927526"/>
          <a:ext cx="812042" cy="482600"/>
        </p:xfrm>
        <a:graphic>
          <a:graphicData uri="http://schemas.openxmlformats.org/presentationml/2006/ole">
            <p:oleObj spid="_x0000_s23578" name="Ecuación" r:id="rId10" imgW="79992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142844" y="6286520"/>
            <a:ext cx="885828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28 Objeto"/>
          <p:cNvGraphicFramePr>
            <a:graphicFrameLocks noChangeAspect="1"/>
          </p:cNvGraphicFramePr>
          <p:nvPr/>
        </p:nvGraphicFramePr>
        <p:xfrm>
          <a:off x="357158" y="928670"/>
          <a:ext cx="914400" cy="482600"/>
        </p:xfrm>
        <a:graphic>
          <a:graphicData uri="http://schemas.openxmlformats.org/presentationml/2006/ole">
            <p:oleObj spid="_x0000_s22530" name="Ecuación" r:id="rId3" imgW="914400" imgH="482400" progId="Equation.3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143225" y="928670"/>
          <a:ext cx="914400" cy="482600"/>
        </p:xfrm>
        <a:graphic>
          <a:graphicData uri="http://schemas.openxmlformats.org/presentationml/2006/ole">
            <p:oleObj spid="_x0000_s22531" name="Ecuación" r:id="rId4" imgW="914400" imgH="482400" progId="Equation.3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6200756" y="928670"/>
          <a:ext cx="914400" cy="482600"/>
        </p:xfrm>
        <a:graphic>
          <a:graphicData uri="http://schemas.openxmlformats.org/presentationml/2006/ole">
            <p:oleObj spid="_x0000_s22532" name="Ecuación" r:id="rId5" imgW="914400" imgH="482400" progId="Equation.3">
              <p:embed/>
            </p:oleObj>
          </a:graphicData>
        </a:graphic>
      </p:graphicFrame>
      <p:sp>
        <p:nvSpPr>
          <p:cNvPr id="34" name="1 Título"/>
          <p:cNvSpPr txBox="1">
            <a:spLocks/>
          </p:cNvSpPr>
          <p:nvPr/>
        </p:nvSpPr>
        <p:spPr>
          <a:xfrm>
            <a:off x="285720" y="285728"/>
            <a:ext cx="6429420" cy="3571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Calculation of the homogenized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coefficients (linear problem)</a:t>
            </a:r>
          </a:p>
        </p:txBody>
      </p:sp>
      <p:pic>
        <p:nvPicPr>
          <p:cNvPr id="22543" name="Picture 15" descr="D:\Documents System\UJF\20Research Project\lyx\pasted74.png"/>
          <p:cNvPicPr>
            <a:picLocks noChangeAspect="1" noChangeArrowheads="1"/>
          </p:cNvPicPr>
          <p:nvPr/>
        </p:nvPicPr>
        <p:blipFill>
          <a:blip r:embed="rId6"/>
          <a:srcRect r="1936"/>
          <a:stretch>
            <a:fillRect/>
          </a:stretch>
        </p:blipFill>
        <p:spPr bwMode="auto">
          <a:xfrm>
            <a:off x="5643570" y="1428736"/>
            <a:ext cx="3500430" cy="2379682"/>
          </a:xfrm>
          <a:prstGeom prst="rect">
            <a:avLst/>
          </a:prstGeom>
          <a:noFill/>
        </p:spPr>
      </p:pic>
      <p:pic>
        <p:nvPicPr>
          <p:cNvPr id="22542" name="Picture 14" descr="D:\Documents System\UJF\20Research Project\lyx\pasted73.png"/>
          <p:cNvPicPr>
            <a:picLocks noChangeAspect="1" noChangeArrowheads="1"/>
          </p:cNvPicPr>
          <p:nvPr/>
        </p:nvPicPr>
        <p:blipFill>
          <a:blip r:embed="rId7"/>
          <a:srcRect r="2041"/>
          <a:stretch>
            <a:fillRect/>
          </a:stretch>
        </p:blipFill>
        <p:spPr bwMode="auto">
          <a:xfrm>
            <a:off x="2571736" y="1403339"/>
            <a:ext cx="3429024" cy="2333641"/>
          </a:xfrm>
          <a:prstGeom prst="rect">
            <a:avLst/>
          </a:prstGeom>
          <a:noFill/>
        </p:spPr>
      </p:pic>
      <p:pic>
        <p:nvPicPr>
          <p:cNvPr id="22541" name="Picture 13" descr="D:\Documents System\UJF\20Research Project\lyx\pasted72.png"/>
          <p:cNvPicPr>
            <a:picLocks noChangeAspect="1" noChangeArrowheads="1"/>
          </p:cNvPicPr>
          <p:nvPr/>
        </p:nvPicPr>
        <p:blipFill>
          <a:blip r:embed="rId8"/>
          <a:srcRect l="13263" r="2143"/>
          <a:stretch>
            <a:fillRect/>
          </a:stretch>
        </p:blipFill>
        <p:spPr bwMode="auto">
          <a:xfrm>
            <a:off x="142844" y="1428736"/>
            <a:ext cx="2928958" cy="2308244"/>
          </a:xfrm>
          <a:prstGeom prst="rect">
            <a:avLst/>
          </a:prstGeom>
          <a:noFill/>
        </p:spPr>
      </p:pic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 dirty="0"/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357158" y="3774605"/>
          <a:ext cx="857256" cy="440213"/>
        </p:xfrm>
        <a:graphic>
          <a:graphicData uri="http://schemas.openxmlformats.org/presentationml/2006/ole">
            <p:oleObj spid="_x0000_s22535" name="Ecuación" r:id="rId9" imgW="939600" imgH="482400" progId="Equation.3">
              <p:embed/>
            </p:oleObj>
          </a:graphicData>
        </a:graphic>
      </p:graphicFrame>
      <p:pic>
        <p:nvPicPr>
          <p:cNvPr id="18" name="Picture 16" descr="D:\Documents System\UJF\20Research Project\lyx\pasted78.png"/>
          <p:cNvPicPr>
            <a:picLocks noChangeAspect="1" noChangeArrowheads="1"/>
          </p:cNvPicPr>
          <p:nvPr/>
        </p:nvPicPr>
        <p:blipFill>
          <a:blip r:embed="rId10"/>
          <a:srcRect l="13636" t="2173" r="4545"/>
          <a:stretch>
            <a:fillRect/>
          </a:stretch>
        </p:blipFill>
        <p:spPr bwMode="auto">
          <a:xfrm>
            <a:off x="214281" y="4264503"/>
            <a:ext cx="2805565" cy="2236331"/>
          </a:xfrm>
          <a:prstGeom prst="rect">
            <a:avLst/>
          </a:prstGeom>
          <a:noFill/>
        </p:spPr>
      </p:pic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3143250" y="3941763"/>
          <a:ext cx="862013" cy="442912"/>
        </p:xfrm>
        <a:graphic>
          <a:graphicData uri="http://schemas.openxmlformats.org/presentationml/2006/ole">
            <p:oleObj spid="_x0000_s22536" name="Ecuación" r:id="rId11" imgW="888840" imgH="457200" progId="Equation.3">
              <p:embed/>
            </p:oleObj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/>
        </p:nvGraphicFramePr>
        <p:xfrm>
          <a:off x="6123520" y="3929066"/>
          <a:ext cx="877372" cy="451220"/>
        </p:xfrm>
        <a:graphic>
          <a:graphicData uri="http://schemas.openxmlformats.org/presentationml/2006/ole">
            <p:oleObj spid="_x0000_s22537" name="Ecuación" r:id="rId12" imgW="888840" imgH="457200" progId="Equation.3">
              <p:embed/>
            </p:oleObj>
          </a:graphicData>
        </a:graphic>
      </p:graphicFrame>
      <p:pic>
        <p:nvPicPr>
          <p:cNvPr id="21" name="Picture 14" descr="D:\Documents System\UJF\20Research Project\lyx\pasted65.png"/>
          <p:cNvPicPr>
            <a:picLocks noChangeAspect="1" noChangeArrowheads="1"/>
          </p:cNvPicPr>
          <p:nvPr/>
        </p:nvPicPr>
        <p:blipFill>
          <a:blip r:embed="rId13"/>
          <a:srcRect l="17711" t="2273" r="6061"/>
          <a:stretch>
            <a:fillRect/>
          </a:stretch>
        </p:blipFill>
        <p:spPr bwMode="auto">
          <a:xfrm>
            <a:off x="3143239" y="4143380"/>
            <a:ext cx="2869665" cy="2452700"/>
          </a:xfrm>
          <a:prstGeom prst="rect">
            <a:avLst/>
          </a:prstGeom>
          <a:noFill/>
        </p:spPr>
      </p:pic>
      <p:pic>
        <p:nvPicPr>
          <p:cNvPr id="22" name="Picture 15" descr="D:\Documents System\UJF\20Research Project\lyx\pasted66.png"/>
          <p:cNvPicPr>
            <a:picLocks noChangeAspect="1" noChangeArrowheads="1"/>
          </p:cNvPicPr>
          <p:nvPr/>
        </p:nvPicPr>
        <p:blipFill>
          <a:blip r:embed="rId14"/>
          <a:srcRect l="13637" t="2273" r="5632"/>
          <a:stretch>
            <a:fillRect/>
          </a:stretch>
        </p:blipFill>
        <p:spPr bwMode="auto">
          <a:xfrm>
            <a:off x="5929322" y="4099541"/>
            <a:ext cx="3214678" cy="259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285720" y="6286520"/>
            <a:ext cx="8858280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500034" y="0"/>
            <a:ext cx="8229600" cy="28572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Homogenization of a Cracked Poroelastic Medium - Numerical calculation of the coefficients and damage</a:t>
            </a:r>
            <a:endParaRPr kumimoji="0" lang="en-GB" sz="10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 Título"/>
          <p:cNvSpPr txBox="1">
            <a:spLocks/>
          </p:cNvSpPr>
          <p:nvPr/>
        </p:nvSpPr>
        <p:spPr>
          <a:xfrm>
            <a:off x="285720" y="428604"/>
            <a:ext cx="5929354" cy="500066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Calculation of the homogenized</a:t>
            </a: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coefficients (linear problem)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Summary: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" name="39 Tabla"/>
          <p:cNvGraphicFramePr>
            <a:graphicFrameLocks noGrp="1"/>
          </p:cNvGraphicFramePr>
          <p:nvPr/>
        </p:nvGraphicFramePr>
        <p:xfrm>
          <a:off x="642910" y="1483633"/>
          <a:ext cx="7572428" cy="3945631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071570"/>
                <a:gridCol w="1928826"/>
                <a:gridCol w="1857388"/>
                <a:gridCol w="2714644"/>
              </a:tblGrid>
              <a:tr h="355534">
                <a:tc rowSpan="2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600" dirty="0" smtClean="0"/>
                        <a:t>Microscale</a:t>
                      </a:r>
                      <a:endParaRPr lang="en-GB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Macroscale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5534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Porous media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Cracks</a:t>
                      </a:r>
                      <a:endParaRPr lang="en-GB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Homogenized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2018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Elasticity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(Pa)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71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Biot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(-)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71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Darcy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(m/s)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1787526" y="3001297"/>
          <a:ext cx="838200" cy="482600"/>
        </p:xfrm>
        <a:graphic>
          <a:graphicData uri="http://schemas.openxmlformats.org/presentationml/2006/ole">
            <p:oleObj spid="_x0000_s26627" name="Ecuación" r:id="rId3" imgW="838080" imgH="482400" progId="Equation.3">
              <p:embed/>
            </p:oleObj>
          </a:graphicData>
        </a:graphic>
      </p:graphicFrame>
      <p:graphicFrame>
        <p:nvGraphicFramePr>
          <p:cNvPr id="42" name="Object 21"/>
          <p:cNvGraphicFramePr>
            <a:graphicFrameLocks noChangeAspect="1"/>
          </p:cNvGraphicFramePr>
          <p:nvPr/>
        </p:nvGraphicFramePr>
        <p:xfrm>
          <a:off x="1785918" y="3715676"/>
          <a:ext cx="698500" cy="711200"/>
        </p:xfrm>
        <a:graphic>
          <a:graphicData uri="http://schemas.openxmlformats.org/presentationml/2006/ole">
            <p:oleObj spid="_x0000_s26629" name="Ecuación" r:id="rId4" imgW="698400" imgH="711000" progId="Equation.3">
              <p:embed/>
            </p:oleObj>
          </a:graphicData>
        </a:graphic>
      </p:graphicFrame>
      <p:graphicFrame>
        <p:nvGraphicFramePr>
          <p:cNvPr id="23576" name="Object 24"/>
          <p:cNvGraphicFramePr>
            <a:graphicFrameLocks noChangeAspect="1"/>
          </p:cNvGraphicFramePr>
          <p:nvPr/>
        </p:nvGraphicFramePr>
        <p:xfrm>
          <a:off x="1785918" y="2286916"/>
          <a:ext cx="1739900" cy="711200"/>
        </p:xfrm>
        <a:graphic>
          <a:graphicData uri="http://schemas.openxmlformats.org/presentationml/2006/ole">
            <p:oleObj spid="_x0000_s26630" name="Ecuación" r:id="rId5" imgW="1739880" imgH="711000" progId="Equation.3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785918" y="4644370"/>
          <a:ext cx="1435100" cy="482600"/>
        </p:xfrm>
        <a:graphic>
          <a:graphicData uri="http://schemas.openxmlformats.org/presentationml/2006/ole">
            <p:oleObj spid="_x0000_s26631" name="Ecuación" r:id="rId6" imgW="1434960" imgH="482400" progId="Equation.3">
              <p:embed/>
            </p:oleObj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771900" y="4645025"/>
          <a:ext cx="800100" cy="482600"/>
        </p:xfrm>
        <a:graphic>
          <a:graphicData uri="http://schemas.openxmlformats.org/presentationml/2006/ole">
            <p:oleObj spid="_x0000_s26632" name="Ecuación" r:id="rId7" imgW="799920" imgH="482400" progId="Equation.3">
              <p:embed/>
            </p:oleObj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5624534" y="4644364"/>
          <a:ext cx="1968500" cy="482600"/>
        </p:xfrm>
        <a:graphic>
          <a:graphicData uri="http://schemas.openxmlformats.org/presentationml/2006/ole">
            <p:oleObj spid="_x0000_s26633" name="Ecuación" r:id="rId8" imgW="1968480" imgH="482400" progId="Equation.3">
              <p:embed/>
            </p:oleObj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5634062" y="2286922"/>
          <a:ext cx="2438400" cy="736600"/>
        </p:xfrm>
        <a:graphic>
          <a:graphicData uri="http://schemas.openxmlformats.org/presentationml/2006/ole">
            <p:oleObj spid="_x0000_s26634" name="Ecuación" r:id="rId9" imgW="2438280" imgH="736560" progId="Equation.3">
              <p:embed/>
            </p:oleObj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5624534" y="3715676"/>
          <a:ext cx="889000" cy="711200"/>
        </p:xfrm>
        <a:graphic>
          <a:graphicData uri="http://schemas.openxmlformats.org/presentationml/2006/ole">
            <p:oleObj spid="_x0000_s26635" name="Ecuación" r:id="rId10" imgW="888840" imgH="711000" progId="Equation.3">
              <p:embed/>
            </p:oleObj>
          </a:graphicData>
        </a:graphic>
      </p:graphicFrame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 dirty="0"/>
          </a:p>
        </p:txBody>
      </p:sp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3730624" y="3714752"/>
          <a:ext cx="698500" cy="457200"/>
        </p:xfrm>
        <a:graphic>
          <a:graphicData uri="http://schemas.openxmlformats.org/presentationml/2006/ole">
            <p:oleObj spid="_x0000_s26636" name="Ecuación" r:id="rId11" imgW="698400" imgH="457200" progId="Equation.3">
              <p:embed/>
            </p:oleObj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3751266" y="2285992"/>
          <a:ext cx="1320800" cy="482600"/>
        </p:xfrm>
        <a:graphic>
          <a:graphicData uri="http://schemas.openxmlformats.org/presentationml/2006/ole">
            <p:oleObj spid="_x0000_s26637" name="Ecuación" r:id="rId12" imgW="13204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357158" y="6286520"/>
            <a:ext cx="8429684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285728"/>
          </a:xfrm>
        </p:spPr>
        <p:txBody>
          <a:bodyPr>
            <a:normAutofit/>
          </a:bodyPr>
          <a:lstStyle/>
          <a:p>
            <a:pPr algn="ctr"/>
            <a:r>
              <a:rPr lang="en-GB" sz="1000" dirty="0" smtClean="0"/>
              <a:t>Homogenization of a Cracked Poroelastic Medium - Numerical calculation of the coefficients and damage</a:t>
            </a:r>
            <a:endParaRPr lang="en-GB" sz="10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0" y="2000240"/>
            <a:ext cx="9144000" cy="250033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Damage</a:t>
            </a:r>
            <a:endParaRPr kumimoji="0" lang="en-GB" sz="2000" b="1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142844" y="285728"/>
            <a:ext cx="8858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6834</TotalTime>
  <Words>444</Words>
  <Application>Microsoft Office PowerPoint</Application>
  <PresentationFormat>Presentación en pantalla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Origen</vt:lpstr>
      <vt:lpstr>Ecuación</vt:lpstr>
      <vt:lpstr>Homogenization of a Cracked Poroelastic Medium -  Numerical calculation of the coefficients and damage </vt:lpstr>
      <vt:lpstr>Homogenization of a Cracked Poroelastic Medium - Numerical calculation of the coefficients and damage</vt:lpstr>
      <vt:lpstr>Diapositiva 3</vt:lpstr>
      <vt:lpstr>Homogenization of a Cracked Poroelastic Medium - Numerical calculation of the coefficients and damage</vt:lpstr>
      <vt:lpstr>Homogenization of a Cracked Poroelastic Medium - Numerical calculation of the coefficients and damage</vt:lpstr>
      <vt:lpstr>Diapositiva 6</vt:lpstr>
      <vt:lpstr>Diapositiva 7</vt:lpstr>
      <vt:lpstr>Diapositiva 8</vt:lpstr>
      <vt:lpstr>Homogenization of a Cracked Poroelastic Medium - Numerical calculation of the coefficients and damage</vt:lpstr>
      <vt:lpstr>Diapositiva 10</vt:lpstr>
      <vt:lpstr>Diapositiva 11</vt:lpstr>
      <vt:lpstr>Diapositiva 12</vt:lpstr>
      <vt:lpstr>Diapositiva 13</vt:lpstr>
      <vt:lpstr>Diapositiva 14</vt:lpstr>
      <vt:lpstr>Homogenization of a Cracked Poroelastic Medium - Numerical calculation of the coefficients and damage</vt:lpstr>
      <vt:lpstr>Homogenization of a Cracked Poroelastic Medium - Numerical calculation of the coefficients and damage</vt:lpstr>
      <vt:lpstr>Homogenization of a Cracked Poroelastic Medium - Numerical calculation of the coefficients and damage</vt:lpstr>
      <vt:lpstr>Diapositiva 18</vt:lpstr>
      <vt:lpstr>Homogenization of a Cracked Poroelastic Medium - Numerical calculation of the coefficients and damage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Homogenization of a Cracked Poroelastic Medium -  Numerical calculation of the coeficients and damage Albert Argilaga Claramunt</dc:title>
  <dc:creator>Albert</dc:creator>
  <cp:lastModifiedBy>Albert</cp:lastModifiedBy>
  <cp:revision>42</cp:revision>
  <dcterms:created xsi:type="dcterms:W3CDTF">2013-04-01T15:53:42Z</dcterms:created>
  <dcterms:modified xsi:type="dcterms:W3CDTF">2013-10-14T16:15:59Z</dcterms:modified>
</cp:coreProperties>
</file>