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0"/>
  </p:notesMasterIdLst>
  <p:sldIdLst>
    <p:sldId id="257" r:id="rId2"/>
    <p:sldId id="296" r:id="rId3"/>
    <p:sldId id="261" r:id="rId4"/>
    <p:sldId id="259" r:id="rId5"/>
    <p:sldId id="295" r:id="rId6"/>
    <p:sldId id="297" r:id="rId7"/>
    <p:sldId id="267" r:id="rId8"/>
    <p:sldId id="271" r:id="rId9"/>
    <p:sldId id="269" r:id="rId10"/>
    <p:sldId id="272" r:id="rId11"/>
    <p:sldId id="273" r:id="rId12"/>
    <p:sldId id="268" r:id="rId13"/>
    <p:sldId id="274" r:id="rId14"/>
    <p:sldId id="298" r:id="rId15"/>
    <p:sldId id="264" r:id="rId16"/>
    <p:sldId id="270" r:id="rId17"/>
    <p:sldId id="278" r:id="rId18"/>
    <p:sldId id="281" r:id="rId19"/>
    <p:sldId id="283" r:id="rId20"/>
    <p:sldId id="291" r:id="rId21"/>
    <p:sldId id="292" r:id="rId22"/>
    <p:sldId id="293" r:id="rId23"/>
    <p:sldId id="284" r:id="rId24"/>
    <p:sldId id="286" r:id="rId25"/>
    <p:sldId id="282" r:id="rId26"/>
    <p:sldId id="289" r:id="rId27"/>
    <p:sldId id="300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32" autoAdjust="0"/>
    <p:restoredTop sz="94660"/>
  </p:normalViewPr>
  <p:slideViewPr>
    <p:cSldViewPr>
      <p:cViewPr varScale="1">
        <p:scale>
          <a:sx n="79" d="100"/>
          <a:sy n="79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3.wmf"/><Relationship Id="rId7" Type="http://schemas.openxmlformats.org/officeDocument/2006/relationships/image" Target="../media/image47.wmf"/><Relationship Id="rId2" Type="http://schemas.openxmlformats.org/officeDocument/2006/relationships/image" Target="../media/image22.wmf"/><Relationship Id="rId1" Type="http://schemas.openxmlformats.org/officeDocument/2006/relationships/image" Target="../media/image44.wmf"/><Relationship Id="rId6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21.wmf"/><Relationship Id="rId4" Type="http://schemas.openxmlformats.org/officeDocument/2006/relationships/image" Target="../media/image45.wmf"/><Relationship Id="rId9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496B-6333-422D-A65F-6686A7B855E4}" type="datetimeFigureOut">
              <a:rPr lang="es-ES" smtClean="0"/>
              <a:pPr/>
              <a:t>25/06/2013</a:t>
            </a:fld>
            <a:endParaRPr lang="en-GB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0A10-C813-47A6-B5A0-D204F71C203F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0A10-C813-47A6-B5A0-D204F71C203F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0B1C87-A614-42EC-B3A4-B949FA9C8523}" type="datetime1">
              <a:rPr lang="en-US" smtClean="0"/>
              <a:pPr/>
              <a:t>6/25/2013</a:t>
            </a:fld>
            <a:endParaRPr lang="en-US" sz="1600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B31A-A5BB-496A-B1A5-124DE0F79F25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A876-BB2A-457A-BEF9-61B969A45F72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B4A0-6878-41BF-BCEB-727CD68461BB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2498D6-D5B9-4B77-BD0E-07D123E5F285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F7C2-B845-486F-80E7-755E0FB5F0EA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A41-D8FB-4722-B250-D4BF3A1EB173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DA6A-09B5-4024-9542-944B74719FFD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D8A8-90E0-4FDB-85CD-ED5541F3E1CF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23BD-7C97-4EDA-A657-350F0195D417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3F16-91A3-4162-912A-99026A57BBA5}" type="datetime1">
              <a:rPr lang="en-US" smtClean="0"/>
              <a:pPr/>
              <a:t>6/25/2013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6F954D-ED7E-4C53-90AF-74FCAEF7A4C9}" type="datetime1">
              <a:rPr lang="en-US" smtClean="0"/>
              <a:pPr/>
              <a:t>6/25/2013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atlab7%20data\01RP\fem_lame2d\sj%20macrograin%20damage1\clipxx30.avi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3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1000132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en-GB" sz="2200" dirty="0" smtClean="0"/>
              <a:t>Homogenization of a Cracked Poroelastic Medium - </a:t>
            </a:r>
            <a:br>
              <a:rPr lang="en-GB" sz="2200" dirty="0" smtClean="0"/>
            </a:br>
            <a:r>
              <a:rPr lang="en-GB" sz="2200" dirty="0" smtClean="0"/>
              <a:t>Numerical calculation of the coefficients and damage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11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2000232" y="271303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428596" y="3071810"/>
            <a:ext cx="8229600" cy="178595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Albert Argilaga Claramunt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advisors: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Denis Caillerie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Stefano Dal Pont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Ferdinando Marinelli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6072206"/>
            <a:ext cx="8643998" cy="7857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29 Rectángulo"/>
          <p:cNvSpPr/>
          <p:nvPr/>
        </p:nvSpPr>
        <p:spPr>
          <a:xfrm>
            <a:off x="6500826" y="5072050"/>
            <a:ext cx="1143008" cy="9287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327349"/>
            <a:ext cx="3357587" cy="3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109913" y="1357313"/>
          <a:ext cx="939800" cy="482600"/>
        </p:xfrm>
        <a:graphic>
          <a:graphicData uri="http://schemas.openxmlformats.org/presentationml/2006/ole">
            <p:oleObj spid="_x0000_s24581" name="Ecuación" r:id="rId4" imgW="939600" imgH="482400" progId="Equation.3">
              <p:embed/>
            </p:oleObj>
          </a:graphicData>
        </a:graphic>
      </p:graphicFrame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6429420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BVP I, Biot: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643702" y="5143512"/>
          <a:ext cx="889000" cy="711200"/>
        </p:xfrm>
        <a:graphic>
          <a:graphicData uri="http://schemas.openxmlformats.org/presentationml/2006/ole">
            <p:oleObj spid="_x0000_s24583" name="Ecuación" r:id="rId5" imgW="888840" imgH="711000" progId="Equation.3">
              <p:embed/>
            </p:oleObj>
          </a:graphicData>
        </a:graphic>
      </p:graphicFrame>
      <p:cxnSp>
        <p:nvCxnSpPr>
          <p:cNvPr id="26" name="25 Conector recto de flecha"/>
          <p:cNvCxnSpPr/>
          <p:nvPr/>
        </p:nvCxnSpPr>
        <p:spPr>
          <a:xfrm>
            <a:off x="5214942" y="550070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4" name="Picture 16" descr="D:\Documents System\UJF\20Research Project\lyx\pasted7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835112"/>
            <a:ext cx="4212462" cy="2808309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6429420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BVP II, flow of water: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357158" y="185736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coefficients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28597" y="2214555"/>
          <a:ext cx="4786347" cy="121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022"/>
                <a:gridCol w="2096876"/>
                <a:gridCol w="1595449"/>
              </a:tblGrid>
              <a:tr h="33360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/>
                </a:tc>
              </a:tr>
              <a:tr h="88083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Darcy</a:t>
                      </a:r>
                    </a:p>
                    <a:p>
                      <a:r>
                        <a:rPr lang="en-GB" sz="1600" dirty="0" smtClean="0"/>
                        <a:t>(m/s)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1643042" y="2714620"/>
          <a:ext cx="1435100" cy="482600"/>
        </p:xfrm>
        <a:graphic>
          <a:graphicData uri="http://schemas.openxmlformats.org/presentationml/2006/ole">
            <p:oleObj spid="_x0000_s25607" name="Ecuación" r:id="rId3" imgW="1434960" imgH="482400" progId="Equation.3">
              <p:embed/>
            </p:oleObj>
          </a:graphicData>
        </a:graphic>
      </p:graphicFrame>
      <p:pic>
        <p:nvPicPr>
          <p:cNvPr id="12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3116"/>
            <a:ext cx="2857520" cy="2857520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5500694" y="185736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geometry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5562542" y="3984705"/>
            <a:ext cx="2579770" cy="15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5556566" y="3073398"/>
            <a:ext cx="2585746" cy="8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H="1">
            <a:off x="6442496" y="2656290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6200000" flipH="1">
            <a:off x="5779251" y="3520871"/>
            <a:ext cx="877026" cy="12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16200000" flipH="1">
            <a:off x="7058518" y="3514253"/>
            <a:ext cx="893681" cy="8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6200000" flipH="1">
            <a:off x="6451293" y="4407227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4250529" y="3536157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573720" y="4856172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573720" y="2214554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823091" y="3535363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5572132" y="5143512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Crack network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5572132" y="5572140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Periodic conditions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771900" y="2714620"/>
          <a:ext cx="800100" cy="482600"/>
        </p:xfrm>
        <a:graphic>
          <a:graphicData uri="http://schemas.openxmlformats.org/presentationml/2006/ole">
            <p:oleObj spid="_x0000_s25609" name="Ecuación" r:id="rId5" imgW="7999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501122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20 Rectángulo"/>
          <p:cNvSpPr/>
          <p:nvPr/>
        </p:nvSpPr>
        <p:spPr>
          <a:xfrm>
            <a:off x="5000628" y="5214950"/>
            <a:ext cx="2214578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357166"/>
            <a:ext cx="7358114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Calculation of the homogenized coefficients 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(linear problem)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BVP II: flow of water.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000068" y="1231888"/>
          <a:ext cx="889000" cy="482600"/>
        </p:xfrm>
        <a:graphic>
          <a:graphicData uri="http://schemas.openxmlformats.org/presentationml/2006/ole">
            <p:oleObj spid="_x0000_s21508" name="Ecuación" r:id="rId3" imgW="888840" imgH="482400" progId="Equation.3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5022868" y="5357808"/>
          <a:ext cx="2120900" cy="482600"/>
        </p:xfrm>
        <a:graphic>
          <a:graphicData uri="http://schemas.openxmlformats.org/presentationml/2006/ole">
            <p:oleObj spid="_x0000_s21516" name="Ecuación" r:id="rId4" imgW="2120760" imgH="482400" progId="Equation.3">
              <p:embed/>
            </p:oleObj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072063" y="1257288"/>
          <a:ext cx="889000" cy="457200"/>
        </p:xfrm>
        <a:graphic>
          <a:graphicData uri="http://schemas.openxmlformats.org/presentationml/2006/ole">
            <p:oleObj spid="_x0000_s21517" name="Ecuación" r:id="rId5" imgW="888840" imgH="457200" progId="Equation.3">
              <p:embed/>
            </p:oleObj>
          </a:graphicData>
        </a:graphic>
      </p:graphicFrame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429264"/>
            <a:ext cx="2000264" cy="32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Conector recto de flecha"/>
          <p:cNvCxnSpPr/>
          <p:nvPr/>
        </p:nvCxnSpPr>
        <p:spPr>
          <a:xfrm>
            <a:off x="3643306" y="557214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8" name="Picture 14" descr="D:\Documents System\UJF\20Research Project\lyx\pasted65.png"/>
          <p:cNvPicPr>
            <a:picLocks noChangeAspect="1" noChangeArrowheads="1"/>
          </p:cNvPicPr>
          <p:nvPr/>
        </p:nvPicPr>
        <p:blipFill>
          <a:blip r:embed="rId7"/>
          <a:srcRect t="2273" r="6061"/>
          <a:stretch>
            <a:fillRect/>
          </a:stretch>
        </p:blipFill>
        <p:spPr bwMode="auto">
          <a:xfrm>
            <a:off x="71406" y="1500174"/>
            <a:ext cx="4429124" cy="3071834"/>
          </a:xfrm>
          <a:prstGeom prst="rect">
            <a:avLst/>
          </a:prstGeom>
          <a:noFill/>
        </p:spPr>
      </p:pic>
      <p:pic>
        <p:nvPicPr>
          <p:cNvPr id="21519" name="Picture 15" descr="D:\Documents System\UJF\20Research Project\lyx\pasted66.png"/>
          <p:cNvPicPr>
            <a:picLocks noChangeAspect="1" noChangeArrowheads="1"/>
          </p:cNvPicPr>
          <p:nvPr/>
        </p:nvPicPr>
        <p:blipFill>
          <a:blip r:embed="rId8"/>
          <a:srcRect l="13637" t="2273"/>
          <a:stretch>
            <a:fillRect/>
          </a:stretch>
        </p:blipFill>
        <p:spPr bwMode="auto">
          <a:xfrm>
            <a:off x="4786282" y="1500174"/>
            <a:ext cx="4071935" cy="3071834"/>
          </a:xfrm>
          <a:prstGeom prst="rect">
            <a:avLst/>
          </a:prstGeom>
          <a:noFill/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5929354" cy="500066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42910" y="1483633"/>
          <a:ext cx="7572428" cy="3945631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071570"/>
                <a:gridCol w="1928826"/>
                <a:gridCol w="1857388"/>
                <a:gridCol w="2714644"/>
              </a:tblGrid>
              <a:tr h="355534">
                <a:tc row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Microscale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Macroscale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5534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Homogenized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01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Elasticity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(Pa)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(-)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Darcy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(m/s)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1787526" y="3001297"/>
          <a:ext cx="838200" cy="482600"/>
        </p:xfrm>
        <a:graphic>
          <a:graphicData uri="http://schemas.openxmlformats.org/presentationml/2006/ole">
            <p:oleObj spid="_x0000_s26627" name="Ecuación" r:id="rId3" imgW="838080" imgH="482400" progId="Equation.3">
              <p:embed/>
            </p:oleObj>
          </a:graphicData>
        </a:graphic>
      </p:graphicFrame>
      <p:graphicFrame>
        <p:nvGraphicFramePr>
          <p:cNvPr id="42" name="Object 21"/>
          <p:cNvGraphicFramePr>
            <a:graphicFrameLocks noChangeAspect="1"/>
          </p:cNvGraphicFramePr>
          <p:nvPr/>
        </p:nvGraphicFramePr>
        <p:xfrm>
          <a:off x="1785918" y="3715676"/>
          <a:ext cx="698500" cy="711200"/>
        </p:xfrm>
        <a:graphic>
          <a:graphicData uri="http://schemas.openxmlformats.org/presentationml/2006/ole">
            <p:oleObj spid="_x0000_s26629" name="Ecuación" r:id="rId4" imgW="698400" imgH="711000" progId="Equation.3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1785918" y="2286916"/>
          <a:ext cx="1739900" cy="711200"/>
        </p:xfrm>
        <a:graphic>
          <a:graphicData uri="http://schemas.openxmlformats.org/presentationml/2006/ole">
            <p:oleObj spid="_x0000_s26630" name="Ecuación" r:id="rId5" imgW="1739880" imgH="71100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785918" y="4644370"/>
          <a:ext cx="1435100" cy="482600"/>
        </p:xfrm>
        <a:graphic>
          <a:graphicData uri="http://schemas.openxmlformats.org/presentationml/2006/ole">
            <p:oleObj spid="_x0000_s26631" name="Ecuación" r:id="rId6" imgW="1434960" imgH="482400" progId="Equation.3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771900" y="4645025"/>
          <a:ext cx="800100" cy="482600"/>
        </p:xfrm>
        <a:graphic>
          <a:graphicData uri="http://schemas.openxmlformats.org/presentationml/2006/ole">
            <p:oleObj spid="_x0000_s26632" name="Ecuación" r:id="rId7" imgW="799920" imgH="482400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624534" y="4644364"/>
          <a:ext cx="1968500" cy="482600"/>
        </p:xfrm>
        <a:graphic>
          <a:graphicData uri="http://schemas.openxmlformats.org/presentationml/2006/ole">
            <p:oleObj spid="_x0000_s26633" name="Ecuación" r:id="rId8" imgW="1968480" imgH="48240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5634062" y="2286922"/>
          <a:ext cx="2438400" cy="736600"/>
        </p:xfrm>
        <a:graphic>
          <a:graphicData uri="http://schemas.openxmlformats.org/presentationml/2006/ole">
            <p:oleObj spid="_x0000_s26634" name="Ecuación" r:id="rId9" imgW="2438280" imgH="736560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624534" y="3715676"/>
          <a:ext cx="889000" cy="711200"/>
        </p:xfrm>
        <a:graphic>
          <a:graphicData uri="http://schemas.openxmlformats.org/presentationml/2006/ole">
            <p:oleObj spid="_x0000_s26635" name="Ecuación" r:id="rId10" imgW="888840" imgH="711000" progId="Equation.3">
              <p:embed/>
            </p:oleObj>
          </a:graphicData>
        </a:graphic>
      </p:graphicFrame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3730624" y="3714752"/>
          <a:ext cx="698500" cy="457200"/>
        </p:xfrm>
        <a:graphic>
          <a:graphicData uri="http://schemas.openxmlformats.org/presentationml/2006/ole">
            <p:oleObj spid="_x0000_s26636" name="Ecuación" r:id="rId11" imgW="698400" imgH="457200" progId="Equation.3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3751266" y="2285992"/>
          <a:ext cx="1320800" cy="482600"/>
        </p:xfrm>
        <a:graphic>
          <a:graphicData uri="http://schemas.openxmlformats.org/presentationml/2006/ole">
            <p:oleObj spid="_x0000_s26637" name="Ecuación" r:id="rId12" imgW="13204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71604" y="2357430"/>
            <a:ext cx="2071702" cy="27860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571480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 redondeado"/>
          <p:cNvSpPr/>
          <p:nvPr/>
        </p:nvSpPr>
        <p:spPr>
          <a:xfrm>
            <a:off x="1714480" y="2857496"/>
            <a:ext cx="1785950" cy="10715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000232" y="3071810"/>
            <a:ext cx="1428760" cy="50006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FEM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714480" y="3929066"/>
            <a:ext cx="178595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714744" y="307181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1857356" y="4071942"/>
            <a:ext cx="1500198" cy="71438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Constitutive damage law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f(lambda)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928926" y="1428736"/>
            <a:ext cx="3214710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41 Rectángulo"/>
          <p:cNvSpPr/>
          <p:nvPr/>
        </p:nvSpPr>
        <p:spPr>
          <a:xfrm>
            <a:off x="2928926" y="1428736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Stepping macrostrain application</a:t>
            </a:r>
            <a:endParaRPr lang="en-GB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1785918" y="2214554"/>
            <a:ext cx="1643074" cy="50006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method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898900" y="2786063"/>
          <a:ext cx="1204913" cy="282575"/>
        </p:xfrm>
        <a:graphic>
          <a:graphicData uri="http://schemas.openxmlformats.org/presentationml/2006/ole">
            <p:oleObj spid="_x0000_s54273" name="Ecuación" r:id="rId3" imgW="977760" imgH="228600" progId="Equation.3">
              <p:embed/>
            </p:oleObj>
          </a:graphicData>
        </a:graphic>
      </p:graphicFrame>
      <p:sp>
        <p:nvSpPr>
          <p:cNvPr id="25" name="24 Rectángulo redondeado"/>
          <p:cNvSpPr/>
          <p:nvPr/>
        </p:nvSpPr>
        <p:spPr>
          <a:xfrm>
            <a:off x="5357818" y="2357430"/>
            <a:ext cx="2071702" cy="27860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00694" y="2857496"/>
            <a:ext cx="1785950" cy="10715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5786446" y="3071810"/>
            <a:ext cx="1428760" cy="50006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FEM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500694" y="3929066"/>
            <a:ext cx="178595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5643570" y="4071942"/>
            <a:ext cx="1500198" cy="71438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Constitutive damage law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f(lambda)</a:t>
            </a: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5572132" y="2214554"/>
            <a:ext cx="1643074" cy="50006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method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30 Rectángulo"/>
          <p:cNvSpPr/>
          <p:nvPr/>
        </p:nvSpPr>
        <p:spPr>
          <a:xfrm>
            <a:off x="357158" y="6357958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500042"/>
            <a:ext cx="5572164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numerical model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2714644" cy="2714644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t="3084" r="2498"/>
          <a:stretch>
            <a:fillRect/>
          </a:stretch>
        </p:blipFill>
        <p:spPr bwMode="auto">
          <a:xfrm>
            <a:off x="184967" y="5155544"/>
            <a:ext cx="1323389" cy="8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 t="2004" r="4855"/>
          <a:stretch>
            <a:fillRect/>
          </a:stretch>
        </p:blipFill>
        <p:spPr bwMode="auto">
          <a:xfrm>
            <a:off x="172927" y="4318585"/>
            <a:ext cx="722172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8227" t="4444" b="6667"/>
          <a:stretch>
            <a:fillRect/>
          </a:stretch>
        </p:blipFill>
        <p:spPr bwMode="auto">
          <a:xfrm>
            <a:off x="5786446" y="3357562"/>
            <a:ext cx="32146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714348" y="1285860"/>
            <a:ext cx="7286676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Building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FEM problem of the single grains.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6"/>
          <a:srcRect l="2389" t="4792" r="6846"/>
          <a:stretch>
            <a:fillRect/>
          </a:stretch>
        </p:blipFill>
        <p:spPr bwMode="auto">
          <a:xfrm>
            <a:off x="2928926" y="3429000"/>
            <a:ext cx="2714644" cy="28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14348" y="1571612"/>
            <a:ext cx="7286676" cy="4286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Assembling in the global system matrix (plus elastic links and periodicity).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714348" y="2071678"/>
            <a:ext cx="7286676" cy="500066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Validation of the solution, case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without damage.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929190" y="1071546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Constitutive law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28596" y="1071546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Damage parameter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428604"/>
            <a:ext cx="3643338" cy="500066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Formulation of the problem and results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431" t="4978" r="4945"/>
          <a:stretch>
            <a:fillRect/>
          </a:stretch>
        </p:blipFill>
        <p:spPr bwMode="auto">
          <a:xfrm>
            <a:off x="0" y="2624153"/>
            <a:ext cx="4637950" cy="40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5543" t="3515" r="4748"/>
          <a:stretch>
            <a:fillRect/>
          </a:stretch>
        </p:blipFill>
        <p:spPr bwMode="auto">
          <a:xfrm>
            <a:off x="4572000" y="2767029"/>
            <a:ext cx="4572000" cy="40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87" y="1428736"/>
            <a:ext cx="1442207" cy="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411" y="1571612"/>
            <a:ext cx="3567117" cy="7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714488"/>
            <a:ext cx="1357322" cy="4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071678"/>
            <a:ext cx="1000132" cy="3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9187" t="4309" b="10036"/>
          <a:stretch>
            <a:fillRect/>
          </a:stretch>
        </p:blipFill>
        <p:spPr bwMode="auto">
          <a:xfrm>
            <a:off x="714348" y="917531"/>
            <a:ext cx="8274458" cy="58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4282" y="428604"/>
            <a:ext cx="2357454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 of the results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88885" t="2421" b="9201"/>
          <a:stretch>
            <a:fillRect/>
          </a:stretch>
        </p:blipFill>
        <p:spPr bwMode="auto">
          <a:xfrm>
            <a:off x="7286644" y="500042"/>
            <a:ext cx="71463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lipxx3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857232"/>
            <a:ext cx="5429288" cy="5429288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14282" y="428604"/>
            <a:ext cx="3071834" cy="285752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 Evolution of the results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Introduction: theoretical</a:t>
            </a:r>
            <a:r>
              <a:rPr kumimoji="0" lang="en-GB" sz="20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background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8813" t="4478" r="4040" b="7463"/>
          <a:stretch>
            <a:fillRect/>
          </a:stretch>
        </p:blipFill>
        <p:spPr bwMode="auto">
          <a:xfrm>
            <a:off x="2428860" y="1628576"/>
            <a:ext cx="6715140" cy="5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5" y="3856834"/>
            <a:ext cx="1714512" cy="1714512"/>
          </a:xfrm>
          <a:prstGeom prst="rect">
            <a:avLst/>
          </a:prstGeom>
          <a:noFill/>
        </p:spPr>
      </p:pic>
      <p:cxnSp>
        <p:nvCxnSpPr>
          <p:cNvPr id="18" name="17 Conector recto de flecha"/>
          <p:cNvCxnSpPr/>
          <p:nvPr/>
        </p:nvCxnSpPr>
        <p:spPr>
          <a:xfrm>
            <a:off x="2143108" y="471488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142844" y="4713296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57158" y="2088350"/>
          <a:ext cx="1206500" cy="482600"/>
        </p:xfrm>
        <a:graphic>
          <a:graphicData uri="http://schemas.openxmlformats.org/presentationml/2006/ole">
            <p:oleObj spid="_x0000_s49154" name="Ecuación" r:id="rId6" imgW="1206360" imgH="482400" progId="Equation.3">
              <p:embed/>
            </p:oleObj>
          </a:graphicData>
        </a:graphic>
      </p:graphicFrame>
      <p:sp>
        <p:nvSpPr>
          <p:cNvPr id="30" name="1 Título"/>
          <p:cNvSpPr txBox="1">
            <a:spLocks/>
          </p:cNvSpPr>
          <p:nvPr/>
        </p:nvSpPr>
        <p:spPr>
          <a:xfrm>
            <a:off x="285720" y="1643050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8813" t="4478" r="4041" b="7463"/>
          <a:stretch>
            <a:fillRect/>
          </a:stretch>
        </p:blipFill>
        <p:spPr bwMode="auto">
          <a:xfrm>
            <a:off x="2428860" y="1628577"/>
            <a:ext cx="6715140" cy="5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5" y="3856834"/>
            <a:ext cx="1714512" cy="1714512"/>
          </a:xfrm>
          <a:prstGeom prst="rect">
            <a:avLst/>
          </a:prstGeom>
          <a:noFill/>
        </p:spPr>
      </p:pic>
      <p:cxnSp>
        <p:nvCxnSpPr>
          <p:cNvPr id="12" name="11 Conector recto de flecha"/>
          <p:cNvCxnSpPr/>
          <p:nvPr/>
        </p:nvCxnSpPr>
        <p:spPr>
          <a:xfrm rot="5400000">
            <a:off x="1116383" y="5749544"/>
            <a:ext cx="3579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 flipH="1" flipV="1">
            <a:off x="1125907" y="3608786"/>
            <a:ext cx="346078" cy="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57158" y="2088350"/>
          <a:ext cx="1206500" cy="482600"/>
        </p:xfrm>
        <a:graphic>
          <a:graphicData uri="http://schemas.openxmlformats.org/presentationml/2006/ole">
            <p:oleObj spid="_x0000_s50178" name="Ecuación" r:id="rId6" imgW="1206360" imgH="482400" progId="Equation.3">
              <p:embed/>
            </p:oleObj>
          </a:graphicData>
        </a:graphic>
      </p:graphicFrame>
      <p:sp>
        <p:nvSpPr>
          <p:cNvPr id="30" name="1 Título"/>
          <p:cNvSpPr txBox="1">
            <a:spLocks/>
          </p:cNvSpPr>
          <p:nvPr/>
        </p:nvSpPr>
        <p:spPr>
          <a:xfrm>
            <a:off x="285720" y="1643050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 l="8840" t="4485" r="3868" b="7308"/>
          <a:stretch>
            <a:fillRect/>
          </a:stretch>
        </p:blipFill>
        <p:spPr bwMode="auto">
          <a:xfrm>
            <a:off x="2428860" y="1628577"/>
            <a:ext cx="6715140" cy="5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5" y="3856834"/>
            <a:ext cx="1714512" cy="1714512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57158" y="2088350"/>
          <a:ext cx="1206500" cy="482600"/>
        </p:xfrm>
        <a:graphic>
          <a:graphicData uri="http://schemas.openxmlformats.org/presentationml/2006/ole">
            <p:oleObj spid="_x0000_s51202" name="Ecuación" r:id="rId6" imgW="1206360" imgH="482400" progId="Equation.3">
              <p:embed/>
            </p:oleObj>
          </a:graphicData>
        </a:graphic>
      </p:graphicFrame>
      <p:sp>
        <p:nvSpPr>
          <p:cNvPr id="30" name="1 Título"/>
          <p:cNvSpPr txBox="1">
            <a:spLocks/>
          </p:cNvSpPr>
          <p:nvPr/>
        </p:nvSpPr>
        <p:spPr>
          <a:xfrm>
            <a:off x="285720" y="1643050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10800000" flipV="1">
            <a:off x="1080267" y="3786190"/>
            <a:ext cx="366714" cy="2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080267" y="5572140"/>
            <a:ext cx="419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 flipH="1" flipV="1">
            <a:off x="259921" y="4669244"/>
            <a:ext cx="346078" cy="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5400000">
            <a:off x="1973639" y="4750206"/>
            <a:ext cx="3579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Bifurcation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 r="4607"/>
          <a:stretch>
            <a:fillRect/>
          </a:stretch>
        </p:blipFill>
        <p:spPr bwMode="auto">
          <a:xfrm>
            <a:off x="0" y="928670"/>
            <a:ext cx="42148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 l="3670" r="4587"/>
          <a:stretch>
            <a:fillRect/>
          </a:stretch>
        </p:blipFill>
        <p:spPr bwMode="auto">
          <a:xfrm>
            <a:off x="4518701" y="934356"/>
            <a:ext cx="3982389" cy="30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357158" y="714356"/>
            <a:ext cx="1928826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 steps: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43406" y="714356"/>
            <a:ext cx="214317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400" dirty="0" smtClean="0">
                <a:solidFill>
                  <a:schemeClr val="tx2"/>
                </a:solidFill>
              </a:rPr>
              <a:t>50 steps: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 r="3279"/>
          <a:stretch>
            <a:fillRect/>
          </a:stretch>
        </p:blipFill>
        <p:spPr bwMode="auto">
          <a:xfrm>
            <a:off x="2714612" y="4214818"/>
            <a:ext cx="5072098" cy="25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28596" y="4731556"/>
          <a:ext cx="1206500" cy="482600"/>
        </p:xfrm>
        <a:graphic>
          <a:graphicData uri="http://schemas.openxmlformats.org/presentationml/2006/ole">
            <p:oleObj spid="_x0000_s58373" name="Ecuación" r:id="rId6" imgW="1206360" imgH="482400" progId="Equation.3">
              <p:embed/>
            </p:oleObj>
          </a:graphicData>
        </a:graphic>
      </p:graphicFrame>
      <p:sp>
        <p:nvSpPr>
          <p:cNvPr id="17" name="1 Título"/>
          <p:cNvSpPr txBox="1">
            <a:spLocks/>
          </p:cNvSpPr>
          <p:nvPr/>
        </p:nvSpPr>
        <p:spPr>
          <a:xfrm>
            <a:off x="357158" y="4286256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Bifurcation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6147" r="3688"/>
          <a:stretch>
            <a:fillRect/>
          </a:stretch>
        </p:blipFill>
        <p:spPr bwMode="auto">
          <a:xfrm>
            <a:off x="768852" y="3605743"/>
            <a:ext cx="6643734" cy="321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57158" y="714356"/>
            <a:ext cx="4857784" cy="7143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Convergence rate is slow when bifurcation occurs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458 iterations to reach convergence in step 35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670" r="4587"/>
          <a:stretch>
            <a:fillRect/>
          </a:stretch>
        </p:blipFill>
        <p:spPr bwMode="auto">
          <a:xfrm>
            <a:off x="4795106" y="613435"/>
            <a:ext cx="3982389" cy="30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>
          <a:xfrm rot="16200000" flipV="1">
            <a:off x="4062047" y="5257800"/>
            <a:ext cx="24090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5201434" y="2480725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>
            <a:off x="1260452" y="4044155"/>
            <a:ext cx="4000528" cy="1588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357166"/>
            <a:ext cx="6643734" cy="64294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of the 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o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edometric path.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l="7675" r="6828" b="2531"/>
          <a:stretch>
            <a:fillRect/>
          </a:stretch>
        </p:blipFill>
        <p:spPr bwMode="auto">
          <a:xfrm>
            <a:off x="1000100" y="1785926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571480"/>
            <a:ext cx="4500594" cy="35719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500034" y="1214422"/>
            <a:ext cx="8072494" cy="292895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Macroscale homogenized coefficients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be obtained from the numerical resolution of the expanded problem.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Damage can be introduced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an evolution of the coefficients obtained from any strain 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high enough damage values bifurcation phenomena occurs.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571480"/>
            <a:ext cx="4500594" cy="35719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500034" y="1214422"/>
            <a:ext cx="8072494" cy="235745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Further research concerning the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effect of the 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 size 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the bifurcation triggering can be done.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Application of the results in macroscale problems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3214686"/>
            <a:ext cx="9144000" cy="35719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b="9332"/>
          <a:stretch>
            <a:fillRect/>
          </a:stretch>
        </p:blipFill>
        <p:spPr bwMode="auto">
          <a:xfrm>
            <a:off x="6143636" y="3086098"/>
            <a:ext cx="2410110" cy="152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226" b="8696"/>
          <a:stretch>
            <a:fillRect/>
          </a:stretch>
        </p:blipFill>
        <p:spPr bwMode="auto">
          <a:xfrm>
            <a:off x="6286512" y="4514858"/>
            <a:ext cx="2428892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20" y="500042"/>
            <a:ext cx="8715436" cy="221457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Periodic Media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physics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problems with finely heterogeneous </a:t>
            </a:r>
            <a:r>
              <a:rPr kumimoji="0" lang="en-GB" sz="12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continuous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media. In fact all the continuous media may also be considered as heterogeneous.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approaches are possible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Ignore the microscale, a constitutive law of the medium is set up for the macroscale.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Deduce the macroscopic behaviour from the study of the microscopic structure.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71850"/>
            <a:ext cx="54304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143644"/>
            <a:ext cx="857256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2844" y="428604"/>
            <a:ext cx="4500594" cy="419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Cracked poroelastic medium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0" y="1357298"/>
            <a:ext cx="38354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4687"/>
          <a:stretch>
            <a:fillRect/>
          </a:stretch>
        </p:blipFill>
        <p:spPr bwMode="auto">
          <a:xfrm>
            <a:off x="357158" y="1357298"/>
            <a:ext cx="4438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69362"/>
            <a:ext cx="4643470" cy="18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r="21473" b="3866"/>
          <a:stretch>
            <a:fillRect/>
          </a:stretch>
        </p:blipFill>
        <p:spPr bwMode="auto">
          <a:xfrm>
            <a:off x="285720" y="4167596"/>
            <a:ext cx="3714776" cy="25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5720" y="357166"/>
            <a:ext cx="8715436" cy="64294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Periodic Media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76242" y="928670"/>
            <a:ext cx="4500594" cy="419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scale asymptotic expansions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796215" cy="10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857364"/>
            <a:ext cx="2024056" cy="5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28596" y="3000372"/>
            <a:ext cx="5786478" cy="419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splits in two uncoupled boundary value problems: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7" y="3537976"/>
            <a:ext cx="4786345" cy="14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066227"/>
            <a:ext cx="3571900" cy="12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Numerical computation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5715008" y="5572140"/>
            <a:ext cx="3000396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30 Rectángulo"/>
          <p:cNvSpPr/>
          <p:nvPr/>
        </p:nvSpPr>
        <p:spPr>
          <a:xfrm>
            <a:off x="428596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14282" y="428604"/>
            <a:ext cx="8358246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Numerical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calculation; validation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lang="en-GB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solve a simple geometry case in order to validate the numerical results for the BVP (I).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14818"/>
            <a:ext cx="3033710" cy="3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t="7312"/>
          <a:stretch>
            <a:fillRect/>
          </a:stretch>
        </p:blipFill>
        <p:spPr bwMode="auto">
          <a:xfrm>
            <a:off x="357158" y="2486621"/>
            <a:ext cx="2967035" cy="29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715016"/>
            <a:ext cx="2786082" cy="36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2286016" cy="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 de flecha"/>
          <p:cNvCxnSpPr/>
          <p:nvPr/>
        </p:nvCxnSpPr>
        <p:spPr>
          <a:xfrm>
            <a:off x="2784962" y="130126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3556482" y="1097923"/>
            <a:ext cx="386714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analytical solution exists.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285720" y="1643050"/>
            <a:ext cx="5081590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Parameters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5286380" y="4429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D:\Documents System\UJF\20Research Project\lyx\pasted70.png"/>
          <p:cNvPicPr>
            <a:picLocks noChangeAspect="1" noChangeArrowheads="1"/>
          </p:cNvPicPr>
          <p:nvPr/>
        </p:nvPicPr>
        <p:blipFill>
          <a:blip r:embed="rId6"/>
          <a:srcRect l="9725" t="15421" r="2827" b="25304"/>
          <a:stretch>
            <a:fillRect/>
          </a:stretch>
        </p:blipFill>
        <p:spPr bwMode="auto">
          <a:xfrm>
            <a:off x="357158" y="3461693"/>
            <a:ext cx="4857784" cy="2470060"/>
          </a:xfrm>
          <a:prstGeom prst="rect">
            <a:avLst/>
          </a:prstGeom>
          <a:noFill/>
        </p:spPr>
      </p:pic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22" name="Picture 2" descr="D:\Documents System\UJF\20Research Project\lyx\pasted70.png"/>
          <p:cNvPicPr>
            <a:picLocks noChangeAspect="1" noChangeArrowheads="1"/>
          </p:cNvPicPr>
          <p:nvPr/>
        </p:nvPicPr>
        <p:blipFill>
          <a:blip r:embed="rId6"/>
          <a:srcRect l="2314" t="92215" r="2827"/>
          <a:stretch>
            <a:fillRect/>
          </a:stretch>
        </p:blipFill>
        <p:spPr bwMode="auto">
          <a:xfrm>
            <a:off x="428596" y="5929330"/>
            <a:ext cx="4643470" cy="281474"/>
          </a:xfrm>
          <a:prstGeom prst="rect">
            <a:avLst/>
          </a:prstGeom>
          <a:noFill/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000240"/>
            <a:ext cx="5786478" cy="26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6429420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BVP I: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857520" cy="2857520"/>
          </a:xfrm>
          <a:prstGeom prst="rect">
            <a:avLst/>
          </a:prstGeom>
          <a:noFill/>
        </p:spPr>
      </p:pic>
      <p:sp>
        <p:nvSpPr>
          <p:cNvPr id="28" name="1 Título"/>
          <p:cNvSpPr txBox="1">
            <a:spLocks/>
          </p:cNvSpPr>
          <p:nvPr/>
        </p:nvSpPr>
        <p:spPr>
          <a:xfrm>
            <a:off x="357158" y="114298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coefficients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5715008" y="114298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geometry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28597" y="1500175"/>
          <a:ext cx="4929221" cy="268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69"/>
                <a:gridCol w="2000264"/>
                <a:gridCol w="1857388"/>
              </a:tblGrid>
              <a:tr h="35553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/>
                </a:tc>
              </a:tr>
              <a:tr h="14201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Elasticity</a:t>
                      </a:r>
                    </a:p>
                    <a:p>
                      <a:r>
                        <a:rPr lang="en-GB" sz="1600" dirty="0" smtClean="0"/>
                        <a:t>(Pa)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Biot</a:t>
                      </a:r>
                    </a:p>
                    <a:p>
                      <a:r>
                        <a:rPr lang="en-GB" sz="1600" dirty="0" smtClean="0"/>
                        <a:t>(-)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Object 18"/>
          <p:cNvGraphicFramePr>
            <a:graphicFrameLocks noChangeAspect="1"/>
          </p:cNvGraphicFramePr>
          <p:nvPr/>
        </p:nvGraphicFramePr>
        <p:xfrm>
          <a:off x="3714750" y="3484563"/>
          <a:ext cx="698500" cy="457200"/>
        </p:xfrm>
        <a:graphic>
          <a:graphicData uri="http://schemas.openxmlformats.org/presentationml/2006/ole">
            <p:oleObj spid="_x0000_s23569" name="Ecuación" r:id="rId4" imgW="698400" imgH="457200" progId="Equation.3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1573213" y="2714625"/>
          <a:ext cx="838200" cy="482600"/>
        </p:xfrm>
        <a:graphic>
          <a:graphicData uri="http://schemas.openxmlformats.org/presentationml/2006/ole">
            <p:oleObj spid="_x0000_s23570" name="Ecuación" r:id="rId5" imgW="838080" imgH="482400" progId="Equation.3">
              <p:embed/>
            </p:oleObj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3683000" y="2127250"/>
          <a:ext cx="1320800" cy="482600"/>
        </p:xfrm>
        <a:graphic>
          <a:graphicData uri="http://schemas.openxmlformats.org/presentationml/2006/ole">
            <p:oleObj spid="_x0000_s23571" name="Ecuación" r:id="rId6" imgW="1320480" imgH="482400" progId="Equation.3">
              <p:embed/>
            </p:oleObj>
          </a:graphicData>
        </a:graphic>
      </p:graphicFrame>
      <p:graphicFrame>
        <p:nvGraphicFramePr>
          <p:cNvPr id="42" name="Object 21"/>
          <p:cNvGraphicFramePr>
            <a:graphicFrameLocks noChangeAspect="1"/>
          </p:cNvGraphicFramePr>
          <p:nvPr/>
        </p:nvGraphicFramePr>
        <p:xfrm>
          <a:off x="1571604" y="3357562"/>
          <a:ext cx="698500" cy="711200"/>
        </p:xfrm>
        <a:graphic>
          <a:graphicData uri="http://schemas.openxmlformats.org/presentationml/2006/ole">
            <p:oleObj spid="_x0000_s23575" name="Ecuación" r:id="rId7" imgW="698400" imgH="711000" progId="Equation.3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1643042" y="2000240"/>
          <a:ext cx="1739900" cy="711200"/>
        </p:xfrm>
        <a:graphic>
          <a:graphicData uri="http://schemas.openxmlformats.org/presentationml/2006/ole">
            <p:oleObj spid="_x0000_s23576" name="Ecuación" r:id="rId8" imgW="1739880" imgH="711000" progId="Equation.3">
              <p:embed/>
            </p:oleObj>
          </a:graphicData>
        </a:graphic>
      </p:graphicFrame>
      <p:cxnSp>
        <p:nvCxnSpPr>
          <p:cNvPr id="22" name="21 Conector recto"/>
          <p:cNvCxnSpPr/>
          <p:nvPr/>
        </p:nvCxnSpPr>
        <p:spPr>
          <a:xfrm>
            <a:off x="5776856" y="3270325"/>
            <a:ext cx="2579770" cy="15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5770880" y="2359018"/>
            <a:ext cx="2585746" cy="8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6200000" flipH="1">
            <a:off x="6656810" y="1941910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16200000" flipH="1">
            <a:off x="5993565" y="2806491"/>
            <a:ext cx="877026" cy="12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16200000" flipH="1">
            <a:off x="7272832" y="2799873"/>
            <a:ext cx="893681" cy="8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16200000" flipH="1">
            <a:off x="6665607" y="3692847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4464843" y="2821777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788034" y="4141792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788034" y="1500174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7037405" y="2820983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Título"/>
          <p:cNvSpPr txBox="1">
            <a:spLocks/>
          </p:cNvSpPr>
          <p:nvPr/>
        </p:nvSpPr>
        <p:spPr>
          <a:xfrm>
            <a:off x="5786446" y="4429132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Crack network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5786446" y="4857760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Periodic conditions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29 Rectángulo"/>
          <p:cNvSpPr/>
          <p:nvPr/>
        </p:nvSpPr>
        <p:spPr>
          <a:xfrm>
            <a:off x="5572132" y="5143512"/>
            <a:ext cx="2571768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398811"/>
            <a:ext cx="3357587" cy="3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28 Objeto"/>
          <p:cNvGraphicFramePr>
            <a:graphicFrameLocks noChangeAspect="1"/>
          </p:cNvGraphicFramePr>
          <p:nvPr/>
        </p:nvGraphicFramePr>
        <p:xfrm>
          <a:off x="285720" y="1549384"/>
          <a:ext cx="914400" cy="482600"/>
        </p:xfrm>
        <a:graphic>
          <a:graphicData uri="http://schemas.openxmlformats.org/presentationml/2006/ole">
            <p:oleObj spid="_x0000_s22530" name="Ecuación" r:id="rId4" imgW="914400" imgH="48240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143225" y="1549384"/>
          <a:ext cx="914400" cy="482600"/>
        </p:xfrm>
        <a:graphic>
          <a:graphicData uri="http://schemas.openxmlformats.org/presentationml/2006/ole">
            <p:oleObj spid="_x0000_s22531" name="Ecuación" r:id="rId5" imgW="914400" imgH="4824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00756" y="1549384"/>
          <a:ext cx="914400" cy="482600"/>
        </p:xfrm>
        <a:graphic>
          <a:graphicData uri="http://schemas.openxmlformats.org/presentationml/2006/ole">
            <p:oleObj spid="_x0000_s22532" name="Ecuación" r:id="rId6" imgW="914400" imgH="482400" progId="Equation.3">
              <p:embed/>
            </p:oleObj>
          </a:graphicData>
        </a:graphic>
      </p:graphicFrame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6429420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BVP I, Elasticity: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634062" y="5214938"/>
          <a:ext cx="2438400" cy="736600"/>
        </p:xfrm>
        <a:graphic>
          <a:graphicData uri="http://schemas.openxmlformats.org/presentationml/2006/ole">
            <p:oleObj spid="_x0000_s22534" name="Ecuación" r:id="rId7" imgW="2438280" imgH="736560" progId="Equation.3">
              <p:embed/>
            </p:oleObj>
          </a:graphicData>
        </a:graphic>
      </p:graphicFrame>
      <p:cxnSp>
        <p:nvCxnSpPr>
          <p:cNvPr id="26" name="25 Conector recto de flecha"/>
          <p:cNvCxnSpPr/>
          <p:nvPr/>
        </p:nvCxnSpPr>
        <p:spPr>
          <a:xfrm>
            <a:off x="4286248" y="557216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3" name="Picture 15" descr="D:\Documents System\UJF\20Research Project\lyx\pasted74.png"/>
          <p:cNvPicPr>
            <a:picLocks noChangeAspect="1" noChangeArrowheads="1"/>
          </p:cNvPicPr>
          <p:nvPr/>
        </p:nvPicPr>
        <p:blipFill>
          <a:blip r:embed="rId8"/>
          <a:srcRect r="1936"/>
          <a:stretch>
            <a:fillRect/>
          </a:stretch>
        </p:blipFill>
        <p:spPr bwMode="auto">
          <a:xfrm>
            <a:off x="5643570" y="2049450"/>
            <a:ext cx="3500430" cy="2379682"/>
          </a:xfrm>
          <a:prstGeom prst="rect">
            <a:avLst/>
          </a:prstGeom>
          <a:noFill/>
        </p:spPr>
      </p:pic>
      <p:pic>
        <p:nvPicPr>
          <p:cNvPr id="22542" name="Picture 14" descr="D:\Documents System\UJF\20Research Project\lyx\pasted73.png"/>
          <p:cNvPicPr>
            <a:picLocks noChangeAspect="1" noChangeArrowheads="1"/>
          </p:cNvPicPr>
          <p:nvPr/>
        </p:nvPicPr>
        <p:blipFill>
          <a:blip r:embed="rId9"/>
          <a:srcRect r="2041"/>
          <a:stretch>
            <a:fillRect/>
          </a:stretch>
        </p:blipFill>
        <p:spPr bwMode="auto">
          <a:xfrm>
            <a:off x="2571736" y="2024053"/>
            <a:ext cx="3429024" cy="2333641"/>
          </a:xfrm>
          <a:prstGeom prst="rect">
            <a:avLst/>
          </a:prstGeom>
          <a:noFill/>
        </p:spPr>
      </p:pic>
      <p:pic>
        <p:nvPicPr>
          <p:cNvPr id="22541" name="Picture 13" descr="D:\Documents System\UJF\20Research Project\lyx\pasted72.png"/>
          <p:cNvPicPr>
            <a:picLocks noChangeAspect="1" noChangeArrowheads="1"/>
          </p:cNvPicPr>
          <p:nvPr/>
        </p:nvPicPr>
        <p:blipFill>
          <a:blip r:embed="rId10"/>
          <a:srcRect l="13263"/>
          <a:stretch>
            <a:fillRect/>
          </a:stretch>
        </p:blipFill>
        <p:spPr bwMode="auto">
          <a:xfrm>
            <a:off x="71406" y="2049450"/>
            <a:ext cx="3003161" cy="2308244"/>
          </a:xfrm>
          <a:prstGeom prst="rect">
            <a:avLst/>
          </a:prstGeom>
          <a:noFill/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6548</TotalTime>
  <Words>901</Words>
  <Application>Microsoft Office PowerPoint</Application>
  <PresentationFormat>Presentación en pantalla (4:3)</PresentationFormat>
  <Paragraphs>175</Paragraphs>
  <Slides>28</Slides>
  <Notes>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Origen</vt:lpstr>
      <vt:lpstr>Ecuación</vt:lpstr>
      <vt:lpstr>Homogenization of a Cracked Poroelastic Medium -  Numerical calculation of the coefficients and damage </vt:lpstr>
      <vt:lpstr>Homogenization of a Cracked Poroelastic Medium - Numerical calculation of the coefficients and damage</vt:lpstr>
      <vt:lpstr>Homogenization of a Cracked Poroelastic Medium - Numerical calculation of the coefficients and damage</vt:lpstr>
      <vt:lpstr>Diapositiva 4</vt:lpstr>
      <vt:lpstr>Homogenization of a Cracked Poroelastic Medium - Numerical calculation of the coefficients and damage</vt:lpstr>
      <vt:lpstr>Homogenization of a Cracked Poroelastic Medium - Numerical calculation of the coefficients and damage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Homogenization of a Cracked Poroelastic Medium - Numerical calculation of the coefficients and damage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Homogenization of a Cracked Poroelastic Medium -  Numerical calculation of the coeficients and damage Albert Argilaga Claramunt</dc:title>
  <dc:creator>Albert</dc:creator>
  <cp:lastModifiedBy>Albert</cp:lastModifiedBy>
  <cp:revision>36</cp:revision>
  <dcterms:created xsi:type="dcterms:W3CDTF">2013-04-01T15:53:42Z</dcterms:created>
  <dcterms:modified xsi:type="dcterms:W3CDTF">2013-06-25T07:12:21Z</dcterms:modified>
</cp:coreProperties>
</file>