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7" r:id="rId3"/>
    <p:sldId id="270" r:id="rId4"/>
    <p:sldId id="273" r:id="rId5"/>
    <p:sldId id="271" r:id="rId6"/>
    <p:sldId id="280" r:id="rId7"/>
    <p:sldId id="282" r:id="rId8"/>
    <p:sldId id="287" r:id="rId9"/>
    <p:sldId id="278" r:id="rId10"/>
    <p:sldId id="285" r:id="rId11"/>
    <p:sldId id="265" r:id="rId12"/>
    <p:sldId id="275" r:id="rId13"/>
    <p:sldId id="279" r:id="rId14"/>
    <p:sldId id="262" r:id="rId15"/>
    <p:sldId id="269" r:id="rId16"/>
    <p:sldId id="268" r:id="rId17"/>
    <p:sldId id="266" r:id="rId18"/>
    <p:sldId id="263" r:id="rId19"/>
    <p:sldId id="284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551A2-3791-40E9-BF53-18748864CF85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C4D0D-1736-4D0F-9C4F-19E09684F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5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4D0D-1736-4D0F-9C4F-19E09684F2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46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KK: Needs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updated</a:t>
            </a:r>
            <a:r>
              <a:rPr lang="de-DE" dirty="0" smtClean="0"/>
              <a:t>. I will</a:t>
            </a:r>
            <a:r>
              <a:rPr lang="de-DE" baseline="0" dirty="0" smtClean="0"/>
              <a:t> check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like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779E7-3C3C-4EFA-8378-0BE4A5B1708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76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7B5-726D-481C-B3E7-CAA253424C77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32D65-71A3-4D1E-AEAF-34A339D097D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7B5-726D-481C-B3E7-CAA253424C77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2D65-71A3-4D1E-AEAF-34A339D097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7B5-726D-481C-B3E7-CAA253424C77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2D65-71A3-4D1E-AEAF-34A339D097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7"/>
            <a:ext cx="8496944" cy="4608512"/>
          </a:xfrm>
        </p:spPr>
        <p:txBody>
          <a:bodyPr/>
          <a:lstStyle>
            <a:lvl1pPr marL="18288" indent="0">
              <a:spcBef>
                <a:spcPts val="0"/>
              </a:spcBef>
              <a:buNone/>
              <a:defRPr/>
            </a:lvl1pPr>
            <a:lvl2pPr marL="726948" indent="-342900">
              <a:buFont typeface="Wingdings" panose="05000000000000000000" pitchFamily="2" charset="2"/>
              <a:buChar char="q"/>
              <a:defRPr/>
            </a:lvl2pPr>
            <a:lvl3pPr marL="1035558" indent="-285750">
              <a:buFont typeface="Wingdings" panose="05000000000000000000" pitchFamily="2" charset="2"/>
              <a:buChar char="q"/>
              <a:defRPr/>
            </a:lvl3pPr>
            <a:lvl4pPr marL="1401318" indent="-285750">
              <a:buFont typeface="Wingdings" panose="05000000000000000000" pitchFamily="2" charset="2"/>
              <a:buChar char="q"/>
              <a:defRPr/>
            </a:lvl4pPr>
            <a:lvl5pPr marL="1675638" indent="-285750"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1520" y="6093296"/>
            <a:ext cx="7848872" cy="48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8244408" y="6165304"/>
            <a:ext cx="621432" cy="360040"/>
          </a:xfrm>
        </p:spPr>
        <p:txBody>
          <a:bodyPr/>
          <a:lstStyle>
            <a:lvl1pPr algn="r">
              <a:defRPr/>
            </a:lvl1pPr>
          </a:lstStyle>
          <a:p>
            <a:fld id="{09332D65-71A3-4D1E-AEAF-34A339D09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7B5-726D-481C-B3E7-CAA253424C77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32D65-71A3-4D1E-AEAF-34A339D097D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7B5-726D-481C-B3E7-CAA253424C77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32D65-71A3-4D1E-AEAF-34A339D097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7B5-726D-481C-B3E7-CAA253424C77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32D65-71A3-4D1E-AEAF-34A339D097D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7B5-726D-481C-B3E7-CAA253424C77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32D65-71A3-4D1E-AEAF-34A339D097D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7B5-726D-481C-B3E7-CAA253424C77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32D65-71A3-4D1E-AEAF-34A339D097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7B5-726D-481C-B3E7-CAA253424C77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32D65-71A3-4D1E-AEAF-34A339D097D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7B5-726D-481C-B3E7-CAA253424C77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32D65-71A3-4D1E-AEAF-34A339D097D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  <a14:imgEffect>
                      <a14:colorTemperature colorTemp="9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1C57B5-726D-481C-B3E7-CAA253424C77}" type="datetimeFigureOut">
              <a:rPr lang="en-GB" smtClean="0"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332D65-71A3-4D1E-AEAF-34A339D097D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uhcpartnership.ne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152650"/>
          </a:xfrm>
        </p:spPr>
        <p:txBody>
          <a:bodyPr/>
          <a:lstStyle/>
          <a:p>
            <a:pPr algn="ctr"/>
            <a:r>
              <a:rPr lang="en-US" sz="3200" dirty="0" smtClean="0">
                <a:effectLst/>
              </a:rPr>
              <a:t>Policy </a:t>
            </a:r>
            <a:r>
              <a:rPr lang="en-US" sz="3200" dirty="0">
                <a:effectLst/>
              </a:rPr>
              <a:t>dialogue makes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Universal Health Coverage </a:t>
            </a:r>
            <a:r>
              <a:rPr lang="en-US" sz="3200" dirty="0" smtClean="0">
                <a:effectLst/>
              </a:rPr>
              <a:t>happen!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2400" dirty="0" smtClean="0">
                <a:effectLst/>
              </a:rPr>
              <a:t>A</a:t>
            </a:r>
            <a:r>
              <a:rPr lang="en-US" sz="2000" dirty="0" smtClean="0">
                <a:effectLst/>
              </a:rPr>
              <a:t>n </a:t>
            </a:r>
            <a:r>
              <a:rPr lang="en-US" sz="2000" dirty="0">
                <a:effectLst/>
              </a:rPr>
              <a:t>EU-Luxembourg / WHO 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collaborative </a:t>
            </a:r>
            <a:r>
              <a:rPr lang="en-US" sz="2000" dirty="0">
                <a:effectLst/>
              </a:rPr>
              <a:t>agreement towards </a:t>
            </a:r>
            <a:r>
              <a:rPr lang="en-US" sz="2000" dirty="0" smtClean="0">
                <a:effectLst/>
              </a:rPr>
              <a:t>UHC</a:t>
            </a:r>
            <a:r>
              <a:rPr lang="en-US" sz="3600" dirty="0" smtClean="0">
                <a:effectLst/>
              </a:rPr>
              <a:t>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5301208"/>
            <a:ext cx="2483767" cy="1196751"/>
          </a:xfrm>
          <a:effectLst>
            <a:glow rad="127000">
              <a:schemeClr val="tx1"/>
            </a:glow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fr-CH" sz="2000" b="1" dirty="0" smtClean="0"/>
              <a:t>UHC 2017  Forum, Tokyo</a:t>
            </a:r>
          </a:p>
          <a:p>
            <a:pPr algn="ctr"/>
            <a:r>
              <a:rPr lang="fr-CH" sz="1600" dirty="0" err="1" smtClean="0"/>
              <a:t>December</a:t>
            </a:r>
            <a:r>
              <a:rPr lang="fr-CH" sz="1600" dirty="0" smtClean="0"/>
              <a:t> 2017</a:t>
            </a:r>
            <a:endParaRPr lang="en-GB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3568" y="224126"/>
            <a:ext cx="8037193" cy="736534"/>
            <a:chOff x="683568" y="224126"/>
            <a:chExt cx="8037193" cy="736534"/>
          </a:xfrm>
        </p:grpSpPr>
        <p:pic>
          <p:nvPicPr>
            <p:cNvPr id="4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65401"/>
              <a:ext cx="2113441" cy="654554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8000">
                  <a:srgbClr val="F0EBD5"/>
                </a:gs>
                <a:gs pos="100000">
                  <a:srgbClr val="D1C39F"/>
                </a:gs>
              </a:gsLst>
              <a:lin ang="5400000" scaled="0"/>
              <a:tileRect r="-100000" b="-100000"/>
            </a:gradFill>
            <a:effectLst>
              <a:glow rad="838200">
                <a:srgbClr val="7030A0">
                  <a:alpha val="40000"/>
                </a:srgbClr>
              </a:glow>
            </a:effectLst>
          </p:spPr>
        </p:pic>
        <p:pic>
          <p:nvPicPr>
            <p:cNvPr id="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24696"/>
              <a:ext cx="1330378" cy="735964"/>
            </a:xfrm>
            <a:prstGeom prst="rect">
              <a:avLst/>
            </a:prstGeom>
            <a:effectLst>
              <a:glow rad="10541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7" name="Picture 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593" y="224126"/>
              <a:ext cx="1512168" cy="695829"/>
            </a:xfrm>
            <a:prstGeom prst="rect">
              <a:avLst/>
            </a:prstGeom>
            <a:effectLst>
              <a:glow rad="914400">
                <a:schemeClr val="accent6">
                  <a:lumMod val="75000"/>
                  <a:alpha val="20000"/>
                </a:schemeClr>
              </a:glow>
              <a:softEdge rad="12700"/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455">
            <a:off x="1152" y="4254682"/>
            <a:ext cx="2319858" cy="254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0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32656"/>
            <a:ext cx="9112730" cy="5688632"/>
          </a:xfrm>
        </p:spPr>
        <p:txBody>
          <a:bodyPr>
            <a:normAutofit/>
          </a:bodyPr>
          <a:lstStyle/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UHC-P and WHO </a:t>
            </a:r>
            <a:r>
              <a:rPr lang="fr-CH" sz="2800" dirty="0" err="1" smtClean="0"/>
              <a:t>reform</a:t>
            </a:r>
            <a:r>
              <a:rPr lang="fr-CH" sz="2800" dirty="0" smtClean="0"/>
              <a:t>: </a:t>
            </a:r>
            <a:r>
              <a:rPr lang="fr-CH" sz="2800" dirty="0" err="1" smtClean="0"/>
              <a:t>from</a:t>
            </a:r>
            <a:r>
              <a:rPr lang="fr-CH" sz="2800" dirty="0" smtClean="0"/>
              <a:t> country focus 70% of the </a:t>
            </a:r>
            <a:r>
              <a:rPr lang="fr-CH" sz="2800" dirty="0" err="1" smtClean="0"/>
              <a:t>resources</a:t>
            </a:r>
            <a:r>
              <a:rPr lang="fr-CH" sz="2800" dirty="0" smtClean="0"/>
              <a:t> are at country </a:t>
            </a:r>
            <a:r>
              <a:rPr lang="fr-CH" sz="2800" dirty="0" err="1" smtClean="0"/>
              <a:t>level</a:t>
            </a:r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Long </a:t>
            </a:r>
            <a:r>
              <a:rPr lang="fr-CH" sz="2800" dirty="0" err="1" smtClean="0"/>
              <a:t>term</a:t>
            </a:r>
            <a:r>
              <a:rPr lang="fr-CH" sz="2800" dirty="0" smtClean="0"/>
              <a:t> TA </a:t>
            </a:r>
            <a:r>
              <a:rPr lang="fr-CH" sz="2800" dirty="0"/>
              <a:t>in </a:t>
            </a:r>
            <a:r>
              <a:rPr lang="fr-CH" sz="2800" dirty="0" smtClean="0"/>
              <a:t>about </a:t>
            </a:r>
            <a:r>
              <a:rPr lang="fr-CH" sz="2800" dirty="0"/>
              <a:t>20 countries         </a:t>
            </a:r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The </a:t>
            </a:r>
            <a:r>
              <a:rPr lang="fr-CH" sz="2800" dirty="0" err="1" smtClean="0"/>
              <a:t>role</a:t>
            </a:r>
            <a:r>
              <a:rPr lang="fr-CH" sz="2800" dirty="0" smtClean="0"/>
              <a:t> of the country office: </a:t>
            </a:r>
            <a:r>
              <a:rPr lang="fr-CH" sz="2800" dirty="0" err="1" smtClean="0"/>
              <a:t>better</a:t>
            </a:r>
            <a:r>
              <a:rPr lang="fr-CH" sz="2800" dirty="0" smtClean="0"/>
              <a:t> </a:t>
            </a:r>
            <a:r>
              <a:rPr lang="fr-CH" sz="2800" dirty="0" err="1" smtClean="0"/>
              <a:t>positioned</a:t>
            </a:r>
            <a:r>
              <a:rPr lang="fr-CH" sz="2800" dirty="0" smtClean="0"/>
              <a:t> to </a:t>
            </a:r>
            <a:r>
              <a:rPr lang="fr-CH" sz="2800" dirty="0" err="1" smtClean="0"/>
              <a:t>fulfill</a:t>
            </a:r>
            <a:r>
              <a:rPr lang="fr-CH" sz="2800" dirty="0" smtClean="0"/>
              <a:t> </a:t>
            </a:r>
            <a:r>
              <a:rPr lang="fr-CH" sz="2800" dirty="0" err="1" smtClean="0"/>
              <a:t>its</a:t>
            </a:r>
            <a:r>
              <a:rPr lang="fr-CH" sz="2800" dirty="0" smtClean="0"/>
              <a:t> mandate </a:t>
            </a:r>
            <a:r>
              <a:rPr lang="fr-CH" sz="2800" dirty="0" err="1" smtClean="0"/>
              <a:t>with</a:t>
            </a:r>
            <a:r>
              <a:rPr lang="fr-CH" sz="2800" dirty="0" smtClean="0"/>
              <a:t> MoH and </a:t>
            </a:r>
            <a:r>
              <a:rPr lang="fr-CH" sz="2800" dirty="0" err="1" smtClean="0"/>
              <a:t>partners</a:t>
            </a:r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Collaboration </a:t>
            </a:r>
            <a:r>
              <a:rPr lang="fr-CH" sz="2800" dirty="0" err="1" smtClean="0"/>
              <a:t>between</a:t>
            </a:r>
            <a:r>
              <a:rPr lang="fr-CH" sz="2800" dirty="0" smtClean="0"/>
              <a:t> the 3 WHO </a:t>
            </a:r>
            <a:r>
              <a:rPr lang="fr-CH" sz="2800" dirty="0" err="1" smtClean="0"/>
              <a:t>levels</a:t>
            </a:r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An </a:t>
            </a:r>
            <a:r>
              <a:rPr lang="fr-CH" sz="2800" dirty="0" err="1" smtClean="0"/>
              <a:t>operational</a:t>
            </a:r>
            <a:r>
              <a:rPr lang="fr-CH" sz="2800" dirty="0" smtClean="0"/>
              <a:t> arm for </a:t>
            </a:r>
            <a:r>
              <a:rPr lang="fr-CH" sz="2800" dirty="0" err="1" smtClean="0"/>
              <a:t>implementing</a:t>
            </a:r>
            <a:r>
              <a:rPr lang="fr-CH" sz="2800" dirty="0" smtClean="0"/>
              <a:t> WHO </a:t>
            </a:r>
            <a:r>
              <a:rPr lang="fr-CH" sz="2800" dirty="0" err="1" smtClean="0"/>
              <a:t>DG's</a:t>
            </a:r>
            <a:r>
              <a:rPr lang="fr-CH" sz="2800" dirty="0" smtClean="0"/>
              <a:t> </a:t>
            </a:r>
            <a:r>
              <a:rPr lang="fr-CH" sz="2800" dirty="0" err="1" smtClean="0"/>
              <a:t>priority</a:t>
            </a:r>
            <a:r>
              <a:rPr lang="fr-CH" sz="2800" dirty="0" smtClean="0"/>
              <a:t> on UHC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UHC 2030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Other</a:t>
            </a:r>
            <a:r>
              <a:rPr lang="fr-CH" dirty="0" smtClean="0"/>
              <a:t> aspects…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32656"/>
            <a:ext cx="9112730" cy="5688632"/>
          </a:xfrm>
        </p:spPr>
        <p:txBody>
          <a:bodyPr>
            <a:normAutofit/>
          </a:bodyPr>
          <a:lstStyle/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Collaboration </a:t>
            </a:r>
            <a:r>
              <a:rPr lang="fr-CH" sz="2800" dirty="0" err="1" smtClean="0"/>
              <a:t>with</a:t>
            </a:r>
            <a:r>
              <a:rPr lang="fr-CH" sz="2800" dirty="0" smtClean="0"/>
              <a:t> the EU Del.,  Luxembourg and (</a:t>
            </a:r>
            <a:r>
              <a:rPr lang="fr-CH" sz="2800" dirty="0" err="1" smtClean="0"/>
              <a:t>recently</a:t>
            </a:r>
            <a:r>
              <a:rPr lang="fr-CH" sz="2800" dirty="0" smtClean="0"/>
              <a:t>) Ireland </a:t>
            </a:r>
            <a:r>
              <a:rPr lang="fr-CH" sz="2800" dirty="0" err="1" smtClean="0"/>
              <a:t>Representations</a:t>
            </a:r>
            <a:r>
              <a:rPr lang="fr-CH" sz="2800" dirty="0" smtClean="0"/>
              <a:t>.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endParaRPr lang="fr-CH" sz="2800" dirty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Evaluation: </a:t>
            </a:r>
            <a:r>
              <a:rPr lang="fr-CH" sz="2800" dirty="0" err="1" smtClean="0"/>
              <a:t>internal</a:t>
            </a:r>
            <a:r>
              <a:rPr lang="fr-CH" sz="2800" dirty="0" smtClean="0"/>
              <a:t> </a:t>
            </a:r>
            <a:r>
              <a:rPr lang="fr-CH" sz="2800" dirty="0" err="1" smtClean="0"/>
              <a:t>integrated</a:t>
            </a:r>
            <a:r>
              <a:rPr lang="fr-CH" sz="2800" dirty="0" smtClean="0"/>
              <a:t> </a:t>
            </a:r>
            <a:r>
              <a:rPr lang="fr-CH" sz="2800" dirty="0" err="1" smtClean="0"/>
              <a:t>evaluation</a:t>
            </a:r>
            <a:r>
              <a:rPr lang="fr-CH" sz="2800" dirty="0" smtClean="0"/>
              <a:t> of HGF </a:t>
            </a:r>
            <a:r>
              <a:rPr lang="fr-CH" sz="2800" dirty="0" err="1" smtClean="0"/>
              <a:t>department</a:t>
            </a:r>
            <a:r>
              <a:rPr lang="fr-CH" sz="2800" dirty="0" smtClean="0"/>
              <a:t> (WHO), ROM, </a:t>
            </a:r>
            <a:r>
              <a:rPr lang="fr-CH" sz="2800" dirty="0" err="1" smtClean="0"/>
              <a:t>external</a:t>
            </a:r>
            <a:r>
              <a:rPr lang="fr-CH" sz="2800" dirty="0" smtClean="0"/>
              <a:t> </a:t>
            </a:r>
            <a:r>
              <a:rPr lang="fr-CH" sz="2800" dirty="0" err="1" smtClean="0"/>
              <a:t>evaluation</a:t>
            </a:r>
            <a:r>
              <a:rPr lang="fr-CH" sz="2800" dirty="0" smtClean="0"/>
              <a:t> (KIT), and </a:t>
            </a:r>
            <a:r>
              <a:rPr lang="fr-CH" sz="2800" dirty="0" err="1" smtClean="0"/>
              <a:t>verification</a:t>
            </a:r>
            <a:r>
              <a:rPr lang="fr-CH" sz="2800" dirty="0" smtClean="0"/>
              <a:t> mission (</a:t>
            </a:r>
            <a:r>
              <a:rPr lang="fr-CH" sz="2800" dirty="0" err="1" smtClean="0"/>
              <a:t>June</a:t>
            </a:r>
            <a:r>
              <a:rPr lang="fr-CH" sz="2800" dirty="0" smtClean="0"/>
              <a:t> 2017), EU Court of </a:t>
            </a:r>
            <a:r>
              <a:rPr lang="fr-CH" sz="2800" dirty="0" err="1" smtClean="0"/>
              <a:t>Auditors</a:t>
            </a:r>
            <a:r>
              <a:rPr lang="fr-CH" sz="2800" dirty="0" smtClean="0"/>
              <a:t> (</a:t>
            </a:r>
            <a:r>
              <a:rPr lang="fr-CH" sz="2800" dirty="0" err="1" smtClean="0"/>
              <a:t>November</a:t>
            </a:r>
            <a:r>
              <a:rPr lang="fr-CH" sz="2800" dirty="0" smtClean="0"/>
              <a:t> 2017)</a:t>
            </a:r>
          </a:p>
          <a:p>
            <a:endParaRPr lang="fr-CH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Other</a:t>
            </a:r>
            <a:r>
              <a:rPr lang="fr-CH" dirty="0" smtClean="0"/>
              <a:t> aspects…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9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5256583"/>
          </a:xfrm>
        </p:spPr>
        <p:txBody>
          <a:bodyPr>
            <a:normAutofit/>
          </a:bodyPr>
          <a:lstStyle/>
          <a:p>
            <a:pPr marL="475488" indent="-457200">
              <a:buFont typeface="Wingdings" panose="05000000000000000000" pitchFamily="2" charset="2"/>
              <a:buChar char="q"/>
            </a:pPr>
            <a:r>
              <a:rPr lang="en-GB" sz="2800" dirty="0"/>
              <a:t>UHC Partnership is </a:t>
            </a:r>
            <a:r>
              <a:rPr lang="en-GB" sz="2800" dirty="0" smtClean="0"/>
              <a:t>a strong enabler </a:t>
            </a:r>
            <a:endParaRPr lang="en-GB" sz="2800" dirty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en-GB" sz="2800" dirty="0"/>
              <a:t>Coordination and alignment between plans at national, regional and district level is </a:t>
            </a:r>
            <a:r>
              <a:rPr lang="en-GB" sz="2800" dirty="0" smtClean="0"/>
              <a:t>crucial for success</a:t>
            </a:r>
            <a:endParaRPr lang="en-GB" sz="2800" dirty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en-GB" sz="2800" dirty="0"/>
              <a:t>Countries have recognised increased need in leveraging </a:t>
            </a:r>
            <a:r>
              <a:rPr lang="en-GB" sz="2800" dirty="0" smtClean="0"/>
              <a:t>other aspects like legal frameworks and </a:t>
            </a:r>
            <a:r>
              <a:rPr lang="en-GB" sz="2800" dirty="0" err="1" smtClean="0"/>
              <a:t>healtrh</a:t>
            </a:r>
            <a:r>
              <a:rPr lang="en-GB" sz="2800" dirty="0" smtClean="0"/>
              <a:t> security</a:t>
            </a:r>
            <a:endParaRPr lang="en-GB" sz="2800" dirty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en-GB" sz="2800" dirty="0"/>
              <a:t>Civil Society and </a:t>
            </a:r>
            <a:r>
              <a:rPr lang="en-GB" sz="2800" dirty="0" smtClean="0"/>
              <a:t>citizens engagement are key and need </a:t>
            </a:r>
            <a:r>
              <a:rPr lang="en-GB" sz="2800" dirty="0"/>
              <a:t>to be fostered</a:t>
            </a:r>
          </a:p>
          <a:p>
            <a:pPr marL="475488" lvl="0" indent="-457200">
              <a:buFont typeface="Wingdings" pitchFamily="2" charset="2"/>
              <a:buChar char="q"/>
            </a:pPr>
            <a:r>
              <a:rPr lang="en-GB" sz="2800" dirty="0" smtClean="0"/>
              <a:t>In order to leave no one behind, we need to improve on </a:t>
            </a:r>
            <a:r>
              <a:rPr lang="en-GB" sz="2800" dirty="0"/>
              <a:t>benefit package </a:t>
            </a:r>
            <a:r>
              <a:rPr lang="en-GB" sz="2800" dirty="0" smtClean="0"/>
              <a:t>design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Lessons</a:t>
            </a:r>
            <a:r>
              <a:rPr lang="fr-CH" dirty="0" smtClean="0"/>
              <a:t> </a:t>
            </a:r>
            <a:r>
              <a:rPr lang="fr-CH" dirty="0" err="1" smtClean="0"/>
              <a:t>learned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0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colorTemperature colorTemp="9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5256583"/>
          </a:xfrm>
        </p:spPr>
        <p:txBody>
          <a:bodyPr>
            <a:normAutofit/>
          </a:bodyPr>
          <a:lstStyle/>
          <a:p>
            <a:pPr marL="475488" indent="-457200">
              <a:buFont typeface="Wingdings" panose="05000000000000000000" pitchFamily="2" charset="2"/>
              <a:buChar char="q"/>
            </a:pPr>
            <a:r>
              <a:rPr lang="en-GB" sz="2800" dirty="0"/>
              <a:t>There is a need to strengthen the governance and stewardship of health </a:t>
            </a:r>
            <a:r>
              <a:rPr lang="en-GB" sz="2800" dirty="0" smtClean="0"/>
              <a:t>purchasers </a:t>
            </a:r>
            <a:r>
              <a:rPr lang="en-GB" sz="2800" dirty="0"/>
              <a:t>in respective countries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en-GB" sz="2800" dirty="0"/>
              <a:t>UHC Partnership seed funding has aided in attracting core substantial funding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Flexible </a:t>
            </a:r>
            <a:r>
              <a:rPr lang="en-GB" sz="2800" dirty="0"/>
              <a:t>funds to add activities according to MOH interest and priorities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en-GB" sz="2800" dirty="0"/>
              <a:t>I</a:t>
            </a:r>
            <a:r>
              <a:rPr lang="en-GB" sz="2800" dirty="0" smtClean="0"/>
              <a:t>t </a:t>
            </a:r>
            <a:r>
              <a:rPr lang="en-GB" sz="2800" dirty="0"/>
              <a:t>is instrumental to ensure the way forward </a:t>
            </a:r>
            <a:r>
              <a:rPr lang="en-GB" sz="2800" dirty="0" smtClean="0"/>
              <a:t>by enhancing </a:t>
            </a:r>
            <a:r>
              <a:rPr lang="en-GB" sz="2800" dirty="0"/>
              <a:t>support on the implementation </a:t>
            </a:r>
            <a:r>
              <a:rPr lang="en-GB" sz="2800" dirty="0" smtClean="0"/>
              <a:t>side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en-GB" sz="2800" dirty="0" smtClean="0"/>
              <a:t>Long term TA in countries: need for more in some of them.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Lessons</a:t>
            </a:r>
            <a:r>
              <a:rPr lang="fr-CH" dirty="0" smtClean="0"/>
              <a:t> </a:t>
            </a:r>
            <a:r>
              <a:rPr lang="fr-CH" dirty="0" err="1" smtClean="0"/>
              <a:t>learned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581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website</a:t>
            </a:r>
            <a:endParaRPr lang="fr-CH" dirty="0" smtClean="0"/>
          </a:p>
          <a:p>
            <a:r>
              <a:rPr lang="fr-CH" dirty="0" smtClean="0"/>
              <a:t>Publications</a:t>
            </a:r>
          </a:p>
          <a:p>
            <a:r>
              <a:rPr lang="fr-CH" dirty="0" err="1" smtClean="0"/>
              <a:t>Handbook</a:t>
            </a:r>
            <a:endParaRPr lang="fr-CH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175096"/>
            <a:ext cx="7848872" cy="489992"/>
          </a:xfrm>
        </p:spPr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website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" y="27285"/>
            <a:ext cx="7065335" cy="397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0" y="548680"/>
            <a:ext cx="7161797" cy="402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535189" cy="423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13440"/>
            <a:ext cx="7402112" cy="41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23" y="2780928"/>
            <a:ext cx="6867144" cy="386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97AA24E6-DF68-4181-ACE7-925B7E0076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57502" y="332656"/>
            <a:ext cx="3214698" cy="4104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224">
            <a:off x="5719669" y="2605485"/>
            <a:ext cx="3120443" cy="4192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071">
            <a:off x="251520" y="1888686"/>
            <a:ext cx="3056282" cy="411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4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45" y="1628800"/>
            <a:ext cx="3235555" cy="4869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26485"/>
            <a:ext cx="3321106" cy="462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76493"/>
            <a:ext cx="3240360" cy="450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45" y="179933"/>
            <a:ext cx="3291433" cy="430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632"/>
            <a:ext cx="3168352" cy="448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849">
            <a:off x="88518" y="1394482"/>
            <a:ext cx="3341314" cy="429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436">
            <a:off x="3280015" y="121560"/>
            <a:ext cx="3129571" cy="4734654"/>
          </a:xfrm>
          <a:prstGeom prst="rect">
            <a:avLst/>
          </a:prstGeom>
        </p:spPr>
      </p:pic>
      <p:pic>
        <p:nvPicPr>
          <p:cNvPr id="10" name="Picture 9" descr="Togo - Analyse de situation à l'aide d'OASIS - couvertur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2822">
            <a:off x="4666619" y="2074024"/>
            <a:ext cx="3123131" cy="435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F6758AC9-776A-43E1-BA94-7474220AA48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856">
            <a:off x="1007023" y="3913021"/>
            <a:ext cx="3007332" cy="3728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08720"/>
            <a:ext cx="8496944" cy="5256583"/>
          </a:xfrm>
        </p:spPr>
        <p:txBody>
          <a:bodyPr/>
          <a:lstStyle/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err="1" smtClean="0"/>
              <a:t>Annual</a:t>
            </a:r>
            <a:r>
              <a:rPr lang="fr-CH" sz="2800" dirty="0" smtClean="0"/>
              <a:t> meetings</a:t>
            </a:r>
            <a:endParaRPr lang="fr-CH" sz="2800" dirty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err="1"/>
              <a:t>Annual</a:t>
            </a:r>
            <a:r>
              <a:rPr lang="fr-CH" sz="2800" dirty="0"/>
              <a:t> </a:t>
            </a:r>
            <a:r>
              <a:rPr lang="fr-CH" sz="2800" dirty="0" smtClean="0"/>
              <a:t>reports (2012-2016)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Scientific </a:t>
            </a:r>
            <a:r>
              <a:rPr lang="fr-CH" sz="2800" dirty="0" err="1" smtClean="0"/>
              <a:t>conferences</a:t>
            </a:r>
            <a:r>
              <a:rPr lang="fr-CH" sz="2800" dirty="0" smtClean="0"/>
              <a:t> (Vancouver,…)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Stories </a:t>
            </a:r>
            <a:r>
              <a:rPr lang="fr-CH" sz="2800" dirty="0" err="1" smtClean="0"/>
              <a:t>from</a:t>
            </a:r>
            <a:r>
              <a:rPr lang="fr-CH" sz="2800" dirty="0" smtClean="0"/>
              <a:t> the </a:t>
            </a:r>
            <a:r>
              <a:rPr lang="fr-CH" sz="2800" dirty="0" err="1" smtClean="0"/>
              <a:t>field</a:t>
            </a:r>
            <a:r>
              <a:rPr lang="fr-CH" sz="2800" i="1" dirty="0" smtClean="0"/>
              <a:t> (</a:t>
            </a:r>
            <a:r>
              <a:rPr lang="fr-CH" sz="2800" i="1" dirty="0" err="1" smtClean="0"/>
              <a:t>see</a:t>
            </a:r>
            <a:r>
              <a:rPr lang="fr-CH" sz="2800" i="1" dirty="0" smtClean="0"/>
              <a:t> </a:t>
            </a:r>
            <a:r>
              <a:rPr lang="fr-CH" sz="2800" i="1" dirty="0" err="1" smtClean="0"/>
              <a:t>website</a:t>
            </a:r>
            <a:r>
              <a:rPr lang="fr-CH" sz="2800" i="1" dirty="0" smtClean="0"/>
              <a:t>)</a:t>
            </a:r>
            <a:endParaRPr lang="fr-CH" sz="2800" i="1" dirty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err="1" smtClean="0"/>
              <a:t>Special</a:t>
            </a:r>
            <a:r>
              <a:rPr lang="fr-CH" sz="2800" dirty="0" smtClean="0"/>
              <a:t> </a:t>
            </a:r>
            <a:r>
              <a:rPr lang="fr-CH" sz="2800" dirty="0" err="1" smtClean="0"/>
              <a:t>events</a:t>
            </a:r>
            <a:r>
              <a:rPr lang="fr-CH" sz="2800" dirty="0" smtClean="0"/>
              <a:t>: EDD, WR meetings, </a:t>
            </a:r>
            <a:r>
              <a:rPr lang="fr-CH" sz="2800" dirty="0" err="1" smtClean="0"/>
              <a:t>Devco</a:t>
            </a:r>
            <a:r>
              <a:rPr lang="fr-CH" sz="2800" dirty="0" smtClean="0"/>
              <a:t> </a:t>
            </a:r>
            <a:r>
              <a:rPr lang="fr-CH" sz="2800" dirty="0" err="1" smtClean="0"/>
              <a:t>days</a:t>
            </a:r>
            <a:r>
              <a:rPr lang="fr-CH" sz="2800" dirty="0" smtClean="0"/>
              <a:t>, 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Country </a:t>
            </a:r>
            <a:r>
              <a:rPr lang="fr-CH" sz="2800" dirty="0" err="1" smtClean="0"/>
              <a:t>specific</a:t>
            </a:r>
            <a:r>
              <a:rPr lang="fr-CH" sz="2800" dirty="0" smtClean="0"/>
              <a:t> </a:t>
            </a:r>
            <a:r>
              <a:rPr lang="fr-CH" sz="2800" dirty="0" err="1" smtClean="0"/>
              <a:t>events</a:t>
            </a:r>
            <a:r>
              <a:rPr lang="fr-CH" sz="2800" dirty="0" smtClean="0"/>
              <a:t> to </a:t>
            </a:r>
            <a:r>
              <a:rPr lang="fr-CH" sz="2800" dirty="0" err="1" smtClean="0"/>
              <a:t>launch</a:t>
            </a:r>
            <a:r>
              <a:rPr lang="fr-CH" sz="2800" dirty="0" smtClean="0"/>
              <a:t>  the UHC-P (in </a:t>
            </a:r>
            <a:r>
              <a:rPr lang="fr-CH" sz="2800" dirty="0" err="1" smtClean="0"/>
              <a:t>most</a:t>
            </a:r>
            <a:r>
              <a:rPr lang="fr-CH" sz="2800" dirty="0" smtClean="0"/>
              <a:t> of the countries)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Country </a:t>
            </a:r>
            <a:r>
              <a:rPr lang="fr-CH" sz="2800" dirty="0" err="1" smtClean="0"/>
              <a:t>specific</a:t>
            </a:r>
            <a:r>
              <a:rPr lang="fr-CH" sz="2800" dirty="0" smtClean="0"/>
              <a:t> </a:t>
            </a:r>
            <a:r>
              <a:rPr lang="fr-CH" sz="2800" dirty="0" err="1" smtClean="0"/>
              <a:t>material</a:t>
            </a:r>
            <a:r>
              <a:rPr lang="fr-CH" sz="2800" dirty="0" smtClean="0"/>
              <a:t>: Moldova</a:t>
            </a:r>
            <a:r>
              <a:rPr lang="fr-CH" sz="2800" dirty="0"/>
              <a:t>, Tunisia, Vietnam, Togo, </a:t>
            </a:r>
            <a:r>
              <a:rPr lang="fr-CH" sz="2800" dirty="0" err="1"/>
              <a:t>Guinea</a:t>
            </a:r>
            <a:r>
              <a:rPr lang="fr-CH" sz="2800" dirty="0"/>
              <a:t>, Ukraine</a:t>
            </a:r>
            <a:r>
              <a:rPr lang="fr-CH" sz="2800" dirty="0" smtClean="0"/>
              <a:t>,…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Twitter, cartoons, 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err="1" smtClean="0"/>
              <a:t>Trailers</a:t>
            </a:r>
            <a:r>
              <a:rPr lang="fr-CH" sz="2800" dirty="0" smtClean="0"/>
              <a:t> You Tube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165304"/>
            <a:ext cx="7848872" cy="489992"/>
          </a:xfrm>
        </p:spPr>
        <p:txBody>
          <a:bodyPr/>
          <a:lstStyle/>
          <a:p>
            <a:r>
              <a:rPr lang="fr-CH" dirty="0" err="1" smtClean="0"/>
              <a:t>Others</a:t>
            </a:r>
            <a:r>
              <a:rPr lang="fr-CH" dirty="0" smtClean="0"/>
              <a:t>…</a:t>
            </a:r>
            <a:endParaRPr lang="en-GB" dirty="0"/>
          </a:p>
        </p:txBody>
      </p:sp>
      <p:pic>
        <p:nvPicPr>
          <p:cNvPr id="1026" name="Picture 2" descr="1574294890883883392343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844">
            <a:off x="4393187" y="67316"/>
            <a:ext cx="1691489" cy="12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646119452197743875146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36">
            <a:off x="5515499" y="193220"/>
            <a:ext cx="1789393" cy="133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:\160615-WHO_EDD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7826">
            <a:off x="7334903" y="948425"/>
            <a:ext cx="1911049" cy="12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8338495072819024898895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971">
            <a:off x="6691224" y="337923"/>
            <a:ext cx="1516158" cy="11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4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3629046"/>
            <a:ext cx="8496944" cy="3073573"/>
          </a:xfrm>
        </p:spPr>
        <p:txBody>
          <a:bodyPr>
            <a:normAutofit/>
          </a:bodyPr>
          <a:lstStyle/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err="1" smtClean="0"/>
              <a:t>Rosters</a:t>
            </a:r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err="1" smtClean="0"/>
              <a:t>Realist</a:t>
            </a:r>
            <a:r>
              <a:rPr lang="fr-CH" sz="2800" dirty="0" smtClean="0"/>
              <a:t> </a:t>
            </a:r>
            <a:r>
              <a:rPr lang="fr-CH" sz="2800" dirty="0" err="1" smtClean="0"/>
              <a:t>research</a:t>
            </a:r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Community of practice…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Country </a:t>
            </a:r>
            <a:r>
              <a:rPr lang="fr-CH" sz="2800" dirty="0" err="1" smtClean="0"/>
              <a:t>learning</a:t>
            </a:r>
            <a:r>
              <a:rPr lang="fr-CH" sz="2800" dirty="0" smtClean="0"/>
              <a:t> programme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err="1" smtClean="0"/>
              <a:t>Flexibility</a:t>
            </a:r>
            <a:r>
              <a:rPr lang="fr-CH" sz="2800" dirty="0" smtClean="0"/>
              <a:t> and adaptation to the </a:t>
            </a:r>
          </a:p>
          <a:p>
            <a:r>
              <a:rPr lang="fr-CH" sz="2800" dirty="0"/>
              <a:t> </a:t>
            </a:r>
            <a:r>
              <a:rPr lang="fr-CH" sz="2800" dirty="0" smtClean="0"/>
              <a:t>    </a:t>
            </a:r>
            <a:r>
              <a:rPr lang="fr-CH" sz="2800" dirty="0" err="1" smtClean="0"/>
              <a:t>evolving</a:t>
            </a:r>
            <a:r>
              <a:rPr lang="fr-CH" sz="2800" dirty="0" smtClean="0"/>
              <a:t> global </a:t>
            </a:r>
            <a:r>
              <a:rPr lang="fr-CH" sz="2800" dirty="0" err="1" smtClean="0"/>
              <a:t>health</a:t>
            </a:r>
            <a:r>
              <a:rPr lang="fr-CH" sz="2800" dirty="0" smtClean="0"/>
              <a:t> </a:t>
            </a:r>
            <a:r>
              <a:rPr lang="fr-CH" sz="2800" dirty="0" err="1" smtClean="0"/>
              <a:t>landscape</a:t>
            </a:r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endParaRPr lang="en-GB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097" name="Grafik 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9688">
            <a:off x="4750029" y="420044"/>
            <a:ext cx="2810297" cy="21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72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535"/>
            <a:ext cx="4484910" cy="337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219">
            <a:off x="5686879" y="1691215"/>
            <a:ext cx="2865770" cy="1904847"/>
          </a:xfrm>
          <a:prstGeom prst="rect">
            <a:avLst/>
          </a:prstGeom>
          <a:gradFill flip="none" rotWithShape="1">
            <a:gsLst>
              <a:gs pos="2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</p:pic>
      <p:pic>
        <p:nvPicPr>
          <p:cNvPr id="8" name="Grafik 7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5107">
            <a:off x="6007129" y="2664132"/>
            <a:ext cx="2850068" cy="2022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4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188" indent="-342900">
              <a:buFont typeface="Arial" panose="020B0604020202020204" pitchFamily="34" charset="0"/>
              <a:buChar char="•"/>
            </a:pPr>
            <a:r>
              <a:rPr lang="fr-CH" sz="3200" dirty="0" smtClean="0"/>
              <a:t>Bold moves </a:t>
            </a:r>
            <a:r>
              <a:rPr lang="fr-CH" sz="3200" dirty="0" err="1" smtClean="0"/>
              <a:t>towards</a:t>
            </a:r>
            <a:r>
              <a:rPr lang="fr-CH" sz="3200" dirty="0" smtClean="0"/>
              <a:t> </a:t>
            </a:r>
            <a:r>
              <a:rPr lang="fr-CH" sz="3200" dirty="0" err="1" smtClean="0"/>
              <a:t>partnering</a:t>
            </a:r>
            <a:r>
              <a:rPr lang="fr-CH" sz="3200" dirty="0" smtClean="0"/>
              <a:t> in the 21st </a:t>
            </a:r>
            <a:r>
              <a:rPr lang="fr-CH" sz="3200" dirty="0" err="1" smtClean="0"/>
              <a:t>century</a:t>
            </a:r>
            <a:endParaRPr lang="fr-CH" sz="3200" dirty="0" smtClean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fr-CH" sz="3200" dirty="0" smtClean="0"/>
              <a:t>No simple </a:t>
            </a:r>
            <a:r>
              <a:rPr lang="fr-CH" sz="3200" dirty="0" err="1" smtClean="0"/>
              <a:t>answers</a:t>
            </a:r>
            <a:r>
              <a:rPr lang="fr-CH" sz="3200" dirty="0" smtClean="0"/>
              <a:t>, but </a:t>
            </a:r>
            <a:r>
              <a:rPr lang="fr-CH" sz="3200" dirty="0" err="1" smtClean="0"/>
              <a:t>we</a:t>
            </a:r>
            <a:r>
              <a:rPr lang="fr-CH" sz="3200" dirty="0" smtClean="0"/>
              <a:t> are </a:t>
            </a:r>
            <a:r>
              <a:rPr lang="fr-CH" sz="3200" dirty="0" err="1" smtClean="0"/>
              <a:t>here</a:t>
            </a:r>
            <a:r>
              <a:rPr lang="fr-CH" sz="3200" dirty="0" smtClean="0"/>
              <a:t> to move </a:t>
            </a:r>
            <a:r>
              <a:rPr lang="fr-CH" sz="3200" dirty="0" err="1" smtClean="0"/>
              <a:t>forward</a:t>
            </a:r>
            <a:r>
              <a:rPr lang="fr-CH" sz="3200" dirty="0" smtClean="0"/>
              <a:t>…</a:t>
            </a:r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fr-CH" sz="3200" dirty="0" err="1" smtClean="0"/>
              <a:t>Make</a:t>
            </a:r>
            <a:r>
              <a:rPr lang="fr-CH" sz="3200" dirty="0" smtClean="0"/>
              <a:t> sure </a:t>
            </a:r>
            <a:r>
              <a:rPr lang="fr-CH" sz="3200" dirty="0" err="1" smtClean="0"/>
              <a:t>that</a:t>
            </a:r>
            <a:r>
              <a:rPr lang="fr-CH" sz="3200" dirty="0" smtClean="0"/>
              <a:t> </a:t>
            </a:r>
            <a:r>
              <a:rPr lang="fr-CH" sz="3200" dirty="0" err="1" smtClean="0"/>
              <a:t>we</a:t>
            </a:r>
            <a:r>
              <a:rPr lang="fr-CH" sz="3200" dirty="0" smtClean="0"/>
              <a:t> </a:t>
            </a:r>
            <a:r>
              <a:rPr lang="fr-CH" sz="3200" dirty="0" err="1" smtClean="0"/>
              <a:t>take</a:t>
            </a:r>
            <a:r>
              <a:rPr lang="fr-CH" sz="3200" dirty="0" smtClean="0"/>
              <a:t> the public </a:t>
            </a:r>
            <a:r>
              <a:rPr lang="fr-CH" sz="3200" dirty="0" err="1" smtClean="0"/>
              <a:t>interest</a:t>
            </a:r>
            <a:r>
              <a:rPr lang="fr-CH" sz="3200" dirty="0" smtClean="0"/>
              <a:t> </a:t>
            </a:r>
            <a:r>
              <a:rPr lang="fr-CH" sz="3200" dirty="0" err="1" smtClean="0"/>
              <a:t>into</a:t>
            </a:r>
            <a:r>
              <a:rPr lang="fr-CH" sz="3200" dirty="0" smtClean="0"/>
              <a:t> </a:t>
            </a:r>
            <a:r>
              <a:rPr lang="fr-CH" sz="3200" dirty="0" err="1" smtClean="0"/>
              <a:t>account</a:t>
            </a:r>
            <a:endParaRPr lang="fr-CH" sz="3200" dirty="0" smtClean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fr-CH" sz="3200" dirty="0" err="1" smtClean="0"/>
              <a:t>Better</a:t>
            </a:r>
            <a:r>
              <a:rPr lang="fr-CH" sz="3200" dirty="0" smtClean="0"/>
              <a:t> </a:t>
            </a:r>
            <a:r>
              <a:rPr lang="fr-CH" sz="3200" dirty="0" err="1" smtClean="0"/>
              <a:t>capacity</a:t>
            </a:r>
            <a:r>
              <a:rPr lang="fr-CH" sz="3200" dirty="0" smtClean="0"/>
              <a:t> of local </a:t>
            </a:r>
            <a:r>
              <a:rPr lang="fr-CH" sz="3200" dirty="0" err="1" smtClean="0"/>
              <a:t>actors</a:t>
            </a:r>
            <a:endParaRPr lang="fr-CH" sz="3200" dirty="0" smtClean="0"/>
          </a:p>
          <a:p>
            <a:pPr marL="361188" indent="-342900">
              <a:buFont typeface="Arial" panose="020B0604020202020204" pitchFamily="34" charset="0"/>
              <a:buChar char="•"/>
            </a:pPr>
            <a:r>
              <a:rPr lang="fr-CH" sz="3200" dirty="0" smtClean="0"/>
              <a:t>The money </a:t>
            </a:r>
            <a:r>
              <a:rPr lang="fr-CH" sz="3200" dirty="0" err="1" smtClean="0"/>
              <a:t>is</a:t>
            </a:r>
            <a:r>
              <a:rPr lang="fr-CH" sz="3200" dirty="0" smtClean="0"/>
              <a:t> </a:t>
            </a:r>
            <a:r>
              <a:rPr lang="fr-CH" sz="3200" dirty="0" err="1" smtClean="0"/>
              <a:t>there</a:t>
            </a:r>
            <a:r>
              <a:rPr lang="fr-CH" sz="3200" dirty="0" smtClean="0"/>
              <a:t> in </a:t>
            </a:r>
            <a:r>
              <a:rPr lang="fr-CH" sz="3200" dirty="0" err="1" smtClean="0"/>
              <a:t>most</a:t>
            </a:r>
            <a:r>
              <a:rPr lang="fr-CH" sz="3200" dirty="0" smtClean="0"/>
              <a:t> of the countries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 for </a:t>
            </a:r>
            <a:r>
              <a:rPr lang="fr-CH" dirty="0" err="1" smtClean="0"/>
              <a:t>today</a:t>
            </a:r>
            <a:r>
              <a:rPr lang="fr-CH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84784"/>
            <a:ext cx="8496944" cy="5616624"/>
          </a:xfrm>
        </p:spPr>
        <p:txBody>
          <a:bodyPr>
            <a:normAutofit lnSpcReduction="10000"/>
          </a:bodyPr>
          <a:lstStyle/>
          <a:p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err="1" smtClean="0"/>
              <a:t>Comprehensive</a:t>
            </a:r>
            <a:r>
              <a:rPr lang="fr-CH" sz="2800" dirty="0" smtClean="0"/>
              <a:t> </a:t>
            </a:r>
            <a:r>
              <a:rPr lang="fr-CH" sz="2800" dirty="0" err="1" smtClean="0"/>
              <a:t>approach</a:t>
            </a:r>
            <a:r>
              <a:rPr lang="fr-CH" sz="2800" dirty="0" smtClean="0"/>
              <a:t> to UHC </a:t>
            </a:r>
            <a:r>
              <a:rPr lang="fr-CH" sz="2800" dirty="0" err="1" smtClean="0"/>
              <a:t>is</a:t>
            </a:r>
            <a:r>
              <a:rPr lang="fr-CH" sz="2800" dirty="0" smtClean="0"/>
              <a:t> key </a:t>
            </a:r>
            <a:br>
              <a:rPr lang="fr-CH" sz="2800" dirty="0" smtClean="0"/>
            </a:br>
            <a:r>
              <a:rPr lang="fr-CH" sz="2800" dirty="0" smtClean="0"/>
              <a:t>and </a:t>
            </a:r>
            <a:r>
              <a:rPr lang="fr-CH" sz="2800" dirty="0" err="1" smtClean="0"/>
              <a:t>MoHs</a:t>
            </a:r>
            <a:r>
              <a:rPr lang="fr-CH" sz="2800" dirty="0" smtClean="0"/>
              <a:t> </a:t>
            </a:r>
            <a:r>
              <a:rPr lang="fr-CH" sz="2800" dirty="0" err="1" smtClean="0"/>
              <a:t>should</a:t>
            </a:r>
            <a:r>
              <a:rPr lang="fr-CH" sz="2800" dirty="0" smtClean="0"/>
              <a:t> </a:t>
            </a:r>
            <a:r>
              <a:rPr lang="fr-CH" sz="2800" dirty="0" err="1" smtClean="0"/>
              <a:t>take</a:t>
            </a:r>
            <a:r>
              <a:rPr lang="fr-CH" sz="2800" dirty="0" smtClean="0"/>
              <a:t> a </a:t>
            </a:r>
            <a:r>
              <a:rPr lang="fr-CH" sz="2800" dirty="0" err="1" smtClean="0"/>
              <a:t>significant</a:t>
            </a:r>
            <a:r>
              <a:rPr lang="fr-CH" sz="2800" dirty="0" smtClean="0"/>
              <a:t> </a:t>
            </a:r>
            <a:r>
              <a:rPr lang="fr-CH" sz="2800" dirty="0" err="1" smtClean="0"/>
              <a:t>share</a:t>
            </a:r>
            <a:r>
              <a:rPr lang="fr-CH" sz="2800" dirty="0" smtClean="0"/>
              <a:t> </a:t>
            </a:r>
            <a:br>
              <a:rPr lang="fr-CH" sz="2800" dirty="0" smtClean="0"/>
            </a:br>
            <a:r>
              <a:rPr lang="fr-CH" sz="2800" dirty="0" smtClean="0"/>
              <a:t>of the leadership</a:t>
            </a:r>
          </a:p>
          <a:p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err="1"/>
              <a:t>B</a:t>
            </a:r>
            <a:r>
              <a:rPr lang="fr-CH" sz="2800" dirty="0" err="1" smtClean="0"/>
              <a:t>etter</a:t>
            </a:r>
            <a:r>
              <a:rPr lang="fr-CH" sz="2800" dirty="0" smtClean="0"/>
              <a:t> </a:t>
            </a:r>
            <a:r>
              <a:rPr lang="fr-CH" sz="2800" dirty="0" err="1" smtClean="0"/>
              <a:t>shape</a:t>
            </a:r>
            <a:r>
              <a:rPr lang="fr-CH" sz="2800" dirty="0" smtClean="0"/>
              <a:t> </a:t>
            </a:r>
            <a:r>
              <a:rPr lang="fr-CH" sz="2800" dirty="0" err="1" smtClean="0"/>
              <a:t>partners</a:t>
            </a:r>
            <a:r>
              <a:rPr lang="fr-CH" sz="2800" dirty="0" smtClean="0"/>
              <a:t>' interventions at country </a:t>
            </a:r>
            <a:r>
              <a:rPr lang="fr-CH" sz="2800" dirty="0" err="1" smtClean="0"/>
              <a:t>level</a:t>
            </a:r>
            <a:r>
              <a:rPr lang="fr-CH" sz="2800" dirty="0" smtClean="0"/>
              <a:t> </a:t>
            </a:r>
            <a:r>
              <a:rPr lang="fr-CH" sz="2800" dirty="0" err="1" smtClean="0"/>
              <a:t>towards</a:t>
            </a:r>
            <a:r>
              <a:rPr lang="fr-CH" sz="2800" dirty="0" smtClean="0"/>
              <a:t> effective </a:t>
            </a:r>
            <a:r>
              <a:rPr lang="fr-CH" sz="2800" dirty="0" err="1" smtClean="0"/>
              <a:t>development</a:t>
            </a:r>
            <a:r>
              <a:rPr lang="fr-CH" sz="2800" dirty="0" smtClean="0"/>
              <a:t> cooperation</a:t>
            </a:r>
          </a:p>
          <a:p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/>
              <a:t>The UHC-</a:t>
            </a:r>
            <a:r>
              <a:rPr lang="fr-CH" sz="2800" dirty="0" err="1"/>
              <a:t>Partnership</a:t>
            </a:r>
            <a:r>
              <a:rPr lang="fr-CH" sz="2800" dirty="0"/>
              <a:t> </a:t>
            </a:r>
            <a:r>
              <a:rPr lang="fr-CH" sz="2800" dirty="0" smtClean="0"/>
              <a:t>relies </a:t>
            </a:r>
            <a:r>
              <a:rPr lang="fr-CH" sz="2800" smtClean="0"/>
              <a:t>on a country-</a:t>
            </a:r>
            <a:r>
              <a:rPr lang="fr-CH" sz="2800" dirty="0" err="1" smtClean="0"/>
              <a:t>led</a:t>
            </a:r>
            <a:r>
              <a:rPr lang="fr-CH" sz="2800" dirty="0" smtClean="0"/>
              <a:t> </a:t>
            </a:r>
            <a:r>
              <a:rPr lang="fr-CH" sz="2800" dirty="0"/>
              <a:t>identification </a:t>
            </a:r>
            <a:r>
              <a:rPr lang="fr-CH" sz="2800" dirty="0" err="1"/>
              <a:t>process</a:t>
            </a:r>
            <a:endParaRPr lang="fr-CH" sz="2800" dirty="0"/>
          </a:p>
          <a:p>
            <a:endParaRPr lang="fr-CH" sz="2800" dirty="0" smtClean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Balance </a:t>
            </a:r>
            <a:r>
              <a:rPr lang="fr-CH" sz="2800" dirty="0" err="1"/>
              <a:t>between</a:t>
            </a:r>
            <a:r>
              <a:rPr lang="fr-CH" sz="2800" dirty="0"/>
              <a:t> </a:t>
            </a:r>
            <a:r>
              <a:rPr lang="fr-CH" sz="2800" dirty="0" err="1"/>
              <a:t>seed</a:t>
            </a:r>
            <a:r>
              <a:rPr lang="fr-CH" sz="2800" dirty="0"/>
              <a:t> money and senior </a:t>
            </a:r>
            <a:r>
              <a:rPr lang="fr-CH" sz="2800" dirty="0" err="1"/>
              <a:t>technical</a:t>
            </a:r>
            <a:r>
              <a:rPr lang="fr-CH" sz="2800" dirty="0"/>
              <a:t> </a:t>
            </a:r>
            <a:r>
              <a:rPr lang="fr-CH" sz="2800" dirty="0" smtClean="0"/>
              <a:t>expertise</a:t>
            </a:r>
            <a:endParaRPr lang="fr-CH" sz="2800" dirty="0"/>
          </a:p>
          <a:p>
            <a:pPr marL="475488" indent="-457200">
              <a:buFont typeface="Wingdings" panose="05000000000000000000" pitchFamily="2" charset="2"/>
              <a:buChar char="q"/>
            </a:pPr>
            <a:endParaRPr lang="fr-CH" sz="2800" dirty="0" smtClean="0"/>
          </a:p>
          <a:p>
            <a:endParaRPr lang="fr-CH" sz="2800" dirty="0" smtClean="0"/>
          </a:p>
          <a:p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602">
            <a:off x="4760610" y="68137"/>
            <a:ext cx="1640997" cy="123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1358">
            <a:off x="7237468" y="826541"/>
            <a:ext cx="1706330" cy="12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61">
            <a:off x="6144539" y="183963"/>
            <a:ext cx="1709936" cy="128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8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2556" y="129406"/>
            <a:ext cx="288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5400" dirty="0" err="1" smtClean="0">
                <a:latin typeface="Brush Script MT" panose="03060802040406070304" pitchFamily="66" charset="0"/>
              </a:rPr>
              <a:t>Thank</a:t>
            </a:r>
            <a:r>
              <a:rPr lang="fr-CH" sz="5400" dirty="0" smtClean="0">
                <a:latin typeface="Brush Script MT" panose="03060802040406070304" pitchFamily="66" charset="0"/>
              </a:rPr>
              <a:t> </a:t>
            </a:r>
            <a:r>
              <a:rPr lang="fr-CH" sz="5400" dirty="0" err="1" smtClean="0">
                <a:latin typeface="Brush Script MT" panose="03060802040406070304" pitchFamily="66" charset="0"/>
              </a:rPr>
              <a:t>you</a:t>
            </a:r>
            <a:r>
              <a:rPr lang="fr-CH" sz="5400" dirty="0" smtClean="0">
                <a:latin typeface="Brush Script MT" panose="03060802040406070304" pitchFamily="66" charset="0"/>
              </a:rPr>
              <a:t>!</a:t>
            </a:r>
            <a:endParaRPr lang="en-US" sz="5400" dirty="0">
              <a:latin typeface="Brush Script MT" panose="030608020404060703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8520" y="1484784"/>
            <a:ext cx="9288135" cy="347787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400" b="1" dirty="0" err="1">
                <a:solidFill>
                  <a:srgbClr val="0066CC"/>
                </a:solidFill>
              </a:rPr>
              <a:t>Visit</a:t>
            </a:r>
            <a:r>
              <a:rPr lang="fr-CH" sz="4400" b="1" dirty="0">
                <a:solidFill>
                  <a:srgbClr val="0066CC"/>
                </a:solidFill>
              </a:rPr>
              <a:t> us: </a:t>
            </a:r>
          </a:p>
          <a:p>
            <a:pPr algn="ctr"/>
            <a:r>
              <a:rPr lang="fr-CH" sz="4400" dirty="0" smtClean="0">
                <a:hlinkClick r:id="rId2"/>
              </a:rPr>
              <a:t>www.uhcpartnership.net</a:t>
            </a:r>
            <a:endParaRPr lang="fr-CH" sz="4400" dirty="0" smtClean="0"/>
          </a:p>
          <a:p>
            <a:pPr algn="ctr"/>
            <a:endParaRPr lang="fr-CH" sz="4400" dirty="0" smtClean="0"/>
          </a:p>
          <a:p>
            <a:pPr algn="ctr"/>
            <a:r>
              <a:rPr lang="fr-CH" sz="4400" b="1" dirty="0" err="1">
                <a:solidFill>
                  <a:srgbClr val="0070C0"/>
                </a:solidFill>
              </a:rPr>
              <a:t>Follow</a:t>
            </a:r>
            <a:r>
              <a:rPr lang="fr-CH" sz="4400" b="1" dirty="0">
                <a:solidFill>
                  <a:srgbClr val="0070C0"/>
                </a:solidFill>
              </a:rPr>
              <a:t> us: </a:t>
            </a:r>
          </a:p>
          <a:p>
            <a:pPr algn="ctr"/>
            <a:r>
              <a:rPr lang="en-GB" sz="4400" b="1" dirty="0" smtClean="0">
                <a:solidFill>
                  <a:srgbClr val="0070C0"/>
                </a:solidFill>
              </a:rPr>
              <a:t>@</a:t>
            </a:r>
            <a:r>
              <a:rPr lang="en-GB" sz="4400" b="1" dirty="0" err="1" smtClean="0">
                <a:solidFill>
                  <a:srgbClr val="0070C0"/>
                </a:solidFill>
              </a:rPr>
              <a:t>UHCPartnership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D:\HGS - Governance\UHC Partnership\UHC-P and UHC Communication\QR Code UHC P website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45224"/>
            <a:ext cx="1122899" cy="112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0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1412776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srgbClr val="002060"/>
                </a:solidFill>
              </a:rPr>
              <a:t>28 countries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30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6" y="228600"/>
            <a:ext cx="8725019" cy="63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879304"/>
            <a:ext cx="2686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By end of 2017, </a:t>
            </a:r>
          </a:p>
          <a:p>
            <a:r>
              <a:rPr lang="fr-CH" sz="2800" dirty="0" smtClean="0"/>
              <a:t>35 countries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22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0"/>
            <a:ext cx="6408712" cy="6021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237312"/>
            <a:ext cx="7848872" cy="489992"/>
          </a:xfrm>
        </p:spPr>
        <p:txBody>
          <a:bodyPr/>
          <a:lstStyle/>
          <a:p>
            <a:r>
              <a:rPr lang="fr-CH" dirty="0" err="1" smtClean="0"/>
              <a:t>Activities</a:t>
            </a:r>
            <a:r>
              <a:rPr lang="fr-CH" dirty="0" smtClean="0"/>
              <a:t>: </a:t>
            </a:r>
            <a:r>
              <a:rPr lang="fr-CH" i="1" dirty="0" smtClean="0"/>
              <a:t> 15 areas of </a:t>
            </a:r>
            <a:r>
              <a:rPr lang="fr-CH" i="1" dirty="0" err="1" smtClean="0"/>
              <a:t>work</a:t>
            </a:r>
            <a:r>
              <a:rPr lang="fr-CH" i="1" dirty="0" smtClean="0"/>
              <a:t> </a:t>
            </a:r>
            <a:r>
              <a:rPr lang="fr-CH" i="1" dirty="0" err="1" smtClean="0"/>
              <a:t>around</a:t>
            </a:r>
            <a:r>
              <a:rPr lang="fr-CH" i="1" dirty="0" smtClean="0"/>
              <a:t> 3 </a:t>
            </a:r>
            <a:r>
              <a:rPr lang="fr-CH" i="1" dirty="0" err="1" smtClean="0"/>
              <a:t>pillars</a:t>
            </a:r>
            <a:endParaRPr lang="en-GB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28" y="-54781"/>
            <a:ext cx="5184576" cy="607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7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 </a:t>
            </a:r>
          </a:p>
          <a:p>
            <a:r>
              <a:rPr lang="fr-CH" dirty="0" smtClean="0"/>
              <a:t>Roadmaps (</a:t>
            </a:r>
            <a:r>
              <a:rPr lang="fr-CH" dirty="0" err="1" smtClean="0"/>
              <a:t>summary</a:t>
            </a:r>
            <a:r>
              <a:rPr lang="fr-CH" dirty="0" smtClean="0"/>
              <a:t>  table of roadmaps at a </a:t>
            </a:r>
            <a:r>
              <a:rPr lang="fr-CH" dirty="0" err="1" smtClean="0"/>
              <a:t>glance</a:t>
            </a:r>
            <a:endParaRPr lang="fr-CH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256883"/>
            <a:ext cx="7848872" cy="489992"/>
          </a:xfrm>
        </p:spPr>
        <p:txBody>
          <a:bodyPr/>
          <a:lstStyle/>
          <a:p>
            <a:r>
              <a:rPr lang="fr-CH" dirty="0" smtClean="0"/>
              <a:t>Roadmaps: </a:t>
            </a:r>
            <a:r>
              <a:rPr lang="fr-CH" i="1" dirty="0" err="1" smtClean="0"/>
              <a:t>hundreds</a:t>
            </a:r>
            <a:r>
              <a:rPr lang="fr-CH" i="1" dirty="0" smtClean="0"/>
              <a:t> of </a:t>
            </a:r>
            <a:r>
              <a:rPr lang="fr-CH" i="1" dirty="0" err="1" smtClean="0"/>
              <a:t>activities</a:t>
            </a:r>
            <a:endParaRPr lang="en-GB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2928" cy="60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My Documents\WHO 2007-2018\EU-Lux 2011-2018\Logo 2017\UHC_P_Full_Logo20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625"/>
            <a:ext cx="842019" cy="8640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356630" y="1825790"/>
            <a:ext cx="4910164" cy="2350998"/>
            <a:chOff x="3635026" y="1175847"/>
            <a:chExt cx="5256584" cy="3129698"/>
          </a:xfrm>
        </p:grpSpPr>
        <p:sp>
          <p:nvSpPr>
            <p:cNvPr id="32" name="Oval 31"/>
            <p:cNvSpPr/>
            <p:nvPr/>
          </p:nvSpPr>
          <p:spPr>
            <a:xfrm rot="639451">
              <a:off x="3635026" y="1177434"/>
              <a:ext cx="5256584" cy="3128111"/>
            </a:xfrm>
            <a:prstGeom prst="ellipse">
              <a:avLst/>
            </a:prstGeom>
            <a:solidFill>
              <a:srgbClr val="FFC000">
                <a:alpha val="16000"/>
              </a:srgbClr>
            </a:solidFill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21525" name="TextBox 32"/>
            <p:cNvSpPr txBox="1">
              <a:spLocks noChangeArrowheads="1"/>
            </p:cNvSpPr>
            <p:nvPr/>
          </p:nvSpPr>
          <p:spPr bwMode="auto">
            <a:xfrm>
              <a:off x="5349582" y="1175847"/>
              <a:ext cx="1276020" cy="409719"/>
            </a:xfrm>
            <a:prstGeom prst="rec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98000">
                  <a:srgbClr val="FFC000"/>
                </a:gs>
                <a:gs pos="100000">
                  <a:srgbClr val="FFC000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fr-CH" sz="1400">
                  <a:solidFill>
                    <a:srgbClr val="002060"/>
                  </a:solidFill>
                </a:rPr>
                <a:t>Major focus</a:t>
              </a:r>
              <a:endParaRPr lang="en-US" sz="1400">
                <a:solidFill>
                  <a:srgbClr val="00206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6555" y="1828800"/>
            <a:ext cx="2903359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/>
              <a:t>MoH</a:t>
            </a:r>
            <a:r>
              <a:rPr lang="en-US" sz="1400" dirty="0"/>
              <a:t> Institutions Capacity Building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555" y="3421923"/>
            <a:ext cx="1667444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Laws &amp; regulation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555" y="2625362"/>
            <a:ext cx="2159502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Aid Effectiveness – IHP+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555" y="5811605"/>
            <a:ext cx="1002197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Medicines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555" y="5015043"/>
            <a:ext cx="2492990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Human Resources for Health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555" y="5413323"/>
            <a:ext cx="1457579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 smtClean="0"/>
              <a:t>Service delivery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6555" y="4616763"/>
            <a:ext cx="2731838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Financial Management Systems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555" y="4218483"/>
            <a:ext cx="1936749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Health </a:t>
            </a:r>
            <a:r>
              <a:rPr lang="en-US" dirty="0" smtClean="0"/>
              <a:t>Financing, HA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6555" y="3820203"/>
            <a:ext cx="2183611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Monitoring &amp; Evaluation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6555" y="3023643"/>
            <a:ext cx="1500732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Decentralization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555" y="2227081"/>
            <a:ext cx="2379177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Strategic National Planning</a:t>
            </a:r>
          </a:p>
        </p:txBody>
      </p:sp>
      <p:sp>
        <p:nvSpPr>
          <p:cNvPr id="21518" name="TextBox 18"/>
          <p:cNvSpPr txBox="1">
            <a:spLocks noChangeArrowheads="1"/>
          </p:cNvSpPr>
          <p:nvPr/>
        </p:nvSpPr>
        <p:spPr bwMode="auto">
          <a:xfrm>
            <a:off x="896183" y="1512146"/>
            <a:ext cx="16530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H" sz="1400" dirty="0"/>
              <a:t>AREAS of </a:t>
            </a:r>
            <a:r>
              <a:rPr lang="fr-CH" sz="1400" dirty="0" smtClean="0"/>
              <a:t> WORK</a:t>
            </a:r>
            <a:endParaRPr lang="en-US" sz="1400" dirty="0"/>
          </a:p>
        </p:txBody>
      </p:sp>
      <p:sp>
        <p:nvSpPr>
          <p:cNvPr id="21519" name="TextBox 19"/>
          <p:cNvSpPr txBox="1">
            <a:spLocks noChangeArrowheads="1"/>
          </p:cNvSpPr>
          <p:nvPr/>
        </p:nvSpPr>
        <p:spPr bwMode="auto">
          <a:xfrm>
            <a:off x="6396025" y="1512146"/>
            <a:ext cx="2040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H" sz="1400" dirty="0" smtClean="0"/>
              <a:t>TYPES </a:t>
            </a:r>
            <a:r>
              <a:rPr lang="fr-CH" sz="1400" dirty="0"/>
              <a:t>of </a:t>
            </a:r>
            <a:r>
              <a:rPr lang="fr-CH" sz="1400" dirty="0" smtClean="0"/>
              <a:t> ACTIVITIES</a:t>
            </a:r>
            <a:endParaRPr lang="en-US" sz="1400" dirty="0"/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>
            <a:off x="3892458" y="1512146"/>
            <a:ext cx="2130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H" sz="1400" dirty="0"/>
              <a:t>LEVELS of </a:t>
            </a:r>
            <a:r>
              <a:rPr lang="fr-CH" sz="1400" dirty="0" smtClean="0"/>
              <a:t> ACTIVITIES</a:t>
            </a:r>
            <a:endParaRPr lang="en-US" sz="1400" dirty="0"/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469801" y="1809091"/>
            <a:ext cx="1793043" cy="4118720"/>
            <a:chOff x="3563888" y="1052736"/>
            <a:chExt cx="2062854" cy="548126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563888" y="1052736"/>
              <a:ext cx="0" cy="5481265"/>
            </a:xfrm>
            <a:prstGeom prst="line">
              <a:avLst/>
            </a:prstGeom>
            <a:gradFill flip="none" rotWithShape="1">
              <a:gsLst>
                <a:gs pos="77000">
                  <a:schemeClr val="bg2"/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effectLst>
              <a:outerShdw blurRad="50800" dir="5400000" algn="ctr" rotWithShape="0">
                <a:srgbClr val="FF0000">
                  <a:alpha val="47000"/>
                </a:srgbClr>
              </a:outerShdw>
              <a:reflection endPos="0" dist="50800" dir="5400000" sy="-100000" algn="bl" rotWithShape="0"/>
            </a:effectLst>
            <a:scene3d>
              <a:camera prst="orthographicFront">
                <a:rot lat="0" lon="20999952" rev="0"/>
              </a:camera>
              <a:lightRig rig="threePt" dir="t"/>
            </a:scene3d>
            <a:sp3d/>
          </p:spPr>
        </p:cxnSp>
        <p:grpSp>
          <p:nvGrpSpPr>
            <p:cNvPr id="21531" name="Group 36"/>
            <p:cNvGrpSpPr>
              <a:grpSpLocks/>
            </p:cNvGrpSpPr>
            <p:nvPr/>
          </p:nvGrpSpPr>
          <p:grpSpPr bwMode="auto">
            <a:xfrm>
              <a:off x="3994952" y="1906959"/>
              <a:ext cx="1631790" cy="3527421"/>
              <a:chOff x="3994952" y="1906959"/>
              <a:chExt cx="1631790" cy="352742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994952" y="1906959"/>
                <a:ext cx="1498022" cy="409595"/>
              </a:xfrm>
              <a:prstGeom prst="rect">
                <a:avLst/>
              </a:prstGeom>
              <a:gradFill flip="none" rotWithShape="1">
                <a:gsLst>
                  <a:gs pos="77000">
                    <a:schemeClr val="bg2"/>
                  </a:gs>
                  <a:gs pos="8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r="5400000" algn="ctr" rotWithShape="0">
                  <a:srgbClr val="FF0000">
                    <a:alpha val="47000"/>
                  </a:srgbClr>
                </a:outerShdw>
                <a:reflection endPos="0" dist="50800" dir="5400000" sy="-100000" algn="bl" rotWithShape="0"/>
              </a:effectLst>
              <a:scene3d>
                <a:camera prst="orthographicFront">
                  <a:rot lat="0" lon="20999952" rev="0"/>
                </a:camera>
                <a:lightRig rig="threePt" dir="t"/>
              </a:scene3d>
              <a:sp3d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1400"/>
                </a:lvl1pPr>
              </a:lstStyle>
              <a:p>
                <a:r>
                  <a:rPr lang="en-US" dirty="0"/>
                  <a:t>National level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95936" y="3430963"/>
                <a:ext cx="1630806" cy="409595"/>
              </a:xfrm>
              <a:prstGeom prst="rect">
                <a:avLst/>
              </a:prstGeom>
              <a:gradFill flip="none" rotWithShape="1">
                <a:gsLst>
                  <a:gs pos="77000">
                    <a:schemeClr val="bg2"/>
                  </a:gs>
                  <a:gs pos="8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r="5400000" algn="ctr" rotWithShape="0">
                  <a:srgbClr val="FF0000">
                    <a:alpha val="47000"/>
                  </a:srgbClr>
                </a:outerShdw>
                <a:reflection endPos="0" dist="50800" dir="5400000" sy="-100000" algn="bl" rotWithShape="0"/>
              </a:effectLst>
              <a:scene3d>
                <a:camera prst="orthographicFront">
                  <a:rot lat="0" lon="20999952" rev="0"/>
                </a:camera>
                <a:lightRig rig="threePt" dir="t"/>
              </a:scene3d>
              <a:sp3d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1400"/>
                </a:lvl1pPr>
              </a:lstStyle>
              <a:p>
                <a:r>
                  <a:rPr lang="en-US" dirty="0"/>
                  <a:t>Provincial level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994952" y="5024785"/>
                <a:ext cx="1186200" cy="409595"/>
              </a:xfrm>
              <a:prstGeom prst="rect">
                <a:avLst/>
              </a:prstGeom>
              <a:gradFill flip="none" rotWithShape="1">
                <a:gsLst>
                  <a:gs pos="77000">
                    <a:schemeClr val="bg2"/>
                  </a:gs>
                  <a:gs pos="8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r="5400000" algn="ctr" rotWithShape="0">
                  <a:srgbClr val="FF0000">
                    <a:alpha val="47000"/>
                  </a:srgbClr>
                </a:outerShdw>
                <a:reflection endPos="0" dist="50800" dir="5400000" sy="-100000" algn="bl" rotWithShape="0"/>
              </a:effectLst>
              <a:scene3d>
                <a:camera prst="orthographicFront">
                  <a:rot lat="0" lon="20999952" rev="0"/>
                </a:camera>
                <a:lightRig rig="threePt" dir="t"/>
              </a:scene3d>
              <a:sp3d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1400"/>
                </a:lvl1pPr>
              </a:lstStyle>
              <a:p>
                <a:r>
                  <a:rPr lang="en-US" dirty="0"/>
                  <a:t>Local level</a:t>
                </a:r>
              </a:p>
            </p:txBody>
          </p:sp>
        </p:grp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16555" y="221432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Major areas of work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5348535" y="2427211"/>
            <a:ext cx="0" cy="2645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 bwMode="auto">
          <a:xfrm>
            <a:off x="6253325" y="2478665"/>
            <a:ext cx="2156168" cy="523220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National Policy/Political </a:t>
            </a:r>
          </a:p>
          <a:p>
            <a:r>
              <a:rPr lang="en-US" dirty="0"/>
              <a:t>objectives 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5673771" y="4526260"/>
            <a:ext cx="3409590" cy="523220"/>
          </a:xfrm>
          <a:prstGeom prst="rect">
            <a:avLst/>
          </a:prstGeom>
          <a:gradFill>
            <a:gsLst>
              <a:gs pos="87000">
                <a:schemeClr val="accent1">
                  <a:lumMod val="75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/>
              <a:t>Support for more technical areas of work</a:t>
            </a:r>
          </a:p>
          <a:p>
            <a:pPr>
              <a:defRPr/>
            </a:pPr>
            <a:r>
              <a:rPr lang="en-US" sz="1400" dirty="0" smtClean="0"/>
              <a:t>(</a:t>
            </a:r>
            <a:r>
              <a:rPr lang="en-US" sz="1400" dirty="0"/>
              <a:t>Health</a:t>
            </a:r>
            <a:r>
              <a:rPr lang="en-US" sz="1400" dirty="0" smtClean="0"/>
              <a:t> Accounts, HIS, Drug pricing,…)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6663534" y="3512426"/>
            <a:ext cx="1335750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Strategic work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6555" y="6277439"/>
            <a:ext cx="908069" cy="307777"/>
          </a:xfrm>
          <a:prstGeom prst="rect">
            <a:avLst/>
          </a:prstGeom>
          <a:gradFill flip="none" rotWithShape="1">
            <a:gsLst>
              <a:gs pos="77000">
                <a:schemeClr val="bg2"/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 smtClean="0"/>
              <a:t>Visibility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0" y="228600"/>
            <a:ext cx="9144000" cy="615272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728"/>
            <a:ext cx="9007664" cy="56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0" y="430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3848" y="457200"/>
            <a:ext cx="2736304" cy="4515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9" y="5943600"/>
            <a:ext cx="7543800" cy="914400"/>
          </a:xfrm>
        </p:spPr>
        <p:txBody>
          <a:bodyPr/>
          <a:lstStyle/>
          <a:p>
            <a:r>
              <a:rPr lang="fr-CH" sz="3200" dirty="0" err="1"/>
              <a:t>Concretely</a:t>
            </a:r>
            <a:r>
              <a:rPr lang="fr-CH" sz="3200" dirty="0"/>
              <a:t> in </a:t>
            </a:r>
            <a:r>
              <a:rPr lang="fr-CH" sz="3200" dirty="0" smtClean="0"/>
              <a:t>countries…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0"/>
            <a:ext cx="4617720" cy="22048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2"/>
                </a:solidFill>
              </a:rPr>
              <a:t>Modality 1 – Policy dialogue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Greece:</a:t>
            </a:r>
            <a:r>
              <a:rPr lang="en-US" dirty="0"/>
              <a:t> Policy dialogue </a:t>
            </a:r>
            <a:r>
              <a:rPr lang="en-US" dirty="0" smtClean="0"/>
              <a:t>on</a:t>
            </a:r>
            <a:br>
              <a:rPr lang="en-US" dirty="0" smtClean="0"/>
            </a:br>
            <a:r>
              <a:rPr lang="en-US" dirty="0" smtClean="0"/>
              <a:t>health </a:t>
            </a:r>
            <a:r>
              <a:rPr lang="en-US" dirty="0"/>
              <a:t>reform in Greece: public health in the 21st </a:t>
            </a:r>
            <a:r>
              <a:rPr lang="en-US" dirty="0" smtClean="0"/>
              <a:t>century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79512" y="2060848"/>
            <a:ext cx="4176464" cy="343217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2"/>
                </a:solidFill>
              </a:rPr>
              <a:t>Modality 2 – Strategic Support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Tunisia: </a:t>
            </a:r>
            <a:r>
              <a:rPr lang="en-US" dirty="0"/>
              <a:t>Citizen jury &amp; public accountability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Moldova:</a:t>
            </a:r>
            <a:r>
              <a:rPr lang="en-US" dirty="0"/>
              <a:t> PHC &amp; Hospital reform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Morroco</a:t>
            </a:r>
            <a:r>
              <a:rPr lang="en-US" b="1" dirty="0"/>
              <a:t>:</a:t>
            </a:r>
            <a:r>
              <a:rPr lang="en-US" dirty="0"/>
              <a:t> Institutional review of the health sector agencies</a:t>
            </a:r>
          </a:p>
          <a:p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0" y="332656"/>
            <a:ext cx="4572000" cy="6237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Modality 3 – Technical assistance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Burkina Faso:</a:t>
            </a:r>
            <a:r>
              <a:rPr lang="en-US" dirty="0" smtClean="0"/>
              <a:t> Health financing strategy (with P4H)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Guinea:</a:t>
            </a:r>
            <a:r>
              <a:rPr lang="en-US" dirty="0" smtClean="0"/>
              <a:t> Health workforce pre-service education (with HWF)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Sierra Leone:</a:t>
            </a:r>
            <a:r>
              <a:rPr lang="en-US" dirty="0" smtClean="0"/>
              <a:t> Health Workforce strategy</a:t>
            </a:r>
          </a:p>
          <a:p>
            <a:pPr marL="0" indent="0">
              <a:spcBef>
                <a:spcPts val="600"/>
              </a:spcBef>
              <a:buNone/>
            </a:pPr>
            <a:endParaRPr lang="fr-CH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Modality 4 – Service Delivery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Yemen:</a:t>
            </a:r>
            <a:r>
              <a:rPr lang="en-US" dirty="0" smtClean="0"/>
              <a:t> Health sector support programme with WB, </a:t>
            </a:r>
            <a:r>
              <a:rPr lang="en-US" dirty="0" err="1" smtClean="0"/>
              <a:t>Unicef</a:t>
            </a:r>
            <a:r>
              <a:rPr lang="en-US" dirty="0" smtClean="0"/>
              <a:t> &amp; WFP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South Sudan:</a:t>
            </a:r>
            <a:r>
              <a:rPr lang="en-US" dirty="0" smtClean="0"/>
              <a:t> donor coordination; national health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330"/>
            <a:ext cx="8496944" cy="6120680"/>
          </a:xfrm>
        </p:spPr>
        <p:txBody>
          <a:bodyPr>
            <a:normAutofit/>
          </a:bodyPr>
          <a:lstStyle/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/>
              <a:t>C</a:t>
            </a:r>
            <a:r>
              <a:rPr lang="fr-CH" sz="2800" dirty="0" smtClean="0"/>
              <a:t>ountry </a:t>
            </a:r>
            <a:r>
              <a:rPr lang="fr-CH" sz="2800" dirty="0" err="1" smtClean="0"/>
              <a:t>learning</a:t>
            </a:r>
            <a:r>
              <a:rPr lang="fr-CH" sz="2800" dirty="0" smtClean="0"/>
              <a:t> programme</a:t>
            </a:r>
          </a:p>
          <a:p>
            <a:pPr marL="475488" lvl="0" indent="-457200">
              <a:buFont typeface="Wingdings" panose="05000000000000000000" pitchFamily="2" charset="2"/>
              <a:buChar char="q"/>
            </a:pPr>
            <a:r>
              <a:rPr lang="en-GB" sz="2800" dirty="0"/>
              <a:t>Global UHC </a:t>
            </a:r>
            <a:r>
              <a:rPr lang="en-GB" sz="2800" dirty="0" smtClean="0"/>
              <a:t>and health </a:t>
            </a:r>
            <a:br>
              <a:rPr lang="en-GB" sz="2800" dirty="0" smtClean="0"/>
            </a:br>
            <a:r>
              <a:rPr lang="en-GB" sz="2800" dirty="0" smtClean="0"/>
              <a:t>financing  products for HF </a:t>
            </a:r>
            <a:br>
              <a:rPr lang="en-GB" sz="2800" dirty="0" smtClean="0"/>
            </a:br>
            <a:r>
              <a:rPr lang="en-GB" sz="2800" dirty="0" smtClean="0"/>
              <a:t>advocacy in countries</a:t>
            </a:r>
            <a:endParaRPr lang="en-GB" sz="2800" dirty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Scientific </a:t>
            </a:r>
            <a:r>
              <a:rPr lang="fr-CH" sz="2800" dirty="0"/>
              <a:t>publications: </a:t>
            </a:r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800" dirty="0" smtClean="0"/>
              <a:t>BMC </a:t>
            </a:r>
            <a:r>
              <a:rPr lang="fr-CH" sz="2800" dirty="0" err="1"/>
              <a:t>series</a:t>
            </a:r>
            <a:r>
              <a:rPr lang="fr-CH" sz="2800" dirty="0"/>
              <a:t> on </a:t>
            </a:r>
            <a:r>
              <a:rPr lang="fr-CH" sz="2800" dirty="0" err="1"/>
              <a:t>policy</a:t>
            </a:r>
            <a:r>
              <a:rPr lang="fr-CH" sz="2800" dirty="0"/>
              <a:t> </a:t>
            </a:r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800" dirty="0" smtClean="0"/>
              <a:t>dialogue (</a:t>
            </a:r>
            <a:r>
              <a:rPr lang="fr-CH" sz="2800" dirty="0"/>
              <a:t>AFRO), </a:t>
            </a:r>
            <a:r>
              <a:rPr lang="fr-CH" sz="2800" dirty="0" err="1"/>
              <a:t>others</a:t>
            </a:r>
            <a:r>
              <a:rPr lang="fr-CH" sz="2800" dirty="0"/>
              <a:t> </a:t>
            </a:r>
            <a:br>
              <a:rPr lang="fr-CH" sz="2800" dirty="0"/>
            </a:br>
            <a:r>
              <a:rPr lang="fr-CH" sz="2800" dirty="0" smtClean="0"/>
              <a:t>at </a:t>
            </a:r>
            <a:r>
              <a:rPr lang="fr-CH" sz="2800" dirty="0" err="1"/>
              <a:t>regional</a:t>
            </a:r>
            <a:r>
              <a:rPr lang="fr-CH" sz="2800" dirty="0"/>
              <a:t> </a:t>
            </a:r>
            <a:r>
              <a:rPr lang="fr-CH" sz="2800" dirty="0" smtClean="0"/>
              <a:t>and </a:t>
            </a:r>
            <a:r>
              <a:rPr lang="fr-CH" sz="2800" dirty="0"/>
              <a:t>country </a:t>
            </a:r>
            <a:r>
              <a:rPr lang="fr-CH" sz="2800" dirty="0" err="1"/>
              <a:t>level</a:t>
            </a:r>
            <a:endParaRPr lang="fr-CH" sz="2800" dirty="0"/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Backup missions</a:t>
            </a:r>
          </a:p>
          <a:p>
            <a:pPr marL="475488" indent="-457200">
              <a:buFont typeface="Wingdings" panose="05000000000000000000" pitchFamily="2" charset="2"/>
              <a:buChar char="q"/>
            </a:pPr>
            <a:r>
              <a:rPr lang="fr-CH" sz="2800" dirty="0" smtClean="0"/>
              <a:t>Collaboration </a:t>
            </a:r>
            <a:r>
              <a:rPr lang="fr-CH" sz="2800" dirty="0" err="1"/>
              <a:t>with</a:t>
            </a:r>
            <a:r>
              <a:rPr lang="fr-CH" sz="2800" dirty="0"/>
              <a:t> </a:t>
            </a:r>
            <a:r>
              <a:rPr lang="fr-CH" sz="2800" dirty="0" err="1"/>
              <a:t>many</a:t>
            </a:r>
            <a:r>
              <a:rPr lang="fr-CH" sz="2800" dirty="0"/>
              <a:t> </a:t>
            </a:r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800" dirty="0" err="1" smtClean="0"/>
              <a:t>departments</a:t>
            </a:r>
            <a:r>
              <a:rPr lang="fr-CH" sz="2800" dirty="0" smtClean="0"/>
              <a:t> </a:t>
            </a:r>
            <a:r>
              <a:rPr lang="fr-CH" sz="2800" dirty="0"/>
              <a:t>at HQ, </a:t>
            </a:r>
            <a:r>
              <a:rPr lang="fr-CH" sz="2800" dirty="0" err="1"/>
              <a:t>regional</a:t>
            </a:r>
            <a:r>
              <a:rPr lang="fr-CH" sz="2800" dirty="0"/>
              <a:t> </a:t>
            </a:r>
            <a:r>
              <a:rPr lang="fr-CH" sz="2800" dirty="0" smtClean="0"/>
              <a:t/>
            </a:r>
            <a:br>
              <a:rPr lang="fr-CH" sz="2800" dirty="0" smtClean="0"/>
            </a:br>
            <a:r>
              <a:rPr lang="fr-CH" sz="2800" dirty="0" smtClean="0"/>
              <a:t>and </a:t>
            </a:r>
            <a:r>
              <a:rPr lang="fr-CH" sz="2800" dirty="0"/>
              <a:t>country </a:t>
            </a:r>
            <a:r>
              <a:rPr lang="fr-CH" sz="2800" dirty="0" err="1"/>
              <a:t>level</a:t>
            </a:r>
            <a:r>
              <a:rPr lang="fr-CH" sz="2800" dirty="0"/>
              <a:t>.</a:t>
            </a: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237312"/>
            <a:ext cx="7848872" cy="489992"/>
          </a:xfrm>
        </p:spPr>
        <p:txBody>
          <a:bodyPr/>
          <a:lstStyle/>
          <a:p>
            <a:r>
              <a:rPr lang="fr-CH" dirty="0" smtClean="0"/>
              <a:t>And </a:t>
            </a:r>
            <a:r>
              <a:rPr lang="fr-CH" dirty="0" err="1" smtClean="0"/>
              <a:t>also</a:t>
            </a:r>
            <a:r>
              <a:rPr lang="fr-CH" dirty="0" smtClean="0"/>
              <a:t>…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48384"/>
            <a:ext cx="3880734" cy="484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6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2922</TotalTime>
  <Words>656</Words>
  <Application>Microsoft Office PowerPoint</Application>
  <PresentationFormat>On-screen Show (4:3)</PresentationFormat>
  <Paragraphs>127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Elemental</vt:lpstr>
      <vt:lpstr>Policy dialogue makes  Universal Health Coverage happen!  An EU-Luxembourg / WHO  collaborative agreement towards UHC </vt:lpstr>
      <vt:lpstr>PowerPoint Presentation</vt:lpstr>
      <vt:lpstr>PowerPoint Presentation</vt:lpstr>
      <vt:lpstr>Activities:  15 areas of work around 3 pillars</vt:lpstr>
      <vt:lpstr>Roadmaps: hundreds of activities</vt:lpstr>
      <vt:lpstr>PowerPoint Presentation</vt:lpstr>
      <vt:lpstr>PowerPoint Presentation</vt:lpstr>
      <vt:lpstr>Concretely in countries…</vt:lpstr>
      <vt:lpstr>And also…</vt:lpstr>
      <vt:lpstr>Other aspects…</vt:lpstr>
      <vt:lpstr>Other aspects…</vt:lpstr>
      <vt:lpstr>Lessons learned</vt:lpstr>
      <vt:lpstr>Lessons learned</vt:lpstr>
      <vt:lpstr>The website</vt:lpstr>
      <vt:lpstr>PowerPoint Presentation</vt:lpstr>
      <vt:lpstr>PowerPoint Presentation</vt:lpstr>
      <vt:lpstr>Others…</vt:lpstr>
      <vt:lpstr>PowerPoint Presentation</vt:lpstr>
      <vt:lpstr>And for today?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EU-Luxembourg / WHO  Universal Health Coverage Partnership</dc:title>
  <dc:creator>PORIGNON, Denis Georges</dc:creator>
  <cp:lastModifiedBy>PORIGNON, Denis Georges</cp:lastModifiedBy>
  <cp:revision>131</cp:revision>
  <dcterms:created xsi:type="dcterms:W3CDTF">2017-03-15T07:40:18Z</dcterms:created>
  <dcterms:modified xsi:type="dcterms:W3CDTF">2018-01-12T09:13:43Z</dcterms:modified>
</cp:coreProperties>
</file>