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7" r:id="rId1"/>
  </p:sldMasterIdLst>
  <p:notesMasterIdLst>
    <p:notesMasterId r:id="rId28"/>
  </p:notesMasterIdLst>
  <p:handoutMasterIdLst>
    <p:handoutMasterId r:id="rId29"/>
  </p:handoutMasterIdLst>
  <p:sldIdLst>
    <p:sldId id="367" r:id="rId2"/>
    <p:sldId id="362" r:id="rId3"/>
    <p:sldId id="258" r:id="rId4"/>
    <p:sldId id="265" r:id="rId5"/>
    <p:sldId id="398" r:id="rId6"/>
    <p:sldId id="399" r:id="rId7"/>
    <p:sldId id="400" r:id="rId8"/>
    <p:sldId id="401" r:id="rId9"/>
    <p:sldId id="396" r:id="rId10"/>
    <p:sldId id="266" r:id="rId11"/>
    <p:sldId id="356" r:id="rId12"/>
    <p:sldId id="389" r:id="rId13"/>
    <p:sldId id="390" r:id="rId14"/>
    <p:sldId id="391" r:id="rId15"/>
    <p:sldId id="392" r:id="rId16"/>
    <p:sldId id="378" r:id="rId17"/>
    <p:sldId id="386" r:id="rId18"/>
    <p:sldId id="369" r:id="rId19"/>
    <p:sldId id="370" r:id="rId20"/>
    <p:sldId id="372" r:id="rId21"/>
    <p:sldId id="377" r:id="rId22"/>
    <p:sldId id="374" r:id="rId23"/>
    <p:sldId id="394" r:id="rId24"/>
    <p:sldId id="273" r:id="rId25"/>
    <p:sldId id="385" r:id="rId26"/>
    <p:sldId id="354" r:id="rId2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950" autoAdjust="0"/>
    <p:restoredTop sz="91548" autoAdjust="0"/>
  </p:normalViewPr>
  <p:slideViewPr>
    <p:cSldViewPr snapToGrid="0">
      <p:cViewPr varScale="1">
        <p:scale>
          <a:sx n="102" d="100"/>
          <a:sy n="102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EEB79-8693-5D47-B40A-A4942BE4CB3C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180D8-F6E8-6E4D-BEE4-F02F08F6FF4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772577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2CCB0E-1B39-47EE-89AF-F25703ADAC66}" type="datetimeFigureOut">
              <a:rPr lang="fr-BE"/>
              <a:pPr>
                <a:defRPr/>
              </a:pPr>
              <a:t>23/11/2017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9054E7-8131-4D08-BE69-67331609A58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2569468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dirty="0" smtClean="0">
              <a:sym typeface="Wingdings" pitchFamily="2" charset="2"/>
            </a:endParaRPr>
          </a:p>
        </p:txBody>
      </p:sp>
      <p:sp>
        <p:nvSpPr>
          <p:cNvPr id="686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F828E9-C862-4D81-A865-85339D6B55F9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408324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BE" smtClean="0"/>
              <a:t>Le principe du test de Pak est de faire des mesures à différentes « étapes » et « controles » du métabolisme du calcium</a:t>
            </a:r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F28458-034A-4D6A-B497-17D44ACB1041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181032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BE" smtClean="0"/>
              <a:t>Le principe du test de Pak est de faire des mesures à différentes « étapes » et « controles » du métabolisme du calcium</a:t>
            </a:r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F28458-034A-4D6A-B497-17D44ACB1041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181032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xmlns="" val="1065590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To</a:t>
            </a:r>
            <a:r>
              <a:rPr lang="fr-BE" baseline="0" dirty="0" smtClean="0"/>
              <a:t> check if patients are in the good conditions to </a:t>
            </a:r>
            <a:r>
              <a:rPr lang="fr-BE" baseline="0" dirty="0" err="1" smtClean="0"/>
              <a:t>realize</a:t>
            </a:r>
            <a:r>
              <a:rPr lang="fr-BE" baseline="0" dirty="0" smtClean="0"/>
              <a:t> the test : </a:t>
            </a:r>
            <a:r>
              <a:rPr lang="fr-BE" baseline="0" dirty="0" err="1" smtClean="0"/>
              <a:t>did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followed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dietary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recommendations</a:t>
            </a:r>
            <a:r>
              <a:rPr lang="fr-BE" baseline="0" dirty="0" smtClean="0"/>
              <a:t>?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9054E7-8131-4D08-BE69-67331609A583}" type="slidenum">
              <a:rPr lang="fr-BE" smtClean="0"/>
              <a:pPr>
                <a:defRPr/>
              </a:pPr>
              <a:t>19</a:t>
            </a:fld>
            <a:endParaRPr lang="fr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BE" smtClean="0"/>
              <a:t>Delta PTH / Delta Ca à 120 min est moins élevé que celui à 105, mais plus spécifique</a:t>
            </a:r>
          </a:p>
          <a:p>
            <a:pPr eaLnBrk="1" hangingPunct="1">
              <a:spcBef>
                <a:spcPct val="0"/>
              </a:spcBef>
            </a:pPr>
            <a:r>
              <a:rPr lang="fr-BE" smtClean="0"/>
              <a:t>1,25OH VTD : 65-167 pmol/L  (/2,4)</a:t>
            </a:r>
          </a:p>
        </p:txBody>
      </p:sp>
      <p:sp>
        <p:nvSpPr>
          <p:cNvPr id="880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9C8AE2-0DE3-443D-8E26-9B50598E2855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498239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Ca2+ &gt;1.31 </a:t>
            </a:r>
            <a:r>
              <a:rPr lang="fr-BE" dirty="0" smtClean="0">
                <a:sym typeface="Wingdings" pitchFamily="2" charset="2"/>
              </a:rPr>
              <a:t> PTH&lt;21 (2eG)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9054E7-8131-4D08-BE69-67331609A583}" type="slidenum">
              <a:rPr lang="fr-BE" smtClean="0"/>
              <a:pPr>
                <a:defRPr/>
              </a:pPr>
              <a:t>21</a:t>
            </a:fld>
            <a:endParaRPr lang="fr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/>
              <a:buChar char="è"/>
            </a:pPr>
            <a:r>
              <a:rPr lang="fr-BE" dirty="0" err="1" smtClean="0">
                <a:sym typeface="Wingdings" pitchFamily="2" charset="2"/>
              </a:rPr>
              <a:t>Almost</a:t>
            </a:r>
            <a:r>
              <a:rPr lang="fr-BE" baseline="0" dirty="0" smtClean="0">
                <a:sym typeface="Wingdings" pitchFamily="2" charset="2"/>
              </a:rPr>
              <a:t> 50% of BMD </a:t>
            </a:r>
            <a:r>
              <a:rPr lang="fr-BE" baseline="0" dirty="0" err="1" smtClean="0">
                <a:sym typeface="Wingdings" pitchFamily="2" charset="2"/>
              </a:rPr>
              <a:t>loss</a:t>
            </a:r>
            <a:r>
              <a:rPr lang="fr-BE" baseline="0" dirty="0" smtClean="0">
                <a:sym typeface="Wingdings" pitchFamily="2" charset="2"/>
              </a:rPr>
              <a:t> in </a:t>
            </a:r>
            <a:r>
              <a:rPr lang="fr-BE" baseline="0" dirty="0" err="1" smtClean="0">
                <a:sym typeface="Wingdings" pitchFamily="2" charset="2"/>
              </a:rPr>
              <a:t>this</a:t>
            </a:r>
            <a:r>
              <a:rPr lang="fr-BE" baseline="0" dirty="0" smtClean="0">
                <a:sym typeface="Wingdings" pitchFamily="2" charset="2"/>
              </a:rPr>
              <a:t> population of </a:t>
            </a:r>
            <a:r>
              <a:rPr lang="fr-BE" baseline="0" dirty="0" err="1" smtClean="0">
                <a:sym typeface="Wingdings" pitchFamily="2" charset="2"/>
              </a:rPr>
              <a:t>recurrent</a:t>
            </a:r>
            <a:r>
              <a:rPr lang="fr-BE" baseline="0" dirty="0" smtClean="0">
                <a:sym typeface="Wingdings" pitchFamily="2" charset="2"/>
              </a:rPr>
              <a:t> SF, </a:t>
            </a:r>
            <a:r>
              <a:rPr lang="fr-BE" baseline="0" dirty="0" err="1" smtClean="0">
                <a:sym typeface="Wingdings" pitchFamily="2" charset="2"/>
              </a:rPr>
              <a:t>including</a:t>
            </a:r>
            <a:r>
              <a:rPr lang="fr-BE" baseline="0" dirty="0" smtClean="0">
                <a:sym typeface="Wingdings" pitchFamily="2" charset="2"/>
              </a:rPr>
              <a:t> +/-</a:t>
            </a:r>
            <a:r>
              <a:rPr lang="fr-BE" baseline="0" dirty="0" err="1" smtClean="0">
                <a:sym typeface="Wingdings" pitchFamily="2" charset="2"/>
              </a:rPr>
              <a:t>young</a:t>
            </a:r>
            <a:r>
              <a:rPr lang="fr-BE" baseline="0" dirty="0" smtClean="0">
                <a:sym typeface="Wingdings" pitchFamily="2" charset="2"/>
              </a:rPr>
              <a:t> men</a:t>
            </a:r>
          </a:p>
          <a:p>
            <a:pPr eaLnBrk="1" hangingPunct="1">
              <a:buFont typeface="Wingdings"/>
              <a:buChar char="è"/>
            </a:pPr>
            <a:endParaRPr lang="fr-BE" baseline="0" dirty="0" smtClean="0">
              <a:sym typeface="Wingdings" pitchFamily="2" charset="2"/>
            </a:endParaRPr>
          </a:p>
          <a:p>
            <a:pPr eaLnBrk="1" hangingPunct="1">
              <a:buFont typeface="Wingdings"/>
              <a:buChar char="è"/>
            </a:pPr>
            <a:r>
              <a:rPr lang="fr-BE" baseline="0" dirty="0" smtClean="0">
                <a:sym typeface="Wingdings" pitchFamily="2" charset="2"/>
              </a:rPr>
              <a:t>Radius: more sensitive to PTH </a:t>
            </a:r>
            <a:r>
              <a:rPr lang="fr-BE" baseline="0" dirty="0" err="1" smtClean="0">
                <a:sym typeface="Wingdings" pitchFamily="2" charset="2"/>
              </a:rPr>
              <a:t>effect</a:t>
            </a:r>
            <a:r>
              <a:rPr lang="fr-BE" baseline="0" dirty="0" smtClean="0">
                <a:sym typeface="Wingdings" pitchFamily="2" charset="2"/>
              </a:rPr>
              <a:t> due to </a:t>
            </a:r>
            <a:r>
              <a:rPr lang="fr-BE" baseline="0" dirty="0" err="1" smtClean="0">
                <a:sym typeface="Wingdings" pitchFamily="2" charset="2"/>
              </a:rPr>
              <a:t>its</a:t>
            </a:r>
            <a:r>
              <a:rPr lang="fr-BE" baseline="0" dirty="0" smtClean="0">
                <a:sym typeface="Wingdings" pitchFamily="2" charset="2"/>
              </a:rPr>
              <a:t> trabecular and cortical content</a:t>
            </a:r>
          </a:p>
          <a:p>
            <a:pPr eaLnBrk="1" hangingPunct="1">
              <a:buFont typeface="Wingdings"/>
              <a:buChar char="è"/>
            </a:pPr>
            <a:endParaRPr lang="fr-BE" baseline="0" dirty="0" smtClean="0">
              <a:sym typeface="Wingdings" pitchFamily="2" charset="2"/>
            </a:endParaRPr>
          </a:p>
          <a:p>
            <a:pPr eaLnBrk="1" hangingPunct="1">
              <a:buFont typeface="Wingdings"/>
              <a:buChar char="è"/>
            </a:pPr>
            <a:endParaRPr lang="fr-BE" dirty="0" smtClean="0"/>
          </a:p>
          <a:p>
            <a:pPr eaLnBrk="1" hangingPunct="1"/>
            <a:endParaRPr lang="fr-BE" dirty="0" smtClean="0"/>
          </a:p>
          <a:p>
            <a:pPr eaLnBrk="1" hangingPunct="1"/>
            <a:r>
              <a:rPr lang="fr-BE" dirty="0" smtClean="0"/>
              <a:t>Ostéoporose : </a:t>
            </a:r>
            <a:br>
              <a:rPr lang="fr-BE" dirty="0" smtClean="0"/>
            </a:br>
            <a:r>
              <a:rPr lang="fr-BE" dirty="0" smtClean="0"/>
              <a:t>si &lt;40 ans : </a:t>
            </a:r>
            <a:r>
              <a:rPr lang="fr-BE" dirty="0" err="1" smtClean="0"/>
              <a:t>Zs</a:t>
            </a:r>
            <a:r>
              <a:rPr lang="fr-BE" dirty="0" smtClean="0"/>
              <a:t> &lt; -2 </a:t>
            </a:r>
          </a:p>
          <a:p>
            <a:pPr eaLnBrk="1" hangingPunct="1"/>
            <a:r>
              <a:rPr lang="fr-BE" dirty="0" smtClean="0"/>
              <a:t>si +-&gt;40ans : </a:t>
            </a:r>
            <a:r>
              <a:rPr lang="fr-BE" dirty="0" err="1" smtClean="0"/>
              <a:t>Ts</a:t>
            </a:r>
            <a:r>
              <a:rPr lang="fr-BE" dirty="0" smtClean="0"/>
              <a:t> &lt;- 2,5 </a:t>
            </a:r>
          </a:p>
          <a:p>
            <a:pPr eaLnBrk="1" hangingPunct="1"/>
            <a:r>
              <a:rPr lang="fr-BE" dirty="0" smtClean="0"/>
              <a:t>sur rachis (L1-L4 plutôt que L2-L4) ou col, si 1 des 2 </a:t>
            </a:r>
            <a:r>
              <a:rPr lang="fr-BE" dirty="0" smtClean="0">
                <a:sym typeface="Wingdings" pitchFamily="2" charset="2"/>
              </a:rPr>
              <a:t></a:t>
            </a:r>
            <a:r>
              <a:rPr lang="fr-BE" dirty="0" smtClean="0"/>
              <a:t> OK</a:t>
            </a:r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916049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/>
              <a:buChar char="è"/>
            </a:pPr>
            <a:r>
              <a:rPr lang="fr-BE" dirty="0" err="1" smtClean="0">
                <a:sym typeface="Wingdings" pitchFamily="2" charset="2"/>
              </a:rPr>
              <a:t>Almost</a:t>
            </a:r>
            <a:r>
              <a:rPr lang="fr-BE" baseline="0" dirty="0" smtClean="0">
                <a:sym typeface="Wingdings" pitchFamily="2" charset="2"/>
              </a:rPr>
              <a:t> 50% of BMD </a:t>
            </a:r>
            <a:r>
              <a:rPr lang="fr-BE" baseline="0" dirty="0" err="1" smtClean="0">
                <a:sym typeface="Wingdings" pitchFamily="2" charset="2"/>
              </a:rPr>
              <a:t>loss</a:t>
            </a:r>
            <a:r>
              <a:rPr lang="fr-BE" baseline="0" dirty="0" smtClean="0">
                <a:sym typeface="Wingdings" pitchFamily="2" charset="2"/>
              </a:rPr>
              <a:t> in </a:t>
            </a:r>
            <a:r>
              <a:rPr lang="fr-BE" baseline="0" dirty="0" err="1" smtClean="0">
                <a:sym typeface="Wingdings" pitchFamily="2" charset="2"/>
              </a:rPr>
              <a:t>this</a:t>
            </a:r>
            <a:r>
              <a:rPr lang="fr-BE" baseline="0" dirty="0" smtClean="0">
                <a:sym typeface="Wingdings" pitchFamily="2" charset="2"/>
              </a:rPr>
              <a:t> population of </a:t>
            </a:r>
            <a:r>
              <a:rPr lang="fr-BE" baseline="0" dirty="0" err="1" smtClean="0">
                <a:sym typeface="Wingdings" pitchFamily="2" charset="2"/>
              </a:rPr>
              <a:t>recurrent</a:t>
            </a:r>
            <a:r>
              <a:rPr lang="fr-BE" baseline="0" dirty="0" smtClean="0">
                <a:sym typeface="Wingdings" pitchFamily="2" charset="2"/>
              </a:rPr>
              <a:t> SF, </a:t>
            </a:r>
            <a:r>
              <a:rPr lang="fr-BE" baseline="0" dirty="0" err="1" smtClean="0">
                <a:sym typeface="Wingdings" pitchFamily="2" charset="2"/>
              </a:rPr>
              <a:t>including</a:t>
            </a:r>
            <a:r>
              <a:rPr lang="fr-BE" baseline="0" dirty="0" smtClean="0">
                <a:sym typeface="Wingdings" pitchFamily="2" charset="2"/>
              </a:rPr>
              <a:t> +/-</a:t>
            </a:r>
            <a:r>
              <a:rPr lang="fr-BE" baseline="0" dirty="0" err="1" smtClean="0">
                <a:sym typeface="Wingdings" pitchFamily="2" charset="2"/>
              </a:rPr>
              <a:t>young</a:t>
            </a:r>
            <a:r>
              <a:rPr lang="fr-BE" baseline="0" dirty="0" smtClean="0">
                <a:sym typeface="Wingdings" pitchFamily="2" charset="2"/>
              </a:rPr>
              <a:t> men</a:t>
            </a:r>
          </a:p>
          <a:p>
            <a:pPr eaLnBrk="1" hangingPunct="1">
              <a:buFont typeface="Wingdings"/>
              <a:buChar char="è"/>
            </a:pPr>
            <a:endParaRPr lang="fr-BE" baseline="0" dirty="0" smtClean="0">
              <a:sym typeface="Wingdings" pitchFamily="2" charset="2"/>
            </a:endParaRPr>
          </a:p>
          <a:p>
            <a:pPr eaLnBrk="1" hangingPunct="1">
              <a:buFont typeface="Wingdings"/>
              <a:buChar char="è"/>
            </a:pPr>
            <a:r>
              <a:rPr lang="fr-BE" baseline="0" dirty="0" smtClean="0">
                <a:sym typeface="Wingdings" pitchFamily="2" charset="2"/>
              </a:rPr>
              <a:t>Radius: more sensitive to PTH </a:t>
            </a:r>
            <a:r>
              <a:rPr lang="fr-BE" baseline="0" dirty="0" err="1" smtClean="0">
                <a:sym typeface="Wingdings" pitchFamily="2" charset="2"/>
              </a:rPr>
              <a:t>effect</a:t>
            </a:r>
            <a:r>
              <a:rPr lang="fr-BE" baseline="0" dirty="0" smtClean="0">
                <a:sym typeface="Wingdings" pitchFamily="2" charset="2"/>
              </a:rPr>
              <a:t> due to </a:t>
            </a:r>
            <a:r>
              <a:rPr lang="fr-BE" baseline="0" dirty="0" err="1" smtClean="0">
                <a:sym typeface="Wingdings" pitchFamily="2" charset="2"/>
              </a:rPr>
              <a:t>its</a:t>
            </a:r>
            <a:r>
              <a:rPr lang="fr-BE" baseline="0" dirty="0" smtClean="0">
                <a:sym typeface="Wingdings" pitchFamily="2" charset="2"/>
              </a:rPr>
              <a:t> trabecular and cortical content</a:t>
            </a:r>
          </a:p>
          <a:p>
            <a:pPr eaLnBrk="1" hangingPunct="1">
              <a:buFont typeface="Wingdings"/>
              <a:buChar char="è"/>
            </a:pPr>
            <a:endParaRPr lang="fr-BE" baseline="0" dirty="0" smtClean="0">
              <a:sym typeface="Wingdings" pitchFamily="2" charset="2"/>
            </a:endParaRPr>
          </a:p>
          <a:p>
            <a:pPr eaLnBrk="1" hangingPunct="1">
              <a:buFont typeface="Wingdings"/>
              <a:buChar char="è"/>
            </a:pPr>
            <a:endParaRPr lang="fr-BE" dirty="0" smtClean="0"/>
          </a:p>
          <a:p>
            <a:pPr eaLnBrk="1" hangingPunct="1"/>
            <a:endParaRPr lang="fr-BE" dirty="0" smtClean="0"/>
          </a:p>
          <a:p>
            <a:pPr eaLnBrk="1" hangingPunct="1"/>
            <a:r>
              <a:rPr lang="fr-BE" dirty="0" smtClean="0"/>
              <a:t>Ostéoporose : </a:t>
            </a:r>
            <a:br>
              <a:rPr lang="fr-BE" dirty="0" smtClean="0"/>
            </a:br>
            <a:r>
              <a:rPr lang="fr-BE" dirty="0" smtClean="0"/>
              <a:t>si &lt;40 ans : </a:t>
            </a:r>
            <a:r>
              <a:rPr lang="fr-BE" dirty="0" err="1" smtClean="0"/>
              <a:t>Zs</a:t>
            </a:r>
            <a:r>
              <a:rPr lang="fr-BE" dirty="0" smtClean="0"/>
              <a:t> &lt; -2 </a:t>
            </a:r>
          </a:p>
          <a:p>
            <a:pPr eaLnBrk="1" hangingPunct="1"/>
            <a:r>
              <a:rPr lang="fr-BE" dirty="0" smtClean="0"/>
              <a:t>si +-&gt;40ans : </a:t>
            </a:r>
            <a:r>
              <a:rPr lang="fr-BE" dirty="0" err="1" smtClean="0"/>
              <a:t>Ts</a:t>
            </a:r>
            <a:r>
              <a:rPr lang="fr-BE" dirty="0" smtClean="0"/>
              <a:t> &lt;- 2,5 </a:t>
            </a:r>
          </a:p>
          <a:p>
            <a:pPr eaLnBrk="1" hangingPunct="1"/>
            <a:r>
              <a:rPr lang="fr-BE" dirty="0" smtClean="0"/>
              <a:t>sur rachis (L1-L4 plutôt que L2-L4) ou col, si 1 des 2 </a:t>
            </a:r>
            <a:r>
              <a:rPr lang="fr-BE" dirty="0" smtClean="0">
                <a:sym typeface="Wingdings" pitchFamily="2" charset="2"/>
              </a:rPr>
              <a:t></a:t>
            </a:r>
            <a:r>
              <a:rPr lang="fr-BE" dirty="0" smtClean="0"/>
              <a:t> OK</a:t>
            </a:r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91604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dirty="0" smtClean="0">
              <a:sym typeface="Wingdings" pitchFamily="2" charset="2"/>
            </a:endParaRPr>
          </a:p>
        </p:txBody>
      </p:sp>
      <p:sp>
        <p:nvSpPr>
          <p:cNvPr id="686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F828E9-C862-4D81-A865-85339D6B55F9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408324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dirty="0" smtClean="0">
              <a:sym typeface="Wingdings" pitchFamily="2" charset="2"/>
            </a:endParaRPr>
          </a:p>
        </p:txBody>
      </p:sp>
      <p:sp>
        <p:nvSpPr>
          <p:cNvPr id="686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F828E9-C862-4D81-A865-85339D6B55F9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408324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dirty="0" smtClean="0">
              <a:sym typeface="Wingdings" pitchFamily="2" charset="2"/>
            </a:endParaRPr>
          </a:p>
        </p:txBody>
      </p:sp>
      <p:sp>
        <p:nvSpPr>
          <p:cNvPr id="686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F828E9-C862-4D81-A865-85339D6B55F9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408324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dirty="0" smtClean="0">
              <a:sym typeface="Wingdings" pitchFamily="2" charset="2"/>
            </a:endParaRPr>
          </a:p>
        </p:txBody>
      </p:sp>
      <p:sp>
        <p:nvSpPr>
          <p:cNvPr id="686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F828E9-C862-4D81-A865-85339D6B55F9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4083241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BE" dirty="0" smtClean="0"/>
              <a:t>Calcium</a:t>
            </a:r>
            <a:r>
              <a:rPr lang="fr-BE" baseline="0" dirty="0" smtClean="0"/>
              <a:t> free </a:t>
            </a:r>
            <a:r>
              <a:rPr lang="fr-BE" baseline="0" dirty="0" err="1" smtClean="0"/>
              <a:t>diet</a:t>
            </a:r>
            <a:r>
              <a:rPr lang="fr-BE" baseline="0" dirty="0" smtClean="0"/>
              <a:t>: &lt;400mg/d, 2 to 7 </a:t>
            </a:r>
            <a:r>
              <a:rPr lang="fr-BE" baseline="0" dirty="0" err="1" smtClean="0"/>
              <a:t>days</a:t>
            </a:r>
            <a:endParaRPr lang="fr-BE" baseline="0" dirty="0" smtClean="0"/>
          </a:p>
          <a:p>
            <a:pPr eaLnBrk="1" hangingPunct="1">
              <a:spcBef>
                <a:spcPct val="0"/>
              </a:spcBef>
            </a:pPr>
            <a:r>
              <a:rPr lang="fr-BE" baseline="0" dirty="0" smtClean="0"/>
              <a:t>Staff </a:t>
            </a:r>
            <a:r>
              <a:rPr lang="fr-BE" baseline="0" dirty="0" err="1" smtClean="0"/>
              <a:t>organization</a:t>
            </a:r>
            <a:r>
              <a:rPr lang="fr-BE" baseline="0" dirty="0" smtClean="0"/>
              <a:t>: </a:t>
            </a:r>
            <a:r>
              <a:rPr lang="fr-BE" baseline="0" dirty="0" err="1" smtClean="0"/>
              <a:t>physician</a:t>
            </a:r>
            <a:r>
              <a:rPr lang="fr-BE" baseline="0" dirty="0" smtClean="0"/>
              <a:t>, nurses, </a:t>
            </a:r>
            <a:r>
              <a:rPr lang="fr-BE" baseline="0" dirty="0" err="1" smtClean="0"/>
              <a:t>lab</a:t>
            </a:r>
            <a:r>
              <a:rPr lang="fr-BE" baseline="0" dirty="0" smtClean="0"/>
              <a:t> and patient</a:t>
            </a:r>
            <a:endParaRPr lang="fr-BE" dirty="0" smtClean="0"/>
          </a:p>
        </p:txBody>
      </p:sp>
      <p:sp>
        <p:nvSpPr>
          <p:cNvPr id="2867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71BC18-75CA-4804-9E0A-85EB19CBF262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2950869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BE" smtClean="0"/>
              <a:t>Le principe du test de Pak est de faire des mesures à différentes « étapes » et « controles » du métabolisme du calcium</a:t>
            </a:r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F28458-034A-4D6A-B497-17D44ACB1041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181032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BE" smtClean="0"/>
              <a:t>Le principe du test de Pak est de faire des mesures à différentes « étapes » et « controles » du métabolisme du calcium</a:t>
            </a:r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F28458-034A-4D6A-B497-17D44ACB1041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181032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BE" smtClean="0"/>
              <a:t>Le principe du test de Pak est de faire des mesures à différentes « étapes » et « controles » du métabolisme du calcium</a:t>
            </a:r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F28458-034A-4D6A-B497-17D44ACB1041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18103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15D9106-B298-9649-8B57-D48F12A0E4A7}" type="datetime1">
              <a:rPr lang="fr-BE" smtClean="0"/>
              <a:pPr>
                <a:defRPr/>
              </a:pPr>
              <a:t>23/11/2017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8F79C501-7A80-4901-B9C6-9BD73F30BDF0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8B4818-125C-C94A-B5D3-5DEE125743C5}" type="datetime1">
              <a:rPr lang="fr-BE" smtClean="0"/>
              <a:pPr>
                <a:defRPr/>
              </a:pPr>
              <a:t>23/11/2017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1A3E8-27D2-47BC-ABDA-66417B9E3B45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9DA7D9-CC3A-C044-B496-7D1132E38F8B}" type="datetime1">
              <a:rPr lang="fr-BE" smtClean="0"/>
              <a:pPr>
                <a:defRPr/>
              </a:pPr>
              <a:t>23/11/2017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E1F8C-A96B-4B6F-9834-0C42AD4C164B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E108E-B1BA-4349-883D-2A568CA8CFB7}" type="datetime1">
              <a:rPr lang="fr-BE" smtClean="0"/>
              <a:pPr>
                <a:defRPr/>
              </a:pPr>
              <a:t>23/11/2017</a:t>
            </a:fld>
            <a:endParaRPr lang="fr-BE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63019-A090-4D00-9E22-3C773A7F7F4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94111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73F872-20AA-A841-B8D7-32952E84230C}" type="datetime1">
              <a:rPr lang="fr-BE" smtClean="0"/>
              <a:pPr>
                <a:defRPr/>
              </a:pPr>
              <a:t>23/11/2017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4F736-2610-4DB5-B553-8576664F70C0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F0CDA7DB-8D82-BD44-AB7F-163A9679C517}" type="datetime1">
              <a:rPr lang="fr-BE" smtClean="0"/>
              <a:pPr>
                <a:defRPr/>
              </a:pPr>
              <a:t>23/11/2017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4DAD8F58-0013-4D7C-AAA3-5799D88252A3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C294ED-2112-7949-B007-F36677405E8D}" type="datetime1">
              <a:rPr lang="fr-BE" smtClean="0"/>
              <a:pPr>
                <a:defRPr/>
              </a:pPr>
              <a:t>23/11/2017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F3BE2-B3A9-434F-8634-257889CA71CA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3D267D-DA40-AD4B-A40F-43E14E19EBA1}" type="datetime1">
              <a:rPr lang="fr-BE" smtClean="0"/>
              <a:pPr>
                <a:defRPr/>
              </a:pPr>
              <a:t>23/11/2017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57006-8ADF-4AF1-AE90-12CAE59BA333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AF57D8-9374-0B47-974E-FD4346C8FA40}" type="datetime1">
              <a:rPr lang="fr-BE" smtClean="0"/>
              <a:pPr>
                <a:defRPr/>
              </a:pPr>
              <a:t>23/11/2017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8101B-5C1F-4E70-9E2F-8DC602E2DC43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8010D-DE5B-9741-8911-8E0073AC587B}" type="datetime1">
              <a:rPr lang="fr-BE" smtClean="0"/>
              <a:pPr>
                <a:defRPr/>
              </a:pPr>
              <a:t>23/11/2017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94409-73EE-436C-97A1-3F46B453DED7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0A568C-3A42-AA4C-9E42-36C34E82C10E}" type="datetime1">
              <a:rPr lang="fr-BE" smtClean="0"/>
              <a:pPr>
                <a:defRPr/>
              </a:pPr>
              <a:t>23/11/2017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E78B2-DF48-471F-8D39-BBECFCC8BFEC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D92BE6-1039-4C4A-9FB9-1D0DA37DAD3B}" type="datetime1">
              <a:rPr lang="fr-BE" smtClean="0"/>
              <a:pPr>
                <a:defRPr/>
              </a:pPr>
              <a:t>23/11/2017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D5A13-1D44-4253-8852-EA756A78B3AB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5E8E43C-FE52-7842-A87F-6F421352FF71}" type="datetime1">
              <a:rPr lang="fr-BE" smtClean="0"/>
              <a:pPr>
                <a:defRPr/>
              </a:pPr>
              <a:t>23/11/2017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92C00FE-35D0-4BBF-BA31-E6E2F8887E5A}" type="slidenum">
              <a:rPr lang="fr-BE" smtClean="0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3415004"/>
            <a:ext cx="9144000" cy="3442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9C501-7A80-4901-B9C6-9BD73F30BDF0}" type="slidenum">
              <a:rPr lang="fr-BE" smtClean="0"/>
              <a:pPr>
                <a:defRPr/>
              </a:pPr>
              <a:t>1</a:t>
            </a:fld>
            <a:endParaRPr lang="fr-BE"/>
          </a:p>
        </p:txBody>
      </p:sp>
      <p:pic>
        <p:nvPicPr>
          <p:cNvPr id="9" name="Picture 13" descr="baniereHom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122"/>
          <a:stretch>
            <a:fillRect/>
          </a:stretch>
        </p:blipFill>
        <p:spPr bwMode="auto">
          <a:xfrm>
            <a:off x="2206335" y="130629"/>
            <a:ext cx="1637291" cy="8957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 t="9241" r="28094" b="40813"/>
          <a:stretch>
            <a:fillRect/>
          </a:stretch>
        </p:blipFill>
        <p:spPr bwMode="auto">
          <a:xfrm>
            <a:off x="281592" y="261257"/>
            <a:ext cx="1596313" cy="6800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 l="20755" t="37048" r="40095" b="44952"/>
          <a:stretch>
            <a:fillRect/>
          </a:stretch>
        </p:blipFill>
        <p:spPr bwMode="auto">
          <a:xfrm>
            <a:off x="6502595" y="195942"/>
            <a:ext cx="2370817" cy="6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28512" t="50000" r="13512" b="20095"/>
          <a:stretch>
            <a:fillRect/>
          </a:stretch>
        </p:blipFill>
        <p:spPr bwMode="auto">
          <a:xfrm>
            <a:off x="0" y="1207925"/>
            <a:ext cx="9144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7282" y="3981185"/>
            <a:ext cx="884541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V. Castiglione</a:t>
            </a:r>
            <a:r>
              <a:rPr kumimoji="0" lang="fr-BE" sz="16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1</a:t>
            </a:r>
            <a:r>
              <a:rPr kumimoji="0" lang="fr-B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, R. Alkouri</a:t>
            </a:r>
            <a:r>
              <a:rPr kumimoji="0" lang="fr-BE" sz="16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2</a:t>
            </a:r>
            <a:r>
              <a:rPr kumimoji="0" lang="fr-B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, L. Pieroni</a:t>
            </a:r>
            <a:r>
              <a:rPr kumimoji="0" lang="fr-BE" sz="16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3</a:t>
            </a:r>
            <a:r>
              <a:rPr kumimoji="0" lang="fr-B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, M. Leban</a:t>
            </a:r>
            <a:r>
              <a:rPr kumimoji="0" lang="fr-BE" sz="16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2</a:t>
            </a:r>
            <a:r>
              <a:rPr kumimoji="0" lang="fr-B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, R. Inaoui</a:t>
            </a:r>
            <a:r>
              <a:rPr kumimoji="0" lang="fr-BE" sz="16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4</a:t>
            </a:r>
            <a:r>
              <a:rPr kumimoji="0" lang="fr-B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, R. Araman</a:t>
            </a:r>
            <a:r>
              <a:rPr kumimoji="0" lang="fr-BE" sz="16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5</a:t>
            </a:r>
            <a:r>
              <a:rPr kumimoji="0" lang="fr-B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, M.P. Dousseaux</a:t>
            </a:r>
            <a:r>
              <a:rPr kumimoji="0" lang="fr-BE" sz="16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6</a:t>
            </a:r>
            <a:r>
              <a:rPr kumimoji="0" lang="fr-B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, </a:t>
            </a:r>
            <a:br>
              <a:rPr kumimoji="0" lang="fr-B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</a:br>
            <a:r>
              <a:rPr kumimoji="0" lang="fr-B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E. Cavalier</a:t>
            </a:r>
            <a:r>
              <a:rPr kumimoji="0" lang="fr-BE" sz="16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1</a:t>
            </a:r>
            <a:r>
              <a:rPr kumimoji="0" lang="fr-B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, I. Tostivint</a:t>
            </a:r>
            <a:r>
              <a:rPr kumimoji="0" lang="fr-BE" sz="16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5</a:t>
            </a:r>
            <a:r>
              <a:rPr kumimoji="0" lang="fr-B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1: Clinical Chemistry department, University of Liège, CHU du Sart Tilman, Liège, Belgium, </a:t>
            </a:r>
            <a:endParaRPr kumimoji="0" lang="fr-BE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2: Endocrinology biochemistry laboratory,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Pitié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Salpêtrière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Hospital, Paris, France </a:t>
            </a:r>
            <a:endParaRPr kumimoji="0" lang="fr-BE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3: Biochemistry and Hormonology laboratory, University Hospital of Montpellier (CHU), France</a:t>
            </a:r>
            <a:endParaRPr kumimoji="0" lang="fr-BE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4: </a:t>
            </a:r>
            <a:r>
              <a:rPr kumimoji="0" lang="fr-B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Rheumatology</a:t>
            </a:r>
            <a:r>
              <a:rPr kumimoji="0" lang="fr-B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, 5: </a:t>
            </a:r>
            <a:r>
              <a:rPr kumimoji="0" lang="fr-B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Nephrology</a:t>
            </a:r>
            <a:r>
              <a:rPr kumimoji="0" lang="fr-B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, 6: </a:t>
            </a:r>
            <a:r>
              <a:rPr kumimoji="0" lang="fr-B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Dietetic</a:t>
            </a:r>
            <a:r>
              <a:rPr kumimoji="0" lang="fr-B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, Pitié Salpêtrière </a:t>
            </a:r>
            <a:r>
              <a:rPr kumimoji="0" lang="fr-B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Hospital</a:t>
            </a:r>
            <a:r>
              <a:rPr kumimoji="0" lang="fr-B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, Paris, France</a:t>
            </a:r>
            <a:endParaRPr kumimoji="0" lang="fr-BE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940" t="44054" r="30354" b="35699"/>
          <a:stretch>
            <a:fillRect/>
          </a:stretch>
        </p:blipFill>
        <p:spPr bwMode="auto">
          <a:xfrm>
            <a:off x="4180368" y="211115"/>
            <a:ext cx="1940514" cy="75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129004" y="1455576"/>
            <a:ext cx="25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3" name="ZoneTexte 12"/>
          <p:cNvSpPr txBox="1"/>
          <p:nvPr/>
        </p:nvSpPr>
        <p:spPr>
          <a:xfrm>
            <a:off x="1166327" y="1483567"/>
            <a:ext cx="705394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Oral calcium load test</a:t>
            </a:r>
          </a:p>
          <a:p>
            <a:pPr algn="ctr"/>
            <a:r>
              <a:rPr lang="en-US" sz="3600" b="1" dirty="0" smtClean="0"/>
              <a:t>for recurrent stone-formers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title"/>
          </p:nvPr>
        </p:nvSpPr>
        <p:spPr>
          <a:xfrm>
            <a:off x="453258" y="245515"/>
            <a:ext cx="7886700" cy="88834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00B0F0"/>
                </a:solidFill>
              </a:rPr>
              <a:t>Settings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2E4F736-2610-4DB5-B553-8576664F70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485076" y="2988984"/>
            <a:ext cx="8115300" cy="381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ccolade fermante 8"/>
          <p:cNvSpPr/>
          <p:nvPr/>
        </p:nvSpPr>
        <p:spPr>
          <a:xfrm rot="5400000">
            <a:off x="3909545" y="2158337"/>
            <a:ext cx="833371" cy="2749546"/>
          </a:xfrm>
          <a:prstGeom prst="rightBrace">
            <a:avLst>
              <a:gd name="adj1" fmla="val 0"/>
              <a:gd name="adj2" fmla="val 62343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28676" name="ZoneTexte 9"/>
          <p:cNvSpPr txBox="1">
            <a:spLocks noChangeArrowheads="1"/>
          </p:cNvSpPr>
          <p:nvPr/>
        </p:nvSpPr>
        <p:spPr bwMode="auto">
          <a:xfrm>
            <a:off x="2550990" y="4014721"/>
            <a:ext cx="2926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Calcium free </a:t>
            </a:r>
            <a:r>
              <a:rPr lang="en-US" sz="2400" dirty="0" smtClean="0">
                <a:latin typeface="+mn-lt"/>
              </a:rPr>
              <a:t>diet before the test </a:t>
            </a:r>
            <a:r>
              <a:rPr lang="en-US" sz="2400" dirty="0" smtClean="0">
                <a:solidFill>
                  <a:srgbClr val="00B0F0"/>
                </a:solidFill>
              </a:rPr>
              <a:t>(2)</a:t>
            </a:r>
            <a:endParaRPr lang="en-US" sz="2400" dirty="0">
              <a:latin typeface="+mn-lt"/>
            </a:endParaRPr>
          </a:p>
        </p:txBody>
      </p:sp>
      <p:sp>
        <p:nvSpPr>
          <p:cNvPr id="11" name="Accolade fermante 10"/>
          <p:cNvSpPr/>
          <p:nvPr/>
        </p:nvSpPr>
        <p:spPr>
          <a:xfrm rot="5400000" flipH="1">
            <a:off x="2635838" y="-163346"/>
            <a:ext cx="914399" cy="5215930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28678" name="ZoneTexte 11"/>
          <p:cNvSpPr txBox="1">
            <a:spLocks noChangeArrowheads="1"/>
          </p:cNvSpPr>
          <p:nvPr/>
        </p:nvSpPr>
        <p:spPr bwMode="auto">
          <a:xfrm>
            <a:off x="1782148" y="1149141"/>
            <a:ext cx="26219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Salt and protein controlled diet </a:t>
            </a:r>
            <a:r>
              <a:rPr lang="en-US" sz="2400" dirty="0" smtClean="0">
                <a:solidFill>
                  <a:srgbClr val="00B0F0"/>
                </a:solidFill>
              </a:rPr>
              <a:t>(1)</a:t>
            </a:r>
            <a:endParaRPr lang="en-US" sz="2400" dirty="0">
              <a:latin typeface="+mn-lt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6335486" y="2537927"/>
            <a:ext cx="933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5840095" y="2855167"/>
            <a:ext cx="271456" cy="165584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endCxn id="28683" idx="0"/>
          </p:cNvCxnSpPr>
          <p:nvPr/>
        </p:nvCxnSpPr>
        <p:spPr>
          <a:xfrm>
            <a:off x="7293864" y="2892146"/>
            <a:ext cx="596900" cy="161766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2" name="ZoneTexte 18"/>
          <p:cNvSpPr txBox="1">
            <a:spLocks noChangeArrowheads="1"/>
          </p:cNvSpPr>
          <p:nvPr/>
        </p:nvSpPr>
        <p:spPr bwMode="auto">
          <a:xfrm>
            <a:off x="5136451" y="4501871"/>
            <a:ext cx="1882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T 0 min</a:t>
            </a:r>
          </a:p>
          <a:p>
            <a:pPr algn="ctr"/>
            <a:r>
              <a:rPr lang="en-US" sz="2400" dirty="0" smtClean="0">
                <a:latin typeface="+mn-lt"/>
              </a:rPr>
              <a:t>Sample</a:t>
            </a:r>
            <a:endParaRPr lang="en-US" sz="2400" dirty="0">
              <a:latin typeface="+mn-lt"/>
            </a:endParaRPr>
          </a:p>
        </p:txBody>
      </p:sp>
      <p:sp>
        <p:nvSpPr>
          <p:cNvPr id="28683" name="ZoneTexte 19"/>
          <p:cNvSpPr txBox="1">
            <a:spLocks noChangeArrowheads="1"/>
          </p:cNvSpPr>
          <p:nvPr/>
        </p:nvSpPr>
        <p:spPr bwMode="auto">
          <a:xfrm>
            <a:off x="6928739" y="4509809"/>
            <a:ext cx="1924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T 120 min</a:t>
            </a:r>
          </a:p>
          <a:p>
            <a:pPr algn="ctr"/>
            <a:r>
              <a:rPr lang="en-US" sz="2400" dirty="0" smtClean="0">
                <a:latin typeface="+mn-lt"/>
              </a:rPr>
              <a:t>Sample</a:t>
            </a:r>
            <a:endParaRPr lang="en-US" sz="2400" dirty="0">
              <a:latin typeface="+mn-lt"/>
            </a:endParaRPr>
          </a:p>
        </p:txBody>
      </p:sp>
      <p:sp>
        <p:nvSpPr>
          <p:cNvPr id="28684" name="ZoneTexte 20"/>
          <p:cNvSpPr txBox="1">
            <a:spLocks noChangeArrowheads="1"/>
          </p:cNvSpPr>
          <p:nvPr/>
        </p:nvSpPr>
        <p:spPr bwMode="auto">
          <a:xfrm>
            <a:off x="6003230" y="2078536"/>
            <a:ext cx="1720850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1g Ca </a:t>
            </a:r>
            <a:r>
              <a:rPr lang="en-US" sz="2400" dirty="0" err="1" smtClean="0">
                <a:latin typeface="+mn-lt"/>
              </a:rPr>
              <a:t>p.o</a:t>
            </a:r>
            <a:r>
              <a:rPr lang="en-US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  <p:sp>
        <p:nvSpPr>
          <p:cNvPr id="29" name="Accolade fermante 28"/>
          <p:cNvSpPr/>
          <p:nvPr/>
        </p:nvSpPr>
        <p:spPr>
          <a:xfrm rot="5400000">
            <a:off x="6798564" y="3565246"/>
            <a:ext cx="350838" cy="3532187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28686" name="ZoneTexte 31"/>
          <p:cNvSpPr txBox="1">
            <a:spLocks noChangeArrowheads="1"/>
          </p:cNvSpPr>
          <p:nvPr/>
        </p:nvSpPr>
        <p:spPr bwMode="auto">
          <a:xfrm>
            <a:off x="5412676" y="5764504"/>
            <a:ext cx="34401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Ratio T0/T120</a:t>
            </a:r>
            <a:endParaRPr lang="en-US" sz="2400" dirty="0">
              <a:latin typeface="+mn-lt"/>
            </a:endParaRPr>
          </a:p>
        </p:txBody>
      </p:sp>
      <p:sp>
        <p:nvSpPr>
          <p:cNvPr id="1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46151" y="5701004"/>
            <a:ext cx="3370069" cy="653143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Staff organization!</a:t>
            </a: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1033272" y="6369241"/>
            <a:ext cx="7818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i="1" dirty="0" smtClean="0">
                <a:solidFill>
                  <a:srgbClr val="00B0F0"/>
                </a:solidFill>
              </a:rPr>
              <a:t>1) </a:t>
            </a:r>
            <a:r>
              <a:rPr lang="fr-BE" i="1" dirty="0" err="1" smtClean="0">
                <a:solidFill>
                  <a:srgbClr val="00B0F0"/>
                </a:solidFill>
              </a:rPr>
              <a:t>Skolarikos</a:t>
            </a:r>
            <a:r>
              <a:rPr lang="fr-BE" i="1" dirty="0" smtClean="0">
                <a:solidFill>
                  <a:srgbClr val="00B0F0"/>
                </a:solidFill>
              </a:rPr>
              <a:t>. </a:t>
            </a:r>
            <a:r>
              <a:rPr lang="fr-BE" i="1" dirty="0" err="1" smtClean="0">
                <a:solidFill>
                  <a:srgbClr val="00B0F0"/>
                </a:solidFill>
              </a:rPr>
              <a:t>Eur</a:t>
            </a:r>
            <a:r>
              <a:rPr lang="fr-BE" i="1" dirty="0" smtClean="0">
                <a:solidFill>
                  <a:srgbClr val="00B0F0"/>
                </a:solidFill>
              </a:rPr>
              <a:t> </a:t>
            </a:r>
            <a:r>
              <a:rPr lang="fr-BE" i="1" dirty="0" err="1" smtClean="0">
                <a:solidFill>
                  <a:srgbClr val="00B0F0"/>
                </a:solidFill>
              </a:rPr>
              <a:t>Urol</a:t>
            </a:r>
            <a:r>
              <a:rPr lang="fr-BE" i="1" dirty="0" smtClean="0">
                <a:solidFill>
                  <a:srgbClr val="00B0F0"/>
                </a:solidFill>
              </a:rPr>
              <a:t> 2015                      </a:t>
            </a:r>
            <a:r>
              <a:rPr lang="fr-BE" i="1" dirty="0" smtClean="0">
                <a:solidFill>
                  <a:srgbClr val="00B0F0"/>
                </a:solidFill>
                <a:latin typeface="+mn-lt"/>
              </a:rPr>
              <a:t>2) </a:t>
            </a:r>
            <a:r>
              <a:rPr lang="fr-BE" i="1" dirty="0" err="1" smtClean="0">
                <a:solidFill>
                  <a:srgbClr val="00B0F0"/>
                </a:solidFill>
                <a:latin typeface="+mn-lt"/>
              </a:rPr>
              <a:t>Pak</a:t>
            </a:r>
            <a:r>
              <a:rPr lang="fr-BE" i="1" dirty="0" smtClean="0">
                <a:solidFill>
                  <a:srgbClr val="00B0F0"/>
                </a:solidFill>
                <a:latin typeface="+mn-lt"/>
              </a:rPr>
              <a:t>. N </a:t>
            </a:r>
            <a:r>
              <a:rPr lang="fr-BE" i="1" dirty="0" err="1" smtClean="0">
                <a:solidFill>
                  <a:srgbClr val="00B0F0"/>
                </a:solidFill>
                <a:latin typeface="+mn-lt"/>
              </a:rPr>
              <a:t>Engl</a:t>
            </a:r>
            <a:r>
              <a:rPr lang="fr-BE" i="1" dirty="0" smtClean="0">
                <a:solidFill>
                  <a:srgbClr val="00B0F0"/>
                </a:solidFill>
                <a:latin typeface="+mn-lt"/>
              </a:rPr>
              <a:t> J Med 1975</a:t>
            </a:r>
            <a:endParaRPr lang="fr-BE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2" name="Accolade fermante 21"/>
          <p:cNvSpPr/>
          <p:nvPr/>
        </p:nvSpPr>
        <p:spPr>
          <a:xfrm rot="5400000" flipH="1">
            <a:off x="6680719" y="718456"/>
            <a:ext cx="746448" cy="2556588"/>
          </a:xfrm>
          <a:prstGeom prst="rightBrace">
            <a:avLst>
              <a:gd name="adj1" fmla="val 0"/>
              <a:gd name="adj2" fmla="val 52166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24" name="ZoneTexte 9"/>
          <p:cNvSpPr txBox="1">
            <a:spLocks noChangeArrowheads="1"/>
          </p:cNvSpPr>
          <p:nvPr/>
        </p:nvSpPr>
        <p:spPr bwMode="auto">
          <a:xfrm>
            <a:off x="5567888" y="1106680"/>
            <a:ext cx="2926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Day of the test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502308" y="1"/>
            <a:ext cx="78867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00B0F0"/>
                </a:solidFill>
              </a:rPr>
              <a:t>Diagnosis and mechanisms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4F736-2610-4DB5-B553-8576664F70C0}" type="slidenum">
              <a:rPr lang="fr-BE" smtClean="0"/>
              <a:pPr>
                <a:defRPr/>
              </a:pPr>
              <a:t>11</a:t>
            </a:fld>
            <a:endParaRPr lang="fr-BE"/>
          </a:p>
        </p:txBody>
      </p:sp>
      <p:pic>
        <p:nvPicPr>
          <p:cNvPr id="26626" name="Espace réservé du contenu 4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3820" y="2968754"/>
            <a:ext cx="1289050" cy="1571625"/>
          </a:xfrm>
        </p:spPr>
      </p:pic>
      <p:pic>
        <p:nvPicPr>
          <p:cNvPr id="26627" name="Imag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5588" y="1198691"/>
            <a:ext cx="1408112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Image 6"/>
          <p:cNvPicPr>
            <a:picLocks noChangeAspect="1"/>
          </p:cNvPicPr>
          <p:nvPr/>
        </p:nvPicPr>
        <p:blipFill>
          <a:blip r:embed="rId5" cstate="print"/>
          <a:srcRect l="49492" r="3352"/>
          <a:stretch>
            <a:fillRect/>
          </a:stretch>
        </p:blipFill>
        <p:spPr bwMode="auto">
          <a:xfrm>
            <a:off x="4398963" y="4929316"/>
            <a:ext cx="969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Image 7"/>
          <p:cNvPicPr>
            <a:picLocks noChangeAspect="1"/>
          </p:cNvPicPr>
          <p:nvPr/>
        </p:nvPicPr>
        <p:blipFill>
          <a:blip r:embed="rId6" cstate="print"/>
          <a:srcRect l="28587" t="7037" r="28159" b="22963"/>
          <a:stretch>
            <a:fillRect/>
          </a:stretch>
        </p:blipFill>
        <p:spPr bwMode="auto">
          <a:xfrm>
            <a:off x="7608888" y="2871916"/>
            <a:ext cx="1470025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Line 24"/>
          <p:cNvSpPr>
            <a:spLocks noChangeShapeType="1"/>
          </p:cNvSpPr>
          <p:nvPr/>
        </p:nvSpPr>
        <p:spPr bwMode="auto">
          <a:xfrm flipH="1">
            <a:off x="974725" y="1867029"/>
            <a:ext cx="0" cy="1100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32" name="ZoneTexte 53"/>
          <p:cNvSpPr txBox="1">
            <a:spLocks noChangeArrowheads="1"/>
          </p:cNvSpPr>
          <p:nvPr/>
        </p:nvSpPr>
        <p:spPr bwMode="auto">
          <a:xfrm>
            <a:off x="4278313" y="3479929"/>
            <a:ext cx="1927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+mn-lt"/>
              </a:rPr>
              <a:t>Plasma</a:t>
            </a:r>
            <a:endParaRPr lang="en-US" sz="2000" dirty="0">
              <a:latin typeface="+mn-lt"/>
            </a:endParaRPr>
          </a:p>
        </p:txBody>
      </p:sp>
      <p:sp>
        <p:nvSpPr>
          <p:cNvPr id="26633" name="Line 24"/>
          <p:cNvSpPr>
            <a:spLocks noChangeShapeType="1"/>
          </p:cNvSpPr>
          <p:nvPr/>
        </p:nvSpPr>
        <p:spPr bwMode="auto">
          <a:xfrm flipH="1">
            <a:off x="974725" y="4624516"/>
            <a:ext cx="0" cy="1063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34" name="Line 24"/>
          <p:cNvSpPr>
            <a:spLocks noChangeShapeType="1"/>
          </p:cNvSpPr>
          <p:nvPr/>
        </p:nvSpPr>
        <p:spPr bwMode="auto">
          <a:xfrm flipH="1">
            <a:off x="5524500" y="3965704"/>
            <a:ext cx="1970088" cy="9271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35" name="Line 24"/>
          <p:cNvSpPr>
            <a:spLocks noChangeShapeType="1"/>
          </p:cNvSpPr>
          <p:nvPr/>
        </p:nvSpPr>
        <p:spPr bwMode="auto">
          <a:xfrm flipH="1" flipV="1">
            <a:off x="5602288" y="2516316"/>
            <a:ext cx="1968500" cy="63341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41" name="Line 24"/>
          <p:cNvSpPr>
            <a:spLocks noChangeShapeType="1"/>
          </p:cNvSpPr>
          <p:nvPr/>
        </p:nvSpPr>
        <p:spPr bwMode="auto">
          <a:xfrm flipH="1">
            <a:off x="4732338" y="2394079"/>
            <a:ext cx="0" cy="1063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42" name="Line 24"/>
          <p:cNvSpPr>
            <a:spLocks noChangeShapeType="1"/>
          </p:cNvSpPr>
          <p:nvPr/>
        </p:nvSpPr>
        <p:spPr bwMode="auto">
          <a:xfrm flipV="1">
            <a:off x="4868863" y="2359154"/>
            <a:ext cx="14287" cy="1046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43" name="Line 24"/>
          <p:cNvSpPr>
            <a:spLocks noChangeShapeType="1"/>
          </p:cNvSpPr>
          <p:nvPr/>
        </p:nvSpPr>
        <p:spPr bwMode="auto">
          <a:xfrm flipH="1">
            <a:off x="4732338" y="3865691"/>
            <a:ext cx="0" cy="1063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44" name="Line 24"/>
          <p:cNvSpPr>
            <a:spLocks noChangeShapeType="1"/>
          </p:cNvSpPr>
          <p:nvPr/>
        </p:nvSpPr>
        <p:spPr bwMode="auto">
          <a:xfrm flipV="1">
            <a:off x="1920875" y="3706941"/>
            <a:ext cx="2206625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46" name="Line 24"/>
          <p:cNvSpPr>
            <a:spLocks noChangeShapeType="1"/>
          </p:cNvSpPr>
          <p:nvPr/>
        </p:nvSpPr>
        <p:spPr bwMode="auto">
          <a:xfrm flipV="1">
            <a:off x="4883150" y="3846641"/>
            <a:ext cx="14288" cy="1046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47" name="Line 24"/>
          <p:cNvSpPr>
            <a:spLocks noChangeShapeType="1"/>
          </p:cNvSpPr>
          <p:nvPr/>
        </p:nvSpPr>
        <p:spPr bwMode="auto">
          <a:xfrm flipV="1">
            <a:off x="5354638" y="5386516"/>
            <a:ext cx="154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85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502308" y="1"/>
            <a:ext cx="78867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00B0F0"/>
                </a:solidFill>
              </a:rPr>
              <a:t>Diagnosis and mechanisms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4F736-2610-4DB5-B553-8576664F70C0}" type="slidenum">
              <a:rPr lang="fr-BE" smtClean="0"/>
              <a:pPr>
                <a:defRPr/>
              </a:pPr>
              <a:t>12</a:t>
            </a:fld>
            <a:endParaRPr lang="fr-BE"/>
          </a:p>
        </p:txBody>
      </p:sp>
      <p:pic>
        <p:nvPicPr>
          <p:cNvPr id="26626" name="Espace réservé du contenu 4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3820" y="2968754"/>
            <a:ext cx="1289050" cy="1571625"/>
          </a:xfrm>
        </p:spPr>
      </p:pic>
      <p:pic>
        <p:nvPicPr>
          <p:cNvPr id="26627" name="Imag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5588" y="1198691"/>
            <a:ext cx="1408112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Image 6"/>
          <p:cNvPicPr>
            <a:picLocks noChangeAspect="1"/>
          </p:cNvPicPr>
          <p:nvPr/>
        </p:nvPicPr>
        <p:blipFill>
          <a:blip r:embed="rId5" cstate="print"/>
          <a:srcRect l="49492" r="3352"/>
          <a:stretch>
            <a:fillRect/>
          </a:stretch>
        </p:blipFill>
        <p:spPr bwMode="auto">
          <a:xfrm>
            <a:off x="4398963" y="4929316"/>
            <a:ext cx="969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Image 7"/>
          <p:cNvPicPr>
            <a:picLocks noChangeAspect="1"/>
          </p:cNvPicPr>
          <p:nvPr/>
        </p:nvPicPr>
        <p:blipFill>
          <a:blip r:embed="rId6" cstate="print"/>
          <a:srcRect l="28587" t="7037" r="28159" b="22963"/>
          <a:stretch>
            <a:fillRect/>
          </a:stretch>
        </p:blipFill>
        <p:spPr bwMode="auto">
          <a:xfrm>
            <a:off x="7608888" y="2871916"/>
            <a:ext cx="1470025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Line 24"/>
          <p:cNvSpPr>
            <a:spLocks noChangeShapeType="1"/>
          </p:cNvSpPr>
          <p:nvPr/>
        </p:nvSpPr>
        <p:spPr bwMode="auto">
          <a:xfrm flipH="1">
            <a:off x="974725" y="1867029"/>
            <a:ext cx="0" cy="1100137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6632" name="ZoneTexte 53"/>
          <p:cNvSpPr txBox="1">
            <a:spLocks noChangeArrowheads="1"/>
          </p:cNvSpPr>
          <p:nvPr/>
        </p:nvSpPr>
        <p:spPr bwMode="auto">
          <a:xfrm>
            <a:off x="4278313" y="3479929"/>
            <a:ext cx="1927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smtClean="0">
                <a:latin typeface="+mn-lt"/>
              </a:rPr>
              <a:t>Plasma</a:t>
            </a:r>
            <a:endParaRPr lang="en-US" sz="2000">
              <a:latin typeface="+mn-lt"/>
            </a:endParaRPr>
          </a:p>
        </p:txBody>
      </p:sp>
      <p:sp>
        <p:nvSpPr>
          <p:cNvPr id="26633" name="Line 24"/>
          <p:cNvSpPr>
            <a:spLocks noChangeShapeType="1"/>
          </p:cNvSpPr>
          <p:nvPr/>
        </p:nvSpPr>
        <p:spPr bwMode="auto">
          <a:xfrm flipH="1">
            <a:off x="974725" y="4624516"/>
            <a:ext cx="0" cy="1063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34" name="Line 24"/>
          <p:cNvSpPr>
            <a:spLocks noChangeShapeType="1"/>
          </p:cNvSpPr>
          <p:nvPr/>
        </p:nvSpPr>
        <p:spPr bwMode="auto">
          <a:xfrm flipH="1">
            <a:off x="5524500" y="3965704"/>
            <a:ext cx="1970088" cy="9271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35" name="Line 24"/>
          <p:cNvSpPr>
            <a:spLocks noChangeShapeType="1"/>
          </p:cNvSpPr>
          <p:nvPr/>
        </p:nvSpPr>
        <p:spPr bwMode="auto">
          <a:xfrm flipH="1" flipV="1">
            <a:off x="5602288" y="2516316"/>
            <a:ext cx="1968500" cy="63341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41" name="Line 24"/>
          <p:cNvSpPr>
            <a:spLocks noChangeShapeType="1"/>
          </p:cNvSpPr>
          <p:nvPr/>
        </p:nvSpPr>
        <p:spPr bwMode="auto">
          <a:xfrm flipH="1">
            <a:off x="4732338" y="2394079"/>
            <a:ext cx="0" cy="1063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42" name="Line 24"/>
          <p:cNvSpPr>
            <a:spLocks noChangeShapeType="1"/>
          </p:cNvSpPr>
          <p:nvPr/>
        </p:nvSpPr>
        <p:spPr bwMode="auto">
          <a:xfrm flipV="1">
            <a:off x="4868863" y="2359154"/>
            <a:ext cx="14287" cy="1046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43" name="Line 24"/>
          <p:cNvSpPr>
            <a:spLocks noChangeShapeType="1"/>
          </p:cNvSpPr>
          <p:nvPr/>
        </p:nvSpPr>
        <p:spPr bwMode="auto">
          <a:xfrm flipH="1">
            <a:off x="4732338" y="3865691"/>
            <a:ext cx="0" cy="1063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44" name="Line 24"/>
          <p:cNvSpPr>
            <a:spLocks noChangeShapeType="1"/>
          </p:cNvSpPr>
          <p:nvPr/>
        </p:nvSpPr>
        <p:spPr bwMode="auto">
          <a:xfrm flipV="1">
            <a:off x="1920875" y="3706941"/>
            <a:ext cx="2206625" cy="1270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6645" name="ZoneTexte 97"/>
          <p:cNvSpPr txBox="1">
            <a:spLocks noChangeArrowheads="1"/>
          </p:cNvSpPr>
          <p:nvPr/>
        </p:nvSpPr>
        <p:spPr bwMode="auto">
          <a:xfrm>
            <a:off x="5321299" y="3398094"/>
            <a:ext cx="20396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n-lt"/>
                <a:ea typeface="Calibri"/>
              </a:rPr>
              <a:t>Ca</a:t>
            </a:r>
            <a:r>
              <a:rPr lang="en-US" sz="2000" b="1" baseline="30000" dirty="0" smtClean="0">
                <a:solidFill>
                  <a:srgbClr val="0070C0"/>
                </a:solidFill>
                <a:latin typeface="+mn-lt"/>
                <a:ea typeface="Calibri"/>
              </a:rPr>
              <a:t>2+</a:t>
            </a:r>
            <a:r>
              <a:rPr lang="en-US" sz="2000" b="1" dirty="0" smtClean="0">
                <a:solidFill>
                  <a:srgbClr val="0070C0"/>
                </a:solidFill>
                <a:latin typeface="+mn-lt"/>
                <a:ea typeface="Times New Roman"/>
                <a:cs typeface="Times New Roman"/>
              </a:rPr>
              <a:t> increases</a:t>
            </a:r>
            <a:endParaRPr lang="en-US" sz="2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6646" name="Line 24"/>
          <p:cNvSpPr>
            <a:spLocks noChangeShapeType="1"/>
          </p:cNvSpPr>
          <p:nvPr/>
        </p:nvSpPr>
        <p:spPr bwMode="auto">
          <a:xfrm flipV="1">
            <a:off x="4883150" y="3846641"/>
            <a:ext cx="14288" cy="1046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47" name="Line 24"/>
          <p:cNvSpPr>
            <a:spLocks noChangeShapeType="1"/>
          </p:cNvSpPr>
          <p:nvPr/>
        </p:nvSpPr>
        <p:spPr bwMode="auto">
          <a:xfrm flipV="1">
            <a:off x="5354638" y="5386516"/>
            <a:ext cx="154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85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511639" y="0"/>
            <a:ext cx="8147170" cy="11430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rgbClr val="00B0F0"/>
                </a:solidFill>
              </a:rPr>
              <a:t>A) Primary Hyperparathyroidism</a:t>
            </a:r>
            <a:br>
              <a:rPr lang="en-US" sz="4000" dirty="0" smtClean="0">
                <a:solidFill>
                  <a:srgbClr val="00B0F0"/>
                </a:solidFill>
              </a:rPr>
            </a:br>
            <a:r>
              <a:rPr lang="en-US" sz="4000" dirty="0" smtClean="0">
                <a:solidFill>
                  <a:srgbClr val="00B0F0"/>
                </a:solidFill>
              </a:rPr>
              <a:t>   = Resorptive hypercalciuria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4F736-2610-4DB5-B553-8576664F70C0}" type="slidenum">
              <a:rPr lang="fr-BE" smtClean="0"/>
              <a:pPr>
                <a:defRPr/>
              </a:pPr>
              <a:t>13</a:t>
            </a:fld>
            <a:endParaRPr lang="fr-BE"/>
          </a:p>
        </p:txBody>
      </p:sp>
      <p:pic>
        <p:nvPicPr>
          <p:cNvPr id="26626" name="Espace réservé du contenu 4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3820" y="2968754"/>
            <a:ext cx="1289050" cy="1571625"/>
          </a:xfrm>
        </p:spPr>
      </p:pic>
      <p:pic>
        <p:nvPicPr>
          <p:cNvPr id="26627" name="Imag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5588" y="1198691"/>
            <a:ext cx="1408112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Image 6"/>
          <p:cNvPicPr>
            <a:picLocks noChangeAspect="1"/>
          </p:cNvPicPr>
          <p:nvPr/>
        </p:nvPicPr>
        <p:blipFill>
          <a:blip r:embed="rId5" cstate="print"/>
          <a:srcRect l="49492" r="3352"/>
          <a:stretch>
            <a:fillRect/>
          </a:stretch>
        </p:blipFill>
        <p:spPr bwMode="auto">
          <a:xfrm>
            <a:off x="4398963" y="4929316"/>
            <a:ext cx="969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Image 7"/>
          <p:cNvPicPr>
            <a:picLocks noChangeAspect="1"/>
          </p:cNvPicPr>
          <p:nvPr/>
        </p:nvPicPr>
        <p:blipFill>
          <a:blip r:embed="rId6" cstate="print"/>
          <a:srcRect l="28587" t="7037" r="28159" b="22963"/>
          <a:stretch>
            <a:fillRect/>
          </a:stretch>
        </p:blipFill>
        <p:spPr bwMode="auto">
          <a:xfrm>
            <a:off x="7608888" y="2871916"/>
            <a:ext cx="1470025" cy="1376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6631" name="Line 24"/>
          <p:cNvSpPr>
            <a:spLocks noChangeShapeType="1"/>
          </p:cNvSpPr>
          <p:nvPr/>
        </p:nvSpPr>
        <p:spPr bwMode="auto">
          <a:xfrm flipH="1">
            <a:off x="974725" y="1867029"/>
            <a:ext cx="0" cy="1100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32" name="ZoneTexte 53"/>
          <p:cNvSpPr txBox="1">
            <a:spLocks noChangeArrowheads="1"/>
          </p:cNvSpPr>
          <p:nvPr/>
        </p:nvSpPr>
        <p:spPr bwMode="auto">
          <a:xfrm>
            <a:off x="4278313" y="3479929"/>
            <a:ext cx="1927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smtClean="0">
                <a:latin typeface="+mn-lt"/>
              </a:rPr>
              <a:t>Plasma</a:t>
            </a:r>
            <a:endParaRPr lang="en-US" sz="2000">
              <a:latin typeface="+mn-lt"/>
            </a:endParaRPr>
          </a:p>
        </p:txBody>
      </p:sp>
      <p:sp>
        <p:nvSpPr>
          <p:cNvPr id="26633" name="Line 24"/>
          <p:cNvSpPr>
            <a:spLocks noChangeShapeType="1"/>
          </p:cNvSpPr>
          <p:nvPr/>
        </p:nvSpPr>
        <p:spPr bwMode="auto">
          <a:xfrm flipH="1">
            <a:off x="974725" y="4624516"/>
            <a:ext cx="0" cy="1063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34" name="Line 24"/>
          <p:cNvSpPr>
            <a:spLocks noChangeShapeType="1"/>
          </p:cNvSpPr>
          <p:nvPr/>
        </p:nvSpPr>
        <p:spPr bwMode="auto">
          <a:xfrm flipH="1">
            <a:off x="5524500" y="3965704"/>
            <a:ext cx="1970088" cy="9271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35" name="Line 24"/>
          <p:cNvSpPr>
            <a:spLocks noChangeShapeType="1"/>
          </p:cNvSpPr>
          <p:nvPr/>
        </p:nvSpPr>
        <p:spPr bwMode="auto">
          <a:xfrm flipH="1" flipV="1">
            <a:off x="5602288" y="2516316"/>
            <a:ext cx="1968500" cy="633413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41" name="Line 24"/>
          <p:cNvSpPr>
            <a:spLocks noChangeShapeType="1"/>
          </p:cNvSpPr>
          <p:nvPr/>
        </p:nvSpPr>
        <p:spPr bwMode="auto">
          <a:xfrm flipH="1">
            <a:off x="4732338" y="2394079"/>
            <a:ext cx="0" cy="1063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42" name="Line 24"/>
          <p:cNvSpPr>
            <a:spLocks noChangeShapeType="1"/>
          </p:cNvSpPr>
          <p:nvPr/>
        </p:nvSpPr>
        <p:spPr bwMode="auto">
          <a:xfrm flipV="1">
            <a:off x="4868863" y="2359154"/>
            <a:ext cx="14287" cy="1046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43" name="Line 24"/>
          <p:cNvSpPr>
            <a:spLocks noChangeShapeType="1"/>
          </p:cNvSpPr>
          <p:nvPr/>
        </p:nvSpPr>
        <p:spPr bwMode="auto">
          <a:xfrm flipH="1">
            <a:off x="4732338" y="3865691"/>
            <a:ext cx="0" cy="1063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44" name="Line 24"/>
          <p:cNvSpPr>
            <a:spLocks noChangeShapeType="1"/>
          </p:cNvSpPr>
          <p:nvPr/>
        </p:nvSpPr>
        <p:spPr bwMode="auto">
          <a:xfrm flipV="1">
            <a:off x="1920875" y="3706941"/>
            <a:ext cx="2206625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45" name="ZoneTexte 97"/>
          <p:cNvSpPr txBox="1">
            <a:spLocks noChangeArrowheads="1"/>
          </p:cNvSpPr>
          <p:nvPr/>
        </p:nvSpPr>
        <p:spPr bwMode="auto">
          <a:xfrm>
            <a:off x="5321299" y="3398094"/>
            <a:ext cx="20396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n-lt"/>
                <a:ea typeface="Calibri"/>
              </a:rPr>
              <a:t>Ca</a:t>
            </a:r>
            <a:r>
              <a:rPr lang="en-US" sz="2000" b="1" baseline="30000" dirty="0" smtClean="0">
                <a:solidFill>
                  <a:srgbClr val="0070C0"/>
                </a:solidFill>
                <a:latin typeface="+mn-lt"/>
                <a:ea typeface="Calibri"/>
              </a:rPr>
              <a:t>2+</a:t>
            </a:r>
            <a:r>
              <a:rPr lang="en-US" sz="2000" b="1" dirty="0" smtClean="0">
                <a:solidFill>
                  <a:srgbClr val="0070C0"/>
                </a:solidFill>
                <a:latin typeface="+mn-lt"/>
                <a:ea typeface="Times New Roman"/>
                <a:cs typeface="Times New Roman"/>
              </a:rPr>
              <a:t> increases</a:t>
            </a:r>
            <a:endParaRPr lang="en-US" sz="2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6646" name="Line 24"/>
          <p:cNvSpPr>
            <a:spLocks noChangeShapeType="1"/>
          </p:cNvSpPr>
          <p:nvPr/>
        </p:nvSpPr>
        <p:spPr bwMode="auto">
          <a:xfrm flipV="1">
            <a:off x="4883150" y="3846641"/>
            <a:ext cx="14288" cy="1046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47" name="Line 24"/>
          <p:cNvSpPr>
            <a:spLocks noChangeShapeType="1"/>
          </p:cNvSpPr>
          <p:nvPr/>
        </p:nvSpPr>
        <p:spPr bwMode="auto">
          <a:xfrm flipV="1">
            <a:off x="5354638" y="5386516"/>
            <a:ext cx="154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8" name="ZoneTexte 97"/>
          <p:cNvSpPr txBox="1">
            <a:spLocks noChangeArrowheads="1"/>
          </p:cNvSpPr>
          <p:nvPr/>
        </p:nvSpPr>
        <p:spPr bwMode="auto">
          <a:xfrm>
            <a:off x="6503437" y="1921501"/>
            <a:ext cx="2640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1) No PTH decrease?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 PHPT</a:t>
            </a:r>
            <a:endParaRPr lang="en-US" b="1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85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502308" y="1"/>
            <a:ext cx="78867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rgbClr val="00B0F0"/>
                </a:solidFill>
              </a:rPr>
              <a:t>B) Renal Calcium Leak</a:t>
            </a:r>
            <a:br>
              <a:rPr lang="en-US" sz="4000" dirty="0" smtClean="0">
                <a:solidFill>
                  <a:srgbClr val="00B0F0"/>
                </a:solidFill>
              </a:rPr>
            </a:br>
            <a:r>
              <a:rPr lang="en-US" sz="4000" dirty="0" smtClean="0">
                <a:solidFill>
                  <a:srgbClr val="00B0F0"/>
                </a:solidFill>
              </a:rPr>
              <a:t>   = Renal hypercalciuria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4F736-2610-4DB5-B553-8576664F70C0}" type="slidenum">
              <a:rPr lang="fr-BE" smtClean="0"/>
              <a:pPr>
                <a:defRPr/>
              </a:pPr>
              <a:t>14</a:t>
            </a:fld>
            <a:endParaRPr lang="fr-BE"/>
          </a:p>
        </p:txBody>
      </p:sp>
      <p:pic>
        <p:nvPicPr>
          <p:cNvPr id="26626" name="Espace réservé du contenu 4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3820" y="2968754"/>
            <a:ext cx="1289050" cy="1571625"/>
          </a:xfrm>
        </p:spPr>
      </p:pic>
      <p:pic>
        <p:nvPicPr>
          <p:cNvPr id="26627" name="Imag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5588" y="1198691"/>
            <a:ext cx="1408112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Image 6"/>
          <p:cNvPicPr>
            <a:picLocks noChangeAspect="1"/>
          </p:cNvPicPr>
          <p:nvPr/>
        </p:nvPicPr>
        <p:blipFill>
          <a:blip r:embed="rId5" cstate="print"/>
          <a:srcRect l="49492" r="3352"/>
          <a:stretch>
            <a:fillRect/>
          </a:stretch>
        </p:blipFill>
        <p:spPr bwMode="auto">
          <a:xfrm>
            <a:off x="4370971" y="4966639"/>
            <a:ext cx="969962" cy="1371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6629" name="Image 7"/>
          <p:cNvPicPr>
            <a:picLocks noChangeAspect="1"/>
          </p:cNvPicPr>
          <p:nvPr/>
        </p:nvPicPr>
        <p:blipFill>
          <a:blip r:embed="rId6" cstate="print"/>
          <a:srcRect l="28587" t="7037" r="28159" b="22963"/>
          <a:stretch>
            <a:fillRect/>
          </a:stretch>
        </p:blipFill>
        <p:spPr bwMode="auto">
          <a:xfrm>
            <a:off x="7608888" y="2871916"/>
            <a:ext cx="1470025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Line 24"/>
          <p:cNvSpPr>
            <a:spLocks noChangeShapeType="1"/>
          </p:cNvSpPr>
          <p:nvPr/>
        </p:nvSpPr>
        <p:spPr bwMode="auto">
          <a:xfrm flipH="1">
            <a:off x="974725" y="1867029"/>
            <a:ext cx="0" cy="1100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32" name="ZoneTexte 53"/>
          <p:cNvSpPr txBox="1">
            <a:spLocks noChangeArrowheads="1"/>
          </p:cNvSpPr>
          <p:nvPr/>
        </p:nvSpPr>
        <p:spPr bwMode="auto">
          <a:xfrm>
            <a:off x="4278313" y="3479929"/>
            <a:ext cx="1927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smtClean="0">
                <a:latin typeface="+mn-lt"/>
              </a:rPr>
              <a:t>Plasma</a:t>
            </a:r>
            <a:endParaRPr lang="en-US" sz="2000">
              <a:latin typeface="+mn-lt"/>
            </a:endParaRPr>
          </a:p>
        </p:txBody>
      </p:sp>
      <p:sp>
        <p:nvSpPr>
          <p:cNvPr id="26633" name="Line 24"/>
          <p:cNvSpPr>
            <a:spLocks noChangeShapeType="1"/>
          </p:cNvSpPr>
          <p:nvPr/>
        </p:nvSpPr>
        <p:spPr bwMode="auto">
          <a:xfrm flipH="1">
            <a:off x="974725" y="4624516"/>
            <a:ext cx="0" cy="1063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34" name="Line 24"/>
          <p:cNvSpPr>
            <a:spLocks noChangeShapeType="1"/>
          </p:cNvSpPr>
          <p:nvPr/>
        </p:nvSpPr>
        <p:spPr bwMode="auto">
          <a:xfrm flipH="1">
            <a:off x="5524500" y="3965704"/>
            <a:ext cx="1970088" cy="9271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35" name="Line 24"/>
          <p:cNvSpPr>
            <a:spLocks noChangeShapeType="1"/>
          </p:cNvSpPr>
          <p:nvPr/>
        </p:nvSpPr>
        <p:spPr bwMode="auto">
          <a:xfrm flipH="1" flipV="1">
            <a:off x="5602288" y="2516316"/>
            <a:ext cx="1968500" cy="63341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40" name="ZoneTexte 87"/>
          <p:cNvSpPr txBox="1">
            <a:spLocks noChangeArrowheads="1"/>
          </p:cNvSpPr>
          <p:nvPr/>
        </p:nvSpPr>
        <p:spPr bwMode="auto">
          <a:xfrm>
            <a:off x="5436377" y="5454426"/>
            <a:ext cx="32597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2) Fasting hypercalciuria? (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UCa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/Cr)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renal Hypercalciuria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641" name="Line 24"/>
          <p:cNvSpPr>
            <a:spLocks noChangeShapeType="1"/>
          </p:cNvSpPr>
          <p:nvPr/>
        </p:nvSpPr>
        <p:spPr bwMode="auto">
          <a:xfrm flipH="1">
            <a:off x="4732338" y="2394079"/>
            <a:ext cx="0" cy="1063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42" name="Line 24"/>
          <p:cNvSpPr>
            <a:spLocks noChangeShapeType="1"/>
          </p:cNvSpPr>
          <p:nvPr/>
        </p:nvSpPr>
        <p:spPr bwMode="auto">
          <a:xfrm flipV="1">
            <a:off x="4868863" y="2359154"/>
            <a:ext cx="14287" cy="1046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43" name="Line 24"/>
          <p:cNvSpPr>
            <a:spLocks noChangeShapeType="1"/>
          </p:cNvSpPr>
          <p:nvPr/>
        </p:nvSpPr>
        <p:spPr bwMode="auto">
          <a:xfrm flipH="1">
            <a:off x="4732338" y="3865691"/>
            <a:ext cx="0" cy="1063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44" name="Line 24"/>
          <p:cNvSpPr>
            <a:spLocks noChangeShapeType="1"/>
          </p:cNvSpPr>
          <p:nvPr/>
        </p:nvSpPr>
        <p:spPr bwMode="auto">
          <a:xfrm flipV="1">
            <a:off x="1920875" y="3706941"/>
            <a:ext cx="2206625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45" name="ZoneTexte 97"/>
          <p:cNvSpPr txBox="1">
            <a:spLocks noChangeArrowheads="1"/>
          </p:cNvSpPr>
          <p:nvPr/>
        </p:nvSpPr>
        <p:spPr bwMode="auto">
          <a:xfrm>
            <a:off x="5321299" y="3398094"/>
            <a:ext cx="20396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n-lt"/>
                <a:ea typeface="Calibri"/>
              </a:rPr>
              <a:t>Ca</a:t>
            </a:r>
            <a:r>
              <a:rPr lang="en-US" sz="2000" b="1" baseline="30000" dirty="0" smtClean="0">
                <a:solidFill>
                  <a:srgbClr val="0070C0"/>
                </a:solidFill>
                <a:latin typeface="+mn-lt"/>
                <a:ea typeface="Calibri"/>
              </a:rPr>
              <a:t>2+</a:t>
            </a:r>
            <a:r>
              <a:rPr lang="en-US" sz="2000" b="1" dirty="0" smtClean="0">
                <a:solidFill>
                  <a:srgbClr val="0070C0"/>
                </a:solidFill>
                <a:latin typeface="+mn-lt"/>
                <a:ea typeface="Times New Roman"/>
                <a:cs typeface="Times New Roman"/>
              </a:rPr>
              <a:t> increases</a:t>
            </a:r>
            <a:endParaRPr lang="en-US" sz="2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6646" name="Line 24"/>
          <p:cNvSpPr>
            <a:spLocks noChangeShapeType="1"/>
          </p:cNvSpPr>
          <p:nvPr/>
        </p:nvSpPr>
        <p:spPr bwMode="auto">
          <a:xfrm flipV="1">
            <a:off x="4883150" y="3846641"/>
            <a:ext cx="14288" cy="1046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47" name="Line 24"/>
          <p:cNvSpPr>
            <a:spLocks noChangeShapeType="1"/>
          </p:cNvSpPr>
          <p:nvPr/>
        </p:nvSpPr>
        <p:spPr bwMode="auto">
          <a:xfrm flipV="1">
            <a:off x="5354638" y="5386516"/>
            <a:ext cx="1549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8" name="ZoneTexte 97"/>
          <p:cNvSpPr txBox="1">
            <a:spLocks noChangeArrowheads="1"/>
          </p:cNvSpPr>
          <p:nvPr/>
        </p:nvSpPr>
        <p:spPr bwMode="auto">
          <a:xfrm>
            <a:off x="6705600" y="2238741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1) PTH decreases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85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502308" y="1"/>
            <a:ext cx="78867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00B0F0"/>
                </a:solidFill>
              </a:rPr>
              <a:t>C) Absorptive Hypercalciuria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4F736-2610-4DB5-B553-8576664F70C0}" type="slidenum">
              <a:rPr lang="fr-BE" smtClean="0"/>
              <a:pPr>
                <a:defRPr/>
              </a:pPr>
              <a:t>15</a:t>
            </a:fld>
            <a:endParaRPr lang="fr-BE"/>
          </a:p>
        </p:txBody>
      </p:sp>
      <p:pic>
        <p:nvPicPr>
          <p:cNvPr id="26626" name="Espace réservé du contenu 4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3820" y="2968754"/>
            <a:ext cx="1289050" cy="1571625"/>
          </a:xfrm>
        </p:spPr>
      </p:pic>
      <p:pic>
        <p:nvPicPr>
          <p:cNvPr id="26627" name="Imag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5588" y="1198691"/>
            <a:ext cx="1408112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Image 6"/>
          <p:cNvPicPr>
            <a:picLocks noChangeAspect="1"/>
          </p:cNvPicPr>
          <p:nvPr/>
        </p:nvPicPr>
        <p:blipFill>
          <a:blip r:embed="rId5" cstate="print"/>
          <a:srcRect l="49492" r="3352"/>
          <a:stretch>
            <a:fillRect/>
          </a:stretch>
        </p:blipFill>
        <p:spPr bwMode="auto">
          <a:xfrm>
            <a:off x="4398963" y="4929316"/>
            <a:ext cx="969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Image 7"/>
          <p:cNvPicPr>
            <a:picLocks noChangeAspect="1"/>
          </p:cNvPicPr>
          <p:nvPr/>
        </p:nvPicPr>
        <p:blipFill>
          <a:blip r:embed="rId6" cstate="print"/>
          <a:srcRect l="28587" t="7037" r="28159" b="22963"/>
          <a:stretch>
            <a:fillRect/>
          </a:stretch>
        </p:blipFill>
        <p:spPr bwMode="auto">
          <a:xfrm>
            <a:off x="7608888" y="2871916"/>
            <a:ext cx="1470025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Line 24"/>
          <p:cNvSpPr>
            <a:spLocks noChangeShapeType="1"/>
          </p:cNvSpPr>
          <p:nvPr/>
        </p:nvSpPr>
        <p:spPr bwMode="auto">
          <a:xfrm flipH="1">
            <a:off x="974725" y="1867029"/>
            <a:ext cx="0" cy="1100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32" name="ZoneTexte 53"/>
          <p:cNvSpPr txBox="1">
            <a:spLocks noChangeArrowheads="1"/>
          </p:cNvSpPr>
          <p:nvPr/>
        </p:nvSpPr>
        <p:spPr bwMode="auto">
          <a:xfrm>
            <a:off x="4278313" y="3479929"/>
            <a:ext cx="1927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smtClean="0">
                <a:latin typeface="+mn-lt"/>
              </a:rPr>
              <a:t>Plasma</a:t>
            </a:r>
            <a:endParaRPr lang="en-US" sz="2000">
              <a:latin typeface="+mn-lt"/>
            </a:endParaRPr>
          </a:p>
        </p:txBody>
      </p:sp>
      <p:sp>
        <p:nvSpPr>
          <p:cNvPr id="26633" name="Line 24"/>
          <p:cNvSpPr>
            <a:spLocks noChangeShapeType="1"/>
          </p:cNvSpPr>
          <p:nvPr/>
        </p:nvSpPr>
        <p:spPr bwMode="auto">
          <a:xfrm flipH="1">
            <a:off x="974725" y="4624516"/>
            <a:ext cx="0" cy="1063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34" name="Line 24"/>
          <p:cNvSpPr>
            <a:spLocks noChangeShapeType="1"/>
          </p:cNvSpPr>
          <p:nvPr/>
        </p:nvSpPr>
        <p:spPr bwMode="auto">
          <a:xfrm flipH="1">
            <a:off x="5524500" y="3965704"/>
            <a:ext cx="1970088" cy="9271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35" name="Line 24"/>
          <p:cNvSpPr>
            <a:spLocks noChangeShapeType="1"/>
          </p:cNvSpPr>
          <p:nvPr/>
        </p:nvSpPr>
        <p:spPr bwMode="auto">
          <a:xfrm flipH="1" flipV="1">
            <a:off x="5602288" y="2516316"/>
            <a:ext cx="1968500" cy="63341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36" name="ZoneTexte 81"/>
          <p:cNvSpPr txBox="1">
            <a:spLocks noChangeArrowheads="1"/>
          </p:cNvSpPr>
          <p:nvPr/>
        </p:nvSpPr>
        <p:spPr bwMode="auto">
          <a:xfrm>
            <a:off x="1177536" y="1859228"/>
            <a:ext cx="26368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3) Intestinal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calcium absorption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+mn-lt"/>
              </a:rPr>
            </a:br>
            <a:r>
              <a:rPr lang="en-US" b="1" dirty="0" err="1" smtClean="0">
                <a:solidFill>
                  <a:srgbClr val="FF0000"/>
                </a:solidFill>
                <a:latin typeface="+mn-lt"/>
                <a:ea typeface="Times New Roman"/>
                <a:cs typeface="Times New Roman"/>
              </a:rPr>
              <a:t>Δ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Ca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/Cr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U</a:t>
            </a:r>
            <a:endParaRPr lang="en-US" dirty="0" smtClean="0">
              <a:solidFill>
                <a:srgbClr val="FF0000"/>
              </a:solidFill>
              <a:latin typeface="+mn-lt"/>
              <a:cs typeface="Times New Roman"/>
            </a:endParaRPr>
          </a:p>
        </p:txBody>
      </p:sp>
      <p:sp>
        <p:nvSpPr>
          <p:cNvPr id="26640" name="ZoneTexte 87"/>
          <p:cNvSpPr txBox="1">
            <a:spLocks noChangeArrowheads="1"/>
          </p:cNvSpPr>
          <p:nvPr/>
        </p:nvSpPr>
        <p:spPr bwMode="auto">
          <a:xfrm>
            <a:off x="5473700" y="5557063"/>
            <a:ext cx="26346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2) No fasting hypercalciuria (Ca/Cr)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6641" name="Line 24"/>
          <p:cNvSpPr>
            <a:spLocks noChangeShapeType="1"/>
          </p:cNvSpPr>
          <p:nvPr/>
        </p:nvSpPr>
        <p:spPr bwMode="auto">
          <a:xfrm flipH="1">
            <a:off x="4732338" y="2394079"/>
            <a:ext cx="0" cy="1063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42" name="Line 24"/>
          <p:cNvSpPr>
            <a:spLocks noChangeShapeType="1"/>
          </p:cNvSpPr>
          <p:nvPr/>
        </p:nvSpPr>
        <p:spPr bwMode="auto">
          <a:xfrm flipV="1">
            <a:off x="4868863" y="2359154"/>
            <a:ext cx="14287" cy="1046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43" name="Line 24"/>
          <p:cNvSpPr>
            <a:spLocks noChangeShapeType="1"/>
          </p:cNvSpPr>
          <p:nvPr/>
        </p:nvSpPr>
        <p:spPr bwMode="auto">
          <a:xfrm flipH="1">
            <a:off x="4732338" y="3865691"/>
            <a:ext cx="0" cy="1063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44" name="Line 24"/>
          <p:cNvSpPr>
            <a:spLocks noChangeShapeType="1"/>
          </p:cNvSpPr>
          <p:nvPr/>
        </p:nvSpPr>
        <p:spPr bwMode="auto">
          <a:xfrm flipV="1">
            <a:off x="1920875" y="3706941"/>
            <a:ext cx="2206625" cy="12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45" name="ZoneTexte 97"/>
          <p:cNvSpPr txBox="1">
            <a:spLocks noChangeArrowheads="1"/>
          </p:cNvSpPr>
          <p:nvPr/>
        </p:nvSpPr>
        <p:spPr bwMode="auto">
          <a:xfrm>
            <a:off x="5321299" y="3398094"/>
            <a:ext cx="20396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n-lt"/>
                <a:ea typeface="Calibri"/>
              </a:rPr>
              <a:t>Ca</a:t>
            </a:r>
            <a:r>
              <a:rPr lang="en-US" sz="2000" b="1" baseline="30000" dirty="0" smtClean="0">
                <a:solidFill>
                  <a:srgbClr val="0070C0"/>
                </a:solidFill>
                <a:latin typeface="+mn-lt"/>
                <a:ea typeface="Calibri"/>
              </a:rPr>
              <a:t>2+</a:t>
            </a:r>
            <a:r>
              <a:rPr lang="en-US" sz="2000" b="1" dirty="0" smtClean="0">
                <a:solidFill>
                  <a:srgbClr val="0070C0"/>
                </a:solidFill>
                <a:latin typeface="+mn-lt"/>
                <a:ea typeface="Times New Roman"/>
                <a:cs typeface="Times New Roman"/>
              </a:rPr>
              <a:t> increases</a:t>
            </a:r>
            <a:endParaRPr lang="en-US" sz="2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6646" name="Line 24"/>
          <p:cNvSpPr>
            <a:spLocks noChangeShapeType="1"/>
          </p:cNvSpPr>
          <p:nvPr/>
        </p:nvSpPr>
        <p:spPr bwMode="auto">
          <a:xfrm flipV="1">
            <a:off x="4883150" y="3846641"/>
            <a:ext cx="14288" cy="1046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647" name="Line 24"/>
          <p:cNvSpPr>
            <a:spLocks noChangeShapeType="1"/>
          </p:cNvSpPr>
          <p:nvPr/>
        </p:nvSpPr>
        <p:spPr bwMode="auto">
          <a:xfrm flipV="1">
            <a:off x="5354638" y="5386516"/>
            <a:ext cx="154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8" name="ZoneTexte 97"/>
          <p:cNvSpPr txBox="1">
            <a:spLocks noChangeArrowheads="1"/>
          </p:cNvSpPr>
          <p:nvPr/>
        </p:nvSpPr>
        <p:spPr bwMode="auto">
          <a:xfrm>
            <a:off x="6705600" y="2238741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1) PTH decreases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85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re 1"/>
          <p:cNvSpPr>
            <a:spLocks noGrp="1"/>
          </p:cNvSpPr>
          <p:nvPr>
            <p:ph type="title"/>
          </p:nvPr>
        </p:nvSpPr>
        <p:spPr>
          <a:xfrm>
            <a:off x="475861" y="0"/>
            <a:ext cx="8229600" cy="8584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00B0F0"/>
                </a:solidFill>
              </a:rPr>
              <a:t>Cut-offs ?? 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4F736-2610-4DB5-B553-8576664F70C0}" type="slidenum">
              <a:rPr lang="fr-BE" smtClean="0"/>
              <a:pPr>
                <a:defRPr/>
              </a:pPr>
              <a:t>16</a:t>
            </a:fld>
            <a:endParaRPr lang="fr-BE"/>
          </a:p>
        </p:txBody>
      </p:sp>
      <p:graphicFrame>
        <p:nvGraphicFramePr>
          <p:cNvPr id="62513" name="Group 4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479892742"/>
              </p:ext>
            </p:extLst>
          </p:nvPr>
        </p:nvGraphicFramePr>
        <p:xfrm>
          <a:off x="1045028" y="1489787"/>
          <a:ext cx="6885992" cy="2102255"/>
        </p:xfrm>
        <a:graphic>
          <a:graphicData uri="http://schemas.openxmlformats.org/drawingml/2006/table">
            <a:tbl>
              <a:tblPr/>
              <a:tblGrid>
                <a:gridCol w="3243148"/>
                <a:gridCol w="3642844"/>
              </a:tblGrid>
              <a:tr h="70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Fasting hypercalciuria ?</a:t>
                      </a:r>
                    </a:p>
                  </a:txBody>
                  <a:tcPr marL="83839" marR="838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CaU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kumimoji="0" lang="en-US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CrU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: &gt;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0.37 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mmol/mmol</a:t>
                      </a:r>
                    </a:p>
                  </a:txBody>
                  <a:tcPr marL="83839" marR="838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Hyperabsorption?</a:t>
                      </a:r>
                    </a:p>
                  </a:txBody>
                  <a:tcPr marL="83839" marR="838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ΔCaU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kumimoji="0" lang="en-US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CrU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&gt; 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mmol/mmol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839" marR="838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75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PTH decrease</a:t>
                      </a:r>
                    </a:p>
                  </a:txBody>
                  <a:tcPr marL="83839" marR="838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According to method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adapted to Ca2+</a:t>
                      </a:r>
                    </a:p>
                  </a:txBody>
                  <a:tcPr marL="83839" marR="838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>
          <a:xfrm>
            <a:off x="653142" y="3816218"/>
            <a:ext cx="5561046" cy="119432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consensus, poor literature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 the whole test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Clinical manifestations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165454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00B0F0"/>
                </a:solidFill>
              </a:rPr>
              <a:t>Inclusion criteria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4F736-2610-4DB5-B553-8576664F70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379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5482" y="1244869"/>
            <a:ext cx="8539229" cy="507288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Calcium stone (COD +/- apatite, brushite) &gt;60% all SF</a:t>
            </a:r>
            <a:r>
              <a:rPr lang="en-US" sz="2400" dirty="0" smtClean="0">
                <a:solidFill>
                  <a:srgbClr val="00B0F0"/>
                </a:solidFill>
              </a:rPr>
              <a:t> (1)</a:t>
            </a: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Normocalcemic hypercalciuria</a:t>
            </a:r>
          </a:p>
          <a:p>
            <a:pPr eaLnBrk="1" hangingPunct="1"/>
            <a:r>
              <a:rPr lang="en-US" sz="2400" dirty="0" smtClean="0"/>
              <a:t>Controlled diet (Ca, Na, proteins)</a:t>
            </a: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400" b="1" u="sng" dirty="0" smtClean="0"/>
              <a:t>No V</a:t>
            </a:r>
            <a:r>
              <a:rPr lang="en-US" sz="2400" b="1" u="sng" dirty="0" smtClean="0">
                <a:solidFill>
                  <a:schemeClr val="tx1"/>
                </a:solidFill>
              </a:rPr>
              <a:t>itamin D deficiency</a:t>
            </a:r>
            <a:endParaRPr lang="en-US" sz="2400" u="sng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en-US" sz="2400" dirty="0" smtClean="0">
                <a:solidFill>
                  <a:schemeClr val="tx1"/>
                </a:solidFill>
              </a:rPr>
              <a:t>Secondary HPT</a:t>
            </a:r>
          </a:p>
          <a:p>
            <a:pPr lvl="1" eaLnBrk="1" hangingPunct="1"/>
            <a:r>
              <a:rPr lang="en-US" sz="2400" dirty="0" smtClean="0">
                <a:solidFill>
                  <a:schemeClr val="tx1"/>
                </a:solidFill>
              </a:rPr>
              <a:t>Poor calcium absorption insufficient to activate PTH decrease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0327" t="37063" r="51607" b="38664"/>
          <a:stretch>
            <a:fillRect/>
          </a:stretch>
        </p:blipFill>
        <p:spPr bwMode="auto">
          <a:xfrm>
            <a:off x="1894112" y="4711959"/>
            <a:ext cx="2416629" cy="130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0390" t="36815" r="46213" b="17827"/>
          <a:stretch>
            <a:fillRect/>
          </a:stretch>
        </p:blipFill>
        <p:spPr bwMode="auto">
          <a:xfrm>
            <a:off x="5439745" y="4553340"/>
            <a:ext cx="1890663" cy="160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4"/>
          <p:cNvSpPr txBox="1">
            <a:spLocks noChangeArrowheads="1"/>
          </p:cNvSpPr>
          <p:nvPr/>
        </p:nvSpPr>
        <p:spPr bwMode="auto">
          <a:xfrm>
            <a:off x="3163077" y="6359909"/>
            <a:ext cx="4926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i="1" dirty="0" smtClean="0">
                <a:solidFill>
                  <a:srgbClr val="00B0F0"/>
                </a:solidFill>
                <a:latin typeface="+mn-lt"/>
              </a:rPr>
              <a:t>1. </a:t>
            </a:r>
            <a:r>
              <a:rPr lang="fr-BE" i="1" dirty="0" err="1" smtClean="0">
                <a:solidFill>
                  <a:srgbClr val="00B0F0"/>
                </a:solidFill>
                <a:latin typeface="+mn-lt"/>
              </a:rPr>
              <a:t>Bouzidi</a:t>
            </a:r>
            <a:r>
              <a:rPr lang="fr-BE" i="1" dirty="0" smtClean="0">
                <a:solidFill>
                  <a:srgbClr val="00B0F0"/>
                </a:solidFill>
                <a:latin typeface="+mn-lt"/>
              </a:rPr>
              <a:t>. </a:t>
            </a:r>
            <a:r>
              <a:rPr lang="fr-BE" i="1" dirty="0" err="1" smtClean="0">
                <a:solidFill>
                  <a:srgbClr val="00B0F0"/>
                </a:solidFill>
                <a:latin typeface="+mn-lt"/>
              </a:rPr>
              <a:t>Neph</a:t>
            </a:r>
            <a:r>
              <a:rPr lang="fr-BE" i="1" dirty="0" smtClean="0">
                <a:solidFill>
                  <a:srgbClr val="00B0F0"/>
                </a:solidFill>
                <a:latin typeface="+mn-lt"/>
              </a:rPr>
              <a:t> Dial </a:t>
            </a:r>
            <a:r>
              <a:rPr lang="fr-BE" i="1" dirty="0" err="1" smtClean="0">
                <a:solidFill>
                  <a:srgbClr val="00B0F0"/>
                </a:solidFill>
                <a:latin typeface="+mn-lt"/>
              </a:rPr>
              <a:t>Transpl</a:t>
            </a:r>
            <a:r>
              <a:rPr lang="fr-BE" i="1" dirty="0" smtClean="0">
                <a:solidFill>
                  <a:srgbClr val="00B0F0"/>
                </a:solidFill>
                <a:latin typeface="+mn-lt"/>
              </a:rPr>
              <a:t> 2011</a:t>
            </a:r>
            <a:endParaRPr lang="fr-BE" i="1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>
                <a:solidFill>
                  <a:srgbClr val="00B0F0"/>
                </a:solidFill>
              </a:rPr>
              <a:t>Results: Classification</a:t>
            </a: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4911336" y="2260438"/>
            <a:ext cx="395288" cy="244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5481" y="1272188"/>
            <a:ext cx="7959725" cy="2758637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/>
              <a:t>117 SF recruited</a:t>
            </a:r>
          </a:p>
          <a:p>
            <a:pPr eaLnBrk="1" hangingPunct="1"/>
            <a:r>
              <a:rPr lang="en-US" sz="2400" dirty="0" smtClean="0"/>
              <a:t>84 patients met the criteria:</a:t>
            </a:r>
          </a:p>
          <a:p>
            <a:pPr lvl="1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A) </a:t>
            </a:r>
            <a:r>
              <a:rPr lang="en-US" sz="2400" dirty="0" smtClean="0">
                <a:solidFill>
                  <a:schemeClr val="tx1"/>
                </a:solidFill>
              </a:rPr>
              <a:t>19 Resorptive HC (PHTP)</a:t>
            </a:r>
          </a:p>
          <a:p>
            <a:pPr lvl="1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B) </a:t>
            </a:r>
            <a:r>
              <a:rPr lang="en-US" sz="2400" dirty="0" smtClean="0">
                <a:solidFill>
                  <a:schemeClr val="tx1"/>
                </a:solidFill>
              </a:rPr>
              <a:t>31 Renal HC (Renal calcium leak)</a:t>
            </a:r>
          </a:p>
          <a:p>
            <a:pPr lvl="1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C) </a:t>
            </a:r>
            <a:r>
              <a:rPr lang="en-US" sz="2400" dirty="0" smtClean="0">
                <a:solidFill>
                  <a:schemeClr val="tx1"/>
                </a:solidFill>
              </a:rPr>
              <a:t>34 Absorptive HC</a:t>
            </a:r>
          </a:p>
          <a:p>
            <a:pPr eaLnBrk="1" hangingPunct="1"/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>
                <a:solidFill>
                  <a:srgbClr val="00B0F0"/>
                </a:solidFill>
              </a:rPr>
              <a:t>Baseline parameters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78495" y="1779013"/>
          <a:ext cx="8005669" cy="3261360"/>
        </p:xfrm>
        <a:graphic>
          <a:graphicData uri="http://schemas.openxmlformats.org/drawingml/2006/table">
            <a:tbl>
              <a:tblPr/>
              <a:tblGrid>
                <a:gridCol w="2220752"/>
                <a:gridCol w="721972"/>
                <a:gridCol w="813361"/>
                <a:gridCol w="310722"/>
                <a:gridCol w="703694"/>
                <a:gridCol w="795083"/>
                <a:gridCol w="475223"/>
                <a:gridCol w="685417"/>
                <a:gridCol w="804222"/>
                <a:gridCol w="475223"/>
              </a:tblGrid>
              <a:tr h="277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Parameters (mean ±SD)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A) Primary Hyperparathyroidism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  <a:t>B) Renal Calcium</a:t>
                      </a:r>
                      <a:b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  <a:t>Leak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  <a:t>C) Absorptive 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Hypercalciuria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254806">
                <a:tc>
                  <a:txBody>
                    <a:bodyPr/>
                    <a:lstStyle/>
                    <a:p>
                      <a:pPr marL="4572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Serum</a:t>
                      </a:r>
                      <a:endParaRPr lang="fr-BE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339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eGFR (MDRD)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(ml/min per 1,73m²)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80.4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(±18.7)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87.9</a:t>
                      </a:r>
                      <a:endParaRPr lang="fr-B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(±17.7)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sz="1400">
                        <a:latin typeface="Calibri"/>
                        <a:ea typeface="Times New Roman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86.5</a:t>
                      </a:r>
                      <a:endParaRPr lang="fr-B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(±16.4)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25(OH)D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(&gt;30ng/ml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39.7</a:t>
                      </a:r>
                      <a:endParaRPr lang="fr-B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(±7.8)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37.7</a:t>
                      </a:r>
                      <a:endParaRPr lang="fr-B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(±8.2)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sz="1400">
                        <a:latin typeface="Calibri"/>
                        <a:ea typeface="Times New Roman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39.5</a:t>
                      </a:r>
                      <a:endParaRPr lang="fr-B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(±9.2)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140">
                <a:tc>
                  <a:txBody>
                    <a:bodyPr/>
                    <a:lstStyle/>
                    <a:p>
                      <a:pPr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24h urine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9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volume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(&gt;2 L/d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1.95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(±0.56)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1.95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(±0.53)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sz="1400" b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1.79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(±0.55)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sodium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(mmol/d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124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(±54)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126</a:t>
                      </a:r>
                      <a:endParaRPr lang="fr-BE" sz="14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(±65)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sz="1400" b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127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(±53)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urea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(mmol/d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323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(±112)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302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(±74)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320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(±91)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calcium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(mmol/d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5.59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(±2.03)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5.62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(±1.82)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 +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4.65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(±1.42)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 +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phosphorus (mmol/d)</a:t>
                      </a:r>
                      <a:endParaRPr lang="fr-B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23.2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(±6.81)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22.0</a:t>
                      </a:r>
                      <a:endParaRPr lang="fr-B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(±6.75)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25.0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(±7.21)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70588" y="6334780"/>
            <a:ext cx="589694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&lt;0.05 ;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&lt;0.01; vs. each of the two other groups; 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+, only significant between RCL and HA group.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8498" y="3517640"/>
            <a:ext cx="2211356" cy="91440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4646644" y="4432040"/>
            <a:ext cx="3946850" cy="3079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572278" y="2401077"/>
            <a:ext cx="2217576" cy="80865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Map</a:t>
            </a:r>
            <a:endParaRPr lang="en-US" sz="4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2E4F736-2610-4DB5-B553-8576664F70C0}" type="slidenum">
              <a:rPr lang="fr-BE" smtClean="0"/>
              <a:pPr>
                <a:defRPr/>
              </a:pPr>
              <a:t>2</a:t>
            </a:fld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457200" y="1243584"/>
            <a:ext cx="8229600" cy="491337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Introduction: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What is </a:t>
            </a:r>
            <a:r>
              <a:rPr lang="en-US" sz="2400" dirty="0" smtClean="0">
                <a:solidFill>
                  <a:schemeClr val="tx1"/>
                </a:solidFill>
              </a:rPr>
              <a:t>the oral calcium load test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Pak test interpretation</a:t>
            </a:r>
          </a:p>
          <a:p>
            <a:r>
              <a:rPr lang="en-US" sz="2400" dirty="0" smtClean="0"/>
              <a:t>Study: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Population and methods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Results</a:t>
            </a:r>
          </a:p>
          <a:p>
            <a:r>
              <a:rPr lang="en-US" sz="2400" dirty="0" smtClean="0"/>
              <a:t>Conclusions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>
                <a:solidFill>
                  <a:srgbClr val="00B0F0"/>
                </a:solidFill>
              </a:rPr>
              <a:t>Calcium load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335901" y="1819469"/>
          <a:ext cx="8406882" cy="3527639"/>
        </p:xfrm>
        <a:graphic>
          <a:graphicData uri="http://schemas.openxmlformats.org/drawingml/2006/table">
            <a:tbl>
              <a:tblPr/>
              <a:tblGrid>
                <a:gridCol w="2845838"/>
                <a:gridCol w="727065"/>
                <a:gridCol w="968373"/>
                <a:gridCol w="405753"/>
                <a:gridCol w="592415"/>
                <a:gridCol w="743149"/>
                <a:gridCol w="356677"/>
                <a:gridCol w="669538"/>
                <a:gridCol w="838673"/>
                <a:gridCol w="259401"/>
              </a:tblGrid>
              <a:tr h="3165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Parameters (mean ±SD)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A) Primary Hyperparathyroidism</a:t>
                      </a:r>
                    </a:p>
                  </a:txBody>
                  <a:tcPr marL="25768" marR="25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  <a:t>B)</a:t>
                      </a:r>
                      <a:r>
                        <a:rPr lang="en-US" sz="1400" baseline="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  <a:t>Renal Calcium</a:t>
                      </a:r>
                      <a:b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  <a:t>Leak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5768" marR="25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  <a:t> C)</a:t>
                      </a:r>
                      <a:r>
                        <a:rPr lang="en-US" sz="1400" baseline="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  <a:t>Absorptive Hypercalciuria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327239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Serum analyses</a:t>
                      </a:r>
                      <a:endParaRPr lang="fr-BE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3165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Ionized calcium 0min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(&lt;1.30mmol/l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 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1.28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(±0.03)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1.24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(±0.03)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marL="25768" marR="2576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1.24</a:t>
                      </a:r>
                      <a:endParaRPr lang="fr-B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(±0.03)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marL="25768" marR="2576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Ionized calcium 120min (mmol/l) 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1.37</a:t>
                      </a:r>
                      <a:endParaRPr lang="fr-B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(±0.05)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b,**</a:t>
                      </a:r>
                      <a:endParaRPr lang="fr-B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1.32</a:t>
                      </a:r>
                      <a:endParaRPr lang="fr-B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(±0.04)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**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1.33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(±0.04)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**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PTH 0min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(11-65pg/ml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 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75.38</a:t>
                      </a:r>
                      <a:endParaRPr lang="fr-B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(±22.66)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42.92</a:t>
                      </a:r>
                      <a:endParaRPr lang="fr-B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(±14.51)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marL="25768" marR="2576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39.39</a:t>
                      </a:r>
                      <a:endParaRPr lang="fr-B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(±13.00)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marL="25768" marR="2576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PTH 120min (pg/ml) 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43.71</a:t>
                      </a:r>
                      <a:endParaRPr lang="fr-B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(±13.9)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d,**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20.05</a:t>
                      </a:r>
                      <a:endParaRPr lang="fr-B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(±8.18)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**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16.69</a:t>
                      </a:r>
                      <a:endParaRPr lang="fr-B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(±5.45)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**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74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 smtClean="0">
                          <a:latin typeface="+mn-lt"/>
                          <a:ea typeface="Calibri"/>
                          <a:cs typeface="Times New Roman"/>
                        </a:rPr>
                        <a:t>Ratio</a:t>
                      </a:r>
                      <a:endParaRPr lang="fr-BE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marL="25768" marR="2576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marL="25768" marR="2576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marL="25768" marR="2576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6574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Δ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0.08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(±0.04)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marL="25768" marR="2576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0.07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(±0.05)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marL="25768" marR="2576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0.09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(±0.04)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marL="25768" marR="2576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74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%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PTH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41.41</a:t>
                      </a:r>
                      <a:endParaRPr lang="fr-B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(±12.82)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52.99</a:t>
                      </a:r>
                      <a:endParaRPr lang="fr-B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(±11.67)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marL="25768" marR="2576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55.03</a:t>
                      </a:r>
                      <a:endParaRPr lang="fr-B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(±15.7)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marL="25768" marR="2576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74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Δ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PTH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31.7</a:t>
                      </a:r>
                      <a:endParaRPr lang="fr-B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(±14.5)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22.9</a:t>
                      </a:r>
                      <a:endParaRPr lang="fr-B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(±10.5)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marL="25768" marR="2576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22.7</a:t>
                      </a:r>
                      <a:endParaRPr lang="fr-B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(±11.7)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marL="25768" marR="2576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74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Δ PTH/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ΔCa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429</a:t>
                      </a:r>
                      <a:endParaRPr lang="fr-B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(±252)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239</a:t>
                      </a:r>
                      <a:endParaRPr lang="fr-B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(±235)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marL="25768" marR="2576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241</a:t>
                      </a:r>
                      <a:endParaRPr lang="fr-B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(±208)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68" marR="257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marL="25768" marR="2576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29209" y="6273225"/>
            <a:ext cx="836955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i="1" dirty="0" smtClean="0"/>
              <a:t>a</a:t>
            </a:r>
            <a:r>
              <a:rPr lang="en-US" sz="1400" dirty="0" smtClean="0"/>
              <a:t>, </a:t>
            </a:r>
            <a:r>
              <a:rPr lang="en-US" sz="1400" i="1" dirty="0" smtClean="0"/>
              <a:t>P</a:t>
            </a:r>
            <a:r>
              <a:rPr lang="en-US" sz="1400" dirty="0" smtClean="0"/>
              <a:t>&lt;0.05 ; </a:t>
            </a:r>
            <a:r>
              <a:rPr lang="en-US" sz="1400" i="1" dirty="0" smtClean="0"/>
              <a:t>b</a:t>
            </a:r>
            <a:r>
              <a:rPr lang="en-US" sz="1400" dirty="0" smtClean="0"/>
              <a:t>, </a:t>
            </a:r>
            <a:r>
              <a:rPr lang="en-US" sz="1400" i="1" dirty="0" smtClean="0"/>
              <a:t>P</a:t>
            </a:r>
            <a:r>
              <a:rPr lang="en-US" sz="1400" dirty="0" smtClean="0"/>
              <a:t>&lt;0.01; </a:t>
            </a:r>
            <a:r>
              <a:rPr lang="en-US" sz="1400" i="1" dirty="0" smtClean="0"/>
              <a:t>c</a:t>
            </a:r>
            <a:r>
              <a:rPr lang="en-US" sz="1400" dirty="0" smtClean="0"/>
              <a:t>, </a:t>
            </a:r>
            <a:r>
              <a:rPr lang="en-US" sz="1400" i="1" dirty="0" smtClean="0"/>
              <a:t>P</a:t>
            </a:r>
            <a:r>
              <a:rPr lang="en-US" sz="1400" dirty="0" smtClean="0"/>
              <a:t>&lt;0.001; </a:t>
            </a:r>
            <a:r>
              <a:rPr lang="en-US" sz="1400" i="1" dirty="0" smtClean="0"/>
              <a:t>d</a:t>
            </a:r>
            <a:r>
              <a:rPr lang="en-US" sz="1400" dirty="0" smtClean="0"/>
              <a:t>, </a:t>
            </a:r>
            <a:r>
              <a:rPr lang="en-US" sz="1400" i="1" dirty="0" smtClean="0"/>
              <a:t>P</a:t>
            </a:r>
            <a:r>
              <a:rPr lang="en-US" sz="1400" dirty="0" smtClean="0"/>
              <a:t>&lt;0.0001 vs. each of the two other groups;</a:t>
            </a:r>
            <a:br>
              <a:rPr lang="en-US" sz="1400" dirty="0" smtClean="0"/>
            </a:br>
            <a:r>
              <a:rPr lang="en-US" sz="1400" i="1" dirty="0" smtClean="0"/>
              <a:t>**</a:t>
            </a:r>
            <a:r>
              <a:rPr lang="en-US" sz="1400" dirty="0" smtClean="0"/>
              <a:t>, </a:t>
            </a:r>
            <a:r>
              <a:rPr lang="en-US" sz="1400" i="1" dirty="0" smtClean="0"/>
              <a:t>P</a:t>
            </a:r>
            <a:r>
              <a:rPr lang="en-US" sz="1400" dirty="0" smtClean="0"/>
              <a:t>&lt;0.0001 vs. baseline.</a:t>
            </a:r>
            <a:endParaRPr lang="fr-BE" sz="1400" dirty="0"/>
          </a:p>
        </p:txBody>
      </p:sp>
      <p:sp>
        <p:nvSpPr>
          <p:cNvPr id="7" name="Rectangle 6"/>
          <p:cNvSpPr/>
          <p:nvPr/>
        </p:nvSpPr>
        <p:spPr>
          <a:xfrm>
            <a:off x="3181738" y="2453950"/>
            <a:ext cx="2118050" cy="130628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335903" y="4385387"/>
            <a:ext cx="4945224" cy="96105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3837993" y="4388498"/>
            <a:ext cx="799322" cy="96105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7"/>
          <p:cNvPicPr>
            <a:picLocks noChangeAspect="1"/>
          </p:cNvPicPr>
          <p:nvPr/>
        </p:nvPicPr>
        <p:blipFill>
          <a:blip r:embed="rId3" cstate="print"/>
          <a:srcRect l="28587" t="7037" r="28159" b="22963"/>
          <a:stretch>
            <a:fillRect/>
          </a:stretch>
        </p:blipFill>
        <p:spPr bwMode="auto">
          <a:xfrm>
            <a:off x="7928200" y="0"/>
            <a:ext cx="1215800" cy="113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7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>
                <a:solidFill>
                  <a:srgbClr val="00B0F0"/>
                </a:solidFill>
              </a:rPr>
              <a:t>PTH assessment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94409-73EE-436C-97A1-3F46B453DED7}" type="slidenum">
              <a:rPr lang="fr-BE" smtClean="0"/>
              <a:pPr>
                <a:defRPr/>
              </a:pPr>
              <a:t>21</a:t>
            </a:fld>
            <a:endParaRPr lang="fr-BE"/>
          </a:p>
        </p:txBody>
      </p:sp>
      <p:sp>
        <p:nvSpPr>
          <p:cNvPr id="50178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749040" cy="493776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Analytical variability!</a:t>
            </a:r>
          </a:p>
          <a:p>
            <a:pPr eaLnBrk="1" hangingPunct="1"/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PTH 2d gen: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wider range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 wider variation</a:t>
            </a: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/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/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50179" name="Image 3"/>
          <p:cNvPicPr>
            <a:picLocks noChangeAspect="1"/>
          </p:cNvPicPr>
          <p:nvPr/>
        </p:nvPicPr>
        <p:blipFill>
          <a:blip r:embed="rId4" cstate="print"/>
          <a:srcRect l="15628" t="25363" r="44153" b="2495"/>
          <a:stretch>
            <a:fillRect/>
          </a:stretch>
        </p:blipFill>
        <p:spPr bwMode="auto">
          <a:xfrm>
            <a:off x="3893814" y="1237863"/>
            <a:ext cx="4960937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ZoneTexte 4"/>
          <p:cNvSpPr txBox="1">
            <a:spLocks noChangeArrowheads="1"/>
          </p:cNvSpPr>
          <p:nvPr/>
        </p:nvSpPr>
        <p:spPr bwMode="auto">
          <a:xfrm>
            <a:off x="4357769" y="6369428"/>
            <a:ext cx="449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i="1" dirty="0">
                <a:solidFill>
                  <a:srgbClr val="00B0F0"/>
                </a:solidFill>
                <a:latin typeface="+mn-lt"/>
              </a:rPr>
              <a:t>Cavalier </a:t>
            </a:r>
            <a:r>
              <a:rPr lang="fr-BE" i="1" dirty="0" err="1" smtClean="0">
                <a:solidFill>
                  <a:srgbClr val="00B0F0"/>
                </a:solidFill>
                <a:latin typeface="+mn-lt"/>
              </a:rPr>
              <a:t>Nephrol</a:t>
            </a:r>
            <a:r>
              <a:rPr lang="fr-BE" i="1" dirty="0" smtClean="0">
                <a:solidFill>
                  <a:srgbClr val="00B0F0"/>
                </a:solidFill>
                <a:latin typeface="+mn-lt"/>
              </a:rPr>
              <a:t> Dial </a:t>
            </a:r>
            <a:r>
              <a:rPr lang="fr-BE" i="1" dirty="0">
                <a:solidFill>
                  <a:srgbClr val="00B0F0"/>
                </a:solidFill>
                <a:latin typeface="+mn-lt"/>
              </a:rPr>
              <a:t>Transplant 2012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56376" y="1166327"/>
            <a:ext cx="998374" cy="63448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>
            <a:off x="7850156" y="1841241"/>
            <a:ext cx="998374" cy="27680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7871927" y="5427307"/>
            <a:ext cx="998374" cy="27680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>
                <a:solidFill>
                  <a:srgbClr val="00B0F0"/>
                </a:solidFill>
              </a:rPr>
              <a:t>Bone Mineral Density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744824" y="1388009"/>
          <a:ext cx="4348066" cy="1500749"/>
        </p:xfrm>
        <a:graphic>
          <a:graphicData uri="http://schemas.openxmlformats.org/drawingml/2006/table">
            <a:tbl>
              <a:tblPr/>
              <a:tblGrid>
                <a:gridCol w="2220686"/>
                <a:gridCol w="2127380"/>
              </a:tblGrid>
              <a:tr h="4034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Parameter</a:t>
                      </a:r>
                      <a:endParaRPr lang="fr-B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 smtClean="0">
                          <a:latin typeface="Calibri"/>
                          <a:ea typeface="Calibri"/>
                          <a:cs typeface="Times New Roman"/>
                        </a:rPr>
                        <a:t>All patients </a:t>
                      </a:r>
                      <a:r>
                        <a:rPr lang="fr-BE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BE" sz="1600" dirty="0" smtClean="0">
                          <a:latin typeface="Calibri"/>
                          <a:ea typeface="Calibri"/>
                          <a:cs typeface="Times New Roman"/>
                        </a:rPr>
                        <a:t>(n=51)</a:t>
                      </a:r>
                      <a:endParaRPr lang="fr-B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46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Osteopenia, n(%)</a:t>
                      </a:r>
                      <a:endParaRPr lang="fr-B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 smtClean="0">
                          <a:latin typeface="Calibri"/>
                          <a:ea typeface="Calibri"/>
                          <a:cs typeface="Times New Roman"/>
                        </a:rPr>
                        <a:t>20 (39%)</a:t>
                      </a:r>
                      <a:endParaRPr lang="fr-B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6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Osteoporosis, n(%)</a:t>
                      </a:r>
                      <a:endParaRPr lang="fr-BE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6619" marR="266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 smtClean="0">
                          <a:latin typeface="Calibri"/>
                          <a:ea typeface="Calibri"/>
                          <a:cs typeface="Times New Roman"/>
                        </a:rPr>
                        <a:t>9 (18%)</a:t>
                      </a:r>
                      <a:endParaRPr lang="fr-B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6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  <a:endParaRPr lang="fr-BE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6619" marR="266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 smtClean="0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r>
                        <a:rPr lang="fr-BE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(57%)</a:t>
                      </a:r>
                      <a:endParaRPr lang="fr-B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67747" y="3374571"/>
            <a:ext cx="7343191" cy="288626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/>
              <a:t>Including 16/19 men with  BMD loss (m age: 46)</a:t>
            </a:r>
          </a:p>
          <a:p>
            <a:r>
              <a:rPr lang="en-US" sz="2000" dirty="0" smtClean="0"/>
              <a:t>Bone demineralization is associated to SF with HC </a:t>
            </a:r>
            <a:r>
              <a:rPr lang="en-US" sz="2000" dirty="0" smtClean="0">
                <a:solidFill>
                  <a:srgbClr val="00B0F0"/>
                </a:solidFill>
              </a:rPr>
              <a:t>(1)</a:t>
            </a:r>
          </a:p>
          <a:p>
            <a:r>
              <a:rPr lang="en-US" sz="2000" b="1" dirty="0" smtClean="0"/>
              <a:t>Mechanism?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Primary resorption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Secondary resorption:</a:t>
            </a:r>
          </a:p>
          <a:p>
            <a:pPr lvl="2"/>
            <a:r>
              <a:rPr lang="en-US" dirty="0" smtClean="0"/>
              <a:t>PHTP</a:t>
            </a:r>
          </a:p>
          <a:p>
            <a:pPr lvl="2"/>
            <a:r>
              <a:rPr lang="en-US" dirty="0" smtClean="0"/>
              <a:t>Renal calcium waste: resorption to maintain calcemia</a:t>
            </a:r>
          </a:p>
        </p:txBody>
      </p:sp>
      <p:pic>
        <p:nvPicPr>
          <p:cNvPr id="10" name="Imag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2322" y="0"/>
            <a:ext cx="1395356" cy="11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1184987" y="6457890"/>
            <a:ext cx="7753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i="1" dirty="0" smtClean="0">
                <a:solidFill>
                  <a:srgbClr val="00B0F0"/>
                </a:solidFill>
              </a:rPr>
              <a:t>1)</a:t>
            </a:r>
            <a:r>
              <a:rPr lang="en-US" sz="2000" i="1" dirty="0" err="1" smtClean="0">
                <a:solidFill>
                  <a:srgbClr val="00B0F0"/>
                </a:solidFill>
              </a:rPr>
              <a:t>Asplin</a:t>
            </a:r>
            <a:r>
              <a:rPr lang="en-US" sz="2000" i="1" dirty="0" smtClean="0">
                <a:solidFill>
                  <a:srgbClr val="00B0F0"/>
                </a:solidFill>
              </a:rPr>
              <a:t> Kidney </a:t>
            </a:r>
            <a:r>
              <a:rPr lang="en-US" sz="2000" i="1" dirty="0" err="1" smtClean="0">
                <a:solidFill>
                  <a:srgbClr val="00B0F0"/>
                </a:solidFill>
              </a:rPr>
              <a:t>Int</a:t>
            </a:r>
            <a:r>
              <a:rPr lang="en-US" sz="2000" i="1" dirty="0" smtClean="0">
                <a:solidFill>
                  <a:srgbClr val="00B0F0"/>
                </a:solidFill>
              </a:rPr>
              <a:t>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544286" y="1509810"/>
          <a:ext cx="7987004" cy="1657528"/>
        </p:xfrm>
        <a:graphic>
          <a:graphicData uri="http://schemas.openxmlformats.org/drawingml/2006/table">
            <a:tbl>
              <a:tblPr/>
              <a:tblGrid>
                <a:gridCol w="2276739"/>
                <a:gridCol w="643742"/>
                <a:gridCol w="1042852"/>
                <a:gridCol w="290107"/>
                <a:gridCol w="710446"/>
                <a:gridCol w="1137199"/>
                <a:gridCol w="588964"/>
                <a:gridCol w="989045"/>
                <a:gridCol w="307910"/>
              </a:tblGrid>
              <a:tr h="6974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Parameter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A) Primary Hyperparathyroidism</a:t>
                      </a:r>
                      <a:endParaRPr lang="fr-BE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  <a:t>B) Renal 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Calcium </a:t>
                      </a:r>
                      <a: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  <a:t>Leak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fr-BE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  <a:t>C) Absorptive </a:t>
                      </a:r>
                      <a:b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  <a:t>Hypercalciuria</a:t>
                      </a:r>
                      <a:endParaRPr lang="fr-BE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2411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BMD Radius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33% Ts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-1.43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(±0.91)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-0.82</a:t>
                      </a:r>
                      <a:endParaRPr lang="fr-B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1.58)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-0.58</a:t>
                      </a:r>
                      <a:endParaRPr lang="fr-B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1.12)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CTX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/ml)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0.684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(±0.259)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0.554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0.204)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0.538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0.171)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BE" sz="1400" dirty="0">
                        <a:latin typeface="Calibri"/>
                        <a:ea typeface="Times New Roman"/>
                      </a:endParaRPr>
                    </a:p>
                  </a:txBody>
                  <a:tcPr marL="26619" marR="26619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OST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(10.7-34.1ng/ml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28.5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(±9.7)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23.8</a:t>
                      </a:r>
                      <a:endParaRPr lang="fr-B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9.0)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22.8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lang="en-US" sz="1400" dirty="0">
                          <a:latin typeface="Arial"/>
                          <a:ea typeface="Times New Roman"/>
                          <a:cs typeface="Times New Roman"/>
                        </a:rPr>
                        <a:t>7.0)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fr-B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19" marR="26619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806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>
                <a:solidFill>
                  <a:srgbClr val="00B0F0"/>
                </a:solidFill>
              </a:rPr>
              <a:t>Bone Mineral Density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39958" y="6300029"/>
            <a:ext cx="900404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&lt;0.05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both of the other groups;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&lt;0.05 between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PHPT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and Absorptive Hypercalciuria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groups.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7846" y="1530219"/>
            <a:ext cx="1987418" cy="164218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" name="Imag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2322" y="0"/>
            <a:ext cx="1395356" cy="11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67951" y="3470988"/>
            <a:ext cx="8798767" cy="2444621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>
                <a:solidFill>
                  <a:schemeClr val="tx1"/>
                </a:solidFill>
              </a:rPr>
              <a:t>Wrist (= cortical + trabecular bone) is more sensitive to HPT </a:t>
            </a:r>
            <a:r>
              <a:rPr lang="en-US" sz="2000" dirty="0" smtClean="0">
                <a:solidFill>
                  <a:srgbClr val="00B0F0"/>
                </a:solidFill>
              </a:rPr>
              <a:t>(1)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85192" y="5897030"/>
            <a:ext cx="7753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i="1" dirty="0" smtClean="0">
                <a:solidFill>
                  <a:srgbClr val="00B0F0"/>
                </a:solidFill>
              </a:rPr>
              <a:t>1) Hansen J Bone Miner Res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>
                <a:solidFill>
                  <a:srgbClr val="00B0F0"/>
                </a:solidFill>
              </a:rPr>
              <a:t>Test failure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4F736-2610-4DB5-B553-8576664F70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11381" y="1213499"/>
            <a:ext cx="8162925" cy="510332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33 patients (28%) :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Avoidance of Ca free diet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Avoidance of salt and protein restricted diet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(24h urinary Na and urea)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VTD deficiency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 no calcemia increase</a:t>
            </a:r>
            <a:b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 long term VTD supplementation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No calcemia increase despite 25OHVTD &gt;30ng/ml</a:t>
            </a:r>
            <a:b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i.v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. calcium load?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No clear diagnosis (borderline PTH decrease, absence of anomaly, no concordant anomaly…)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re 1"/>
          <p:cNvSpPr>
            <a:spLocks noGrp="1"/>
          </p:cNvSpPr>
          <p:nvPr>
            <p:ph type="title"/>
          </p:nvPr>
        </p:nvSpPr>
        <p:spPr>
          <a:xfrm>
            <a:off x="453312" y="432189"/>
            <a:ext cx="7956550" cy="709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BE" sz="4400" dirty="0" smtClean="0">
                <a:solidFill>
                  <a:srgbClr val="00B0F0"/>
                </a:solidFill>
              </a:rPr>
              <a:t>Conclusions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4F736-2610-4DB5-B553-8576664F70C0}" type="slidenum">
              <a:rPr lang="fr-BE" smtClean="0"/>
              <a:pPr>
                <a:defRPr/>
              </a:pPr>
              <a:t>25</a:t>
            </a:fld>
            <a:endParaRPr lang="fr-BE"/>
          </a:p>
        </p:txBody>
      </p:sp>
      <p:sp>
        <p:nvSpPr>
          <p:cNvPr id="9011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34650" y="1145591"/>
            <a:ext cx="8205495" cy="516190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set up and interpretation of the test requires preparation</a:t>
            </a:r>
          </a:p>
          <a:p>
            <a:endParaRPr lang="en-US" sz="2400" dirty="0" smtClean="0"/>
          </a:p>
          <a:p>
            <a:r>
              <a:rPr lang="en-US" sz="2400" dirty="0" smtClean="0"/>
              <a:t>The oral calcium load test is useful to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Determine the origin of hypercalciuria in stone-formers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Diagnose normocalcemic hyperparathyroidism</a:t>
            </a:r>
          </a:p>
          <a:p>
            <a:pPr lvl="2"/>
            <a:r>
              <a:rPr lang="en-US" sz="2400" dirty="0" smtClean="0"/>
              <a:t>Select </a:t>
            </a:r>
            <a:r>
              <a:rPr lang="en-US" sz="2400" b="1" dirty="0" smtClean="0"/>
              <a:t>adapted treatment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2"/>
            <a:endParaRPr lang="en-US" sz="2400" i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400" dirty="0" smtClean="0"/>
              <a:t>Ionized calcium is mandatory to PTH interpretation</a:t>
            </a:r>
          </a:p>
          <a:p>
            <a:pPr eaLnBrk="1" hangingPunct="1"/>
            <a:r>
              <a:rPr lang="en-US" sz="2400" dirty="0" smtClean="0"/>
              <a:t>PTH ratios are of limited use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High prevalence of Bone Mineral Density loss in recurrent calcium stone-formers, men included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0629" y="6139543"/>
            <a:ext cx="8761444" cy="587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29208" y="413657"/>
            <a:ext cx="8229600" cy="1611086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Thank you for your attention</a:t>
            </a:r>
            <a:br>
              <a:rPr lang="en-US" sz="3600" dirty="0" smtClean="0">
                <a:solidFill>
                  <a:srgbClr val="00B0F0"/>
                </a:solidFill>
              </a:rPr>
            </a:b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16293" y="1993641"/>
            <a:ext cx="8229600" cy="3231502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Thank you</a:t>
            </a:r>
            <a:r>
              <a:rPr lang="en-US" sz="2000" u="sng" dirty="0" smtClean="0">
                <a:latin typeface="+mn-lt"/>
                <a:ea typeface="+mj-ea"/>
                <a:cs typeface="+mj-cs"/>
              </a:rPr>
              <a:t>:</a:t>
            </a:r>
          </a:p>
          <a:p>
            <a:pPr lvl="0" fontAlgn="auto">
              <a:spcAft>
                <a:spcPts val="0"/>
              </a:spcAft>
            </a:pPr>
            <a:r>
              <a:rPr lang="en-US" sz="2000" dirty="0" err="1" smtClean="0">
                <a:latin typeface="+mn-lt"/>
              </a:rPr>
              <a:t>Rana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Alkouri</a:t>
            </a:r>
            <a:endParaRPr lang="en-US" sz="2000" dirty="0" smtClean="0">
              <a:latin typeface="+mn-lt"/>
            </a:endParaRPr>
          </a:p>
          <a:p>
            <a:pPr lvl="0" fontAlgn="auto">
              <a:spcAft>
                <a:spcPts val="0"/>
              </a:spcAft>
            </a:pPr>
            <a:r>
              <a:rPr lang="en-US" sz="2000" dirty="0" smtClean="0">
                <a:latin typeface="+mn-lt"/>
              </a:rPr>
              <a:t>Laurence </a:t>
            </a:r>
            <a:r>
              <a:rPr lang="en-US" sz="2000" dirty="0" err="1" smtClean="0">
                <a:latin typeface="+mn-lt"/>
              </a:rPr>
              <a:t>Pieroni</a:t>
            </a:r>
            <a:endParaRPr lang="en-US" sz="2000" baseline="30000" dirty="0" smtClean="0">
              <a:latin typeface="+mn-lt"/>
            </a:endParaRPr>
          </a:p>
          <a:p>
            <a:pPr lvl="0" fontAlgn="auto">
              <a:spcAft>
                <a:spcPts val="0"/>
              </a:spcAft>
            </a:pPr>
            <a:r>
              <a:rPr lang="en-US" sz="2000" dirty="0" smtClean="0">
                <a:latin typeface="+mn-lt"/>
              </a:rPr>
              <a:t>Monique </a:t>
            </a:r>
            <a:r>
              <a:rPr lang="en-US" sz="2000" dirty="0" err="1" smtClean="0">
                <a:latin typeface="+mn-lt"/>
              </a:rPr>
              <a:t>Leban</a:t>
            </a:r>
            <a:endParaRPr lang="en-US" sz="2000" baseline="30000" dirty="0" smtClean="0">
              <a:latin typeface="+mn-lt"/>
            </a:endParaRPr>
          </a:p>
          <a:p>
            <a:pPr lvl="0" fontAlgn="auto">
              <a:spcAft>
                <a:spcPts val="0"/>
              </a:spcAft>
            </a:pPr>
            <a:r>
              <a:rPr lang="en-US" sz="2000" dirty="0" err="1" smtClean="0">
                <a:latin typeface="+mn-lt"/>
              </a:rPr>
              <a:t>Rachida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Inaoui</a:t>
            </a:r>
            <a:endParaRPr lang="en-US" sz="2000" baseline="30000" dirty="0" smtClean="0">
              <a:latin typeface="+mn-lt"/>
            </a:endParaRPr>
          </a:p>
          <a:p>
            <a:pPr lvl="0" fontAlgn="auto">
              <a:spcAft>
                <a:spcPts val="0"/>
              </a:spcAft>
            </a:pPr>
            <a:r>
              <a:rPr lang="en-US" sz="2000" dirty="0" smtClean="0">
                <a:latin typeface="+mn-lt"/>
              </a:rPr>
              <a:t>Marie-</a:t>
            </a:r>
            <a:r>
              <a:rPr lang="en-US" sz="2000" dirty="0" err="1" smtClean="0">
                <a:latin typeface="+mn-lt"/>
              </a:rPr>
              <a:t>Paule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Dousseaux</a:t>
            </a:r>
            <a:endParaRPr lang="en-US" sz="2000" baseline="30000" dirty="0" smtClean="0">
              <a:latin typeface="+mn-lt"/>
            </a:endParaRPr>
          </a:p>
          <a:p>
            <a:pPr lvl="0" fontAlgn="auto">
              <a:spcAft>
                <a:spcPts val="0"/>
              </a:spcAft>
            </a:pPr>
            <a:r>
              <a:rPr lang="en-US" sz="2000" dirty="0" smtClean="0">
                <a:latin typeface="+mn-lt"/>
              </a:rPr>
              <a:t>Etienne Cavalier</a:t>
            </a:r>
          </a:p>
          <a:p>
            <a:pPr lvl="0" fontAlgn="auto">
              <a:spcAft>
                <a:spcPts val="0"/>
              </a:spcAft>
            </a:pPr>
            <a:r>
              <a:rPr lang="en-US" sz="2000" dirty="0" smtClean="0">
                <a:latin typeface="+mn-lt"/>
              </a:rPr>
              <a:t>Isabelle </a:t>
            </a:r>
            <a:r>
              <a:rPr lang="en-US" sz="2000" dirty="0" err="1" smtClean="0">
                <a:latin typeface="+mn-lt"/>
              </a:rPr>
              <a:t>Tostivint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7" name="Picture 13" descr="baniereHom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122"/>
          <a:stretch>
            <a:fillRect/>
          </a:stretch>
        </p:blipFill>
        <p:spPr bwMode="auto">
          <a:xfrm>
            <a:off x="2570230" y="5625160"/>
            <a:ext cx="1656538" cy="90626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 t="9241" r="28094" b="40813"/>
          <a:stretch>
            <a:fillRect/>
          </a:stretch>
        </p:blipFill>
        <p:spPr bwMode="auto">
          <a:xfrm>
            <a:off x="402890" y="5719665"/>
            <a:ext cx="1727720" cy="73607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 l="20755" t="37048" r="40095" b="44952"/>
          <a:stretch>
            <a:fillRect/>
          </a:stretch>
        </p:blipFill>
        <p:spPr bwMode="auto">
          <a:xfrm>
            <a:off x="6605059" y="5757152"/>
            <a:ext cx="2240362" cy="64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30098" t="14360" r="21943" b="9499"/>
          <a:stretch>
            <a:fillRect/>
          </a:stretch>
        </p:blipFill>
        <p:spPr bwMode="auto">
          <a:xfrm>
            <a:off x="5607698" y="2213704"/>
            <a:ext cx="2799837" cy="277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940" t="44054" r="30354" b="35699"/>
          <a:stretch>
            <a:fillRect/>
          </a:stretch>
        </p:blipFill>
        <p:spPr bwMode="auto">
          <a:xfrm>
            <a:off x="4525601" y="5720156"/>
            <a:ext cx="1763232" cy="68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587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00B0F0"/>
                </a:solidFill>
              </a:rPr>
              <a:t>What is Oral calcium load test?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2E4F736-2610-4DB5-B553-8576664F70C0}" type="slidenum">
              <a:rPr lang="fr-BE" smtClean="0"/>
              <a:pPr>
                <a:defRPr/>
              </a:pPr>
              <a:t>3</a:t>
            </a:fld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46150" y="1327933"/>
            <a:ext cx="8231505" cy="513892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400" dirty="0" smtClean="0"/>
              <a:t>Dynamic test</a:t>
            </a:r>
          </a:p>
          <a:p>
            <a:pPr>
              <a:defRPr/>
            </a:pPr>
            <a:r>
              <a:rPr lang="en-US" sz="2400" dirty="0" smtClean="0"/>
              <a:t>Urine and blood analysis</a:t>
            </a:r>
          </a:p>
          <a:p>
            <a:pPr>
              <a:defRPr/>
            </a:pPr>
            <a:r>
              <a:rPr lang="en-US" sz="2400" dirty="0" smtClean="0"/>
              <a:t>Before/after 1g Ca intake </a:t>
            </a:r>
            <a:r>
              <a:rPr lang="en-US" sz="2400" dirty="0" err="1" smtClean="0"/>
              <a:t>p.o</a:t>
            </a:r>
            <a:r>
              <a:rPr lang="en-US" sz="2400" dirty="0" smtClean="0"/>
              <a:t>.</a:t>
            </a:r>
          </a:p>
          <a:p>
            <a:pPr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C. Pak et al</a:t>
            </a:r>
            <a:r>
              <a:rPr lang="en-US" sz="2400" dirty="0" smtClean="0"/>
              <a:t>.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</a:rPr>
              <a:t>A </a:t>
            </a:r>
            <a:r>
              <a:rPr lang="en-US" sz="2400" i="1" dirty="0">
                <a:solidFill>
                  <a:schemeClr val="tx1"/>
                </a:solidFill>
              </a:rPr>
              <a:t>simple test for the diagnosis of </a:t>
            </a:r>
            <a:r>
              <a:rPr lang="en-US" sz="2400" b="1" i="1" dirty="0">
                <a:solidFill>
                  <a:srgbClr val="0070C0"/>
                </a:solidFill>
              </a:rPr>
              <a:t>absorptive</a:t>
            </a:r>
            <a:r>
              <a:rPr lang="en-US" sz="2400" i="1" dirty="0">
                <a:solidFill>
                  <a:srgbClr val="0070C0"/>
                </a:solidFill>
              </a:rPr>
              <a:t>, </a:t>
            </a:r>
            <a:r>
              <a:rPr lang="en-US" sz="2400" b="1" i="1" dirty="0">
                <a:solidFill>
                  <a:srgbClr val="0070C0"/>
                </a:solidFill>
              </a:rPr>
              <a:t>resorptive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and </a:t>
            </a:r>
            <a:r>
              <a:rPr lang="en-US" sz="2400" b="1" i="1" dirty="0">
                <a:solidFill>
                  <a:srgbClr val="0070C0"/>
                </a:solidFill>
              </a:rPr>
              <a:t>renal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hypercalciurias</a:t>
            </a:r>
            <a:r>
              <a:rPr lang="en-US" sz="2400" i="1" dirty="0" smtClean="0">
                <a:solidFill>
                  <a:schemeClr val="tx1"/>
                </a:solidFill>
              </a:rPr>
              <a:t>. </a:t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N </a:t>
            </a:r>
            <a:r>
              <a:rPr lang="en-US" sz="2400" dirty="0" err="1">
                <a:solidFill>
                  <a:schemeClr val="tx1"/>
                </a:solidFill>
              </a:rPr>
              <a:t>Engl</a:t>
            </a:r>
            <a:r>
              <a:rPr lang="en-US" sz="2400" dirty="0">
                <a:solidFill>
                  <a:schemeClr val="tx1"/>
                </a:solidFill>
              </a:rPr>
              <a:t> J Med</a:t>
            </a:r>
            <a:r>
              <a:rPr lang="en-US" sz="2400" dirty="0" smtClean="0">
                <a:solidFill>
                  <a:schemeClr val="tx1"/>
                </a:solidFill>
              </a:rPr>
              <a:t>. 1975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sym typeface="Wingdings" pitchFamily="2" charset="2"/>
              </a:rPr>
              <a:t> “Pak test”</a:t>
            </a:r>
            <a:endParaRPr lang="en-US" sz="24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24579" name="Picture 7" descr="170065pak"/>
          <p:cNvPicPr>
            <a:picLocks noChangeAspect="1" noChangeArrowheads="1"/>
          </p:cNvPicPr>
          <p:nvPr/>
        </p:nvPicPr>
        <p:blipFill>
          <a:blip r:embed="rId2" cstate="print"/>
          <a:srcRect b="8446"/>
          <a:stretch>
            <a:fillRect/>
          </a:stretch>
        </p:blipFill>
        <p:spPr bwMode="auto">
          <a:xfrm>
            <a:off x="6350774" y="4049485"/>
            <a:ext cx="1905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00B0F0"/>
                </a:solidFill>
              </a:rPr>
              <a:t>Purpose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2E4F736-2610-4DB5-B553-8576664F70C0}" type="slidenum">
              <a:rPr lang="fr-BE" smtClean="0"/>
              <a:pPr>
                <a:defRPr/>
              </a:pPr>
              <a:t>4</a:t>
            </a:fld>
            <a:endParaRPr lang="fr-BE"/>
          </a:p>
        </p:txBody>
      </p:sp>
      <p:sp>
        <p:nvSpPr>
          <p:cNvPr id="25602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65443"/>
            <a:ext cx="6153912" cy="493272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u="sng" dirty="0" smtClean="0">
                <a:solidFill>
                  <a:schemeClr val="tx1"/>
                </a:solidFill>
              </a:rPr>
              <a:t>Nephrology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Diagnosis of </a:t>
            </a:r>
            <a:r>
              <a:rPr lang="en-US" sz="2400" b="1" dirty="0" err="1" smtClean="0">
                <a:solidFill>
                  <a:schemeClr val="tx1"/>
                </a:solidFill>
              </a:rPr>
              <a:t>reccurent</a:t>
            </a:r>
            <a:r>
              <a:rPr lang="en-US" sz="2400" b="1" dirty="0" smtClean="0">
                <a:solidFill>
                  <a:schemeClr val="tx1"/>
                </a:solidFill>
              </a:rPr>
              <a:t> calcium </a:t>
            </a:r>
            <a:r>
              <a:rPr lang="en-US" sz="2400" b="1" dirty="0" smtClean="0">
                <a:solidFill>
                  <a:schemeClr val="tx1"/>
                </a:solidFill>
              </a:rPr>
              <a:t>kidney-stone</a:t>
            </a:r>
          </a:p>
          <a:p>
            <a:pPr eaLnBrk="1" hangingPunct="1">
              <a:buFont typeface="Wingdings" pitchFamily="2" charset="2"/>
              <a:buChar char="à"/>
            </a:pP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400" i="1" u="sng" dirty="0" smtClean="0">
                <a:solidFill>
                  <a:schemeClr val="tx1"/>
                </a:solidFill>
              </a:rPr>
              <a:t>Endocrinology</a:t>
            </a:r>
            <a:endParaRPr lang="en-US" sz="2400" i="1" dirty="0" smtClean="0"/>
          </a:p>
          <a:p>
            <a:pPr lvl="1"/>
            <a:r>
              <a:rPr lang="en-US" sz="2400" i="1" dirty="0" smtClean="0">
                <a:solidFill>
                  <a:schemeClr val="tx1"/>
                </a:solidFill>
              </a:rPr>
              <a:t>Diagnosis of borderline Hyperparathyroidism (HPT)</a:t>
            </a:r>
          </a:p>
          <a:p>
            <a:pPr eaLnBrk="1" hangingPunct="1"/>
            <a:endParaRPr lang="en-US" sz="2400" i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400" i="1" dirty="0" smtClean="0">
                <a:solidFill>
                  <a:schemeClr val="tx1"/>
                </a:solidFill>
              </a:rPr>
              <a:t>Calcium metabolism investigation</a:t>
            </a:r>
          </a:p>
        </p:txBody>
      </p:sp>
      <p:pic>
        <p:nvPicPr>
          <p:cNvPr id="25603" name="Image 9" descr="11-150318-0385 CHMIELOWIEC Charles IIb I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394" t="25786" r="15016" b="19992"/>
          <a:stretch>
            <a:fillRect/>
          </a:stretch>
        </p:blipFill>
        <p:spPr bwMode="auto">
          <a:xfrm>
            <a:off x="6373624" y="1366642"/>
            <a:ext cx="2357014" cy="158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7"/>
          <p:cNvPicPr>
            <a:picLocks noChangeAspect="1"/>
          </p:cNvPicPr>
          <p:nvPr/>
        </p:nvPicPr>
        <p:blipFill>
          <a:blip r:embed="rId3" cstate="print"/>
          <a:srcRect l="28587" t="7037" r="28159" b="22963"/>
          <a:stretch>
            <a:fillRect/>
          </a:stretch>
        </p:blipFill>
        <p:spPr bwMode="auto">
          <a:xfrm>
            <a:off x="6639438" y="3489649"/>
            <a:ext cx="2064571" cy="193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00B0F0"/>
                </a:solidFill>
              </a:rPr>
              <a:t>Diagnosis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4F736-2610-4DB5-B553-8576664F70C0}" type="slidenum">
              <a:rPr lang="fr-BE" smtClean="0"/>
              <a:pPr>
                <a:defRPr/>
              </a:pPr>
              <a:t>5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905069" y="6088559"/>
            <a:ext cx="8238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B0F0"/>
                </a:solidFill>
              </a:rPr>
              <a:t>1) </a:t>
            </a:r>
            <a:r>
              <a:rPr lang="en-US" i="1" dirty="0" err="1" smtClean="0">
                <a:solidFill>
                  <a:srgbClr val="00B0F0"/>
                </a:solidFill>
              </a:rPr>
              <a:t>Rowlands</a:t>
            </a:r>
            <a:r>
              <a:rPr lang="en-US" i="1" dirty="0" smtClean="0">
                <a:solidFill>
                  <a:srgbClr val="00B0F0"/>
                </a:solidFill>
              </a:rPr>
              <a:t>. </a:t>
            </a:r>
            <a:r>
              <a:rPr lang="fr-BE" i="1" dirty="0" smtClean="0">
                <a:solidFill>
                  <a:srgbClr val="00B0F0"/>
                </a:solidFill>
              </a:rPr>
              <a:t>Ann R </a:t>
            </a:r>
            <a:r>
              <a:rPr lang="fr-BE" i="1" dirty="0" err="1" smtClean="0">
                <a:solidFill>
                  <a:srgbClr val="00B0F0"/>
                </a:solidFill>
              </a:rPr>
              <a:t>Coll</a:t>
            </a:r>
            <a:r>
              <a:rPr lang="fr-BE" i="1" dirty="0" smtClean="0">
                <a:solidFill>
                  <a:srgbClr val="00B0F0"/>
                </a:solidFill>
              </a:rPr>
              <a:t> </a:t>
            </a:r>
            <a:r>
              <a:rPr lang="fr-BE" i="1" dirty="0" err="1" smtClean="0">
                <a:solidFill>
                  <a:srgbClr val="00B0F0"/>
                </a:solidFill>
              </a:rPr>
              <a:t>Surg</a:t>
            </a:r>
            <a:r>
              <a:rPr lang="fr-BE" i="1" dirty="0" smtClean="0">
                <a:solidFill>
                  <a:srgbClr val="00B0F0"/>
                </a:solidFill>
              </a:rPr>
              <a:t> </a:t>
            </a:r>
            <a:r>
              <a:rPr lang="fr-BE" i="1" dirty="0" err="1" smtClean="0">
                <a:solidFill>
                  <a:srgbClr val="00B0F0"/>
                </a:solidFill>
              </a:rPr>
              <a:t>Engl</a:t>
            </a:r>
            <a:r>
              <a:rPr lang="fr-BE" i="1" dirty="0" smtClean="0">
                <a:solidFill>
                  <a:srgbClr val="00B0F0"/>
                </a:solidFill>
              </a:rPr>
              <a:t>. 2013           2) Arrabal-Polo </a:t>
            </a:r>
            <a:r>
              <a:rPr lang="fr-BE" i="1" dirty="0" err="1" smtClean="0">
                <a:solidFill>
                  <a:srgbClr val="00B0F0"/>
                </a:solidFill>
              </a:rPr>
              <a:t>Urology</a:t>
            </a:r>
            <a:r>
              <a:rPr lang="fr-BE" i="1" dirty="0" smtClean="0">
                <a:solidFill>
                  <a:srgbClr val="00B0F0"/>
                </a:solidFill>
              </a:rPr>
              <a:t>  2013</a:t>
            </a:r>
            <a:endParaRPr lang="en-US" sz="4400" i="1" dirty="0" smtClean="0">
              <a:solidFill>
                <a:srgbClr val="00B0F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85796" y="1455576"/>
            <a:ext cx="3415003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Oral calcium load test results</a:t>
            </a:r>
            <a:endParaRPr lang="en-US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2612572" y="1894114"/>
            <a:ext cx="522514" cy="5598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6382139" y="1922106"/>
            <a:ext cx="690465" cy="5131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739951" y="1894114"/>
            <a:ext cx="0" cy="5784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223935" y="2634344"/>
          <a:ext cx="8537511" cy="618930"/>
        </p:xfrm>
        <a:graphic>
          <a:graphicData uri="http://schemas.openxmlformats.org/drawingml/2006/table">
            <a:tbl>
              <a:tblPr/>
              <a:tblGrid>
                <a:gridCol w="1380932"/>
                <a:gridCol w="1996750"/>
                <a:gridCol w="2360645"/>
                <a:gridCol w="2799184"/>
              </a:tblGrid>
              <a:tr h="61893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Pak test results Hypercalciuria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latin typeface="Calibri"/>
                          <a:ea typeface="Calibri"/>
                          <a:cs typeface="Times New Roman"/>
                        </a:rPr>
                        <a:t>A) Resorptive</a:t>
                      </a:r>
                      <a:r>
                        <a:rPr lang="en-US" sz="1600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 hypercalciuria</a:t>
                      </a:r>
                      <a:endParaRPr lang="en-US" sz="16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latin typeface="Calibri"/>
                          <a:ea typeface="Calibri"/>
                          <a:cs typeface="Times New Roman"/>
                        </a:rPr>
                        <a:t>B) Renal </a:t>
                      </a:r>
                      <a:r>
                        <a:rPr lang="en-US" sz="1600" noProof="0" dirty="0" smtClean="0">
                          <a:latin typeface="Calibri"/>
                          <a:ea typeface="Calibri"/>
                          <a:cs typeface="Times New Roman"/>
                        </a:rPr>
                        <a:t>hypercalciuria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latin typeface="Calibri"/>
                          <a:ea typeface="Calibri"/>
                          <a:cs typeface="Times New Roman"/>
                        </a:rPr>
                        <a:t>C) Absorptive</a:t>
                      </a:r>
                      <a:r>
                        <a:rPr lang="en-US" sz="1600" noProof="0" dirty="0" smtClean="0">
                          <a:latin typeface="Calibri"/>
                          <a:ea typeface="Calibri"/>
                          <a:cs typeface="Times New Roman"/>
                        </a:rPr>
                        <a:t> hypercalciuria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00B0F0"/>
                </a:solidFill>
              </a:rPr>
              <a:t>Diagnosis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4F736-2610-4DB5-B553-8576664F70C0}" type="slidenum">
              <a:rPr lang="fr-BE" smtClean="0"/>
              <a:pPr>
                <a:defRPr/>
              </a:pPr>
              <a:t>6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905069" y="6088559"/>
            <a:ext cx="8238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B0F0"/>
                </a:solidFill>
              </a:rPr>
              <a:t>1) </a:t>
            </a:r>
            <a:r>
              <a:rPr lang="en-US" i="1" dirty="0" err="1" smtClean="0">
                <a:solidFill>
                  <a:srgbClr val="00B0F0"/>
                </a:solidFill>
              </a:rPr>
              <a:t>Rowlands</a:t>
            </a:r>
            <a:r>
              <a:rPr lang="en-US" i="1" dirty="0" smtClean="0">
                <a:solidFill>
                  <a:srgbClr val="00B0F0"/>
                </a:solidFill>
              </a:rPr>
              <a:t>. </a:t>
            </a:r>
            <a:r>
              <a:rPr lang="fr-BE" i="1" dirty="0" smtClean="0">
                <a:solidFill>
                  <a:srgbClr val="00B0F0"/>
                </a:solidFill>
              </a:rPr>
              <a:t>Ann R </a:t>
            </a:r>
            <a:r>
              <a:rPr lang="fr-BE" i="1" dirty="0" err="1" smtClean="0">
                <a:solidFill>
                  <a:srgbClr val="00B0F0"/>
                </a:solidFill>
              </a:rPr>
              <a:t>Coll</a:t>
            </a:r>
            <a:r>
              <a:rPr lang="fr-BE" i="1" dirty="0" smtClean="0">
                <a:solidFill>
                  <a:srgbClr val="00B0F0"/>
                </a:solidFill>
              </a:rPr>
              <a:t> </a:t>
            </a:r>
            <a:r>
              <a:rPr lang="fr-BE" i="1" dirty="0" err="1" smtClean="0">
                <a:solidFill>
                  <a:srgbClr val="00B0F0"/>
                </a:solidFill>
              </a:rPr>
              <a:t>Surg</a:t>
            </a:r>
            <a:r>
              <a:rPr lang="fr-BE" i="1" dirty="0" smtClean="0">
                <a:solidFill>
                  <a:srgbClr val="00B0F0"/>
                </a:solidFill>
              </a:rPr>
              <a:t> </a:t>
            </a:r>
            <a:r>
              <a:rPr lang="fr-BE" i="1" dirty="0" err="1" smtClean="0">
                <a:solidFill>
                  <a:srgbClr val="00B0F0"/>
                </a:solidFill>
              </a:rPr>
              <a:t>Engl</a:t>
            </a:r>
            <a:r>
              <a:rPr lang="fr-BE" i="1" dirty="0" smtClean="0">
                <a:solidFill>
                  <a:srgbClr val="00B0F0"/>
                </a:solidFill>
              </a:rPr>
              <a:t>. 2013           2) Arrabal-Polo </a:t>
            </a:r>
            <a:r>
              <a:rPr lang="fr-BE" i="1" dirty="0" err="1" smtClean="0">
                <a:solidFill>
                  <a:srgbClr val="00B0F0"/>
                </a:solidFill>
              </a:rPr>
              <a:t>Urology</a:t>
            </a:r>
            <a:r>
              <a:rPr lang="fr-BE" i="1" dirty="0" smtClean="0">
                <a:solidFill>
                  <a:srgbClr val="00B0F0"/>
                </a:solidFill>
              </a:rPr>
              <a:t>  2013</a:t>
            </a:r>
            <a:endParaRPr lang="en-US" sz="4400" i="1" dirty="0" smtClean="0">
              <a:solidFill>
                <a:srgbClr val="00B0F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85796" y="1455576"/>
            <a:ext cx="3415003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Oral calcium load test results</a:t>
            </a:r>
            <a:endParaRPr lang="en-US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2612572" y="1894114"/>
            <a:ext cx="522514" cy="5598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6382139" y="1922106"/>
            <a:ext cx="690465" cy="5131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739951" y="1894114"/>
            <a:ext cx="0" cy="5784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223935" y="2634344"/>
          <a:ext cx="8537511" cy="2024326"/>
        </p:xfrm>
        <a:graphic>
          <a:graphicData uri="http://schemas.openxmlformats.org/drawingml/2006/table">
            <a:tbl>
              <a:tblPr/>
              <a:tblGrid>
                <a:gridCol w="1380932"/>
                <a:gridCol w="1996750"/>
                <a:gridCol w="2360645"/>
                <a:gridCol w="2799184"/>
              </a:tblGrid>
              <a:tr h="61893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Pak test results Hypercalciuria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latin typeface="Calibri"/>
                          <a:ea typeface="Calibri"/>
                          <a:cs typeface="Times New Roman"/>
                        </a:rPr>
                        <a:t>A) Resorptive</a:t>
                      </a:r>
                      <a:r>
                        <a:rPr lang="en-US" sz="1600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 hypercalciuria</a:t>
                      </a:r>
                      <a:endParaRPr lang="en-US" sz="16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latin typeface="Calibri"/>
                          <a:ea typeface="Calibri"/>
                          <a:cs typeface="Times New Roman"/>
                        </a:rPr>
                        <a:t>B) Renal </a:t>
                      </a:r>
                      <a:r>
                        <a:rPr lang="en-US" sz="1600" noProof="0" dirty="0" smtClean="0">
                          <a:latin typeface="Calibri"/>
                          <a:ea typeface="Calibri"/>
                          <a:cs typeface="Times New Roman"/>
                        </a:rPr>
                        <a:t>hypercalciuria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latin typeface="Calibri"/>
                          <a:ea typeface="Calibri"/>
                          <a:cs typeface="Times New Roman"/>
                        </a:rPr>
                        <a:t>C) Absorptive</a:t>
                      </a:r>
                      <a:r>
                        <a:rPr lang="en-US" sz="1600" noProof="0" dirty="0" smtClean="0">
                          <a:latin typeface="Calibri"/>
                          <a:ea typeface="Calibri"/>
                          <a:cs typeface="Times New Roman"/>
                        </a:rPr>
                        <a:t> hypercalciuria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4053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latin typeface="Calibri"/>
                          <a:ea typeface="Calibri"/>
                          <a:cs typeface="Times New Roman"/>
                        </a:rPr>
                        <a:t>Diagnosis</a:t>
                      </a:r>
                      <a:endParaRPr lang="en-US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 smtClean="0">
                          <a:latin typeface="Calibri"/>
                          <a:ea typeface="Calibri"/>
                          <a:cs typeface="Times New Roman"/>
                        </a:rPr>
                        <a:t>Primary hyperparathyroidism</a:t>
                      </a:r>
                      <a:endParaRPr lang="en-US" sz="16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00B0F0"/>
                </a:solidFill>
              </a:rPr>
              <a:t>Diagnosis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4F736-2610-4DB5-B553-8576664F70C0}" type="slidenum">
              <a:rPr lang="fr-BE" smtClean="0"/>
              <a:pPr>
                <a:defRPr/>
              </a:pPr>
              <a:t>7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905069" y="6088559"/>
            <a:ext cx="8238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B0F0"/>
                </a:solidFill>
              </a:rPr>
              <a:t>1) </a:t>
            </a:r>
            <a:r>
              <a:rPr lang="en-US" i="1" dirty="0" err="1" smtClean="0">
                <a:solidFill>
                  <a:srgbClr val="00B0F0"/>
                </a:solidFill>
              </a:rPr>
              <a:t>Rowlands</a:t>
            </a:r>
            <a:r>
              <a:rPr lang="en-US" i="1" dirty="0" smtClean="0">
                <a:solidFill>
                  <a:srgbClr val="00B0F0"/>
                </a:solidFill>
              </a:rPr>
              <a:t>. </a:t>
            </a:r>
            <a:r>
              <a:rPr lang="fr-BE" i="1" dirty="0" smtClean="0">
                <a:solidFill>
                  <a:srgbClr val="00B0F0"/>
                </a:solidFill>
              </a:rPr>
              <a:t>Ann R </a:t>
            </a:r>
            <a:r>
              <a:rPr lang="fr-BE" i="1" dirty="0" err="1" smtClean="0">
                <a:solidFill>
                  <a:srgbClr val="00B0F0"/>
                </a:solidFill>
              </a:rPr>
              <a:t>Coll</a:t>
            </a:r>
            <a:r>
              <a:rPr lang="fr-BE" i="1" dirty="0" smtClean="0">
                <a:solidFill>
                  <a:srgbClr val="00B0F0"/>
                </a:solidFill>
              </a:rPr>
              <a:t> </a:t>
            </a:r>
            <a:r>
              <a:rPr lang="fr-BE" i="1" dirty="0" err="1" smtClean="0">
                <a:solidFill>
                  <a:srgbClr val="00B0F0"/>
                </a:solidFill>
              </a:rPr>
              <a:t>Surg</a:t>
            </a:r>
            <a:r>
              <a:rPr lang="fr-BE" i="1" dirty="0" smtClean="0">
                <a:solidFill>
                  <a:srgbClr val="00B0F0"/>
                </a:solidFill>
              </a:rPr>
              <a:t> </a:t>
            </a:r>
            <a:r>
              <a:rPr lang="fr-BE" i="1" dirty="0" err="1" smtClean="0">
                <a:solidFill>
                  <a:srgbClr val="00B0F0"/>
                </a:solidFill>
              </a:rPr>
              <a:t>Engl</a:t>
            </a:r>
            <a:r>
              <a:rPr lang="fr-BE" i="1" dirty="0" smtClean="0">
                <a:solidFill>
                  <a:srgbClr val="00B0F0"/>
                </a:solidFill>
              </a:rPr>
              <a:t>. 2013           2) Arrabal-Polo </a:t>
            </a:r>
            <a:r>
              <a:rPr lang="fr-BE" i="1" dirty="0" err="1" smtClean="0">
                <a:solidFill>
                  <a:srgbClr val="00B0F0"/>
                </a:solidFill>
              </a:rPr>
              <a:t>Urology</a:t>
            </a:r>
            <a:r>
              <a:rPr lang="fr-BE" i="1" dirty="0" smtClean="0">
                <a:solidFill>
                  <a:srgbClr val="00B0F0"/>
                </a:solidFill>
              </a:rPr>
              <a:t>  2013</a:t>
            </a:r>
            <a:endParaRPr lang="en-US" sz="4400" i="1" dirty="0" smtClean="0">
              <a:solidFill>
                <a:srgbClr val="00B0F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85796" y="1455576"/>
            <a:ext cx="3415003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Oral calcium load test results</a:t>
            </a:r>
            <a:endParaRPr lang="en-US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2612572" y="1894114"/>
            <a:ext cx="522514" cy="5598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6382139" y="1922106"/>
            <a:ext cx="690465" cy="5131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739951" y="1894114"/>
            <a:ext cx="0" cy="5784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223935" y="2634344"/>
          <a:ext cx="8537511" cy="2024326"/>
        </p:xfrm>
        <a:graphic>
          <a:graphicData uri="http://schemas.openxmlformats.org/drawingml/2006/table">
            <a:tbl>
              <a:tblPr/>
              <a:tblGrid>
                <a:gridCol w="1380932"/>
                <a:gridCol w="1996750"/>
                <a:gridCol w="2360645"/>
                <a:gridCol w="2799184"/>
              </a:tblGrid>
              <a:tr h="61893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Pak test results Hypercalciuria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latin typeface="Calibri"/>
                          <a:ea typeface="Calibri"/>
                          <a:cs typeface="Times New Roman"/>
                        </a:rPr>
                        <a:t>A) Resorptive</a:t>
                      </a:r>
                      <a:r>
                        <a:rPr lang="en-US" sz="1600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 hypercalciuria</a:t>
                      </a:r>
                      <a:endParaRPr lang="en-US" sz="16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latin typeface="Calibri"/>
                          <a:ea typeface="Calibri"/>
                          <a:cs typeface="Times New Roman"/>
                        </a:rPr>
                        <a:t>B) Renal </a:t>
                      </a:r>
                      <a:r>
                        <a:rPr lang="en-US" sz="1600" noProof="0" dirty="0" smtClean="0">
                          <a:latin typeface="Calibri"/>
                          <a:ea typeface="Calibri"/>
                          <a:cs typeface="Times New Roman"/>
                        </a:rPr>
                        <a:t>hypercalciuria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latin typeface="Calibri"/>
                          <a:ea typeface="Calibri"/>
                          <a:cs typeface="Times New Roman"/>
                        </a:rPr>
                        <a:t>C) Absorptive</a:t>
                      </a:r>
                      <a:r>
                        <a:rPr lang="en-US" sz="1600" noProof="0" dirty="0" smtClean="0">
                          <a:latin typeface="Calibri"/>
                          <a:ea typeface="Calibri"/>
                          <a:cs typeface="Times New Roman"/>
                        </a:rPr>
                        <a:t> hypercalciuria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4053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latin typeface="Calibri"/>
                          <a:ea typeface="Calibri"/>
                          <a:cs typeface="Times New Roman"/>
                        </a:rPr>
                        <a:t>Diagnosis</a:t>
                      </a:r>
                      <a:endParaRPr lang="en-US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 smtClean="0">
                          <a:latin typeface="Calibri"/>
                          <a:ea typeface="Calibri"/>
                          <a:cs typeface="Times New Roman"/>
                        </a:rPr>
                        <a:t>Primary hyperparathyroidism</a:t>
                      </a:r>
                      <a:endParaRPr lang="en-US" sz="16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 smtClean="0">
                          <a:latin typeface="Calibri"/>
                          <a:ea typeface="Calibri"/>
                          <a:cs typeface="Times New Roman"/>
                        </a:rPr>
                        <a:t>Renal calcium leak</a:t>
                      </a:r>
                      <a:r>
                        <a:rPr lang="en-US" sz="1600" noProof="0" dirty="0" smtClean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600" noProof="0" dirty="0" smtClean="0">
                          <a:latin typeface="Calibri"/>
                          <a:ea typeface="Calibri"/>
                          <a:cs typeface="Times New Roman"/>
                        </a:rPr>
                        <a:t> Bartter</a:t>
                      </a:r>
                      <a:endParaRPr lang="en-US" sz="16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600" noProof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noProof="0" dirty="0" err="1" smtClean="0">
                          <a:latin typeface="Calibri"/>
                          <a:ea typeface="Calibri"/>
                          <a:cs typeface="Times New Roman"/>
                        </a:rPr>
                        <a:t>Claudins</a:t>
                      </a:r>
                      <a:r>
                        <a:rPr lang="en-US" sz="1600" noProof="0" dirty="0" smtClean="0">
                          <a:latin typeface="Calibri"/>
                          <a:ea typeface="Calibri"/>
                          <a:cs typeface="Times New Roman"/>
                        </a:rPr>
                        <a:t> mutations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600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noProof="0" dirty="0" err="1" smtClean="0">
                          <a:latin typeface="Calibri"/>
                          <a:ea typeface="Calibri"/>
                          <a:cs typeface="Times New Roman"/>
                        </a:rPr>
                        <a:t>CasR</a:t>
                      </a:r>
                      <a:r>
                        <a:rPr lang="en-US" sz="1600" noProof="0" dirty="0" smtClean="0">
                          <a:latin typeface="Calibri"/>
                          <a:ea typeface="Calibri"/>
                          <a:cs typeface="Times New Roman"/>
                        </a:rPr>
                        <a:t> mutation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latin typeface="Calibri"/>
                          <a:ea typeface="Calibri"/>
                          <a:cs typeface="Times New Roman"/>
                        </a:rPr>
                        <a:t>…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aseline="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00B0F0"/>
                </a:solidFill>
              </a:rPr>
              <a:t>Diagnosis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4F736-2610-4DB5-B553-8576664F70C0}" type="slidenum">
              <a:rPr lang="fr-BE" smtClean="0"/>
              <a:pPr>
                <a:defRPr/>
              </a:pPr>
              <a:t>8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905069" y="6088559"/>
            <a:ext cx="8238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B0F0"/>
                </a:solidFill>
              </a:rPr>
              <a:t>1) </a:t>
            </a:r>
            <a:r>
              <a:rPr lang="en-US" i="1" dirty="0" err="1" smtClean="0">
                <a:solidFill>
                  <a:srgbClr val="00B0F0"/>
                </a:solidFill>
              </a:rPr>
              <a:t>Rowlands</a:t>
            </a:r>
            <a:r>
              <a:rPr lang="en-US" i="1" dirty="0" smtClean="0">
                <a:solidFill>
                  <a:srgbClr val="00B0F0"/>
                </a:solidFill>
              </a:rPr>
              <a:t>. </a:t>
            </a:r>
            <a:r>
              <a:rPr lang="fr-BE" i="1" dirty="0" smtClean="0">
                <a:solidFill>
                  <a:srgbClr val="00B0F0"/>
                </a:solidFill>
              </a:rPr>
              <a:t>Ann R </a:t>
            </a:r>
            <a:r>
              <a:rPr lang="fr-BE" i="1" dirty="0" err="1" smtClean="0">
                <a:solidFill>
                  <a:srgbClr val="00B0F0"/>
                </a:solidFill>
              </a:rPr>
              <a:t>Coll</a:t>
            </a:r>
            <a:r>
              <a:rPr lang="fr-BE" i="1" dirty="0" smtClean="0">
                <a:solidFill>
                  <a:srgbClr val="00B0F0"/>
                </a:solidFill>
              </a:rPr>
              <a:t> </a:t>
            </a:r>
            <a:r>
              <a:rPr lang="fr-BE" i="1" dirty="0" err="1" smtClean="0">
                <a:solidFill>
                  <a:srgbClr val="00B0F0"/>
                </a:solidFill>
              </a:rPr>
              <a:t>Surg</a:t>
            </a:r>
            <a:r>
              <a:rPr lang="fr-BE" i="1" dirty="0" smtClean="0">
                <a:solidFill>
                  <a:srgbClr val="00B0F0"/>
                </a:solidFill>
              </a:rPr>
              <a:t> </a:t>
            </a:r>
            <a:r>
              <a:rPr lang="fr-BE" i="1" dirty="0" err="1" smtClean="0">
                <a:solidFill>
                  <a:srgbClr val="00B0F0"/>
                </a:solidFill>
              </a:rPr>
              <a:t>Engl</a:t>
            </a:r>
            <a:r>
              <a:rPr lang="fr-BE" i="1" dirty="0" smtClean="0">
                <a:solidFill>
                  <a:srgbClr val="00B0F0"/>
                </a:solidFill>
              </a:rPr>
              <a:t>. 2013           2) Arrabal-Polo </a:t>
            </a:r>
            <a:r>
              <a:rPr lang="fr-BE" i="1" dirty="0" err="1" smtClean="0">
                <a:solidFill>
                  <a:srgbClr val="00B0F0"/>
                </a:solidFill>
              </a:rPr>
              <a:t>Urology</a:t>
            </a:r>
            <a:r>
              <a:rPr lang="fr-BE" i="1" dirty="0" smtClean="0">
                <a:solidFill>
                  <a:srgbClr val="00B0F0"/>
                </a:solidFill>
              </a:rPr>
              <a:t>  2013</a:t>
            </a:r>
            <a:endParaRPr lang="en-US" sz="4400" i="1" dirty="0" smtClean="0">
              <a:solidFill>
                <a:srgbClr val="00B0F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85796" y="1455576"/>
            <a:ext cx="3415003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Oral calcium load test results</a:t>
            </a:r>
            <a:endParaRPr lang="en-US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2612572" y="1894114"/>
            <a:ext cx="522514" cy="5598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6382139" y="1922106"/>
            <a:ext cx="690465" cy="5131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739951" y="1894114"/>
            <a:ext cx="0" cy="5784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223935" y="2634344"/>
          <a:ext cx="8537511" cy="2024326"/>
        </p:xfrm>
        <a:graphic>
          <a:graphicData uri="http://schemas.openxmlformats.org/drawingml/2006/table">
            <a:tbl>
              <a:tblPr/>
              <a:tblGrid>
                <a:gridCol w="1380932"/>
                <a:gridCol w="1996750"/>
                <a:gridCol w="2360645"/>
                <a:gridCol w="2799184"/>
              </a:tblGrid>
              <a:tr h="61893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Pak test results Hypercalciuria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latin typeface="Calibri"/>
                          <a:ea typeface="Calibri"/>
                          <a:cs typeface="Times New Roman"/>
                        </a:rPr>
                        <a:t>A) Resorptive</a:t>
                      </a:r>
                      <a:r>
                        <a:rPr lang="en-US" sz="1600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 hypercalciuria</a:t>
                      </a:r>
                      <a:endParaRPr lang="en-US" sz="16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latin typeface="Calibri"/>
                          <a:ea typeface="Calibri"/>
                          <a:cs typeface="Times New Roman"/>
                        </a:rPr>
                        <a:t>B) Renal </a:t>
                      </a:r>
                      <a:r>
                        <a:rPr lang="en-US" sz="1600" noProof="0" dirty="0" smtClean="0">
                          <a:latin typeface="Calibri"/>
                          <a:ea typeface="Calibri"/>
                          <a:cs typeface="Times New Roman"/>
                        </a:rPr>
                        <a:t>hypercalciuria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latin typeface="Calibri"/>
                          <a:ea typeface="Calibri"/>
                          <a:cs typeface="Times New Roman"/>
                        </a:rPr>
                        <a:t>C) Absorptive</a:t>
                      </a:r>
                      <a:r>
                        <a:rPr lang="en-US" sz="1600" noProof="0" dirty="0" smtClean="0">
                          <a:latin typeface="Calibri"/>
                          <a:ea typeface="Calibri"/>
                          <a:cs typeface="Times New Roman"/>
                        </a:rPr>
                        <a:t> hypercalciuria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4053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latin typeface="Calibri"/>
                          <a:ea typeface="Calibri"/>
                          <a:cs typeface="Times New Roman"/>
                        </a:rPr>
                        <a:t>Diagnosis</a:t>
                      </a:r>
                      <a:endParaRPr lang="en-US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 smtClean="0">
                          <a:latin typeface="Calibri"/>
                          <a:ea typeface="Calibri"/>
                          <a:cs typeface="Times New Roman"/>
                        </a:rPr>
                        <a:t>Primary hyperparathyroidism</a:t>
                      </a:r>
                      <a:endParaRPr lang="en-US" sz="16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 smtClean="0">
                          <a:latin typeface="Calibri"/>
                          <a:ea typeface="Calibri"/>
                          <a:cs typeface="Times New Roman"/>
                        </a:rPr>
                        <a:t>Renal calcium leak</a:t>
                      </a:r>
                      <a:r>
                        <a:rPr lang="en-US" sz="1600" noProof="0" dirty="0" smtClean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600" noProof="0" dirty="0" smtClean="0">
                          <a:latin typeface="Calibri"/>
                          <a:ea typeface="Calibri"/>
                          <a:cs typeface="Times New Roman"/>
                        </a:rPr>
                        <a:t> Bartter</a:t>
                      </a:r>
                      <a:endParaRPr lang="en-US" sz="16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600" noProof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noProof="0" dirty="0" err="1" smtClean="0">
                          <a:latin typeface="Calibri"/>
                          <a:ea typeface="Calibri"/>
                          <a:cs typeface="Times New Roman"/>
                        </a:rPr>
                        <a:t>Claudins</a:t>
                      </a:r>
                      <a:r>
                        <a:rPr lang="en-US" sz="1600" noProof="0" dirty="0" smtClean="0">
                          <a:latin typeface="Calibri"/>
                          <a:ea typeface="Calibri"/>
                          <a:cs typeface="Times New Roman"/>
                        </a:rPr>
                        <a:t> mutations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600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noProof="0" dirty="0" err="1" smtClean="0">
                          <a:latin typeface="Calibri"/>
                          <a:ea typeface="Calibri"/>
                          <a:cs typeface="Times New Roman"/>
                        </a:rPr>
                        <a:t>CasR</a:t>
                      </a:r>
                      <a:r>
                        <a:rPr lang="en-US" sz="1600" noProof="0" dirty="0" smtClean="0">
                          <a:latin typeface="Calibri"/>
                          <a:ea typeface="Calibri"/>
                          <a:cs typeface="Times New Roman"/>
                        </a:rPr>
                        <a:t> mutation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latin typeface="Calibri"/>
                          <a:ea typeface="Calibri"/>
                          <a:cs typeface="Times New Roman"/>
                        </a:rPr>
                        <a:t>… </a:t>
                      </a:r>
                      <a:endParaRPr lang="en-US" sz="16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noProof="0" dirty="0" smtClean="0">
                          <a:latin typeface="Calibri"/>
                          <a:ea typeface="Calibri"/>
                          <a:cs typeface="Times New Roman"/>
                        </a:rPr>
                        <a:t>Excessive</a:t>
                      </a:r>
                      <a:r>
                        <a:rPr lang="en-US" sz="1600" b="1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 calcitriol production</a:t>
                      </a:r>
                      <a:r>
                        <a:rPr lang="en-US" sz="1600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600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 VDR </a:t>
                      </a:r>
                      <a:r>
                        <a:rPr lang="en-US" sz="1600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mutation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600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 CYP24A1 </a:t>
                      </a:r>
                      <a:r>
                        <a:rPr lang="en-US" sz="1600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mutation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600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 Phosphate </a:t>
                      </a:r>
                      <a:r>
                        <a:rPr lang="en-US" sz="1600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leak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  <a:endParaRPr lang="en-US" sz="1600" baseline="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00B0F0"/>
                </a:solidFill>
              </a:rPr>
              <a:t>Treatment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4F736-2610-4DB5-B553-8576664F70C0}" type="slidenum">
              <a:rPr lang="fr-BE" smtClean="0"/>
              <a:pPr>
                <a:defRPr/>
              </a:pPr>
              <a:t>9</a:t>
            </a:fld>
            <a:endParaRPr lang="fr-BE"/>
          </a:p>
        </p:txBody>
      </p:sp>
      <p:sp>
        <p:nvSpPr>
          <p:cNvPr id="6451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2679" y="1138334"/>
            <a:ext cx="8570023" cy="783772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dirty="0" smtClean="0"/>
              <a:t>Calcium SF have high </a:t>
            </a:r>
            <a:r>
              <a:rPr lang="en-US" sz="2000" dirty="0" smtClean="0"/>
              <a:t>recurrence </a:t>
            </a:r>
            <a:r>
              <a:rPr lang="en-US" sz="2000" dirty="0" smtClean="0"/>
              <a:t>rates (&gt;60%)</a:t>
            </a:r>
          </a:p>
          <a:p>
            <a:r>
              <a:rPr lang="en-US" sz="2000" dirty="0" smtClean="0"/>
              <a:t>Recurrent kidney stone is associated to renal function loss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05069" y="6088559"/>
            <a:ext cx="8238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B0F0"/>
                </a:solidFill>
              </a:rPr>
              <a:t>1) </a:t>
            </a:r>
            <a:r>
              <a:rPr lang="en-US" i="1" dirty="0" err="1" smtClean="0">
                <a:solidFill>
                  <a:srgbClr val="00B0F0"/>
                </a:solidFill>
              </a:rPr>
              <a:t>Rowlands</a:t>
            </a:r>
            <a:r>
              <a:rPr lang="en-US" i="1" dirty="0" smtClean="0">
                <a:solidFill>
                  <a:srgbClr val="00B0F0"/>
                </a:solidFill>
              </a:rPr>
              <a:t>. </a:t>
            </a:r>
            <a:r>
              <a:rPr lang="fr-BE" i="1" dirty="0" smtClean="0">
                <a:solidFill>
                  <a:srgbClr val="00B0F0"/>
                </a:solidFill>
              </a:rPr>
              <a:t>Ann R </a:t>
            </a:r>
            <a:r>
              <a:rPr lang="fr-BE" i="1" dirty="0" err="1" smtClean="0">
                <a:solidFill>
                  <a:srgbClr val="00B0F0"/>
                </a:solidFill>
              </a:rPr>
              <a:t>Coll</a:t>
            </a:r>
            <a:r>
              <a:rPr lang="fr-BE" i="1" dirty="0" smtClean="0">
                <a:solidFill>
                  <a:srgbClr val="00B0F0"/>
                </a:solidFill>
              </a:rPr>
              <a:t> </a:t>
            </a:r>
            <a:r>
              <a:rPr lang="fr-BE" i="1" dirty="0" err="1" smtClean="0">
                <a:solidFill>
                  <a:srgbClr val="00B0F0"/>
                </a:solidFill>
              </a:rPr>
              <a:t>Surg</a:t>
            </a:r>
            <a:r>
              <a:rPr lang="fr-BE" i="1" dirty="0" smtClean="0">
                <a:solidFill>
                  <a:srgbClr val="00B0F0"/>
                </a:solidFill>
              </a:rPr>
              <a:t> </a:t>
            </a:r>
            <a:r>
              <a:rPr lang="fr-BE" i="1" dirty="0" err="1" smtClean="0">
                <a:solidFill>
                  <a:srgbClr val="00B0F0"/>
                </a:solidFill>
              </a:rPr>
              <a:t>Engl</a:t>
            </a:r>
            <a:r>
              <a:rPr lang="fr-BE" i="1" dirty="0" smtClean="0">
                <a:solidFill>
                  <a:srgbClr val="00B0F0"/>
                </a:solidFill>
              </a:rPr>
              <a:t>. 2013           2) Arrabal-Polo </a:t>
            </a:r>
            <a:r>
              <a:rPr lang="fr-BE" i="1" dirty="0" err="1" smtClean="0">
                <a:solidFill>
                  <a:srgbClr val="00B0F0"/>
                </a:solidFill>
              </a:rPr>
              <a:t>Urology</a:t>
            </a:r>
            <a:r>
              <a:rPr lang="fr-BE" i="1" dirty="0" smtClean="0">
                <a:solidFill>
                  <a:srgbClr val="00B0F0"/>
                </a:solidFill>
              </a:rPr>
              <a:t>  2013</a:t>
            </a:r>
            <a:endParaRPr lang="en-US" sz="4400" i="1" dirty="0" smtClean="0">
              <a:solidFill>
                <a:srgbClr val="00B0F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98578" y="2749420"/>
          <a:ext cx="8537511" cy="3115181"/>
        </p:xfrm>
        <a:graphic>
          <a:graphicData uri="http://schemas.openxmlformats.org/drawingml/2006/table">
            <a:tbl>
              <a:tblPr/>
              <a:tblGrid>
                <a:gridCol w="1380932"/>
                <a:gridCol w="1996750"/>
                <a:gridCol w="2360645"/>
                <a:gridCol w="2799184"/>
              </a:tblGrid>
              <a:tr h="61893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Pak test results Hypercalciuria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>
                          <a:latin typeface="Calibri"/>
                          <a:ea typeface="Calibri"/>
                          <a:cs typeface="Times New Roman"/>
                        </a:rPr>
                        <a:t>A) Resorptive</a:t>
                      </a:r>
                      <a:r>
                        <a:rPr lang="en-US" sz="1600" b="0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 hypercalciuria</a:t>
                      </a:r>
                      <a:endParaRPr lang="en-US" sz="1600" b="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>
                          <a:latin typeface="Calibri"/>
                          <a:ea typeface="Calibri"/>
                          <a:cs typeface="Times New Roman"/>
                        </a:rPr>
                        <a:t>B) Renal hypercalciuria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>
                          <a:latin typeface="Calibri"/>
                          <a:ea typeface="Calibri"/>
                          <a:cs typeface="Times New Roman"/>
                        </a:rPr>
                        <a:t>C) Absorptive hypercalciuria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064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latin typeface="Calibri"/>
                          <a:ea typeface="Calibri"/>
                          <a:cs typeface="Times New Roman"/>
                        </a:rPr>
                        <a:t>Diagnosis</a:t>
                      </a:r>
                      <a:endParaRPr lang="en-US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latin typeface="Calibri"/>
                          <a:ea typeface="Calibri"/>
                          <a:cs typeface="Times New Roman"/>
                        </a:rPr>
                        <a:t>Primary hyperparathyroidism</a:t>
                      </a:r>
                      <a:endParaRPr lang="en-US" sz="1600" b="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latin typeface="Calibri"/>
                          <a:ea typeface="Calibri"/>
                          <a:cs typeface="Times New Roman"/>
                        </a:rPr>
                        <a:t>Renal calcium leak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latin typeface="Calibri"/>
                          <a:ea typeface="Calibri"/>
                          <a:cs typeface="Times New Roman"/>
                        </a:rPr>
                        <a:t>Excessive</a:t>
                      </a:r>
                      <a:r>
                        <a:rPr lang="en-US" sz="1600" b="0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 calcitriol production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27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latin typeface="Calibri"/>
                          <a:ea typeface="Calibri"/>
                          <a:cs typeface="Times New Roman"/>
                        </a:rPr>
                        <a:t>Consequences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="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Bone demineralization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- Secondary</a:t>
                      </a:r>
                      <a:r>
                        <a:rPr lang="en-US" sz="1600" b="0" baseline="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HPT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baseline="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- Bone demineralization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baseline="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600" b="0" baseline="0" noProof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Nephrocalcinosis</a:t>
                      </a:r>
                      <a:endParaRPr lang="en-US" sz="1600" b="0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latin typeface="Calibri"/>
                          <a:ea typeface="Calibri"/>
                          <a:cs typeface="Times New Roman"/>
                        </a:rPr>
                        <a:t>- Not well </a:t>
                      </a:r>
                      <a:r>
                        <a:rPr lang="en-US" sz="1600" noProof="0" dirty="0" smtClean="0">
                          <a:latin typeface="Calibri"/>
                          <a:ea typeface="Calibri"/>
                          <a:cs typeface="Times New Roman"/>
                        </a:rPr>
                        <a:t>established, </a:t>
                      </a:r>
                      <a:br>
                        <a:rPr lang="en-US" sz="1600" noProof="0" dirty="0" smtClean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600" noProof="0" dirty="0" smtClean="0">
                          <a:latin typeface="Calibri"/>
                          <a:ea typeface="Calibri"/>
                          <a:cs typeface="Times New Roman"/>
                        </a:rPr>
                        <a:t>according</a:t>
                      </a:r>
                      <a:r>
                        <a:rPr lang="en-US" sz="1600" baseline="0" noProof="0" dirty="0" smtClean="0">
                          <a:latin typeface="Calibri"/>
                          <a:ea typeface="Calibri"/>
                          <a:cs typeface="Times New Roman"/>
                        </a:rPr>
                        <a:t> to the pathology</a:t>
                      </a:r>
                      <a:endParaRPr lang="en-US" sz="16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600" b="0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42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latin typeface="Calibri"/>
                          <a:ea typeface="Calibri"/>
                          <a:cs typeface="Times New Roman"/>
                        </a:rPr>
                        <a:t>Treatment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="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Parathyroidectomy </a:t>
                      </a:r>
                      <a:r>
                        <a:rPr lang="en-US" sz="1600" dirty="0" smtClean="0">
                          <a:solidFill>
                            <a:srgbClr val="00B0F0"/>
                          </a:solidFill>
                          <a:sym typeface="Wingdings" pitchFamily="2" charset="2"/>
                        </a:rPr>
                        <a:t>(1)</a:t>
                      </a:r>
                      <a:r>
                        <a:rPr lang="en-US" sz="1600" dirty="0" smtClean="0"/>
                        <a:t> </a:t>
                      </a:r>
                      <a:endParaRPr lang="en-US" sz="1600" b="0" noProof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- Specific</a:t>
                      </a:r>
                      <a:r>
                        <a:rPr lang="en-US" sz="1600" b="0" baseline="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of the pathology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600" b="0" baseline="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Adapted calcium intake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="0" baseline="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0" baseline="0" noProof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Thiazides</a:t>
                      </a:r>
                      <a:r>
                        <a:rPr lang="en-US" sz="1600" b="0" baseline="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br>
                        <a:rPr lang="en-US" sz="1600" b="0" baseline="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600" b="0" baseline="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+/- </a:t>
                      </a:r>
                      <a:r>
                        <a:rPr lang="en-US" sz="1600" b="0" baseline="0" noProof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biphosphonates</a:t>
                      </a:r>
                      <a:r>
                        <a:rPr lang="en-US" sz="1600" b="0" baseline="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B0F0"/>
                          </a:solidFill>
                          <a:sym typeface="Wingdings" pitchFamily="2" charset="2"/>
                        </a:rPr>
                        <a:t>(2)</a:t>
                      </a:r>
                      <a:r>
                        <a:rPr lang="en-US" sz="1600" noProof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600" noProof="0" dirty="0" smtClean="0">
                          <a:latin typeface="Calibri"/>
                          <a:ea typeface="Calibri"/>
                          <a:cs typeface="Times New Roman"/>
                        </a:rPr>
                        <a:t>Adapted calcium intake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600" noProof="0" dirty="0" smtClean="0">
                          <a:latin typeface="Calibri"/>
                          <a:ea typeface="Calibri"/>
                          <a:cs typeface="Times New Roman"/>
                        </a:rPr>
                        <a:t> Adapted VTD supplementation</a:t>
                      </a:r>
                      <a:endParaRPr lang="en-US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256384" y="1940767"/>
            <a:ext cx="3415003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Oral calcium load test results</a:t>
            </a:r>
            <a:endParaRPr lang="en-US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2743201" y="2351314"/>
            <a:ext cx="503854" cy="3638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6699380" y="2351314"/>
            <a:ext cx="503854" cy="3918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833257" y="2341983"/>
            <a:ext cx="0" cy="4105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6906</TotalTime>
  <Words>1560</Words>
  <Application>Microsoft Office PowerPoint</Application>
  <PresentationFormat>Affichage à l'écran (4:3)</PresentationFormat>
  <Paragraphs>448</Paragraphs>
  <Slides>26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Origine</vt:lpstr>
      <vt:lpstr>Diapositive 1</vt:lpstr>
      <vt:lpstr>Map</vt:lpstr>
      <vt:lpstr>What is Oral calcium load test?</vt:lpstr>
      <vt:lpstr>Purpose</vt:lpstr>
      <vt:lpstr>Diagnosis</vt:lpstr>
      <vt:lpstr>Diagnosis</vt:lpstr>
      <vt:lpstr>Diagnosis</vt:lpstr>
      <vt:lpstr>Diagnosis</vt:lpstr>
      <vt:lpstr>Treatment</vt:lpstr>
      <vt:lpstr>Settings</vt:lpstr>
      <vt:lpstr>Diagnosis and mechanisms</vt:lpstr>
      <vt:lpstr>Diagnosis and mechanisms</vt:lpstr>
      <vt:lpstr>A) Primary Hyperparathyroidism    = Resorptive hypercalciuria</vt:lpstr>
      <vt:lpstr>B) Renal Calcium Leak    = Renal hypercalciuria</vt:lpstr>
      <vt:lpstr>C) Absorptive Hypercalciuria</vt:lpstr>
      <vt:lpstr>Cut-offs ??  </vt:lpstr>
      <vt:lpstr>Inclusion criteria</vt:lpstr>
      <vt:lpstr>Results: Classification</vt:lpstr>
      <vt:lpstr>Baseline parameters</vt:lpstr>
      <vt:lpstr>Calcium load</vt:lpstr>
      <vt:lpstr>PTH assessment</vt:lpstr>
      <vt:lpstr>Bone Mineral Density</vt:lpstr>
      <vt:lpstr>Bone Mineral Density</vt:lpstr>
      <vt:lpstr>Test failure</vt:lpstr>
      <vt:lpstr>Conclusions</vt:lpstr>
      <vt:lpstr>Thank you for your attention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Intérêt du test de Pak chez les patients lithiasiques</dc:title>
  <dc:creator>Windows User</dc:creator>
  <cp:lastModifiedBy>s090871</cp:lastModifiedBy>
  <cp:revision>349</cp:revision>
  <dcterms:created xsi:type="dcterms:W3CDTF">2016-05-13T09:50:25Z</dcterms:created>
  <dcterms:modified xsi:type="dcterms:W3CDTF">2017-11-23T14:40:26Z</dcterms:modified>
</cp:coreProperties>
</file>