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drawings/drawing1.xml" ContentType="application/vnd.openxmlformats-officedocument.drawingml.chartshapes+xml"/>
  <Override PartName="/ppt/charts/chart3.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
  </p:notesMasterIdLst>
  <p:sldIdLst>
    <p:sldId id="256" r:id="rId2"/>
  </p:sldIdLst>
  <p:sldSz cx="25203150" cy="36004500"/>
  <p:notesSz cx="6858000" cy="9144000"/>
  <p:defaultTextStyle>
    <a:defPPr>
      <a:defRPr lang="it-IT"/>
    </a:defPPr>
    <a:lvl1pPr marL="0" algn="l" defTabSz="3497580" rtl="0" eaLnBrk="1" latinLnBrk="0" hangingPunct="1">
      <a:defRPr sz="6900" kern="1200">
        <a:solidFill>
          <a:schemeClr val="tx1"/>
        </a:solidFill>
        <a:latin typeface="+mn-lt"/>
        <a:ea typeface="+mn-ea"/>
        <a:cs typeface="+mn-cs"/>
      </a:defRPr>
    </a:lvl1pPr>
    <a:lvl2pPr marL="1748790" algn="l" defTabSz="3497580" rtl="0" eaLnBrk="1" latinLnBrk="0" hangingPunct="1">
      <a:defRPr sz="6900" kern="1200">
        <a:solidFill>
          <a:schemeClr val="tx1"/>
        </a:solidFill>
        <a:latin typeface="+mn-lt"/>
        <a:ea typeface="+mn-ea"/>
        <a:cs typeface="+mn-cs"/>
      </a:defRPr>
    </a:lvl2pPr>
    <a:lvl3pPr marL="3497580" algn="l" defTabSz="3497580" rtl="0" eaLnBrk="1" latinLnBrk="0" hangingPunct="1">
      <a:defRPr sz="6900" kern="1200">
        <a:solidFill>
          <a:schemeClr val="tx1"/>
        </a:solidFill>
        <a:latin typeface="+mn-lt"/>
        <a:ea typeface="+mn-ea"/>
        <a:cs typeface="+mn-cs"/>
      </a:defRPr>
    </a:lvl3pPr>
    <a:lvl4pPr marL="5246370" algn="l" defTabSz="3497580" rtl="0" eaLnBrk="1" latinLnBrk="0" hangingPunct="1">
      <a:defRPr sz="6900" kern="1200">
        <a:solidFill>
          <a:schemeClr val="tx1"/>
        </a:solidFill>
        <a:latin typeface="+mn-lt"/>
        <a:ea typeface="+mn-ea"/>
        <a:cs typeface="+mn-cs"/>
      </a:defRPr>
    </a:lvl4pPr>
    <a:lvl5pPr marL="6995160" algn="l" defTabSz="3497580" rtl="0" eaLnBrk="1" latinLnBrk="0" hangingPunct="1">
      <a:defRPr sz="6900" kern="1200">
        <a:solidFill>
          <a:schemeClr val="tx1"/>
        </a:solidFill>
        <a:latin typeface="+mn-lt"/>
        <a:ea typeface="+mn-ea"/>
        <a:cs typeface="+mn-cs"/>
      </a:defRPr>
    </a:lvl5pPr>
    <a:lvl6pPr marL="8743950" algn="l" defTabSz="3497580" rtl="0" eaLnBrk="1" latinLnBrk="0" hangingPunct="1">
      <a:defRPr sz="6900" kern="1200">
        <a:solidFill>
          <a:schemeClr val="tx1"/>
        </a:solidFill>
        <a:latin typeface="+mn-lt"/>
        <a:ea typeface="+mn-ea"/>
        <a:cs typeface="+mn-cs"/>
      </a:defRPr>
    </a:lvl6pPr>
    <a:lvl7pPr marL="10492740" algn="l" defTabSz="3497580" rtl="0" eaLnBrk="1" latinLnBrk="0" hangingPunct="1">
      <a:defRPr sz="6900" kern="1200">
        <a:solidFill>
          <a:schemeClr val="tx1"/>
        </a:solidFill>
        <a:latin typeface="+mn-lt"/>
        <a:ea typeface="+mn-ea"/>
        <a:cs typeface="+mn-cs"/>
      </a:defRPr>
    </a:lvl7pPr>
    <a:lvl8pPr marL="12241530" algn="l" defTabSz="3497580" rtl="0" eaLnBrk="1" latinLnBrk="0" hangingPunct="1">
      <a:defRPr sz="6900" kern="1200">
        <a:solidFill>
          <a:schemeClr val="tx1"/>
        </a:solidFill>
        <a:latin typeface="+mn-lt"/>
        <a:ea typeface="+mn-ea"/>
        <a:cs typeface="+mn-cs"/>
      </a:defRPr>
    </a:lvl8pPr>
    <a:lvl9pPr marL="13990320" algn="l" defTabSz="3497580" rtl="0" eaLnBrk="1" latinLnBrk="0" hangingPunct="1">
      <a:defRPr sz="6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1340">
          <p15:clr>
            <a:srgbClr val="A4A3A4"/>
          </p15:clr>
        </p15:guide>
        <p15:guide id="2" pos="793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99"/>
    <a:srgbClr val="FF7C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essuno stile, nessuna grigli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B4B98B0-60AC-42C2-AFA5-B58CD77FA1E5}" styleName="Stile chiaro 1 - Colore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35758FB7-9AC5-4552-8A53-C91805E547FA}" styleName="Stile con tema 1 - Colore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E8B1032C-EA38-4F05-BA0D-38AFFFC7BED3}" styleName="Stile chiaro 3 - Colore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BC89EF96-8CEA-46FF-86C4-4CE0E7609802}" styleName="Stile chiaro 3 - Colore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125E5076-3810-47DD-B79F-674D7AD40C01}" styleName="Stile scuro 1 - Color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Stile scuro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9CF1AB2-1976-4502-BF36-3FF5EA218861}" styleName="Stile medio 4 - Colore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0E3FDE45-AF77-4B5C-9715-49D594BDF05E}" styleName="Stile chiaro 1 - Colore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68" autoAdjust="0"/>
    <p:restoredTop sz="94624" autoAdjust="0"/>
  </p:normalViewPr>
  <p:slideViewPr>
    <p:cSldViewPr>
      <p:cViewPr varScale="1">
        <p:scale>
          <a:sx n="16" d="100"/>
          <a:sy n="16" d="100"/>
        </p:scale>
        <p:origin x="2582" y="53"/>
      </p:cViewPr>
      <p:guideLst>
        <p:guide orient="horz" pos="11340"/>
        <p:guide pos="7938"/>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file:///F:\Q123\q123.xls"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F:\Q123\q123.xls"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F:\Q123\q123.xls"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40"/>
    </mc:Choice>
    <mc:Fallback>
      <c:style val="40"/>
    </mc:Fallback>
  </mc:AlternateContent>
  <c:chart>
    <c:title>
      <c:tx>
        <c:rich>
          <a:bodyPr/>
          <a:lstStyle/>
          <a:p>
            <a:pPr>
              <a:defRPr/>
            </a:pPr>
            <a:r>
              <a:rPr lang="it-IT" sz="2800" dirty="0" err="1"/>
              <a:t>Penicillins</a:t>
            </a:r>
            <a:endParaRPr lang="it-IT" dirty="0"/>
          </a:p>
        </c:rich>
      </c:tx>
      <c:layout>
        <c:manualLayout>
          <c:xMode val="edge"/>
          <c:yMode val="edge"/>
          <c:x val="0.28967121123088108"/>
          <c:y val="0.1976131320838565"/>
        </c:manualLayout>
      </c:layout>
      <c:overlay val="0"/>
    </c:title>
    <c:autoTitleDeleted val="0"/>
    <c:plotArea>
      <c:layout>
        <c:manualLayout>
          <c:layoutTarget val="inner"/>
          <c:xMode val="edge"/>
          <c:yMode val="edge"/>
          <c:x val="5.0526165642612211E-2"/>
          <c:y val="0.34029159233879674"/>
          <c:w val="0.68338993407512161"/>
          <c:h val="0.43402252999142715"/>
        </c:manualLayout>
      </c:layout>
      <c:barChart>
        <c:barDir val="col"/>
        <c:grouping val="clustered"/>
        <c:varyColors val="0"/>
        <c:ser>
          <c:idx val="0"/>
          <c:order val="0"/>
          <c:tx>
            <c:strRef>
              <c:f>Foglio3!$C$2</c:f>
              <c:strCache>
                <c:ptCount val="1"/>
                <c:pt idx="0">
                  <c:v>Benzylpenicillin</c:v>
                </c:pt>
              </c:strCache>
            </c:strRef>
          </c:tx>
          <c:invertIfNegative val="0"/>
          <c:dLbls>
            <c:delete val="1"/>
          </c:dLbls>
          <c:cat>
            <c:strRef>
              <c:f>Foglio3!$B$3:$B$9</c:f>
              <c:strCache>
                <c:ptCount val="7"/>
                <c:pt idx="0">
                  <c:v>NDM1</c:v>
                </c:pt>
                <c:pt idx="1">
                  <c:v>Q123C</c:v>
                </c:pt>
                <c:pt idx="2">
                  <c:v>Q123F</c:v>
                </c:pt>
                <c:pt idx="3">
                  <c:v>Q123E</c:v>
                </c:pt>
                <c:pt idx="4">
                  <c:v>Q123Y</c:v>
                </c:pt>
                <c:pt idx="5">
                  <c:v>Q123V</c:v>
                </c:pt>
                <c:pt idx="6">
                  <c:v>Q123K</c:v>
                </c:pt>
              </c:strCache>
            </c:strRef>
          </c:cat>
          <c:val>
            <c:numRef>
              <c:f>Foglio3!$C$3:$C$9</c:f>
              <c:numCache>
                <c:formatCode>General</c:formatCode>
                <c:ptCount val="7"/>
                <c:pt idx="0">
                  <c:v>0.42000000000000032</c:v>
                </c:pt>
                <c:pt idx="1">
                  <c:v>1.4</c:v>
                </c:pt>
                <c:pt idx="2">
                  <c:v>1.86</c:v>
                </c:pt>
                <c:pt idx="3">
                  <c:v>20</c:v>
                </c:pt>
                <c:pt idx="4">
                  <c:v>4.25</c:v>
                </c:pt>
                <c:pt idx="5">
                  <c:v>5.0999999999999996</c:v>
                </c:pt>
                <c:pt idx="6">
                  <c:v>28</c:v>
                </c:pt>
              </c:numCache>
            </c:numRef>
          </c:val>
          <c:extLst>
            <c:ext xmlns:c16="http://schemas.microsoft.com/office/drawing/2014/chart" uri="{C3380CC4-5D6E-409C-BE32-E72D297353CC}">
              <c16:uniqueId val="{00000000-86B6-482E-B09E-967F3A21E507}"/>
            </c:ext>
          </c:extLst>
        </c:ser>
        <c:ser>
          <c:idx val="1"/>
          <c:order val="1"/>
          <c:tx>
            <c:strRef>
              <c:f>Foglio3!$D$2</c:f>
              <c:strCache>
                <c:ptCount val="1"/>
                <c:pt idx="0">
                  <c:v>Carbenicillina</c:v>
                </c:pt>
              </c:strCache>
            </c:strRef>
          </c:tx>
          <c:invertIfNegative val="0"/>
          <c:dLbls>
            <c:delete val="1"/>
          </c:dLbls>
          <c:cat>
            <c:strRef>
              <c:f>Foglio3!$B$3:$B$9</c:f>
              <c:strCache>
                <c:ptCount val="7"/>
                <c:pt idx="0">
                  <c:v>NDM1</c:v>
                </c:pt>
                <c:pt idx="1">
                  <c:v>Q123C</c:v>
                </c:pt>
                <c:pt idx="2">
                  <c:v>Q123F</c:v>
                </c:pt>
                <c:pt idx="3">
                  <c:v>Q123E</c:v>
                </c:pt>
                <c:pt idx="4">
                  <c:v>Q123Y</c:v>
                </c:pt>
                <c:pt idx="5">
                  <c:v>Q123V</c:v>
                </c:pt>
                <c:pt idx="6">
                  <c:v>Q123K</c:v>
                </c:pt>
              </c:strCache>
            </c:strRef>
          </c:cat>
          <c:val>
            <c:numRef>
              <c:f>Foglio3!$D$3:$D$9</c:f>
              <c:numCache>
                <c:formatCode>General</c:formatCode>
                <c:ptCount val="7"/>
                <c:pt idx="0">
                  <c:v>0.38000000000000067</c:v>
                </c:pt>
                <c:pt idx="1">
                  <c:v>0.89</c:v>
                </c:pt>
                <c:pt idx="2">
                  <c:v>1.2</c:v>
                </c:pt>
                <c:pt idx="3">
                  <c:v>13</c:v>
                </c:pt>
                <c:pt idx="4">
                  <c:v>6.9</c:v>
                </c:pt>
                <c:pt idx="5">
                  <c:v>8.3000000000000007</c:v>
                </c:pt>
                <c:pt idx="6">
                  <c:v>27</c:v>
                </c:pt>
              </c:numCache>
            </c:numRef>
          </c:val>
          <c:extLst>
            <c:ext xmlns:c16="http://schemas.microsoft.com/office/drawing/2014/chart" uri="{C3380CC4-5D6E-409C-BE32-E72D297353CC}">
              <c16:uniqueId val="{00000001-86B6-482E-B09E-967F3A21E507}"/>
            </c:ext>
          </c:extLst>
        </c:ser>
        <c:dLbls>
          <c:showLegendKey val="0"/>
          <c:showVal val="1"/>
          <c:showCatName val="0"/>
          <c:showSerName val="0"/>
          <c:showPercent val="0"/>
          <c:showBubbleSize val="0"/>
        </c:dLbls>
        <c:gapWidth val="150"/>
        <c:axId val="79755520"/>
        <c:axId val="79877632"/>
      </c:barChart>
      <c:catAx>
        <c:axId val="79755520"/>
        <c:scaling>
          <c:orientation val="minMax"/>
        </c:scaling>
        <c:delete val="0"/>
        <c:axPos val="b"/>
        <c:numFmt formatCode="General" sourceLinked="1"/>
        <c:majorTickMark val="none"/>
        <c:minorTickMark val="none"/>
        <c:tickLblPos val="nextTo"/>
        <c:txPr>
          <a:bodyPr rot="-3000000" vert="horz"/>
          <a:lstStyle/>
          <a:p>
            <a:pPr>
              <a:defRPr sz="2400" b="1"/>
            </a:pPr>
            <a:endParaRPr lang="it-IT"/>
          </a:p>
        </c:txPr>
        <c:crossAx val="79877632"/>
        <c:crossesAt val="0"/>
        <c:auto val="1"/>
        <c:lblAlgn val="ctr"/>
        <c:lblOffset val="100"/>
        <c:tickLblSkip val="1"/>
        <c:tickMarkSkip val="1"/>
        <c:noMultiLvlLbl val="0"/>
      </c:catAx>
      <c:valAx>
        <c:axId val="79877632"/>
        <c:scaling>
          <c:orientation val="minMax"/>
          <c:max val="7"/>
        </c:scaling>
        <c:delete val="0"/>
        <c:axPos val="l"/>
        <c:title>
          <c:tx>
            <c:rich>
              <a:bodyPr rot="0" vert="horz"/>
              <a:lstStyle/>
              <a:p>
                <a:pPr>
                  <a:defRPr/>
                </a:pPr>
                <a:r>
                  <a:rPr lang="it-IT" dirty="0" err="1" smtClean="0"/>
                  <a:t>kcat</a:t>
                </a:r>
                <a:r>
                  <a:rPr lang="it-IT" dirty="0" smtClean="0"/>
                  <a:t>/Km</a:t>
                </a:r>
                <a:r>
                  <a:rPr lang="it-IT" dirty="0"/>
                  <a:t>
</a:t>
                </a:r>
              </a:p>
            </c:rich>
          </c:tx>
          <c:layout>
            <c:manualLayout>
              <c:xMode val="edge"/>
              <c:yMode val="edge"/>
              <c:x val="5.5729605059575929E-2"/>
              <c:y val="0.27332196317809615"/>
            </c:manualLayout>
          </c:layout>
          <c:overlay val="0"/>
        </c:title>
        <c:numFmt formatCode="General" sourceLinked="1"/>
        <c:majorTickMark val="out"/>
        <c:minorTickMark val="none"/>
        <c:tickLblPos val="nextTo"/>
        <c:txPr>
          <a:bodyPr rot="0" vert="horz"/>
          <a:lstStyle/>
          <a:p>
            <a:pPr>
              <a:defRPr sz="2400" b="1"/>
            </a:pPr>
            <a:endParaRPr lang="it-IT"/>
          </a:p>
        </c:txPr>
        <c:crossAx val="79755520"/>
        <c:crossesAt val="1"/>
        <c:crossBetween val="between"/>
      </c:valAx>
    </c:plotArea>
    <c:legend>
      <c:legendPos val="r"/>
      <c:legendEntry>
        <c:idx val="0"/>
        <c:txPr>
          <a:bodyPr/>
          <a:lstStyle/>
          <a:p>
            <a:pPr>
              <a:defRPr sz="2000"/>
            </a:pPr>
            <a:endParaRPr lang="it-IT"/>
          </a:p>
        </c:txPr>
      </c:legendEntry>
      <c:legendEntry>
        <c:idx val="1"/>
        <c:txPr>
          <a:bodyPr/>
          <a:lstStyle/>
          <a:p>
            <a:pPr>
              <a:defRPr sz="2000"/>
            </a:pPr>
            <a:endParaRPr lang="it-IT"/>
          </a:p>
        </c:txPr>
      </c:legendEntry>
      <c:layout>
        <c:manualLayout>
          <c:xMode val="edge"/>
          <c:yMode val="edge"/>
          <c:x val="0.173004288010837"/>
          <c:y val="0.23547567041817158"/>
          <c:w val="0.47742326780546157"/>
          <c:h val="8.9980175158734965E-2"/>
        </c:manualLayout>
      </c:layout>
      <c:overlay val="0"/>
    </c:legend>
    <c:plotVisOnly val="1"/>
    <c:dispBlanksAs val="gap"/>
    <c:showDLblsOverMax val="0"/>
  </c:chart>
  <c:spPr>
    <a:ln>
      <a:noFill/>
    </a:ln>
  </c:spPr>
  <c:txPr>
    <a:bodyPr/>
    <a:lstStyle/>
    <a:p>
      <a:pPr>
        <a:defRPr sz="1800"/>
      </a:pPr>
      <a:endParaRPr lang="it-IT"/>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36"/>
    </mc:Choice>
    <mc:Fallback>
      <c:style val="36"/>
    </mc:Fallback>
  </mc:AlternateContent>
  <c:chart>
    <c:title>
      <c:tx>
        <c:rich>
          <a:bodyPr/>
          <a:lstStyle/>
          <a:p>
            <a:pPr>
              <a:defRPr/>
            </a:pPr>
            <a:r>
              <a:rPr lang="it-IT" sz="2800" dirty="0" err="1"/>
              <a:t>Carbapenems</a:t>
            </a:r>
            <a:endParaRPr lang="it-IT" dirty="0"/>
          </a:p>
        </c:rich>
      </c:tx>
      <c:layout>
        <c:manualLayout>
          <c:xMode val="edge"/>
          <c:yMode val="edge"/>
          <c:x val="0.38528696241728227"/>
          <c:y val="2.9656951114446401E-2"/>
        </c:manualLayout>
      </c:layout>
      <c:overlay val="0"/>
    </c:title>
    <c:autoTitleDeleted val="0"/>
    <c:plotArea>
      <c:layout>
        <c:manualLayout>
          <c:layoutTarget val="inner"/>
          <c:xMode val="edge"/>
          <c:yMode val="edge"/>
          <c:x val="8.3959443867166805E-2"/>
          <c:y val="0.22394895937488449"/>
          <c:w val="0.8445706468344476"/>
          <c:h val="0.55088716994408027"/>
        </c:manualLayout>
      </c:layout>
      <c:barChart>
        <c:barDir val="col"/>
        <c:grouping val="clustered"/>
        <c:varyColors val="0"/>
        <c:ser>
          <c:idx val="0"/>
          <c:order val="0"/>
          <c:tx>
            <c:strRef>
              <c:f>Foglio2!$C$2</c:f>
              <c:strCache>
                <c:ptCount val="1"/>
                <c:pt idx="0">
                  <c:v>Imipenem</c:v>
                </c:pt>
              </c:strCache>
            </c:strRef>
          </c:tx>
          <c:spPr>
            <a:solidFill>
              <a:srgbClr val="FF7C80"/>
            </a:solidFill>
          </c:spPr>
          <c:invertIfNegative val="0"/>
          <c:cat>
            <c:strRef>
              <c:f>Foglio2!$B$3:$B$9</c:f>
              <c:strCache>
                <c:ptCount val="7"/>
                <c:pt idx="0">
                  <c:v>NDM1</c:v>
                </c:pt>
                <c:pt idx="1">
                  <c:v>Q123C</c:v>
                </c:pt>
                <c:pt idx="2">
                  <c:v>Q123F</c:v>
                </c:pt>
                <c:pt idx="3">
                  <c:v>Q123E</c:v>
                </c:pt>
                <c:pt idx="4">
                  <c:v>Q123Y</c:v>
                </c:pt>
                <c:pt idx="5">
                  <c:v>Q123V</c:v>
                </c:pt>
                <c:pt idx="6">
                  <c:v>Q123K</c:v>
                </c:pt>
              </c:strCache>
            </c:strRef>
          </c:cat>
          <c:val>
            <c:numRef>
              <c:f>Foglio2!$C$3:$C$9</c:f>
              <c:numCache>
                <c:formatCode>General</c:formatCode>
                <c:ptCount val="7"/>
                <c:pt idx="0">
                  <c:v>1.83</c:v>
                </c:pt>
                <c:pt idx="1">
                  <c:v>1.3800000000000001</c:v>
                </c:pt>
                <c:pt idx="2">
                  <c:v>2.15</c:v>
                </c:pt>
                <c:pt idx="3">
                  <c:v>0.72000000000000064</c:v>
                </c:pt>
                <c:pt idx="4">
                  <c:v>2.6</c:v>
                </c:pt>
                <c:pt idx="5">
                  <c:v>3.5</c:v>
                </c:pt>
                <c:pt idx="6">
                  <c:v>4.5</c:v>
                </c:pt>
              </c:numCache>
            </c:numRef>
          </c:val>
          <c:extLst>
            <c:ext xmlns:c16="http://schemas.microsoft.com/office/drawing/2014/chart" uri="{C3380CC4-5D6E-409C-BE32-E72D297353CC}">
              <c16:uniqueId val="{00000000-5A90-4647-BB89-C4DAB3ADC3BD}"/>
            </c:ext>
          </c:extLst>
        </c:ser>
        <c:ser>
          <c:idx val="1"/>
          <c:order val="1"/>
          <c:tx>
            <c:strRef>
              <c:f>Foglio2!$D$2</c:f>
              <c:strCache>
                <c:ptCount val="1"/>
                <c:pt idx="0">
                  <c:v>Meropenem</c:v>
                </c:pt>
              </c:strCache>
            </c:strRef>
          </c:tx>
          <c:spPr>
            <a:solidFill>
              <a:srgbClr val="FFCC99"/>
            </a:solidFill>
          </c:spPr>
          <c:invertIfNegative val="0"/>
          <c:cat>
            <c:strRef>
              <c:f>Foglio2!$B$3:$B$9</c:f>
              <c:strCache>
                <c:ptCount val="7"/>
                <c:pt idx="0">
                  <c:v>NDM1</c:v>
                </c:pt>
                <c:pt idx="1">
                  <c:v>Q123C</c:v>
                </c:pt>
                <c:pt idx="2">
                  <c:v>Q123F</c:v>
                </c:pt>
                <c:pt idx="3">
                  <c:v>Q123E</c:v>
                </c:pt>
                <c:pt idx="4">
                  <c:v>Q123Y</c:v>
                </c:pt>
                <c:pt idx="5">
                  <c:v>Q123V</c:v>
                </c:pt>
                <c:pt idx="6">
                  <c:v>Q123K</c:v>
                </c:pt>
              </c:strCache>
            </c:strRef>
          </c:cat>
          <c:val>
            <c:numRef>
              <c:f>Foglio2!$D$3:$D$9</c:f>
              <c:numCache>
                <c:formatCode>General</c:formatCode>
                <c:ptCount val="7"/>
                <c:pt idx="0">
                  <c:v>0.94000000000000061</c:v>
                </c:pt>
                <c:pt idx="1">
                  <c:v>2.52</c:v>
                </c:pt>
                <c:pt idx="2">
                  <c:v>5.95</c:v>
                </c:pt>
                <c:pt idx="3">
                  <c:v>0.56000000000000061</c:v>
                </c:pt>
                <c:pt idx="4">
                  <c:v>0.3100000000000005</c:v>
                </c:pt>
                <c:pt idx="5">
                  <c:v>13.5</c:v>
                </c:pt>
                <c:pt idx="6">
                  <c:v>9.6</c:v>
                </c:pt>
              </c:numCache>
            </c:numRef>
          </c:val>
          <c:extLst>
            <c:ext xmlns:c16="http://schemas.microsoft.com/office/drawing/2014/chart" uri="{C3380CC4-5D6E-409C-BE32-E72D297353CC}">
              <c16:uniqueId val="{00000001-5A90-4647-BB89-C4DAB3ADC3BD}"/>
            </c:ext>
          </c:extLst>
        </c:ser>
        <c:dLbls>
          <c:showLegendKey val="0"/>
          <c:showVal val="0"/>
          <c:showCatName val="0"/>
          <c:showSerName val="0"/>
          <c:showPercent val="0"/>
          <c:showBubbleSize val="0"/>
        </c:dLbls>
        <c:gapWidth val="150"/>
        <c:axId val="79704832"/>
        <c:axId val="79706368"/>
      </c:barChart>
      <c:catAx>
        <c:axId val="79704832"/>
        <c:scaling>
          <c:orientation val="minMax"/>
        </c:scaling>
        <c:delete val="0"/>
        <c:axPos val="b"/>
        <c:numFmt formatCode="General" sourceLinked="1"/>
        <c:majorTickMark val="none"/>
        <c:minorTickMark val="none"/>
        <c:tickLblPos val="nextTo"/>
        <c:txPr>
          <a:bodyPr rot="-3000000" vert="horz"/>
          <a:lstStyle/>
          <a:p>
            <a:pPr>
              <a:defRPr sz="2400" b="1"/>
            </a:pPr>
            <a:endParaRPr lang="it-IT"/>
          </a:p>
        </c:txPr>
        <c:crossAx val="79706368"/>
        <c:crossesAt val="0"/>
        <c:auto val="1"/>
        <c:lblAlgn val="ctr"/>
        <c:lblOffset val="100"/>
        <c:tickLblSkip val="1"/>
        <c:tickMarkSkip val="1"/>
        <c:noMultiLvlLbl val="0"/>
      </c:catAx>
      <c:valAx>
        <c:axId val="79706368"/>
        <c:scaling>
          <c:orientation val="minMax"/>
          <c:max val="6"/>
        </c:scaling>
        <c:delete val="0"/>
        <c:axPos val="l"/>
        <c:title>
          <c:tx>
            <c:rich>
              <a:bodyPr rot="0" vert="horz"/>
              <a:lstStyle/>
              <a:p>
                <a:pPr>
                  <a:defRPr/>
                </a:pPr>
                <a:r>
                  <a:rPr lang="it-IT" dirty="0" err="1" smtClean="0"/>
                  <a:t>kcat</a:t>
                </a:r>
                <a:r>
                  <a:rPr lang="it-IT" dirty="0" smtClean="0"/>
                  <a:t>/Km</a:t>
                </a:r>
                <a:r>
                  <a:rPr lang="it-IT" dirty="0"/>
                  <a:t>
</a:t>
                </a:r>
              </a:p>
            </c:rich>
          </c:tx>
          <c:layout>
            <c:manualLayout>
              <c:xMode val="edge"/>
              <c:yMode val="edge"/>
              <c:x val="1.8947740374526293E-2"/>
              <c:y val="0.12206865903788469"/>
            </c:manualLayout>
          </c:layout>
          <c:overlay val="0"/>
        </c:title>
        <c:numFmt formatCode="General" sourceLinked="1"/>
        <c:majorTickMark val="out"/>
        <c:minorTickMark val="none"/>
        <c:tickLblPos val="nextTo"/>
        <c:txPr>
          <a:bodyPr rot="0" vert="horz"/>
          <a:lstStyle/>
          <a:p>
            <a:pPr>
              <a:defRPr sz="2400" b="1"/>
            </a:pPr>
            <a:endParaRPr lang="it-IT"/>
          </a:p>
        </c:txPr>
        <c:crossAx val="79704832"/>
        <c:crossesAt val="1"/>
        <c:crossBetween val="between"/>
      </c:valAx>
    </c:plotArea>
    <c:legend>
      <c:legendPos val="r"/>
      <c:legendEntry>
        <c:idx val="0"/>
        <c:txPr>
          <a:bodyPr/>
          <a:lstStyle/>
          <a:p>
            <a:pPr>
              <a:defRPr sz="2000"/>
            </a:pPr>
            <a:endParaRPr lang="it-IT"/>
          </a:p>
        </c:txPr>
      </c:legendEntry>
      <c:legendEntry>
        <c:idx val="1"/>
        <c:txPr>
          <a:bodyPr/>
          <a:lstStyle/>
          <a:p>
            <a:pPr>
              <a:defRPr sz="2000"/>
            </a:pPr>
            <a:endParaRPr lang="it-IT"/>
          </a:p>
        </c:txPr>
      </c:legendEntry>
      <c:layout>
        <c:manualLayout>
          <c:xMode val="edge"/>
          <c:yMode val="edge"/>
          <c:x val="0.32182226666172942"/>
          <c:y val="9.3392215679739293E-2"/>
          <c:w val="0.44503506509443796"/>
          <c:h val="8.5850261920583412E-2"/>
        </c:manualLayout>
      </c:layout>
      <c:overlay val="0"/>
    </c:legend>
    <c:plotVisOnly val="1"/>
    <c:dispBlanksAs val="gap"/>
    <c:showDLblsOverMax val="0"/>
  </c:chart>
  <c:spPr>
    <a:ln>
      <a:noFill/>
    </a:ln>
  </c:spPr>
  <c:txPr>
    <a:bodyPr/>
    <a:lstStyle/>
    <a:p>
      <a:pPr>
        <a:defRPr sz="1800"/>
      </a:pPr>
      <a:endParaRPr lang="it-IT"/>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35"/>
    </mc:Choice>
    <mc:Fallback>
      <c:style val="35"/>
    </mc:Fallback>
  </mc:AlternateContent>
  <c:chart>
    <c:title>
      <c:tx>
        <c:rich>
          <a:bodyPr/>
          <a:lstStyle/>
          <a:p>
            <a:pPr>
              <a:defRPr sz="2800"/>
            </a:pPr>
            <a:r>
              <a:rPr lang="it-IT" sz="2800"/>
              <a:t>Cephalosporins</a:t>
            </a:r>
          </a:p>
        </c:rich>
      </c:tx>
      <c:layout>
        <c:manualLayout>
          <c:xMode val="edge"/>
          <c:yMode val="edge"/>
          <c:x val="0.34678144736055"/>
          <c:y val="8.3185036318715905E-2"/>
        </c:manualLayout>
      </c:layout>
      <c:overlay val="0"/>
    </c:title>
    <c:autoTitleDeleted val="0"/>
    <c:plotArea>
      <c:layout>
        <c:manualLayout>
          <c:layoutTarget val="inner"/>
          <c:xMode val="edge"/>
          <c:yMode val="edge"/>
          <c:x val="6.8296404566159319E-2"/>
          <c:y val="0.26140680136069594"/>
          <c:w val="0.77568863506891761"/>
          <c:h val="0.55248127192216667"/>
        </c:manualLayout>
      </c:layout>
      <c:barChart>
        <c:barDir val="col"/>
        <c:grouping val="clustered"/>
        <c:varyColors val="0"/>
        <c:ser>
          <c:idx val="0"/>
          <c:order val="0"/>
          <c:tx>
            <c:strRef>
              <c:f>Foglio1!$C$3</c:f>
              <c:strCache>
                <c:ptCount val="1"/>
                <c:pt idx="0">
                  <c:v>Cefazolin</c:v>
                </c:pt>
              </c:strCache>
            </c:strRef>
          </c:tx>
          <c:invertIfNegative val="0"/>
          <c:cat>
            <c:strRef>
              <c:f>Foglio1!$B$4:$B$10</c:f>
              <c:strCache>
                <c:ptCount val="7"/>
                <c:pt idx="0">
                  <c:v>NDM1</c:v>
                </c:pt>
                <c:pt idx="1">
                  <c:v>Q123C</c:v>
                </c:pt>
                <c:pt idx="2">
                  <c:v>Q123F</c:v>
                </c:pt>
                <c:pt idx="3">
                  <c:v>Q123E</c:v>
                </c:pt>
                <c:pt idx="4">
                  <c:v>Q123Y</c:v>
                </c:pt>
                <c:pt idx="5">
                  <c:v>Q123V</c:v>
                </c:pt>
                <c:pt idx="6">
                  <c:v>Q123K</c:v>
                </c:pt>
              </c:strCache>
            </c:strRef>
          </c:cat>
          <c:val>
            <c:numRef>
              <c:f>Foglio1!$C$4:$C$10</c:f>
              <c:numCache>
                <c:formatCode>General</c:formatCode>
                <c:ptCount val="7"/>
                <c:pt idx="0">
                  <c:v>2.1</c:v>
                </c:pt>
                <c:pt idx="1">
                  <c:v>4.3599999999999985</c:v>
                </c:pt>
                <c:pt idx="2">
                  <c:v>6.2700000000000014</c:v>
                </c:pt>
                <c:pt idx="3">
                  <c:v>16</c:v>
                </c:pt>
                <c:pt idx="4">
                  <c:v>5</c:v>
                </c:pt>
                <c:pt idx="5">
                  <c:v>11</c:v>
                </c:pt>
                <c:pt idx="6">
                  <c:v>4</c:v>
                </c:pt>
              </c:numCache>
            </c:numRef>
          </c:val>
          <c:extLst>
            <c:ext xmlns:c16="http://schemas.microsoft.com/office/drawing/2014/chart" uri="{C3380CC4-5D6E-409C-BE32-E72D297353CC}">
              <c16:uniqueId val="{00000000-6BBC-4F70-B01A-DA88D21F95D7}"/>
            </c:ext>
          </c:extLst>
        </c:ser>
        <c:ser>
          <c:idx val="1"/>
          <c:order val="1"/>
          <c:tx>
            <c:strRef>
              <c:f>Foglio1!$D$3</c:f>
              <c:strCache>
                <c:ptCount val="1"/>
                <c:pt idx="0">
                  <c:v>Cefoxitin</c:v>
                </c:pt>
              </c:strCache>
            </c:strRef>
          </c:tx>
          <c:invertIfNegative val="0"/>
          <c:cat>
            <c:strRef>
              <c:f>Foglio1!$B$4:$B$10</c:f>
              <c:strCache>
                <c:ptCount val="7"/>
                <c:pt idx="0">
                  <c:v>NDM1</c:v>
                </c:pt>
                <c:pt idx="1">
                  <c:v>Q123C</c:v>
                </c:pt>
                <c:pt idx="2">
                  <c:v>Q123F</c:v>
                </c:pt>
                <c:pt idx="3">
                  <c:v>Q123E</c:v>
                </c:pt>
                <c:pt idx="4">
                  <c:v>Q123Y</c:v>
                </c:pt>
                <c:pt idx="5">
                  <c:v>Q123V</c:v>
                </c:pt>
                <c:pt idx="6">
                  <c:v>Q123K</c:v>
                </c:pt>
              </c:strCache>
            </c:strRef>
          </c:cat>
          <c:val>
            <c:numRef>
              <c:f>Foglio1!$D$4:$D$10</c:f>
              <c:numCache>
                <c:formatCode>General</c:formatCode>
                <c:ptCount val="7"/>
                <c:pt idx="0">
                  <c:v>0.88</c:v>
                </c:pt>
                <c:pt idx="1">
                  <c:v>4.22</c:v>
                </c:pt>
                <c:pt idx="2">
                  <c:v>7.1099999999999985</c:v>
                </c:pt>
                <c:pt idx="3">
                  <c:v>2.8</c:v>
                </c:pt>
                <c:pt idx="4">
                  <c:v>3.5</c:v>
                </c:pt>
                <c:pt idx="5">
                  <c:v>2.1</c:v>
                </c:pt>
                <c:pt idx="6">
                  <c:v>1</c:v>
                </c:pt>
              </c:numCache>
            </c:numRef>
          </c:val>
          <c:extLst>
            <c:ext xmlns:c16="http://schemas.microsoft.com/office/drawing/2014/chart" uri="{C3380CC4-5D6E-409C-BE32-E72D297353CC}">
              <c16:uniqueId val="{00000001-6BBC-4F70-B01A-DA88D21F95D7}"/>
            </c:ext>
          </c:extLst>
        </c:ser>
        <c:ser>
          <c:idx val="2"/>
          <c:order val="2"/>
          <c:tx>
            <c:strRef>
              <c:f>Foglio1!$E$3</c:f>
              <c:strCache>
                <c:ptCount val="1"/>
                <c:pt idx="0">
                  <c:v>Cefepime</c:v>
                </c:pt>
              </c:strCache>
            </c:strRef>
          </c:tx>
          <c:invertIfNegative val="0"/>
          <c:cat>
            <c:strRef>
              <c:f>Foglio1!$B$4:$B$10</c:f>
              <c:strCache>
                <c:ptCount val="7"/>
                <c:pt idx="0">
                  <c:v>NDM1</c:v>
                </c:pt>
                <c:pt idx="1">
                  <c:v>Q123C</c:v>
                </c:pt>
                <c:pt idx="2">
                  <c:v>Q123F</c:v>
                </c:pt>
                <c:pt idx="3">
                  <c:v>Q123E</c:v>
                </c:pt>
                <c:pt idx="4">
                  <c:v>Q123Y</c:v>
                </c:pt>
                <c:pt idx="5">
                  <c:v>Q123V</c:v>
                </c:pt>
                <c:pt idx="6">
                  <c:v>Q123K</c:v>
                </c:pt>
              </c:strCache>
            </c:strRef>
          </c:cat>
          <c:val>
            <c:numRef>
              <c:f>Foglio1!$E$4:$E$10</c:f>
              <c:numCache>
                <c:formatCode>General</c:formatCode>
                <c:ptCount val="7"/>
                <c:pt idx="0">
                  <c:v>0.37000000000000038</c:v>
                </c:pt>
                <c:pt idx="1">
                  <c:v>0.73000000000000065</c:v>
                </c:pt>
                <c:pt idx="2">
                  <c:v>4.2300000000000004</c:v>
                </c:pt>
                <c:pt idx="3">
                  <c:v>0.45</c:v>
                </c:pt>
                <c:pt idx="4">
                  <c:v>3.3</c:v>
                </c:pt>
                <c:pt idx="5">
                  <c:v>0.97000000000000064</c:v>
                </c:pt>
                <c:pt idx="6">
                  <c:v>3.3</c:v>
                </c:pt>
              </c:numCache>
            </c:numRef>
          </c:val>
          <c:extLst>
            <c:ext xmlns:c16="http://schemas.microsoft.com/office/drawing/2014/chart" uri="{C3380CC4-5D6E-409C-BE32-E72D297353CC}">
              <c16:uniqueId val="{00000002-6BBC-4F70-B01A-DA88D21F95D7}"/>
            </c:ext>
          </c:extLst>
        </c:ser>
        <c:dLbls>
          <c:showLegendKey val="0"/>
          <c:showVal val="0"/>
          <c:showCatName val="0"/>
          <c:showSerName val="0"/>
          <c:showPercent val="0"/>
          <c:showBubbleSize val="0"/>
        </c:dLbls>
        <c:gapWidth val="150"/>
        <c:axId val="79812480"/>
        <c:axId val="86529536"/>
      </c:barChart>
      <c:catAx>
        <c:axId val="79812480"/>
        <c:scaling>
          <c:orientation val="minMax"/>
        </c:scaling>
        <c:delete val="0"/>
        <c:axPos val="b"/>
        <c:numFmt formatCode="General" sourceLinked="1"/>
        <c:majorTickMark val="none"/>
        <c:minorTickMark val="none"/>
        <c:tickLblPos val="nextTo"/>
        <c:txPr>
          <a:bodyPr rot="-3000000" vert="horz"/>
          <a:lstStyle/>
          <a:p>
            <a:pPr>
              <a:defRPr sz="2400" b="1"/>
            </a:pPr>
            <a:endParaRPr lang="it-IT"/>
          </a:p>
        </c:txPr>
        <c:crossAx val="86529536"/>
        <c:crossesAt val="0"/>
        <c:auto val="1"/>
        <c:lblAlgn val="ctr"/>
        <c:lblOffset val="100"/>
        <c:tickLblSkip val="1"/>
        <c:tickMarkSkip val="1"/>
        <c:noMultiLvlLbl val="0"/>
      </c:catAx>
      <c:valAx>
        <c:axId val="86529536"/>
        <c:scaling>
          <c:orientation val="minMax"/>
          <c:max val="7"/>
        </c:scaling>
        <c:delete val="0"/>
        <c:axPos val="l"/>
        <c:title>
          <c:tx>
            <c:rich>
              <a:bodyPr rot="0" vert="horz"/>
              <a:lstStyle/>
              <a:p>
                <a:pPr>
                  <a:defRPr/>
                </a:pPr>
                <a:r>
                  <a:rPr lang="it-IT" dirty="0" err="1" smtClean="0"/>
                  <a:t>kcat</a:t>
                </a:r>
                <a:r>
                  <a:rPr lang="it-IT" dirty="0" smtClean="0"/>
                  <a:t>/Km</a:t>
                </a:r>
                <a:endParaRPr lang="it-IT" dirty="0"/>
              </a:p>
            </c:rich>
          </c:tx>
          <c:layout>
            <c:manualLayout>
              <c:xMode val="edge"/>
              <c:yMode val="edge"/>
              <c:x val="2.1085226149025235E-2"/>
              <c:y val="0.17749482861692636"/>
            </c:manualLayout>
          </c:layout>
          <c:overlay val="0"/>
        </c:title>
        <c:numFmt formatCode="General" sourceLinked="1"/>
        <c:majorTickMark val="out"/>
        <c:minorTickMark val="none"/>
        <c:tickLblPos val="nextTo"/>
        <c:txPr>
          <a:bodyPr rot="0" vert="horz"/>
          <a:lstStyle/>
          <a:p>
            <a:pPr>
              <a:defRPr sz="2400" b="1"/>
            </a:pPr>
            <a:endParaRPr lang="it-IT"/>
          </a:p>
        </c:txPr>
        <c:crossAx val="79812480"/>
        <c:crossesAt val="1"/>
        <c:crossBetween val="between"/>
      </c:valAx>
    </c:plotArea>
    <c:legend>
      <c:legendPos val="r"/>
      <c:legendEntry>
        <c:idx val="0"/>
        <c:txPr>
          <a:bodyPr/>
          <a:lstStyle/>
          <a:p>
            <a:pPr>
              <a:defRPr sz="2000"/>
            </a:pPr>
            <a:endParaRPr lang="it-IT"/>
          </a:p>
        </c:txPr>
      </c:legendEntry>
      <c:legendEntry>
        <c:idx val="1"/>
        <c:txPr>
          <a:bodyPr/>
          <a:lstStyle/>
          <a:p>
            <a:pPr>
              <a:defRPr sz="2000"/>
            </a:pPr>
            <a:endParaRPr lang="it-IT"/>
          </a:p>
        </c:txPr>
      </c:legendEntry>
      <c:legendEntry>
        <c:idx val="2"/>
        <c:txPr>
          <a:bodyPr/>
          <a:lstStyle/>
          <a:p>
            <a:pPr>
              <a:defRPr sz="2000"/>
            </a:pPr>
            <a:endParaRPr lang="it-IT"/>
          </a:p>
        </c:txPr>
      </c:legendEntry>
      <c:layout>
        <c:manualLayout>
          <c:xMode val="edge"/>
          <c:yMode val="edge"/>
          <c:x val="0.1915464521036124"/>
          <c:y val="0.15538534739526325"/>
          <c:w val="0.64543309290420725"/>
          <c:h val="9.5918409859221995E-2"/>
        </c:manualLayout>
      </c:layout>
      <c:overlay val="0"/>
    </c:legend>
    <c:plotVisOnly val="1"/>
    <c:dispBlanksAs val="gap"/>
    <c:showDLblsOverMax val="0"/>
  </c:chart>
  <c:spPr>
    <a:ln>
      <a:noFill/>
    </a:ln>
  </c:spPr>
  <c:txPr>
    <a:bodyPr/>
    <a:lstStyle/>
    <a:p>
      <a:pPr>
        <a:defRPr sz="1800"/>
      </a:pPr>
      <a:endParaRPr lang="it-IT"/>
    </a:p>
  </c:txPr>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cdr:x>
      <cdr:y>0</cdr:y>
    </cdr:from>
    <cdr:to>
      <cdr:x>0</cdr:x>
      <cdr:y>0</cdr:y>
    </cdr:to>
    <cdr:sp macro="" textlink="">
      <cdr:nvSpPr>
        <cdr:cNvPr id="5" name="Connettore 1 4"/>
        <cdr:cNvSpPr/>
      </cdr:nvSpPr>
      <cdr:spPr>
        <a:xfrm xmlns:a="http://schemas.openxmlformats.org/drawingml/2006/main">
          <a:off x="-432223" y="-19514418"/>
          <a:ext cx="0" cy="0"/>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it-IT"/>
        </a:p>
      </cdr:txBody>
    </cdr:sp>
  </cdr:relSizeAnchor>
  <cdr:relSizeAnchor xmlns:cdr="http://schemas.openxmlformats.org/drawingml/2006/chartDrawing">
    <cdr:from>
      <cdr:x>0.73718</cdr:x>
      <cdr:y>0.21698</cdr:y>
    </cdr:from>
    <cdr:to>
      <cdr:x>0.83333</cdr:x>
      <cdr:y>0.29333</cdr:y>
    </cdr:to>
    <cdr:sp macro="" textlink="">
      <cdr:nvSpPr>
        <cdr:cNvPr id="8" name="CasellaDiTesto 7"/>
        <cdr:cNvSpPr txBox="1"/>
      </cdr:nvSpPr>
      <cdr:spPr>
        <a:xfrm xmlns:a="http://schemas.openxmlformats.org/drawingml/2006/main">
          <a:off x="5732949" y="1171822"/>
          <a:ext cx="747771" cy="41235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it-IT" sz="2000" b="1" dirty="0" smtClean="0"/>
            <a:t>13.5</a:t>
          </a:r>
          <a:endParaRPr lang="it-IT" sz="2000" b="1" dirty="0"/>
        </a:p>
      </cdr:txBody>
    </cdr:sp>
  </cdr:relSizeAnchor>
  <cdr:relSizeAnchor xmlns:cdr="http://schemas.openxmlformats.org/drawingml/2006/chartDrawing">
    <cdr:from>
      <cdr:x>0.85897</cdr:x>
      <cdr:y>0.22642</cdr:y>
    </cdr:from>
    <cdr:to>
      <cdr:x>0.93519</cdr:x>
      <cdr:y>0.28</cdr:y>
    </cdr:to>
    <cdr:sp macro="" textlink="">
      <cdr:nvSpPr>
        <cdr:cNvPr id="9" name="CasellaDiTesto 1"/>
        <cdr:cNvSpPr txBox="1"/>
      </cdr:nvSpPr>
      <cdr:spPr>
        <a:xfrm xmlns:a="http://schemas.openxmlformats.org/drawingml/2006/main">
          <a:off x="6680093" y="1222804"/>
          <a:ext cx="592715" cy="289364"/>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onstantia"/>
            </a:defRPr>
          </a:lvl1pPr>
          <a:lvl2pPr marL="457200" indent="0">
            <a:defRPr sz="1100">
              <a:latin typeface="Constantia"/>
            </a:defRPr>
          </a:lvl2pPr>
          <a:lvl3pPr marL="914400" indent="0">
            <a:defRPr sz="1100">
              <a:latin typeface="Constantia"/>
            </a:defRPr>
          </a:lvl3pPr>
          <a:lvl4pPr marL="1371600" indent="0">
            <a:defRPr sz="1100">
              <a:latin typeface="Constantia"/>
            </a:defRPr>
          </a:lvl4pPr>
          <a:lvl5pPr marL="1828800" indent="0">
            <a:defRPr sz="1100">
              <a:latin typeface="Constantia"/>
            </a:defRPr>
          </a:lvl5pPr>
          <a:lvl6pPr marL="2286000" indent="0">
            <a:defRPr sz="1100">
              <a:latin typeface="Constantia"/>
            </a:defRPr>
          </a:lvl6pPr>
          <a:lvl7pPr marL="2743200" indent="0">
            <a:defRPr sz="1100">
              <a:latin typeface="Constantia"/>
            </a:defRPr>
          </a:lvl7pPr>
          <a:lvl8pPr marL="3200400" indent="0">
            <a:defRPr sz="1100">
              <a:latin typeface="Constantia"/>
            </a:defRPr>
          </a:lvl8pPr>
          <a:lvl9pPr marL="3657600" indent="0">
            <a:defRPr sz="1100">
              <a:latin typeface="Constantia"/>
            </a:defRPr>
          </a:lvl9pPr>
        </a:lstStyle>
        <a:p xmlns:a="http://schemas.openxmlformats.org/drawingml/2006/main">
          <a:r>
            <a:rPr lang="it-IT" sz="2000" b="1" dirty="0" smtClean="0"/>
            <a:t>9.6</a:t>
          </a:r>
          <a:endParaRPr lang="it-IT" sz="2000" b="1"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FEEDEB9-16AB-4955-BD75-D7D9A80ECDC0}" type="datetimeFigureOut">
              <a:rPr lang="it-IT" smtClean="0"/>
              <a:pPr/>
              <a:t>08/06/2017</a:t>
            </a:fld>
            <a:endParaRPr lang="it-IT"/>
          </a:p>
        </p:txBody>
      </p:sp>
      <p:sp>
        <p:nvSpPr>
          <p:cNvPr id="4" name="Segnaposto immagine diapositiva 3"/>
          <p:cNvSpPr>
            <a:spLocks noGrp="1" noRot="1" noChangeAspect="1"/>
          </p:cNvSpPr>
          <p:nvPr>
            <p:ph type="sldImg" idx="2"/>
          </p:nvPr>
        </p:nvSpPr>
        <p:spPr>
          <a:xfrm>
            <a:off x="2228850" y="685800"/>
            <a:ext cx="24003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FF1232F-1C44-4F1F-A135-DAC85EB3FB1F}" type="slidenum">
              <a:rPr lang="it-IT" smtClean="0"/>
              <a:pPr/>
              <a:t>‹N›</a:t>
            </a:fld>
            <a:endParaRPr lang="it-IT"/>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BFF1232F-1C44-4F1F-A135-DAC85EB3FB1F}" type="slidenum">
              <a:rPr lang="it-IT" smtClean="0"/>
              <a:pPr/>
              <a:t>1</a:t>
            </a:fld>
            <a:endParaRPr lang="it-I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bg>
      <p:bgRef idx="1002">
        <a:schemeClr val="bg2"/>
      </p:bgRef>
    </p:bg>
    <p:spTree>
      <p:nvGrpSpPr>
        <p:cNvPr id="1" name=""/>
        <p:cNvGrpSpPr/>
        <p:nvPr/>
      </p:nvGrpSpPr>
      <p:grpSpPr>
        <a:xfrm>
          <a:off x="0" y="0"/>
          <a:ext cx="0" cy="0"/>
          <a:chOff x="0" y="0"/>
          <a:chExt cx="0" cy="0"/>
        </a:xfrm>
      </p:grpSpPr>
      <p:sp>
        <p:nvSpPr>
          <p:cNvPr id="9" name="Titolo 8"/>
          <p:cNvSpPr>
            <a:spLocks noGrp="1"/>
          </p:cNvSpPr>
          <p:nvPr>
            <p:ph type="ctrTitle"/>
          </p:nvPr>
        </p:nvSpPr>
        <p:spPr>
          <a:xfrm>
            <a:off x="1470184" y="7200900"/>
            <a:ext cx="21641105" cy="9601200"/>
          </a:xfrm>
          <a:ln>
            <a:noFill/>
          </a:ln>
        </p:spPr>
        <p:txBody>
          <a:bodyPr vert="horz" tIns="0" rIns="69952"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214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it-IT" smtClean="0"/>
              <a:t>Fare clic per modificare lo stile del titolo</a:t>
            </a:r>
            <a:endParaRPr kumimoji="0" lang="en-US"/>
          </a:p>
        </p:txBody>
      </p:sp>
      <p:sp>
        <p:nvSpPr>
          <p:cNvPr id="17" name="Sottotitolo 16"/>
          <p:cNvSpPr>
            <a:spLocks noGrp="1"/>
          </p:cNvSpPr>
          <p:nvPr>
            <p:ph type="subTitle" idx="1"/>
          </p:nvPr>
        </p:nvSpPr>
        <p:spPr>
          <a:xfrm>
            <a:off x="1470184" y="16949814"/>
            <a:ext cx="21649506" cy="9201150"/>
          </a:xfrm>
        </p:spPr>
        <p:txBody>
          <a:bodyPr lIns="0" rIns="69952"/>
          <a:lstStyle>
            <a:lvl1pPr marL="0" marR="174879" indent="0" algn="r">
              <a:buNone/>
              <a:defRPr>
                <a:solidFill>
                  <a:schemeClr val="tx1"/>
                </a:solidFill>
              </a:defRPr>
            </a:lvl1pPr>
            <a:lvl2pPr marL="1748790" indent="0" algn="ctr">
              <a:buNone/>
            </a:lvl2pPr>
            <a:lvl3pPr marL="3497580" indent="0" algn="ctr">
              <a:buNone/>
            </a:lvl3pPr>
            <a:lvl4pPr marL="5246370" indent="0" algn="ctr">
              <a:buNone/>
            </a:lvl4pPr>
            <a:lvl5pPr marL="6995160" indent="0" algn="ctr">
              <a:buNone/>
            </a:lvl5pPr>
            <a:lvl6pPr marL="8743950" indent="0" algn="ctr">
              <a:buNone/>
            </a:lvl6pPr>
            <a:lvl7pPr marL="10492740" indent="0" algn="ctr">
              <a:buNone/>
            </a:lvl7pPr>
            <a:lvl8pPr marL="12241530" indent="0" algn="ctr">
              <a:buNone/>
            </a:lvl8pPr>
            <a:lvl9pPr marL="13990320" indent="0" algn="ctr">
              <a:buNone/>
            </a:lvl9pPr>
          </a:lstStyle>
          <a:p>
            <a:r>
              <a:rPr kumimoji="0" lang="it-IT" smtClean="0"/>
              <a:t>Fare clic per modificare lo stile del sottotitolo dello schema</a:t>
            </a:r>
            <a:endParaRPr kumimoji="0" lang="en-US"/>
          </a:p>
        </p:txBody>
      </p:sp>
      <p:sp>
        <p:nvSpPr>
          <p:cNvPr id="30" name="Segnaposto data 29"/>
          <p:cNvSpPr>
            <a:spLocks noGrp="1"/>
          </p:cNvSpPr>
          <p:nvPr>
            <p:ph type="dt" sz="half" idx="10"/>
          </p:nvPr>
        </p:nvSpPr>
        <p:spPr/>
        <p:txBody>
          <a:bodyPr/>
          <a:lstStyle/>
          <a:p>
            <a:fld id="{6FA967BC-F084-4275-9F9F-3EA41F99FA66}" type="datetimeFigureOut">
              <a:rPr lang="it-IT" smtClean="0"/>
              <a:pPr/>
              <a:t>08/06/2017</a:t>
            </a:fld>
            <a:endParaRPr lang="it-IT"/>
          </a:p>
        </p:txBody>
      </p:sp>
      <p:sp>
        <p:nvSpPr>
          <p:cNvPr id="19" name="Segnaposto piè di pagina 18"/>
          <p:cNvSpPr>
            <a:spLocks noGrp="1"/>
          </p:cNvSpPr>
          <p:nvPr>
            <p:ph type="ftr" sz="quarter" idx="11"/>
          </p:nvPr>
        </p:nvSpPr>
        <p:spPr/>
        <p:txBody>
          <a:bodyPr/>
          <a:lstStyle/>
          <a:p>
            <a:endParaRPr lang="it-IT"/>
          </a:p>
        </p:txBody>
      </p:sp>
      <p:sp>
        <p:nvSpPr>
          <p:cNvPr id="27" name="Segnaposto numero diapositiva 26"/>
          <p:cNvSpPr>
            <a:spLocks noGrp="1"/>
          </p:cNvSpPr>
          <p:nvPr>
            <p:ph type="sldNum" sz="quarter" idx="12"/>
          </p:nvPr>
        </p:nvSpPr>
        <p:spPr/>
        <p:txBody>
          <a:bodyPr/>
          <a:lstStyle/>
          <a:p>
            <a:fld id="{6A904057-01D4-4BB6-A1A8-FEFFD35FE9DC}" type="slidenum">
              <a:rPr lang="it-IT" smtClean="0"/>
              <a:pPr/>
              <a:t>‹N›</a:t>
            </a:fld>
            <a:endParaRPr lang="it-IT"/>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6FA967BC-F084-4275-9F9F-3EA41F99FA66}" type="datetimeFigureOut">
              <a:rPr lang="it-IT" smtClean="0"/>
              <a:pPr/>
              <a:t>08/06/2017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6A904057-01D4-4BB6-A1A8-FEFFD35FE9DC}"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18272284" y="4800608"/>
            <a:ext cx="5670709" cy="27361756"/>
          </a:xfrm>
        </p:spPr>
        <p:txBody>
          <a:bodyPr vert="eaVert"/>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a:xfrm>
            <a:off x="1260157" y="4800608"/>
            <a:ext cx="16592074" cy="27361756"/>
          </a:xfrm>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6FA967BC-F084-4275-9F9F-3EA41F99FA66}" type="datetimeFigureOut">
              <a:rPr lang="it-IT" smtClean="0"/>
              <a:pPr/>
              <a:t>08/06/2017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6A904057-01D4-4BB6-A1A8-FEFFD35FE9DC}" type="slidenum">
              <a:rPr lang="it-IT" smtClean="0"/>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3" name="Segnaposto contenuto 2"/>
          <p:cNvSpPr>
            <a:spLocks noGrp="1"/>
          </p:cNvSpPr>
          <p:nvPr>
            <p:ph idx="1"/>
          </p:nvPr>
        </p:nvSpPr>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6FA967BC-F084-4275-9F9F-3EA41F99FA66}" type="datetimeFigureOut">
              <a:rPr lang="it-IT" smtClean="0"/>
              <a:pPr/>
              <a:t>08/06/2017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6A904057-01D4-4BB6-A1A8-FEFFD35FE9DC}" type="slidenum">
              <a:rPr lang="it-IT" smtClean="0"/>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bg>
      <p:bgRef idx="1002">
        <a:schemeClr val="bg2"/>
      </p:bgRef>
    </p:bg>
    <p:spTree>
      <p:nvGrpSpPr>
        <p:cNvPr id="1" name=""/>
        <p:cNvGrpSpPr/>
        <p:nvPr/>
      </p:nvGrpSpPr>
      <p:grpSpPr>
        <a:xfrm>
          <a:off x="0" y="0"/>
          <a:ext cx="0" cy="0"/>
          <a:chOff x="0" y="0"/>
          <a:chExt cx="0" cy="0"/>
        </a:xfrm>
      </p:grpSpPr>
      <p:sp>
        <p:nvSpPr>
          <p:cNvPr id="2" name="Titolo 1"/>
          <p:cNvSpPr>
            <a:spLocks noGrp="1"/>
          </p:cNvSpPr>
          <p:nvPr>
            <p:ph type="title"/>
          </p:nvPr>
        </p:nvSpPr>
        <p:spPr>
          <a:xfrm>
            <a:off x="1461782" y="6912864"/>
            <a:ext cx="21422678" cy="7152894"/>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214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1461782" y="14199486"/>
            <a:ext cx="21422678" cy="7925988"/>
          </a:xfrm>
        </p:spPr>
        <p:txBody>
          <a:bodyPr lIns="174879" rIns="174879" anchor="t"/>
          <a:lstStyle>
            <a:lvl1pPr marL="0" indent="0">
              <a:buNone/>
              <a:defRPr sz="8400">
                <a:solidFill>
                  <a:schemeClr val="tx1"/>
                </a:solidFill>
              </a:defRPr>
            </a:lvl1pPr>
            <a:lvl2pPr>
              <a:buNone/>
              <a:defRPr sz="6900">
                <a:solidFill>
                  <a:schemeClr val="tx1">
                    <a:tint val="75000"/>
                  </a:schemeClr>
                </a:solidFill>
              </a:defRPr>
            </a:lvl2pPr>
            <a:lvl3pPr>
              <a:buNone/>
              <a:defRPr sz="6100">
                <a:solidFill>
                  <a:schemeClr val="tx1">
                    <a:tint val="75000"/>
                  </a:schemeClr>
                </a:solidFill>
              </a:defRPr>
            </a:lvl3pPr>
            <a:lvl4pPr>
              <a:buNone/>
              <a:defRPr sz="5400">
                <a:solidFill>
                  <a:schemeClr val="tx1">
                    <a:tint val="75000"/>
                  </a:schemeClr>
                </a:solidFill>
              </a:defRPr>
            </a:lvl4pPr>
            <a:lvl5pPr>
              <a:buNone/>
              <a:defRPr sz="5400">
                <a:solidFill>
                  <a:schemeClr val="tx1">
                    <a:tint val="75000"/>
                  </a:schemeClr>
                </a:solidFill>
              </a:defRPr>
            </a:lvl5pPr>
          </a:lstStyle>
          <a:p>
            <a:pPr lvl="0" eaLnBrk="1" latinLnBrk="0" hangingPunct="1"/>
            <a:r>
              <a:rPr kumimoji="0" lang="it-IT" smtClean="0"/>
              <a:t>Fare clic per modificare stili del testo dello schema</a:t>
            </a:r>
          </a:p>
        </p:txBody>
      </p:sp>
      <p:sp>
        <p:nvSpPr>
          <p:cNvPr id="4" name="Segnaposto data 3"/>
          <p:cNvSpPr>
            <a:spLocks noGrp="1"/>
          </p:cNvSpPr>
          <p:nvPr>
            <p:ph type="dt" sz="half" idx="10"/>
          </p:nvPr>
        </p:nvSpPr>
        <p:spPr/>
        <p:txBody>
          <a:bodyPr/>
          <a:lstStyle/>
          <a:p>
            <a:fld id="{6FA967BC-F084-4275-9F9F-3EA41F99FA66}" type="datetimeFigureOut">
              <a:rPr lang="it-IT" smtClean="0"/>
              <a:pPr/>
              <a:t>08/06/2017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6A904057-01D4-4BB6-A1A8-FEFFD35FE9DC}" type="slidenum">
              <a:rPr lang="it-IT" smtClean="0"/>
              <a:pPr/>
              <a:t>‹N›</a:t>
            </a:fld>
            <a:endParaRPr lang="it-IT"/>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a:xfrm>
            <a:off x="1260158" y="3696462"/>
            <a:ext cx="22682835" cy="6000750"/>
          </a:xfrm>
        </p:spPr>
        <p:txBody>
          <a:bodyPr/>
          <a:lstStyle/>
          <a:p>
            <a:r>
              <a:rPr kumimoji="0" lang="it-IT" smtClean="0"/>
              <a:t>Fare clic per modificare lo stile del titolo</a:t>
            </a:r>
            <a:endParaRPr kumimoji="0" lang="en-US"/>
          </a:p>
        </p:txBody>
      </p:sp>
      <p:sp>
        <p:nvSpPr>
          <p:cNvPr id="3" name="Segnaposto contenuto 2"/>
          <p:cNvSpPr>
            <a:spLocks noGrp="1"/>
          </p:cNvSpPr>
          <p:nvPr>
            <p:ph sz="half" idx="1"/>
          </p:nvPr>
        </p:nvSpPr>
        <p:spPr>
          <a:xfrm>
            <a:off x="1260158" y="10080446"/>
            <a:ext cx="11131391" cy="23282910"/>
          </a:xfrm>
        </p:spPr>
        <p:txBody>
          <a:bodyPr/>
          <a:lstStyle>
            <a:lvl1pPr>
              <a:defRPr sz="9900"/>
            </a:lvl1pPr>
            <a:lvl2pPr>
              <a:defRPr sz="9200"/>
            </a:lvl2pPr>
            <a:lvl3pPr>
              <a:defRPr sz="7700"/>
            </a:lvl3pPr>
            <a:lvl4pPr>
              <a:defRPr sz="6900"/>
            </a:lvl4pPr>
            <a:lvl5pPr>
              <a:defRPr sz="69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contenuto 3"/>
          <p:cNvSpPr>
            <a:spLocks noGrp="1"/>
          </p:cNvSpPr>
          <p:nvPr>
            <p:ph sz="half" idx="2"/>
          </p:nvPr>
        </p:nvSpPr>
        <p:spPr>
          <a:xfrm>
            <a:off x="12811601" y="10080446"/>
            <a:ext cx="11131391" cy="23282910"/>
          </a:xfrm>
        </p:spPr>
        <p:txBody>
          <a:bodyPr/>
          <a:lstStyle>
            <a:lvl1pPr>
              <a:defRPr sz="9900"/>
            </a:lvl1pPr>
            <a:lvl2pPr>
              <a:defRPr sz="9200"/>
            </a:lvl2pPr>
            <a:lvl3pPr>
              <a:defRPr sz="7700"/>
            </a:lvl3pPr>
            <a:lvl4pPr>
              <a:defRPr sz="6900"/>
            </a:lvl4pPr>
            <a:lvl5pPr>
              <a:defRPr sz="69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5" name="Segnaposto data 4"/>
          <p:cNvSpPr>
            <a:spLocks noGrp="1"/>
          </p:cNvSpPr>
          <p:nvPr>
            <p:ph type="dt" sz="half" idx="10"/>
          </p:nvPr>
        </p:nvSpPr>
        <p:spPr/>
        <p:txBody>
          <a:bodyPr/>
          <a:lstStyle/>
          <a:p>
            <a:fld id="{6FA967BC-F084-4275-9F9F-3EA41F99FA66}" type="datetimeFigureOut">
              <a:rPr lang="it-IT" smtClean="0"/>
              <a:pPr/>
              <a:t>08/06/2017</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6A904057-01D4-4BB6-A1A8-FEFFD35FE9DC}" type="slidenum">
              <a:rPr lang="it-IT" smtClean="0"/>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1260158" y="3696462"/>
            <a:ext cx="22682835" cy="6000750"/>
          </a:xfrm>
        </p:spPr>
        <p:txBody>
          <a:bodyPr tIns="174879" anchor="b"/>
          <a:lstStyle>
            <a:lvl1pPr>
              <a:defRPr/>
            </a:lvl1pPr>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1260158" y="9740052"/>
            <a:ext cx="11135768" cy="3461598"/>
          </a:xfrm>
        </p:spPr>
        <p:txBody>
          <a:bodyPr lIns="174879" tIns="0" rIns="174879" bIns="0" anchor="ctr">
            <a:noAutofit/>
          </a:bodyPr>
          <a:lstStyle>
            <a:lvl1pPr marL="0" indent="0">
              <a:buNone/>
              <a:defRPr sz="9200" b="1" cap="none" baseline="0">
                <a:solidFill>
                  <a:schemeClr val="tx2"/>
                </a:solidFill>
                <a:effectLst/>
              </a:defRPr>
            </a:lvl1pPr>
            <a:lvl2pPr>
              <a:buNone/>
              <a:defRPr sz="7700" b="1"/>
            </a:lvl2pPr>
            <a:lvl3pPr>
              <a:buNone/>
              <a:defRPr sz="6900" b="1"/>
            </a:lvl3pPr>
            <a:lvl4pPr>
              <a:buNone/>
              <a:defRPr sz="6100" b="1"/>
            </a:lvl4pPr>
            <a:lvl5pPr>
              <a:buNone/>
              <a:defRPr sz="6100" b="1"/>
            </a:lvl5pPr>
          </a:lstStyle>
          <a:p>
            <a:pPr lvl="0" eaLnBrk="1" latinLnBrk="0" hangingPunct="1"/>
            <a:r>
              <a:rPr kumimoji="0" lang="it-IT" smtClean="0"/>
              <a:t>Fare clic per modificare stili del testo dello schema</a:t>
            </a:r>
          </a:p>
        </p:txBody>
      </p:sp>
      <p:sp>
        <p:nvSpPr>
          <p:cNvPr id="4" name="Segnaposto testo 3"/>
          <p:cNvSpPr>
            <a:spLocks noGrp="1"/>
          </p:cNvSpPr>
          <p:nvPr>
            <p:ph type="body" sz="half" idx="3"/>
          </p:nvPr>
        </p:nvSpPr>
        <p:spPr>
          <a:xfrm>
            <a:off x="12802852" y="9763727"/>
            <a:ext cx="11140142" cy="3437926"/>
          </a:xfrm>
        </p:spPr>
        <p:txBody>
          <a:bodyPr lIns="174879" tIns="0" rIns="174879" bIns="0" anchor="ctr"/>
          <a:lstStyle>
            <a:lvl1pPr marL="0" indent="0">
              <a:buNone/>
              <a:defRPr sz="9200" b="1" cap="none" baseline="0">
                <a:solidFill>
                  <a:schemeClr val="tx2"/>
                </a:solidFill>
                <a:effectLst/>
              </a:defRPr>
            </a:lvl1pPr>
            <a:lvl2pPr>
              <a:buNone/>
              <a:defRPr sz="7700" b="1"/>
            </a:lvl2pPr>
            <a:lvl3pPr>
              <a:buNone/>
              <a:defRPr sz="6900" b="1"/>
            </a:lvl3pPr>
            <a:lvl4pPr>
              <a:buNone/>
              <a:defRPr sz="6100" b="1"/>
            </a:lvl4pPr>
            <a:lvl5pPr>
              <a:buNone/>
              <a:defRPr sz="6100" b="1"/>
            </a:lvl5pPr>
          </a:lstStyle>
          <a:p>
            <a:pPr lvl="0" eaLnBrk="1" latinLnBrk="0" hangingPunct="1"/>
            <a:r>
              <a:rPr kumimoji="0" lang="it-IT" smtClean="0"/>
              <a:t>Fare clic per modificare stili del testo dello schema</a:t>
            </a:r>
          </a:p>
        </p:txBody>
      </p:sp>
      <p:sp>
        <p:nvSpPr>
          <p:cNvPr id="5" name="Segnaposto contenuto 4"/>
          <p:cNvSpPr>
            <a:spLocks noGrp="1"/>
          </p:cNvSpPr>
          <p:nvPr>
            <p:ph sz="quarter" idx="2"/>
          </p:nvPr>
        </p:nvSpPr>
        <p:spPr>
          <a:xfrm>
            <a:off x="1260158" y="13201650"/>
            <a:ext cx="11135768" cy="20190030"/>
          </a:xfrm>
        </p:spPr>
        <p:txBody>
          <a:bodyPr tIns="0"/>
          <a:lstStyle>
            <a:lvl1pPr>
              <a:defRPr sz="8400"/>
            </a:lvl1pPr>
            <a:lvl2pPr>
              <a:defRPr sz="7700"/>
            </a:lvl2pPr>
            <a:lvl3pPr>
              <a:defRPr sz="6900"/>
            </a:lvl3pPr>
            <a:lvl4pPr>
              <a:defRPr sz="6100"/>
            </a:lvl4pPr>
            <a:lvl5pPr>
              <a:defRPr sz="61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6" name="Segnaposto contenuto 5"/>
          <p:cNvSpPr>
            <a:spLocks noGrp="1"/>
          </p:cNvSpPr>
          <p:nvPr>
            <p:ph sz="quarter" idx="4"/>
          </p:nvPr>
        </p:nvSpPr>
        <p:spPr>
          <a:xfrm>
            <a:off x="12802852" y="13201650"/>
            <a:ext cx="11140142" cy="20190030"/>
          </a:xfrm>
        </p:spPr>
        <p:txBody>
          <a:bodyPr tIns="0"/>
          <a:lstStyle>
            <a:lvl1pPr>
              <a:defRPr sz="8400"/>
            </a:lvl1pPr>
            <a:lvl2pPr>
              <a:defRPr sz="7700"/>
            </a:lvl2pPr>
            <a:lvl3pPr>
              <a:defRPr sz="6900"/>
            </a:lvl3pPr>
            <a:lvl4pPr>
              <a:defRPr sz="6100"/>
            </a:lvl4pPr>
            <a:lvl5pPr>
              <a:defRPr sz="61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7" name="Segnaposto data 6"/>
          <p:cNvSpPr>
            <a:spLocks noGrp="1"/>
          </p:cNvSpPr>
          <p:nvPr>
            <p:ph type="dt" sz="half" idx="10"/>
          </p:nvPr>
        </p:nvSpPr>
        <p:spPr/>
        <p:txBody>
          <a:bodyPr/>
          <a:lstStyle/>
          <a:p>
            <a:fld id="{6FA967BC-F084-4275-9F9F-3EA41F99FA66}" type="datetimeFigureOut">
              <a:rPr lang="it-IT" smtClean="0"/>
              <a:pPr/>
              <a:t>08/06/2017</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6A904057-01D4-4BB6-A1A8-FEFFD35FE9DC}" type="slidenum">
              <a:rPr lang="it-IT" smtClean="0"/>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a:xfrm>
            <a:off x="1260158" y="3696462"/>
            <a:ext cx="22892861" cy="6000750"/>
          </a:xfrm>
        </p:spPr>
        <p:txBody>
          <a:bodyPr vert="horz" tIns="174879"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19100" b="0">
                <a:ln>
                  <a:noFill/>
                </a:ln>
                <a:solidFill>
                  <a:schemeClr val="tx2"/>
                </a:solidFill>
                <a:effectLst/>
                <a:latin typeface="+mj-lt"/>
                <a:ea typeface="+mj-ea"/>
                <a:cs typeface="+mj-cs"/>
              </a:defRPr>
            </a:lvl1pPr>
          </a:lstStyle>
          <a:p>
            <a:r>
              <a:rPr kumimoji="0" lang="it-IT" smtClean="0"/>
              <a:t>Fare clic per modificare lo stile del titolo</a:t>
            </a:r>
            <a:endParaRPr kumimoji="0" lang="en-US"/>
          </a:p>
        </p:txBody>
      </p:sp>
      <p:sp>
        <p:nvSpPr>
          <p:cNvPr id="3" name="Segnaposto data 2"/>
          <p:cNvSpPr>
            <a:spLocks noGrp="1"/>
          </p:cNvSpPr>
          <p:nvPr>
            <p:ph type="dt" sz="half" idx="10"/>
          </p:nvPr>
        </p:nvSpPr>
        <p:spPr/>
        <p:txBody>
          <a:bodyPr/>
          <a:lstStyle/>
          <a:p>
            <a:fld id="{6FA967BC-F084-4275-9F9F-3EA41F99FA66}" type="datetimeFigureOut">
              <a:rPr lang="it-IT" smtClean="0"/>
              <a:pPr/>
              <a:t>08/06/2017</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6A904057-01D4-4BB6-A1A8-FEFFD35FE9DC}"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6FA967BC-F084-4275-9F9F-3EA41F99FA66}" type="datetimeFigureOut">
              <a:rPr lang="it-IT" smtClean="0"/>
              <a:pPr/>
              <a:t>08/06/2017</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6A904057-01D4-4BB6-A1A8-FEFFD35FE9DC}"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890236" y="2700348"/>
            <a:ext cx="7560945" cy="6100763"/>
          </a:xfrm>
        </p:spPr>
        <p:txBody>
          <a:bodyPr lIns="0" anchor="b">
            <a:noAutofit/>
          </a:bodyPr>
          <a:lstStyle>
            <a:lvl1pPr algn="l" rtl="0">
              <a:spcBef>
                <a:spcPct val="0"/>
              </a:spcBef>
              <a:buNone/>
              <a:defRPr sz="9900" b="0">
                <a:ln>
                  <a:noFill/>
                </a:ln>
                <a:solidFill>
                  <a:schemeClr val="tx2"/>
                </a:solidFill>
                <a:effectLst/>
                <a:latin typeface="+mj-lt"/>
                <a:ea typeface="+mj-ea"/>
                <a:cs typeface="+mj-cs"/>
              </a:defRPr>
            </a:lvl1pPr>
          </a:lstStyle>
          <a:p>
            <a:r>
              <a:rPr kumimoji="0" lang="it-IT" smtClean="0"/>
              <a:t>Fare clic per modificare lo stile del titolo</a:t>
            </a:r>
            <a:endParaRPr kumimoji="0" lang="en-US"/>
          </a:p>
        </p:txBody>
      </p:sp>
      <p:sp>
        <p:nvSpPr>
          <p:cNvPr id="3" name="Segnaposto testo 2"/>
          <p:cNvSpPr>
            <a:spLocks noGrp="1"/>
          </p:cNvSpPr>
          <p:nvPr>
            <p:ph type="body" idx="2"/>
          </p:nvPr>
        </p:nvSpPr>
        <p:spPr>
          <a:xfrm>
            <a:off x="1890236" y="8801100"/>
            <a:ext cx="7560945" cy="24003000"/>
          </a:xfrm>
        </p:spPr>
        <p:txBody>
          <a:bodyPr lIns="69952" rIns="69952"/>
          <a:lstStyle>
            <a:lvl1pPr marL="0" indent="0" algn="l">
              <a:buNone/>
              <a:defRPr sz="5400"/>
            </a:lvl1pPr>
            <a:lvl2pPr indent="0" algn="l">
              <a:buNone/>
              <a:defRPr sz="4600"/>
            </a:lvl2pPr>
            <a:lvl3pPr indent="0" algn="l">
              <a:buNone/>
              <a:defRPr sz="3800"/>
            </a:lvl3pPr>
            <a:lvl4pPr indent="0" algn="l">
              <a:buNone/>
              <a:defRPr sz="3400"/>
            </a:lvl4pPr>
            <a:lvl5pPr indent="0" algn="l">
              <a:buNone/>
              <a:defRPr sz="3400"/>
            </a:lvl5pPr>
          </a:lstStyle>
          <a:p>
            <a:pPr lvl="0" eaLnBrk="1" latinLnBrk="0" hangingPunct="1"/>
            <a:r>
              <a:rPr kumimoji="0" lang="it-IT" smtClean="0"/>
              <a:t>Fare clic per modificare stili del testo dello schema</a:t>
            </a:r>
          </a:p>
        </p:txBody>
      </p:sp>
      <p:sp>
        <p:nvSpPr>
          <p:cNvPr id="4" name="Segnaposto contenuto 3"/>
          <p:cNvSpPr>
            <a:spLocks noGrp="1"/>
          </p:cNvSpPr>
          <p:nvPr>
            <p:ph sz="half" idx="1"/>
          </p:nvPr>
        </p:nvSpPr>
        <p:spPr>
          <a:xfrm>
            <a:off x="9853732" y="8801100"/>
            <a:ext cx="14089261" cy="24003000"/>
          </a:xfrm>
        </p:spPr>
        <p:txBody>
          <a:bodyPr tIns="0"/>
          <a:lstStyle>
            <a:lvl1pPr>
              <a:defRPr sz="10700"/>
            </a:lvl1pPr>
            <a:lvl2pPr>
              <a:defRPr sz="9900"/>
            </a:lvl2pPr>
            <a:lvl3pPr>
              <a:defRPr sz="9200"/>
            </a:lvl3pPr>
            <a:lvl4pPr>
              <a:defRPr sz="7700"/>
            </a:lvl4pPr>
            <a:lvl5pPr>
              <a:defRPr sz="69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5" name="Segnaposto data 4"/>
          <p:cNvSpPr>
            <a:spLocks noGrp="1"/>
          </p:cNvSpPr>
          <p:nvPr>
            <p:ph type="dt" sz="half" idx="10"/>
          </p:nvPr>
        </p:nvSpPr>
        <p:spPr/>
        <p:txBody>
          <a:bodyPr/>
          <a:lstStyle/>
          <a:p>
            <a:fld id="{6FA967BC-F084-4275-9F9F-3EA41F99FA66}" type="datetimeFigureOut">
              <a:rPr lang="it-IT" smtClean="0"/>
              <a:pPr/>
              <a:t>08/06/2017</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6A904057-01D4-4BB6-A1A8-FEFFD35FE9DC}" type="slidenum">
              <a:rPr lang="it-IT" smtClean="0"/>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9" name="Ritaglia e arrotonda singolo angolo rettangolo 8"/>
          <p:cNvSpPr/>
          <p:nvPr/>
        </p:nvSpPr>
        <p:spPr>
          <a:xfrm rot="420000" flipV="1">
            <a:off x="8725607" y="5817404"/>
            <a:ext cx="14491811" cy="216027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lIns="349758" tIns="174879" rIns="349758" bIns="174879" rtlCol="0" anchor="ctr"/>
          <a:lstStyle/>
          <a:p>
            <a:pPr algn="ctr" eaLnBrk="1" latinLnBrk="0" hangingPunct="1"/>
            <a:endParaRPr kumimoji="0" lang="en-US"/>
          </a:p>
        </p:txBody>
      </p:sp>
      <p:sp>
        <p:nvSpPr>
          <p:cNvPr id="12" name="Triangolo rettangolo 11"/>
          <p:cNvSpPr/>
          <p:nvPr/>
        </p:nvSpPr>
        <p:spPr>
          <a:xfrm rot="420000" flipV="1">
            <a:off x="22061394" y="28138787"/>
            <a:ext cx="428454" cy="816102"/>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lIns="349758" tIns="174879" rIns="349758" bIns="174879" rtlCol="0" anchor="ctr"/>
          <a:lstStyle/>
          <a:p>
            <a:pPr algn="ctr" eaLnBrk="1" latinLnBrk="0" hangingPunct="1"/>
            <a:endParaRPr kumimoji="0" lang="en-US"/>
          </a:p>
        </p:txBody>
      </p:sp>
      <p:sp>
        <p:nvSpPr>
          <p:cNvPr id="2" name="Titolo 1"/>
          <p:cNvSpPr>
            <a:spLocks noGrp="1"/>
          </p:cNvSpPr>
          <p:nvPr>
            <p:ph type="title"/>
          </p:nvPr>
        </p:nvSpPr>
        <p:spPr>
          <a:xfrm>
            <a:off x="1680210" y="6179232"/>
            <a:ext cx="6099162" cy="8308760"/>
          </a:xfrm>
        </p:spPr>
        <p:txBody>
          <a:bodyPr vert="horz" lIns="174879" tIns="174879" rIns="174879" bIns="174879" anchor="b"/>
          <a:lstStyle>
            <a:lvl1pPr algn="l">
              <a:buNone/>
              <a:defRPr sz="7700" b="1">
                <a:solidFill>
                  <a:schemeClr val="tx2"/>
                </a:solidFill>
              </a:defRPr>
            </a:lvl1pPr>
          </a:lstStyle>
          <a:p>
            <a:r>
              <a:rPr kumimoji="0" lang="it-IT" smtClean="0"/>
              <a:t>Fare clic per modificare lo stile del titolo</a:t>
            </a:r>
            <a:endParaRPr kumimoji="0" lang="en-US"/>
          </a:p>
        </p:txBody>
      </p:sp>
      <p:sp>
        <p:nvSpPr>
          <p:cNvPr id="4" name="Segnaposto testo 3"/>
          <p:cNvSpPr>
            <a:spLocks noGrp="1"/>
          </p:cNvSpPr>
          <p:nvPr>
            <p:ph type="body" sz="half" idx="2"/>
          </p:nvPr>
        </p:nvSpPr>
        <p:spPr>
          <a:xfrm>
            <a:off x="1680210" y="14851121"/>
            <a:ext cx="6090761" cy="11441430"/>
          </a:xfrm>
        </p:spPr>
        <p:txBody>
          <a:bodyPr lIns="244831" rIns="174879" bIns="174879" anchor="t"/>
          <a:lstStyle>
            <a:lvl1pPr marL="0" indent="0" algn="l">
              <a:spcBef>
                <a:spcPts val="956"/>
              </a:spcBef>
              <a:buFontTx/>
              <a:buNone/>
              <a:defRPr sz="5000"/>
            </a:lvl1pPr>
            <a:lvl2pPr>
              <a:defRPr sz="4600"/>
            </a:lvl2pPr>
            <a:lvl3pPr>
              <a:defRPr sz="3800"/>
            </a:lvl3pPr>
            <a:lvl4pPr>
              <a:defRPr sz="3400"/>
            </a:lvl4pPr>
            <a:lvl5pPr>
              <a:defRPr sz="3400"/>
            </a:lvl5pPr>
          </a:lstStyle>
          <a:p>
            <a:pPr lvl="0" eaLnBrk="1" latinLnBrk="0" hangingPunct="1"/>
            <a:r>
              <a:rPr kumimoji="0" lang="it-IT" smtClean="0"/>
              <a:t>Fare clic per modificare stili del testo dello schema</a:t>
            </a:r>
          </a:p>
        </p:txBody>
      </p:sp>
      <p:sp>
        <p:nvSpPr>
          <p:cNvPr id="5" name="Segnaposto data 4"/>
          <p:cNvSpPr>
            <a:spLocks noGrp="1"/>
          </p:cNvSpPr>
          <p:nvPr>
            <p:ph type="dt" sz="half" idx="10"/>
          </p:nvPr>
        </p:nvSpPr>
        <p:spPr/>
        <p:txBody>
          <a:bodyPr/>
          <a:lstStyle/>
          <a:p>
            <a:fld id="{6FA967BC-F084-4275-9F9F-3EA41F99FA66}" type="datetimeFigureOut">
              <a:rPr lang="it-IT" smtClean="0"/>
              <a:pPr/>
              <a:t>08/06/2017</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a:xfrm>
            <a:off x="22262783" y="33370840"/>
            <a:ext cx="1680210" cy="1916906"/>
          </a:xfrm>
        </p:spPr>
        <p:txBody>
          <a:bodyPr/>
          <a:lstStyle/>
          <a:p>
            <a:fld id="{6A904057-01D4-4BB6-A1A8-FEFFD35FE9DC}" type="slidenum">
              <a:rPr lang="it-IT" smtClean="0"/>
              <a:pPr/>
              <a:t>‹N›</a:t>
            </a:fld>
            <a:endParaRPr lang="it-IT"/>
          </a:p>
        </p:txBody>
      </p:sp>
      <p:sp>
        <p:nvSpPr>
          <p:cNvPr id="3" name="Segnaposto immagine 2"/>
          <p:cNvSpPr>
            <a:spLocks noGrp="1"/>
          </p:cNvSpPr>
          <p:nvPr>
            <p:ph type="pic" idx="1"/>
          </p:nvPr>
        </p:nvSpPr>
        <p:spPr>
          <a:xfrm rot="420000">
            <a:off x="9607717" y="6297464"/>
            <a:ext cx="12727591" cy="20642580"/>
          </a:xfrm>
          <a:prstGeom prst="rect">
            <a:avLst/>
          </a:prstGeom>
          <a:solidFill>
            <a:schemeClr val="bg2"/>
          </a:solidFill>
          <a:ln w="3000" cap="rnd">
            <a:solidFill>
              <a:srgbClr val="C0C0C0"/>
            </a:solidFill>
            <a:round/>
          </a:ln>
          <a:effectLst/>
        </p:spPr>
        <p:txBody>
          <a:bodyPr/>
          <a:lstStyle>
            <a:lvl1pPr marL="0" indent="0">
              <a:buNone/>
              <a:defRPr sz="12200"/>
            </a:lvl1pPr>
          </a:lstStyle>
          <a:p>
            <a:r>
              <a:rPr kumimoji="0" lang="it-IT" smtClean="0"/>
              <a:t>Fare clic sull'icona per inserire un'immagine</a:t>
            </a:r>
            <a:endParaRPr kumimoji="0" lang="en-US" dirty="0"/>
          </a:p>
        </p:txBody>
      </p:sp>
      <p:sp>
        <p:nvSpPr>
          <p:cNvPr id="10" name="Figura a mano libera 9"/>
          <p:cNvSpPr>
            <a:spLocks/>
          </p:cNvSpPr>
          <p:nvPr/>
        </p:nvSpPr>
        <p:spPr bwMode="auto">
          <a:xfrm flipV="1">
            <a:off x="-26254" y="30537150"/>
            <a:ext cx="25255657" cy="546735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349758" tIns="174879" rIns="349758" bIns="174879" anchor="t" compatLnSpc="1"/>
          <a:lstStyle/>
          <a:p>
            <a:pPr marL="0" algn="l" rtl="0" eaLnBrk="1" latinLnBrk="0" hangingPunct="1"/>
            <a:endParaRPr kumimoji="0" lang="en-US">
              <a:solidFill>
                <a:schemeClr val="tx1"/>
              </a:solidFill>
              <a:latin typeface="+mn-lt"/>
              <a:ea typeface="+mn-ea"/>
              <a:cs typeface="+mn-cs"/>
            </a:endParaRPr>
          </a:p>
        </p:txBody>
      </p:sp>
      <p:sp>
        <p:nvSpPr>
          <p:cNvPr id="11" name="Figura a mano libera 10"/>
          <p:cNvSpPr>
            <a:spLocks/>
          </p:cNvSpPr>
          <p:nvPr/>
        </p:nvSpPr>
        <p:spPr bwMode="auto">
          <a:xfrm flipV="1">
            <a:off x="12076509" y="32654084"/>
            <a:ext cx="13126641" cy="3350419"/>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349758" tIns="174879" rIns="349758" bIns="174879"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igura a mano libera 6"/>
          <p:cNvSpPr>
            <a:spLocks/>
          </p:cNvSpPr>
          <p:nvPr/>
        </p:nvSpPr>
        <p:spPr bwMode="auto">
          <a:xfrm>
            <a:off x="-26254" y="-37506"/>
            <a:ext cx="25255657" cy="546735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349758" tIns="174879" rIns="349758" bIns="174879" anchor="t" compatLnSpc="1"/>
          <a:lstStyle/>
          <a:p>
            <a:pPr marL="0" algn="l" rtl="0" eaLnBrk="1" latinLnBrk="0" hangingPunct="1"/>
            <a:endParaRPr kumimoji="0" lang="en-US">
              <a:solidFill>
                <a:schemeClr val="tx1"/>
              </a:solidFill>
              <a:latin typeface="+mn-lt"/>
              <a:ea typeface="+mn-ea"/>
              <a:cs typeface="+mn-cs"/>
            </a:endParaRPr>
          </a:p>
        </p:txBody>
      </p:sp>
      <p:sp>
        <p:nvSpPr>
          <p:cNvPr id="8" name="Figura a mano libera 7"/>
          <p:cNvSpPr>
            <a:spLocks/>
          </p:cNvSpPr>
          <p:nvPr/>
        </p:nvSpPr>
        <p:spPr bwMode="auto">
          <a:xfrm>
            <a:off x="12076509" y="-37504"/>
            <a:ext cx="13126641" cy="3350419"/>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349758" tIns="174879" rIns="349758" bIns="174879" anchor="t" compatLnSpc="1"/>
          <a:lstStyle/>
          <a:p>
            <a:pPr marL="0" algn="l" rtl="0" eaLnBrk="1" latinLnBrk="0" hangingPunct="1"/>
            <a:endParaRPr kumimoji="0" lang="en-US">
              <a:solidFill>
                <a:schemeClr val="tx1"/>
              </a:solidFill>
              <a:latin typeface="+mn-lt"/>
              <a:ea typeface="+mn-ea"/>
              <a:cs typeface="+mn-cs"/>
            </a:endParaRPr>
          </a:p>
        </p:txBody>
      </p:sp>
      <p:sp>
        <p:nvSpPr>
          <p:cNvPr id="9" name="Segnaposto titolo 8"/>
          <p:cNvSpPr>
            <a:spLocks noGrp="1"/>
          </p:cNvSpPr>
          <p:nvPr>
            <p:ph type="title"/>
          </p:nvPr>
        </p:nvSpPr>
        <p:spPr>
          <a:xfrm>
            <a:off x="1260158" y="3696462"/>
            <a:ext cx="22682835" cy="6000750"/>
          </a:xfrm>
          <a:prstGeom prst="rect">
            <a:avLst/>
          </a:prstGeom>
        </p:spPr>
        <p:txBody>
          <a:bodyPr vert="horz" lIns="0" tIns="174879" rIns="0" bIns="0" anchor="b">
            <a:normAutofit/>
          </a:bodyPr>
          <a:lstStyle/>
          <a:p>
            <a:r>
              <a:rPr kumimoji="0" lang="it-IT" smtClean="0"/>
              <a:t>Fare clic per modificare lo stile del titolo</a:t>
            </a:r>
            <a:endParaRPr kumimoji="0" lang="en-US"/>
          </a:p>
        </p:txBody>
      </p:sp>
      <p:sp>
        <p:nvSpPr>
          <p:cNvPr id="30" name="Segnaposto testo 29"/>
          <p:cNvSpPr>
            <a:spLocks noGrp="1"/>
          </p:cNvSpPr>
          <p:nvPr>
            <p:ph type="body" idx="1"/>
          </p:nvPr>
        </p:nvSpPr>
        <p:spPr>
          <a:xfrm>
            <a:off x="1260158" y="10161270"/>
            <a:ext cx="22682835" cy="23042880"/>
          </a:xfrm>
          <a:prstGeom prst="rect">
            <a:avLst/>
          </a:prstGeom>
        </p:spPr>
        <p:txBody>
          <a:bodyPr vert="horz" lIns="349758" tIns="174879" rIns="349758" bIns="174879">
            <a:normAutofit/>
          </a:bodyPr>
          <a:lstStyle/>
          <a:p>
            <a:pPr lvl="0" eaLnBrk="1" latinLnBrk="0" hangingPunct="1"/>
            <a:r>
              <a:rPr kumimoji="0" lang="it-IT" smtClean="0"/>
              <a:t>Fare clic per modificare stili del testo dello schema</a:t>
            </a:r>
          </a:p>
          <a:p>
            <a:pPr lvl="1" eaLnBrk="1" latinLnBrk="0" hangingPunct="1"/>
            <a:r>
              <a:rPr kumimoji="0" lang="it-IT" smtClean="0"/>
              <a:t>Secondo livello</a:t>
            </a:r>
          </a:p>
          <a:p>
            <a:pPr lvl="2" eaLnBrk="1" latinLnBrk="0" hangingPunct="1"/>
            <a:r>
              <a:rPr kumimoji="0" lang="it-IT" smtClean="0"/>
              <a:t>Terzo livello</a:t>
            </a:r>
          </a:p>
          <a:p>
            <a:pPr lvl="3" eaLnBrk="1" latinLnBrk="0" hangingPunct="1"/>
            <a:r>
              <a:rPr kumimoji="0" lang="it-IT" smtClean="0"/>
              <a:t>Quarto livello</a:t>
            </a:r>
          </a:p>
          <a:p>
            <a:pPr lvl="4" eaLnBrk="1" latinLnBrk="0" hangingPunct="1"/>
            <a:r>
              <a:rPr kumimoji="0" lang="it-IT" smtClean="0"/>
              <a:t>Quinto livello</a:t>
            </a:r>
            <a:endParaRPr kumimoji="0" lang="en-US"/>
          </a:p>
        </p:txBody>
      </p:sp>
      <p:sp>
        <p:nvSpPr>
          <p:cNvPr id="10" name="Segnaposto data 9"/>
          <p:cNvSpPr>
            <a:spLocks noGrp="1"/>
          </p:cNvSpPr>
          <p:nvPr>
            <p:ph type="dt" sz="half" idx="2"/>
          </p:nvPr>
        </p:nvSpPr>
        <p:spPr>
          <a:xfrm>
            <a:off x="1260158" y="33370840"/>
            <a:ext cx="5880735" cy="1916906"/>
          </a:xfrm>
          <a:prstGeom prst="rect">
            <a:avLst/>
          </a:prstGeom>
        </p:spPr>
        <p:txBody>
          <a:bodyPr vert="horz" lIns="0" tIns="0" rIns="0" bIns="0" anchor="b"/>
          <a:lstStyle>
            <a:lvl1pPr algn="l" eaLnBrk="1" latinLnBrk="0" hangingPunct="1">
              <a:defRPr kumimoji="0" sz="4600">
                <a:solidFill>
                  <a:schemeClr val="tx2">
                    <a:shade val="90000"/>
                  </a:schemeClr>
                </a:solidFill>
              </a:defRPr>
            </a:lvl1pPr>
          </a:lstStyle>
          <a:p>
            <a:fld id="{6FA967BC-F084-4275-9F9F-3EA41F99FA66}" type="datetimeFigureOut">
              <a:rPr lang="it-IT" smtClean="0"/>
              <a:pPr/>
              <a:t>08/06/2017</a:t>
            </a:fld>
            <a:endParaRPr lang="it-IT"/>
          </a:p>
        </p:txBody>
      </p:sp>
      <p:sp>
        <p:nvSpPr>
          <p:cNvPr id="22" name="Segnaposto piè di pagina 21"/>
          <p:cNvSpPr>
            <a:spLocks noGrp="1"/>
          </p:cNvSpPr>
          <p:nvPr>
            <p:ph type="ftr" sz="quarter" idx="3"/>
          </p:nvPr>
        </p:nvSpPr>
        <p:spPr>
          <a:xfrm>
            <a:off x="7350919" y="33370840"/>
            <a:ext cx="9241155" cy="1916906"/>
          </a:xfrm>
          <a:prstGeom prst="rect">
            <a:avLst/>
          </a:prstGeom>
        </p:spPr>
        <p:txBody>
          <a:bodyPr vert="horz" lIns="0" tIns="0" rIns="0" bIns="0" anchor="b"/>
          <a:lstStyle>
            <a:lvl1pPr algn="l" eaLnBrk="1" latinLnBrk="0" hangingPunct="1">
              <a:defRPr kumimoji="0" sz="4600">
                <a:solidFill>
                  <a:schemeClr val="tx2">
                    <a:shade val="90000"/>
                  </a:schemeClr>
                </a:solidFill>
              </a:defRPr>
            </a:lvl1pPr>
          </a:lstStyle>
          <a:p>
            <a:endParaRPr lang="it-IT"/>
          </a:p>
        </p:txBody>
      </p:sp>
      <p:sp>
        <p:nvSpPr>
          <p:cNvPr id="18" name="Segnaposto numero diapositiva 17"/>
          <p:cNvSpPr>
            <a:spLocks noGrp="1"/>
          </p:cNvSpPr>
          <p:nvPr>
            <p:ph type="sldNum" sz="quarter" idx="4"/>
          </p:nvPr>
        </p:nvSpPr>
        <p:spPr>
          <a:xfrm>
            <a:off x="21842730" y="33370840"/>
            <a:ext cx="2100263" cy="1916906"/>
          </a:xfrm>
          <a:prstGeom prst="rect">
            <a:avLst/>
          </a:prstGeom>
        </p:spPr>
        <p:txBody>
          <a:bodyPr vert="horz" lIns="0" tIns="0" rIns="0" bIns="0" anchor="b"/>
          <a:lstStyle>
            <a:lvl1pPr algn="r" eaLnBrk="1" latinLnBrk="0" hangingPunct="1">
              <a:defRPr kumimoji="0" sz="4600">
                <a:solidFill>
                  <a:schemeClr val="tx2">
                    <a:shade val="90000"/>
                  </a:schemeClr>
                </a:solidFill>
              </a:defRPr>
            </a:lvl1pPr>
          </a:lstStyle>
          <a:p>
            <a:fld id="{6A904057-01D4-4BB6-A1A8-FEFFD35FE9DC}" type="slidenum">
              <a:rPr lang="it-IT" smtClean="0"/>
              <a:pPr/>
              <a:t>‹N›</a:t>
            </a:fld>
            <a:endParaRPr lang="it-IT"/>
          </a:p>
        </p:txBody>
      </p:sp>
      <p:grpSp>
        <p:nvGrpSpPr>
          <p:cNvPr id="2" name="Gruppo 1"/>
          <p:cNvGrpSpPr/>
          <p:nvPr/>
        </p:nvGrpSpPr>
        <p:grpSpPr>
          <a:xfrm>
            <a:off x="-52415" y="1062642"/>
            <a:ext cx="25303885" cy="3408426"/>
            <a:chOff x="-19045" y="216550"/>
            <a:chExt cx="9180548" cy="649224"/>
          </a:xfrm>
        </p:grpSpPr>
        <p:sp>
          <p:nvSpPr>
            <p:cNvPr id="12" name="Figura a mano libera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igura a mano libera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19100" b="0" kern="1200">
          <a:ln>
            <a:noFill/>
          </a:ln>
          <a:solidFill>
            <a:schemeClr val="tx2"/>
          </a:solidFill>
          <a:effectLst/>
          <a:latin typeface="+mj-lt"/>
          <a:ea typeface="+mj-ea"/>
          <a:cs typeface="+mj-cs"/>
        </a:defRPr>
      </a:lvl1pPr>
    </p:titleStyle>
    <p:bodyStyle>
      <a:lvl1pPr marL="1049274" indent="-1049274" algn="l" rtl="0" eaLnBrk="1" latinLnBrk="0" hangingPunct="1">
        <a:spcBef>
          <a:spcPct val="20000"/>
        </a:spcBef>
        <a:buClr>
          <a:schemeClr val="accent3"/>
        </a:buClr>
        <a:buSzPct val="95000"/>
        <a:buFont typeface="Wingdings 2"/>
        <a:buChar char=""/>
        <a:defRPr kumimoji="0" sz="9900" kern="1200">
          <a:solidFill>
            <a:schemeClr val="tx1"/>
          </a:solidFill>
          <a:latin typeface="+mn-lt"/>
          <a:ea typeface="+mn-ea"/>
          <a:cs typeface="+mn-cs"/>
        </a:defRPr>
      </a:lvl1pPr>
      <a:lvl2pPr marL="2448306" indent="-944347" algn="l" rtl="0" eaLnBrk="1" latinLnBrk="0" hangingPunct="1">
        <a:spcBef>
          <a:spcPct val="20000"/>
        </a:spcBef>
        <a:buClr>
          <a:schemeClr val="accent1"/>
        </a:buClr>
        <a:buSzPct val="85000"/>
        <a:buFont typeface="Wingdings 2"/>
        <a:buChar char=""/>
        <a:defRPr kumimoji="0" sz="9200" kern="1200">
          <a:solidFill>
            <a:schemeClr val="tx1"/>
          </a:solidFill>
          <a:latin typeface="+mn-lt"/>
          <a:ea typeface="+mn-ea"/>
          <a:cs typeface="+mn-cs"/>
        </a:defRPr>
      </a:lvl2pPr>
      <a:lvl3pPr marL="3497580" indent="-944347" algn="l" rtl="0" eaLnBrk="1" latinLnBrk="0" hangingPunct="1">
        <a:spcBef>
          <a:spcPct val="20000"/>
        </a:spcBef>
        <a:buClr>
          <a:schemeClr val="accent2"/>
        </a:buClr>
        <a:buSzPct val="70000"/>
        <a:buFont typeface="Wingdings 2"/>
        <a:buChar char=""/>
        <a:defRPr kumimoji="0" sz="8000" kern="1200">
          <a:solidFill>
            <a:schemeClr val="tx1"/>
          </a:solidFill>
          <a:latin typeface="+mn-lt"/>
          <a:ea typeface="+mn-ea"/>
          <a:cs typeface="+mn-cs"/>
        </a:defRPr>
      </a:lvl3pPr>
      <a:lvl4pPr marL="4546854" indent="-804443" algn="l" rtl="0" eaLnBrk="1" latinLnBrk="0" hangingPunct="1">
        <a:spcBef>
          <a:spcPct val="20000"/>
        </a:spcBef>
        <a:buClr>
          <a:schemeClr val="accent3"/>
        </a:buClr>
        <a:buSzPct val="65000"/>
        <a:buFont typeface="Wingdings 2"/>
        <a:buChar char=""/>
        <a:defRPr kumimoji="0" sz="7700" kern="1200">
          <a:solidFill>
            <a:schemeClr val="tx1"/>
          </a:solidFill>
          <a:latin typeface="+mn-lt"/>
          <a:ea typeface="+mn-ea"/>
          <a:cs typeface="+mn-cs"/>
        </a:defRPr>
      </a:lvl4pPr>
      <a:lvl5pPr marL="5596128" indent="-804443" algn="l" rtl="0" eaLnBrk="1" latinLnBrk="0" hangingPunct="1">
        <a:spcBef>
          <a:spcPct val="20000"/>
        </a:spcBef>
        <a:buClr>
          <a:schemeClr val="accent4"/>
        </a:buClr>
        <a:buSzPct val="65000"/>
        <a:buFont typeface="Wingdings 2"/>
        <a:buChar char=""/>
        <a:defRPr kumimoji="0" sz="7700" kern="1200">
          <a:solidFill>
            <a:schemeClr val="tx1"/>
          </a:solidFill>
          <a:latin typeface="+mn-lt"/>
          <a:ea typeface="+mn-ea"/>
          <a:cs typeface="+mn-cs"/>
        </a:defRPr>
      </a:lvl5pPr>
      <a:lvl6pPr marL="6645402" indent="-804443" algn="l" rtl="0" eaLnBrk="1" latinLnBrk="0" hangingPunct="1">
        <a:spcBef>
          <a:spcPct val="20000"/>
        </a:spcBef>
        <a:buClr>
          <a:schemeClr val="accent5"/>
        </a:buClr>
        <a:buSzPct val="80000"/>
        <a:buFont typeface="Wingdings 2"/>
        <a:buChar char=""/>
        <a:defRPr kumimoji="0" sz="6900" kern="1200">
          <a:solidFill>
            <a:schemeClr val="tx1"/>
          </a:solidFill>
          <a:latin typeface="+mn-lt"/>
          <a:ea typeface="+mn-ea"/>
          <a:cs typeface="+mn-cs"/>
        </a:defRPr>
      </a:lvl6pPr>
      <a:lvl7pPr marL="7344918" indent="-699516" algn="l" rtl="0" eaLnBrk="1" latinLnBrk="0" hangingPunct="1">
        <a:spcBef>
          <a:spcPct val="20000"/>
        </a:spcBef>
        <a:buClr>
          <a:schemeClr val="accent6"/>
        </a:buClr>
        <a:buSzPct val="80000"/>
        <a:buFont typeface="Wingdings 2"/>
        <a:buChar char=""/>
        <a:defRPr kumimoji="0" sz="6100" kern="1200" baseline="0">
          <a:solidFill>
            <a:schemeClr val="tx1"/>
          </a:solidFill>
          <a:latin typeface="+mn-lt"/>
          <a:ea typeface="+mn-ea"/>
          <a:cs typeface="+mn-cs"/>
        </a:defRPr>
      </a:lvl7pPr>
      <a:lvl8pPr marL="8394192" indent="-699516" algn="l" rtl="0" eaLnBrk="1" latinLnBrk="0" hangingPunct="1">
        <a:spcBef>
          <a:spcPct val="20000"/>
        </a:spcBef>
        <a:buClr>
          <a:schemeClr val="tx2"/>
        </a:buClr>
        <a:buChar char="•"/>
        <a:defRPr kumimoji="0" sz="6100" kern="1200">
          <a:solidFill>
            <a:schemeClr val="tx1"/>
          </a:solidFill>
          <a:latin typeface="+mn-lt"/>
          <a:ea typeface="+mn-ea"/>
          <a:cs typeface="+mn-cs"/>
        </a:defRPr>
      </a:lvl8pPr>
      <a:lvl9pPr marL="9443466" indent="-699516" algn="l" rtl="0" eaLnBrk="1" latinLnBrk="0" hangingPunct="1">
        <a:spcBef>
          <a:spcPct val="20000"/>
        </a:spcBef>
        <a:buClr>
          <a:schemeClr val="tx2"/>
        </a:buClr>
        <a:buFontTx/>
        <a:buChar char="•"/>
        <a:defRPr kumimoji="0" sz="5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1748790" algn="l" rtl="0" eaLnBrk="1" latinLnBrk="0" hangingPunct="1">
        <a:defRPr kumimoji="0" kern="1200">
          <a:solidFill>
            <a:schemeClr val="tx1"/>
          </a:solidFill>
          <a:latin typeface="+mn-lt"/>
          <a:ea typeface="+mn-ea"/>
          <a:cs typeface="+mn-cs"/>
        </a:defRPr>
      </a:lvl2pPr>
      <a:lvl3pPr marL="3497580" algn="l" rtl="0" eaLnBrk="1" latinLnBrk="0" hangingPunct="1">
        <a:defRPr kumimoji="0" kern="1200">
          <a:solidFill>
            <a:schemeClr val="tx1"/>
          </a:solidFill>
          <a:latin typeface="+mn-lt"/>
          <a:ea typeface="+mn-ea"/>
          <a:cs typeface="+mn-cs"/>
        </a:defRPr>
      </a:lvl3pPr>
      <a:lvl4pPr marL="5246370" algn="l" rtl="0" eaLnBrk="1" latinLnBrk="0" hangingPunct="1">
        <a:defRPr kumimoji="0" kern="1200">
          <a:solidFill>
            <a:schemeClr val="tx1"/>
          </a:solidFill>
          <a:latin typeface="+mn-lt"/>
          <a:ea typeface="+mn-ea"/>
          <a:cs typeface="+mn-cs"/>
        </a:defRPr>
      </a:lvl4pPr>
      <a:lvl5pPr marL="6995160" algn="l" rtl="0" eaLnBrk="1" latinLnBrk="0" hangingPunct="1">
        <a:defRPr kumimoji="0" kern="1200">
          <a:solidFill>
            <a:schemeClr val="tx1"/>
          </a:solidFill>
          <a:latin typeface="+mn-lt"/>
          <a:ea typeface="+mn-ea"/>
          <a:cs typeface="+mn-cs"/>
        </a:defRPr>
      </a:lvl5pPr>
      <a:lvl6pPr marL="8743950" algn="l" rtl="0" eaLnBrk="1" latinLnBrk="0" hangingPunct="1">
        <a:defRPr kumimoji="0" kern="1200">
          <a:solidFill>
            <a:schemeClr val="tx1"/>
          </a:solidFill>
          <a:latin typeface="+mn-lt"/>
          <a:ea typeface="+mn-ea"/>
          <a:cs typeface="+mn-cs"/>
        </a:defRPr>
      </a:lvl6pPr>
      <a:lvl7pPr marL="10492740" algn="l" rtl="0" eaLnBrk="1" latinLnBrk="0" hangingPunct="1">
        <a:defRPr kumimoji="0" kern="1200">
          <a:solidFill>
            <a:schemeClr val="tx1"/>
          </a:solidFill>
          <a:latin typeface="+mn-lt"/>
          <a:ea typeface="+mn-ea"/>
          <a:cs typeface="+mn-cs"/>
        </a:defRPr>
      </a:lvl7pPr>
      <a:lvl8pPr marL="12241530" algn="l" rtl="0" eaLnBrk="1" latinLnBrk="0" hangingPunct="1">
        <a:defRPr kumimoji="0" kern="1200">
          <a:solidFill>
            <a:schemeClr val="tx1"/>
          </a:solidFill>
          <a:latin typeface="+mn-lt"/>
          <a:ea typeface="+mn-ea"/>
          <a:cs typeface="+mn-cs"/>
        </a:defRPr>
      </a:lvl8pPr>
      <a:lvl9pPr marL="1399032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chart" Target="../charts/chart1.xml"/><Relationship Id="rId7"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chart" Target="../charts/chart3.xml"/><Relationship Id="rId4" Type="http://schemas.openxmlformats.org/officeDocument/2006/relationships/chart" Target="../charts/chart2.xml"/><Relationship Id="rId9"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8" name="Gruppo 47"/>
          <p:cNvGrpSpPr/>
          <p:nvPr/>
        </p:nvGrpSpPr>
        <p:grpSpPr>
          <a:xfrm>
            <a:off x="0" y="17642210"/>
            <a:ext cx="25707031" cy="8103805"/>
            <a:chOff x="0" y="17642210"/>
            <a:chExt cx="25707031" cy="8103805"/>
          </a:xfrm>
        </p:grpSpPr>
        <p:graphicFrame>
          <p:nvGraphicFramePr>
            <p:cNvPr id="19" name="Chart 1"/>
            <p:cNvGraphicFramePr>
              <a:graphicFrameLocks/>
            </p:cNvGraphicFramePr>
            <p:nvPr/>
          </p:nvGraphicFramePr>
          <p:xfrm>
            <a:off x="7633023" y="17642210"/>
            <a:ext cx="11953328" cy="763284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hart 1"/>
            <p:cNvGraphicFramePr>
              <a:graphicFrameLocks/>
            </p:cNvGraphicFramePr>
            <p:nvPr/>
          </p:nvGraphicFramePr>
          <p:xfrm>
            <a:off x="0" y="18938354"/>
            <a:ext cx="8065071" cy="590465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0" name="Chart 1"/>
            <p:cNvGraphicFramePr>
              <a:graphicFrameLocks/>
            </p:cNvGraphicFramePr>
            <p:nvPr/>
          </p:nvGraphicFramePr>
          <p:xfrm>
            <a:off x="16345991" y="18650322"/>
            <a:ext cx="9361040" cy="6048672"/>
          </p:xfrm>
          <a:graphic>
            <a:graphicData uri="http://schemas.openxmlformats.org/drawingml/2006/chart">
              <c:chart xmlns:c="http://schemas.openxmlformats.org/drawingml/2006/chart" xmlns:r="http://schemas.openxmlformats.org/officeDocument/2006/relationships" r:id="rId5"/>
            </a:graphicData>
          </a:graphic>
        </p:graphicFrame>
        <p:sp>
          <p:nvSpPr>
            <p:cNvPr id="26" name="CasellaDiTesto 25"/>
            <p:cNvSpPr txBox="1"/>
            <p:nvPr/>
          </p:nvSpPr>
          <p:spPr>
            <a:xfrm>
              <a:off x="432223" y="24915018"/>
              <a:ext cx="24194688" cy="830997"/>
            </a:xfrm>
            <a:prstGeom prst="rect">
              <a:avLst/>
            </a:prstGeom>
            <a:noFill/>
          </p:spPr>
          <p:txBody>
            <a:bodyPr wrap="square" rtlCol="0">
              <a:spAutoFit/>
            </a:bodyPr>
            <a:lstStyle/>
            <a:p>
              <a:pPr algn="just"/>
              <a:r>
                <a:rPr lang="it-IT" sz="2400" b="1" dirty="0" smtClean="0">
                  <a:latin typeface="Times New Roman" pitchFamily="18" charset="0"/>
                  <a:cs typeface="Times New Roman" pitchFamily="18" charset="0"/>
                </a:rPr>
                <a:t>Figure 1: </a:t>
              </a:r>
              <a:r>
                <a:rPr lang="it-IT" sz="2400" dirty="0" err="1" smtClean="0">
                  <a:latin typeface="Times New Roman" pitchFamily="18" charset="0"/>
                  <a:cs typeface="Times New Roman" pitchFamily="18" charset="0"/>
                </a:rPr>
                <a:t>Ratio</a:t>
              </a:r>
              <a:r>
                <a:rPr lang="it-IT" sz="2400" dirty="0" smtClean="0">
                  <a:latin typeface="Times New Roman" pitchFamily="18" charset="0"/>
                  <a:cs typeface="Times New Roman" pitchFamily="18" charset="0"/>
                </a:rPr>
                <a:t> </a:t>
              </a:r>
              <a:r>
                <a:rPr lang="it-IT" sz="2400" dirty="0" err="1" smtClean="0">
                  <a:latin typeface="Times New Roman" pitchFamily="18" charset="0"/>
                  <a:cs typeface="Times New Roman" pitchFamily="18" charset="0"/>
                </a:rPr>
                <a:t>of</a:t>
              </a:r>
              <a:r>
                <a:rPr lang="it-IT" sz="2400" dirty="0" smtClean="0">
                  <a:latin typeface="Times New Roman" pitchFamily="18" charset="0"/>
                  <a:cs typeface="Times New Roman" pitchFamily="18" charset="0"/>
                </a:rPr>
                <a:t> </a:t>
              </a:r>
              <a:r>
                <a:rPr lang="it-IT" sz="2400" dirty="0" err="1" smtClean="0">
                  <a:latin typeface="Times New Roman" pitchFamily="18" charset="0"/>
                  <a:cs typeface="Times New Roman" pitchFamily="18" charset="0"/>
                </a:rPr>
                <a:t>catalytic</a:t>
              </a:r>
              <a:r>
                <a:rPr lang="it-IT" sz="2400" dirty="0" smtClean="0">
                  <a:latin typeface="Times New Roman" pitchFamily="18" charset="0"/>
                  <a:cs typeface="Times New Roman" pitchFamily="18" charset="0"/>
                </a:rPr>
                <a:t> </a:t>
              </a:r>
              <a:r>
                <a:rPr lang="it-IT" sz="2400" dirty="0" err="1" smtClean="0">
                  <a:latin typeface="Times New Roman" pitchFamily="18" charset="0"/>
                  <a:cs typeface="Times New Roman" pitchFamily="18" charset="0"/>
                </a:rPr>
                <a:t>efficiencies</a:t>
              </a:r>
              <a:r>
                <a:rPr lang="it-IT" sz="2400" dirty="0" smtClean="0">
                  <a:latin typeface="Times New Roman" pitchFamily="18" charset="0"/>
                  <a:cs typeface="Times New Roman" pitchFamily="18" charset="0"/>
                </a:rPr>
                <a:t> (</a:t>
              </a:r>
              <a:r>
                <a:rPr lang="it-IT" sz="2400" dirty="0" err="1" smtClean="0">
                  <a:latin typeface="Times New Roman" pitchFamily="18" charset="0"/>
                  <a:cs typeface="Times New Roman" pitchFamily="18" charset="0"/>
                </a:rPr>
                <a:t>kcat</a:t>
              </a:r>
              <a:r>
                <a:rPr lang="it-IT" sz="2400" dirty="0" smtClean="0">
                  <a:latin typeface="Times New Roman" pitchFamily="18" charset="0"/>
                  <a:cs typeface="Times New Roman" pitchFamily="18" charset="0"/>
                </a:rPr>
                <a:t>/km) </a:t>
              </a:r>
              <a:r>
                <a:rPr lang="it-IT" sz="2400" dirty="0" err="1" smtClean="0">
                  <a:latin typeface="Times New Roman" pitchFamily="18" charset="0"/>
                  <a:cs typeface="Times New Roman" pitchFamily="18" charset="0"/>
                </a:rPr>
                <a:t>for</a:t>
              </a:r>
              <a:r>
                <a:rPr lang="it-IT" sz="2400" dirty="0" smtClean="0">
                  <a:latin typeface="Times New Roman" pitchFamily="18" charset="0"/>
                  <a:cs typeface="Times New Roman" pitchFamily="18" charset="0"/>
                </a:rPr>
                <a:t> </a:t>
              </a:r>
              <a:r>
                <a:rPr lang="it-IT" sz="2400" dirty="0" err="1" smtClean="0">
                  <a:latin typeface="Times New Roman" pitchFamily="18" charset="0"/>
                  <a:cs typeface="Times New Roman" pitchFamily="18" charset="0"/>
                </a:rPr>
                <a:t>wild-type</a:t>
              </a:r>
              <a:r>
                <a:rPr lang="it-IT" sz="2400" dirty="0" smtClean="0">
                  <a:latin typeface="Times New Roman" pitchFamily="18" charset="0"/>
                  <a:cs typeface="Times New Roman" pitchFamily="18" charset="0"/>
                </a:rPr>
                <a:t> NDM-1  and NDM-1 </a:t>
              </a:r>
              <a:r>
                <a:rPr lang="it-IT" sz="2400" dirty="0" err="1" smtClean="0">
                  <a:latin typeface="Times New Roman" pitchFamily="18" charset="0"/>
                  <a:cs typeface="Times New Roman" pitchFamily="18" charset="0"/>
                </a:rPr>
                <a:t>mutants</a:t>
              </a:r>
              <a:r>
                <a:rPr lang="it-IT" sz="2400" dirty="0" smtClean="0">
                  <a:latin typeface="Times New Roman" pitchFamily="18" charset="0"/>
                  <a:cs typeface="Times New Roman" pitchFamily="18" charset="0"/>
                </a:rPr>
                <a:t>.  </a:t>
              </a:r>
              <a:r>
                <a:rPr lang="it-IT" sz="2400" dirty="0" err="1" smtClean="0">
                  <a:latin typeface="Times New Roman" pitchFamily="18" charset="0"/>
                  <a:cs typeface="Times New Roman" pitchFamily="18" charset="0"/>
                </a:rPr>
                <a:t>Panel</a:t>
              </a:r>
              <a:r>
                <a:rPr lang="it-IT" sz="2400" dirty="0" smtClean="0">
                  <a:latin typeface="Times New Roman" pitchFamily="18" charset="0"/>
                  <a:cs typeface="Times New Roman" pitchFamily="18" charset="0"/>
                </a:rPr>
                <a:t> A, B, A </a:t>
              </a:r>
              <a:r>
                <a:rPr lang="it-IT" sz="2400" dirty="0" err="1" smtClean="0">
                  <a:latin typeface="Times New Roman" pitchFamily="18" charset="0"/>
                  <a:cs typeface="Times New Roman" pitchFamily="18" charset="0"/>
                </a:rPr>
                <a:t>represents</a:t>
              </a:r>
              <a:r>
                <a:rPr lang="it-IT" sz="2400" dirty="0" smtClean="0">
                  <a:latin typeface="Times New Roman" pitchFamily="18" charset="0"/>
                  <a:cs typeface="Times New Roman" pitchFamily="18" charset="0"/>
                </a:rPr>
                <a:t> the  </a:t>
              </a:r>
              <a:r>
                <a:rPr lang="it-IT" sz="2400" dirty="0" err="1" smtClean="0">
                  <a:latin typeface="Times New Roman" pitchFamily="18" charset="0"/>
                  <a:cs typeface="Times New Roman" pitchFamily="18" charset="0"/>
                </a:rPr>
                <a:t>seven</a:t>
              </a:r>
              <a:r>
                <a:rPr lang="it-IT" sz="2400" dirty="0" smtClean="0">
                  <a:latin typeface="Times New Roman" pitchFamily="18" charset="0"/>
                  <a:cs typeface="Times New Roman" pitchFamily="18" charset="0"/>
                </a:rPr>
                <a:t> </a:t>
              </a:r>
              <a:r>
                <a:rPr lang="el-GR" sz="2400" dirty="0" smtClean="0">
                  <a:latin typeface="Times New Roman" pitchFamily="18" charset="0"/>
                  <a:cs typeface="Times New Roman" pitchFamily="18" charset="0"/>
                </a:rPr>
                <a:t>β</a:t>
              </a:r>
              <a:r>
                <a:rPr lang="it-IT" sz="2400" dirty="0" err="1" smtClean="0">
                  <a:latin typeface="Times New Roman" pitchFamily="18" charset="0"/>
                  <a:cs typeface="Times New Roman" pitchFamily="18" charset="0"/>
                </a:rPr>
                <a:t>-lactams</a:t>
              </a:r>
              <a:r>
                <a:rPr lang="it-IT" sz="2400" dirty="0" smtClean="0">
                  <a:latin typeface="Times New Roman" pitchFamily="18" charset="0"/>
                  <a:cs typeface="Times New Roman" pitchFamily="18" charset="0"/>
                </a:rPr>
                <a:t> </a:t>
              </a:r>
              <a:r>
                <a:rPr lang="it-IT" sz="2400" dirty="0" err="1" smtClean="0">
                  <a:latin typeface="Times New Roman" pitchFamily="18" charset="0"/>
                  <a:cs typeface="Times New Roman" pitchFamily="18" charset="0"/>
                </a:rPr>
                <a:t>tested</a:t>
              </a:r>
              <a:r>
                <a:rPr lang="it-IT" sz="2400" dirty="0" smtClean="0">
                  <a:latin typeface="Times New Roman" pitchFamily="18" charset="0"/>
                  <a:cs typeface="Times New Roman" pitchFamily="18" charset="0"/>
                </a:rPr>
                <a:t>, </a:t>
              </a:r>
              <a:r>
                <a:rPr lang="it-IT" sz="2400" dirty="0" err="1" smtClean="0">
                  <a:latin typeface="Times New Roman" pitchFamily="18" charset="0"/>
                  <a:cs typeface="Times New Roman" pitchFamily="18" charset="0"/>
                </a:rPr>
                <a:t>divided</a:t>
              </a:r>
              <a:r>
                <a:rPr lang="it-IT" sz="2400" dirty="0" smtClean="0">
                  <a:latin typeface="Times New Roman" pitchFamily="18" charset="0"/>
                  <a:cs typeface="Times New Roman" pitchFamily="18" charset="0"/>
                </a:rPr>
                <a:t> in </a:t>
              </a:r>
              <a:r>
                <a:rPr lang="it-IT" sz="2400" dirty="0" err="1" smtClean="0">
                  <a:latin typeface="Times New Roman" pitchFamily="18" charset="0"/>
                  <a:cs typeface="Times New Roman" pitchFamily="18" charset="0"/>
                </a:rPr>
                <a:t>different</a:t>
              </a:r>
              <a:r>
                <a:rPr lang="it-IT" sz="2400" dirty="0" smtClean="0">
                  <a:latin typeface="Times New Roman" pitchFamily="18" charset="0"/>
                  <a:cs typeface="Times New Roman" pitchFamily="18" charset="0"/>
                </a:rPr>
                <a:t> </a:t>
              </a:r>
              <a:r>
                <a:rPr lang="it-IT" sz="2400" dirty="0" err="1" smtClean="0">
                  <a:latin typeface="Times New Roman" pitchFamily="18" charset="0"/>
                  <a:cs typeface="Times New Roman" pitchFamily="18" charset="0"/>
                </a:rPr>
                <a:t>classes</a:t>
              </a:r>
              <a:r>
                <a:rPr lang="it-IT" sz="2400" dirty="0" smtClean="0">
                  <a:latin typeface="Times New Roman" pitchFamily="18" charset="0"/>
                  <a:cs typeface="Times New Roman" pitchFamily="18" charset="0"/>
                </a:rPr>
                <a:t> : </a:t>
              </a:r>
              <a:r>
                <a:rPr lang="it-IT" sz="2400" dirty="0" err="1" smtClean="0">
                  <a:latin typeface="Times New Roman" pitchFamily="18" charset="0"/>
                  <a:cs typeface="Times New Roman" pitchFamily="18" charset="0"/>
                </a:rPr>
                <a:t>Carbapenems</a:t>
              </a:r>
              <a:r>
                <a:rPr lang="it-IT" sz="2400" dirty="0" smtClean="0">
                  <a:latin typeface="Times New Roman" pitchFamily="18" charset="0"/>
                  <a:cs typeface="Times New Roman" pitchFamily="18" charset="0"/>
                </a:rPr>
                <a:t> (A), </a:t>
              </a:r>
              <a:r>
                <a:rPr lang="it-IT" sz="2400" dirty="0" err="1" smtClean="0">
                  <a:latin typeface="Times New Roman" pitchFamily="18" charset="0"/>
                  <a:cs typeface="Times New Roman" pitchFamily="18" charset="0"/>
                </a:rPr>
                <a:t>Penicillins</a:t>
              </a:r>
              <a:r>
                <a:rPr lang="it-IT" sz="2400" dirty="0" smtClean="0">
                  <a:latin typeface="Times New Roman" pitchFamily="18" charset="0"/>
                  <a:cs typeface="Times New Roman" pitchFamily="18" charset="0"/>
                </a:rPr>
                <a:t> (B) and </a:t>
              </a:r>
              <a:r>
                <a:rPr lang="it-IT" sz="2400" dirty="0" err="1" smtClean="0">
                  <a:latin typeface="Times New Roman" pitchFamily="18" charset="0"/>
                  <a:cs typeface="Times New Roman" pitchFamily="18" charset="0"/>
                </a:rPr>
                <a:t>Cephalosporins</a:t>
              </a:r>
              <a:r>
                <a:rPr lang="it-IT" sz="2400" dirty="0" smtClean="0">
                  <a:latin typeface="Times New Roman" pitchFamily="18" charset="0"/>
                  <a:cs typeface="Times New Roman" pitchFamily="18" charset="0"/>
                </a:rPr>
                <a:t> (C). </a:t>
              </a:r>
              <a:endParaRPr lang="it-IT" sz="2400" dirty="0">
                <a:latin typeface="Times New Roman" pitchFamily="18" charset="0"/>
                <a:cs typeface="Times New Roman" pitchFamily="18" charset="0"/>
              </a:endParaRPr>
            </a:p>
          </p:txBody>
        </p:sp>
        <p:sp>
          <p:nvSpPr>
            <p:cNvPr id="28" name="CasellaDiTesto 27"/>
            <p:cNvSpPr txBox="1"/>
            <p:nvPr/>
          </p:nvSpPr>
          <p:spPr>
            <a:xfrm>
              <a:off x="11881495" y="20306506"/>
              <a:ext cx="576064" cy="400110"/>
            </a:xfrm>
            <a:prstGeom prst="rect">
              <a:avLst/>
            </a:prstGeom>
            <a:noFill/>
          </p:spPr>
          <p:txBody>
            <a:bodyPr wrap="square" rtlCol="0">
              <a:spAutoFit/>
            </a:bodyPr>
            <a:lstStyle/>
            <a:p>
              <a:r>
                <a:rPr lang="it-IT" sz="2000" b="1" dirty="0" smtClean="0"/>
                <a:t>20</a:t>
              </a:r>
              <a:endParaRPr lang="it-IT" sz="2400" b="1" dirty="0"/>
            </a:p>
          </p:txBody>
        </p:sp>
        <p:sp>
          <p:nvSpPr>
            <p:cNvPr id="29" name="CasellaDiTesto 28"/>
            <p:cNvSpPr txBox="1"/>
            <p:nvPr/>
          </p:nvSpPr>
          <p:spPr>
            <a:xfrm>
              <a:off x="12313543" y="20306506"/>
              <a:ext cx="576064" cy="400110"/>
            </a:xfrm>
            <a:prstGeom prst="rect">
              <a:avLst/>
            </a:prstGeom>
            <a:noFill/>
          </p:spPr>
          <p:txBody>
            <a:bodyPr wrap="square" rtlCol="0">
              <a:spAutoFit/>
            </a:bodyPr>
            <a:lstStyle/>
            <a:p>
              <a:r>
                <a:rPr lang="it-IT" sz="2000" b="1" dirty="0" smtClean="0"/>
                <a:t>13</a:t>
              </a:r>
              <a:endParaRPr lang="it-IT" sz="2400" b="1" dirty="0"/>
            </a:p>
          </p:txBody>
        </p:sp>
        <p:sp>
          <p:nvSpPr>
            <p:cNvPr id="30" name="CasellaDiTesto 29"/>
            <p:cNvSpPr txBox="1"/>
            <p:nvPr/>
          </p:nvSpPr>
          <p:spPr>
            <a:xfrm>
              <a:off x="19370327" y="20306506"/>
              <a:ext cx="720080" cy="400110"/>
            </a:xfrm>
            <a:prstGeom prst="rect">
              <a:avLst/>
            </a:prstGeom>
            <a:noFill/>
          </p:spPr>
          <p:txBody>
            <a:bodyPr wrap="square" rtlCol="0">
              <a:spAutoFit/>
            </a:bodyPr>
            <a:lstStyle/>
            <a:p>
              <a:r>
                <a:rPr lang="it-IT" sz="2000" b="1" dirty="0" smtClean="0"/>
                <a:t>7.11</a:t>
              </a:r>
              <a:endParaRPr lang="it-IT" sz="2000" b="1" dirty="0"/>
            </a:p>
          </p:txBody>
        </p:sp>
        <p:sp>
          <p:nvSpPr>
            <p:cNvPr id="31" name="CasellaDiTesto 30"/>
            <p:cNvSpPr txBox="1"/>
            <p:nvPr/>
          </p:nvSpPr>
          <p:spPr>
            <a:xfrm>
              <a:off x="20162415" y="20338444"/>
              <a:ext cx="720080" cy="400110"/>
            </a:xfrm>
            <a:prstGeom prst="rect">
              <a:avLst/>
            </a:prstGeom>
            <a:noFill/>
          </p:spPr>
          <p:txBody>
            <a:bodyPr wrap="square" rtlCol="0">
              <a:spAutoFit/>
            </a:bodyPr>
            <a:lstStyle/>
            <a:p>
              <a:r>
                <a:rPr lang="it-IT" sz="2000" b="1" dirty="0" smtClean="0"/>
                <a:t>16</a:t>
              </a:r>
              <a:endParaRPr lang="it-IT" sz="2000" b="1" dirty="0"/>
            </a:p>
          </p:txBody>
        </p:sp>
        <p:sp>
          <p:nvSpPr>
            <p:cNvPr id="32" name="CasellaDiTesto 31"/>
            <p:cNvSpPr txBox="1"/>
            <p:nvPr/>
          </p:nvSpPr>
          <p:spPr>
            <a:xfrm>
              <a:off x="22250647" y="20306506"/>
              <a:ext cx="720080" cy="400110"/>
            </a:xfrm>
            <a:prstGeom prst="rect">
              <a:avLst/>
            </a:prstGeom>
            <a:noFill/>
          </p:spPr>
          <p:txBody>
            <a:bodyPr wrap="square" rtlCol="0">
              <a:spAutoFit/>
            </a:bodyPr>
            <a:lstStyle/>
            <a:p>
              <a:r>
                <a:rPr lang="it-IT" sz="2000" b="1" dirty="0" smtClean="0"/>
                <a:t>11</a:t>
              </a:r>
              <a:endParaRPr lang="it-IT" sz="2000" b="1" dirty="0"/>
            </a:p>
          </p:txBody>
        </p:sp>
        <p:sp>
          <p:nvSpPr>
            <p:cNvPr id="34" name="CasellaDiTesto 33"/>
            <p:cNvSpPr txBox="1"/>
            <p:nvPr/>
          </p:nvSpPr>
          <p:spPr>
            <a:xfrm>
              <a:off x="72183" y="18866346"/>
              <a:ext cx="792088" cy="830997"/>
            </a:xfrm>
            <a:prstGeom prst="rect">
              <a:avLst/>
            </a:prstGeom>
            <a:noFill/>
          </p:spPr>
          <p:txBody>
            <a:bodyPr wrap="square" rtlCol="0">
              <a:spAutoFit/>
            </a:bodyPr>
            <a:lstStyle/>
            <a:p>
              <a:r>
                <a:rPr lang="it-IT" sz="4800" dirty="0" smtClean="0"/>
                <a:t>A</a:t>
              </a:r>
              <a:endParaRPr lang="it-IT" sz="4800" dirty="0"/>
            </a:p>
          </p:txBody>
        </p:sp>
        <p:sp>
          <p:nvSpPr>
            <p:cNvPr id="37" name="CasellaDiTesto 36"/>
            <p:cNvSpPr txBox="1"/>
            <p:nvPr/>
          </p:nvSpPr>
          <p:spPr>
            <a:xfrm>
              <a:off x="16490007" y="18971453"/>
              <a:ext cx="792088" cy="830997"/>
            </a:xfrm>
            <a:prstGeom prst="rect">
              <a:avLst/>
            </a:prstGeom>
            <a:noFill/>
          </p:spPr>
          <p:txBody>
            <a:bodyPr wrap="square" rtlCol="0">
              <a:spAutoFit/>
            </a:bodyPr>
            <a:lstStyle/>
            <a:p>
              <a:r>
                <a:rPr lang="it-IT" sz="4800" dirty="0" smtClean="0"/>
                <a:t>C</a:t>
              </a:r>
              <a:endParaRPr lang="it-IT" sz="4800" dirty="0"/>
            </a:p>
          </p:txBody>
        </p:sp>
        <p:sp>
          <p:nvSpPr>
            <p:cNvPr id="38" name="CasellaDiTesto 37"/>
            <p:cNvSpPr txBox="1"/>
            <p:nvPr/>
          </p:nvSpPr>
          <p:spPr>
            <a:xfrm>
              <a:off x="7993063" y="18938354"/>
              <a:ext cx="792088" cy="830997"/>
            </a:xfrm>
            <a:prstGeom prst="rect">
              <a:avLst/>
            </a:prstGeom>
            <a:noFill/>
          </p:spPr>
          <p:txBody>
            <a:bodyPr wrap="square" rtlCol="0">
              <a:spAutoFit/>
            </a:bodyPr>
            <a:lstStyle/>
            <a:p>
              <a:r>
                <a:rPr lang="it-IT" sz="4800" dirty="0" smtClean="0"/>
                <a:t>B</a:t>
              </a:r>
              <a:endParaRPr lang="it-IT" sz="4800" dirty="0"/>
            </a:p>
          </p:txBody>
        </p:sp>
        <p:sp>
          <p:nvSpPr>
            <p:cNvPr id="41" name="CasellaDiTesto 40"/>
            <p:cNvSpPr txBox="1"/>
            <p:nvPr/>
          </p:nvSpPr>
          <p:spPr>
            <a:xfrm>
              <a:off x="14545791" y="20410452"/>
              <a:ext cx="576064" cy="400110"/>
            </a:xfrm>
            <a:prstGeom prst="rect">
              <a:avLst/>
            </a:prstGeom>
            <a:noFill/>
          </p:spPr>
          <p:txBody>
            <a:bodyPr wrap="square" rtlCol="0">
              <a:spAutoFit/>
            </a:bodyPr>
            <a:lstStyle/>
            <a:p>
              <a:r>
                <a:rPr lang="it-IT" sz="2000" b="1" dirty="0" smtClean="0"/>
                <a:t>8.6</a:t>
              </a:r>
              <a:endParaRPr lang="it-IT" sz="2400" b="1" dirty="0"/>
            </a:p>
          </p:txBody>
        </p:sp>
        <p:sp>
          <p:nvSpPr>
            <p:cNvPr id="42" name="CasellaDiTesto 41"/>
            <p:cNvSpPr txBox="1"/>
            <p:nvPr/>
          </p:nvSpPr>
          <p:spPr>
            <a:xfrm>
              <a:off x="15265871" y="20410452"/>
              <a:ext cx="720080" cy="400110"/>
            </a:xfrm>
            <a:prstGeom prst="rect">
              <a:avLst/>
            </a:prstGeom>
            <a:noFill/>
          </p:spPr>
          <p:txBody>
            <a:bodyPr wrap="square" rtlCol="0">
              <a:spAutoFit/>
            </a:bodyPr>
            <a:lstStyle/>
            <a:p>
              <a:r>
                <a:rPr lang="it-IT" sz="2000" b="1" dirty="0" smtClean="0"/>
                <a:t>27.6</a:t>
              </a:r>
              <a:endParaRPr lang="it-IT" sz="2400" b="1" dirty="0"/>
            </a:p>
          </p:txBody>
        </p:sp>
        <p:sp>
          <p:nvSpPr>
            <p:cNvPr id="43" name="CasellaDiTesto 42"/>
            <p:cNvSpPr txBox="1"/>
            <p:nvPr/>
          </p:nvSpPr>
          <p:spPr>
            <a:xfrm>
              <a:off x="15841935" y="20378514"/>
              <a:ext cx="720080" cy="400110"/>
            </a:xfrm>
            <a:prstGeom prst="rect">
              <a:avLst/>
            </a:prstGeom>
            <a:noFill/>
          </p:spPr>
          <p:txBody>
            <a:bodyPr wrap="square" rtlCol="0">
              <a:spAutoFit/>
            </a:bodyPr>
            <a:lstStyle/>
            <a:p>
              <a:r>
                <a:rPr lang="it-IT" sz="2000" b="1" dirty="0" smtClean="0"/>
                <a:t>27</a:t>
              </a:r>
              <a:endParaRPr lang="it-IT" sz="2400" b="1" dirty="0"/>
            </a:p>
          </p:txBody>
        </p:sp>
      </p:grpSp>
      <p:pic>
        <p:nvPicPr>
          <p:cNvPr id="4" name="Immagine 3" descr="UnivaqLogo-620x620.png"/>
          <p:cNvPicPr>
            <a:picLocks noChangeAspect="1"/>
          </p:cNvPicPr>
          <p:nvPr/>
        </p:nvPicPr>
        <p:blipFill>
          <a:blip r:embed="rId6" cstate="print"/>
          <a:stretch>
            <a:fillRect/>
          </a:stretch>
        </p:blipFill>
        <p:spPr>
          <a:xfrm>
            <a:off x="-359865" y="-71758"/>
            <a:ext cx="2808487" cy="2808487"/>
          </a:xfrm>
          <a:prstGeom prst="rect">
            <a:avLst/>
          </a:prstGeom>
        </p:spPr>
      </p:pic>
      <p:sp>
        <p:nvSpPr>
          <p:cNvPr id="13313" name="Rectangle 1"/>
          <p:cNvSpPr>
            <a:spLocks noChangeArrowheads="1"/>
          </p:cNvSpPr>
          <p:nvPr/>
        </p:nvSpPr>
        <p:spPr bwMode="auto">
          <a:xfrm>
            <a:off x="2232423" y="72258"/>
            <a:ext cx="20027886" cy="2308324"/>
          </a:xfrm>
          <a:prstGeom prst="rect">
            <a:avLst/>
          </a:prstGeom>
          <a:solidFill>
            <a:schemeClr val="bg1">
              <a:alpha val="80000"/>
            </a:schemeClr>
          </a:solidFill>
          <a:ln w="9525">
            <a:solidFill>
              <a:schemeClr val="accent1"/>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7200" b="1" i="0" u="none" strike="noStrike" cap="none" normalizeH="0" baseline="0" dirty="0" smtClean="0">
                <a:ln>
                  <a:noFill/>
                </a:ln>
                <a:solidFill>
                  <a:schemeClr val="accent1">
                    <a:lumMod val="50000"/>
                  </a:schemeClr>
                </a:solidFill>
                <a:effectLst/>
                <a:latin typeface="Times New Roman" pitchFamily="18" charset="0"/>
                <a:ea typeface="SimSun" pitchFamily="2" charset="-122"/>
                <a:cs typeface="Times New Roman" pitchFamily="18" charset="0"/>
              </a:rPr>
              <a:t>NDM-1 could still evolve:</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7200" b="1" i="0" u="none" strike="noStrike" cap="none" normalizeH="0" baseline="0" dirty="0" smtClean="0">
                <a:ln>
                  <a:noFill/>
                </a:ln>
                <a:solidFill>
                  <a:schemeClr val="accent1">
                    <a:lumMod val="50000"/>
                  </a:schemeClr>
                </a:solidFill>
                <a:effectLst/>
                <a:latin typeface="Times New Roman" pitchFamily="18" charset="0"/>
                <a:ea typeface="SimSun" pitchFamily="2" charset="-122"/>
                <a:cs typeface="Times New Roman" pitchFamily="18" charset="0"/>
              </a:rPr>
              <a:t> analysis of a random mutagenesis in position 123</a:t>
            </a:r>
            <a:endParaRPr kumimoji="0" lang="en-US" sz="16600" b="1" i="0" u="none" strike="noStrike" cap="none" normalizeH="0" baseline="0" dirty="0" smtClean="0">
              <a:ln>
                <a:noFill/>
              </a:ln>
              <a:solidFill>
                <a:schemeClr val="accent1">
                  <a:lumMod val="50000"/>
                </a:schemeClr>
              </a:solidFill>
              <a:effectLst/>
              <a:latin typeface="Arial" pitchFamily="34" charset="0"/>
              <a:cs typeface="Arial" pitchFamily="34" charset="0"/>
            </a:endParaRPr>
          </a:p>
        </p:txBody>
      </p:sp>
      <p:sp>
        <p:nvSpPr>
          <p:cNvPr id="8" name="Rettangolo 7"/>
          <p:cNvSpPr/>
          <p:nvPr/>
        </p:nvSpPr>
        <p:spPr>
          <a:xfrm>
            <a:off x="216199" y="4752778"/>
            <a:ext cx="7344816" cy="707886"/>
          </a:xfrm>
          <a:prstGeom prst="rect">
            <a:avLst/>
          </a:prstGeom>
          <a:solidFill>
            <a:schemeClr val="accent3">
              <a:lumMod val="60000"/>
              <a:lumOff val="40000"/>
              <a:alpha val="46000"/>
            </a:schemeClr>
          </a:solidFill>
          <a:ln>
            <a:solidFill>
              <a:schemeClr val="accent1">
                <a:alpha val="57000"/>
              </a:schemeClr>
            </a:solidFill>
          </a:ln>
        </p:spPr>
        <p:txBody>
          <a:bodyPr wrap="square">
            <a:spAutoFit/>
          </a:bodyPr>
          <a:lstStyle/>
          <a:p>
            <a:pPr algn="ctr"/>
            <a:r>
              <a:rPr lang="en-US" sz="4000" b="1" dirty="0" smtClean="0">
                <a:solidFill>
                  <a:schemeClr val="accent1">
                    <a:lumMod val="50000"/>
                  </a:schemeClr>
                </a:solidFill>
              </a:rPr>
              <a:t>Background</a:t>
            </a:r>
            <a:endParaRPr lang="it-IT" sz="3600" dirty="0">
              <a:solidFill>
                <a:schemeClr val="accent1">
                  <a:lumMod val="50000"/>
                </a:schemeClr>
              </a:solidFill>
            </a:endParaRPr>
          </a:p>
        </p:txBody>
      </p:sp>
      <p:sp>
        <p:nvSpPr>
          <p:cNvPr id="9" name="Rettangolo 8"/>
          <p:cNvSpPr/>
          <p:nvPr/>
        </p:nvSpPr>
        <p:spPr>
          <a:xfrm>
            <a:off x="216199" y="5544866"/>
            <a:ext cx="8605043" cy="4893647"/>
          </a:xfrm>
          <a:prstGeom prst="rect">
            <a:avLst/>
          </a:prstGeom>
          <a:ln>
            <a:solidFill>
              <a:schemeClr val="accent1"/>
            </a:solidFill>
          </a:ln>
        </p:spPr>
        <p:txBody>
          <a:bodyPr wrap="square">
            <a:spAutoFit/>
          </a:bodyPr>
          <a:lstStyle/>
          <a:p>
            <a:pPr algn="just"/>
            <a:r>
              <a:rPr lang="en-US" sz="2600" dirty="0">
                <a:latin typeface="Times New Roman" pitchFamily="18" charset="0"/>
                <a:cs typeface="Times New Roman" pitchFamily="18" charset="0"/>
              </a:rPr>
              <a:t>The New </a:t>
            </a:r>
            <a:r>
              <a:rPr lang="en-US" sz="2600" dirty="0" err="1">
                <a:latin typeface="Times New Roman" pitchFamily="18" charset="0"/>
                <a:cs typeface="Times New Roman" pitchFamily="18" charset="0"/>
              </a:rPr>
              <a:t>Dheli</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metallo</a:t>
            </a:r>
            <a:r>
              <a:rPr lang="en-US" sz="2600" dirty="0">
                <a:latin typeface="Times New Roman" pitchFamily="18" charset="0"/>
                <a:cs typeface="Times New Roman" pitchFamily="18" charset="0"/>
              </a:rPr>
              <a:t> β </a:t>
            </a:r>
            <a:r>
              <a:rPr lang="en-US" sz="2600" dirty="0" err="1">
                <a:latin typeface="Times New Roman" pitchFamily="18" charset="0"/>
                <a:cs typeface="Times New Roman" pitchFamily="18" charset="0"/>
              </a:rPr>
              <a:t>lactamase</a:t>
            </a:r>
            <a:r>
              <a:rPr lang="en-US" sz="2600" dirty="0">
                <a:latin typeface="Times New Roman" pitchFamily="18" charset="0"/>
                <a:cs typeface="Times New Roman" pitchFamily="18" charset="0"/>
              </a:rPr>
              <a:t> (NDM-1) is a class B1 of the </a:t>
            </a:r>
            <a:r>
              <a:rPr lang="en-US" sz="2600" dirty="0" err="1">
                <a:latin typeface="Times New Roman" pitchFamily="18" charset="0"/>
                <a:cs typeface="Times New Roman" pitchFamily="18" charset="0"/>
              </a:rPr>
              <a:t>metallo</a:t>
            </a:r>
            <a:r>
              <a:rPr lang="en-US" sz="2600" dirty="0">
                <a:latin typeface="Times New Roman" pitchFamily="18" charset="0"/>
                <a:cs typeface="Times New Roman" pitchFamily="18" charset="0"/>
              </a:rPr>
              <a:t>-β-</a:t>
            </a:r>
            <a:r>
              <a:rPr lang="en-US" sz="2600" dirty="0" err="1">
                <a:latin typeface="Times New Roman" pitchFamily="18" charset="0"/>
                <a:cs typeface="Times New Roman" pitchFamily="18" charset="0"/>
              </a:rPr>
              <a:t>lactamase</a:t>
            </a:r>
            <a:r>
              <a:rPr lang="en-US" sz="2600" dirty="0">
                <a:latin typeface="Times New Roman" pitchFamily="18" charset="0"/>
                <a:cs typeface="Times New Roman" pitchFamily="18" charset="0"/>
              </a:rPr>
              <a:t> family. It is the last discovered enzyme of this heterogeneous class (1). The dangerousness of NDM-1 is not only represented by its ability to hydrolyze most of the β-</a:t>
            </a:r>
            <a:r>
              <a:rPr lang="en-US" sz="2600" dirty="0" err="1">
                <a:latin typeface="Times New Roman" pitchFamily="18" charset="0"/>
                <a:cs typeface="Times New Roman" pitchFamily="18" charset="0"/>
              </a:rPr>
              <a:t>lactam</a:t>
            </a:r>
            <a:r>
              <a:rPr lang="en-US" sz="2600" dirty="0">
                <a:latin typeface="Times New Roman" pitchFamily="18" charset="0"/>
                <a:cs typeface="Times New Roman" pitchFamily="18" charset="0"/>
              </a:rPr>
              <a:t> antibiotics, but it is also due to the localization of the resistance gene between complex mobile genetic elements, which allow the transposition of the gene among different bacteria strains (2). Still today there are not useful inhibitors to fight multidrug resistance bacteria. In this study we want define the role of glutamine 123, a non conserved residue localized in the </a:t>
            </a:r>
            <a:r>
              <a:rPr lang="en-US" sz="2600" dirty="0" err="1">
                <a:latin typeface="Times New Roman" pitchFamily="18" charset="0"/>
                <a:cs typeface="Times New Roman" pitchFamily="18" charset="0"/>
              </a:rPr>
              <a:t>HxHxD</a:t>
            </a:r>
            <a:r>
              <a:rPr lang="en-US" sz="2600" dirty="0">
                <a:latin typeface="Times New Roman" pitchFamily="18" charset="0"/>
                <a:cs typeface="Times New Roman" pitchFamily="18" charset="0"/>
              </a:rPr>
              <a:t> </a:t>
            </a:r>
            <a:r>
              <a:rPr lang="en-US" sz="2600" dirty="0" smtClean="0">
                <a:latin typeface="Times New Roman" pitchFamily="18" charset="0"/>
                <a:cs typeface="Times New Roman" pitchFamily="18" charset="0"/>
              </a:rPr>
              <a:t>conserved motif, residues from 120 to 124 (</a:t>
            </a:r>
            <a:r>
              <a:rPr lang="en-US" sz="2600" dirty="0">
                <a:latin typeface="Times New Roman" pitchFamily="18" charset="0"/>
                <a:cs typeface="Times New Roman" pitchFamily="18" charset="0"/>
              </a:rPr>
              <a:t>NDM-1 numbering). </a:t>
            </a:r>
            <a:endParaRPr lang="it-IT" sz="2600" dirty="0">
              <a:latin typeface="Times New Roman" pitchFamily="18" charset="0"/>
              <a:cs typeface="Times New Roman" pitchFamily="18" charset="0"/>
            </a:endParaRPr>
          </a:p>
        </p:txBody>
      </p:sp>
      <p:sp>
        <p:nvSpPr>
          <p:cNvPr id="11" name="Rettangolo 10"/>
          <p:cNvSpPr/>
          <p:nvPr/>
        </p:nvSpPr>
        <p:spPr>
          <a:xfrm>
            <a:off x="17714143" y="4752778"/>
            <a:ext cx="7344816" cy="707886"/>
          </a:xfrm>
          <a:prstGeom prst="rect">
            <a:avLst/>
          </a:prstGeom>
          <a:solidFill>
            <a:schemeClr val="accent3">
              <a:lumMod val="60000"/>
              <a:lumOff val="40000"/>
              <a:alpha val="46000"/>
            </a:schemeClr>
          </a:solidFill>
          <a:ln>
            <a:solidFill>
              <a:schemeClr val="accent1">
                <a:alpha val="57000"/>
              </a:schemeClr>
            </a:solidFill>
          </a:ln>
        </p:spPr>
        <p:txBody>
          <a:bodyPr wrap="square">
            <a:spAutoFit/>
          </a:bodyPr>
          <a:lstStyle/>
          <a:p>
            <a:pPr algn="ctr"/>
            <a:r>
              <a:rPr lang="en-US" sz="4000" b="1" dirty="0" smtClean="0">
                <a:solidFill>
                  <a:schemeClr val="accent1">
                    <a:lumMod val="50000"/>
                  </a:schemeClr>
                </a:solidFill>
              </a:rPr>
              <a:t>Methods</a:t>
            </a:r>
            <a:endParaRPr lang="it-IT" sz="4400" dirty="0">
              <a:solidFill>
                <a:schemeClr val="accent1">
                  <a:lumMod val="50000"/>
                </a:schemeClr>
              </a:solidFill>
            </a:endParaRPr>
          </a:p>
        </p:txBody>
      </p:sp>
      <p:sp>
        <p:nvSpPr>
          <p:cNvPr id="13316" name="Rectangle 4"/>
          <p:cNvSpPr>
            <a:spLocks noChangeArrowheads="1"/>
          </p:cNvSpPr>
          <p:nvPr/>
        </p:nvSpPr>
        <p:spPr bwMode="auto">
          <a:xfrm>
            <a:off x="14113743" y="5544866"/>
            <a:ext cx="10945390" cy="5693866"/>
          </a:xfrm>
          <a:prstGeom prst="rect">
            <a:avLst/>
          </a:prstGeom>
          <a:noFill/>
          <a:ln w="9525">
            <a:solidFill>
              <a:schemeClr val="accent1"/>
            </a:solidFill>
            <a:miter lim="800000"/>
            <a:headEnd/>
            <a:tailEnd/>
          </a:ln>
          <a:effectLst/>
        </p:spPr>
        <p:txBody>
          <a:bodyPr vert="horz" wrap="square" lIns="91440" tIns="45720" rIns="91440" bIns="45720" numCol="1" anchor="ctr" anchorCtr="0" compatLnSpc="1">
            <a:prstTxWarp prst="textNoShape">
              <a:avLst/>
            </a:prstTxWarp>
            <a:spAutoFit/>
          </a:bodyPr>
          <a:lstStyle/>
          <a:p>
            <a:pPr lvl="0" algn="just" defTabSz="914400" fontAlgn="base">
              <a:spcBef>
                <a:spcPct val="0"/>
              </a:spcBef>
              <a:spcAft>
                <a:spcPct val="0"/>
              </a:spcAft>
            </a:pPr>
            <a:r>
              <a:rPr kumimoji="0" lang="en-US" sz="2600"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NDM-1 Q123 mutants were generated by random mutagenesis by using the overlap extension method (3). Mutants were cloned into pET-24a(+) vector and transferred by transformation into </a:t>
            </a:r>
            <a:r>
              <a:rPr kumimoji="0" lang="en-US" sz="2600" b="0" i="1"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E. coli</a:t>
            </a:r>
            <a:r>
              <a:rPr kumimoji="0" lang="en-US" sz="2600"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 Bl21(DE3) and selected by plating in LB agar supplemented with </a:t>
            </a:r>
            <a:r>
              <a:rPr kumimoji="0" lang="en-US" sz="2600" b="0" i="0" u="none" strike="noStrike" cap="none" normalizeH="0" baseline="0" dirty="0" err="1" smtClean="0">
                <a:ln>
                  <a:noFill/>
                </a:ln>
                <a:solidFill>
                  <a:schemeClr val="tx1"/>
                </a:solidFill>
                <a:effectLst/>
                <a:latin typeface="Times New Roman" pitchFamily="18" charset="0"/>
                <a:ea typeface="SimSun" pitchFamily="2" charset="-122"/>
                <a:cs typeface="Times New Roman" pitchFamily="18" charset="0"/>
              </a:rPr>
              <a:t>ampicillin</a:t>
            </a:r>
            <a:r>
              <a:rPr kumimoji="0" lang="en-US" sz="2600"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 100 </a:t>
            </a:r>
            <a:r>
              <a:rPr kumimoji="0" lang="en-US" sz="2600" b="0" i="0" u="none" strike="noStrike" cap="none" normalizeH="0" baseline="0" dirty="0" err="1" smtClean="0">
                <a:ln>
                  <a:noFill/>
                </a:ln>
                <a:solidFill>
                  <a:schemeClr val="tx1"/>
                </a:solidFill>
                <a:effectLst/>
                <a:latin typeface="Times New Roman" pitchFamily="18" charset="0"/>
                <a:ea typeface="SimSun" pitchFamily="2" charset="-122"/>
                <a:cs typeface="Times New Roman" pitchFamily="18" charset="0"/>
              </a:rPr>
              <a:t>ug</a:t>
            </a:r>
            <a:r>
              <a:rPr kumimoji="0" lang="en-US" sz="2600"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/ml, </a:t>
            </a:r>
            <a:r>
              <a:rPr kumimoji="0" lang="en-US" sz="2600" b="0" i="0" u="none" strike="noStrike" cap="none" normalizeH="0" baseline="0" dirty="0" err="1" smtClean="0">
                <a:ln>
                  <a:noFill/>
                </a:ln>
                <a:solidFill>
                  <a:schemeClr val="tx1"/>
                </a:solidFill>
                <a:effectLst/>
                <a:latin typeface="Times New Roman" pitchFamily="18" charset="0"/>
                <a:ea typeface="SimSun" pitchFamily="2" charset="-122"/>
                <a:cs typeface="Times New Roman" pitchFamily="18" charset="0"/>
              </a:rPr>
              <a:t>cefotaxime</a:t>
            </a:r>
            <a:r>
              <a:rPr kumimoji="0" lang="en-US" sz="2600"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 8 </a:t>
            </a:r>
            <a:r>
              <a:rPr kumimoji="0" lang="en-US" sz="2600" b="0" i="0" u="none" strike="noStrike" cap="none" normalizeH="0" baseline="0" dirty="0" err="1" smtClean="0">
                <a:ln>
                  <a:noFill/>
                </a:ln>
                <a:solidFill>
                  <a:schemeClr val="tx1"/>
                </a:solidFill>
                <a:effectLst/>
                <a:latin typeface="Times New Roman" pitchFamily="18" charset="0"/>
                <a:ea typeface="SimSun" pitchFamily="2" charset="-122"/>
                <a:cs typeface="Times New Roman" pitchFamily="18" charset="0"/>
              </a:rPr>
              <a:t>ug</a:t>
            </a:r>
            <a:r>
              <a:rPr kumimoji="0" lang="en-US" sz="2600"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/ml and </a:t>
            </a:r>
            <a:r>
              <a:rPr kumimoji="0" lang="en-US" sz="2600" b="0" i="0" u="none" strike="noStrike" cap="none" normalizeH="0" baseline="0" dirty="0" err="1" smtClean="0">
                <a:ln>
                  <a:noFill/>
                </a:ln>
                <a:solidFill>
                  <a:schemeClr val="tx1"/>
                </a:solidFill>
                <a:effectLst/>
                <a:latin typeface="Times New Roman" pitchFamily="18" charset="0"/>
                <a:ea typeface="SimSun" pitchFamily="2" charset="-122"/>
                <a:cs typeface="Times New Roman" pitchFamily="18" charset="0"/>
              </a:rPr>
              <a:t>meropenem</a:t>
            </a:r>
            <a:r>
              <a:rPr kumimoji="0" lang="en-US" sz="2600"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 4 un/ml.</a:t>
            </a:r>
            <a:r>
              <a:rPr kumimoji="0" lang="en-US" sz="2600" b="0" i="0" u="none" strike="noStrike" cap="none" normalizeH="0" dirty="0" smtClean="0">
                <a:ln>
                  <a:noFill/>
                </a:ln>
                <a:solidFill>
                  <a:schemeClr val="tx1"/>
                </a:solidFill>
                <a:effectLst/>
                <a:latin typeface="Times New Roman" pitchFamily="18" charset="0"/>
                <a:ea typeface="SimSun" pitchFamily="2" charset="-122"/>
                <a:cs typeface="Times New Roman" pitchFamily="18" charset="0"/>
              </a:rPr>
              <a:t> Mutant selected </a:t>
            </a:r>
            <a:r>
              <a:rPr lang="en-US" sz="2600" dirty="0" smtClean="0">
                <a:latin typeface="Times New Roman" pitchFamily="18" charset="0"/>
                <a:ea typeface="SimSun" pitchFamily="2" charset="-122"/>
                <a:cs typeface="Times New Roman" pitchFamily="18" charset="0"/>
              </a:rPr>
              <a:t>were screened and sequenced. </a:t>
            </a:r>
            <a:r>
              <a:rPr kumimoji="0" lang="en-US" sz="2600"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Each variant was grown at 37°C to achieve an A600 of approximately 0.5 O.D, and then 1 </a:t>
            </a:r>
            <a:r>
              <a:rPr kumimoji="0" lang="en-US" sz="2600" b="0" i="0" u="none" strike="noStrike" cap="none" normalizeH="0" baseline="0" dirty="0" err="1" smtClean="0">
                <a:ln>
                  <a:noFill/>
                </a:ln>
                <a:solidFill>
                  <a:schemeClr val="tx1"/>
                </a:solidFill>
                <a:effectLst/>
                <a:latin typeface="Times New Roman" pitchFamily="18" charset="0"/>
                <a:ea typeface="SimSun" pitchFamily="2" charset="-122"/>
                <a:cs typeface="Times New Roman" pitchFamily="18" charset="0"/>
              </a:rPr>
              <a:t>mM</a:t>
            </a:r>
            <a:r>
              <a:rPr kumimoji="0" lang="en-US" sz="2600"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 IPTG (isopropyl-beta-</a:t>
            </a:r>
            <a:r>
              <a:rPr kumimoji="0" lang="en-US" sz="2600" b="0" i="0" u="none" strike="noStrike" cap="none" normalizeH="0" baseline="0" dirty="0" err="1" smtClean="0">
                <a:ln>
                  <a:noFill/>
                </a:ln>
                <a:solidFill>
                  <a:schemeClr val="tx1"/>
                </a:solidFill>
                <a:effectLst/>
                <a:latin typeface="Times New Roman" pitchFamily="18" charset="0"/>
                <a:ea typeface="SimSun" pitchFamily="2" charset="-122"/>
                <a:cs typeface="Times New Roman" pitchFamily="18" charset="0"/>
              </a:rPr>
              <a:t>thiogalactosidase</a:t>
            </a:r>
            <a:r>
              <a:rPr kumimoji="0" lang="en-US" sz="2600"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 was added. At this point the cultures were grown at 22°C overnight in an orbital shaker (200 rpm). </a:t>
            </a:r>
            <a:r>
              <a:rPr lang="en-US" sz="2600" dirty="0" smtClean="0">
                <a:latin typeface="Times New Roman" pitchFamily="18" charset="0"/>
                <a:ea typeface="SimSun" pitchFamily="2" charset="-122"/>
                <a:cs typeface="Times New Roman" pitchFamily="18" charset="0"/>
              </a:rPr>
              <a:t>Mutants were purified by two </a:t>
            </a:r>
            <a:r>
              <a:rPr lang="en-US" sz="2600" dirty="0" err="1" smtClean="0">
                <a:latin typeface="Times New Roman" pitchFamily="18" charset="0"/>
                <a:ea typeface="SimSun" pitchFamily="2" charset="-122"/>
                <a:cs typeface="Times New Roman" pitchFamily="18" charset="0"/>
              </a:rPr>
              <a:t>cromatographic</a:t>
            </a:r>
            <a:r>
              <a:rPr lang="en-US" sz="2600" dirty="0" smtClean="0">
                <a:latin typeface="Times New Roman" pitchFamily="18" charset="0"/>
                <a:ea typeface="SimSun" pitchFamily="2" charset="-122"/>
                <a:cs typeface="Times New Roman" pitchFamily="18" charset="0"/>
              </a:rPr>
              <a:t> steps (</a:t>
            </a:r>
            <a:r>
              <a:rPr lang="en-US" sz="2600" dirty="0" err="1" smtClean="0">
                <a:latin typeface="Times New Roman" pitchFamily="18" charset="0"/>
                <a:ea typeface="SimSun" pitchFamily="2" charset="-122"/>
                <a:cs typeface="Times New Roman" pitchFamily="18" charset="0"/>
              </a:rPr>
              <a:t>Sepharose</a:t>
            </a:r>
            <a:r>
              <a:rPr lang="en-US" sz="2600" dirty="0" smtClean="0">
                <a:latin typeface="Times New Roman" pitchFamily="18" charset="0"/>
                <a:ea typeface="SimSun" pitchFamily="2" charset="-122"/>
                <a:cs typeface="Times New Roman" pitchFamily="18" charset="0"/>
              </a:rPr>
              <a:t> Q using T-</a:t>
            </a:r>
            <a:r>
              <a:rPr lang="en-US" sz="2600" dirty="0" err="1" smtClean="0">
                <a:latin typeface="Times New Roman" pitchFamily="18" charset="0"/>
                <a:ea typeface="SimSun" pitchFamily="2" charset="-122"/>
                <a:cs typeface="Times New Roman" pitchFamily="18" charset="0"/>
              </a:rPr>
              <a:t>HCl</a:t>
            </a:r>
            <a:r>
              <a:rPr lang="en-US" sz="2600" dirty="0" smtClean="0">
                <a:latin typeface="Times New Roman" pitchFamily="18" charset="0"/>
                <a:ea typeface="SimSun" pitchFamily="2" charset="-122"/>
                <a:cs typeface="Times New Roman" pitchFamily="18" charset="0"/>
              </a:rPr>
              <a:t> pH 7.8 and </a:t>
            </a:r>
            <a:r>
              <a:rPr lang="en-US" sz="2600" dirty="0" err="1" smtClean="0">
                <a:latin typeface="Times New Roman" pitchFamily="18" charset="0"/>
                <a:ea typeface="SimSun" pitchFamily="2" charset="-122"/>
                <a:cs typeface="Times New Roman" pitchFamily="18" charset="0"/>
              </a:rPr>
              <a:t>Sepharose</a:t>
            </a:r>
            <a:r>
              <a:rPr lang="en-US" sz="2600" dirty="0" smtClean="0">
                <a:latin typeface="Times New Roman" pitchFamily="18" charset="0"/>
                <a:ea typeface="SimSun" pitchFamily="2" charset="-122"/>
                <a:cs typeface="Times New Roman" pitchFamily="18" charset="0"/>
              </a:rPr>
              <a:t> S using MES pH 5.9) from 1 liter of </a:t>
            </a:r>
            <a:r>
              <a:rPr lang="en-US" sz="2600" dirty="0" err="1" smtClean="0">
                <a:latin typeface="Times New Roman" pitchFamily="18" charset="0"/>
                <a:ea typeface="SimSun" pitchFamily="2" charset="-122"/>
                <a:cs typeface="Times New Roman" pitchFamily="18" charset="0"/>
              </a:rPr>
              <a:t>colture</a:t>
            </a:r>
            <a:r>
              <a:rPr lang="en-US" sz="2600" dirty="0" smtClean="0">
                <a:latin typeface="Times New Roman" pitchFamily="18" charset="0"/>
                <a:ea typeface="SimSun" pitchFamily="2" charset="-122"/>
                <a:cs typeface="Times New Roman" pitchFamily="18" charset="0"/>
              </a:rPr>
              <a:t> of </a:t>
            </a:r>
            <a:r>
              <a:rPr lang="en-US" sz="2600" i="1" dirty="0" err="1" smtClean="0">
                <a:latin typeface="Times New Roman" pitchFamily="18" charset="0"/>
                <a:ea typeface="SimSun" pitchFamily="2" charset="-122"/>
                <a:cs typeface="Times New Roman" pitchFamily="18" charset="0"/>
              </a:rPr>
              <a:t>E.coli</a:t>
            </a:r>
            <a:r>
              <a:rPr lang="en-US" sz="2600" dirty="0" smtClean="0">
                <a:latin typeface="Times New Roman" pitchFamily="18" charset="0"/>
                <a:ea typeface="SimSun" pitchFamily="2" charset="-122"/>
                <a:cs typeface="Times New Roman" pitchFamily="18" charset="0"/>
              </a:rPr>
              <a:t> BL21 (DE3)/NDM-1 Q123X. </a:t>
            </a:r>
            <a:r>
              <a:rPr kumimoji="0" lang="en-US" sz="2600"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Steady state kinetic experiments were performed following the hydrolysis of each substrate at 25 </a:t>
            </a:r>
            <a:r>
              <a:rPr lang="en-US" sz="2600" dirty="0" smtClean="0">
                <a:latin typeface="Times New Roman" pitchFamily="18" charset="0"/>
                <a:ea typeface="SimSun" pitchFamily="2" charset="-122"/>
                <a:cs typeface="Times New Roman" pitchFamily="18" charset="0"/>
              </a:rPr>
              <a:t>°</a:t>
            </a:r>
            <a:r>
              <a:rPr kumimoji="0" lang="en-US" sz="2600"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C in 20 </a:t>
            </a:r>
            <a:r>
              <a:rPr kumimoji="0" lang="en-US" sz="2600" b="0" i="0" u="none" strike="noStrike" cap="none" normalizeH="0" baseline="0" dirty="0" err="1" smtClean="0">
                <a:ln>
                  <a:noFill/>
                </a:ln>
                <a:solidFill>
                  <a:schemeClr val="tx1"/>
                </a:solidFill>
                <a:effectLst/>
                <a:latin typeface="Times New Roman" pitchFamily="18" charset="0"/>
                <a:ea typeface="SimSun" pitchFamily="2" charset="-122"/>
                <a:cs typeface="Times New Roman" pitchFamily="18" charset="0"/>
              </a:rPr>
              <a:t>mM</a:t>
            </a:r>
            <a:r>
              <a:rPr kumimoji="0" lang="en-US" sz="2600"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 </a:t>
            </a:r>
            <a:r>
              <a:rPr kumimoji="0" lang="en-US" sz="2600" b="0" i="0" u="none" strike="noStrike" cap="none" normalizeH="0" baseline="0" dirty="0" err="1" smtClean="0">
                <a:ln>
                  <a:noFill/>
                </a:ln>
                <a:solidFill>
                  <a:schemeClr val="tx1"/>
                </a:solidFill>
                <a:effectLst/>
                <a:latin typeface="Times New Roman" pitchFamily="18" charset="0"/>
                <a:ea typeface="SimSun" pitchFamily="2" charset="-122"/>
                <a:cs typeface="Times New Roman" pitchFamily="18" charset="0"/>
              </a:rPr>
              <a:t>Hepes</a:t>
            </a:r>
            <a:r>
              <a:rPr kumimoji="0" lang="en-US" sz="2600"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 buffer pH 7 containing 0.2 M </a:t>
            </a:r>
            <a:r>
              <a:rPr kumimoji="0" lang="en-US" sz="2600" b="0" i="0" u="none" strike="noStrike" cap="none" normalizeH="0" baseline="0" dirty="0" err="1" smtClean="0">
                <a:ln>
                  <a:noFill/>
                </a:ln>
                <a:solidFill>
                  <a:schemeClr val="tx1"/>
                </a:solidFill>
                <a:effectLst/>
                <a:latin typeface="Times New Roman" pitchFamily="18" charset="0"/>
                <a:ea typeface="SimSun" pitchFamily="2" charset="-122"/>
                <a:cs typeface="Times New Roman" pitchFamily="18" charset="0"/>
              </a:rPr>
              <a:t>NaCl</a:t>
            </a:r>
            <a:r>
              <a:rPr kumimoji="0" lang="en-US" sz="2600"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 and 50 µM ZnCl</a:t>
            </a:r>
            <a:r>
              <a:rPr kumimoji="0" lang="en-US" sz="2600" b="0" i="0" u="none" strike="noStrike" cap="none" normalizeH="0" baseline="-30000" dirty="0" smtClean="0">
                <a:ln>
                  <a:noFill/>
                </a:ln>
                <a:solidFill>
                  <a:schemeClr val="tx1"/>
                </a:solidFill>
                <a:effectLst/>
                <a:latin typeface="Times New Roman" pitchFamily="18" charset="0"/>
                <a:ea typeface="SimSun" pitchFamily="2" charset="-122"/>
                <a:cs typeface="Times New Roman" pitchFamily="18" charset="0"/>
              </a:rPr>
              <a:t>2</a:t>
            </a:r>
            <a:r>
              <a:rPr kumimoji="0" lang="en-US" sz="2600"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a:t>
            </a:r>
            <a:r>
              <a:rPr lang="en-US" sz="2600" dirty="0" smtClean="0">
                <a:latin typeface="Times New Roman" pitchFamily="18" charset="0"/>
                <a:ea typeface="SimSun" pitchFamily="2" charset="-122"/>
                <a:cs typeface="Times New Roman" pitchFamily="18" charset="0"/>
              </a:rPr>
              <a:t>  MIC assay was performed following the CLSI  standards (4).</a:t>
            </a:r>
            <a:endParaRPr kumimoji="0" lang="en-US" sz="26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22" name="Rettangolo 21"/>
          <p:cNvSpPr/>
          <p:nvPr/>
        </p:nvSpPr>
        <p:spPr>
          <a:xfrm>
            <a:off x="18362215" y="26715218"/>
            <a:ext cx="6408537" cy="792088"/>
          </a:xfrm>
          <a:prstGeom prst="rect">
            <a:avLst/>
          </a:prstGeom>
          <a:solidFill>
            <a:schemeClr val="accent3">
              <a:lumMod val="60000"/>
              <a:lumOff val="40000"/>
              <a:alpha val="46000"/>
            </a:schemeClr>
          </a:solidFill>
          <a:ln>
            <a:solidFill>
              <a:schemeClr val="accent1">
                <a:alpha val="57000"/>
              </a:schemeClr>
            </a:solidFill>
          </a:ln>
        </p:spPr>
        <p:txBody>
          <a:bodyPr wrap="square">
            <a:spAutoFit/>
          </a:bodyPr>
          <a:lstStyle/>
          <a:p>
            <a:pPr algn="ctr"/>
            <a:r>
              <a:rPr lang="en-US" sz="4400" b="1" dirty="0" smtClean="0">
                <a:solidFill>
                  <a:schemeClr val="accent1">
                    <a:lumMod val="50000"/>
                  </a:schemeClr>
                </a:solidFill>
              </a:rPr>
              <a:t>Conclusions</a:t>
            </a:r>
            <a:endParaRPr lang="it-IT" sz="4400" dirty="0">
              <a:solidFill>
                <a:schemeClr val="accent1">
                  <a:lumMod val="50000"/>
                </a:schemeClr>
              </a:solidFill>
            </a:endParaRPr>
          </a:p>
        </p:txBody>
      </p:sp>
      <p:sp>
        <p:nvSpPr>
          <p:cNvPr id="23" name="Rettangolo 22"/>
          <p:cNvSpPr/>
          <p:nvPr/>
        </p:nvSpPr>
        <p:spPr>
          <a:xfrm>
            <a:off x="18146191" y="27723330"/>
            <a:ext cx="6912943" cy="2492990"/>
          </a:xfrm>
          <a:prstGeom prst="rect">
            <a:avLst/>
          </a:prstGeom>
        </p:spPr>
        <p:txBody>
          <a:bodyPr wrap="square">
            <a:spAutoFit/>
          </a:bodyPr>
          <a:lstStyle/>
          <a:p>
            <a:pPr algn="just"/>
            <a:r>
              <a:rPr lang="en-US" sz="2600" dirty="0">
                <a:latin typeface="Times New Roman" pitchFamily="18" charset="0"/>
                <a:cs typeface="Times New Roman" pitchFamily="18" charset="0"/>
              </a:rPr>
              <a:t>The </a:t>
            </a:r>
            <a:r>
              <a:rPr lang="en-US" sz="2600" dirty="0" smtClean="0">
                <a:latin typeface="Times New Roman" pitchFamily="18" charset="0"/>
                <a:cs typeface="Times New Roman" pitchFamily="18" charset="0"/>
              </a:rPr>
              <a:t>residue 123 </a:t>
            </a:r>
            <a:r>
              <a:rPr lang="en-US" sz="2600" dirty="0">
                <a:latin typeface="Times New Roman" pitchFamily="18" charset="0"/>
                <a:cs typeface="Times New Roman" pitchFamily="18" charset="0"/>
              </a:rPr>
              <a:t>in NDM-1 is not a conserved residue but it can interact directly with the substrates. Even if this position belong to a conserved motif seems that it can allow different substitutions; so this could mean that NDM-1 could still evolve in a more dangerous </a:t>
            </a:r>
            <a:r>
              <a:rPr lang="en-US" sz="2600" dirty="0" smtClean="0">
                <a:latin typeface="Times New Roman" pitchFamily="18" charset="0"/>
                <a:cs typeface="Times New Roman" pitchFamily="18" charset="0"/>
              </a:rPr>
              <a:t>enzyme.</a:t>
            </a:r>
            <a:endParaRPr lang="it-IT" sz="2600" dirty="0">
              <a:latin typeface="Times New Roman" pitchFamily="18" charset="0"/>
              <a:cs typeface="Times New Roman" pitchFamily="18" charset="0"/>
            </a:endParaRPr>
          </a:p>
        </p:txBody>
      </p:sp>
      <p:pic>
        <p:nvPicPr>
          <p:cNvPr id="21" name="Immagine 20" descr="CIP-logo-retina.png"/>
          <p:cNvPicPr>
            <a:picLocks noChangeAspect="1"/>
          </p:cNvPicPr>
          <p:nvPr/>
        </p:nvPicPr>
        <p:blipFill>
          <a:blip r:embed="rId7" cstate="print"/>
          <a:stretch>
            <a:fillRect/>
          </a:stretch>
        </p:blipFill>
        <p:spPr>
          <a:xfrm>
            <a:off x="22322655" y="144266"/>
            <a:ext cx="2819682" cy="2160240"/>
          </a:xfrm>
          <a:prstGeom prst="rect">
            <a:avLst/>
          </a:prstGeom>
        </p:spPr>
      </p:pic>
      <p:pic>
        <p:nvPicPr>
          <p:cNvPr id="1028" name="Picture 4"/>
          <p:cNvPicPr>
            <a:picLocks noChangeAspect="1" noChangeArrowheads="1"/>
          </p:cNvPicPr>
          <p:nvPr/>
        </p:nvPicPr>
        <p:blipFill>
          <a:blip r:embed="rId8" cstate="print"/>
          <a:srcRect/>
          <a:stretch>
            <a:fillRect/>
          </a:stretch>
        </p:blipFill>
        <p:spPr bwMode="auto">
          <a:xfrm>
            <a:off x="8929167" y="5544865"/>
            <a:ext cx="5112568" cy="4402489"/>
          </a:xfrm>
          <a:prstGeom prst="rect">
            <a:avLst/>
          </a:prstGeom>
          <a:noFill/>
          <a:ln w="9525">
            <a:noFill/>
            <a:miter lim="800000"/>
            <a:headEnd/>
            <a:tailEnd/>
          </a:ln>
        </p:spPr>
      </p:pic>
      <p:sp>
        <p:nvSpPr>
          <p:cNvPr id="35" name="Rettangolo 34"/>
          <p:cNvSpPr/>
          <p:nvPr/>
        </p:nvSpPr>
        <p:spPr>
          <a:xfrm>
            <a:off x="18362215" y="30747666"/>
            <a:ext cx="6408712" cy="792088"/>
          </a:xfrm>
          <a:prstGeom prst="rect">
            <a:avLst/>
          </a:prstGeom>
          <a:solidFill>
            <a:schemeClr val="accent3">
              <a:lumMod val="60000"/>
              <a:lumOff val="40000"/>
              <a:alpha val="46000"/>
            </a:schemeClr>
          </a:solidFill>
          <a:ln>
            <a:solidFill>
              <a:schemeClr val="accent1">
                <a:alpha val="57000"/>
              </a:schemeClr>
            </a:solidFill>
          </a:ln>
        </p:spPr>
        <p:txBody>
          <a:bodyPr wrap="square">
            <a:spAutoFit/>
          </a:bodyPr>
          <a:lstStyle/>
          <a:p>
            <a:pPr algn="ctr"/>
            <a:r>
              <a:rPr lang="en-US" sz="4400" b="1" dirty="0" smtClean="0">
                <a:solidFill>
                  <a:schemeClr val="accent1">
                    <a:lumMod val="50000"/>
                  </a:schemeClr>
                </a:solidFill>
              </a:rPr>
              <a:t>References</a:t>
            </a:r>
            <a:endParaRPr lang="it-IT" sz="4400" dirty="0">
              <a:solidFill>
                <a:schemeClr val="accent1">
                  <a:lumMod val="50000"/>
                </a:schemeClr>
              </a:solidFill>
            </a:endParaRPr>
          </a:p>
        </p:txBody>
      </p:sp>
      <p:sp>
        <p:nvSpPr>
          <p:cNvPr id="36" name="CasellaDiTesto 35"/>
          <p:cNvSpPr txBox="1"/>
          <p:nvPr/>
        </p:nvSpPr>
        <p:spPr>
          <a:xfrm>
            <a:off x="18218200" y="31899794"/>
            <a:ext cx="6624735" cy="2800767"/>
          </a:xfrm>
          <a:prstGeom prst="rect">
            <a:avLst/>
          </a:prstGeom>
          <a:noFill/>
        </p:spPr>
        <p:txBody>
          <a:bodyPr wrap="square" rtlCol="0">
            <a:spAutoFit/>
          </a:bodyPr>
          <a:lstStyle/>
          <a:p>
            <a:pPr marL="457200" indent="-457200">
              <a:buAutoNum type="arabicPeriod"/>
            </a:pPr>
            <a:r>
              <a:rPr lang="en-GB" sz="2200" dirty="0" smtClean="0">
                <a:latin typeface="Times New Roman" pitchFamily="18" charset="0"/>
                <a:cs typeface="Times New Roman" pitchFamily="18" charset="0"/>
              </a:rPr>
              <a:t>Yong D et al. 2009 </a:t>
            </a:r>
            <a:r>
              <a:rPr lang="en-GB" sz="2200" dirty="0" err="1" smtClean="0">
                <a:latin typeface="Times New Roman" pitchFamily="18" charset="0"/>
                <a:cs typeface="Times New Roman" pitchFamily="18" charset="0"/>
              </a:rPr>
              <a:t>Antimicrob</a:t>
            </a:r>
            <a:r>
              <a:rPr lang="en-GB" sz="2200" dirty="0" smtClean="0">
                <a:latin typeface="Times New Roman" pitchFamily="18" charset="0"/>
                <a:cs typeface="Times New Roman" pitchFamily="18" charset="0"/>
              </a:rPr>
              <a:t> Agents </a:t>
            </a:r>
            <a:r>
              <a:rPr lang="en-GB" sz="2200" dirty="0" err="1" smtClean="0">
                <a:latin typeface="Times New Roman" pitchFamily="18" charset="0"/>
                <a:cs typeface="Times New Roman" pitchFamily="18" charset="0"/>
              </a:rPr>
              <a:t>Chgemoter</a:t>
            </a:r>
            <a:r>
              <a:rPr lang="en-GB" sz="2200" dirty="0" smtClean="0">
                <a:latin typeface="Times New Roman" pitchFamily="18" charset="0"/>
                <a:cs typeface="Times New Roman" pitchFamily="18" charset="0"/>
              </a:rPr>
              <a:t> 53: 5046–5054.</a:t>
            </a:r>
          </a:p>
          <a:p>
            <a:pPr marL="514350" indent="-514350">
              <a:buAutoNum type="arabicPeriod"/>
            </a:pPr>
            <a:r>
              <a:rPr lang="it-IT" sz="2200" dirty="0" err="1" smtClean="0">
                <a:latin typeface="Times New Roman" pitchFamily="18" charset="0"/>
                <a:cs typeface="Times New Roman" pitchFamily="18" charset="0"/>
              </a:rPr>
              <a:t>Rolain</a:t>
            </a:r>
            <a:r>
              <a:rPr lang="it-IT" sz="2200" dirty="0" smtClean="0">
                <a:latin typeface="Times New Roman" pitchFamily="18" charset="0"/>
                <a:cs typeface="Times New Roman" pitchFamily="18" charset="0"/>
              </a:rPr>
              <a:t> JM </a:t>
            </a:r>
            <a:r>
              <a:rPr lang="it-IT" sz="2200" dirty="0" err="1" smtClean="0">
                <a:latin typeface="Times New Roman" pitchFamily="18" charset="0"/>
                <a:cs typeface="Times New Roman" pitchFamily="18" charset="0"/>
              </a:rPr>
              <a:t>et</a:t>
            </a:r>
            <a:r>
              <a:rPr lang="it-IT" sz="2200" dirty="0" smtClean="0">
                <a:latin typeface="Times New Roman" pitchFamily="18" charset="0"/>
                <a:cs typeface="Times New Roman" pitchFamily="18" charset="0"/>
              </a:rPr>
              <a:t> al. 2010 </a:t>
            </a:r>
            <a:r>
              <a:rPr lang="it-IT" sz="2200" dirty="0" err="1" smtClean="0">
                <a:latin typeface="Times New Roman" pitchFamily="18" charset="0"/>
                <a:cs typeface="Times New Roman" pitchFamily="18" charset="0"/>
              </a:rPr>
              <a:t>Clin</a:t>
            </a:r>
            <a:r>
              <a:rPr lang="it-IT" sz="2200" dirty="0" smtClean="0">
                <a:latin typeface="Times New Roman" pitchFamily="18" charset="0"/>
                <a:cs typeface="Times New Roman" pitchFamily="18" charset="0"/>
              </a:rPr>
              <a:t> </a:t>
            </a:r>
            <a:r>
              <a:rPr lang="it-IT" sz="2200" dirty="0" err="1" smtClean="0">
                <a:latin typeface="Times New Roman" pitchFamily="18" charset="0"/>
                <a:cs typeface="Times New Roman" pitchFamily="18" charset="0"/>
              </a:rPr>
              <a:t>Microbiol</a:t>
            </a:r>
            <a:r>
              <a:rPr lang="it-IT" sz="2200" dirty="0" smtClean="0">
                <a:latin typeface="Times New Roman" pitchFamily="18" charset="0"/>
                <a:cs typeface="Times New Roman" pitchFamily="18" charset="0"/>
              </a:rPr>
              <a:t> </a:t>
            </a:r>
            <a:r>
              <a:rPr lang="it-IT" sz="2200" dirty="0" err="1" smtClean="0">
                <a:latin typeface="Times New Roman" pitchFamily="18" charset="0"/>
                <a:cs typeface="Times New Roman" pitchFamily="18" charset="0"/>
              </a:rPr>
              <a:t>Infect</a:t>
            </a:r>
            <a:r>
              <a:rPr lang="it-IT" sz="2200" dirty="0" smtClean="0">
                <a:latin typeface="Times New Roman" pitchFamily="18" charset="0"/>
                <a:cs typeface="Times New Roman" pitchFamily="18" charset="0"/>
              </a:rPr>
              <a:t> 16:1699-1701</a:t>
            </a:r>
          </a:p>
          <a:p>
            <a:pPr marL="514350" indent="-514350">
              <a:buAutoNum type="arabicPeriod"/>
            </a:pPr>
            <a:r>
              <a:rPr lang="it-IT" sz="2200" dirty="0" err="1" smtClean="0">
                <a:latin typeface="Times New Roman" pitchFamily="18" charset="0"/>
                <a:cs typeface="Times New Roman" pitchFamily="18" charset="0"/>
              </a:rPr>
              <a:t>Steffan</a:t>
            </a:r>
            <a:r>
              <a:rPr lang="it-IT" sz="2200" dirty="0" smtClean="0">
                <a:latin typeface="Times New Roman" pitchFamily="18" charset="0"/>
                <a:cs typeface="Times New Roman" pitchFamily="18" charset="0"/>
              </a:rPr>
              <a:t> NH </a:t>
            </a:r>
            <a:r>
              <a:rPr lang="it-IT" sz="2200" dirty="0" err="1" smtClean="0">
                <a:latin typeface="Times New Roman" pitchFamily="18" charset="0"/>
                <a:cs typeface="Times New Roman" pitchFamily="18" charset="0"/>
              </a:rPr>
              <a:t>et</a:t>
            </a:r>
            <a:r>
              <a:rPr lang="it-IT" sz="2200" dirty="0" smtClean="0">
                <a:latin typeface="Times New Roman" pitchFamily="18" charset="0"/>
                <a:cs typeface="Times New Roman" pitchFamily="18" charset="0"/>
              </a:rPr>
              <a:t> al.1989 Gene 77:51-59</a:t>
            </a:r>
          </a:p>
          <a:p>
            <a:pPr marL="514350" indent="-514350">
              <a:buAutoNum type="arabicPeriod"/>
            </a:pPr>
            <a:r>
              <a:rPr lang="it-IT" sz="2200" dirty="0" err="1" smtClean="0">
                <a:latin typeface="Times New Roman" pitchFamily="18" charset="0"/>
                <a:cs typeface="Times New Roman" pitchFamily="18" charset="0"/>
              </a:rPr>
              <a:t>Clinical</a:t>
            </a:r>
            <a:r>
              <a:rPr lang="it-IT" sz="2200" dirty="0" smtClean="0">
                <a:latin typeface="Times New Roman" pitchFamily="18" charset="0"/>
                <a:cs typeface="Times New Roman" pitchFamily="18" charset="0"/>
              </a:rPr>
              <a:t> and </a:t>
            </a:r>
            <a:r>
              <a:rPr lang="it-IT" sz="2200" dirty="0" err="1" smtClean="0">
                <a:latin typeface="Times New Roman" pitchFamily="18" charset="0"/>
                <a:cs typeface="Times New Roman" pitchFamily="18" charset="0"/>
              </a:rPr>
              <a:t>Laboratory</a:t>
            </a:r>
            <a:r>
              <a:rPr lang="it-IT" sz="2200" dirty="0" smtClean="0">
                <a:latin typeface="Times New Roman" pitchFamily="18" charset="0"/>
                <a:cs typeface="Times New Roman" pitchFamily="18" charset="0"/>
              </a:rPr>
              <a:t> </a:t>
            </a:r>
            <a:r>
              <a:rPr lang="it-IT" sz="2200" dirty="0" err="1" smtClean="0">
                <a:latin typeface="Times New Roman" pitchFamily="18" charset="0"/>
                <a:cs typeface="Times New Roman" pitchFamily="18" charset="0"/>
              </a:rPr>
              <a:t>Standards</a:t>
            </a:r>
            <a:r>
              <a:rPr lang="it-IT" sz="2200" dirty="0" smtClean="0">
                <a:latin typeface="Times New Roman" pitchFamily="18" charset="0"/>
                <a:cs typeface="Times New Roman" pitchFamily="18" charset="0"/>
              </a:rPr>
              <a:t> </a:t>
            </a:r>
            <a:r>
              <a:rPr lang="it-IT" sz="2200" dirty="0" err="1" smtClean="0">
                <a:latin typeface="Times New Roman" pitchFamily="18" charset="0"/>
                <a:cs typeface="Times New Roman" pitchFamily="18" charset="0"/>
              </a:rPr>
              <a:t>Institute</a:t>
            </a:r>
            <a:r>
              <a:rPr lang="it-IT" sz="2200" dirty="0" smtClean="0">
                <a:latin typeface="Times New Roman" pitchFamily="18" charset="0"/>
                <a:cs typeface="Times New Roman" pitchFamily="18" charset="0"/>
              </a:rPr>
              <a:t> 2012 </a:t>
            </a:r>
            <a:r>
              <a:rPr lang="it-IT" sz="2200" dirty="0" err="1" smtClean="0">
                <a:latin typeface="Times New Roman" pitchFamily="18" charset="0"/>
                <a:cs typeface="Times New Roman" pitchFamily="18" charset="0"/>
              </a:rPr>
              <a:t>Approved</a:t>
            </a:r>
            <a:r>
              <a:rPr lang="it-IT" sz="2200" dirty="0" smtClean="0">
                <a:latin typeface="Times New Roman" pitchFamily="18" charset="0"/>
                <a:cs typeface="Times New Roman" pitchFamily="18" charset="0"/>
              </a:rPr>
              <a:t> Standard </a:t>
            </a:r>
            <a:r>
              <a:rPr lang="it-IT" sz="2200" dirty="0" err="1" smtClean="0">
                <a:latin typeface="Times New Roman" pitchFamily="18" charset="0"/>
                <a:cs typeface="Times New Roman" pitchFamily="18" charset="0"/>
              </a:rPr>
              <a:t>Ninth</a:t>
            </a:r>
            <a:r>
              <a:rPr lang="it-IT" sz="2200" dirty="0" smtClean="0">
                <a:latin typeface="Times New Roman" pitchFamily="18" charset="0"/>
                <a:cs typeface="Times New Roman" pitchFamily="18" charset="0"/>
              </a:rPr>
              <a:t> </a:t>
            </a:r>
            <a:r>
              <a:rPr lang="it-IT" sz="2200" dirty="0" err="1" smtClean="0">
                <a:latin typeface="Times New Roman" pitchFamily="18" charset="0"/>
                <a:cs typeface="Times New Roman" pitchFamily="18" charset="0"/>
              </a:rPr>
              <a:t>Edition</a:t>
            </a:r>
            <a:r>
              <a:rPr lang="it-IT" sz="2200" dirty="0" smtClean="0">
                <a:latin typeface="Times New Roman" pitchFamily="18" charset="0"/>
                <a:cs typeface="Times New Roman" pitchFamily="18" charset="0"/>
              </a:rPr>
              <a:t> </a:t>
            </a:r>
            <a:r>
              <a:rPr lang="it-IT" sz="2200" dirty="0" err="1" smtClean="0">
                <a:latin typeface="Times New Roman" pitchFamily="18" charset="0"/>
                <a:cs typeface="Times New Roman" pitchFamily="18" charset="0"/>
              </a:rPr>
              <a:t>Document</a:t>
            </a:r>
            <a:r>
              <a:rPr lang="it-IT" sz="2200" dirty="0" smtClean="0">
                <a:latin typeface="Times New Roman" pitchFamily="18" charset="0"/>
                <a:cs typeface="Times New Roman" pitchFamily="18" charset="0"/>
              </a:rPr>
              <a:t> M07-A9. CLSI, </a:t>
            </a:r>
            <a:r>
              <a:rPr lang="it-IT" sz="2200" dirty="0" err="1" smtClean="0">
                <a:latin typeface="Times New Roman" pitchFamily="18" charset="0"/>
                <a:cs typeface="Times New Roman" pitchFamily="18" charset="0"/>
              </a:rPr>
              <a:t>Wayne</a:t>
            </a:r>
            <a:r>
              <a:rPr lang="it-IT" sz="2200" dirty="0" smtClean="0">
                <a:latin typeface="Times New Roman" pitchFamily="18" charset="0"/>
                <a:cs typeface="Times New Roman" pitchFamily="18" charset="0"/>
              </a:rPr>
              <a:t>, PA, USA</a:t>
            </a:r>
            <a:endParaRPr lang="it-IT" sz="2200" dirty="0">
              <a:latin typeface="Times New Roman" pitchFamily="18" charset="0"/>
              <a:cs typeface="Times New Roman" pitchFamily="18" charset="0"/>
            </a:endParaRPr>
          </a:p>
        </p:txBody>
      </p:sp>
      <p:sp>
        <p:nvSpPr>
          <p:cNvPr id="15" name="Rettangolo 14"/>
          <p:cNvSpPr/>
          <p:nvPr/>
        </p:nvSpPr>
        <p:spPr>
          <a:xfrm>
            <a:off x="440607" y="11377514"/>
            <a:ext cx="24474336" cy="707886"/>
          </a:xfrm>
          <a:prstGeom prst="rect">
            <a:avLst/>
          </a:prstGeom>
          <a:solidFill>
            <a:schemeClr val="accent3">
              <a:lumMod val="60000"/>
              <a:lumOff val="40000"/>
              <a:alpha val="46000"/>
            </a:schemeClr>
          </a:solidFill>
          <a:ln>
            <a:solidFill>
              <a:schemeClr val="accent1">
                <a:alpha val="57000"/>
              </a:schemeClr>
            </a:solidFill>
          </a:ln>
        </p:spPr>
        <p:txBody>
          <a:bodyPr wrap="square">
            <a:spAutoFit/>
          </a:bodyPr>
          <a:lstStyle/>
          <a:p>
            <a:r>
              <a:rPr lang="en-US" sz="4000" b="1" dirty="0" smtClean="0">
                <a:solidFill>
                  <a:schemeClr val="accent1">
                    <a:lumMod val="50000"/>
                  </a:schemeClr>
                </a:solidFill>
              </a:rPr>
              <a:t>                                                                                     Results</a:t>
            </a:r>
            <a:endParaRPr lang="it-IT" sz="4800" dirty="0">
              <a:solidFill>
                <a:schemeClr val="accent1">
                  <a:lumMod val="50000"/>
                </a:schemeClr>
              </a:solidFill>
            </a:endParaRPr>
          </a:p>
        </p:txBody>
      </p:sp>
      <p:graphicFrame>
        <p:nvGraphicFramePr>
          <p:cNvPr id="33" name="Tabella 32"/>
          <p:cNvGraphicFramePr>
            <a:graphicFrameLocks noGrp="1"/>
          </p:cNvGraphicFramePr>
          <p:nvPr/>
        </p:nvGraphicFramePr>
        <p:xfrm>
          <a:off x="144191" y="12241610"/>
          <a:ext cx="24842939" cy="5163439"/>
        </p:xfrm>
        <a:graphic>
          <a:graphicData uri="http://schemas.openxmlformats.org/drawingml/2006/table">
            <a:tbl>
              <a:tblPr>
                <a:tableStyleId>{3B4B98B0-60AC-42C2-AFA5-B58CD77FA1E5}</a:tableStyleId>
              </a:tblPr>
              <a:tblGrid>
                <a:gridCol w="2376264">
                  <a:extLst>
                    <a:ext uri="{9D8B030D-6E8A-4147-A177-3AD203B41FA5}">
                      <a16:colId xmlns:a16="http://schemas.microsoft.com/office/drawing/2014/main" val="20000"/>
                    </a:ext>
                  </a:extLst>
                </a:gridCol>
                <a:gridCol w="936104">
                  <a:extLst>
                    <a:ext uri="{9D8B030D-6E8A-4147-A177-3AD203B41FA5}">
                      <a16:colId xmlns:a16="http://schemas.microsoft.com/office/drawing/2014/main" val="20001"/>
                    </a:ext>
                  </a:extLst>
                </a:gridCol>
                <a:gridCol w="648072">
                  <a:extLst>
                    <a:ext uri="{9D8B030D-6E8A-4147-A177-3AD203B41FA5}">
                      <a16:colId xmlns:a16="http://schemas.microsoft.com/office/drawing/2014/main" val="20002"/>
                    </a:ext>
                  </a:extLst>
                </a:gridCol>
                <a:gridCol w="1368153">
                  <a:extLst>
                    <a:ext uri="{9D8B030D-6E8A-4147-A177-3AD203B41FA5}">
                      <a16:colId xmlns:a16="http://schemas.microsoft.com/office/drawing/2014/main" val="20003"/>
                    </a:ext>
                  </a:extLst>
                </a:gridCol>
                <a:gridCol w="936104">
                  <a:extLst>
                    <a:ext uri="{9D8B030D-6E8A-4147-A177-3AD203B41FA5}">
                      <a16:colId xmlns:a16="http://schemas.microsoft.com/office/drawing/2014/main" val="20004"/>
                    </a:ext>
                  </a:extLst>
                </a:gridCol>
                <a:gridCol w="720080">
                  <a:extLst>
                    <a:ext uri="{9D8B030D-6E8A-4147-A177-3AD203B41FA5}">
                      <a16:colId xmlns:a16="http://schemas.microsoft.com/office/drawing/2014/main" val="20005"/>
                    </a:ext>
                  </a:extLst>
                </a:gridCol>
                <a:gridCol w="1584176">
                  <a:extLst>
                    <a:ext uri="{9D8B030D-6E8A-4147-A177-3AD203B41FA5}">
                      <a16:colId xmlns:a16="http://schemas.microsoft.com/office/drawing/2014/main" val="20006"/>
                    </a:ext>
                  </a:extLst>
                </a:gridCol>
                <a:gridCol w="936104">
                  <a:extLst>
                    <a:ext uri="{9D8B030D-6E8A-4147-A177-3AD203B41FA5}">
                      <a16:colId xmlns:a16="http://schemas.microsoft.com/office/drawing/2014/main" val="20007"/>
                    </a:ext>
                  </a:extLst>
                </a:gridCol>
                <a:gridCol w="864096">
                  <a:extLst>
                    <a:ext uri="{9D8B030D-6E8A-4147-A177-3AD203B41FA5}">
                      <a16:colId xmlns:a16="http://schemas.microsoft.com/office/drawing/2014/main" val="20008"/>
                    </a:ext>
                  </a:extLst>
                </a:gridCol>
                <a:gridCol w="1512168">
                  <a:extLst>
                    <a:ext uri="{9D8B030D-6E8A-4147-A177-3AD203B41FA5}">
                      <a16:colId xmlns:a16="http://schemas.microsoft.com/office/drawing/2014/main" val="20009"/>
                    </a:ext>
                  </a:extLst>
                </a:gridCol>
                <a:gridCol w="1008112">
                  <a:extLst>
                    <a:ext uri="{9D8B030D-6E8A-4147-A177-3AD203B41FA5}">
                      <a16:colId xmlns:a16="http://schemas.microsoft.com/office/drawing/2014/main" val="20010"/>
                    </a:ext>
                  </a:extLst>
                </a:gridCol>
                <a:gridCol w="720080">
                  <a:extLst>
                    <a:ext uri="{9D8B030D-6E8A-4147-A177-3AD203B41FA5}">
                      <a16:colId xmlns:a16="http://schemas.microsoft.com/office/drawing/2014/main" val="20011"/>
                    </a:ext>
                  </a:extLst>
                </a:gridCol>
                <a:gridCol w="1440160">
                  <a:extLst>
                    <a:ext uri="{9D8B030D-6E8A-4147-A177-3AD203B41FA5}">
                      <a16:colId xmlns:a16="http://schemas.microsoft.com/office/drawing/2014/main" val="20012"/>
                    </a:ext>
                  </a:extLst>
                </a:gridCol>
                <a:gridCol w="936104">
                  <a:extLst>
                    <a:ext uri="{9D8B030D-6E8A-4147-A177-3AD203B41FA5}">
                      <a16:colId xmlns:a16="http://schemas.microsoft.com/office/drawing/2014/main" val="20013"/>
                    </a:ext>
                  </a:extLst>
                </a:gridCol>
                <a:gridCol w="1008112">
                  <a:extLst>
                    <a:ext uri="{9D8B030D-6E8A-4147-A177-3AD203B41FA5}">
                      <a16:colId xmlns:a16="http://schemas.microsoft.com/office/drawing/2014/main" val="20014"/>
                    </a:ext>
                  </a:extLst>
                </a:gridCol>
                <a:gridCol w="1800200">
                  <a:extLst>
                    <a:ext uri="{9D8B030D-6E8A-4147-A177-3AD203B41FA5}">
                      <a16:colId xmlns:a16="http://schemas.microsoft.com/office/drawing/2014/main" val="20015"/>
                    </a:ext>
                  </a:extLst>
                </a:gridCol>
                <a:gridCol w="1008112">
                  <a:extLst>
                    <a:ext uri="{9D8B030D-6E8A-4147-A177-3AD203B41FA5}">
                      <a16:colId xmlns:a16="http://schemas.microsoft.com/office/drawing/2014/main" val="20016"/>
                    </a:ext>
                  </a:extLst>
                </a:gridCol>
                <a:gridCol w="792088">
                  <a:extLst>
                    <a:ext uri="{9D8B030D-6E8A-4147-A177-3AD203B41FA5}">
                      <a16:colId xmlns:a16="http://schemas.microsoft.com/office/drawing/2014/main" val="20017"/>
                    </a:ext>
                  </a:extLst>
                </a:gridCol>
                <a:gridCol w="1440160">
                  <a:extLst>
                    <a:ext uri="{9D8B030D-6E8A-4147-A177-3AD203B41FA5}">
                      <a16:colId xmlns:a16="http://schemas.microsoft.com/office/drawing/2014/main" val="20018"/>
                    </a:ext>
                  </a:extLst>
                </a:gridCol>
                <a:gridCol w="864096">
                  <a:extLst>
                    <a:ext uri="{9D8B030D-6E8A-4147-A177-3AD203B41FA5}">
                      <a16:colId xmlns:a16="http://schemas.microsoft.com/office/drawing/2014/main" val="20019"/>
                    </a:ext>
                  </a:extLst>
                </a:gridCol>
                <a:gridCol w="936104">
                  <a:extLst>
                    <a:ext uri="{9D8B030D-6E8A-4147-A177-3AD203B41FA5}">
                      <a16:colId xmlns:a16="http://schemas.microsoft.com/office/drawing/2014/main" val="20020"/>
                    </a:ext>
                  </a:extLst>
                </a:gridCol>
                <a:gridCol w="1008290">
                  <a:extLst>
                    <a:ext uri="{9D8B030D-6E8A-4147-A177-3AD203B41FA5}">
                      <a16:colId xmlns:a16="http://schemas.microsoft.com/office/drawing/2014/main" val="20021"/>
                    </a:ext>
                  </a:extLst>
                </a:gridCol>
              </a:tblGrid>
              <a:tr h="572540">
                <a:tc>
                  <a:txBody>
                    <a:bodyPr/>
                    <a:lstStyle/>
                    <a:p>
                      <a:pPr algn="l" fontAlgn="b"/>
                      <a:endParaRPr lang="it-IT" sz="2200" b="0" i="0" u="none" strike="noStrike" dirty="0">
                        <a:solidFill>
                          <a:srgbClr val="000000"/>
                        </a:solidFill>
                        <a:latin typeface="+mj-lt"/>
                      </a:endParaRPr>
                    </a:p>
                  </a:txBody>
                  <a:tcPr marL="8887" marR="8887" marT="8887" marB="0" anchor="b"/>
                </a:tc>
                <a:tc gridSpan="3">
                  <a:txBody>
                    <a:bodyPr/>
                    <a:lstStyle/>
                    <a:p>
                      <a:pPr algn="ctr" fontAlgn="b"/>
                      <a:r>
                        <a:rPr lang="it-IT" sz="2800" b="1" u="none" strike="noStrike" dirty="0">
                          <a:latin typeface="+mj-lt"/>
                        </a:rPr>
                        <a:t>NDM1</a:t>
                      </a:r>
                      <a:endParaRPr lang="it-IT" sz="2800" b="1" i="0" u="none" strike="noStrike" dirty="0">
                        <a:solidFill>
                          <a:srgbClr val="000000"/>
                        </a:solidFill>
                        <a:latin typeface="+mj-lt"/>
                      </a:endParaRPr>
                    </a:p>
                  </a:txBody>
                  <a:tcPr marL="8887" marR="8887" marT="8887" marB="0">
                    <a:solidFill>
                      <a:schemeClr val="accent1">
                        <a:lumMod val="20000"/>
                        <a:lumOff val="80000"/>
                      </a:schemeClr>
                    </a:solidFill>
                  </a:tcPr>
                </a:tc>
                <a:tc hMerge="1">
                  <a:txBody>
                    <a:bodyPr/>
                    <a:lstStyle/>
                    <a:p>
                      <a:endParaRPr lang="it-IT"/>
                    </a:p>
                  </a:txBody>
                  <a:tcPr/>
                </a:tc>
                <a:tc hMerge="1">
                  <a:txBody>
                    <a:bodyPr/>
                    <a:lstStyle/>
                    <a:p>
                      <a:endParaRPr lang="it-IT"/>
                    </a:p>
                  </a:txBody>
                  <a:tcPr/>
                </a:tc>
                <a:tc gridSpan="3">
                  <a:txBody>
                    <a:bodyPr/>
                    <a:lstStyle/>
                    <a:p>
                      <a:pPr algn="ctr" fontAlgn="b"/>
                      <a:r>
                        <a:rPr lang="it-IT" sz="2800" b="1" u="none" strike="noStrike" dirty="0">
                          <a:latin typeface="+mj-lt"/>
                        </a:rPr>
                        <a:t>Q123C</a:t>
                      </a:r>
                      <a:endParaRPr lang="it-IT" sz="2800" b="1" i="0" u="none" strike="noStrike" dirty="0">
                        <a:solidFill>
                          <a:srgbClr val="000000"/>
                        </a:solidFill>
                        <a:latin typeface="+mj-lt"/>
                      </a:endParaRPr>
                    </a:p>
                  </a:txBody>
                  <a:tcPr marL="8887" marR="8887" marT="8887" marB="0">
                    <a:solidFill>
                      <a:schemeClr val="accent1">
                        <a:lumMod val="20000"/>
                        <a:lumOff val="80000"/>
                      </a:schemeClr>
                    </a:solidFill>
                  </a:tcPr>
                </a:tc>
                <a:tc hMerge="1">
                  <a:txBody>
                    <a:bodyPr/>
                    <a:lstStyle/>
                    <a:p>
                      <a:endParaRPr lang="it-IT"/>
                    </a:p>
                  </a:txBody>
                  <a:tcPr/>
                </a:tc>
                <a:tc hMerge="1">
                  <a:txBody>
                    <a:bodyPr/>
                    <a:lstStyle/>
                    <a:p>
                      <a:endParaRPr lang="it-IT"/>
                    </a:p>
                  </a:txBody>
                  <a:tcPr/>
                </a:tc>
                <a:tc gridSpan="3">
                  <a:txBody>
                    <a:bodyPr/>
                    <a:lstStyle/>
                    <a:p>
                      <a:pPr algn="ctr" fontAlgn="b"/>
                      <a:r>
                        <a:rPr lang="it-IT" sz="2800" b="1" u="none" strike="noStrike" dirty="0">
                          <a:latin typeface="+mj-lt"/>
                        </a:rPr>
                        <a:t>Q123F</a:t>
                      </a:r>
                      <a:endParaRPr lang="it-IT" sz="2800" b="1" i="0" u="none" strike="noStrike" dirty="0">
                        <a:solidFill>
                          <a:srgbClr val="000000"/>
                        </a:solidFill>
                        <a:latin typeface="+mj-lt"/>
                      </a:endParaRPr>
                    </a:p>
                  </a:txBody>
                  <a:tcPr marL="8887" marR="8887" marT="8887" marB="0">
                    <a:solidFill>
                      <a:schemeClr val="accent1">
                        <a:lumMod val="20000"/>
                        <a:lumOff val="80000"/>
                      </a:schemeClr>
                    </a:solidFill>
                  </a:tcPr>
                </a:tc>
                <a:tc hMerge="1">
                  <a:txBody>
                    <a:bodyPr/>
                    <a:lstStyle/>
                    <a:p>
                      <a:endParaRPr lang="it-IT"/>
                    </a:p>
                  </a:txBody>
                  <a:tcPr/>
                </a:tc>
                <a:tc hMerge="1">
                  <a:txBody>
                    <a:bodyPr/>
                    <a:lstStyle/>
                    <a:p>
                      <a:endParaRPr lang="it-IT"/>
                    </a:p>
                  </a:txBody>
                  <a:tcPr/>
                </a:tc>
                <a:tc gridSpan="3">
                  <a:txBody>
                    <a:bodyPr/>
                    <a:lstStyle/>
                    <a:p>
                      <a:pPr algn="ctr" fontAlgn="b"/>
                      <a:r>
                        <a:rPr lang="it-IT" sz="2800" b="1" u="none" strike="noStrike" dirty="0">
                          <a:latin typeface="+mj-lt"/>
                        </a:rPr>
                        <a:t>Q123E</a:t>
                      </a:r>
                      <a:endParaRPr lang="it-IT" sz="2800" b="1" i="0" u="none" strike="noStrike" dirty="0">
                        <a:solidFill>
                          <a:srgbClr val="000000"/>
                        </a:solidFill>
                        <a:latin typeface="+mj-lt"/>
                      </a:endParaRPr>
                    </a:p>
                  </a:txBody>
                  <a:tcPr marL="8887" marR="8887" marT="8887" marB="0">
                    <a:solidFill>
                      <a:schemeClr val="accent1">
                        <a:lumMod val="20000"/>
                        <a:lumOff val="80000"/>
                      </a:schemeClr>
                    </a:solidFill>
                  </a:tcPr>
                </a:tc>
                <a:tc hMerge="1">
                  <a:txBody>
                    <a:bodyPr/>
                    <a:lstStyle/>
                    <a:p>
                      <a:endParaRPr lang="it-IT"/>
                    </a:p>
                  </a:txBody>
                  <a:tcPr/>
                </a:tc>
                <a:tc hMerge="1">
                  <a:txBody>
                    <a:bodyPr/>
                    <a:lstStyle/>
                    <a:p>
                      <a:endParaRPr lang="it-IT"/>
                    </a:p>
                  </a:txBody>
                  <a:tcPr/>
                </a:tc>
                <a:tc gridSpan="3">
                  <a:txBody>
                    <a:bodyPr/>
                    <a:lstStyle/>
                    <a:p>
                      <a:pPr algn="ctr" fontAlgn="b"/>
                      <a:r>
                        <a:rPr lang="it-IT" sz="2800" b="1" u="none" strike="noStrike" dirty="0">
                          <a:latin typeface="+mj-lt"/>
                        </a:rPr>
                        <a:t>Q123Y</a:t>
                      </a:r>
                      <a:endParaRPr lang="it-IT" sz="2800" b="1" i="0" u="none" strike="noStrike" dirty="0">
                        <a:solidFill>
                          <a:srgbClr val="000000"/>
                        </a:solidFill>
                        <a:latin typeface="+mj-lt"/>
                      </a:endParaRPr>
                    </a:p>
                  </a:txBody>
                  <a:tcPr marL="8887" marR="8887" marT="8887" marB="0">
                    <a:solidFill>
                      <a:schemeClr val="accent1">
                        <a:lumMod val="20000"/>
                        <a:lumOff val="80000"/>
                      </a:schemeClr>
                    </a:solidFill>
                  </a:tcPr>
                </a:tc>
                <a:tc hMerge="1">
                  <a:txBody>
                    <a:bodyPr/>
                    <a:lstStyle/>
                    <a:p>
                      <a:endParaRPr lang="it-IT"/>
                    </a:p>
                  </a:txBody>
                  <a:tcPr/>
                </a:tc>
                <a:tc hMerge="1">
                  <a:txBody>
                    <a:bodyPr/>
                    <a:lstStyle/>
                    <a:p>
                      <a:endParaRPr lang="it-IT"/>
                    </a:p>
                  </a:txBody>
                  <a:tcPr/>
                </a:tc>
                <a:tc gridSpan="3">
                  <a:txBody>
                    <a:bodyPr/>
                    <a:lstStyle/>
                    <a:p>
                      <a:pPr algn="ctr" fontAlgn="b"/>
                      <a:r>
                        <a:rPr lang="it-IT" sz="2800" b="1" u="none" strike="noStrike" dirty="0">
                          <a:latin typeface="+mj-lt"/>
                        </a:rPr>
                        <a:t>Q123V</a:t>
                      </a:r>
                      <a:endParaRPr lang="it-IT" sz="2800" b="1" i="0" u="none" strike="noStrike" dirty="0">
                        <a:solidFill>
                          <a:srgbClr val="000000"/>
                        </a:solidFill>
                        <a:latin typeface="+mj-lt"/>
                      </a:endParaRPr>
                    </a:p>
                  </a:txBody>
                  <a:tcPr marL="8887" marR="8887" marT="8887" marB="0">
                    <a:solidFill>
                      <a:schemeClr val="accent1">
                        <a:lumMod val="20000"/>
                        <a:lumOff val="80000"/>
                      </a:schemeClr>
                    </a:solidFill>
                  </a:tcPr>
                </a:tc>
                <a:tc hMerge="1">
                  <a:txBody>
                    <a:bodyPr/>
                    <a:lstStyle/>
                    <a:p>
                      <a:endParaRPr lang="it-IT"/>
                    </a:p>
                  </a:txBody>
                  <a:tcPr/>
                </a:tc>
                <a:tc hMerge="1">
                  <a:txBody>
                    <a:bodyPr/>
                    <a:lstStyle/>
                    <a:p>
                      <a:endParaRPr lang="it-IT"/>
                    </a:p>
                  </a:txBody>
                  <a:tcPr/>
                </a:tc>
                <a:tc gridSpan="3">
                  <a:txBody>
                    <a:bodyPr/>
                    <a:lstStyle/>
                    <a:p>
                      <a:pPr algn="ctr" fontAlgn="b"/>
                      <a:r>
                        <a:rPr lang="it-IT" sz="2800" b="1" u="none" strike="noStrike" dirty="0">
                          <a:latin typeface="+mj-lt"/>
                        </a:rPr>
                        <a:t>Q123K</a:t>
                      </a:r>
                      <a:endParaRPr lang="it-IT" sz="2800" b="1" i="0" u="none" strike="noStrike" dirty="0">
                        <a:solidFill>
                          <a:srgbClr val="000000"/>
                        </a:solidFill>
                        <a:latin typeface="+mj-lt"/>
                      </a:endParaRPr>
                    </a:p>
                  </a:txBody>
                  <a:tcPr marL="8887" marR="8887" marT="8887" marB="0">
                    <a:solidFill>
                      <a:schemeClr val="accent1">
                        <a:lumMod val="20000"/>
                        <a:lumOff val="80000"/>
                      </a:schemeClr>
                    </a:solidFill>
                  </a:tcPr>
                </a:tc>
                <a:tc hMerge="1">
                  <a:txBody>
                    <a:bodyPr/>
                    <a:lstStyle/>
                    <a:p>
                      <a:endParaRPr lang="it-IT"/>
                    </a:p>
                  </a:txBody>
                  <a:tcPr/>
                </a:tc>
                <a:tc hMerge="1">
                  <a:txBody>
                    <a:bodyPr/>
                    <a:lstStyle/>
                    <a:p>
                      <a:endParaRPr lang="it-IT"/>
                    </a:p>
                  </a:txBody>
                  <a:tcPr/>
                </a:tc>
                <a:extLst>
                  <a:ext uri="{0D108BD9-81ED-4DB2-BD59-A6C34878D82A}">
                    <a16:rowId xmlns:a16="http://schemas.microsoft.com/office/drawing/2014/main" val="10000"/>
                  </a:ext>
                </a:extLst>
              </a:tr>
              <a:tr h="572540">
                <a:tc>
                  <a:txBody>
                    <a:bodyPr/>
                    <a:lstStyle/>
                    <a:p>
                      <a:pPr algn="l" fontAlgn="b"/>
                      <a:r>
                        <a:rPr lang="it-IT" sz="2400" b="1" u="none" strike="noStrike" dirty="0">
                          <a:latin typeface="+mj-lt"/>
                        </a:rPr>
                        <a:t>SUBSTRATES</a:t>
                      </a:r>
                      <a:endParaRPr lang="it-IT" sz="2400" b="1" i="0" u="none" strike="noStrike" dirty="0">
                        <a:solidFill>
                          <a:srgbClr val="000000"/>
                        </a:solidFill>
                        <a:latin typeface="+mj-lt"/>
                      </a:endParaRPr>
                    </a:p>
                  </a:txBody>
                  <a:tcPr marL="8887" marR="8887" marT="8887" marB="0">
                    <a:solidFill>
                      <a:schemeClr val="accent1">
                        <a:lumMod val="20000"/>
                        <a:lumOff val="80000"/>
                      </a:schemeClr>
                    </a:solidFill>
                  </a:tcPr>
                </a:tc>
                <a:tc>
                  <a:txBody>
                    <a:bodyPr/>
                    <a:lstStyle/>
                    <a:p>
                      <a:pPr algn="l" fontAlgn="b"/>
                      <a:r>
                        <a:rPr lang="it-IT" sz="2200" u="none" strike="noStrike" dirty="0">
                          <a:latin typeface="+mj-lt"/>
                        </a:rPr>
                        <a:t>Km</a:t>
                      </a:r>
                      <a:endParaRPr lang="it-IT" sz="2200" b="0" i="0" u="none" strike="noStrike" dirty="0">
                        <a:solidFill>
                          <a:srgbClr val="000000"/>
                        </a:solidFill>
                        <a:latin typeface="+mj-lt"/>
                      </a:endParaRPr>
                    </a:p>
                  </a:txBody>
                  <a:tcPr marL="8887" marR="8887" marT="8887" marB="0">
                    <a:solidFill>
                      <a:schemeClr val="accent1">
                        <a:lumMod val="20000"/>
                        <a:lumOff val="80000"/>
                      </a:schemeClr>
                    </a:solidFill>
                  </a:tcPr>
                </a:tc>
                <a:tc>
                  <a:txBody>
                    <a:bodyPr/>
                    <a:lstStyle/>
                    <a:p>
                      <a:pPr algn="l" fontAlgn="b"/>
                      <a:r>
                        <a:rPr lang="it-IT" sz="2200" u="none" strike="noStrike" dirty="0" err="1">
                          <a:latin typeface="+mj-lt"/>
                        </a:rPr>
                        <a:t>kcat</a:t>
                      </a:r>
                      <a:endParaRPr lang="it-IT" sz="2200" b="0" i="0" u="none" strike="noStrike" dirty="0">
                        <a:solidFill>
                          <a:srgbClr val="000000"/>
                        </a:solidFill>
                        <a:latin typeface="+mj-lt"/>
                      </a:endParaRPr>
                    </a:p>
                  </a:txBody>
                  <a:tcPr marL="8887" marR="8887" marT="8887" marB="0">
                    <a:solidFill>
                      <a:schemeClr val="accent1">
                        <a:lumMod val="20000"/>
                        <a:lumOff val="80000"/>
                      </a:schemeClr>
                    </a:solidFill>
                  </a:tcPr>
                </a:tc>
                <a:tc>
                  <a:txBody>
                    <a:bodyPr/>
                    <a:lstStyle/>
                    <a:p>
                      <a:pPr algn="l" fontAlgn="b"/>
                      <a:r>
                        <a:rPr lang="it-IT" sz="2200" u="none" strike="noStrike" dirty="0" err="1">
                          <a:latin typeface="+mj-lt"/>
                        </a:rPr>
                        <a:t>kcat</a:t>
                      </a:r>
                      <a:r>
                        <a:rPr lang="it-IT" sz="2200" u="none" strike="noStrike" dirty="0">
                          <a:latin typeface="+mj-lt"/>
                        </a:rPr>
                        <a:t>/km</a:t>
                      </a:r>
                      <a:endParaRPr lang="it-IT" sz="2200" b="0" i="0" u="none" strike="noStrike" dirty="0">
                        <a:solidFill>
                          <a:srgbClr val="000000"/>
                        </a:solidFill>
                        <a:latin typeface="+mj-lt"/>
                      </a:endParaRPr>
                    </a:p>
                  </a:txBody>
                  <a:tcPr marL="8887" marR="8887" marT="8887" marB="0">
                    <a:solidFill>
                      <a:schemeClr val="accent1">
                        <a:lumMod val="20000"/>
                        <a:lumOff val="80000"/>
                      </a:schemeClr>
                    </a:solidFill>
                  </a:tcPr>
                </a:tc>
                <a:tc>
                  <a:txBody>
                    <a:bodyPr/>
                    <a:lstStyle/>
                    <a:p>
                      <a:pPr algn="l" fontAlgn="b"/>
                      <a:r>
                        <a:rPr lang="it-IT" sz="2200" u="none" strike="noStrike" dirty="0">
                          <a:latin typeface="+mj-lt"/>
                        </a:rPr>
                        <a:t>Km</a:t>
                      </a:r>
                      <a:endParaRPr lang="it-IT" sz="2200" b="0" i="0" u="none" strike="noStrike" dirty="0">
                        <a:solidFill>
                          <a:srgbClr val="000000"/>
                        </a:solidFill>
                        <a:latin typeface="+mj-lt"/>
                      </a:endParaRPr>
                    </a:p>
                  </a:txBody>
                  <a:tcPr marL="8887" marR="8887" marT="8887" marB="0">
                    <a:solidFill>
                      <a:schemeClr val="accent1">
                        <a:lumMod val="20000"/>
                        <a:lumOff val="80000"/>
                      </a:schemeClr>
                    </a:solidFill>
                  </a:tcPr>
                </a:tc>
                <a:tc>
                  <a:txBody>
                    <a:bodyPr/>
                    <a:lstStyle/>
                    <a:p>
                      <a:pPr algn="l" fontAlgn="b"/>
                      <a:r>
                        <a:rPr lang="it-IT" sz="2200" u="none" strike="noStrike" dirty="0" err="1">
                          <a:latin typeface="+mj-lt"/>
                        </a:rPr>
                        <a:t>kcat</a:t>
                      </a:r>
                      <a:endParaRPr lang="it-IT" sz="2200" b="0" i="0" u="none" strike="noStrike" dirty="0">
                        <a:solidFill>
                          <a:srgbClr val="000000"/>
                        </a:solidFill>
                        <a:latin typeface="+mj-lt"/>
                      </a:endParaRPr>
                    </a:p>
                  </a:txBody>
                  <a:tcPr marL="8887" marR="8887" marT="8887" marB="0">
                    <a:solidFill>
                      <a:schemeClr val="accent1">
                        <a:lumMod val="20000"/>
                        <a:lumOff val="80000"/>
                      </a:schemeClr>
                    </a:solidFill>
                  </a:tcPr>
                </a:tc>
                <a:tc>
                  <a:txBody>
                    <a:bodyPr/>
                    <a:lstStyle/>
                    <a:p>
                      <a:pPr algn="l" fontAlgn="b"/>
                      <a:r>
                        <a:rPr lang="it-IT" sz="2200" u="none" strike="noStrike" dirty="0" err="1">
                          <a:latin typeface="+mj-lt"/>
                        </a:rPr>
                        <a:t>kcat</a:t>
                      </a:r>
                      <a:r>
                        <a:rPr lang="it-IT" sz="2200" u="none" strike="noStrike" dirty="0">
                          <a:latin typeface="+mj-lt"/>
                        </a:rPr>
                        <a:t>/km</a:t>
                      </a:r>
                      <a:endParaRPr lang="it-IT" sz="2200" b="0" i="0" u="none" strike="noStrike" dirty="0">
                        <a:solidFill>
                          <a:srgbClr val="000000"/>
                        </a:solidFill>
                        <a:latin typeface="+mj-lt"/>
                      </a:endParaRPr>
                    </a:p>
                  </a:txBody>
                  <a:tcPr marL="8887" marR="8887" marT="8887" marB="0">
                    <a:solidFill>
                      <a:schemeClr val="accent1">
                        <a:lumMod val="20000"/>
                        <a:lumOff val="80000"/>
                      </a:schemeClr>
                    </a:solidFill>
                  </a:tcPr>
                </a:tc>
                <a:tc>
                  <a:txBody>
                    <a:bodyPr/>
                    <a:lstStyle/>
                    <a:p>
                      <a:pPr algn="l" fontAlgn="b"/>
                      <a:r>
                        <a:rPr lang="it-IT" sz="2200" u="none" strike="noStrike" dirty="0">
                          <a:latin typeface="+mj-lt"/>
                        </a:rPr>
                        <a:t>Km</a:t>
                      </a:r>
                      <a:endParaRPr lang="it-IT" sz="2200" b="0" i="0" u="none" strike="noStrike" dirty="0">
                        <a:solidFill>
                          <a:srgbClr val="000000"/>
                        </a:solidFill>
                        <a:latin typeface="+mj-lt"/>
                      </a:endParaRPr>
                    </a:p>
                  </a:txBody>
                  <a:tcPr marL="8887" marR="8887" marT="8887" marB="0">
                    <a:solidFill>
                      <a:schemeClr val="accent1">
                        <a:lumMod val="20000"/>
                        <a:lumOff val="80000"/>
                      </a:schemeClr>
                    </a:solidFill>
                  </a:tcPr>
                </a:tc>
                <a:tc>
                  <a:txBody>
                    <a:bodyPr/>
                    <a:lstStyle/>
                    <a:p>
                      <a:pPr algn="l" fontAlgn="b"/>
                      <a:r>
                        <a:rPr lang="it-IT" sz="2200" u="none" strike="noStrike" dirty="0" err="1">
                          <a:latin typeface="+mj-lt"/>
                        </a:rPr>
                        <a:t>kcat</a:t>
                      </a:r>
                      <a:endParaRPr lang="it-IT" sz="2200" b="0" i="0" u="none" strike="noStrike" dirty="0">
                        <a:solidFill>
                          <a:srgbClr val="000000"/>
                        </a:solidFill>
                        <a:latin typeface="+mj-lt"/>
                      </a:endParaRPr>
                    </a:p>
                  </a:txBody>
                  <a:tcPr marL="8887" marR="8887" marT="8887" marB="0">
                    <a:solidFill>
                      <a:schemeClr val="accent1">
                        <a:lumMod val="20000"/>
                        <a:lumOff val="80000"/>
                      </a:schemeClr>
                    </a:solidFill>
                  </a:tcPr>
                </a:tc>
                <a:tc>
                  <a:txBody>
                    <a:bodyPr/>
                    <a:lstStyle/>
                    <a:p>
                      <a:pPr algn="l" fontAlgn="b"/>
                      <a:r>
                        <a:rPr lang="it-IT" sz="2200" u="none" strike="noStrike" dirty="0" err="1">
                          <a:latin typeface="+mj-lt"/>
                        </a:rPr>
                        <a:t>kcat</a:t>
                      </a:r>
                      <a:r>
                        <a:rPr lang="it-IT" sz="2200" u="none" strike="noStrike" dirty="0">
                          <a:latin typeface="+mj-lt"/>
                        </a:rPr>
                        <a:t>/km</a:t>
                      </a:r>
                      <a:endParaRPr lang="it-IT" sz="2200" b="0" i="0" u="none" strike="noStrike" dirty="0">
                        <a:solidFill>
                          <a:srgbClr val="000000"/>
                        </a:solidFill>
                        <a:latin typeface="+mj-lt"/>
                      </a:endParaRPr>
                    </a:p>
                  </a:txBody>
                  <a:tcPr marL="8887" marR="8887" marT="8887" marB="0">
                    <a:solidFill>
                      <a:schemeClr val="accent1">
                        <a:lumMod val="20000"/>
                        <a:lumOff val="80000"/>
                      </a:schemeClr>
                    </a:solidFill>
                  </a:tcPr>
                </a:tc>
                <a:tc>
                  <a:txBody>
                    <a:bodyPr/>
                    <a:lstStyle/>
                    <a:p>
                      <a:pPr algn="l" fontAlgn="b"/>
                      <a:r>
                        <a:rPr lang="it-IT" sz="2200" u="none" strike="noStrike" dirty="0">
                          <a:latin typeface="+mj-lt"/>
                        </a:rPr>
                        <a:t>Km</a:t>
                      </a:r>
                      <a:endParaRPr lang="it-IT" sz="2200" b="0" i="0" u="none" strike="noStrike" dirty="0">
                        <a:solidFill>
                          <a:srgbClr val="000000"/>
                        </a:solidFill>
                        <a:latin typeface="+mj-lt"/>
                      </a:endParaRPr>
                    </a:p>
                  </a:txBody>
                  <a:tcPr marL="8887" marR="8887" marT="8887" marB="0">
                    <a:solidFill>
                      <a:schemeClr val="accent1">
                        <a:lumMod val="20000"/>
                        <a:lumOff val="80000"/>
                      </a:schemeClr>
                    </a:solidFill>
                  </a:tcPr>
                </a:tc>
                <a:tc>
                  <a:txBody>
                    <a:bodyPr/>
                    <a:lstStyle/>
                    <a:p>
                      <a:pPr algn="l" fontAlgn="b"/>
                      <a:r>
                        <a:rPr lang="it-IT" sz="2200" u="none" strike="noStrike" dirty="0" err="1">
                          <a:latin typeface="+mj-lt"/>
                        </a:rPr>
                        <a:t>kcat</a:t>
                      </a:r>
                      <a:endParaRPr lang="it-IT" sz="2200" b="0" i="0" u="none" strike="noStrike" dirty="0">
                        <a:solidFill>
                          <a:srgbClr val="000000"/>
                        </a:solidFill>
                        <a:latin typeface="+mj-lt"/>
                      </a:endParaRPr>
                    </a:p>
                  </a:txBody>
                  <a:tcPr marL="8887" marR="8887" marT="8887" marB="0">
                    <a:solidFill>
                      <a:schemeClr val="accent1">
                        <a:lumMod val="20000"/>
                        <a:lumOff val="80000"/>
                      </a:schemeClr>
                    </a:solidFill>
                  </a:tcPr>
                </a:tc>
                <a:tc>
                  <a:txBody>
                    <a:bodyPr/>
                    <a:lstStyle/>
                    <a:p>
                      <a:pPr algn="l" fontAlgn="b"/>
                      <a:r>
                        <a:rPr lang="it-IT" sz="2200" u="none" strike="noStrike" dirty="0" err="1">
                          <a:latin typeface="+mj-lt"/>
                        </a:rPr>
                        <a:t>kcat</a:t>
                      </a:r>
                      <a:r>
                        <a:rPr lang="it-IT" sz="2200" u="none" strike="noStrike" dirty="0">
                          <a:latin typeface="+mj-lt"/>
                        </a:rPr>
                        <a:t>/km</a:t>
                      </a:r>
                      <a:endParaRPr lang="it-IT" sz="2200" b="0" i="0" u="none" strike="noStrike" dirty="0">
                        <a:solidFill>
                          <a:srgbClr val="000000"/>
                        </a:solidFill>
                        <a:latin typeface="+mj-lt"/>
                      </a:endParaRPr>
                    </a:p>
                  </a:txBody>
                  <a:tcPr marL="8887" marR="8887" marT="8887" marB="0">
                    <a:solidFill>
                      <a:schemeClr val="accent1">
                        <a:lumMod val="20000"/>
                        <a:lumOff val="80000"/>
                      </a:schemeClr>
                    </a:solidFill>
                  </a:tcPr>
                </a:tc>
                <a:tc>
                  <a:txBody>
                    <a:bodyPr/>
                    <a:lstStyle/>
                    <a:p>
                      <a:pPr algn="l" fontAlgn="b"/>
                      <a:r>
                        <a:rPr lang="it-IT" sz="2200" u="none" strike="noStrike" dirty="0">
                          <a:latin typeface="+mj-lt"/>
                        </a:rPr>
                        <a:t>Km</a:t>
                      </a:r>
                      <a:endParaRPr lang="it-IT" sz="2200" b="0" i="0" u="none" strike="noStrike" dirty="0">
                        <a:solidFill>
                          <a:srgbClr val="000000"/>
                        </a:solidFill>
                        <a:latin typeface="+mj-lt"/>
                      </a:endParaRPr>
                    </a:p>
                  </a:txBody>
                  <a:tcPr marL="8887" marR="8887" marT="8887" marB="0">
                    <a:solidFill>
                      <a:schemeClr val="accent1">
                        <a:lumMod val="20000"/>
                        <a:lumOff val="80000"/>
                      </a:schemeClr>
                    </a:solidFill>
                  </a:tcPr>
                </a:tc>
                <a:tc>
                  <a:txBody>
                    <a:bodyPr/>
                    <a:lstStyle/>
                    <a:p>
                      <a:pPr algn="l" fontAlgn="b"/>
                      <a:r>
                        <a:rPr lang="it-IT" sz="2200" u="none" strike="noStrike" dirty="0" err="1">
                          <a:latin typeface="+mj-lt"/>
                        </a:rPr>
                        <a:t>kcat</a:t>
                      </a:r>
                      <a:endParaRPr lang="it-IT" sz="2200" b="0" i="0" u="none" strike="noStrike" dirty="0">
                        <a:solidFill>
                          <a:srgbClr val="000000"/>
                        </a:solidFill>
                        <a:latin typeface="+mj-lt"/>
                      </a:endParaRPr>
                    </a:p>
                  </a:txBody>
                  <a:tcPr marL="8887" marR="8887" marT="8887" marB="0">
                    <a:solidFill>
                      <a:schemeClr val="accent1">
                        <a:lumMod val="20000"/>
                        <a:lumOff val="80000"/>
                      </a:schemeClr>
                    </a:solidFill>
                  </a:tcPr>
                </a:tc>
                <a:tc>
                  <a:txBody>
                    <a:bodyPr/>
                    <a:lstStyle/>
                    <a:p>
                      <a:pPr algn="l" fontAlgn="b"/>
                      <a:r>
                        <a:rPr lang="it-IT" sz="2200" u="none" strike="noStrike" dirty="0" err="1">
                          <a:latin typeface="+mj-lt"/>
                        </a:rPr>
                        <a:t>kcat</a:t>
                      </a:r>
                      <a:r>
                        <a:rPr lang="it-IT" sz="2200" u="none" strike="noStrike" dirty="0">
                          <a:latin typeface="+mj-lt"/>
                        </a:rPr>
                        <a:t>/km</a:t>
                      </a:r>
                      <a:endParaRPr lang="it-IT" sz="2200" b="0" i="0" u="none" strike="noStrike" dirty="0">
                        <a:solidFill>
                          <a:srgbClr val="000000"/>
                        </a:solidFill>
                        <a:latin typeface="+mj-lt"/>
                      </a:endParaRPr>
                    </a:p>
                  </a:txBody>
                  <a:tcPr marL="8887" marR="8887" marT="8887" marB="0">
                    <a:solidFill>
                      <a:schemeClr val="accent1">
                        <a:lumMod val="20000"/>
                        <a:lumOff val="80000"/>
                      </a:schemeClr>
                    </a:solidFill>
                  </a:tcPr>
                </a:tc>
                <a:tc>
                  <a:txBody>
                    <a:bodyPr/>
                    <a:lstStyle/>
                    <a:p>
                      <a:pPr algn="l" fontAlgn="b"/>
                      <a:r>
                        <a:rPr lang="it-IT" sz="2200" u="none" strike="noStrike" dirty="0">
                          <a:latin typeface="+mj-lt"/>
                        </a:rPr>
                        <a:t>Km</a:t>
                      </a:r>
                      <a:endParaRPr lang="it-IT" sz="2200" b="0" i="0" u="none" strike="noStrike" dirty="0">
                        <a:solidFill>
                          <a:srgbClr val="000000"/>
                        </a:solidFill>
                        <a:latin typeface="+mj-lt"/>
                      </a:endParaRPr>
                    </a:p>
                  </a:txBody>
                  <a:tcPr marL="8887" marR="8887" marT="8887" marB="0">
                    <a:solidFill>
                      <a:schemeClr val="accent1">
                        <a:lumMod val="20000"/>
                        <a:lumOff val="80000"/>
                      </a:schemeClr>
                    </a:solidFill>
                  </a:tcPr>
                </a:tc>
                <a:tc>
                  <a:txBody>
                    <a:bodyPr/>
                    <a:lstStyle/>
                    <a:p>
                      <a:pPr algn="l" fontAlgn="b"/>
                      <a:r>
                        <a:rPr lang="it-IT" sz="2200" u="none" strike="noStrike" dirty="0" err="1">
                          <a:latin typeface="+mj-lt"/>
                        </a:rPr>
                        <a:t>kcat</a:t>
                      </a:r>
                      <a:endParaRPr lang="it-IT" sz="2200" b="0" i="0" u="none" strike="noStrike" dirty="0">
                        <a:solidFill>
                          <a:srgbClr val="000000"/>
                        </a:solidFill>
                        <a:latin typeface="+mj-lt"/>
                      </a:endParaRPr>
                    </a:p>
                  </a:txBody>
                  <a:tcPr marL="8887" marR="8887" marT="8887" marB="0">
                    <a:solidFill>
                      <a:schemeClr val="accent1">
                        <a:lumMod val="20000"/>
                        <a:lumOff val="80000"/>
                      </a:schemeClr>
                    </a:solidFill>
                  </a:tcPr>
                </a:tc>
                <a:tc>
                  <a:txBody>
                    <a:bodyPr/>
                    <a:lstStyle/>
                    <a:p>
                      <a:pPr algn="l" fontAlgn="b"/>
                      <a:r>
                        <a:rPr lang="it-IT" sz="2200" u="none" strike="noStrike" dirty="0" err="1">
                          <a:latin typeface="+mj-lt"/>
                        </a:rPr>
                        <a:t>kcat</a:t>
                      </a:r>
                      <a:r>
                        <a:rPr lang="it-IT" sz="2200" u="none" strike="noStrike" dirty="0">
                          <a:latin typeface="+mj-lt"/>
                        </a:rPr>
                        <a:t>/km</a:t>
                      </a:r>
                      <a:endParaRPr lang="it-IT" sz="2200" b="0" i="0" u="none" strike="noStrike" dirty="0">
                        <a:solidFill>
                          <a:srgbClr val="000000"/>
                        </a:solidFill>
                        <a:latin typeface="+mj-lt"/>
                      </a:endParaRPr>
                    </a:p>
                  </a:txBody>
                  <a:tcPr marL="8887" marR="8887" marT="8887" marB="0">
                    <a:solidFill>
                      <a:schemeClr val="accent1">
                        <a:lumMod val="20000"/>
                        <a:lumOff val="80000"/>
                      </a:schemeClr>
                    </a:solidFill>
                  </a:tcPr>
                </a:tc>
                <a:tc>
                  <a:txBody>
                    <a:bodyPr/>
                    <a:lstStyle/>
                    <a:p>
                      <a:pPr algn="l" fontAlgn="b"/>
                      <a:r>
                        <a:rPr lang="it-IT" sz="2200" u="none" strike="noStrike" dirty="0">
                          <a:latin typeface="+mj-lt"/>
                        </a:rPr>
                        <a:t>Km</a:t>
                      </a:r>
                      <a:endParaRPr lang="it-IT" sz="2200" b="0" i="0" u="none" strike="noStrike" dirty="0">
                        <a:solidFill>
                          <a:srgbClr val="000000"/>
                        </a:solidFill>
                        <a:latin typeface="+mj-lt"/>
                      </a:endParaRPr>
                    </a:p>
                  </a:txBody>
                  <a:tcPr marL="8887" marR="8887" marT="8887" marB="0">
                    <a:solidFill>
                      <a:schemeClr val="accent1">
                        <a:lumMod val="20000"/>
                        <a:lumOff val="80000"/>
                      </a:schemeClr>
                    </a:solidFill>
                  </a:tcPr>
                </a:tc>
                <a:tc>
                  <a:txBody>
                    <a:bodyPr/>
                    <a:lstStyle/>
                    <a:p>
                      <a:pPr algn="l" fontAlgn="b"/>
                      <a:r>
                        <a:rPr lang="it-IT" sz="2200" u="none" strike="noStrike" dirty="0" err="1">
                          <a:latin typeface="+mj-lt"/>
                        </a:rPr>
                        <a:t>kcat</a:t>
                      </a:r>
                      <a:endParaRPr lang="it-IT" sz="2200" b="0" i="0" u="none" strike="noStrike" dirty="0">
                        <a:solidFill>
                          <a:srgbClr val="000000"/>
                        </a:solidFill>
                        <a:latin typeface="+mj-lt"/>
                      </a:endParaRPr>
                    </a:p>
                  </a:txBody>
                  <a:tcPr marL="8887" marR="8887" marT="8887" marB="0">
                    <a:solidFill>
                      <a:schemeClr val="accent1">
                        <a:lumMod val="20000"/>
                        <a:lumOff val="80000"/>
                      </a:schemeClr>
                    </a:solidFill>
                  </a:tcPr>
                </a:tc>
                <a:tc>
                  <a:txBody>
                    <a:bodyPr/>
                    <a:lstStyle/>
                    <a:p>
                      <a:pPr algn="l" fontAlgn="b"/>
                      <a:r>
                        <a:rPr lang="it-IT" sz="2200" u="none" strike="noStrike" dirty="0" err="1">
                          <a:latin typeface="+mj-lt"/>
                        </a:rPr>
                        <a:t>kcat</a:t>
                      </a:r>
                      <a:r>
                        <a:rPr lang="it-IT" sz="2200" u="none" strike="noStrike" dirty="0">
                          <a:latin typeface="+mj-lt"/>
                        </a:rPr>
                        <a:t>/km</a:t>
                      </a:r>
                      <a:endParaRPr lang="it-IT" sz="2200" b="0" i="0" u="none" strike="noStrike" dirty="0">
                        <a:solidFill>
                          <a:srgbClr val="000000"/>
                        </a:solidFill>
                        <a:latin typeface="+mj-lt"/>
                      </a:endParaRPr>
                    </a:p>
                  </a:txBody>
                  <a:tcPr marL="8887" marR="8887" marT="8887" marB="0">
                    <a:solidFill>
                      <a:schemeClr val="accent1">
                        <a:lumMod val="20000"/>
                        <a:lumOff val="80000"/>
                      </a:schemeClr>
                    </a:solidFill>
                  </a:tcPr>
                </a:tc>
                <a:extLst>
                  <a:ext uri="{0D108BD9-81ED-4DB2-BD59-A6C34878D82A}">
                    <a16:rowId xmlns:a16="http://schemas.microsoft.com/office/drawing/2014/main" val="10001"/>
                  </a:ext>
                </a:extLst>
              </a:tr>
              <a:tr h="572540">
                <a:tc>
                  <a:txBody>
                    <a:bodyPr/>
                    <a:lstStyle/>
                    <a:p>
                      <a:pPr algn="l" fontAlgn="b"/>
                      <a:r>
                        <a:rPr lang="it-IT" sz="2200" u="none" strike="noStrike" dirty="0" smtClean="0">
                          <a:latin typeface="+mj-lt"/>
                        </a:rPr>
                        <a:t>BENZYLPENICILLIN</a:t>
                      </a:r>
                      <a:endParaRPr lang="it-IT" sz="2200" b="0" i="0" u="none" strike="noStrike" dirty="0">
                        <a:solidFill>
                          <a:srgbClr val="000000"/>
                        </a:solidFill>
                        <a:latin typeface="+mj-lt"/>
                      </a:endParaRPr>
                    </a:p>
                  </a:txBody>
                  <a:tcPr marL="8887" marR="8887" marT="8887" marB="0" anchor="ctr">
                    <a:solidFill>
                      <a:schemeClr val="accent1">
                        <a:lumMod val="20000"/>
                        <a:lumOff val="80000"/>
                      </a:schemeClr>
                    </a:solidFill>
                  </a:tcPr>
                </a:tc>
                <a:tc>
                  <a:txBody>
                    <a:bodyPr/>
                    <a:lstStyle/>
                    <a:p>
                      <a:pPr algn="l" fontAlgn="b"/>
                      <a:r>
                        <a:rPr lang="it-IT" sz="2200" u="none" strike="noStrike" dirty="0">
                          <a:latin typeface="+mj-lt"/>
                        </a:rPr>
                        <a:t>250±5</a:t>
                      </a:r>
                      <a:endParaRPr lang="it-IT" sz="2200" b="0" i="0" u="none" strike="noStrike" dirty="0">
                        <a:solidFill>
                          <a:srgbClr val="000000"/>
                        </a:solidFill>
                        <a:latin typeface="+mj-lt"/>
                      </a:endParaRPr>
                    </a:p>
                  </a:txBody>
                  <a:tcPr marL="8887" marR="8887" marT="8887" marB="0" anchor="ctr"/>
                </a:tc>
                <a:tc>
                  <a:txBody>
                    <a:bodyPr/>
                    <a:lstStyle/>
                    <a:p>
                      <a:pPr algn="l" fontAlgn="b"/>
                      <a:r>
                        <a:rPr lang="it-IT" sz="2200" u="none" strike="noStrike">
                          <a:latin typeface="+mj-lt"/>
                        </a:rPr>
                        <a:t>105</a:t>
                      </a:r>
                      <a:endParaRPr lang="it-IT" sz="2200" b="0" i="0" u="none" strike="noStrike">
                        <a:solidFill>
                          <a:srgbClr val="000000"/>
                        </a:solidFill>
                        <a:latin typeface="+mj-lt"/>
                      </a:endParaRPr>
                    </a:p>
                  </a:txBody>
                  <a:tcPr marL="8887" marR="8887" marT="8887" marB="0" anchor="ctr"/>
                </a:tc>
                <a:tc>
                  <a:txBody>
                    <a:bodyPr/>
                    <a:lstStyle/>
                    <a:p>
                      <a:pPr algn="l" fontAlgn="b"/>
                      <a:r>
                        <a:rPr lang="it-IT" sz="2200" u="none" strike="noStrike" dirty="0">
                          <a:latin typeface="+mj-lt"/>
                        </a:rPr>
                        <a:t>0.5</a:t>
                      </a:r>
                      <a:endParaRPr lang="it-IT" sz="2200" b="0" i="0" u="none" strike="noStrike" dirty="0">
                        <a:solidFill>
                          <a:srgbClr val="000000"/>
                        </a:solidFill>
                        <a:latin typeface="+mj-lt"/>
                      </a:endParaRPr>
                    </a:p>
                  </a:txBody>
                  <a:tcPr marL="8887" marR="8887" marT="8887" marB="0" anchor="ctr"/>
                </a:tc>
                <a:tc>
                  <a:txBody>
                    <a:bodyPr/>
                    <a:lstStyle/>
                    <a:p>
                      <a:pPr algn="l" fontAlgn="b"/>
                      <a:r>
                        <a:rPr lang="it-IT" sz="2200" u="none" strike="noStrike" dirty="0">
                          <a:latin typeface="+mj-lt"/>
                        </a:rPr>
                        <a:t>71±1</a:t>
                      </a:r>
                      <a:endParaRPr lang="it-IT" sz="2200" b="0" i="0" u="none" strike="noStrike" dirty="0">
                        <a:solidFill>
                          <a:srgbClr val="000000"/>
                        </a:solidFill>
                        <a:latin typeface="+mj-lt"/>
                      </a:endParaRPr>
                    </a:p>
                  </a:txBody>
                  <a:tcPr marL="8887" marR="8887" marT="8887" marB="0" anchor="ctr"/>
                </a:tc>
                <a:tc>
                  <a:txBody>
                    <a:bodyPr/>
                    <a:lstStyle/>
                    <a:p>
                      <a:pPr algn="l" fontAlgn="b"/>
                      <a:r>
                        <a:rPr lang="it-IT" sz="2200" u="none" strike="noStrike" dirty="0">
                          <a:latin typeface="+mj-lt"/>
                        </a:rPr>
                        <a:t>100</a:t>
                      </a:r>
                      <a:endParaRPr lang="it-IT" sz="2200" b="0" i="0" u="none" strike="noStrike" dirty="0">
                        <a:solidFill>
                          <a:srgbClr val="000000"/>
                        </a:solidFill>
                        <a:latin typeface="+mj-lt"/>
                      </a:endParaRPr>
                    </a:p>
                  </a:txBody>
                  <a:tcPr marL="8887" marR="8887" marT="8887" marB="0" anchor="ctr"/>
                </a:tc>
                <a:tc>
                  <a:txBody>
                    <a:bodyPr/>
                    <a:lstStyle/>
                    <a:p>
                      <a:pPr algn="l" fontAlgn="b"/>
                      <a:r>
                        <a:rPr lang="it-IT" sz="2200" u="none" strike="noStrike" dirty="0">
                          <a:latin typeface="+mj-lt"/>
                        </a:rPr>
                        <a:t>1.4</a:t>
                      </a:r>
                      <a:endParaRPr lang="it-IT" sz="2200" b="0" i="0" u="none" strike="noStrike" dirty="0">
                        <a:solidFill>
                          <a:srgbClr val="000000"/>
                        </a:solidFill>
                        <a:latin typeface="+mj-lt"/>
                      </a:endParaRPr>
                    </a:p>
                  </a:txBody>
                  <a:tcPr marL="8887" marR="8887" marT="8887" marB="0" anchor="ctr"/>
                </a:tc>
                <a:tc>
                  <a:txBody>
                    <a:bodyPr/>
                    <a:lstStyle/>
                    <a:p>
                      <a:pPr algn="l" fontAlgn="b"/>
                      <a:r>
                        <a:rPr lang="it-IT" sz="2200" u="none" strike="noStrike" dirty="0">
                          <a:latin typeface="+mj-lt"/>
                        </a:rPr>
                        <a:t>89±1</a:t>
                      </a:r>
                      <a:endParaRPr lang="it-IT" sz="2200" b="0" i="0" u="none" strike="noStrike" dirty="0">
                        <a:solidFill>
                          <a:srgbClr val="000000"/>
                        </a:solidFill>
                        <a:latin typeface="+mj-lt"/>
                      </a:endParaRPr>
                    </a:p>
                  </a:txBody>
                  <a:tcPr marL="8887" marR="8887" marT="8887" marB="0" anchor="ctr"/>
                </a:tc>
                <a:tc>
                  <a:txBody>
                    <a:bodyPr/>
                    <a:lstStyle/>
                    <a:p>
                      <a:pPr algn="l" fontAlgn="b"/>
                      <a:r>
                        <a:rPr lang="it-IT" sz="2200" u="none" strike="noStrike" dirty="0">
                          <a:latin typeface="+mj-lt"/>
                        </a:rPr>
                        <a:t>166</a:t>
                      </a:r>
                      <a:endParaRPr lang="it-IT" sz="2200" b="0" i="0" u="none" strike="noStrike" dirty="0">
                        <a:solidFill>
                          <a:srgbClr val="000000"/>
                        </a:solidFill>
                        <a:latin typeface="+mj-lt"/>
                      </a:endParaRPr>
                    </a:p>
                  </a:txBody>
                  <a:tcPr marL="8887" marR="8887" marT="8887" marB="0" anchor="ctr"/>
                </a:tc>
                <a:tc>
                  <a:txBody>
                    <a:bodyPr/>
                    <a:lstStyle/>
                    <a:p>
                      <a:pPr algn="l" fontAlgn="b"/>
                      <a:r>
                        <a:rPr lang="it-IT" sz="2200" u="none" strike="noStrike" dirty="0">
                          <a:latin typeface="+mj-lt"/>
                        </a:rPr>
                        <a:t>1.86</a:t>
                      </a:r>
                      <a:endParaRPr lang="it-IT" sz="2200" b="0" i="0" u="none" strike="noStrike" dirty="0">
                        <a:solidFill>
                          <a:srgbClr val="000000"/>
                        </a:solidFill>
                        <a:latin typeface="+mj-lt"/>
                      </a:endParaRPr>
                    </a:p>
                  </a:txBody>
                  <a:tcPr marL="8887" marR="8887" marT="8887" marB="0" anchor="ctr"/>
                </a:tc>
                <a:tc>
                  <a:txBody>
                    <a:bodyPr/>
                    <a:lstStyle/>
                    <a:p>
                      <a:pPr algn="l" fontAlgn="b"/>
                      <a:r>
                        <a:rPr lang="it-IT" sz="2200" u="none" strike="noStrike" dirty="0" smtClean="0">
                          <a:latin typeface="+mj-lt"/>
                        </a:rPr>
                        <a:t>5±1*</a:t>
                      </a:r>
                      <a:endParaRPr lang="it-IT" sz="2200" b="0" i="0" u="none" strike="noStrike" dirty="0">
                        <a:solidFill>
                          <a:srgbClr val="000000"/>
                        </a:solidFill>
                        <a:latin typeface="+mj-lt"/>
                      </a:endParaRPr>
                    </a:p>
                  </a:txBody>
                  <a:tcPr marL="8887" marR="8887" marT="8887" marB="0" anchor="ctr"/>
                </a:tc>
                <a:tc>
                  <a:txBody>
                    <a:bodyPr/>
                    <a:lstStyle/>
                    <a:p>
                      <a:pPr algn="l" fontAlgn="b"/>
                      <a:r>
                        <a:rPr lang="it-IT" sz="2200" u="none" strike="noStrike" dirty="0">
                          <a:latin typeface="+mj-lt"/>
                        </a:rPr>
                        <a:t>100</a:t>
                      </a:r>
                      <a:endParaRPr lang="it-IT" sz="2200" b="0" i="0" u="none" strike="noStrike" dirty="0">
                        <a:solidFill>
                          <a:srgbClr val="000000"/>
                        </a:solidFill>
                        <a:latin typeface="+mj-lt"/>
                      </a:endParaRPr>
                    </a:p>
                  </a:txBody>
                  <a:tcPr marL="8887" marR="8887" marT="8887" marB="0" anchor="ctr"/>
                </a:tc>
                <a:tc>
                  <a:txBody>
                    <a:bodyPr/>
                    <a:lstStyle/>
                    <a:p>
                      <a:pPr algn="l" fontAlgn="b"/>
                      <a:r>
                        <a:rPr lang="it-IT" sz="2200" u="none" strike="noStrike" dirty="0">
                          <a:latin typeface="+mj-lt"/>
                        </a:rPr>
                        <a:t>20</a:t>
                      </a:r>
                      <a:endParaRPr lang="it-IT" sz="2200" b="0" i="0" u="none" strike="noStrike" dirty="0">
                        <a:solidFill>
                          <a:srgbClr val="000000"/>
                        </a:solidFill>
                        <a:latin typeface="+mj-lt"/>
                      </a:endParaRPr>
                    </a:p>
                  </a:txBody>
                  <a:tcPr marL="8887" marR="8887" marT="8887" marB="0" anchor="ctr"/>
                </a:tc>
                <a:tc>
                  <a:txBody>
                    <a:bodyPr/>
                    <a:lstStyle/>
                    <a:p>
                      <a:pPr algn="l" fontAlgn="b"/>
                      <a:r>
                        <a:rPr lang="it-IT" sz="2200" u="none" strike="noStrike" dirty="0" smtClean="0">
                          <a:latin typeface="+mj-lt"/>
                        </a:rPr>
                        <a:t>8±1*</a:t>
                      </a:r>
                      <a:endParaRPr lang="it-IT" sz="2200" b="0" i="0" u="none" strike="noStrike" dirty="0">
                        <a:solidFill>
                          <a:srgbClr val="000000"/>
                        </a:solidFill>
                        <a:latin typeface="+mj-lt"/>
                      </a:endParaRPr>
                    </a:p>
                  </a:txBody>
                  <a:tcPr marL="8887" marR="8887" marT="8887" marB="0" anchor="ctr"/>
                </a:tc>
                <a:tc>
                  <a:txBody>
                    <a:bodyPr/>
                    <a:lstStyle/>
                    <a:p>
                      <a:pPr algn="l" fontAlgn="b"/>
                      <a:r>
                        <a:rPr lang="it-IT" sz="2200" u="none" strike="noStrike" dirty="0">
                          <a:latin typeface="+mj-lt"/>
                        </a:rPr>
                        <a:t>34</a:t>
                      </a:r>
                      <a:endParaRPr lang="it-IT" sz="2200" b="0" i="0" u="none" strike="noStrike" dirty="0">
                        <a:solidFill>
                          <a:srgbClr val="000000"/>
                        </a:solidFill>
                        <a:latin typeface="+mj-lt"/>
                      </a:endParaRPr>
                    </a:p>
                  </a:txBody>
                  <a:tcPr marL="8887" marR="8887" marT="8887" marB="0" anchor="ctr"/>
                </a:tc>
                <a:tc>
                  <a:txBody>
                    <a:bodyPr/>
                    <a:lstStyle/>
                    <a:p>
                      <a:pPr algn="l" fontAlgn="b"/>
                      <a:r>
                        <a:rPr lang="it-IT" sz="2200" u="none" strike="noStrike" dirty="0">
                          <a:latin typeface="+mj-lt"/>
                        </a:rPr>
                        <a:t>4.25</a:t>
                      </a:r>
                      <a:endParaRPr lang="it-IT" sz="2200" b="0" i="0" u="none" strike="noStrike" dirty="0">
                        <a:solidFill>
                          <a:srgbClr val="000000"/>
                        </a:solidFill>
                        <a:latin typeface="+mj-lt"/>
                      </a:endParaRPr>
                    </a:p>
                  </a:txBody>
                  <a:tcPr marL="8887" marR="8887" marT="8887" marB="0" anchor="ctr"/>
                </a:tc>
                <a:tc>
                  <a:txBody>
                    <a:bodyPr/>
                    <a:lstStyle/>
                    <a:p>
                      <a:pPr algn="l" fontAlgn="b"/>
                      <a:r>
                        <a:rPr lang="it-IT" sz="2200" u="none" strike="noStrike" dirty="0">
                          <a:latin typeface="+mj-lt"/>
                        </a:rPr>
                        <a:t>45±2</a:t>
                      </a:r>
                      <a:endParaRPr lang="it-IT" sz="2200" b="0" i="0" u="none" strike="noStrike" dirty="0">
                        <a:solidFill>
                          <a:srgbClr val="000000"/>
                        </a:solidFill>
                        <a:latin typeface="+mj-lt"/>
                      </a:endParaRPr>
                    </a:p>
                  </a:txBody>
                  <a:tcPr marL="8887" marR="8887" marT="8887" marB="0" anchor="ctr"/>
                </a:tc>
                <a:tc>
                  <a:txBody>
                    <a:bodyPr/>
                    <a:lstStyle/>
                    <a:p>
                      <a:pPr algn="l" fontAlgn="b"/>
                      <a:r>
                        <a:rPr lang="it-IT" sz="2200" u="none" strike="noStrike" dirty="0">
                          <a:latin typeface="+mj-lt"/>
                        </a:rPr>
                        <a:t>231</a:t>
                      </a:r>
                      <a:endParaRPr lang="it-IT" sz="2200" b="0" i="0" u="none" strike="noStrike" dirty="0">
                        <a:solidFill>
                          <a:srgbClr val="000000"/>
                        </a:solidFill>
                        <a:latin typeface="+mj-lt"/>
                      </a:endParaRPr>
                    </a:p>
                  </a:txBody>
                  <a:tcPr marL="8887" marR="8887" marT="8887" marB="0" anchor="ctr"/>
                </a:tc>
                <a:tc>
                  <a:txBody>
                    <a:bodyPr/>
                    <a:lstStyle/>
                    <a:p>
                      <a:pPr algn="l" fontAlgn="b"/>
                      <a:r>
                        <a:rPr lang="it-IT" sz="2200" u="none" strike="noStrike" dirty="0">
                          <a:latin typeface="+mj-lt"/>
                        </a:rPr>
                        <a:t>5.1</a:t>
                      </a:r>
                      <a:endParaRPr lang="it-IT" sz="2200" b="0" i="0" u="none" strike="noStrike" dirty="0">
                        <a:solidFill>
                          <a:srgbClr val="000000"/>
                        </a:solidFill>
                        <a:latin typeface="+mj-lt"/>
                      </a:endParaRPr>
                    </a:p>
                  </a:txBody>
                  <a:tcPr marL="8887" marR="8887" marT="8887" marB="0" anchor="ctr"/>
                </a:tc>
                <a:tc>
                  <a:txBody>
                    <a:bodyPr/>
                    <a:lstStyle/>
                    <a:p>
                      <a:pPr algn="l" fontAlgn="b"/>
                      <a:r>
                        <a:rPr lang="it-IT" sz="2200" u="none" strike="noStrike" dirty="0">
                          <a:latin typeface="+mj-lt"/>
                        </a:rPr>
                        <a:t>15±2</a:t>
                      </a:r>
                      <a:endParaRPr lang="it-IT" sz="2200" b="0" i="0" u="none" strike="noStrike" dirty="0">
                        <a:solidFill>
                          <a:srgbClr val="000000"/>
                        </a:solidFill>
                        <a:latin typeface="+mj-lt"/>
                      </a:endParaRPr>
                    </a:p>
                  </a:txBody>
                  <a:tcPr marL="8887" marR="8887" marT="8887" marB="0" anchor="ctr"/>
                </a:tc>
                <a:tc>
                  <a:txBody>
                    <a:bodyPr/>
                    <a:lstStyle/>
                    <a:p>
                      <a:pPr algn="l" fontAlgn="b"/>
                      <a:r>
                        <a:rPr lang="it-IT" sz="2200" u="none" strike="noStrike">
                          <a:latin typeface="+mj-lt"/>
                        </a:rPr>
                        <a:t>414</a:t>
                      </a:r>
                      <a:endParaRPr lang="it-IT" sz="2200" b="0" i="0" u="none" strike="noStrike">
                        <a:solidFill>
                          <a:srgbClr val="000000"/>
                        </a:solidFill>
                        <a:latin typeface="+mj-lt"/>
                      </a:endParaRPr>
                    </a:p>
                  </a:txBody>
                  <a:tcPr marL="8887" marR="8887" marT="8887" marB="0" anchor="ctr"/>
                </a:tc>
                <a:tc>
                  <a:txBody>
                    <a:bodyPr/>
                    <a:lstStyle/>
                    <a:p>
                      <a:pPr algn="l" fontAlgn="b"/>
                      <a:r>
                        <a:rPr lang="it-IT" sz="2200" u="none" strike="noStrike">
                          <a:latin typeface="+mj-lt"/>
                        </a:rPr>
                        <a:t>27.6</a:t>
                      </a:r>
                      <a:endParaRPr lang="it-IT" sz="2200" b="0" i="0" u="none" strike="noStrike">
                        <a:solidFill>
                          <a:srgbClr val="000000"/>
                        </a:solidFill>
                        <a:latin typeface="+mj-lt"/>
                      </a:endParaRPr>
                    </a:p>
                  </a:txBody>
                  <a:tcPr marL="8887" marR="8887" marT="8887" marB="0" anchor="ctr"/>
                </a:tc>
                <a:extLst>
                  <a:ext uri="{0D108BD9-81ED-4DB2-BD59-A6C34878D82A}">
                    <a16:rowId xmlns:a16="http://schemas.microsoft.com/office/drawing/2014/main" val="10002"/>
                  </a:ext>
                </a:extLst>
              </a:tr>
              <a:tr h="730652">
                <a:tc>
                  <a:txBody>
                    <a:bodyPr/>
                    <a:lstStyle/>
                    <a:p>
                      <a:pPr algn="l" fontAlgn="b"/>
                      <a:r>
                        <a:rPr lang="it-IT" sz="2200" u="none" strike="noStrike" dirty="0">
                          <a:latin typeface="+mj-lt"/>
                        </a:rPr>
                        <a:t>CARBENICILLIN</a:t>
                      </a:r>
                      <a:endParaRPr lang="it-IT" sz="2200" b="0" i="0" u="none" strike="noStrike" dirty="0">
                        <a:solidFill>
                          <a:srgbClr val="000000"/>
                        </a:solidFill>
                        <a:latin typeface="+mj-lt"/>
                      </a:endParaRPr>
                    </a:p>
                  </a:txBody>
                  <a:tcPr marL="8887" marR="8887" marT="8887" marB="0" anchor="ctr">
                    <a:solidFill>
                      <a:schemeClr val="accent1">
                        <a:lumMod val="20000"/>
                        <a:lumOff val="80000"/>
                      </a:schemeClr>
                    </a:solidFill>
                  </a:tcPr>
                </a:tc>
                <a:tc>
                  <a:txBody>
                    <a:bodyPr/>
                    <a:lstStyle/>
                    <a:p>
                      <a:pPr algn="l" fontAlgn="b"/>
                      <a:r>
                        <a:rPr lang="it-IT" sz="2200" u="none" strike="noStrike" dirty="0">
                          <a:latin typeface="+mj-lt"/>
                        </a:rPr>
                        <a:t>285±3</a:t>
                      </a:r>
                      <a:endParaRPr lang="it-IT" sz="2200" b="0" i="0" u="none" strike="noStrike" dirty="0">
                        <a:solidFill>
                          <a:srgbClr val="000000"/>
                        </a:solidFill>
                        <a:latin typeface="+mj-lt"/>
                      </a:endParaRPr>
                    </a:p>
                  </a:txBody>
                  <a:tcPr marL="8887" marR="8887" marT="8887" marB="0" anchor="ctr"/>
                </a:tc>
                <a:tc>
                  <a:txBody>
                    <a:bodyPr/>
                    <a:lstStyle/>
                    <a:p>
                      <a:pPr algn="l" fontAlgn="b"/>
                      <a:r>
                        <a:rPr lang="it-IT" sz="2200" u="none" strike="noStrike" dirty="0">
                          <a:latin typeface="+mj-lt"/>
                        </a:rPr>
                        <a:t>108</a:t>
                      </a:r>
                      <a:endParaRPr lang="it-IT" sz="2200" b="0" i="0" u="none" strike="noStrike" dirty="0">
                        <a:solidFill>
                          <a:srgbClr val="000000"/>
                        </a:solidFill>
                        <a:latin typeface="+mj-lt"/>
                      </a:endParaRPr>
                    </a:p>
                  </a:txBody>
                  <a:tcPr marL="8887" marR="8887" marT="8887" marB="0" anchor="ctr"/>
                </a:tc>
                <a:tc>
                  <a:txBody>
                    <a:bodyPr/>
                    <a:lstStyle/>
                    <a:p>
                      <a:pPr algn="l" fontAlgn="b"/>
                      <a:r>
                        <a:rPr lang="it-IT" sz="2200" u="none" strike="noStrike" dirty="0">
                          <a:latin typeface="+mj-lt"/>
                        </a:rPr>
                        <a:t>0.37</a:t>
                      </a:r>
                      <a:endParaRPr lang="it-IT" sz="2200" b="0" i="0" u="none" strike="noStrike" dirty="0">
                        <a:solidFill>
                          <a:srgbClr val="000000"/>
                        </a:solidFill>
                        <a:latin typeface="+mj-lt"/>
                      </a:endParaRPr>
                    </a:p>
                  </a:txBody>
                  <a:tcPr marL="8887" marR="8887" marT="8887" marB="0" anchor="ctr"/>
                </a:tc>
                <a:tc>
                  <a:txBody>
                    <a:bodyPr/>
                    <a:lstStyle/>
                    <a:p>
                      <a:pPr algn="l" fontAlgn="b"/>
                      <a:r>
                        <a:rPr lang="it-IT" sz="2200" u="none" strike="noStrike" dirty="0">
                          <a:latin typeface="+mj-lt"/>
                        </a:rPr>
                        <a:t>59±1</a:t>
                      </a:r>
                      <a:endParaRPr lang="it-IT" sz="2200" b="0" i="0" u="none" strike="noStrike" dirty="0">
                        <a:solidFill>
                          <a:srgbClr val="000000"/>
                        </a:solidFill>
                        <a:latin typeface="+mj-lt"/>
                      </a:endParaRPr>
                    </a:p>
                  </a:txBody>
                  <a:tcPr marL="8887" marR="8887" marT="8887" marB="0" anchor="ctr"/>
                </a:tc>
                <a:tc>
                  <a:txBody>
                    <a:bodyPr/>
                    <a:lstStyle/>
                    <a:p>
                      <a:pPr algn="l" fontAlgn="b"/>
                      <a:r>
                        <a:rPr lang="it-IT" sz="2200" u="none" strike="noStrike" dirty="0">
                          <a:latin typeface="+mj-lt"/>
                        </a:rPr>
                        <a:t>52</a:t>
                      </a:r>
                      <a:endParaRPr lang="it-IT" sz="2200" b="0" i="0" u="none" strike="noStrike" dirty="0">
                        <a:solidFill>
                          <a:srgbClr val="000000"/>
                        </a:solidFill>
                        <a:latin typeface="+mj-lt"/>
                      </a:endParaRPr>
                    </a:p>
                  </a:txBody>
                  <a:tcPr marL="8887" marR="8887" marT="8887" marB="0" anchor="ctr"/>
                </a:tc>
                <a:tc>
                  <a:txBody>
                    <a:bodyPr/>
                    <a:lstStyle/>
                    <a:p>
                      <a:pPr algn="l" fontAlgn="b"/>
                      <a:r>
                        <a:rPr lang="it-IT" sz="2200" u="none" strike="noStrike" dirty="0">
                          <a:latin typeface="+mj-lt"/>
                        </a:rPr>
                        <a:t>0.88</a:t>
                      </a:r>
                      <a:endParaRPr lang="it-IT" sz="2200" b="0" i="0" u="none" strike="noStrike" dirty="0">
                        <a:solidFill>
                          <a:srgbClr val="000000"/>
                        </a:solidFill>
                        <a:latin typeface="+mj-lt"/>
                      </a:endParaRPr>
                    </a:p>
                  </a:txBody>
                  <a:tcPr marL="8887" marR="8887" marT="8887" marB="0" anchor="ctr"/>
                </a:tc>
                <a:tc>
                  <a:txBody>
                    <a:bodyPr/>
                    <a:lstStyle/>
                    <a:p>
                      <a:pPr algn="l" fontAlgn="b"/>
                      <a:r>
                        <a:rPr lang="it-IT" sz="2200" u="none" strike="noStrike" dirty="0">
                          <a:latin typeface="+mj-lt"/>
                        </a:rPr>
                        <a:t>131±4</a:t>
                      </a:r>
                      <a:endParaRPr lang="it-IT" sz="2200" b="0" i="0" u="none" strike="noStrike" dirty="0">
                        <a:solidFill>
                          <a:srgbClr val="000000"/>
                        </a:solidFill>
                        <a:latin typeface="+mj-lt"/>
                      </a:endParaRPr>
                    </a:p>
                  </a:txBody>
                  <a:tcPr marL="8887" marR="8887" marT="8887" marB="0" anchor="ctr"/>
                </a:tc>
                <a:tc>
                  <a:txBody>
                    <a:bodyPr/>
                    <a:lstStyle/>
                    <a:p>
                      <a:pPr algn="l" fontAlgn="b"/>
                      <a:r>
                        <a:rPr lang="it-IT" sz="2200" u="none" strike="noStrike" dirty="0">
                          <a:latin typeface="+mj-lt"/>
                        </a:rPr>
                        <a:t>158</a:t>
                      </a:r>
                      <a:endParaRPr lang="it-IT" sz="2200" b="0" i="0" u="none" strike="noStrike" dirty="0">
                        <a:solidFill>
                          <a:srgbClr val="000000"/>
                        </a:solidFill>
                        <a:latin typeface="+mj-lt"/>
                      </a:endParaRPr>
                    </a:p>
                  </a:txBody>
                  <a:tcPr marL="8887" marR="8887" marT="8887" marB="0" anchor="ctr"/>
                </a:tc>
                <a:tc>
                  <a:txBody>
                    <a:bodyPr/>
                    <a:lstStyle/>
                    <a:p>
                      <a:pPr algn="l" fontAlgn="b"/>
                      <a:r>
                        <a:rPr lang="it-IT" sz="2200" u="none" strike="noStrike" dirty="0">
                          <a:latin typeface="+mj-lt"/>
                        </a:rPr>
                        <a:t>1.2</a:t>
                      </a:r>
                      <a:endParaRPr lang="it-IT" sz="2200" b="0" i="0" u="none" strike="noStrike" dirty="0">
                        <a:solidFill>
                          <a:srgbClr val="000000"/>
                        </a:solidFill>
                        <a:latin typeface="+mj-lt"/>
                      </a:endParaRPr>
                    </a:p>
                  </a:txBody>
                  <a:tcPr marL="8887" marR="8887" marT="8887" marB="0" anchor="ctr"/>
                </a:tc>
                <a:tc>
                  <a:txBody>
                    <a:bodyPr/>
                    <a:lstStyle/>
                    <a:p>
                      <a:pPr algn="l" fontAlgn="b"/>
                      <a:r>
                        <a:rPr lang="it-IT" sz="2200" u="none" strike="noStrike" dirty="0">
                          <a:latin typeface="+mj-lt"/>
                        </a:rPr>
                        <a:t>18±1</a:t>
                      </a:r>
                      <a:endParaRPr lang="it-IT" sz="2200" b="0" i="0" u="none" strike="noStrike" dirty="0">
                        <a:solidFill>
                          <a:srgbClr val="000000"/>
                        </a:solidFill>
                        <a:latin typeface="+mj-lt"/>
                      </a:endParaRPr>
                    </a:p>
                  </a:txBody>
                  <a:tcPr marL="8887" marR="8887" marT="8887" marB="0" anchor="ctr"/>
                </a:tc>
                <a:tc>
                  <a:txBody>
                    <a:bodyPr/>
                    <a:lstStyle/>
                    <a:p>
                      <a:pPr algn="l" fontAlgn="b"/>
                      <a:r>
                        <a:rPr lang="it-IT" sz="2200" u="none" strike="noStrike" dirty="0">
                          <a:latin typeface="+mj-lt"/>
                        </a:rPr>
                        <a:t>234</a:t>
                      </a:r>
                      <a:endParaRPr lang="it-IT" sz="2200" b="0" i="0" u="none" strike="noStrike" dirty="0">
                        <a:solidFill>
                          <a:srgbClr val="000000"/>
                        </a:solidFill>
                        <a:latin typeface="+mj-lt"/>
                      </a:endParaRPr>
                    </a:p>
                  </a:txBody>
                  <a:tcPr marL="8887" marR="8887" marT="8887" marB="0" anchor="ctr"/>
                </a:tc>
                <a:tc>
                  <a:txBody>
                    <a:bodyPr/>
                    <a:lstStyle/>
                    <a:p>
                      <a:pPr algn="l" fontAlgn="b"/>
                      <a:r>
                        <a:rPr lang="it-IT" sz="2200" u="none" strike="noStrike" dirty="0">
                          <a:latin typeface="+mj-lt"/>
                        </a:rPr>
                        <a:t>13</a:t>
                      </a:r>
                      <a:endParaRPr lang="it-IT" sz="2200" b="0" i="0" u="none" strike="noStrike" dirty="0">
                        <a:solidFill>
                          <a:srgbClr val="000000"/>
                        </a:solidFill>
                        <a:latin typeface="+mj-lt"/>
                      </a:endParaRPr>
                    </a:p>
                  </a:txBody>
                  <a:tcPr marL="8887" marR="8887" marT="8887" marB="0" anchor="ctr"/>
                </a:tc>
                <a:tc>
                  <a:txBody>
                    <a:bodyPr/>
                    <a:lstStyle/>
                    <a:p>
                      <a:pPr algn="l" fontAlgn="b"/>
                      <a:r>
                        <a:rPr lang="it-IT" sz="2200" u="none" strike="noStrike" dirty="0">
                          <a:latin typeface="+mj-lt"/>
                        </a:rPr>
                        <a:t>31±1</a:t>
                      </a:r>
                      <a:endParaRPr lang="it-IT" sz="2200" b="0" i="0" u="none" strike="noStrike" dirty="0">
                        <a:solidFill>
                          <a:srgbClr val="000000"/>
                        </a:solidFill>
                        <a:latin typeface="+mj-lt"/>
                      </a:endParaRPr>
                    </a:p>
                  </a:txBody>
                  <a:tcPr marL="8887" marR="8887" marT="8887" marB="0" anchor="ctr"/>
                </a:tc>
                <a:tc>
                  <a:txBody>
                    <a:bodyPr/>
                    <a:lstStyle/>
                    <a:p>
                      <a:pPr algn="l" fontAlgn="b"/>
                      <a:r>
                        <a:rPr lang="it-IT" sz="2200" u="none" strike="noStrike" dirty="0">
                          <a:latin typeface="+mj-lt"/>
                        </a:rPr>
                        <a:t>216</a:t>
                      </a:r>
                      <a:endParaRPr lang="it-IT" sz="2200" b="0" i="0" u="none" strike="noStrike" dirty="0">
                        <a:solidFill>
                          <a:srgbClr val="000000"/>
                        </a:solidFill>
                        <a:latin typeface="+mj-lt"/>
                      </a:endParaRPr>
                    </a:p>
                  </a:txBody>
                  <a:tcPr marL="8887" marR="8887" marT="8887" marB="0" anchor="ctr"/>
                </a:tc>
                <a:tc>
                  <a:txBody>
                    <a:bodyPr/>
                    <a:lstStyle/>
                    <a:p>
                      <a:pPr algn="l" fontAlgn="b"/>
                      <a:r>
                        <a:rPr lang="it-IT" sz="2200" u="none" strike="noStrike" dirty="0">
                          <a:latin typeface="+mj-lt"/>
                        </a:rPr>
                        <a:t>7</a:t>
                      </a:r>
                      <a:endParaRPr lang="it-IT" sz="2200" b="0" i="0" u="none" strike="noStrike" dirty="0">
                        <a:solidFill>
                          <a:srgbClr val="000000"/>
                        </a:solidFill>
                        <a:latin typeface="+mj-lt"/>
                      </a:endParaRPr>
                    </a:p>
                  </a:txBody>
                  <a:tcPr marL="8887" marR="8887" marT="8887" marB="0" anchor="ctr"/>
                </a:tc>
                <a:tc>
                  <a:txBody>
                    <a:bodyPr/>
                    <a:lstStyle/>
                    <a:p>
                      <a:pPr algn="l" fontAlgn="b"/>
                      <a:r>
                        <a:rPr lang="it-IT" sz="2200" u="none" strike="noStrike" dirty="0">
                          <a:latin typeface="+mj-lt"/>
                        </a:rPr>
                        <a:t>32±2</a:t>
                      </a:r>
                      <a:endParaRPr lang="it-IT" sz="2200" b="0" i="0" u="none" strike="noStrike" dirty="0">
                        <a:solidFill>
                          <a:srgbClr val="000000"/>
                        </a:solidFill>
                        <a:latin typeface="+mj-lt"/>
                      </a:endParaRPr>
                    </a:p>
                  </a:txBody>
                  <a:tcPr marL="8887" marR="8887" marT="8887" marB="0" anchor="ctr"/>
                </a:tc>
                <a:tc>
                  <a:txBody>
                    <a:bodyPr/>
                    <a:lstStyle/>
                    <a:p>
                      <a:pPr algn="l" fontAlgn="b"/>
                      <a:r>
                        <a:rPr lang="it-IT" sz="2200" u="none" strike="noStrike" dirty="0">
                          <a:latin typeface="+mj-lt"/>
                        </a:rPr>
                        <a:t>267</a:t>
                      </a:r>
                      <a:endParaRPr lang="it-IT" sz="2200" b="0" i="0" u="none" strike="noStrike" dirty="0">
                        <a:solidFill>
                          <a:srgbClr val="000000"/>
                        </a:solidFill>
                        <a:latin typeface="+mj-lt"/>
                      </a:endParaRPr>
                    </a:p>
                  </a:txBody>
                  <a:tcPr marL="8887" marR="8887" marT="8887" marB="0" anchor="ctr"/>
                </a:tc>
                <a:tc>
                  <a:txBody>
                    <a:bodyPr/>
                    <a:lstStyle/>
                    <a:p>
                      <a:pPr algn="l" fontAlgn="b"/>
                      <a:r>
                        <a:rPr lang="it-IT" sz="2200" u="none" strike="noStrike" dirty="0">
                          <a:latin typeface="+mj-lt"/>
                        </a:rPr>
                        <a:t>8.6</a:t>
                      </a:r>
                      <a:endParaRPr lang="it-IT" sz="2200" b="0" i="0" u="none" strike="noStrike" dirty="0">
                        <a:solidFill>
                          <a:srgbClr val="000000"/>
                        </a:solidFill>
                        <a:latin typeface="+mj-lt"/>
                      </a:endParaRPr>
                    </a:p>
                  </a:txBody>
                  <a:tcPr marL="8887" marR="8887" marT="8887" marB="0" anchor="ctr"/>
                </a:tc>
                <a:tc>
                  <a:txBody>
                    <a:bodyPr/>
                    <a:lstStyle/>
                    <a:p>
                      <a:pPr algn="l" fontAlgn="b"/>
                      <a:r>
                        <a:rPr lang="it-IT" sz="2200" u="none" strike="noStrike" dirty="0">
                          <a:latin typeface="+mj-lt"/>
                        </a:rPr>
                        <a:t>35±1</a:t>
                      </a:r>
                      <a:endParaRPr lang="it-IT" sz="2200" b="0" i="0" u="none" strike="noStrike" dirty="0">
                        <a:solidFill>
                          <a:srgbClr val="000000"/>
                        </a:solidFill>
                        <a:latin typeface="+mj-lt"/>
                      </a:endParaRPr>
                    </a:p>
                  </a:txBody>
                  <a:tcPr marL="8887" marR="8887" marT="8887" marB="0" anchor="ctr"/>
                </a:tc>
                <a:tc>
                  <a:txBody>
                    <a:bodyPr/>
                    <a:lstStyle/>
                    <a:p>
                      <a:pPr algn="l" fontAlgn="b"/>
                      <a:r>
                        <a:rPr lang="it-IT" sz="2200" u="none" strike="noStrike" dirty="0">
                          <a:latin typeface="+mj-lt"/>
                        </a:rPr>
                        <a:t>929</a:t>
                      </a:r>
                      <a:endParaRPr lang="it-IT" sz="2200" b="0" i="0" u="none" strike="noStrike" dirty="0">
                        <a:solidFill>
                          <a:srgbClr val="000000"/>
                        </a:solidFill>
                        <a:latin typeface="+mj-lt"/>
                      </a:endParaRPr>
                    </a:p>
                  </a:txBody>
                  <a:tcPr marL="8887" marR="8887" marT="8887" marB="0" anchor="ctr"/>
                </a:tc>
                <a:tc>
                  <a:txBody>
                    <a:bodyPr/>
                    <a:lstStyle/>
                    <a:p>
                      <a:pPr algn="l" fontAlgn="b"/>
                      <a:r>
                        <a:rPr lang="it-IT" sz="2200" u="none" strike="noStrike" dirty="0">
                          <a:latin typeface="+mj-lt"/>
                        </a:rPr>
                        <a:t>27</a:t>
                      </a:r>
                      <a:endParaRPr lang="it-IT" sz="2200" b="0" i="0" u="none" strike="noStrike" dirty="0">
                        <a:solidFill>
                          <a:srgbClr val="000000"/>
                        </a:solidFill>
                        <a:latin typeface="+mj-lt"/>
                      </a:endParaRPr>
                    </a:p>
                  </a:txBody>
                  <a:tcPr marL="8887" marR="8887" marT="8887" marB="0" anchor="ctr"/>
                </a:tc>
                <a:extLst>
                  <a:ext uri="{0D108BD9-81ED-4DB2-BD59-A6C34878D82A}">
                    <a16:rowId xmlns:a16="http://schemas.microsoft.com/office/drawing/2014/main" val="10003"/>
                  </a:ext>
                </a:extLst>
              </a:tr>
              <a:tr h="572540">
                <a:tc>
                  <a:txBody>
                    <a:bodyPr/>
                    <a:lstStyle/>
                    <a:p>
                      <a:pPr algn="l" fontAlgn="b"/>
                      <a:r>
                        <a:rPr lang="it-IT" sz="2200" u="none" strike="noStrike" dirty="0">
                          <a:latin typeface="+mj-lt"/>
                        </a:rPr>
                        <a:t>IMIPENEM</a:t>
                      </a:r>
                      <a:endParaRPr lang="it-IT" sz="2200" b="0" i="0" u="none" strike="noStrike" dirty="0">
                        <a:solidFill>
                          <a:srgbClr val="000000"/>
                        </a:solidFill>
                        <a:latin typeface="+mj-lt"/>
                      </a:endParaRPr>
                    </a:p>
                  </a:txBody>
                  <a:tcPr marL="8887" marR="8887" marT="8887" marB="0" anchor="ctr">
                    <a:solidFill>
                      <a:schemeClr val="accent1">
                        <a:lumMod val="20000"/>
                        <a:lumOff val="80000"/>
                      </a:schemeClr>
                    </a:solidFill>
                  </a:tcPr>
                </a:tc>
                <a:tc>
                  <a:txBody>
                    <a:bodyPr/>
                    <a:lstStyle/>
                    <a:p>
                      <a:pPr algn="l" fontAlgn="b"/>
                      <a:r>
                        <a:rPr lang="it-IT" sz="2200" u="none" strike="noStrike">
                          <a:latin typeface="+mj-lt"/>
                        </a:rPr>
                        <a:t>35±5</a:t>
                      </a:r>
                      <a:endParaRPr lang="it-IT" sz="2200" b="0" i="0" u="none" strike="noStrike">
                        <a:solidFill>
                          <a:srgbClr val="000000"/>
                        </a:solidFill>
                        <a:latin typeface="+mj-lt"/>
                      </a:endParaRPr>
                    </a:p>
                  </a:txBody>
                  <a:tcPr marL="8887" marR="8887" marT="8887" marB="0" anchor="ctr"/>
                </a:tc>
                <a:tc>
                  <a:txBody>
                    <a:bodyPr/>
                    <a:lstStyle/>
                    <a:p>
                      <a:pPr algn="l" fontAlgn="b"/>
                      <a:r>
                        <a:rPr lang="it-IT" sz="2200" u="none" strike="noStrike">
                          <a:latin typeface="+mj-lt"/>
                        </a:rPr>
                        <a:t>64</a:t>
                      </a:r>
                      <a:endParaRPr lang="it-IT" sz="2200" b="0" i="0" u="none" strike="noStrike">
                        <a:solidFill>
                          <a:srgbClr val="000000"/>
                        </a:solidFill>
                        <a:latin typeface="+mj-lt"/>
                      </a:endParaRPr>
                    </a:p>
                  </a:txBody>
                  <a:tcPr marL="8887" marR="8887" marT="8887" marB="0" anchor="ctr"/>
                </a:tc>
                <a:tc>
                  <a:txBody>
                    <a:bodyPr/>
                    <a:lstStyle/>
                    <a:p>
                      <a:pPr algn="l" fontAlgn="b"/>
                      <a:r>
                        <a:rPr lang="it-IT" sz="2200" u="none" strike="noStrike">
                          <a:latin typeface="+mj-lt"/>
                        </a:rPr>
                        <a:t>1.82</a:t>
                      </a:r>
                      <a:endParaRPr lang="it-IT" sz="2200" b="0" i="0" u="none" strike="noStrike">
                        <a:solidFill>
                          <a:srgbClr val="000000"/>
                        </a:solidFill>
                        <a:latin typeface="+mj-lt"/>
                      </a:endParaRPr>
                    </a:p>
                  </a:txBody>
                  <a:tcPr marL="8887" marR="8887" marT="8887" marB="0" anchor="ctr"/>
                </a:tc>
                <a:tc>
                  <a:txBody>
                    <a:bodyPr/>
                    <a:lstStyle/>
                    <a:p>
                      <a:pPr algn="l" fontAlgn="b"/>
                      <a:r>
                        <a:rPr lang="it-IT" sz="2200" u="none" strike="noStrike">
                          <a:latin typeface="+mj-lt"/>
                        </a:rPr>
                        <a:t>50±4</a:t>
                      </a:r>
                      <a:endParaRPr lang="it-IT" sz="2200" b="0" i="0" u="none" strike="noStrike">
                        <a:solidFill>
                          <a:srgbClr val="000000"/>
                        </a:solidFill>
                        <a:latin typeface="+mj-lt"/>
                      </a:endParaRPr>
                    </a:p>
                  </a:txBody>
                  <a:tcPr marL="8887" marR="8887" marT="8887" marB="0" anchor="ctr"/>
                </a:tc>
                <a:tc>
                  <a:txBody>
                    <a:bodyPr/>
                    <a:lstStyle/>
                    <a:p>
                      <a:pPr algn="l" fontAlgn="b"/>
                      <a:r>
                        <a:rPr lang="it-IT" sz="2200" u="none" strike="noStrike">
                          <a:latin typeface="+mj-lt"/>
                        </a:rPr>
                        <a:t>69</a:t>
                      </a:r>
                      <a:endParaRPr lang="it-IT" sz="2200" b="0" i="0" u="none" strike="noStrike">
                        <a:solidFill>
                          <a:srgbClr val="000000"/>
                        </a:solidFill>
                        <a:latin typeface="+mj-lt"/>
                      </a:endParaRPr>
                    </a:p>
                  </a:txBody>
                  <a:tcPr marL="8887" marR="8887" marT="8887" marB="0" anchor="ctr"/>
                </a:tc>
                <a:tc>
                  <a:txBody>
                    <a:bodyPr/>
                    <a:lstStyle/>
                    <a:p>
                      <a:pPr algn="l" fontAlgn="b"/>
                      <a:r>
                        <a:rPr lang="it-IT" sz="2200" u="none" strike="noStrike">
                          <a:latin typeface="+mj-lt"/>
                        </a:rPr>
                        <a:t>1.38</a:t>
                      </a:r>
                      <a:endParaRPr lang="it-IT" sz="2200" b="0" i="0" u="none" strike="noStrike">
                        <a:solidFill>
                          <a:srgbClr val="000000"/>
                        </a:solidFill>
                        <a:latin typeface="+mj-lt"/>
                      </a:endParaRPr>
                    </a:p>
                  </a:txBody>
                  <a:tcPr marL="8887" marR="8887" marT="8887" marB="0" anchor="ctr"/>
                </a:tc>
                <a:tc>
                  <a:txBody>
                    <a:bodyPr/>
                    <a:lstStyle/>
                    <a:p>
                      <a:pPr algn="l" fontAlgn="b"/>
                      <a:r>
                        <a:rPr lang="it-IT" sz="2200" u="none" strike="noStrike">
                          <a:latin typeface="+mj-lt"/>
                        </a:rPr>
                        <a:t>157±3</a:t>
                      </a:r>
                      <a:endParaRPr lang="it-IT" sz="2200" b="0" i="0" u="none" strike="noStrike">
                        <a:solidFill>
                          <a:srgbClr val="000000"/>
                        </a:solidFill>
                        <a:latin typeface="+mj-lt"/>
                      </a:endParaRPr>
                    </a:p>
                  </a:txBody>
                  <a:tcPr marL="8887" marR="8887" marT="8887" marB="0" anchor="ctr"/>
                </a:tc>
                <a:tc>
                  <a:txBody>
                    <a:bodyPr/>
                    <a:lstStyle/>
                    <a:p>
                      <a:pPr algn="l" fontAlgn="b"/>
                      <a:r>
                        <a:rPr lang="it-IT" sz="2200" u="none" strike="noStrike">
                          <a:latin typeface="+mj-lt"/>
                        </a:rPr>
                        <a:t>336</a:t>
                      </a:r>
                      <a:endParaRPr lang="it-IT" sz="2200" b="0" i="0" u="none" strike="noStrike">
                        <a:solidFill>
                          <a:srgbClr val="000000"/>
                        </a:solidFill>
                        <a:latin typeface="+mj-lt"/>
                      </a:endParaRPr>
                    </a:p>
                  </a:txBody>
                  <a:tcPr marL="8887" marR="8887" marT="8887" marB="0" anchor="ctr"/>
                </a:tc>
                <a:tc>
                  <a:txBody>
                    <a:bodyPr/>
                    <a:lstStyle/>
                    <a:p>
                      <a:pPr algn="l" fontAlgn="b"/>
                      <a:r>
                        <a:rPr lang="it-IT" sz="2200" u="none" strike="noStrike">
                          <a:latin typeface="+mj-lt"/>
                        </a:rPr>
                        <a:t>2.1</a:t>
                      </a:r>
                      <a:endParaRPr lang="it-IT" sz="2200" b="0" i="0" u="none" strike="noStrike">
                        <a:solidFill>
                          <a:srgbClr val="000000"/>
                        </a:solidFill>
                        <a:latin typeface="+mj-lt"/>
                      </a:endParaRPr>
                    </a:p>
                  </a:txBody>
                  <a:tcPr marL="8887" marR="8887" marT="8887" marB="0" anchor="ctr"/>
                </a:tc>
                <a:tc>
                  <a:txBody>
                    <a:bodyPr/>
                    <a:lstStyle/>
                    <a:p>
                      <a:pPr algn="l" fontAlgn="b"/>
                      <a:r>
                        <a:rPr lang="it-IT" sz="2200" u="none" strike="noStrike">
                          <a:latin typeface="+mj-lt"/>
                        </a:rPr>
                        <a:t>40±4</a:t>
                      </a:r>
                      <a:endParaRPr lang="it-IT" sz="2200" b="0" i="0" u="none" strike="noStrike">
                        <a:solidFill>
                          <a:srgbClr val="000000"/>
                        </a:solidFill>
                        <a:latin typeface="+mj-lt"/>
                      </a:endParaRPr>
                    </a:p>
                  </a:txBody>
                  <a:tcPr marL="8887" marR="8887" marT="8887" marB="0" anchor="ctr"/>
                </a:tc>
                <a:tc>
                  <a:txBody>
                    <a:bodyPr/>
                    <a:lstStyle/>
                    <a:p>
                      <a:pPr algn="l" fontAlgn="b"/>
                      <a:r>
                        <a:rPr lang="it-IT" sz="2200" u="none" strike="noStrike">
                          <a:latin typeface="+mj-lt"/>
                        </a:rPr>
                        <a:t>41</a:t>
                      </a:r>
                      <a:endParaRPr lang="it-IT" sz="2200" b="0" i="0" u="none" strike="noStrike">
                        <a:solidFill>
                          <a:srgbClr val="000000"/>
                        </a:solidFill>
                        <a:latin typeface="+mj-lt"/>
                      </a:endParaRPr>
                    </a:p>
                  </a:txBody>
                  <a:tcPr marL="8887" marR="8887" marT="8887" marB="0" anchor="ctr"/>
                </a:tc>
                <a:tc>
                  <a:txBody>
                    <a:bodyPr/>
                    <a:lstStyle/>
                    <a:p>
                      <a:pPr algn="l" fontAlgn="b"/>
                      <a:r>
                        <a:rPr lang="it-IT" sz="2200" u="none" strike="noStrike" dirty="0">
                          <a:latin typeface="+mj-lt"/>
                        </a:rPr>
                        <a:t>1.03</a:t>
                      </a:r>
                      <a:endParaRPr lang="it-IT" sz="2200" b="0" i="0" u="none" strike="noStrike" dirty="0">
                        <a:solidFill>
                          <a:srgbClr val="000000"/>
                        </a:solidFill>
                        <a:latin typeface="+mj-lt"/>
                      </a:endParaRPr>
                    </a:p>
                  </a:txBody>
                  <a:tcPr marL="8887" marR="8887" marT="8887" marB="0" anchor="ctr"/>
                </a:tc>
                <a:tc>
                  <a:txBody>
                    <a:bodyPr/>
                    <a:lstStyle/>
                    <a:p>
                      <a:pPr algn="l" fontAlgn="b"/>
                      <a:r>
                        <a:rPr lang="it-IT" sz="2200" u="none" strike="noStrike" dirty="0">
                          <a:latin typeface="+mj-lt"/>
                        </a:rPr>
                        <a:t>30±3</a:t>
                      </a:r>
                      <a:endParaRPr lang="it-IT" sz="2200" b="0" i="0" u="none" strike="noStrike" dirty="0">
                        <a:solidFill>
                          <a:srgbClr val="000000"/>
                        </a:solidFill>
                        <a:latin typeface="+mj-lt"/>
                      </a:endParaRPr>
                    </a:p>
                  </a:txBody>
                  <a:tcPr marL="8887" marR="8887" marT="8887" marB="0" anchor="ctr"/>
                </a:tc>
                <a:tc>
                  <a:txBody>
                    <a:bodyPr/>
                    <a:lstStyle/>
                    <a:p>
                      <a:pPr algn="l" fontAlgn="b"/>
                      <a:r>
                        <a:rPr lang="it-IT" sz="2200" u="none" strike="noStrike" dirty="0">
                          <a:latin typeface="+mj-lt"/>
                        </a:rPr>
                        <a:t>79</a:t>
                      </a:r>
                      <a:endParaRPr lang="it-IT" sz="2200" b="0" i="0" u="none" strike="noStrike" dirty="0">
                        <a:solidFill>
                          <a:srgbClr val="000000"/>
                        </a:solidFill>
                        <a:latin typeface="+mj-lt"/>
                      </a:endParaRPr>
                    </a:p>
                  </a:txBody>
                  <a:tcPr marL="8887" marR="8887" marT="8887" marB="0" anchor="ctr"/>
                </a:tc>
                <a:tc>
                  <a:txBody>
                    <a:bodyPr/>
                    <a:lstStyle/>
                    <a:p>
                      <a:pPr algn="l" fontAlgn="b"/>
                      <a:r>
                        <a:rPr lang="it-IT" sz="2200" u="none" strike="noStrike" dirty="0">
                          <a:latin typeface="+mj-lt"/>
                        </a:rPr>
                        <a:t>2.7</a:t>
                      </a:r>
                      <a:endParaRPr lang="it-IT" sz="2200" b="0" i="0" u="none" strike="noStrike" dirty="0">
                        <a:solidFill>
                          <a:srgbClr val="000000"/>
                        </a:solidFill>
                        <a:latin typeface="+mj-lt"/>
                      </a:endParaRPr>
                    </a:p>
                  </a:txBody>
                  <a:tcPr marL="8887" marR="8887" marT="8887" marB="0" anchor="ctr"/>
                </a:tc>
                <a:tc>
                  <a:txBody>
                    <a:bodyPr/>
                    <a:lstStyle/>
                    <a:p>
                      <a:pPr algn="l" fontAlgn="b"/>
                      <a:r>
                        <a:rPr lang="it-IT" sz="2200" u="none" strike="noStrike">
                          <a:latin typeface="+mj-lt"/>
                        </a:rPr>
                        <a:t>65±3</a:t>
                      </a:r>
                      <a:endParaRPr lang="it-IT" sz="2200" b="0" i="0" u="none" strike="noStrike">
                        <a:solidFill>
                          <a:srgbClr val="000000"/>
                        </a:solidFill>
                        <a:latin typeface="+mj-lt"/>
                      </a:endParaRPr>
                    </a:p>
                  </a:txBody>
                  <a:tcPr marL="8887" marR="8887" marT="8887" marB="0" anchor="ctr"/>
                </a:tc>
                <a:tc>
                  <a:txBody>
                    <a:bodyPr/>
                    <a:lstStyle/>
                    <a:p>
                      <a:pPr algn="l" fontAlgn="b"/>
                      <a:r>
                        <a:rPr lang="it-IT" sz="2200" u="none" strike="noStrike" dirty="0">
                          <a:latin typeface="+mj-lt"/>
                        </a:rPr>
                        <a:t>229</a:t>
                      </a:r>
                      <a:endParaRPr lang="it-IT" sz="2200" b="0" i="0" u="none" strike="noStrike" dirty="0">
                        <a:solidFill>
                          <a:srgbClr val="000000"/>
                        </a:solidFill>
                        <a:latin typeface="+mj-lt"/>
                      </a:endParaRPr>
                    </a:p>
                  </a:txBody>
                  <a:tcPr marL="8887" marR="8887" marT="8887" marB="0" anchor="ctr"/>
                </a:tc>
                <a:tc>
                  <a:txBody>
                    <a:bodyPr/>
                    <a:lstStyle/>
                    <a:p>
                      <a:pPr algn="l" fontAlgn="b"/>
                      <a:r>
                        <a:rPr lang="it-IT" sz="2200" u="none" strike="noStrike">
                          <a:latin typeface="+mj-lt"/>
                        </a:rPr>
                        <a:t>3.5</a:t>
                      </a:r>
                      <a:endParaRPr lang="it-IT" sz="2200" b="0" i="0" u="none" strike="noStrike">
                        <a:solidFill>
                          <a:srgbClr val="000000"/>
                        </a:solidFill>
                        <a:latin typeface="+mj-lt"/>
                      </a:endParaRPr>
                    </a:p>
                  </a:txBody>
                  <a:tcPr marL="8887" marR="8887" marT="8887" marB="0" anchor="ctr"/>
                </a:tc>
                <a:tc>
                  <a:txBody>
                    <a:bodyPr/>
                    <a:lstStyle/>
                    <a:p>
                      <a:pPr algn="l" fontAlgn="b"/>
                      <a:r>
                        <a:rPr lang="it-IT" sz="2200" u="none" strike="noStrike">
                          <a:latin typeface="+mj-lt"/>
                        </a:rPr>
                        <a:t>90±1</a:t>
                      </a:r>
                      <a:endParaRPr lang="it-IT" sz="2200" b="0" i="0" u="none" strike="noStrike">
                        <a:solidFill>
                          <a:srgbClr val="000000"/>
                        </a:solidFill>
                        <a:latin typeface="+mj-lt"/>
                      </a:endParaRPr>
                    </a:p>
                  </a:txBody>
                  <a:tcPr marL="8887" marR="8887" marT="8887" marB="0" anchor="ctr"/>
                </a:tc>
                <a:tc>
                  <a:txBody>
                    <a:bodyPr/>
                    <a:lstStyle/>
                    <a:p>
                      <a:pPr algn="l" fontAlgn="b"/>
                      <a:r>
                        <a:rPr lang="it-IT" sz="2200" u="none" strike="noStrike">
                          <a:latin typeface="+mj-lt"/>
                        </a:rPr>
                        <a:t>393</a:t>
                      </a:r>
                      <a:endParaRPr lang="it-IT" sz="2200" b="0" i="0" u="none" strike="noStrike">
                        <a:solidFill>
                          <a:srgbClr val="000000"/>
                        </a:solidFill>
                        <a:latin typeface="+mj-lt"/>
                      </a:endParaRPr>
                    </a:p>
                  </a:txBody>
                  <a:tcPr marL="8887" marR="8887" marT="8887" marB="0" anchor="ctr"/>
                </a:tc>
                <a:tc>
                  <a:txBody>
                    <a:bodyPr/>
                    <a:lstStyle/>
                    <a:p>
                      <a:pPr algn="l" fontAlgn="b"/>
                      <a:r>
                        <a:rPr lang="it-IT" sz="2200" u="none" strike="noStrike" dirty="0">
                          <a:latin typeface="+mj-lt"/>
                        </a:rPr>
                        <a:t>4,5</a:t>
                      </a:r>
                      <a:endParaRPr lang="it-IT" sz="2200" b="0" i="0" u="none" strike="noStrike" dirty="0">
                        <a:solidFill>
                          <a:srgbClr val="000000"/>
                        </a:solidFill>
                        <a:latin typeface="+mj-lt"/>
                      </a:endParaRPr>
                    </a:p>
                  </a:txBody>
                  <a:tcPr marL="8887" marR="8887" marT="8887" marB="0" anchor="ctr"/>
                </a:tc>
                <a:extLst>
                  <a:ext uri="{0D108BD9-81ED-4DB2-BD59-A6C34878D82A}">
                    <a16:rowId xmlns:a16="http://schemas.microsoft.com/office/drawing/2014/main" val="10004"/>
                  </a:ext>
                </a:extLst>
              </a:tr>
              <a:tr h="572540">
                <a:tc>
                  <a:txBody>
                    <a:bodyPr/>
                    <a:lstStyle/>
                    <a:p>
                      <a:pPr algn="l" fontAlgn="b"/>
                      <a:r>
                        <a:rPr lang="it-IT" sz="2200" u="none" strike="noStrike" dirty="0">
                          <a:latin typeface="+mj-lt"/>
                        </a:rPr>
                        <a:t>MEROPENEM</a:t>
                      </a:r>
                      <a:endParaRPr lang="it-IT" sz="2200" b="0" i="0" u="none" strike="noStrike" dirty="0">
                        <a:solidFill>
                          <a:srgbClr val="000000"/>
                        </a:solidFill>
                        <a:latin typeface="+mj-lt"/>
                      </a:endParaRPr>
                    </a:p>
                  </a:txBody>
                  <a:tcPr marL="8887" marR="8887" marT="8887" marB="0" anchor="ctr">
                    <a:solidFill>
                      <a:schemeClr val="accent1">
                        <a:lumMod val="20000"/>
                        <a:lumOff val="80000"/>
                      </a:schemeClr>
                    </a:solidFill>
                  </a:tcPr>
                </a:tc>
                <a:tc>
                  <a:txBody>
                    <a:bodyPr/>
                    <a:lstStyle/>
                    <a:p>
                      <a:pPr algn="l" fontAlgn="b"/>
                      <a:r>
                        <a:rPr lang="it-IT" sz="2200" u="none" strike="noStrike">
                          <a:latin typeface="+mj-lt"/>
                        </a:rPr>
                        <a:t>80±2</a:t>
                      </a:r>
                      <a:endParaRPr lang="it-IT" sz="2200" b="0" i="0" u="none" strike="noStrike">
                        <a:solidFill>
                          <a:srgbClr val="000000"/>
                        </a:solidFill>
                        <a:latin typeface="+mj-lt"/>
                      </a:endParaRPr>
                    </a:p>
                  </a:txBody>
                  <a:tcPr marL="8887" marR="8887" marT="8887" marB="0" anchor="ctr"/>
                </a:tc>
                <a:tc>
                  <a:txBody>
                    <a:bodyPr/>
                    <a:lstStyle/>
                    <a:p>
                      <a:pPr algn="l" fontAlgn="b"/>
                      <a:r>
                        <a:rPr lang="it-IT" sz="2200" u="none" strike="noStrike">
                          <a:latin typeface="+mj-lt"/>
                        </a:rPr>
                        <a:t>75</a:t>
                      </a:r>
                      <a:endParaRPr lang="it-IT" sz="2200" b="0" i="0" u="none" strike="noStrike">
                        <a:solidFill>
                          <a:srgbClr val="000000"/>
                        </a:solidFill>
                        <a:latin typeface="+mj-lt"/>
                      </a:endParaRPr>
                    </a:p>
                  </a:txBody>
                  <a:tcPr marL="8887" marR="8887" marT="8887" marB="0" anchor="ctr"/>
                </a:tc>
                <a:tc>
                  <a:txBody>
                    <a:bodyPr/>
                    <a:lstStyle/>
                    <a:p>
                      <a:pPr algn="l" fontAlgn="b"/>
                      <a:r>
                        <a:rPr lang="it-IT" sz="2200" u="none" strike="noStrike">
                          <a:latin typeface="+mj-lt"/>
                        </a:rPr>
                        <a:t>0.93</a:t>
                      </a:r>
                      <a:endParaRPr lang="it-IT" sz="2200" b="0" i="0" u="none" strike="noStrike">
                        <a:solidFill>
                          <a:srgbClr val="000000"/>
                        </a:solidFill>
                        <a:latin typeface="+mj-lt"/>
                      </a:endParaRPr>
                    </a:p>
                  </a:txBody>
                  <a:tcPr marL="8887" marR="8887" marT="8887" marB="0" anchor="ctr"/>
                </a:tc>
                <a:tc>
                  <a:txBody>
                    <a:bodyPr/>
                    <a:lstStyle/>
                    <a:p>
                      <a:pPr algn="l" fontAlgn="b"/>
                      <a:r>
                        <a:rPr lang="it-IT" sz="2200" u="none" strike="noStrike">
                          <a:latin typeface="+mj-lt"/>
                        </a:rPr>
                        <a:t>100±5</a:t>
                      </a:r>
                      <a:endParaRPr lang="it-IT" sz="2200" b="0" i="0" u="none" strike="noStrike">
                        <a:solidFill>
                          <a:srgbClr val="000000"/>
                        </a:solidFill>
                        <a:latin typeface="+mj-lt"/>
                      </a:endParaRPr>
                    </a:p>
                  </a:txBody>
                  <a:tcPr marL="8887" marR="8887" marT="8887" marB="0" anchor="ctr"/>
                </a:tc>
                <a:tc>
                  <a:txBody>
                    <a:bodyPr/>
                    <a:lstStyle/>
                    <a:p>
                      <a:pPr algn="l" fontAlgn="b"/>
                      <a:r>
                        <a:rPr lang="it-IT" sz="2200" u="none" strike="noStrike">
                          <a:latin typeface="+mj-lt"/>
                        </a:rPr>
                        <a:t>251</a:t>
                      </a:r>
                      <a:endParaRPr lang="it-IT" sz="2200" b="0" i="0" u="none" strike="noStrike">
                        <a:solidFill>
                          <a:srgbClr val="000000"/>
                        </a:solidFill>
                        <a:latin typeface="+mj-lt"/>
                      </a:endParaRPr>
                    </a:p>
                  </a:txBody>
                  <a:tcPr marL="8887" marR="8887" marT="8887" marB="0" anchor="ctr"/>
                </a:tc>
                <a:tc>
                  <a:txBody>
                    <a:bodyPr/>
                    <a:lstStyle/>
                    <a:p>
                      <a:pPr algn="l" fontAlgn="b"/>
                      <a:r>
                        <a:rPr lang="it-IT" sz="2200" u="none" strike="noStrike">
                          <a:latin typeface="+mj-lt"/>
                        </a:rPr>
                        <a:t>2.51</a:t>
                      </a:r>
                      <a:endParaRPr lang="it-IT" sz="2200" b="0" i="0" u="none" strike="noStrike">
                        <a:solidFill>
                          <a:srgbClr val="000000"/>
                        </a:solidFill>
                        <a:latin typeface="+mj-lt"/>
                      </a:endParaRPr>
                    </a:p>
                  </a:txBody>
                  <a:tcPr marL="8887" marR="8887" marT="8887" marB="0" anchor="ctr"/>
                </a:tc>
                <a:tc>
                  <a:txBody>
                    <a:bodyPr/>
                    <a:lstStyle/>
                    <a:p>
                      <a:pPr algn="l" fontAlgn="b"/>
                      <a:r>
                        <a:rPr lang="it-IT" sz="2200" u="none" strike="noStrike">
                          <a:latin typeface="+mj-lt"/>
                        </a:rPr>
                        <a:t>252±5</a:t>
                      </a:r>
                      <a:endParaRPr lang="it-IT" sz="2200" b="0" i="0" u="none" strike="noStrike">
                        <a:solidFill>
                          <a:srgbClr val="000000"/>
                        </a:solidFill>
                        <a:latin typeface="+mj-lt"/>
                      </a:endParaRPr>
                    </a:p>
                  </a:txBody>
                  <a:tcPr marL="8887" marR="8887" marT="8887" marB="0" anchor="ctr"/>
                </a:tc>
                <a:tc>
                  <a:txBody>
                    <a:bodyPr/>
                    <a:lstStyle/>
                    <a:p>
                      <a:pPr algn="l" fontAlgn="b"/>
                      <a:r>
                        <a:rPr lang="it-IT" sz="2200" u="none" strike="noStrike">
                          <a:latin typeface="+mj-lt"/>
                        </a:rPr>
                        <a:t>1500</a:t>
                      </a:r>
                      <a:endParaRPr lang="it-IT" sz="2200" b="0" i="0" u="none" strike="noStrike">
                        <a:solidFill>
                          <a:srgbClr val="000000"/>
                        </a:solidFill>
                        <a:latin typeface="+mj-lt"/>
                      </a:endParaRPr>
                    </a:p>
                  </a:txBody>
                  <a:tcPr marL="8887" marR="8887" marT="8887" marB="0" anchor="ctr"/>
                </a:tc>
                <a:tc>
                  <a:txBody>
                    <a:bodyPr/>
                    <a:lstStyle/>
                    <a:p>
                      <a:pPr algn="l" fontAlgn="b"/>
                      <a:r>
                        <a:rPr lang="it-IT" sz="2200" u="none" strike="noStrike">
                          <a:latin typeface="+mj-lt"/>
                        </a:rPr>
                        <a:t>5.9</a:t>
                      </a:r>
                      <a:endParaRPr lang="it-IT" sz="2200" b="0" i="0" u="none" strike="noStrike">
                        <a:solidFill>
                          <a:srgbClr val="000000"/>
                        </a:solidFill>
                        <a:latin typeface="+mj-lt"/>
                      </a:endParaRPr>
                    </a:p>
                  </a:txBody>
                  <a:tcPr marL="8887" marR="8887" marT="8887" marB="0" anchor="ctr"/>
                </a:tc>
                <a:tc>
                  <a:txBody>
                    <a:bodyPr/>
                    <a:lstStyle/>
                    <a:p>
                      <a:pPr algn="l" fontAlgn="b"/>
                      <a:r>
                        <a:rPr lang="it-IT" sz="2200" u="none" strike="noStrike">
                          <a:latin typeface="+mj-lt"/>
                        </a:rPr>
                        <a:t>146±6</a:t>
                      </a:r>
                      <a:endParaRPr lang="it-IT" sz="2200" b="0" i="0" u="none" strike="noStrike">
                        <a:solidFill>
                          <a:srgbClr val="000000"/>
                        </a:solidFill>
                        <a:latin typeface="+mj-lt"/>
                      </a:endParaRPr>
                    </a:p>
                  </a:txBody>
                  <a:tcPr marL="8887" marR="8887" marT="8887" marB="0" anchor="ctr"/>
                </a:tc>
                <a:tc>
                  <a:txBody>
                    <a:bodyPr/>
                    <a:lstStyle/>
                    <a:p>
                      <a:pPr algn="l" fontAlgn="b"/>
                      <a:r>
                        <a:rPr lang="it-IT" sz="2200" u="none" strike="noStrike">
                          <a:latin typeface="+mj-lt"/>
                        </a:rPr>
                        <a:t>82</a:t>
                      </a:r>
                      <a:endParaRPr lang="it-IT" sz="2200" b="0" i="0" u="none" strike="noStrike">
                        <a:solidFill>
                          <a:srgbClr val="000000"/>
                        </a:solidFill>
                        <a:latin typeface="+mj-lt"/>
                      </a:endParaRPr>
                    </a:p>
                  </a:txBody>
                  <a:tcPr marL="8887" marR="8887" marT="8887" marB="0" anchor="ctr"/>
                </a:tc>
                <a:tc>
                  <a:txBody>
                    <a:bodyPr/>
                    <a:lstStyle/>
                    <a:p>
                      <a:pPr algn="l" fontAlgn="b"/>
                      <a:r>
                        <a:rPr lang="it-IT" sz="2200" u="none" strike="noStrike">
                          <a:latin typeface="+mj-lt"/>
                        </a:rPr>
                        <a:t>0.56</a:t>
                      </a:r>
                      <a:endParaRPr lang="it-IT" sz="2200" b="0" i="0" u="none" strike="noStrike">
                        <a:solidFill>
                          <a:srgbClr val="000000"/>
                        </a:solidFill>
                        <a:latin typeface="+mj-lt"/>
                      </a:endParaRPr>
                    </a:p>
                  </a:txBody>
                  <a:tcPr marL="8887" marR="8887" marT="8887" marB="0" anchor="ctr"/>
                </a:tc>
                <a:tc>
                  <a:txBody>
                    <a:bodyPr/>
                    <a:lstStyle/>
                    <a:p>
                      <a:pPr algn="l" fontAlgn="b"/>
                      <a:r>
                        <a:rPr lang="it-IT" sz="2200" u="none" strike="noStrike" dirty="0">
                          <a:latin typeface="+mj-lt"/>
                        </a:rPr>
                        <a:t>105±6</a:t>
                      </a:r>
                      <a:endParaRPr lang="it-IT" sz="2200" b="0" i="0" u="none" strike="noStrike" dirty="0">
                        <a:solidFill>
                          <a:srgbClr val="000000"/>
                        </a:solidFill>
                        <a:latin typeface="+mj-lt"/>
                      </a:endParaRPr>
                    </a:p>
                  </a:txBody>
                  <a:tcPr marL="8887" marR="8887" marT="8887" marB="0" anchor="ctr"/>
                </a:tc>
                <a:tc>
                  <a:txBody>
                    <a:bodyPr/>
                    <a:lstStyle/>
                    <a:p>
                      <a:pPr algn="l" fontAlgn="b"/>
                      <a:r>
                        <a:rPr lang="it-IT" sz="2200" u="none" strike="noStrike" dirty="0">
                          <a:latin typeface="+mj-lt"/>
                        </a:rPr>
                        <a:t>561</a:t>
                      </a:r>
                      <a:endParaRPr lang="it-IT" sz="2200" b="0" i="0" u="none" strike="noStrike" dirty="0">
                        <a:solidFill>
                          <a:srgbClr val="000000"/>
                        </a:solidFill>
                        <a:latin typeface="+mj-lt"/>
                      </a:endParaRPr>
                    </a:p>
                  </a:txBody>
                  <a:tcPr marL="8887" marR="8887" marT="8887" marB="0" anchor="ctr"/>
                </a:tc>
                <a:tc>
                  <a:txBody>
                    <a:bodyPr/>
                    <a:lstStyle/>
                    <a:p>
                      <a:pPr algn="l" fontAlgn="b"/>
                      <a:r>
                        <a:rPr lang="it-IT" sz="2200" u="none" strike="noStrike" dirty="0">
                          <a:latin typeface="+mj-lt"/>
                        </a:rPr>
                        <a:t>5.3</a:t>
                      </a:r>
                      <a:endParaRPr lang="it-IT" sz="2200" b="0" i="0" u="none" strike="noStrike" dirty="0">
                        <a:solidFill>
                          <a:srgbClr val="000000"/>
                        </a:solidFill>
                        <a:latin typeface="+mj-lt"/>
                      </a:endParaRPr>
                    </a:p>
                  </a:txBody>
                  <a:tcPr marL="8887" marR="8887" marT="8887" marB="0" anchor="ctr"/>
                </a:tc>
                <a:tc>
                  <a:txBody>
                    <a:bodyPr/>
                    <a:lstStyle/>
                    <a:p>
                      <a:pPr algn="l" fontAlgn="b"/>
                      <a:r>
                        <a:rPr lang="it-IT" sz="2200" u="none" strike="noStrike" dirty="0">
                          <a:latin typeface="+mj-lt"/>
                        </a:rPr>
                        <a:t>20±1</a:t>
                      </a:r>
                      <a:endParaRPr lang="it-IT" sz="2200" b="0" i="0" u="none" strike="noStrike" dirty="0">
                        <a:solidFill>
                          <a:srgbClr val="000000"/>
                        </a:solidFill>
                        <a:latin typeface="+mj-lt"/>
                      </a:endParaRPr>
                    </a:p>
                  </a:txBody>
                  <a:tcPr marL="8887" marR="8887" marT="8887" marB="0" anchor="ctr"/>
                </a:tc>
                <a:tc>
                  <a:txBody>
                    <a:bodyPr/>
                    <a:lstStyle/>
                    <a:p>
                      <a:pPr algn="l" fontAlgn="b"/>
                      <a:r>
                        <a:rPr lang="it-IT" sz="2200" u="none" strike="noStrike">
                          <a:latin typeface="+mj-lt"/>
                        </a:rPr>
                        <a:t>269</a:t>
                      </a:r>
                      <a:endParaRPr lang="it-IT" sz="2200" b="0" i="0" u="none" strike="noStrike">
                        <a:solidFill>
                          <a:srgbClr val="000000"/>
                        </a:solidFill>
                        <a:latin typeface="+mj-lt"/>
                      </a:endParaRPr>
                    </a:p>
                  </a:txBody>
                  <a:tcPr marL="8887" marR="8887" marT="8887" marB="0" anchor="ctr"/>
                </a:tc>
                <a:tc>
                  <a:txBody>
                    <a:bodyPr/>
                    <a:lstStyle/>
                    <a:p>
                      <a:pPr algn="l" fontAlgn="b"/>
                      <a:r>
                        <a:rPr lang="it-IT" sz="2200" u="none" strike="noStrike">
                          <a:latin typeface="+mj-lt"/>
                        </a:rPr>
                        <a:t>13.5</a:t>
                      </a:r>
                      <a:endParaRPr lang="it-IT" sz="2200" b="0" i="0" u="none" strike="noStrike">
                        <a:solidFill>
                          <a:srgbClr val="000000"/>
                        </a:solidFill>
                        <a:latin typeface="+mj-lt"/>
                      </a:endParaRPr>
                    </a:p>
                  </a:txBody>
                  <a:tcPr marL="8887" marR="8887" marT="8887" marB="0" anchor="ctr"/>
                </a:tc>
                <a:tc>
                  <a:txBody>
                    <a:bodyPr/>
                    <a:lstStyle/>
                    <a:p>
                      <a:pPr algn="l" fontAlgn="b"/>
                      <a:r>
                        <a:rPr lang="it-IT" sz="2200" u="none" strike="noStrike">
                          <a:latin typeface="+mj-lt"/>
                        </a:rPr>
                        <a:t>37±3</a:t>
                      </a:r>
                      <a:endParaRPr lang="it-IT" sz="2200" b="0" i="0" u="none" strike="noStrike">
                        <a:solidFill>
                          <a:srgbClr val="000000"/>
                        </a:solidFill>
                        <a:latin typeface="+mj-lt"/>
                      </a:endParaRPr>
                    </a:p>
                  </a:txBody>
                  <a:tcPr marL="8887" marR="8887" marT="8887" marB="0" anchor="ctr"/>
                </a:tc>
                <a:tc>
                  <a:txBody>
                    <a:bodyPr/>
                    <a:lstStyle/>
                    <a:p>
                      <a:pPr algn="l" fontAlgn="b"/>
                      <a:r>
                        <a:rPr lang="it-IT" sz="2200" u="none" strike="noStrike">
                          <a:latin typeface="+mj-lt"/>
                        </a:rPr>
                        <a:t>357</a:t>
                      </a:r>
                      <a:endParaRPr lang="it-IT" sz="2200" b="0" i="0" u="none" strike="noStrike">
                        <a:solidFill>
                          <a:srgbClr val="000000"/>
                        </a:solidFill>
                        <a:latin typeface="+mj-lt"/>
                      </a:endParaRPr>
                    </a:p>
                  </a:txBody>
                  <a:tcPr marL="8887" marR="8887" marT="8887" marB="0" anchor="ctr"/>
                </a:tc>
                <a:tc>
                  <a:txBody>
                    <a:bodyPr/>
                    <a:lstStyle/>
                    <a:p>
                      <a:pPr algn="l" fontAlgn="b"/>
                      <a:r>
                        <a:rPr lang="it-IT" sz="2200" u="none" strike="noStrike" dirty="0">
                          <a:latin typeface="+mj-lt"/>
                        </a:rPr>
                        <a:t>9.6</a:t>
                      </a:r>
                      <a:endParaRPr lang="it-IT" sz="2200" b="0" i="0" u="none" strike="noStrike" dirty="0">
                        <a:solidFill>
                          <a:srgbClr val="000000"/>
                        </a:solidFill>
                        <a:latin typeface="+mj-lt"/>
                      </a:endParaRPr>
                    </a:p>
                  </a:txBody>
                  <a:tcPr marL="8887" marR="8887" marT="8887" marB="0" anchor="ctr"/>
                </a:tc>
                <a:extLst>
                  <a:ext uri="{0D108BD9-81ED-4DB2-BD59-A6C34878D82A}">
                    <a16:rowId xmlns:a16="http://schemas.microsoft.com/office/drawing/2014/main" val="10005"/>
                  </a:ext>
                </a:extLst>
              </a:tr>
              <a:tr h="572540">
                <a:tc>
                  <a:txBody>
                    <a:bodyPr/>
                    <a:lstStyle/>
                    <a:p>
                      <a:pPr algn="l" fontAlgn="b"/>
                      <a:r>
                        <a:rPr lang="it-IT" sz="2200" u="none" strike="noStrike" dirty="0">
                          <a:latin typeface="+mj-lt"/>
                        </a:rPr>
                        <a:t>CEFAZOLIN</a:t>
                      </a:r>
                      <a:endParaRPr lang="it-IT" sz="2200" b="0" i="0" u="none" strike="noStrike" dirty="0">
                        <a:solidFill>
                          <a:srgbClr val="000000"/>
                        </a:solidFill>
                        <a:latin typeface="+mj-lt"/>
                      </a:endParaRPr>
                    </a:p>
                  </a:txBody>
                  <a:tcPr marL="8887" marR="8887" marT="8887" marB="0" anchor="ctr">
                    <a:solidFill>
                      <a:schemeClr val="accent1">
                        <a:lumMod val="20000"/>
                        <a:lumOff val="80000"/>
                      </a:schemeClr>
                    </a:solidFill>
                  </a:tcPr>
                </a:tc>
                <a:tc>
                  <a:txBody>
                    <a:bodyPr/>
                    <a:lstStyle/>
                    <a:p>
                      <a:pPr algn="l" fontAlgn="b"/>
                      <a:r>
                        <a:rPr lang="it-IT" sz="2200" u="none" strike="noStrike">
                          <a:latin typeface="+mj-lt"/>
                        </a:rPr>
                        <a:t>20±1</a:t>
                      </a:r>
                      <a:endParaRPr lang="it-IT" sz="2200" b="0" i="0" u="none" strike="noStrike">
                        <a:solidFill>
                          <a:srgbClr val="000000"/>
                        </a:solidFill>
                        <a:latin typeface="+mj-lt"/>
                      </a:endParaRPr>
                    </a:p>
                  </a:txBody>
                  <a:tcPr marL="8887" marR="8887" marT="8887" marB="0" anchor="ctr"/>
                </a:tc>
                <a:tc>
                  <a:txBody>
                    <a:bodyPr/>
                    <a:lstStyle/>
                    <a:p>
                      <a:pPr algn="l" fontAlgn="b"/>
                      <a:r>
                        <a:rPr lang="it-IT" sz="2200" u="none" strike="noStrike">
                          <a:latin typeface="+mj-lt"/>
                        </a:rPr>
                        <a:t>42</a:t>
                      </a:r>
                      <a:endParaRPr lang="it-IT" sz="2200" b="0" i="0" u="none" strike="noStrike">
                        <a:solidFill>
                          <a:srgbClr val="000000"/>
                        </a:solidFill>
                        <a:latin typeface="+mj-lt"/>
                      </a:endParaRPr>
                    </a:p>
                  </a:txBody>
                  <a:tcPr marL="8887" marR="8887" marT="8887" marB="0" anchor="ctr"/>
                </a:tc>
                <a:tc>
                  <a:txBody>
                    <a:bodyPr/>
                    <a:lstStyle/>
                    <a:p>
                      <a:pPr algn="l" fontAlgn="b"/>
                      <a:r>
                        <a:rPr lang="it-IT" sz="2200" u="none" strike="noStrike">
                          <a:latin typeface="+mj-lt"/>
                        </a:rPr>
                        <a:t>2.1</a:t>
                      </a:r>
                      <a:endParaRPr lang="it-IT" sz="2200" b="0" i="0" u="none" strike="noStrike">
                        <a:solidFill>
                          <a:srgbClr val="000000"/>
                        </a:solidFill>
                        <a:latin typeface="+mj-lt"/>
                      </a:endParaRPr>
                    </a:p>
                  </a:txBody>
                  <a:tcPr marL="8887" marR="8887" marT="8887" marB="0" anchor="ctr"/>
                </a:tc>
                <a:tc>
                  <a:txBody>
                    <a:bodyPr/>
                    <a:lstStyle/>
                    <a:p>
                      <a:pPr algn="l" fontAlgn="b"/>
                      <a:r>
                        <a:rPr lang="it-IT" sz="2200" u="none" strike="noStrike">
                          <a:latin typeface="+mj-lt"/>
                        </a:rPr>
                        <a:t>11±1</a:t>
                      </a:r>
                      <a:endParaRPr lang="it-IT" sz="2200" b="0" i="0" u="none" strike="noStrike">
                        <a:solidFill>
                          <a:srgbClr val="000000"/>
                        </a:solidFill>
                        <a:latin typeface="+mj-lt"/>
                      </a:endParaRPr>
                    </a:p>
                  </a:txBody>
                  <a:tcPr marL="8887" marR="8887" marT="8887" marB="0" anchor="ctr"/>
                </a:tc>
                <a:tc>
                  <a:txBody>
                    <a:bodyPr/>
                    <a:lstStyle/>
                    <a:p>
                      <a:pPr algn="l" fontAlgn="b"/>
                      <a:r>
                        <a:rPr lang="it-IT" sz="2200" u="none" strike="noStrike">
                          <a:latin typeface="+mj-lt"/>
                        </a:rPr>
                        <a:t>48</a:t>
                      </a:r>
                      <a:endParaRPr lang="it-IT" sz="2200" b="0" i="0" u="none" strike="noStrike">
                        <a:solidFill>
                          <a:srgbClr val="000000"/>
                        </a:solidFill>
                        <a:latin typeface="+mj-lt"/>
                      </a:endParaRPr>
                    </a:p>
                  </a:txBody>
                  <a:tcPr marL="8887" marR="8887" marT="8887" marB="0" anchor="ctr"/>
                </a:tc>
                <a:tc>
                  <a:txBody>
                    <a:bodyPr/>
                    <a:lstStyle/>
                    <a:p>
                      <a:pPr algn="l" fontAlgn="b"/>
                      <a:r>
                        <a:rPr lang="it-IT" sz="2200" u="none" strike="noStrike">
                          <a:latin typeface="+mj-lt"/>
                        </a:rPr>
                        <a:t>4.36</a:t>
                      </a:r>
                      <a:endParaRPr lang="it-IT" sz="2200" b="0" i="0" u="none" strike="noStrike">
                        <a:solidFill>
                          <a:srgbClr val="000000"/>
                        </a:solidFill>
                        <a:latin typeface="+mj-lt"/>
                      </a:endParaRPr>
                    </a:p>
                  </a:txBody>
                  <a:tcPr marL="8887" marR="8887" marT="8887" marB="0" anchor="ctr"/>
                </a:tc>
                <a:tc>
                  <a:txBody>
                    <a:bodyPr/>
                    <a:lstStyle/>
                    <a:p>
                      <a:pPr algn="l" fontAlgn="b"/>
                      <a:r>
                        <a:rPr lang="it-IT" sz="2200" u="none" strike="noStrike">
                          <a:latin typeface="+mj-lt"/>
                        </a:rPr>
                        <a:t>27±4</a:t>
                      </a:r>
                      <a:endParaRPr lang="it-IT" sz="2200" b="0" i="0" u="none" strike="noStrike">
                        <a:solidFill>
                          <a:srgbClr val="000000"/>
                        </a:solidFill>
                        <a:latin typeface="+mj-lt"/>
                      </a:endParaRPr>
                    </a:p>
                  </a:txBody>
                  <a:tcPr marL="8887" marR="8887" marT="8887" marB="0" anchor="ctr"/>
                </a:tc>
                <a:tc>
                  <a:txBody>
                    <a:bodyPr/>
                    <a:lstStyle/>
                    <a:p>
                      <a:pPr algn="l" fontAlgn="b"/>
                      <a:r>
                        <a:rPr lang="it-IT" sz="2200" u="none" strike="noStrike">
                          <a:latin typeface="+mj-lt"/>
                        </a:rPr>
                        <a:t>169</a:t>
                      </a:r>
                      <a:endParaRPr lang="it-IT" sz="2200" b="0" i="0" u="none" strike="noStrike">
                        <a:solidFill>
                          <a:srgbClr val="000000"/>
                        </a:solidFill>
                        <a:latin typeface="+mj-lt"/>
                      </a:endParaRPr>
                    </a:p>
                  </a:txBody>
                  <a:tcPr marL="8887" marR="8887" marT="8887" marB="0" anchor="ctr"/>
                </a:tc>
                <a:tc>
                  <a:txBody>
                    <a:bodyPr/>
                    <a:lstStyle/>
                    <a:p>
                      <a:pPr algn="l" fontAlgn="b"/>
                      <a:r>
                        <a:rPr lang="it-IT" sz="2200" u="none" strike="noStrike">
                          <a:latin typeface="+mj-lt"/>
                        </a:rPr>
                        <a:t>6.3</a:t>
                      </a:r>
                      <a:endParaRPr lang="it-IT" sz="2200" b="0" i="0" u="none" strike="noStrike">
                        <a:solidFill>
                          <a:srgbClr val="000000"/>
                        </a:solidFill>
                        <a:latin typeface="+mj-lt"/>
                      </a:endParaRPr>
                    </a:p>
                  </a:txBody>
                  <a:tcPr marL="8887" marR="8887" marT="8887" marB="0" anchor="ctr"/>
                </a:tc>
                <a:tc>
                  <a:txBody>
                    <a:bodyPr/>
                    <a:lstStyle/>
                    <a:p>
                      <a:pPr algn="l" fontAlgn="b"/>
                      <a:r>
                        <a:rPr lang="it-IT" sz="2200" u="none" strike="noStrike" dirty="0" smtClean="0">
                          <a:latin typeface="+mj-lt"/>
                        </a:rPr>
                        <a:t>4±1*</a:t>
                      </a:r>
                      <a:endParaRPr lang="it-IT" sz="2200" b="0" i="0" u="none" strike="noStrike" dirty="0">
                        <a:solidFill>
                          <a:srgbClr val="000000"/>
                        </a:solidFill>
                        <a:latin typeface="+mj-lt"/>
                      </a:endParaRPr>
                    </a:p>
                  </a:txBody>
                  <a:tcPr marL="8887" marR="8887" marT="8887" marB="0" anchor="ctr"/>
                </a:tc>
                <a:tc>
                  <a:txBody>
                    <a:bodyPr/>
                    <a:lstStyle/>
                    <a:p>
                      <a:pPr algn="l" fontAlgn="b"/>
                      <a:r>
                        <a:rPr lang="it-IT" sz="2200" u="none" strike="noStrike">
                          <a:latin typeface="+mj-lt"/>
                        </a:rPr>
                        <a:t>63</a:t>
                      </a:r>
                      <a:endParaRPr lang="it-IT" sz="2200" b="0" i="0" u="none" strike="noStrike">
                        <a:solidFill>
                          <a:srgbClr val="000000"/>
                        </a:solidFill>
                        <a:latin typeface="+mj-lt"/>
                      </a:endParaRPr>
                    </a:p>
                  </a:txBody>
                  <a:tcPr marL="8887" marR="8887" marT="8887" marB="0" anchor="ctr"/>
                </a:tc>
                <a:tc>
                  <a:txBody>
                    <a:bodyPr/>
                    <a:lstStyle/>
                    <a:p>
                      <a:pPr algn="l" fontAlgn="b"/>
                      <a:r>
                        <a:rPr lang="it-IT" sz="2200" u="none" strike="noStrike">
                          <a:latin typeface="+mj-lt"/>
                        </a:rPr>
                        <a:t>15.8</a:t>
                      </a:r>
                      <a:endParaRPr lang="it-IT" sz="2200" b="0" i="0" u="none" strike="noStrike">
                        <a:solidFill>
                          <a:srgbClr val="000000"/>
                        </a:solidFill>
                        <a:latin typeface="+mj-lt"/>
                      </a:endParaRPr>
                    </a:p>
                  </a:txBody>
                  <a:tcPr marL="8887" marR="8887" marT="8887" marB="0" anchor="ctr"/>
                </a:tc>
                <a:tc>
                  <a:txBody>
                    <a:bodyPr/>
                    <a:lstStyle/>
                    <a:p>
                      <a:pPr algn="l" fontAlgn="b"/>
                      <a:r>
                        <a:rPr lang="it-IT" sz="2200" u="none" strike="noStrike">
                          <a:latin typeface="+mj-lt"/>
                        </a:rPr>
                        <a:t>17±2</a:t>
                      </a:r>
                      <a:endParaRPr lang="it-IT" sz="2200" b="0" i="0" u="none" strike="noStrike">
                        <a:solidFill>
                          <a:srgbClr val="000000"/>
                        </a:solidFill>
                        <a:latin typeface="+mj-lt"/>
                      </a:endParaRPr>
                    </a:p>
                  </a:txBody>
                  <a:tcPr marL="8887" marR="8887" marT="8887" marB="0" anchor="ctr"/>
                </a:tc>
                <a:tc>
                  <a:txBody>
                    <a:bodyPr/>
                    <a:lstStyle/>
                    <a:p>
                      <a:pPr algn="l" fontAlgn="b"/>
                      <a:r>
                        <a:rPr lang="it-IT" sz="2200" u="none" strike="noStrike" dirty="0">
                          <a:latin typeface="+mj-lt"/>
                        </a:rPr>
                        <a:t>85</a:t>
                      </a:r>
                      <a:endParaRPr lang="it-IT" sz="2200" b="0" i="0" u="none" strike="noStrike" dirty="0">
                        <a:solidFill>
                          <a:srgbClr val="000000"/>
                        </a:solidFill>
                        <a:latin typeface="+mj-lt"/>
                      </a:endParaRPr>
                    </a:p>
                  </a:txBody>
                  <a:tcPr marL="8887" marR="8887" marT="8887" marB="0" anchor="ctr"/>
                </a:tc>
                <a:tc>
                  <a:txBody>
                    <a:bodyPr/>
                    <a:lstStyle/>
                    <a:p>
                      <a:pPr algn="l" fontAlgn="b"/>
                      <a:r>
                        <a:rPr lang="it-IT" sz="2200" u="none" strike="noStrike" dirty="0">
                          <a:latin typeface="+mj-lt"/>
                        </a:rPr>
                        <a:t>5</a:t>
                      </a:r>
                      <a:endParaRPr lang="it-IT" sz="2200" b="0" i="0" u="none" strike="noStrike" dirty="0">
                        <a:solidFill>
                          <a:srgbClr val="000000"/>
                        </a:solidFill>
                        <a:latin typeface="+mj-lt"/>
                      </a:endParaRPr>
                    </a:p>
                  </a:txBody>
                  <a:tcPr marL="8887" marR="8887" marT="8887" marB="0" anchor="ctr"/>
                </a:tc>
                <a:tc>
                  <a:txBody>
                    <a:bodyPr/>
                    <a:lstStyle/>
                    <a:p>
                      <a:pPr algn="l" fontAlgn="b"/>
                      <a:r>
                        <a:rPr lang="it-IT" sz="2200" u="none" strike="noStrike" dirty="0">
                          <a:latin typeface="+mj-lt"/>
                        </a:rPr>
                        <a:t>18±2</a:t>
                      </a:r>
                      <a:endParaRPr lang="it-IT" sz="2200" b="0" i="0" u="none" strike="noStrike" dirty="0">
                        <a:solidFill>
                          <a:srgbClr val="000000"/>
                        </a:solidFill>
                        <a:latin typeface="+mj-lt"/>
                      </a:endParaRPr>
                    </a:p>
                  </a:txBody>
                  <a:tcPr marL="8887" marR="8887" marT="8887" marB="0" anchor="ctr"/>
                </a:tc>
                <a:tc>
                  <a:txBody>
                    <a:bodyPr/>
                    <a:lstStyle/>
                    <a:p>
                      <a:pPr algn="l" fontAlgn="b"/>
                      <a:r>
                        <a:rPr lang="it-IT" sz="2200" u="none" strike="noStrike" dirty="0">
                          <a:latin typeface="+mj-lt"/>
                        </a:rPr>
                        <a:t>193</a:t>
                      </a:r>
                      <a:endParaRPr lang="it-IT" sz="2200" b="0" i="0" u="none" strike="noStrike" dirty="0">
                        <a:solidFill>
                          <a:srgbClr val="000000"/>
                        </a:solidFill>
                        <a:latin typeface="+mj-lt"/>
                      </a:endParaRPr>
                    </a:p>
                  </a:txBody>
                  <a:tcPr marL="8887" marR="8887" marT="8887" marB="0" anchor="ctr"/>
                </a:tc>
                <a:tc>
                  <a:txBody>
                    <a:bodyPr/>
                    <a:lstStyle/>
                    <a:p>
                      <a:pPr algn="l" fontAlgn="b"/>
                      <a:r>
                        <a:rPr lang="it-IT" sz="2200" u="none" strike="noStrike">
                          <a:latin typeface="+mj-lt"/>
                        </a:rPr>
                        <a:t>11</a:t>
                      </a:r>
                      <a:endParaRPr lang="it-IT" sz="2200" b="0" i="0" u="none" strike="noStrike">
                        <a:solidFill>
                          <a:srgbClr val="000000"/>
                        </a:solidFill>
                        <a:latin typeface="+mj-lt"/>
                      </a:endParaRPr>
                    </a:p>
                  </a:txBody>
                  <a:tcPr marL="8887" marR="8887" marT="8887" marB="0" anchor="ctr"/>
                </a:tc>
                <a:tc>
                  <a:txBody>
                    <a:bodyPr/>
                    <a:lstStyle/>
                    <a:p>
                      <a:pPr algn="l" fontAlgn="b"/>
                      <a:r>
                        <a:rPr lang="it-IT" sz="2200" u="none" strike="noStrike">
                          <a:latin typeface="+mj-lt"/>
                        </a:rPr>
                        <a:t>32±5</a:t>
                      </a:r>
                      <a:endParaRPr lang="it-IT" sz="2200" b="0" i="0" u="none" strike="noStrike">
                        <a:solidFill>
                          <a:srgbClr val="000000"/>
                        </a:solidFill>
                        <a:latin typeface="+mj-lt"/>
                      </a:endParaRPr>
                    </a:p>
                  </a:txBody>
                  <a:tcPr marL="8887" marR="8887" marT="8887" marB="0" anchor="ctr"/>
                </a:tc>
                <a:tc>
                  <a:txBody>
                    <a:bodyPr/>
                    <a:lstStyle/>
                    <a:p>
                      <a:pPr algn="l" fontAlgn="b"/>
                      <a:r>
                        <a:rPr lang="it-IT" sz="2200" u="none" strike="noStrike">
                          <a:latin typeface="+mj-lt"/>
                        </a:rPr>
                        <a:t>125</a:t>
                      </a:r>
                      <a:endParaRPr lang="it-IT" sz="2200" b="0" i="0" u="none" strike="noStrike">
                        <a:solidFill>
                          <a:srgbClr val="000000"/>
                        </a:solidFill>
                        <a:latin typeface="+mj-lt"/>
                      </a:endParaRPr>
                    </a:p>
                  </a:txBody>
                  <a:tcPr marL="8887" marR="8887" marT="8887" marB="0" anchor="ctr"/>
                </a:tc>
                <a:tc>
                  <a:txBody>
                    <a:bodyPr/>
                    <a:lstStyle/>
                    <a:p>
                      <a:pPr algn="l" fontAlgn="b"/>
                      <a:r>
                        <a:rPr lang="it-IT" sz="2200" u="none" strike="noStrike" dirty="0">
                          <a:latin typeface="+mj-lt"/>
                        </a:rPr>
                        <a:t>4</a:t>
                      </a:r>
                      <a:endParaRPr lang="it-IT" sz="2200" b="0" i="0" u="none" strike="noStrike" dirty="0">
                        <a:solidFill>
                          <a:srgbClr val="000000"/>
                        </a:solidFill>
                        <a:latin typeface="+mj-lt"/>
                      </a:endParaRPr>
                    </a:p>
                  </a:txBody>
                  <a:tcPr marL="8887" marR="8887" marT="8887" marB="0" anchor="ctr"/>
                </a:tc>
                <a:extLst>
                  <a:ext uri="{0D108BD9-81ED-4DB2-BD59-A6C34878D82A}">
                    <a16:rowId xmlns:a16="http://schemas.microsoft.com/office/drawing/2014/main" val="10006"/>
                  </a:ext>
                </a:extLst>
              </a:tr>
              <a:tr h="425007">
                <a:tc>
                  <a:txBody>
                    <a:bodyPr/>
                    <a:lstStyle/>
                    <a:p>
                      <a:pPr algn="l" fontAlgn="b"/>
                      <a:r>
                        <a:rPr lang="it-IT" sz="2200" u="none" strike="noStrike" dirty="0">
                          <a:latin typeface="+mj-lt"/>
                        </a:rPr>
                        <a:t>CEFOXITIN</a:t>
                      </a:r>
                      <a:endParaRPr lang="it-IT" sz="2200" b="0" i="0" u="none" strike="noStrike" dirty="0">
                        <a:solidFill>
                          <a:srgbClr val="000000"/>
                        </a:solidFill>
                        <a:latin typeface="+mj-lt"/>
                      </a:endParaRPr>
                    </a:p>
                  </a:txBody>
                  <a:tcPr marL="8887" marR="8887" marT="8887" marB="0" anchor="ctr">
                    <a:solidFill>
                      <a:schemeClr val="accent1">
                        <a:lumMod val="20000"/>
                        <a:lumOff val="80000"/>
                      </a:schemeClr>
                    </a:solidFill>
                  </a:tcPr>
                </a:tc>
                <a:tc>
                  <a:txBody>
                    <a:bodyPr/>
                    <a:lstStyle/>
                    <a:p>
                      <a:pPr algn="l" fontAlgn="b"/>
                      <a:r>
                        <a:rPr lang="it-IT" sz="2200" u="none" strike="noStrike">
                          <a:latin typeface="+mj-lt"/>
                        </a:rPr>
                        <a:t>26±1</a:t>
                      </a:r>
                      <a:endParaRPr lang="it-IT" sz="2200" b="0" i="0" u="none" strike="noStrike">
                        <a:solidFill>
                          <a:srgbClr val="000000"/>
                        </a:solidFill>
                        <a:latin typeface="+mj-lt"/>
                      </a:endParaRPr>
                    </a:p>
                  </a:txBody>
                  <a:tcPr marL="8887" marR="8887" marT="8887" marB="0" anchor="ctr"/>
                </a:tc>
                <a:tc>
                  <a:txBody>
                    <a:bodyPr/>
                    <a:lstStyle/>
                    <a:p>
                      <a:pPr algn="l" fontAlgn="b"/>
                      <a:r>
                        <a:rPr lang="it-IT" sz="2200" u="none" strike="noStrike">
                          <a:latin typeface="+mj-lt"/>
                        </a:rPr>
                        <a:t>23</a:t>
                      </a:r>
                      <a:endParaRPr lang="it-IT" sz="2200" b="0" i="0" u="none" strike="noStrike">
                        <a:solidFill>
                          <a:srgbClr val="000000"/>
                        </a:solidFill>
                        <a:latin typeface="+mj-lt"/>
                      </a:endParaRPr>
                    </a:p>
                  </a:txBody>
                  <a:tcPr marL="8887" marR="8887" marT="8887" marB="0" anchor="ctr"/>
                </a:tc>
                <a:tc>
                  <a:txBody>
                    <a:bodyPr/>
                    <a:lstStyle/>
                    <a:p>
                      <a:pPr algn="l" fontAlgn="b"/>
                      <a:r>
                        <a:rPr lang="it-IT" sz="2200" u="none" strike="noStrike">
                          <a:latin typeface="+mj-lt"/>
                        </a:rPr>
                        <a:t>0.88</a:t>
                      </a:r>
                      <a:endParaRPr lang="it-IT" sz="2200" b="0" i="0" u="none" strike="noStrike">
                        <a:solidFill>
                          <a:srgbClr val="000000"/>
                        </a:solidFill>
                        <a:latin typeface="+mj-lt"/>
                      </a:endParaRPr>
                    </a:p>
                  </a:txBody>
                  <a:tcPr marL="8887" marR="8887" marT="8887" marB="0" anchor="ctr"/>
                </a:tc>
                <a:tc>
                  <a:txBody>
                    <a:bodyPr/>
                    <a:lstStyle/>
                    <a:p>
                      <a:pPr algn="l" fontAlgn="b"/>
                      <a:r>
                        <a:rPr lang="it-IT" sz="2200" u="none" strike="noStrike">
                          <a:latin typeface="+mj-lt"/>
                        </a:rPr>
                        <a:t>23±1</a:t>
                      </a:r>
                      <a:endParaRPr lang="it-IT" sz="2200" b="0" i="0" u="none" strike="noStrike">
                        <a:solidFill>
                          <a:srgbClr val="000000"/>
                        </a:solidFill>
                        <a:latin typeface="+mj-lt"/>
                      </a:endParaRPr>
                    </a:p>
                  </a:txBody>
                  <a:tcPr marL="8887" marR="8887" marT="8887" marB="0" anchor="ctr"/>
                </a:tc>
                <a:tc>
                  <a:txBody>
                    <a:bodyPr/>
                    <a:lstStyle/>
                    <a:p>
                      <a:pPr algn="l" fontAlgn="b"/>
                      <a:r>
                        <a:rPr lang="it-IT" sz="2200" u="none" strike="noStrike">
                          <a:latin typeface="+mj-lt"/>
                        </a:rPr>
                        <a:t>99</a:t>
                      </a:r>
                      <a:endParaRPr lang="it-IT" sz="2200" b="0" i="0" u="none" strike="noStrike">
                        <a:solidFill>
                          <a:srgbClr val="000000"/>
                        </a:solidFill>
                        <a:latin typeface="+mj-lt"/>
                      </a:endParaRPr>
                    </a:p>
                  </a:txBody>
                  <a:tcPr marL="8887" marR="8887" marT="8887" marB="0" anchor="ctr"/>
                </a:tc>
                <a:tc>
                  <a:txBody>
                    <a:bodyPr/>
                    <a:lstStyle/>
                    <a:p>
                      <a:pPr algn="l" fontAlgn="b"/>
                      <a:r>
                        <a:rPr lang="it-IT" sz="2200" u="none" strike="noStrike">
                          <a:latin typeface="+mj-lt"/>
                        </a:rPr>
                        <a:t>4.3</a:t>
                      </a:r>
                      <a:endParaRPr lang="it-IT" sz="2200" b="0" i="0" u="none" strike="noStrike">
                        <a:solidFill>
                          <a:srgbClr val="000000"/>
                        </a:solidFill>
                        <a:latin typeface="+mj-lt"/>
                      </a:endParaRPr>
                    </a:p>
                  </a:txBody>
                  <a:tcPr marL="8887" marR="8887" marT="8887" marB="0" anchor="ctr"/>
                </a:tc>
                <a:tc>
                  <a:txBody>
                    <a:bodyPr/>
                    <a:lstStyle/>
                    <a:p>
                      <a:pPr algn="l" fontAlgn="b"/>
                      <a:r>
                        <a:rPr lang="it-IT" sz="2200" u="none" strike="noStrike">
                          <a:latin typeface="+mj-lt"/>
                        </a:rPr>
                        <a:t>21±2</a:t>
                      </a:r>
                      <a:endParaRPr lang="it-IT" sz="2200" b="0" i="0" u="none" strike="noStrike">
                        <a:solidFill>
                          <a:srgbClr val="000000"/>
                        </a:solidFill>
                        <a:latin typeface="+mj-lt"/>
                      </a:endParaRPr>
                    </a:p>
                  </a:txBody>
                  <a:tcPr marL="8887" marR="8887" marT="8887" marB="0" anchor="ctr"/>
                </a:tc>
                <a:tc>
                  <a:txBody>
                    <a:bodyPr/>
                    <a:lstStyle/>
                    <a:p>
                      <a:pPr algn="l" fontAlgn="b"/>
                      <a:r>
                        <a:rPr lang="it-IT" sz="2200" u="none" strike="noStrike">
                          <a:latin typeface="+mj-lt"/>
                        </a:rPr>
                        <a:t>152</a:t>
                      </a:r>
                      <a:endParaRPr lang="it-IT" sz="2200" b="0" i="0" u="none" strike="noStrike">
                        <a:solidFill>
                          <a:srgbClr val="000000"/>
                        </a:solidFill>
                        <a:latin typeface="+mj-lt"/>
                      </a:endParaRPr>
                    </a:p>
                  </a:txBody>
                  <a:tcPr marL="8887" marR="8887" marT="8887" marB="0" anchor="ctr"/>
                </a:tc>
                <a:tc>
                  <a:txBody>
                    <a:bodyPr/>
                    <a:lstStyle/>
                    <a:p>
                      <a:pPr algn="l" fontAlgn="b"/>
                      <a:r>
                        <a:rPr lang="it-IT" sz="2200" u="none" strike="noStrike">
                          <a:latin typeface="+mj-lt"/>
                        </a:rPr>
                        <a:t>7.2</a:t>
                      </a:r>
                      <a:endParaRPr lang="it-IT" sz="2200" b="0" i="0" u="none" strike="noStrike">
                        <a:solidFill>
                          <a:srgbClr val="000000"/>
                        </a:solidFill>
                        <a:latin typeface="+mj-lt"/>
                      </a:endParaRPr>
                    </a:p>
                  </a:txBody>
                  <a:tcPr marL="8887" marR="8887" marT="8887" marB="0" anchor="ctr"/>
                </a:tc>
                <a:tc>
                  <a:txBody>
                    <a:bodyPr/>
                    <a:lstStyle/>
                    <a:p>
                      <a:pPr algn="l" fontAlgn="b"/>
                      <a:r>
                        <a:rPr lang="it-IT" sz="2200" u="none" strike="noStrike">
                          <a:latin typeface="+mj-lt"/>
                        </a:rPr>
                        <a:t>23±2</a:t>
                      </a:r>
                      <a:endParaRPr lang="it-IT" sz="2200" b="0" i="0" u="none" strike="noStrike">
                        <a:solidFill>
                          <a:srgbClr val="000000"/>
                        </a:solidFill>
                        <a:latin typeface="+mj-lt"/>
                      </a:endParaRPr>
                    </a:p>
                  </a:txBody>
                  <a:tcPr marL="8887" marR="8887" marT="8887" marB="0" anchor="ctr"/>
                </a:tc>
                <a:tc>
                  <a:txBody>
                    <a:bodyPr/>
                    <a:lstStyle/>
                    <a:p>
                      <a:pPr algn="l" fontAlgn="b"/>
                      <a:r>
                        <a:rPr lang="it-IT" sz="2200" u="none" strike="noStrike">
                          <a:latin typeface="+mj-lt"/>
                        </a:rPr>
                        <a:t>64</a:t>
                      </a:r>
                      <a:endParaRPr lang="it-IT" sz="2200" b="0" i="0" u="none" strike="noStrike">
                        <a:solidFill>
                          <a:srgbClr val="000000"/>
                        </a:solidFill>
                        <a:latin typeface="+mj-lt"/>
                      </a:endParaRPr>
                    </a:p>
                  </a:txBody>
                  <a:tcPr marL="8887" marR="8887" marT="8887" marB="0" anchor="ctr"/>
                </a:tc>
                <a:tc>
                  <a:txBody>
                    <a:bodyPr/>
                    <a:lstStyle/>
                    <a:p>
                      <a:pPr algn="l" fontAlgn="b"/>
                      <a:r>
                        <a:rPr lang="it-IT" sz="2200" u="none" strike="noStrike">
                          <a:latin typeface="+mj-lt"/>
                        </a:rPr>
                        <a:t>2.8</a:t>
                      </a:r>
                      <a:endParaRPr lang="it-IT" sz="2200" b="0" i="0" u="none" strike="noStrike">
                        <a:solidFill>
                          <a:srgbClr val="000000"/>
                        </a:solidFill>
                        <a:latin typeface="+mj-lt"/>
                      </a:endParaRPr>
                    </a:p>
                  </a:txBody>
                  <a:tcPr marL="8887" marR="8887" marT="8887" marB="0" anchor="ctr"/>
                </a:tc>
                <a:tc>
                  <a:txBody>
                    <a:bodyPr/>
                    <a:lstStyle/>
                    <a:p>
                      <a:pPr algn="l" fontAlgn="b"/>
                      <a:r>
                        <a:rPr lang="it-IT" sz="2200" u="none" strike="noStrike" dirty="0" smtClean="0">
                          <a:latin typeface="+mj-lt"/>
                        </a:rPr>
                        <a:t>2±0.5*</a:t>
                      </a:r>
                      <a:endParaRPr lang="it-IT" sz="2200" b="0" i="0" u="none" strike="noStrike" dirty="0">
                        <a:solidFill>
                          <a:srgbClr val="000000"/>
                        </a:solidFill>
                        <a:latin typeface="+mj-lt"/>
                      </a:endParaRPr>
                    </a:p>
                  </a:txBody>
                  <a:tcPr marL="8887" marR="8887" marT="8887" marB="0" anchor="ctr"/>
                </a:tc>
                <a:tc>
                  <a:txBody>
                    <a:bodyPr/>
                    <a:lstStyle/>
                    <a:p>
                      <a:pPr algn="l" fontAlgn="b"/>
                      <a:r>
                        <a:rPr lang="it-IT" sz="2200" u="none" strike="noStrike">
                          <a:latin typeface="+mj-lt"/>
                        </a:rPr>
                        <a:t>7</a:t>
                      </a:r>
                      <a:endParaRPr lang="it-IT" sz="2200" b="0" i="0" u="none" strike="noStrike">
                        <a:solidFill>
                          <a:srgbClr val="000000"/>
                        </a:solidFill>
                        <a:latin typeface="+mj-lt"/>
                      </a:endParaRPr>
                    </a:p>
                  </a:txBody>
                  <a:tcPr marL="8887" marR="8887" marT="8887" marB="0" anchor="ctr"/>
                </a:tc>
                <a:tc>
                  <a:txBody>
                    <a:bodyPr/>
                    <a:lstStyle/>
                    <a:p>
                      <a:pPr algn="l" fontAlgn="b"/>
                      <a:r>
                        <a:rPr lang="it-IT" sz="2200" u="none" strike="noStrike">
                          <a:latin typeface="+mj-lt"/>
                        </a:rPr>
                        <a:t>3.5</a:t>
                      </a:r>
                      <a:endParaRPr lang="it-IT" sz="2200" b="0" i="0" u="none" strike="noStrike">
                        <a:solidFill>
                          <a:srgbClr val="000000"/>
                        </a:solidFill>
                        <a:latin typeface="+mj-lt"/>
                      </a:endParaRPr>
                    </a:p>
                  </a:txBody>
                  <a:tcPr marL="8887" marR="8887" marT="8887" marB="0" anchor="ctr"/>
                </a:tc>
                <a:tc>
                  <a:txBody>
                    <a:bodyPr/>
                    <a:lstStyle/>
                    <a:p>
                      <a:pPr algn="l" fontAlgn="b"/>
                      <a:r>
                        <a:rPr lang="it-IT" sz="2200" u="none" strike="noStrike" dirty="0">
                          <a:latin typeface="+mj-lt"/>
                        </a:rPr>
                        <a:t>10±1</a:t>
                      </a:r>
                      <a:endParaRPr lang="it-IT" sz="2200" b="0" i="0" u="none" strike="noStrike" dirty="0">
                        <a:solidFill>
                          <a:srgbClr val="000000"/>
                        </a:solidFill>
                        <a:latin typeface="+mj-lt"/>
                      </a:endParaRPr>
                    </a:p>
                  </a:txBody>
                  <a:tcPr marL="8887" marR="8887" marT="8887" marB="0" anchor="ctr"/>
                </a:tc>
                <a:tc>
                  <a:txBody>
                    <a:bodyPr/>
                    <a:lstStyle/>
                    <a:p>
                      <a:pPr algn="l" fontAlgn="b"/>
                      <a:r>
                        <a:rPr lang="it-IT" sz="2200" u="none" strike="noStrike" dirty="0">
                          <a:latin typeface="+mj-lt"/>
                        </a:rPr>
                        <a:t>21</a:t>
                      </a:r>
                      <a:endParaRPr lang="it-IT" sz="2200" b="0" i="0" u="none" strike="noStrike" dirty="0">
                        <a:solidFill>
                          <a:srgbClr val="000000"/>
                        </a:solidFill>
                        <a:latin typeface="+mj-lt"/>
                      </a:endParaRPr>
                    </a:p>
                  </a:txBody>
                  <a:tcPr marL="8887" marR="8887" marT="8887" marB="0" anchor="ctr"/>
                </a:tc>
                <a:tc>
                  <a:txBody>
                    <a:bodyPr/>
                    <a:lstStyle/>
                    <a:p>
                      <a:pPr algn="l" fontAlgn="b"/>
                      <a:r>
                        <a:rPr lang="it-IT" sz="2200" u="none" strike="noStrike" dirty="0">
                          <a:latin typeface="+mj-lt"/>
                        </a:rPr>
                        <a:t>2.1</a:t>
                      </a:r>
                      <a:endParaRPr lang="it-IT" sz="2200" b="0" i="0" u="none" strike="noStrike" dirty="0">
                        <a:solidFill>
                          <a:srgbClr val="000000"/>
                        </a:solidFill>
                        <a:latin typeface="+mj-lt"/>
                      </a:endParaRPr>
                    </a:p>
                  </a:txBody>
                  <a:tcPr marL="8887" marR="8887" marT="8887" marB="0" anchor="ctr"/>
                </a:tc>
                <a:tc>
                  <a:txBody>
                    <a:bodyPr/>
                    <a:lstStyle/>
                    <a:p>
                      <a:pPr algn="l" fontAlgn="b"/>
                      <a:r>
                        <a:rPr lang="it-IT" sz="2200" u="none" strike="noStrike" dirty="0">
                          <a:latin typeface="+mj-lt"/>
                        </a:rPr>
                        <a:t>49±3</a:t>
                      </a:r>
                      <a:endParaRPr lang="it-IT" sz="2200" b="0" i="0" u="none" strike="noStrike" dirty="0">
                        <a:solidFill>
                          <a:srgbClr val="000000"/>
                        </a:solidFill>
                        <a:latin typeface="+mj-lt"/>
                      </a:endParaRPr>
                    </a:p>
                  </a:txBody>
                  <a:tcPr marL="8887" marR="8887" marT="8887" marB="0" anchor="ctr"/>
                </a:tc>
                <a:tc>
                  <a:txBody>
                    <a:bodyPr/>
                    <a:lstStyle/>
                    <a:p>
                      <a:pPr algn="l" fontAlgn="b"/>
                      <a:r>
                        <a:rPr lang="it-IT" sz="2200" u="none" strike="noStrike">
                          <a:latin typeface="+mj-lt"/>
                        </a:rPr>
                        <a:t>58</a:t>
                      </a:r>
                      <a:endParaRPr lang="it-IT" sz="2200" b="0" i="0" u="none" strike="noStrike">
                        <a:solidFill>
                          <a:srgbClr val="000000"/>
                        </a:solidFill>
                        <a:latin typeface="+mj-lt"/>
                      </a:endParaRPr>
                    </a:p>
                  </a:txBody>
                  <a:tcPr marL="8887" marR="8887" marT="8887" marB="0" anchor="ctr"/>
                </a:tc>
                <a:tc>
                  <a:txBody>
                    <a:bodyPr/>
                    <a:lstStyle/>
                    <a:p>
                      <a:pPr algn="l" fontAlgn="b"/>
                      <a:r>
                        <a:rPr lang="it-IT" sz="2200" u="none" strike="noStrike" dirty="0">
                          <a:latin typeface="+mj-lt"/>
                        </a:rPr>
                        <a:t>1.2</a:t>
                      </a:r>
                      <a:endParaRPr lang="it-IT" sz="2200" b="0" i="0" u="none" strike="noStrike" dirty="0">
                        <a:solidFill>
                          <a:srgbClr val="000000"/>
                        </a:solidFill>
                        <a:latin typeface="+mj-lt"/>
                      </a:endParaRPr>
                    </a:p>
                  </a:txBody>
                  <a:tcPr marL="8887" marR="8887" marT="8887" marB="0" anchor="ctr"/>
                </a:tc>
                <a:extLst>
                  <a:ext uri="{0D108BD9-81ED-4DB2-BD59-A6C34878D82A}">
                    <a16:rowId xmlns:a16="http://schemas.microsoft.com/office/drawing/2014/main" val="10007"/>
                  </a:ext>
                </a:extLst>
              </a:tr>
              <a:tr h="572540">
                <a:tc>
                  <a:txBody>
                    <a:bodyPr/>
                    <a:lstStyle/>
                    <a:p>
                      <a:pPr algn="l" fontAlgn="b"/>
                      <a:r>
                        <a:rPr lang="it-IT" sz="2200" u="none" strike="noStrike" dirty="0">
                          <a:latin typeface="+mj-lt"/>
                        </a:rPr>
                        <a:t>CEFEPIME</a:t>
                      </a:r>
                      <a:endParaRPr lang="it-IT" sz="2200" b="0" i="0" u="none" strike="noStrike" dirty="0">
                        <a:solidFill>
                          <a:srgbClr val="000000"/>
                        </a:solidFill>
                        <a:latin typeface="+mj-lt"/>
                      </a:endParaRPr>
                    </a:p>
                  </a:txBody>
                  <a:tcPr marL="8887" marR="8887" marT="8887" marB="0" anchor="ctr">
                    <a:solidFill>
                      <a:schemeClr val="accent1">
                        <a:lumMod val="20000"/>
                        <a:lumOff val="80000"/>
                      </a:schemeClr>
                    </a:solidFill>
                  </a:tcPr>
                </a:tc>
                <a:tc>
                  <a:txBody>
                    <a:bodyPr/>
                    <a:lstStyle/>
                    <a:p>
                      <a:pPr algn="l" fontAlgn="b"/>
                      <a:r>
                        <a:rPr lang="it-IT" sz="2200" u="none" strike="noStrike" dirty="0">
                          <a:latin typeface="+mj-lt"/>
                        </a:rPr>
                        <a:t>35±5</a:t>
                      </a:r>
                      <a:endParaRPr lang="it-IT" sz="2200" b="0" i="0" u="none" strike="noStrike" dirty="0">
                        <a:solidFill>
                          <a:srgbClr val="000000"/>
                        </a:solidFill>
                        <a:latin typeface="+mj-lt"/>
                      </a:endParaRPr>
                    </a:p>
                  </a:txBody>
                  <a:tcPr marL="8887" marR="8887" marT="8887" marB="0" anchor="ctr"/>
                </a:tc>
                <a:tc>
                  <a:txBody>
                    <a:bodyPr/>
                    <a:lstStyle/>
                    <a:p>
                      <a:pPr algn="l" fontAlgn="b"/>
                      <a:r>
                        <a:rPr lang="it-IT" sz="2200" u="none" strike="noStrike">
                          <a:latin typeface="+mj-lt"/>
                        </a:rPr>
                        <a:t>13</a:t>
                      </a:r>
                      <a:endParaRPr lang="it-IT" sz="2200" b="0" i="0" u="none" strike="noStrike">
                        <a:solidFill>
                          <a:srgbClr val="000000"/>
                        </a:solidFill>
                        <a:latin typeface="+mj-lt"/>
                      </a:endParaRPr>
                    </a:p>
                  </a:txBody>
                  <a:tcPr marL="8887" marR="8887" marT="8887" marB="0" anchor="ctr"/>
                </a:tc>
                <a:tc>
                  <a:txBody>
                    <a:bodyPr/>
                    <a:lstStyle/>
                    <a:p>
                      <a:pPr algn="l" fontAlgn="b"/>
                      <a:r>
                        <a:rPr lang="it-IT" sz="2200" u="none" strike="noStrike">
                          <a:latin typeface="+mj-lt"/>
                        </a:rPr>
                        <a:t>0.37</a:t>
                      </a:r>
                      <a:endParaRPr lang="it-IT" sz="2200" b="0" i="0" u="none" strike="noStrike">
                        <a:solidFill>
                          <a:srgbClr val="000000"/>
                        </a:solidFill>
                        <a:latin typeface="+mj-lt"/>
                      </a:endParaRPr>
                    </a:p>
                  </a:txBody>
                  <a:tcPr marL="8887" marR="8887" marT="8887" marB="0" anchor="ctr"/>
                </a:tc>
                <a:tc>
                  <a:txBody>
                    <a:bodyPr/>
                    <a:lstStyle/>
                    <a:p>
                      <a:pPr algn="l" fontAlgn="b"/>
                      <a:r>
                        <a:rPr lang="it-IT" sz="2200" u="none" strike="noStrike">
                          <a:latin typeface="+mj-lt"/>
                        </a:rPr>
                        <a:t>30±2</a:t>
                      </a:r>
                      <a:endParaRPr lang="it-IT" sz="2200" b="0" i="0" u="none" strike="noStrike">
                        <a:solidFill>
                          <a:srgbClr val="000000"/>
                        </a:solidFill>
                        <a:latin typeface="+mj-lt"/>
                      </a:endParaRPr>
                    </a:p>
                  </a:txBody>
                  <a:tcPr marL="8887" marR="8887" marT="8887" marB="0" anchor="ctr"/>
                </a:tc>
                <a:tc>
                  <a:txBody>
                    <a:bodyPr/>
                    <a:lstStyle/>
                    <a:p>
                      <a:pPr algn="l" fontAlgn="b"/>
                      <a:r>
                        <a:rPr lang="it-IT" sz="2200" u="none" strike="noStrike" dirty="0">
                          <a:latin typeface="+mj-lt"/>
                        </a:rPr>
                        <a:t>22</a:t>
                      </a:r>
                      <a:endParaRPr lang="it-IT" sz="2200" b="0" i="0" u="none" strike="noStrike" dirty="0">
                        <a:solidFill>
                          <a:srgbClr val="000000"/>
                        </a:solidFill>
                        <a:latin typeface="+mj-lt"/>
                      </a:endParaRPr>
                    </a:p>
                  </a:txBody>
                  <a:tcPr marL="8887" marR="8887" marT="8887" marB="0" anchor="ctr"/>
                </a:tc>
                <a:tc>
                  <a:txBody>
                    <a:bodyPr/>
                    <a:lstStyle/>
                    <a:p>
                      <a:pPr algn="l" fontAlgn="b"/>
                      <a:r>
                        <a:rPr lang="it-IT" sz="2200" u="none" strike="noStrike">
                          <a:latin typeface="+mj-lt"/>
                        </a:rPr>
                        <a:t>0.73</a:t>
                      </a:r>
                      <a:endParaRPr lang="it-IT" sz="2200" b="0" i="0" u="none" strike="noStrike">
                        <a:solidFill>
                          <a:srgbClr val="000000"/>
                        </a:solidFill>
                        <a:latin typeface="+mj-lt"/>
                      </a:endParaRPr>
                    </a:p>
                  </a:txBody>
                  <a:tcPr marL="8887" marR="8887" marT="8887" marB="0" anchor="ctr"/>
                </a:tc>
                <a:tc>
                  <a:txBody>
                    <a:bodyPr/>
                    <a:lstStyle/>
                    <a:p>
                      <a:pPr algn="l" fontAlgn="b"/>
                      <a:r>
                        <a:rPr lang="it-IT" sz="2200" u="none" strike="noStrike" dirty="0">
                          <a:latin typeface="+mj-lt"/>
                        </a:rPr>
                        <a:t>16±2</a:t>
                      </a:r>
                      <a:endParaRPr lang="it-IT" sz="2200" b="0" i="0" u="none" strike="noStrike" dirty="0">
                        <a:solidFill>
                          <a:srgbClr val="000000"/>
                        </a:solidFill>
                        <a:latin typeface="+mj-lt"/>
                      </a:endParaRPr>
                    </a:p>
                  </a:txBody>
                  <a:tcPr marL="8887" marR="8887" marT="8887" marB="0" anchor="ctr"/>
                </a:tc>
                <a:tc>
                  <a:txBody>
                    <a:bodyPr/>
                    <a:lstStyle/>
                    <a:p>
                      <a:pPr algn="l" fontAlgn="b"/>
                      <a:r>
                        <a:rPr lang="it-IT" sz="2200" u="none" strike="noStrike">
                          <a:latin typeface="+mj-lt"/>
                        </a:rPr>
                        <a:t>67</a:t>
                      </a:r>
                      <a:endParaRPr lang="it-IT" sz="2200" b="0" i="0" u="none" strike="noStrike">
                        <a:solidFill>
                          <a:srgbClr val="000000"/>
                        </a:solidFill>
                        <a:latin typeface="+mj-lt"/>
                      </a:endParaRPr>
                    </a:p>
                  </a:txBody>
                  <a:tcPr marL="8887" marR="8887" marT="8887" marB="0" anchor="ctr"/>
                </a:tc>
                <a:tc>
                  <a:txBody>
                    <a:bodyPr/>
                    <a:lstStyle/>
                    <a:p>
                      <a:pPr algn="l" fontAlgn="b"/>
                      <a:r>
                        <a:rPr lang="it-IT" sz="2200" u="none" strike="noStrike">
                          <a:latin typeface="+mj-lt"/>
                        </a:rPr>
                        <a:t>4.1</a:t>
                      </a:r>
                      <a:endParaRPr lang="it-IT" sz="2200" b="0" i="0" u="none" strike="noStrike">
                        <a:solidFill>
                          <a:srgbClr val="000000"/>
                        </a:solidFill>
                        <a:latin typeface="+mj-lt"/>
                      </a:endParaRPr>
                    </a:p>
                  </a:txBody>
                  <a:tcPr marL="8887" marR="8887" marT="8887" marB="0" anchor="ctr"/>
                </a:tc>
                <a:tc>
                  <a:txBody>
                    <a:bodyPr/>
                    <a:lstStyle/>
                    <a:p>
                      <a:pPr algn="l" fontAlgn="b"/>
                      <a:r>
                        <a:rPr lang="it-IT" sz="2200" u="none" strike="noStrike">
                          <a:latin typeface="+mj-lt"/>
                        </a:rPr>
                        <a:t>40±2</a:t>
                      </a:r>
                      <a:endParaRPr lang="it-IT" sz="2200" b="0" i="0" u="none" strike="noStrike">
                        <a:solidFill>
                          <a:srgbClr val="000000"/>
                        </a:solidFill>
                        <a:latin typeface="+mj-lt"/>
                      </a:endParaRPr>
                    </a:p>
                  </a:txBody>
                  <a:tcPr marL="8887" marR="8887" marT="8887" marB="0" anchor="ctr"/>
                </a:tc>
                <a:tc>
                  <a:txBody>
                    <a:bodyPr/>
                    <a:lstStyle/>
                    <a:p>
                      <a:pPr algn="l" fontAlgn="b"/>
                      <a:r>
                        <a:rPr lang="it-IT" sz="2200" u="none" strike="noStrike">
                          <a:latin typeface="+mj-lt"/>
                        </a:rPr>
                        <a:t>18</a:t>
                      </a:r>
                      <a:endParaRPr lang="it-IT" sz="2200" b="0" i="0" u="none" strike="noStrike">
                        <a:solidFill>
                          <a:srgbClr val="000000"/>
                        </a:solidFill>
                        <a:latin typeface="+mj-lt"/>
                      </a:endParaRPr>
                    </a:p>
                  </a:txBody>
                  <a:tcPr marL="8887" marR="8887" marT="8887" marB="0" anchor="ctr"/>
                </a:tc>
                <a:tc>
                  <a:txBody>
                    <a:bodyPr/>
                    <a:lstStyle/>
                    <a:p>
                      <a:pPr algn="l" fontAlgn="b"/>
                      <a:r>
                        <a:rPr lang="it-IT" sz="2200" u="none" strike="noStrike">
                          <a:latin typeface="+mj-lt"/>
                        </a:rPr>
                        <a:t>0.45</a:t>
                      </a:r>
                      <a:endParaRPr lang="it-IT" sz="2200" b="0" i="0" u="none" strike="noStrike">
                        <a:solidFill>
                          <a:srgbClr val="000000"/>
                        </a:solidFill>
                        <a:latin typeface="+mj-lt"/>
                      </a:endParaRPr>
                    </a:p>
                  </a:txBody>
                  <a:tcPr marL="8887" marR="8887" marT="8887" marB="0" anchor="ctr"/>
                </a:tc>
                <a:tc>
                  <a:txBody>
                    <a:bodyPr/>
                    <a:lstStyle/>
                    <a:p>
                      <a:pPr algn="l" fontAlgn="b"/>
                      <a:r>
                        <a:rPr lang="it-IT" sz="2200" u="none" strike="noStrike" dirty="0" smtClean="0">
                          <a:latin typeface="+mj-lt"/>
                        </a:rPr>
                        <a:t>8±0.5*</a:t>
                      </a:r>
                      <a:endParaRPr lang="it-IT" sz="2200" b="0" i="0" u="none" strike="noStrike" dirty="0">
                        <a:solidFill>
                          <a:srgbClr val="000000"/>
                        </a:solidFill>
                        <a:latin typeface="+mj-lt"/>
                      </a:endParaRPr>
                    </a:p>
                  </a:txBody>
                  <a:tcPr marL="8887" marR="8887" marT="8887" marB="0" anchor="ctr"/>
                </a:tc>
                <a:tc>
                  <a:txBody>
                    <a:bodyPr/>
                    <a:lstStyle/>
                    <a:p>
                      <a:pPr algn="l" fontAlgn="b"/>
                      <a:r>
                        <a:rPr lang="it-IT" sz="2200" u="none" strike="noStrike">
                          <a:latin typeface="+mj-lt"/>
                        </a:rPr>
                        <a:t>25</a:t>
                      </a:r>
                      <a:endParaRPr lang="it-IT" sz="2200" b="0" i="0" u="none" strike="noStrike">
                        <a:solidFill>
                          <a:srgbClr val="000000"/>
                        </a:solidFill>
                        <a:latin typeface="+mj-lt"/>
                      </a:endParaRPr>
                    </a:p>
                  </a:txBody>
                  <a:tcPr marL="8887" marR="8887" marT="8887" marB="0" anchor="ctr"/>
                </a:tc>
                <a:tc>
                  <a:txBody>
                    <a:bodyPr/>
                    <a:lstStyle/>
                    <a:p>
                      <a:pPr algn="l" fontAlgn="b"/>
                      <a:r>
                        <a:rPr lang="it-IT" sz="2200" u="none" strike="noStrike">
                          <a:latin typeface="+mj-lt"/>
                        </a:rPr>
                        <a:t>3.1</a:t>
                      </a:r>
                      <a:endParaRPr lang="it-IT" sz="2200" b="0" i="0" u="none" strike="noStrike">
                        <a:solidFill>
                          <a:srgbClr val="000000"/>
                        </a:solidFill>
                        <a:latin typeface="+mj-lt"/>
                      </a:endParaRPr>
                    </a:p>
                  </a:txBody>
                  <a:tcPr marL="8887" marR="8887" marT="8887" marB="0" anchor="ctr"/>
                </a:tc>
                <a:tc>
                  <a:txBody>
                    <a:bodyPr/>
                    <a:lstStyle/>
                    <a:p>
                      <a:pPr algn="l" fontAlgn="b"/>
                      <a:r>
                        <a:rPr lang="it-IT" sz="2200" u="none" strike="noStrike">
                          <a:latin typeface="+mj-lt"/>
                        </a:rPr>
                        <a:t>77±3</a:t>
                      </a:r>
                      <a:endParaRPr lang="it-IT" sz="2200" b="0" i="0" u="none" strike="noStrike">
                        <a:solidFill>
                          <a:srgbClr val="000000"/>
                        </a:solidFill>
                        <a:latin typeface="+mj-lt"/>
                      </a:endParaRPr>
                    </a:p>
                  </a:txBody>
                  <a:tcPr marL="8887" marR="8887" marT="8887" marB="0" anchor="ctr"/>
                </a:tc>
                <a:tc>
                  <a:txBody>
                    <a:bodyPr/>
                    <a:lstStyle/>
                    <a:p>
                      <a:pPr algn="l" fontAlgn="b"/>
                      <a:r>
                        <a:rPr lang="it-IT" sz="2200" u="none" strike="noStrike">
                          <a:latin typeface="+mj-lt"/>
                        </a:rPr>
                        <a:t>75</a:t>
                      </a:r>
                      <a:endParaRPr lang="it-IT" sz="2200" b="0" i="0" u="none" strike="noStrike">
                        <a:solidFill>
                          <a:srgbClr val="000000"/>
                        </a:solidFill>
                        <a:latin typeface="+mj-lt"/>
                      </a:endParaRPr>
                    </a:p>
                  </a:txBody>
                  <a:tcPr marL="8887" marR="8887" marT="8887" marB="0" anchor="ctr"/>
                </a:tc>
                <a:tc>
                  <a:txBody>
                    <a:bodyPr/>
                    <a:lstStyle/>
                    <a:p>
                      <a:pPr algn="l" fontAlgn="b"/>
                      <a:r>
                        <a:rPr lang="it-IT" sz="2200" u="none" strike="noStrike">
                          <a:latin typeface="+mj-lt"/>
                        </a:rPr>
                        <a:t>0.97</a:t>
                      </a:r>
                      <a:endParaRPr lang="it-IT" sz="2200" b="0" i="0" u="none" strike="noStrike">
                        <a:solidFill>
                          <a:srgbClr val="000000"/>
                        </a:solidFill>
                        <a:latin typeface="+mj-lt"/>
                      </a:endParaRPr>
                    </a:p>
                  </a:txBody>
                  <a:tcPr marL="8887" marR="8887" marT="8887" marB="0" anchor="ctr"/>
                </a:tc>
                <a:tc>
                  <a:txBody>
                    <a:bodyPr/>
                    <a:lstStyle/>
                    <a:p>
                      <a:pPr algn="l" fontAlgn="b"/>
                      <a:r>
                        <a:rPr lang="it-IT" sz="2200" u="none" strike="noStrike">
                          <a:latin typeface="+mj-lt"/>
                        </a:rPr>
                        <a:t>18±4</a:t>
                      </a:r>
                      <a:endParaRPr lang="it-IT" sz="2200" b="0" i="0" u="none" strike="noStrike">
                        <a:solidFill>
                          <a:srgbClr val="000000"/>
                        </a:solidFill>
                        <a:latin typeface="+mj-lt"/>
                      </a:endParaRPr>
                    </a:p>
                  </a:txBody>
                  <a:tcPr marL="8887" marR="8887" marT="8887" marB="0" anchor="ctr"/>
                </a:tc>
                <a:tc>
                  <a:txBody>
                    <a:bodyPr/>
                    <a:lstStyle/>
                    <a:p>
                      <a:pPr algn="l" fontAlgn="b"/>
                      <a:r>
                        <a:rPr lang="it-IT" sz="2200" u="none" strike="noStrike" dirty="0">
                          <a:latin typeface="+mj-lt"/>
                        </a:rPr>
                        <a:t>60</a:t>
                      </a:r>
                      <a:endParaRPr lang="it-IT" sz="2200" b="0" i="0" u="none" strike="noStrike" dirty="0">
                        <a:solidFill>
                          <a:srgbClr val="000000"/>
                        </a:solidFill>
                        <a:latin typeface="+mj-lt"/>
                      </a:endParaRPr>
                    </a:p>
                  </a:txBody>
                  <a:tcPr marL="8887" marR="8887" marT="8887" marB="0" anchor="ctr"/>
                </a:tc>
                <a:tc>
                  <a:txBody>
                    <a:bodyPr/>
                    <a:lstStyle/>
                    <a:p>
                      <a:pPr algn="l" fontAlgn="b"/>
                      <a:r>
                        <a:rPr lang="it-IT" sz="2200" u="none" strike="noStrike" dirty="0">
                          <a:latin typeface="+mj-lt"/>
                        </a:rPr>
                        <a:t>3.4</a:t>
                      </a:r>
                      <a:endParaRPr lang="it-IT" sz="2200" b="0" i="0" u="none" strike="noStrike" dirty="0">
                        <a:solidFill>
                          <a:srgbClr val="000000"/>
                        </a:solidFill>
                        <a:latin typeface="+mj-lt"/>
                      </a:endParaRPr>
                    </a:p>
                  </a:txBody>
                  <a:tcPr marL="8887" marR="8887" marT="8887" marB="0" anchor="ctr"/>
                </a:tc>
                <a:extLst>
                  <a:ext uri="{0D108BD9-81ED-4DB2-BD59-A6C34878D82A}">
                    <a16:rowId xmlns:a16="http://schemas.microsoft.com/office/drawing/2014/main" val="10008"/>
                  </a:ext>
                </a:extLst>
              </a:tr>
            </a:tbl>
          </a:graphicData>
        </a:graphic>
      </p:graphicFrame>
      <p:sp>
        <p:nvSpPr>
          <p:cNvPr id="39" name="CasellaDiTesto 38"/>
          <p:cNvSpPr txBox="1"/>
          <p:nvPr/>
        </p:nvSpPr>
        <p:spPr>
          <a:xfrm>
            <a:off x="360215" y="17570202"/>
            <a:ext cx="24194688" cy="830997"/>
          </a:xfrm>
          <a:prstGeom prst="rect">
            <a:avLst/>
          </a:prstGeom>
          <a:noFill/>
        </p:spPr>
        <p:txBody>
          <a:bodyPr wrap="square" rtlCol="0">
            <a:spAutoFit/>
          </a:bodyPr>
          <a:lstStyle/>
          <a:p>
            <a:pPr algn="just"/>
            <a:r>
              <a:rPr lang="it-IT" sz="2400" b="1" dirty="0" err="1" smtClean="0">
                <a:latin typeface="Times New Roman" pitchFamily="18" charset="0"/>
                <a:cs typeface="Times New Roman" pitchFamily="18" charset="0"/>
              </a:rPr>
              <a:t>Table</a:t>
            </a:r>
            <a:r>
              <a:rPr lang="it-IT" sz="2400" b="1" dirty="0" smtClean="0">
                <a:latin typeface="Times New Roman" pitchFamily="18" charset="0"/>
                <a:cs typeface="Times New Roman" pitchFamily="18" charset="0"/>
              </a:rPr>
              <a:t> 1: </a:t>
            </a:r>
            <a:r>
              <a:rPr lang="it-IT" sz="2400" dirty="0" err="1" smtClean="0">
                <a:latin typeface="Times New Roman" pitchFamily="18" charset="0"/>
                <a:cs typeface="Times New Roman" pitchFamily="18" charset="0"/>
              </a:rPr>
              <a:t>Steady-state</a:t>
            </a:r>
            <a:r>
              <a:rPr lang="it-IT" sz="2400" dirty="0" smtClean="0">
                <a:latin typeface="Times New Roman" pitchFamily="18" charset="0"/>
                <a:cs typeface="Times New Roman" pitchFamily="18" charset="0"/>
              </a:rPr>
              <a:t> </a:t>
            </a:r>
            <a:r>
              <a:rPr lang="it-IT" sz="2400" dirty="0" err="1" smtClean="0">
                <a:latin typeface="Times New Roman" pitchFamily="18" charset="0"/>
                <a:cs typeface="Times New Roman" pitchFamily="18" charset="0"/>
              </a:rPr>
              <a:t>enzyme</a:t>
            </a:r>
            <a:r>
              <a:rPr lang="it-IT" sz="2400" dirty="0" smtClean="0">
                <a:latin typeface="Times New Roman" pitchFamily="18" charset="0"/>
                <a:cs typeface="Times New Roman" pitchFamily="18" charset="0"/>
              </a:rPr>
              <a:t> </a:t>
            </a:r>
            <a:r>
              <a:rPr lang="it-IT" sz="2400" dirty="0" err="1" smtClean="0">
                <a:latin typeface="Times New Roman" pitchFamily="18" charset="0"/>
                <a:cs typeface="Times New Roman" pitchFamily="18" charset="0"/>
              </a:rPr>
              <a:t>kinetics</a:t>
            </a:r>
            <a:r>
              <a:rPr lang="it-IT" sz="2400" dirty="0" smtClean="0">
                <a:latin typeface="Times New Roman" pitchFamily="18" charset="0"/>
                <a:cs typeface="Times New Roman" pitchFamily="18" charset="0"/>
              </a:rPr>
              <a:t> </a:t>
            </a:r>
            <a:r>
              <a:rPr lang="it-IT" sz="2400" dirty="0" err="1" smtClean="0">
                <a:latin typeface="Times New Roman" pitchFamily="18" charset="0"/>
                <a:cs typeface="Times New Roman" pitchFamily="18" charset="0"/>
              </a:rPr>
              <a:t>of</a:t>
            </a:r>
            <a:r>
              <a:rPr lang="it-IT" sz="2400" dirty="0" smtClean="0">
                <a:latin typeface="Times New Roman" pitchFamily="18" charset="0"/>
                <a:cs typeface="Times New Roman" pitchFamily="18" charset="0"/>
              </a:rPr>
              <a:t> NDM-1 and </a:t>
            </a:r>
            <a:r>
              <a:rPr lang="it-IT" sz="2400" dirty="0" err="1" smtClean="0">
                <a:latin typeface="Times New Roman" pitchFamily="18" charset="0"/>
                <a:cs typeface="Times New Roman" pitchFamily="18" charset="0"/>
              </a:rPr>
              <a:t>mutants</a:t>
            </a:r>
            <a:r>
              <a:rPr lang="it-IT" sz="2400" dirty="0" smtClean="0">
                <a:latin typeface="Times New Roman" pitchFamily="18" charset="0"/>
                <a:cs typeface="Times New Roman" pitchFamily="18" charset="0"/>
              </a:rPr>
              <a:t> </a:t>
            </a:r>
            <a:r>
              <a:rPr lang="it-IT" sz="2400" dirty="0" err="1" smtClean="0">
                <a:latin typeface="Times New Roman" pitchFamily="18" charset="0"/>
                <a:cs typeface="Times New Roman" pitchFamily="18" charset="0"/>
              </a:rPr>
              <a:t>with</a:t>
            </a:r>
            <a:r>
              <a:rPr lang="it-IT" sz="2400" dirty="0" smtClean="0">
                <a:latin typeface="Times New Roman" pitchFamily="18" charset="0"/>
                <a:cs typeface="Times New Roman" pitchFamily="18" charset="0"/>
              </a:rPr>
              <a:t> </a:t>
            </a:r>
            <a:r>
              <a:rPr lang="it-IT" sz="2400" dirty="0" err="1" smtClean="0">
                <a:latin typeface="Times New Roman" pitchFamily="18" charset="0"/>
                <a:cs typeface="Times New Roman" pitchFamily="18" charset="0"/>
              </a:rPr>
              <a:t>seven</a:t>
            </a:r>
            <a:r>
              <a:rPr lang="it-IT" sz="2400" dirty="0" smtClean="0">
                <a:latin typeface="Times New Roman" pitchFamily="18" charset="0"/>
                <a:cs typeface="Times New Roman" pitchFamily="18" charset="0"/>
              </a:rPr>
              <a:t> </a:t>
            </a:r>
            <a:r>
              <a:rPr lang="el-GR" sz="2400" dirty="0" smtClean="0">
                <a:latin typeface="Times New Roman" pitchFamily="18" charset="0"/>
                <a:cs typeface="Times New Roman" pitchFamily="18" charset="0"/>
              </a:rPr>
              <a:t>β</a:t>
            </a:r>
            <a:r>
              <a:rPr lang="it-IT" sz="2400" dirty="0" err="1" smtClean="0">
                <a:latin typeface="Times New Roman" pitchFamily="18" charset="0"/>
                <a:cs typeface="Times New Roman" pitchFamily="18" charset="0"/>
              </a:rPr>
              <a:t>-lactam</a:t>
            </a:r>
            <a:r>
              <a:rPr lang="it-IT" sz="2400" dirty="0" smtClean="0">
                <a:latin typeface="Times New Roman" pitchFamily="18" charset="0"/>
                <a:cs typeface="Times New Roman" pitchFamily="18" charset="0"/>
              </a:rPr>
              <a:t> </a:t>
            </a:r>
            <a:r>
              <a:rPr lang="it-IT" sz="2400" dirty="0" err="1" smtClean="0">
                <a:latin typeface="Times New Roman" pitchFamily="18" charset="0"/>
                <a:cs typeface="Times New Roman" pitchFamily="18" charset="0"/>
              </a:rPr>
              <a:t>antibiotics</a:t>
            </a:r>
            <a:r>
              <a:rPr lang="it-IT" sz="2400" dirty="0" smtClean="0">
                <a:latin typeface="Times New Roman" pitchFamily="18" charset="0"/>
                <a:cs typeface="Times New Roman" pitchFamily="18" charset="0"/>
              </a:rPr>
              <a:t>. The </a:t>
            </a:r>
            <a:r>
              <a:rPr lang="it-IT" sz="2400" dirty="0" err="1" smtClean="0">
                <a:latin typeface="Times New Roman" pitchFamily="18" charset="0"/>
                <a:cs typeface="Times New Roman" pitchFamily="18" charset="0"/>
              </a:rPr>
              <a:t>substrates</a:t>
            </a:r>
            <a:r>
              <a:rPr lang="it-IT" sz="2400" dirty="0" smtClean="0">
                <a:latin typeface="Times New Roman" pitchFamily="18" charset="0"/>
                <a:cs typeface="Times New Roman" pitchFamily="18" charset="0"/>
              </a:rPr>
              <a:t> </a:t>
            </a:r>
            <a:r>
              <a:rPr lang="it-IT" sz="2400" dirty="0" err="1" smtClean="0">
                <a:latin typeface="Times New Roman" pitchFamily="18" charset="0"/>
                <a:cs typeface="Times New Roman" pitchFamily="18" charset="0"/>
              </a:rPr>
              <a:t>for</a:t>
            </a:r>
            <a:r>
              <a:rPr lang="it-IT" sz="2400" dirty="0" smtClean="0">
                <a:latin typeface="Times New Roman" pitchFamily="18" charset="0"/>
                <a:cs typeface="Times New Roman" pitchFamily="18" charset="0"/>
              </a:rPr>
              <a:t> </a:t>
            </a:r>
            <a:r>
              <a:rPr lang="it-IT" sz="2400" dirty="0" err="1" smtClean="0">
                <a:latin typeface="Times New Roman" pitchFamily="18" charset="0"/>
                <a:cs typeface="Times New Roman" pitchFamily="18" charset="0"/>
              </a:rPr>
              <a:t>these</a:t>
            </a:r>
            <a:r>
              <a:rPr lang="it-IT" sz="2400" dirty="0" smtClean="0">
                <a:latin typeface="Times New Roman" pitchFamily="18" charset="0"/>
                <a:cs typeface="Times New Roman" pitchFamily="18" charset="0"/>
              </a:rPr>
              <a:t> </a:t>
            </a:r>
            <a:r>
              <a:rPr lang="it-IT" sz="2400" dirty="0" err="1" smtClean="0">
                <a:latin typeface="Times New Roman" pitchFamily="18" charset="0"/>
                <a:cs typeface="Times New Roman" pitchFamily="18" charset="0"/>
              </a:rPr>
              <a:t>analyses</a:t>
            </a:r>
            <a:r>
              <a:rPr lang="it-IT" sz="2400" dirty="0" smtClean="0">
                <a:latin typeface="Times New Roman" pitchFamily="18" charset="0"/>
                <a:cs typeface="Times New Roman" pitchFamily="18" charset="0"/>
              </a:rPr>
              <a:t> </a:t>
            </a:r>
            <a:r>
              <a:rPr lang="it-IT" sz="2400" dirty="0" err="1" smtClean="0">
                <a:latin typeface="Times New Roman" pitchFamily="18" charset="0"/>
                <a:cs typeface="Times New Roman" pitchFamily="18" charset="0"/>
              </a:rPr>
              <a:t>were</a:t>
            </a:r>
            <a:r>
              <a:rPr lang="it-IT" sz="2400" dirty="0" smtClean="0">
                <a:latin typeface="Times New Roman" pitchFamily="18" charset="0"/>
                <a:cs typeface="Times New Roman" pitchFamily="18" charset="0"/>
              </a:rPr>
              <a:t> </a:t>
            </a:r>
            <a:r>
              <a:rPr lang="it-IT" sz="2400" dirty="0" err="1" smtClean="0">
                <a:latin typeface="Times New Roman" pitchFamily="18" charset="0"/>
                <a:cs typeface="Times New Roman" pitchFamily="18" charset="0"/>
              </a:rPr>
              <a:t>selected</a:t>
            </a:r>
            <a:r>
              <a:rPr lang="it-IT" sz="2400" dirty="0" smtClean="0">
                <a:latin typeface="Times New Roman" pitchFamily="18" charset="0"/>
                <a:cs typeface="Times New Roman" pitchFamily="18" charset="0"/>
              </a:rPr>
              <a:t> </a:t>
            </a:r>
            <a:r>
              <a:rPr lang="it-IT" sz="2400" dirty="0" err="1" smtClean="0">
                <a:latin typeface="Times New Roman" pitchFamily="18" charset="0"/>
                <a:cs typeface="Times New Roman" pitchFamily="18" charset="0"/>
              </a:rPr>
              <a:t>to</a:t>
            </a:r>
            <a:r>
              <a:rPr lang="it-IT" sz="2400" dirty="0" smtClean="0">
                <a:latin typeface="Times New Roman" pitchFamily="18" charset="0"/>
                <a:cs typeface="Times New Roman" pitchFamily="18" charset="0"/>
              </a:rPr>
              <a:t> include at </a:t>
            </a:r>
            <a:r>
              <a:rPr lang="it-IT" sz="2400" dirty="0" err="1" smtClean="0">
                <a:latin typeface="Times New Roman" pitchFamily="18" charset="0"/>
                <a:cs typeface="Times New Roman" pitchFamily="18" charset="0"/>
              </a:rPr>
              <a:t>least</a:t>
            </a:r>
            <a:r>
              <a:rPr lang="it-IT" sz="2400" dirty="0" smtClean="0">
                <a:latin typeface="Times New Roman" pitchFamily="18" charset="0"/>
                <a:cs typeface="Times New Roman" pitchFamily="18" charset="0"/>
              </a:rPr>
              <a:t> </a:t>
            </a:r>
            <a:r>
              <a:rPr lang="it-IT" sz="2400" dirty="0" err="1" smtClean="0">
                <a:latin typeface="Times New Roman" pitchFamily="18" charset="0"/>
                <a:cs typeface="Times New Roman" pitchFamily="18" charset="0"/>
              </a:rPr>
              <a:t>two</a:t>
            </a:r>
            <a:r>
              <a:rPr lang="it-IT" sz="2400" dirty="0" smtClean="0">
                <a:latin typeface="Times New Roman" pitchFamily="18" charset="0"/>
                <a:cs typeface="Times New Roman" pitchFamily="18" charset="0"/>
              </a:rPr>
              <a:t> </a:t>
            </a:r>
            <a:r>
              <a:rPr lang="it-IT" sz="2400" dirty="0" err="1" smtClean="0">
                <a:latin typeface="Times New Roman" pitchFamily="18" charset="0"/>
                <a:cs typeface="Times New Roman" pitchFamily="18" charset="0"/>
              </a:rPr>
              <a:t>substrates</a:t>
            </a:r>
            <a:r>
              <a:rPr lang="it-IT" sz="2400" dirty="0" smtClean="0">
                <a:latin typeface="Times New Roman" pitchFamily="18" charset="0"/>
                <a:cs typeface="Times New Roman" pitchFamily="18" charset="0"/>
              </a:rPr>
              <a:t> </a:t>
            </a:r>
            <a:r>
              <a:rPr lang="it-IT" sz="2400" dirty="0" err="1" smtClean="0">
                <a:latin typeface="Times New Roman" pitchFamily="18" charset="0"/>
                <a:cs typeface="Times New Roman" pitchFamily="18" charset="0"/>
              </a:rPr>
              <a:t>from</a:t>
            </a:r>
            <a:r>
              <a:rPr lang="it-IT" sz="2400" dirty="0" smtClean="0">
                <a:latin typeface="Times New Roman" pitchFamily="18" charset="0"/>
                <a:cs typeface="Times New Roman" pitchFamily="18" charset="0"/>
              </a:rPr>
              <a:t> </a:t>
            </a:r>
            <a:r>
              <a:rPr lang="it-IT" sz="2400" dirty="0" err="1" smtClean="0">
                <a:latin typeface="Times New Roman" pitchFamily="18" charset="0"/>
                <a:cs typeface="Times New Roman" pitchFamily="18" charset="0"/>
              </a:rPr>
              <a:t>each</a:t>
            </a:r>
            <a:r>
              <a:rPr lang="it-IT" sz="2400" dirty="0" smtClean="0">
                <a:latin typeface="Times New Roman" pitchFamily="18" charset="0"/>
                <a:cs typeface="Times New Roman" pitchFamily="18" charset="0"/>
              </a:rPr>
              <a:t> </a:t>
            </a:r>
            <a:r>
              <a:rPr lang="it-IT" sz="2400" dirty="0" err="1" smtClean="0">
                <a:latin typeface="Times New Roman" pitchFamily="18" charset="0"/>
                <a:cs typeface="Times New Roman" pitchFamily="18" charset="0"/>
              </a:rPr>
              <a:t>group</a:t>
            </a:r>
            <a:r>
              <a:rPr lang="it-IT" sz="2400" dirty="0" smtClean="0">
                <a:latin typeface="Times New Roman" pitchFamily="18" charset="0"/>
                <a:cs typeface="Times New Roman" pitchFamily="18" charset="0"/>
              </a:rPr>
              <a:t> </a:t>
            </a:r>
            <a:r>
              <a:rPr lang="it-IT" sz="2400" dirty="0" err="1" smtClean="0">
                <a:latin typeface="Times New Roman" pitchFamily="18" charset="0"/>
                <a:cs typeface="Times New Roman" pitchFamily="18" charset="0"/>
              </a:rPr>
              <a:t>of</a:t>
            </a:r>
            <a:r>
              <a:rPr lang="it-IT" sz="2400" dirty="0" smtClean="0">
                <a:latin typeface="Times New Roman" pitchFamily="18" charset="0"/>
                <a:cs typeface="Times New Roman" pitchFamily="18" charset="0"/>
              </a:rPr>
              <a:t> </a:t>
            </a:r>
            <a:r>
              <a:rPr lang="el-GR" sz="2400" dirty="0" smtClean="0">
                <a:latin typeface="Times New Roman" pitchFamily="18" charset="0"/>
                <a:cs typeface="Times New Roman" pitchFamily="18" charset="0"/>
              </a:rPr>
              <a:t>β</a:t>
            </a:r>
            <a:r>
              <a:rPr lang="it-IT" sz="2400" dirty="0" err="1" smtClean="0">
                <a:latin typeface="Times New Roman" pitchFamily="18" charset="0"/>
                <a:cs typeface="Times New Roman" pitchFamily="18" charset="0"/>
              </a:rPr>
              <a:t>-lactam</a:t>
            </a:r>
            <a:r>
              <a:rPr lang="it-IT" sz="2400" dirty="0" smtClean="0">
                <a:latin typeface="Times New Roman" pitchFamily="18" charset="0"/>
                <a:cs typeface="Times New Roman" pitchFamily="18" charset="0"/>
              </a:rPr>
              <a:t> </a:t>
            </a:r>
            <a:r>
              <a:rPr lang="it-IT" sz="2400" dirty="0" err="1" smtClean="0">
                <a:latin typeface="Times New Roman" pitchFamily="18" charset="0"/>
                <a:cs typeface="Times New Roman" pitchFamily="18" charset="0"/>
              </a:rPr>
              <a:t>antibiotics</a:t>
            </a:r>
            <a:r>
              <a:rPr lang="it-IT" sz="2400" dirty="0" smtClean="0">
                <a:latin typeface="Times New Roman" pitchFamily="18" charset="0"/>
                <a:cs typeface="Times New Roman" pitchFamily="18" charset="0"/>
              </a:rPr>
              <a:t>. (</a:t>
            </a:r>
            <a:r>
              <a:rPr lang="it-IT" sz="2400" dirty="0" err="1" smtClean="0">
                <a:latin typeface="Times New Roman" pitchFamily="18" charset="0"/>
                <a:cs typeface="Times New Roman" pitchFamily="18" charset="0"/>
              </a:rPr>
              <a:t>*Km</a:t>
            </a:r>
            <a:r>
              <a:rPr lang="it-IT" sz="2400" dirty="0" smtClean="0">
                <a:latin typeface="Times New Roman" pitchFamily="18" charset="0"/>
                <a:cs typeface="Times New Roman" pitchFamily="18" charset="0"/>
              </a:rPr>
              <a:t> </a:t>
            </a:r>
            <a:r>
              <a:rPr lang="it-IT" sz="2400" dirty="0" err="1" smtClean="0">
                <a:latin typeface="Times New Roman" pitchFamily="18" charset="0"/>
                <a:cs typeface="Times New Roman" pitchFamily="18" charset="0"/>
              </a:rPr>
              <a:t>calculates</a:t>
            </a:r>
            <a:r>
              <a:rPr lang="it-IT" sz="2400" dirty="0" smtClean="0">
                <a:latin typeface="Times New Roman" pitchFamily="18" charset="0"/>
                <a:cs typeface="Times New Roman" pitchFamily="18" charset="0"/>
              </a:rPr>
              <a:t> </a:t>
            </a:r>
            <a:r>
              <a:rPr lang="it-IT" sz="2400" dirty="0" err="1" smtClean="0">
                <a:latin typeface="Times New Roman" pitchFamily="18" charset="0"/>
                <a:cs typeface="Times New Roman" pitchFamily="18" charset="0"/>
              </a:rPr>
              <a:t>as</a:t>
            </a:r>
            <a:r>
              <a:rPr lang="it-IT" sz="2400" dirty="0" smtClean="0">
                <a:latin typeface="Times New Roman" pitchFamily="18" charset="0"/>
                <a:cs typeface="Times New Roman" pitchFamily="18" charset="0"/>
              </a:rPr>
              <a:t> </a:t>
            </a:r>
            <a:r>
              <a:rPr lang="it-IT" sz="2400" dirty="0" err="1" smtClean="0">
                <a:latin typeface="Times New Roman" pitchFamily="18" charset="0"/>
                <a:cs typeface="Times New Roman" pitchFamily="18" charset="0"/>
              </a:rPr>
              <a:t>Ki</a:t>
            </a:r>
            <a:r>
              <a:rPr lang="it-IT" sz="2400" dirty="0" smtClean="0">
                <a:latin typeface="Times New Roman" pitchFamily="18" charset="0"/>
                <a:cs typeface="Times New Roman" pitchFamily="18" charset="0"/>
              </a:rPr>
              <a:t> </a:t>
            </a:r>
            <a:r>
              <a:rPr lang="it-IT" sz="2400" dirty="0" err="1" smtClean="0">
                <a:latin typeface="Times New Roman" pitchFamily="18" charset="0"/>
                <a:cs typeface="Times New Roman" pitchFamily="18" charset="0"/>
              </a:rPr>
              <a:t>using</a:t>
            </a:r>
            <a:r>
              <a:rPr lang="it-IT" sz="2400" dirty="0" smtClean="0">
                <a:latin typeface="Times New Roman" pitchFamily="18" charset="0"/>
                <a:cs typeface="Times New Roman" pitchFamily="18" charset="0"/>
              </a:rPr>
              <a:t> </a:t>
            </a:r>
            <a:r>
              <a:rPr lang="it-IT" sz="2400" dirty="0" err="1" smtClean="0">
                <a:latin typeface="Times New Roman" pitchFamily="18" charset="0"/>
                <a:cs typeface="Times New Roman" pitchFamily="18" charset="0"/>
              </a:rPr>
              <a:t>Nitrocefin</a:t>
            </a:r>
            <a:r>
              <a:rPr lang="it-IT" sz="2400" dirty="0" smtClean="0">
                <a:latin typeface="Times New Roman" pitchFamily="18" charset="0"/>
                <a:cs typeface="Times New Roman" pitchFamily="18" charset="0"/>
              </a:rPr>
              <a:t> </a:t>
            </a:r>
            <a:r>
              <a:rPr lang="it-IT" sz="2400" dirty="0" err="1" smtClean="0">
                <a:latin typeface="Times New Roman" pitchFamily="18" charset="0"/>
                <a:cs typeface="Times New Roman" pitchFamily="18" charset="0"/>
              </a:rPr>
              <a:t>as</a:t>
            </a:r>
            <a:r>
              <a:rPr lang="it-IT" sz="2400" dirty="0" smtClean="0">
                <a:latin typeface="Times New Roman" pitchFamily="18" charset="0"/>
                <a:cs typeface="Times New Roman" pitchFamily="18" charset="0"/>
              </a:rPr>
              <a:t> reporter </a:t>
            </a:r>
            <a:r>
              <a:rPr lang="it-IT" sz="2400" dirty="0" err="1" smtClean="0">
                <a:latin typeface="Times New Roman" pitchFamily="18" charset="0"/>
                <a:cs typeface="Times New Roman" pitchFamily="18" charset="0"/>
              </a:rPr>
              <a:t>substrate</a:t>
            </a:r>
            <a:r>
              <a:rPr lang="it-IT" sz="2400" dirty="0" smtClean="0">
                <a:latin typeface="Times New Roman" pitchFamily="18" charset="0"/>
                <a:cs typeface="Times New Roman" pitchFamily="18" charset="0"/>
              </a:rPr>
              <a:t>) </a:t>
            </a:r>
            <a:endParaRPr lang="it-IT" sz="2400" dirty="0">
              <a:latin typeface="Times New Roman" pitchFamily="18" charset="0"/>
              <a:cs typeface="Times New Roman" pitchFamily="18" charset="0"/>
            </a:endParaRPr>
          </a:p>
        </p:txBody>
      </p:sp>
      <p:sp>
        <p:nvSpPr>
          <p:cNvPr id="40" name="Rectangle 3"/>
          <p:cNvSpPr>
            <a:spLocks noChangeArrowheads="1"/>
          </p:cNvSpPr>
          <p:nvPr/>
        </p:nvSpPr>
        <p:spPr bwMode="auto">
          <a:xfrm>
            <a:off x="-1" y="2592538"/>
            <a:ext cx="27075183" cy="1969770"/>
          </a:xfrm>
          <a:prstGeom prst="rect">
            <a:avLst/>
          </a:prstGeom>
          <a:solidFill>
            <a:schemeClr val="bg1">
              <a:alpha val="67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defTabSz="914400" fontAlgn="base">
              <a:spcBef>
                <a:spcPct val="0"/>
              </a:spcBef>
              <a:spcAft>
                <a:spcPct val="0"/>
              </a:spcAft>
            </a:pPr>
            <a:r>
              <a:rPr lang="en-US" sz="4400" b="1" baseline="30000" dirty="0" smtClean="0">
                <a:solidFill>
                  <a:schemeClr val="accent1">
                    <a:lumMod val="50000"/>
                  </a:schemeClr>
                </a:solidFill>
                <a:latin typeface="Times New Roman" pitchFamily="18" charset="0"/>
                <a:ea typeface="SimSun" pitchFamily="2" charset="-122"/>
                <a:cs typeface="Times New Roman" pitchFamily="18" charset="0"/>
              </a:rPr>
              <a:t>1</a:t>
            </a:r>
            <a:r>
              <a:rPr kumimoji="0" lang="en-US" sz="4400" b="1" i="0" u="none" strike="noStrike" cap="none" normalizeH="0" baseline="0" dirty="0" smtClean="0">
                <a:ln>
                  <a:noFill/>
                </a:ln>
                <a:solidFill>
                  <a:schemeClr val="accent1">
                    <a:lumMod val="50000"/>
                  </a:schemeClr>
                </a:solidFill>
                <a:effectLst/>
                <a:latin typeface="Times New Roman" pitchFamily="18" charset="0"/>
                <a:ea typeface="SimSun" pitchFamily="2" charset="-122"/>
                <a:cs typeface="Times New Roman" pitchFamily="18" charset="0"/>
              </a:rPr>
              <a:t>Marcoccia F, </a:t>
            </a:r>
            <a:r>
              <a:rPr lang="en-US" sz="4400" b="1" baseline="30000" dirty="0" smtClean="0">
                <a:solidFill>
                  <a:schemeClr val="accent1">
                    <a:lumMod val="50000"/>
                  </a:schemeClr>
                </a:solidFill>
                <a:latin typeface="Times New Roman" pitchFamily="18" charset="0"/>
                <a:ea typeface="SimSun" pitchFamily="2" charset="-122"/>
                <a:cs typeface="Times New Roman" pitchFamily="18" charset="0"/>
              </a:rPr>
              <a:t>1</a:t>
            </a:r>
            <a:r>
              <a:rPr kumimoji="0" lang="en-US" sz="4400" b="1" i="0" u="none" strike="noStrike" cap="none" normalizeH="0" baseline="0" dirty="0" smtClean="0">
                <a:ln>
                  <a:noFill/>
                </a:ln>
                <a:solidFill>
                  <a:schemeClr val="accent1">
                    <a:lumMod val="50000"/>
                  </a:schemeClr>
                </a:solidFill>
                <a:effectLst/>
                <a:latin typeface="Times New Roman" pitchFamily="18" charset="0"/>
                <a:ea typeface="SimSun" pitchFamily="2" charset="-122"/>
                <a:cs typeface="Times New Roman" pitchFamily="18" charset="0"/>
              </a:rPr>
              <a:t>Melchiorre C, </a:t>
            </a:r>
            <a:r>
              <a:rPr lang="en-US" sz="4400" b="1" baseline="30000" dirty="0" smtClean="0">
                <a:solidFill>
                  <a:schemeClr val="accent1">
                    <a:lumMod val="50000"/>
                  </a:schemeClr>
                </a:solidFill>
                <a:latin typeface="Times New Roman" pitchFamily="18" charset="0"/>
                <a:ea typeface="SimSun" pitchFamily="2" charset="-122"/>
                <a:cs typeface="Times New Roman" pitchFamily="18" charset="0"/>
              </a:rPr>
              <a:t>2</a:t>
            </a:r>
            <a:r>
              <a:rPr kumimoji="0" lang="en-US" sz="4400" b="1" i="0" u="none" strike="noStrike" cap="none" normalizeH="0" baseline="0" dirty="0" smtClean="0">
                <a:ln>
                  <a:noFill/>
                </a:ln>
                <a:solidFill>
                  <a:schemeClr val="accent1">
                    <a:lumMod val="50000"/>
                  </a:schemeClr>
                </a:solidFill>
                <a:effectLst/>
                <a:latin typeface="Times New Roman" pitchFamily="18" charset="0"/>
                <a:ea typeface="SimSun" pitchFamily="2" charset="-122"/>
                <a:cs typeface="Times New Roman" pitchFamily="18" charset="0"/>
              </a:rPr>
              <a:t>Robert C, </a:t>
            </a:r>
            <a:r>
              <a:rPr lang="en-US" sz="4400" b="1" baseline="30000" dirty="0" smtClean="0">
                <a:solidFill>
                  <a:schemeClr val="accent1">
                    <a:lumMod val="50000"/>
                  </a:schemeClr>
                </a:solidFill>
                <a:latin typeface="Times New Roman" pitchFamily="18" charset="0"/>
                <a:ea typeface="SimSun" pitchFamily="2" charset="-122"/>
                <a:cs typeface="Times New Roman" pitchFamily="18" charset="0"/>
              </a:rPr>
              <a:t>2</a:t>
            </a:r>
            <a:r>
              <a:rPr kumimoji="0" lang="en-US" sz="4400" b="1" i="0" u="none" strike="noStrike" cap="none" normalizeH="0" baseline="0" dirty="0" smtClean="0">
                <a:ln>
                  <a:noFill/>
                </a:ln>
                <a:solidFill>
                  <a:schemeClr val="accent1">
                    <a:lumMod val="50000"/>
                  </a:schemeClr>
                </a:solidFill>
                <a:effectLst/>
                <a:latin typeface="Times New Roman" pitchFamily="18" charset="0"/>
                <a:ea typeface="SimSun" pitchFamily="2" charset="-122"/>
                <a:cs typeface="Times New Roman" pitchFamily="18" charset="0"/>
              </a:rPr>
              <a:t>Mercuri PS, </a:t>
            </a:r>
            <a:r>
              <a:rPr lang="en-US" sz="4400" b="1" baseline="30000" dirty="0" smtClean="0">
                <a:solidFill>
                  <a:schemeClr val="accent1">
                    <a:lumMod val="50000"/>
                  </a:schemeClr>
                </a:solidFill>
                <a:latin typeface="Times New Roman" pitchFamily="18" charset="0"/>
                <a:ea typeface="SimSun" pitchFamily="2" charset="-122"/>
                <a:cs typeface="Times New Roman" pitchFamily="18" charset="0"/>
              </a:rPr>
              <a:t>2</a:t>
            </a:r>
            <a:r>
              <a:rPr kumimoji="0" lang="en-US" sz="4400" b="1" i="0" u="none" strike="noStrike" cap="none" normalizeH="0" baseline="0" dirty="0" smtClean="0">
                <a:ln>
                  <a:noFill/>
                </a:ln>
                <a:solidFill>
                  <a:schemeClr val="accent1">
                    <a:lumMod val="50000"/>
                  </a:schemeClr>
                </a:solidFill>
                <a:effectLst/>
                <a:latin typeface="Times New Roman" pitchFamily="18" charset="0"/>
                <a:ea typeface="SimSun" pitchFamily="2" charset="-122"/>
                <a:cs typeface="Times New Roman" pitchFamily="18" charset="0"/>
              </a:rPr>
              <a:t>Galleni M,</a:t>
            </a:r>
            <a:r>
              <a:rPr lang="en-US" sz="4400" b="1" baseline="30000" dirty="0" smtClean="0">
                <a:solidFill>
                  <a:schemeClr val="accent1">
                    <a:lumMod val="50000"/>
                  </a:schemeClr>
                </a:solidFill>
                <a:latin typeface="Times New Roman" pitchFamily="18" charset="0"/>
                <a:ea typeface="SimSun" pitchFamily="2" charset="-122"/>
                <a:cs typeface="Times New Roman" pitchFamily="18" charset="0"/>
              </a:rPr>
              <a:t> 1 </a:t>
            </a:r>
            <a:r>
              <a:rPr lang="en-US" sz="4400" b="1" dirty="0" err="1" smtClean="0">
                <a:solidFill>
                  <a:schemeClr val="accent1">
                    <a:lumMod val="50000"/>
                  </a:schemeClr>
                </a:solidFill>
                <a:latin typeface="Times New Roman" pitchFamily="18" charset="0"/>
                <a:ea typeface="SimSun" pitchFamily="2" charset="-122"/>
                <a:cs typeface="Times New Roman" pitchFamily="18" charset="0"/>
              </a:rPr>
              <a:t>Celenza</a:t>
            </a:r>
            <a:r>
              <a:rPr lang="en-US" sz="4400" b="1" dirty="0" smtClean="0">
                <a:solidFill>
                  <a:schemeClr val="accent1">
                    <a:lumMod val="50000"/>
                  </a:schemeClr>
                </a:solidFill>
                <a:latin typeface="Times New Roman" pitchFamily="18" charset="0"/>
                <a:ea typeface="SimSun" pitchFamily="2" charset="-122"/>
                <a:cs typeface="Times New Roman" pitchFamily="18" charset="0"/>
              </a:rPr>
              <a:t> G, </a:t>
            </a:r>
            <a:r>
              <a:rPr lang="en-US" sz="4400" b="1" baseline="30000" dirty="0" smtClean="0">
                <a:solidFill>
                  <a:schemeClr val="accent1">
                    <a:lumMod val="50000"/>
                  </a:schemeClr>
                </a:solidFill>
                <a:latin typeface="Times New Roman" pitchFamily="18" charset="0"/>
                <a:ea typeface="SimSun" pitchFamily="2" charset="-122"/>
                <a:cs typeface="Times New Roman" pitchFamily="18" charset="0"/>
              </a:rPr>
              <a:t>1</a:t>
            </a:r>
            <a:r>
              <a:rPr kumimoji="0" lang="en-US" sz="4400" b="1" i="0" u="none" strike="noStrike" cap="none" normalizeH="0" baseline="0" dirty="0" smtClean="0">
                <a:ln>
                  <a:noFill/>
                </a:ln>
                <a:solidFill>
                  <a:schemeClr val="accent1">
                    <a:lumMod val="50000"/>
                  </a:schemeClr>
                </a:solidFill>
                <a:effectLst/>
                <a:latin typeface="Times New Roman" pitchFamily="18" charset="0"/>
                <a:ea typeface="SimSun" pitchFamily="2" charset="-122"/>
                <a:cs typeface="Times New Roman" pitchFamily="18" charset="0"/>
              </a:rPr>
              <a:t> </a:t>
            </a:r>
            <a:r>
              <a:rPr kumimoji="0" lang="en-US" sz="4400" b="1" i="0" u="none" strike="noStrike" cap="none" normalizeH="0" baseline="0" dirty="0" err="1" smtClean="0">
                <a:ln>
                  <a:noFill/>
                </a:ln>
                <a:solidFill>
                  <a:schemeClr val="accent1">
                    <a:lumMod val="50000"/>
                  </a:schemeClr>
                </a:solidFill>
                <a:effectLst/>
                <a:latin typeface="Times New Roman" pitchFamily="18" charset="0"/>
                <a:ea typeface="SimSun" pitchFamily="2" charset="-122"/>
                <a:cs typeface="Times New Roman" pitchFamily="18" charset="0"/>
              </a:rPr>
              <a:t>Amicosante</a:t>
            </a:r>
            <a:r>
              <a:rPr kumimoji="0" lang="en-US" sz="4400" b="1" i="0" u="none" strike="noStrike" cap="none" normalizeH="0" baseline="0" dirty="0" smtClean="0">
                <a:ln>
                  <a:noFill/>
                </a:ln>
                <a:solidFill>
                  <a:schemeClr val="accent1">
                    <a:lumMod val="50000"/>
                  </a:schemeClr>
                </a:solidFill>
                <a:effectLst/>
                <a:latin typeface="Times New Roman" pitchFamily="18" charset="0"/>
                <a:ea typeface="SimSun" pitchFamily="2" charset="-122"/>
                <a:cs typeface="Times New Roman" pitchFamily="18" charset="0"/>
              </a:rPr>
              <a:t> G, </a:t>
            </a:r>
            <a:r>
              <a:rPr lang="en-US" sz="4400" b="1" baseline="30000" dirty="0" smtClean="0">
                <a:solidFill>
                  <a:schemeClr val="accent1">
                    <a:lumMod val="50000"/>
                  </a:schemeClr>
                </a:solidFill>
                <a:latin typeface="Times New Roman" pitchFamily="18" charset="0"/>
                <a:ea typeface="SimSun" pitchFamily="2" charset="-122"/>
                <a:cs typeface="Times New Roman" pitchFamily="18" charset="0"/>
              </a:rPr>
              <a:t>1</a:t>
            </a:r>
            <a:r>
              <a:rPr kumimoji="0" lang="en-US" sz="4400" b="1" i="0" u="none" strike="noStrike" cap="none" normalizeH="0" baseline="0" dirty="0" smtClean="0">
                <a:ln>
                  <a:noFill/>
                </a:ln>
                <a:solidFill>
                  <a:schemeClr val="accent1">
                    <a:lumMod val="50000"/>
                  </a:schemeClr>
                </a:solidFill>
                <a:effectLst/>
                <a:latin typeface="Times New Roman" pitchFamily="18" charset="0"/>
                <a:ea typeface="SimSun" pitchFamily="2" charset="-122"/>
                <a:cs typeface="Times New Roman" pitchFamily="18" charset="0"/>
              </a:rPr>
              <a:t>Perilli M</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30000" dirty="0" smtClean="0">
                <a:ln>
                  <a:noFill/>
                </a:ln>
                <a:solidFill>
                  <a:schemeClr val="tx1"/>
                </a:solidFill>
                <a:effectLst/>
                <a:latin typeface="Times New Roman" pitchFamily="18" charset="0"/>
                <a:ea typeface="SimSun" pitchFamily="2" charset="-122"/>
                <a:cs typeface="Times New Roman" pitchFamily="18" charset="0"/>
              </a:rPr>
              <a:t>1</a:t>
            </a:r>
            <a:r>
              <a:rPr kumimoji="0" lang="en-US" sz="3200"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Department of Biotechnological and Applied Clinical Sciences, University of L’Aquila, Italy</a:t>
            </a:r>
            <a:endParaRPr kumimoji="0" lang="it-IT" sz="6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30000" dirty="0" smtClean="0">
                <a:ln>
                  <a:noFill/>
                </a:ln>
                <a:solidFill>
                  <a:schemeClr val="tx1"/>
                </a:solidFill>
                <a:effectLst/>
                <a:latin typeface="Times New Roman" pitchFamily="18" charset="0"/>
                <a:ea typeface="SimSun" pitchFamily="2" charset="-122"/>
                <a:cs typeface="Times New Roman" pitchFamily="18" charset="0"/>
              </a:rPr>
              <a:t>2</a:t>
            </a:r>
            <a:r>
              <a:rPr kumimoji="0" lang="en-US" sz="3200"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Macromolécules </a:t>
            </a:r>
            <a:r>
              <a:rPr kumimoji="0" lang="en-US" sz="3200" b="0" i="0" u="none" strike="noStrike" cap="none" normalizeH="0" baseline="0" dirty="0" err="1" smtClean="0">
                <a:ln>
                  <a:noFill/>
                </a:ln>
                <a:solidFill>
                  <a:schemeClr val="tx1"/>
                </a:solidFill>
                <a:effectLst/>
                <a:latin typeface="Times New Roman" pitchFamily="18" charset="0"/>
                <a:ea typeface="SimSun" pitchFamily="2" charset="-122"/>
                <a:cs typeface="Times New Roman" pitchFamily="18" charset="0"/>
              </a:rPr>
              <a:t>biologiques</a:t>
            </a:r>
            <a:r>
              <a:rPr kumimoji="0" lang="en-US" sz="3200"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 </a:t>
            </a:r>
            <a:r>
              <a:rPr kumimoji="0" lang="en-US" sz="3200" b="0" i="0" u="none" strike="noStrike" cap="none" normalizeH="0" baseline="0" dirty="0" err="1" smtClean="0">
                <a:ln>
                  <a:noFill/>
                </a:ln>
                <a:solidFill>
                  <a:schemeClr val="tx1"/>
                </a:solidFill>
                <a:effectLst/>
                <a:latin typeface="Times New Roman" pitchFamily="18" charset="0"/>
                <a:ea typeface="SimSun" pitchFamily="2" charset="-122"/>
                <a:cs typeface="Times New Roman" pitchFamily="18" charset="0"/>
              </a:rPr>
              <a:t>InBioS</a:t>
            </a:r>
            <a:r>
              <a:rPr kumimoji="0" lang="en-US" sz="3200"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-Centre for Protein Engineering, University of </a:t>
            </a:r>
            <a:r>
              <a:rPr kumimoji="0" lang="en-US" sz="3200" b="0" i="0" u="none" strike="noStrike" cap="none" normalizeH="0" baseline="0" dirty="0" err="1" smtClean="0">
                <a:ln>
                  <a:noFill/>
                </a:ln>
                <a:solidFill>
                  <a:schemeClr val="tx1"/>
                </a:solidFill>
                <a:effectLst/>
                <a:latin typeface="Times New Roman" pitchFamily="18" charset="0"/>
                <a:ea typeface="SimSun" pitchFamily="2" charset="-122"/>
                <a:cs typeface="Times New Roman" pitchFamily="18" charset="0"/>
              </a:rPr>
              <a:t>Liège</a:t>
            </a:r>
            <a:r>
              <a:rPr kumimoji="0" lang="en-US" sz="3200"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 Belgium</a:t>
            </a:r>
            <a:endParaRPr kumimoji="0" lang="en-US" sz="6000" b="0" i="0" u="none" strike="noStrike" cap="none" normalizeH="0" baseline="0" dirty="0" smtClean="0">
              <a:ln>
                <a:noFill/>
              </a:ln>
              <a:solidFill>
                <a:schemeClr val="tx1"/>
              </a:solidFill>
              <a:effectLst/>
              <a:latin typeface="Arial" pitchFamily="34" charset="0"/>
              <a:cs typeface="Arial" pitchFamily="34" charset="0"/>
            </a:endParaRPr>
          </a:p>
        </p:txBody>
      </p:sp>
      <p:pic>
        <p:nvPicPr>
          <p:cNvPr id="44" name="Immagine 43" descr="high res allingm.jpg"/>
          <p:cNvPicPr>
            <a:picLocks noChangeAspect="1"/>
          </p:cNvPicPr>
          <p:nvPr/>
        </p:nvPicPr>
        <p:blipFill>
          <a:blip r:embed="rId9" cstate="print"/>
          <a:stretch>
            <a:fillRect/>
          </a:stretch>
        </p:blipFill>
        <p:spPr>
          <a:xfrm rot="5400000">
            <a:off x="4200494" y="21938837"/>
            <a:ext cx="9374659" cy="17343249"/>
          </a:xfrm>
          <a:prstGeom prst="rect">
            <a:avLst/>
          </a:prstGeom>
          <a:ln>
            <a:solidFill>
              <a:schemeClr val="accent1"/>
            </a:solidFill>
          </a:ln>
        </p:spPr>
      </p:pic>
      <p:sp>
        <p:nvSpPr>
          <p:cNvPr id="45" name="CasellaDiTesto 44"/>
          <p:cNvSpPr txBox="1"/>
          <p:nvPr/>
        </p:nvSpPr>
        <p:spPr>
          <a:xfrm>
            <a:off x="0" y="35398569"/>
            <a:ext cx="14761815" cy="461665"/>
          </a:xfrm>
          <a:prstGeom prst="rect">
            <a:avLst/>
          </a:prstGeom>
          <a:noFill/>
        </p:spPr>
        <p:txBody>
          <a:bodyPr wrap="square" rtlCol="0">
            <a:spAutoFit/>
          </a:bodyPr>
          <a:lstStyle/>
          <a:p>
            <a:pPr algn="just"/>
            <a:r>
              <a:rPr lang="it-IT" sz="2400" b="1" dirty="0" smtClean="0">
                <a:latin typeface="Times New Roman" pitchFamily="18" charset="0"/>
                <a:cs typeface="Times New Roman" pitchFamily="18" charset="0"/>
              </a:rPr>
              <a:t>Figure 2: </a:t>
            </a:r>
            <a:r>
              <a:rPr lang="en-US" sz="2400" dirty="0" smtClean="0"/>
              <a:t> A multiple alignment of the five highly conserved segments (</a:t>
            </a:r>
            <a:r>
              <a:rPr lang="it-IT" sz="2400" dirty="0" err="1" smtClean="0"/>
              <a:t>Daiyasu</a:t>
            </a:r>
            <a:r>
              <a:rPr lang="it-IT" sz="2400" dirty="0" smtClean="0"/>
              <a:t> H. FEBS </a:t>
            </a:r>
            <a:r>
              <a:rPr lang="it-IT" sz="2400" dirty="0" err="1" smtClean="0"/>
              <a:t>Letters</a:t>
            </a:r>
            <a:r>
              <a:rPr lang="it-IT" sz="2400" dirty="0" smtClean="0"/>
              <a:t> 503 (2001) 1-6)</a:t>
            </a:r>
            <a:endParaRPr lang="it-IT" sz="2400" dirty="0">
              <a:latin typeface="Times New Roman" pitchFamily="18" charset="0"/>
              <a:cs typeface="Times New Roman" pitchFamily="18" charset="0"/>
            </a:endParaRPr>
          </a:p>
        </p:txBody>
      </p:sp>
      <p:sp>
        <p:nvSpPr>
          <p:cNvPr id="47" name="Rettangolo 46"/>
          <p:cNvSpPr/>
          <p:nvPr/>
        </p:nvSpPr>
        <p:spPr>
          <a:xfrm>
            <a:off x="8425111" y="26355178"/>
            <a:ext cx="1080120" cy="288032"/>
          </a:xfrm>
          <a:prstGeom prst="rect">
            <a:avLst/>
          </a:prstGeom>
          <a:noFill/>
          <a:ln w="7302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nozi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Equinozio">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nozio">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871</TotalTime>
  <Words>789</Words>
  <Application>Microsoft Office PowerPoint</Application>
  <PresentationFormat>Personalizzato</PresentationFormat>
  <Paragraphs>224</Paragraphs>
  <Slides>1</Slides>
  <Notes>1</Notes>
  <HiddenSlides>0</HiddenSlides>
  <MMClips>0</MMClips>
  <ScaleCrop>false</ScaleCrop>
  <HeadingPairs>
    <vt:vector size="6" baseType="variant">
      <vt:variant>
        <vt:lpstr>Caratteri utilizzati</vt:lpstr>
      </vt:variant>
      <vt:variant>
        <vt:i4>6</vt:i4>
      </vt:variant>
      <vt:variant>
        <vt:lpstr>Tema</vt:lpstr>
      </vt:variant>
      <vt:variant>
        <vt:i4>1</vt:i4>
      </vt:variant>
      <vt:variant>
        <vt:lpstr>Titoli diapositive</vt:lpstr>
      </vt:variant>
      <vt:variant>
        <vt:i4>1</vt:i4>
      </vt:variant>
    </vt:vector>
  </HeadingPairs>
  <TitlesOfParts>
    <vt:vector size="8" baseType="lpstr">
      <vt:lpstr>SimSun</vt:lpstr>
      <vt:lpstr>Arial</vt:lpstr>
      <vt:lpstr>Calibri</vt:lpstr>
      <vt:lpstr>Constantia</vt:lpstr>
      <vt:lpstr>Times New Roman</vt:lpstr>
      <vt:lpstr>Wingdings 2</vt:lpstr>
      <vt:lpstr>Equinozio</vt:lpstr>
      <vt:lpstr>Presentazione standard di PowerPoint</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Utente001</dc:creator>
  <cp:lastModifiedBy>Mariagrazia</cp:lastModifiedBy>
  <cp:revision>81</cp:revision>
  <dcterms:created xsi:type="dcterms:W3CDTF">2017-05-22T11:42:26Z</dcterms:created>
  <dcterms:modified xsi:type="dcterms:W3CDTF">2017-06-08T06:55:13Z</dcterms:modified>
</cp:coreProperties>
</file>