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6" r:id="rId1"/>
  </p:sldMasterIdLst>
  <p:notesMasterIdLst>
    <p:notesMasterId r:id="rId49"/>
  </p:notesMasterIdLst>
  <p:sldIdLst>
    <p:sldId id="257" r:id="rId2"/>
    <p:sldId id="298" r:id="rId3"/>
    <p:sldId id="293" r:id="rId4"/>
    <p:sldId id="299" r:id="rId5"/>
    <p:sldId id="261" r:id="rId6"/>
    <p:sldId id="300" r:id="rId7"/>
    <p:sldId id="301" r:id="rId8"/>
    <p:sldId id="312" r:id="rId9"/>
    <p:sldId id="303" r:id="rId10"/>
    <p:sldId id="306" r:id="rId11"/>
    <p:sldId id="307" r:id="rId12"/>
    <p:sldId id="308" r:id="rId13"/>
    <p:sldId id="309" r:id="rId14"/>
    <p:sldId id="313" r:id="rId15"/>
    <p:sldId id="310" r:id="rId16"/>
    <p:sldId id="311" r:id="rId17"/>
    <p:sldId id="314" r:id="rId18"/>
    <p:sldId id="317" r:id="rId19"/>
    <p:sldId id="322" r:id="rId20"/>
    <p:sldId id="323" r:id="rId21"/>
    <p:sldId id="280" r:id="rId22"/>
    <p:sldId id="289" r:id="rId23"/>
    <p:sldId id="287" r:id="rId24"/>
    <p:sldId id="324" r:id="rId25"/>
    <p:sldId id="325" r:id="rId26"/>
    <p:sldId id="326" r:id="rId27"/>
    <p:sldId id="265" r:id="rId28"/>
    <p:sldId id="327" r:id="rId29"/>
    <p:sldId id="318" r:id="rId30"/>
    <p:sldId id="319" r:id="rId31"/>
    <p:sldId id="320" r:id="rId32"/>
    <p:sldId id="321" r:id="rId33"/>
    <p:sldId id="286" r:id="rId34"/>
    <p:sldId id="328" r:id="rId35"/>
    <p:sldId id="283" r:id="rId36"/>
    <p:sldId id="333" r:id="rId37"/>
    <p:sldId id="334" r:id="rId38"/>
    <p:sldId id="335" r:id="rId39"/>
    <p:sldId id="336" r:id="rId40"/>
    <p:sldId id="329" r:id="rId41"/>
    <p:sldId id="291" r:id="rId42"/>
    <p:sldId id="330" r:id="rId43"/>
    <p:sldId id="338" r:id="rId44"/>
    <p:sldId id="332" r:id="rId45"/>
    <p:sldId id="331" r:id="rId46"/>
    <p:sldId id="337" r:id="rId47"/>
    <p:sldId id="279"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A278"/>
    <a:srgbClr val="7B785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40" autoAdjust="0"/>
    <p:restoredTop sz="86003" autoAdjust="0"/>
  </p:normalViewPr>
  <p:slideViewPr>
    <p:cSldViewPr>
      <p:cViewPr varScale="1">
        <p:scale>
          <a:sx n="75" d="100"/>
          <a:sy n="75" d="100"/>
        </p:scale>
        <p:origin x="-744" y="-84"/>
      </p:cViewPr>
      <p:guideLst>
        <p:guide orient="horz" pos="2160"/>
        <p:guide pos="2880"/>
      </p:guideLst>
    </p:cSldViewPr>
  </p:slideViewPr>
  <p:notesTextViewPr>
    <p:cViewPr>
      <p:scale>
        <a:sx n="1" d="1"/>
        <a:sy n="1" d="1"/>
      </p:scale>
      <p:origin x="0" y="0"/>
    </p:cViewPr>
  </p:notesTextViewPr>
  <p:sorterViewPr>
    <p:cViewPr>
      <p:scale>
        <a:sx n="140" d="100"/>
        <a:sy n="140" d="100"/>
      </p:scale>
      <p:origin x="0" y="33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Feuil1!$B$1</c:f>
              <c:strCache>
                <c:ptCount val="1"/>
                <c:pt idx="0">
                  <c:v>Valeur des Y</c:v>
                </c:pt>
              </c:strCache>
            </c:strRef>
          </c:tx>
          <c:spPr>
            <a:effectLst>
              <a:outerShdw blurRad="50800" dist="38100" dir="2700000" algn="tl" rotWithShape="0">
                <a:prstClr val="black">
                  <a:alpha val="40000"/>
                </a:prstClr>
              </a:outerShdw>
            </a:effectLst>
          </c:spPr>
          <c:marker>
            <c:symbol val="diamond"/>
            <c:size val="16"/>
            <c:spPr>
              <a:effectLst>
                <a:outerShdw blurRad="50800" dist="38100" dir="2700000" algn="tl" rotWithShape="0">
                  <a:prstClr val="black">
                    <a:alpha val="40000"/>
                  </a:prstClr>
                </a:outerShdw>
              </a:effectLst>
            </c:spPr>
          </c:marker>
          <c:xVal>
            <c:numRef>
              <c:f>Feuil1!$A$2:$A$4</c:f>
              <c:numCache>
                <c:formatCode>mmm\-yy</c:formatCode>
                <c:ptCount val="3"/>
                <c:pt idx="0">
                  <c:v>40513</c:v>
                </c:pt>
                <c:pt idx="1">
                  <c:v>41061</c:v>
                </c:pt>
                <c:pt idx="2">
                  <c:v>41153</c:v>
                </c:pt>
              </c:numCache>
            </c:numRef>
          </c:xVal>
          <c:yVal>
            <c:numRef>
              <c:f>Feuil1!$B$2:$B$4</c:f>
              <c:numCache>
                <c:formatCode>General</c:formatCode>
                <c:ptCount val="3"/>
                <c:pt idx="0">
                  <c:v>4</c:v>
                </c:pt>
                <c:pt idx="1">
                  <c:v>70</c:v>
                </c:pt>
                <c:pt idx="2">
                  <c:v>500</c:v>
                </c:pt>
              </c:numCache>
            </c:numRef>
          </c:yVal>
          <c:smooth val="1"/>
        </c:ser>
        <c:dLbls>
          <c:showLegendKey val="0"/>
          <c:showVal val="0"/>
          <c:showCatName val="0"/>
          <c:showSerName val="0"/>
          <c:showPercent val="0"/>
          <c:showBubbleSize val="0"/>
        </c:dLbls>
        <c:axId val="57494912"/>
        <c:axId val="57517568"/>
      </c:scatterChart>
      <c:valAx>
        <c:axId val="57494912"/>
        <c:scaling>
          <c:orientation val="minMax"/>
        </c:scaling>
        <c:delete val="0"/>
        <c:axPos val="b"/>
        <c:numFmt formatCode="mmm\-yy" sourceLinked="1"/>
        <c:majorTickMark val="out"/>
        <c:minorTickMark val="none"/>
        <c:tickLblPos val="nextTo"/>
        <c:txPr>
          <a:bodyPr/>
          <a:lstStyle/>
          <a:p>
            <a:pPr>
              <a:defRPr sz="2000"/>
            </a:pPr>
            <a:endParaRPr lang="en-US"/>
          </a:p>
        </c:txPr>
        <c:crossAx val="57517568"/>
        <c:crosses val="autoZero"/>
        <c:crossBetween val="midCat"/>
      </c:valAx>
      <c:valAx>
        <c:axId val="57517568"/>
        <c:scaling>
          <c:logBase val="10"/>
          <c:orientation val="minMax"/>
          <c:min val="1"/>
        </c:scaling>
        <c:delete val="0"/>
        <c:axPos val="l"/>
        <c:majorGridlines/>
        <c:title>
          <c:tx>
            <c:rich>
              <a:bodyPr rot="-5400000" vert="horz"/>
              <a:lstStyle/>
              <a:p>
                <a:pPr>
                  <a:defRPr sz="2400"/>
                </a:pPr>
                <a:r>
                  <a:rPr lang="en-US" sz="2400" dirty="0" smtClean="0"/>
                  <a:t>Peak rejection</a:t>
                </a:r>
                <a:endParaRPr lang="en-US" sz="2400" dirty="0"/>
              </a:p>
            </c:rich>
          </c:tx>
          <c:layout/>
          <c:overlay val="0"/>
        </c:title>
        <c:numFmt formatCode="General" sourceLinked="1"/>
        <c:majorTickMark val="out"/>
        <c:minorTickMark val="none"/>
        <c:tickLblPos val="nextTo"/>
        <c:txPr>
          <a:bodyPr/>
          <a:lstStyle/>
          <a:p>
            <a:pPr>
              <a:defRPr sz="2000"/>
            </a:pPr>
            <a:endParaRPr lang="en-US"/>
          </a:p>
        </c:txPr>
        <c:crossAx val="57494912"/>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34AD19-9859-4835-8194-70FABBB33877}"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fr-FR"/>
        </a:p>
      </dgm:t>
    </dgm:pt>
    <dgm:pt modelId="{C2A0E5BE-A84D-4DD3-8DFB-1F91084E7FC5}">
      <dgm:prSet phldrT="[Texte]" custT="1"/>
      <dgm:spPr>
        <a:solidFill>
          <a:srgbClr val="0070C0"/>
        </a:solidFill>
      </dgm:spPr>
      <dgm:t>
        <a:bodyPr/>
        <a:lstStyle/>
        <a:p>
          <a:r>
            <a:rPr lang="fr-BE" sz="1800" b="1" dirty="0" smtClean="0"/>
            <a:t>E-</a:t>
          </a:r>
          <a:r>
            <a:rPr lang="fr-BE" sz="1800" b="1" dirty="0" err="1" smtClean="0"/>
            <a:t>beam</a:t>
          </a:r>
          <a:r>
            <a:rPr lang="fr-BE" sz="1800" b="1" dirty="0" smtClean="0"/>
            <a:t> master</a:t>
          </a:r>
          <a:r>
            <a:rPr lang="fr-BE" sz="1600" b="1" dirty="0" smtClean="0"/>
            <a:t/>
          </a:r>
          <a:br>
            <a:rPr lang="fr-BE" sz="1600" b="1" dirty="0" smtClean="0"/>
          </a:br>
          <a:endParaRPr lang="fr-BE" sz="1400" dirty="0" smtClean="0"/>
        </a:p>
        <a:p>
          <a:r>
            <a:rPr lang="fr-BE" sz="1400" dirty="0" smtClean="0"/>
            <a:t>Univ. Joensuu</a:t>
          </a:r>
          <a:endParaRPr lang="en-GB" sz="1400" dirty="0"/>
        </a:p>
      </dgm:t>
    </dgm:pt>
    <dgm:pt modelId="{84B919D2-9A99-4421-A48B-5A4CF66F7E9C}" type="parTrans" cxnId="{E6F7763A-D02C-47F8-914F-6E630FF1E974}">
      <dgm:prSet/>
      <dgm:spPr/>
      <dgm:t>
        <a:bodyPr/>
        <a:lstStyle/>
        <a:p>
          <a:endParaRPr lang="en-GB" sz="1400"/>
        </a:p>
      </dgm:t>
    </dgm:pt>
    <dgm:pt modelId="{C73FEB38-2CE3-4527-B5D2-6274F41C0786}" type="sibTrans" cxnId="{E6F7763A-D02C-47F8-914F-6E630FF1E974}">
      <dgm:prSet/>
      <dgm:spPr/>
      <dgm:t>
        <a:bodyPr/>
        <a:lstStyle/>
        <a:p>
          <a:endParaRPr lang="en-GB" sz="1400"/>
        </a:p>
      </dgm:t>
    </dgm:pt>
    <dgm:pt modelId="{68D1286F-C26D-45B3-A8A0-959B4428491F}">
      <dgm:prSet phldrT="[Texte]" custT="1"/>
      <dgm:spPr>
        <a:solidFill>
          <a:srgbClr val="00B0F0"/>
        </a:solidFill>
      </dgm:spPr>
      <dgm:t>
        <a:bodyPr/>
        <a:lstStyle/>
        <a:p>
          <a:r>
            <a:rPr lang="fr-BE" sz="1800" b="1" dirty="0" smtClean="0"/>
            <a:t>Nano-imprint + plasma etching</a:t>
          </a:r>
        </a:p>
        <a:p>
          <a:r>
            <a:rPr lang="en-GB" sz="1400" b="0" dirty="0" smtClean="0"/>
            <a:t>Univ. Uppsala</a:t>
          </a:r>
          <a:endParaRPr lang="en-GB" sz="1400" b="0" dirty="0"/>
        </a:p>
      </dgm:t>
    </dgm:pt>
    <dgm:pt modelId="{4307EF6D-B149-485E-AFE2-719B51AE3967}" type="parTrans" cxnId="{BC7DF443-8C41-42CF-B848-2704FE4127B7}">
      <dgm:prSet/>
      <dgm:spPr/>
      <dgm:t>
        <a:bodyPr/>
        <a:lstStyle/>
        <a:p>
          <a:endParaRPr lang="en-GB" sz="1400"/>
        </a:p>
      </dgm:t>
    </dgm:pt>
    <dgm:pt modelId="{09092A6E-FCEC-401A-BB7C-24F135D1F8FB}" type="sibTrans" cxnId="{BC7DF443-8C41-42CF-B848-2704FE4127B7}">
      <dgm:prSet/>
      <dgm:spPr/>
      <dgm:t>
        <a:bodyPr/>
        <a:lstStyle/>
        <a:p>
          <a:endParaRPr lang="en-GB" sz="1400"/>
        </a:p>
      </dgm:t>
    </dgm:pt>
    <dgm:pt modelId="{436F3351-76F5-4527-9D3B-428D89B99CF5}">
      <dgm:prSet phldrT="[Texte]" custT="1"/>
      <dgm:spPr>
        <a:solidFill>
          <a:srgbClr val="FF6600"/>
        </a:solidFill>
      </dgm:spPr>
      <dgm:t>
        <a:bodyPr/>
        <a:lstStyle/>
        <a:p>
          <a:r>
            <a:rPr lang="fr-BE" sz="1800" b="1" dirty="0" smtClean="0"/>
            <a:t>Tests + integration</a:t>
          </a:r>
          <a:br>
            <a:rPr lang="fr-BE" sz="1800" b="1" dirty="0" smtClean="0"/>
          </a:br>
          <a:endParaRPr lang="fr-BE" sz="1800" b="1" dirty="0" smtClean="0"/>
        </a:p>
        <a:p>
          <a:r>
            <a:rPr lang="en-US" sz="1400" dirty="0" smtClean="0">
              <a:solidFill>
                <a:schemeClr val="bg1"/>
              </a:solidFill>
            </a:rPr>
            <a:t>Univ. of Liège</a:t>
          </a:r>
          <a:endParaRPr lang="en-GB" sz="1400" dirty="0"/>
        </a:p>
      </dgm:t>
    </dgm:pt>
    <dgm:pt modelId="{45ED9F04-F0E2-411E-B043-E439C424439B}" type="parTrans" cxnId="{DB55CD0E-BEE1-4552-8B34-4DFF2D1FFABA}">
      <dgm:prSet/>
      <dgm:spPr/>
      <dgm:t>
        <a:bodyPr/>
        <a:lstStyle/>
        <a:p>
          <a:endParaRPr lang="en-GB" sz="1400"/>
        </a:p>
      </dgm:t>
    </dgm:pt>
    <dgm:pt modelId="{332D1CFF-D23A-4D09-9324-88F461CFDC24}" type="sibTrans" cxnId="{DB55CD0E-BEE1-4552-8B34-4DFF2D1FFABA}">
      <dgm:prSet/>
      <dgm:spPr/>
      <dgm:t>
        <a:bodyPr/>
        <a:lstStyle/>
        <a:p>
          <a:endParaRPr lang="en-GB" sz="1400"/>
        </a:p>
      </dgm:t>
    </dgm:pt>
    <dgm:pt modelId="{EBDA8C8A-663B-4FC1-8265-21886C192983}">
      <dgm:prSet phldrT="[Texte]" custT="1"/>
      <dgm:spPr>
        <a:solidFill>
          <a:srgbClr val="00B0F0"/>
        </a:solidFill>
      </dgm:spPr>
      <dgm:t>
        <a:bodyPr/>
        <a:lstStyle/>
        <a:p>
          <a:r>
            <a:rPr lang="fr-BE" sz="1800" b="1" dirty="0" smtClean="0"/>
            <a:t>Aluminum coating</a:t>
          </a:r>
          <a:br>
            <a:rPr lang="fr-BE" sz="1800" b="1" dirty="0" smtClean="0"/>
          </a:br>
          <a:endParaRPr lang="fr-BE" sz="1800" b="0" dirty="0" smtClean="0"/>
        </a:p>
        <a:p>
          <a:r>
            <a:rPr lang="en-GB" sz="1400" b="0" dirty="0" smtClean="0"/>
            <a:t>Univ. Uppsala</a:t>
          </a:r>
          <a:endParaRPr lang="en-GB" sz="1400" b="0" dirty="0"/>
        </a:p>
      </dgm:t>
    </dgm:pt>
    <dgm:pt modelId="{1D49AF9E-00E2-4130-8C8B-5F7F187D867D}" type="parTrans" cxnId="{96877DA2-9D56-4B24-A0DC-B90D46591986}">
      <dgm:prSet/>
      <dgm:spPr/>
      <dgm:t>
        <a:bodyPr/>
        <a:lstStyle/>
        <a:p>
          <a:endParaRPr lang="en-GB" sz="1400"/>
        </a:p>
      </dgm:t>
    </dgm:pt>
    <dgm:pt modelId="{29975461-A82C-4D88-8B8F-F0FC1FE525A7}" type="sibTrans" cxnId="{96877DA2-9D56-4B24-A0DC-B90D46591986}">
      <dgm:prSet/>
      <dgm:spPr/>
      <dgm:t>
        <a:bodyPr/>
        <a:lstStyle/>
        <a:p>
          <a:endParaRPr lang="en-GB" sz="1400"/>
        </a:p>
      </dgm:t>
    </dgm:pt>
    <dgm:pt modelId="{6483B192-DA1E-4C8A-BC88-9331E613D365}">
      <dgm:prSet phldrT="[Texte]" custT="1"/>
      <dgm:spPr>
        <a:solidFill>
          <a:srgbClr val="FF6400"/>
        </a:solidFill>
      </dgm:spPr>
      <dgm:t>
        <a:bodyPr/>
        <a:lstStyle/>
        <a:p>
          <a:pPr algn="ctr">
            <a:spcBef>
              <a:spcPct val="0"/>
            </a:spcBef>
            <a:spcAft>
              <a:spcPts val="1314"/>
            </a:spcAft>
          </a:pPr>
          <a:r>
            <a:rPr lang="en-US" sz="1800" b="1" dirty="0" smtClean="0">
              <a:solidFill>
                <a:schemeClr val="bg1"/>
              </a:solidFill>
            </a:rPr>
            <a:t>Design</a:t>
          </a:r>
          <a:r>
            <a:rPr lang="en-US" sz="1800" dirty="0" smtClean="0">
              <a:solidFill>
                <a:schemeClr val="bg1"/>
              </a:solidFill>
            </a:rPr>
            <a:t/>
          </a:r>
          <a:br>
            <a:rPr lang="en-US" sz="1800" dirty="0" smtClean="0">
              <a:solidFill>
                <a:schemeClr val="bg1"/>
              </a:solidFill>
            </a:rPr>
          </a:br>
          <a:r>
            <a:rPr lang="en-US" sz="1400" b="1" dirty="0" smtClean="0">
              <a:solidFill>
                <a:schemeClr val="bg1"/>
              </a:solidFill>
            </a:rPr>
            <a:t>selecting optimal parameters</a:t>
          </a:r>
        </a:p>
        <a:p>
          <a:pPr algn="ctr">
            <a:spcBef>
              <a:spcPts val="1200"/>
            </a:spcBef>
            <a:spcAft>
              <a:spcPct val="35000"/>
            </a:spcAft>
          </a:pPr>
          <a:r>
            <a:rPr lang="en-US" sz="1400" dirty="0" smtClean="0">
              <a:solidFill>
                <a:schemeClr val="bg1"/>
              </a:solidFill>
            </a:rPr>
            <a:t>Univ. of Liège</a:t>
          </a:r>
          <a:endParaRPr lang="en-GB" sz="1400" dirty="0">
            <a:solidFill>
              <a:schemeClr val="bg1"/>
            </a:solidFill>
          </a:endParaRPr>
        </a:p>
      </dgm:t>
    </dgm:pt>
    <dgm:pt modelId="{AF5736C7-5878-4735-8B04-BF26E7A6CDDF}" type="sibTrans" cxnId="{4BB17D16-BBA8-4455-A1E0-36D25A60291F}">
      <dgm:prSet/>
      <dgm:spPr/>
      <dgm:t>
        <a:bodyPr/>
        <a:lstStyle/>
        <a:p>
          <a:endParaRPr lang="en-GB" sz="1400"/>
        </a:p>
      </dgm:t>
    </dgm:pt>
    <dgm:pt modelId="{B08B11B0-596D-457B-BC43-457F5ECF1AB5}" type="parTrans" cxnId="{4BB17D16-BBA8-4455-A1E0-36D25A60291F}">
      <dgm:prSet/>
      <dgm:spPr/>
      <dgm:t>
        <a:bodyPr/>
        <a:lstStyle/>
        <a:p>
          <a:endParaRPr lang="en-GB" sz="1400"/>
        </a:p>
      </dgm:t>
    </dgm:pt>
    <dgm:pt modelId="{5FA5B479-77D3-4D4B-BC18-84FFE58FAFAB}" type="pres">
      <dgm:prSet presAssocID="{E134AD19-9859-4835-8194-70FABBB33877}" presName="CompostProcess" presStyleCnt="0">
        <dgm:presLayoutVars>
          <dgm:dir/>
          <dgm:resizeHandles val="exact"/>
        </dgm:presLayoutVars>
      </dgm:prSet>
      <dgm:spPr/>
      <dgm:t>
        <a:bodyPr/>
        <a:lstStyle/>
        <a:p>
          <a:endParaRPr lang="fr-FR"/>
        </a:p>
      </dgm:t>
    </dgm:pt>
    <dgm:pt modelId="{ED62D4F5-7874-49CF-BAF2-A5CC841BA927}" type="pres">
      <dgm:prSet presAssocID="{E134AD19-9859-4835-8194-70FABBB33877}" presName="arrow" presStyleLbl="bgShp" presStyleIdx="0" presStyleCnt="1" custScaleX="109469" custScaleY="100000" custLinFactNeighborY="-785"/>
      <dgm:spPr>
        <a:solidFill>
          <a:srgbClr val="FF6400">
            <a:alpha val="17000"/>
          </a:srgbClr>
        </a:solidFill>
      </dgm:spPr>
      <dgm:t>
        <a:bodyPr/>
        <a:lstStyle/>
        <a:p>
          <a:endParaRPr lang="fr-FR"/>
        </a:p>
      </dgm:t>
    </dgm:pt>
    <dgm:pt modelId="{5A7AA205-6F3C-451F-BB44-FFEA16C4DC60}" type="pres">
      <dgm:prSet presAssocID="{E134AD19-9859-4835-8194-70FABBB33877}" presName="linearProcess" presStyleCnt="0"/>
      <dgm:spPr/>
    </dgm:pt>
    <dgm:pt modelId="{3FEC769F-EF7D-4701-A727-CDE74E219075}" type="pres">
      <dgm:prSet presAssocID="{6483B192-DA1E-4C8A-BC88-9331E613D365}" presName="textNode" presStyleLbl="node1" presStyleIdx="0" presStyleCnt="5" custScaleX="232099" custScaleY="83311" custLinFactNeighborX="70233" custLinFactNeighborY="644">
        <dgm:presLayoutVars>
          <dgm:bulletEnabled val="1"/>
        </dgm:presLayoutVars>
      </dgm:prSet>
      <dgm:spPr/>
      <dgm:t>
        <a:bodyPr/>
        <a:lstStyle/>
        <a:p>
          <a:endParaRPr lang="en-GB"/>
        </a:p>
      </dgm:t>
    </dgm:pt>
    <dgm:pt modelId="{BF98E918-E5AA-4C14-A1A2-9FC53F7A2332}" type="pres">
      <dgm:prSet presAssocID="{AF5736C7-5878-4735-8B04-BF26E7A6CDDF}" presName="sibTrans" presStyleCnt="0"/>
      <dgm:spPr/>
    </dgm:pt>
    <dgm:pt modelId="{045B951B-CE69-4355-A8F3-598332D27699}" type="pres">
      <dgm:prSet presAssocID="{EBDA8C8A-663B-4FC1-8265-21886C192983}" presName="textNode" presStyleLbl="node1" presStyleIdx="1" presStyleCnt="5" custScaleX="189361" custScaleY="83311" custLinFactNeighborX="23934" custLinFactNeighborY="644">
        <dgm:presLayoutVars>
          <dgm:bulletEnabled val="1"/>
        </dgm:presLayoutVars>
      </dgm:prSet>
      <dgm:spPr/>
      <dgm:t>
        <a:bodyPr/>
        <a:lstStyle/>
        <a:p>
          <a:endParaRPr lang="en-GB"/>
        </a:p>
      </dgm:t>
    </dgm:pt>
    <dgm:pt modelId="{67335C08-F94B-4220-8F28-F3420075EDDD}" type="pres">
      <dgm:prSet presAssocID="{29975461-A82C-4D88-8B8F-F0FC1FE525A7}" presName="sibTrans" presStyleCnt="0"/>
      <dgm:spPr/>
    </dgm:pt>
    <dgm:pt modelId="{3333FAEC-E491-4A9F-921B-69ABA7B9B93F}" type="pres">
      <dgm:prSet presAssocID="{C2A0E5BE-A84D-4DD3-8DFB-1F91084E7FC5}" presName="textNode" presStyleLbl="node1" presStyleIdx="2" presStyleCnt="5" custScaleX="193789" custScaleY="83311" custLinFactNeighborX="15767" custLinFactNeighborY="-45168">
        <dgm:presLayoutVars>
          <dgm:bulletEnabled val="1"/>
        </dgm:presLayoutVars>
      </dgm:prSet>
      <dgm:spPr/>
      <dgm:t>
        <a:bodyPr/>
        <a:lstStyle/>
        <a:p>
          <a:endParaRPr lang="en-GB"/>
        </a:p>
      </dgm:t>
    </dgm:pt>
    <dgm:pt modelId="{751999CE-66FE-4511-84F6-E44B3FB37A29}" type="pres">
      <dgm:prSet presAssocID="{C73FEB38-2CE3-4527-B5D2-6274F41C0786}" presName="sibTrans" presStyleCnt="0"/>
      <dgm:spPr/>
    </dgm:pt>
    <dgm:pt modelId="{F27997D5-2BA4-45B5-BF6F-EA2FD34DDED7}" type="pres">
      <dgm:prSet presAssocID="{68D1286F-C26D-45B3-A8A0-959B4428491F}" presName="textNode" presStyleLbl="node1" presStyleIdx="3" presStyleCnt="5" custScaleX="222468" custScaleY="83311" custLinFactNeighborX="-1579" custLinFactNeighborY="644">
        <dgm:presLayoutVars>
          <dgm:bulletEnabled val="1"/>
        </dgm:presLayoutVars>
      </dgm:prSet>
      <dgm:spPr/>
      <dgm:t>
        <a:bodyPr/>
        <a:lstStyle/>
        <a:p>
          <a:endParaRPr lang="en-GB"/>
        </a:p>
      </dgm:t>
    </dgm:pt>
    <dgm:pt modelId="{BF63B449-D42B-4B91-82A6-B53A5CA73652}" type="pres">
      <dgm:prSet presAssocID="{09092A6E-FCEC-401A-BB7C-24F135D1F8FB}" presName="sibTrans" presStyleCnt="0"/>
      <dgm:spPr/>
    </dgm:pt>
    <dgm:pt modelId="{4B918EE1-0534-4393-A5FB-A2FA882D526B}" type="pres">
      <dgm:prSet presAssocID="{436F3351-76F5-4527-9D3B-428D89B99CF5}" presName="textNode" presStyleLbl="node1" presStyleIdx="4" presStyleCnt="5" custScaleX="207827" custScaleY="83311" custLinFactNeighborX="-56300" custLinFactNeighborY="644">
        <dgm:presLayoutVars>
          <dgm:bulletEnabled val="1"/>
        </dgm:presLayoutVars>
      </dgm:prSet>
      <dgm:spPr/>
      <dgm:t>
        <a:bodyPr/>
        <a:lstStyle/>
        <a:p>
          <a:endParaRPr lang="en-GB"/>
        </a:p>
      </dgm:t>
    </dgm:pt>
  </dgm:ptLst>
  <dgm:cxnLst>
    <dgm:cxn modelId="{E49BD802-AA55-4781-9B0A-1FA8DCBEEBB3}" type="presOf" srcId="{C2A0E5BE-A84D-4DD3-8DFB-1F91084E7FC5}" destId="{3333FAEC-E491-4A9F-921B-69ABA7B9B93F}" srcOrd="0" destOrd="0" presId="urn:microsoft.com/office/officeart/2005/8/layout/hProcess9"/>
    <dgm:cxn modelId="{E6F7763A-D02C-47F8-914F-6E630FF1E974}" srcId="{E134AD19-9859-4835-8194-70FABBB33877}" destId="{C2A0E5BE-A84D-4DD3-8DFB-1F91084E7FC5}" srcOrd="2" destOrd="0" parTransId="{84B919D2-9A99-4421-A48B-5A4CF66F7E9C}" sibTransId="{C73FEB38-2CE3-4527-B5D2-6274F41C0786}"/>
    <dgm:cxn modelId="{8FEEAF49-14F9-4BC9-A7F1-BCA851B82B01}" type="presOf" srcId="{68D1286F-C26D-45B3-A8A0-959B4428491F}" destId="{F27997D5-2BA4-45B5-BF6F-EA2FD34DDED7}" srcOrd="0" destOrd="0" presId="urn:microsoft.com/office/officeart/2005/8/layout/hProcess9"/>
    <dgm:cxn modelId="{4BB17D16-BBA8-4455-A1E0-36D25A60291F}" srcId="{E134AD19-9859-4835-8194-70FABBB33877}" destId="{6483B192-DA1E-4C8A-BC88-9331E613D365}" srcOrd="0" destOrd="0" parTransId="{B08B11B0-596D-457B-BC43-457F5ECF1AB5}" sibTransId="{AF5736C7-5878-4735-8B04-BF26E7A6CDDF}"/>
    <dgm:cxn modelId="{BE64A837-1DDC-4843-8D8F-848E17DD7D41}" type="presOf" srcId="{E134AD19-9859-4835-8194-70FABBB33877}" destId="{5FA5B479-77D3-4D4B-BC18-84FFE58FAFAB}" srcOrd="0" destOrd="0" presId="urn:microsoft.com/office/officeart/2005/8/layout/hProcess9"/>
    <dgm:cxn modelId="{E2E5A47C-1236-45B7-8AFF-7E196AC92236}" type="presOf" srcId="{436F3351-76F5-4527-9D3B-428D89B99CF5}" destId="{4B918EE1-0534-4393-A5FB-A2FA882D526B}" srcOrd="0" destOrd="0" presId="urn:microsoft.com/office/officeart/2005/8/layout/hProcess9"/>
    <dgm:cxn modelId="{36F4F93E-EA5B-40F9-9658-4B7249219DCF}" type="presOf" srcId="{6483B192-DA1E-4C8A-BC88-9331E613D365}" destId="{3FEC769F-EF7D-4701-A727-CDE74E219075}" srcOrd="0" destOrd="0" presId="urn:microsoft.com/office/officeart/2005/8/layout/hProcess9"/>
    <dgm:cxn modelId="{78F11843-080F-4BED-87DB-FA489052CD39}" type="presOf" srcId="{EBDA8C8A-663B-4FC1-8265-21886C192983}" destId="{045B951B-CE69-4355-A8F3-598332D27699}" srcOrd="0" destOrd="0" presId="urn:microsoft.com/office/officeart/2005/8/layout/hProcess9"/>
    <dgm:cxn modelId="{96877DA2-9D56-4B24-A0DC-B90D46591986}" srcId="{E134AD19-9859-4835-8194-70FABBB33877}" destId="{EBDA8C8A-663B-4FC1-8265-21886C192983}" srcOrd="1" destOrd="0" parTransId="{1D49AF9E-00E2-4130-8C8B-5F7F187D867D}" sibTransId="{29975461-A82C-4D88-8B8F-F0FC1FE525A7}"/>
    <dgm:cxn modelId="{BC7DF443-8C41-42CF-B848-2704FE4127B7}" srcId="{E134AD19-9859-4835-8194-70FABBB33877}" destId="{68D1286F-C26D-45B3-A8A0-959B4428491F}" srcOrd="3" destOrd="0" parTransId="{4307EF6D-B149-485E-AFE2-719B51AE3967}" sibTransId="{09092A6E-FCEC-401A-BB7C-24F135D1F8FB}"/>
    <dgm:cxn modelId="{DB55CD0E-BEE1-4552-8B34-4DFF2D1FFABA}" srcId="{E134AD19-9859-4835-8194-70FABBB33877}" destId="{436F3351-76F5-4527-9D3B-428D89B99CF5}" srcOrd="4" destOrd="0" parTransId="{45ED9F04-F0E2-411E-B043-E439C424439B}" sibTransId="{332D1CFF-D23A-4D09-9324-88F461CFDC24}"/>
    <dgm:cxn modelId="{BC5430D0-F0C5-42D2-9B5C-42698AD8827C}" type="presParOf" srcId="{5FA5B479-77D3-4D4B-BC18-84FFE58FAFAB}" destId="{ED62D4F5-7874-49CF-BAF2-A5CC841BA927}" srcOrd="0" destOrd="0" presId="urn:microsoft.com/office/officeart/2005/8/layout/hProcess9"/>
    <dgm:cxn modelId="{DE0011CE-8D43-44A1-BB88-921F61BB0220}" type="presParOf" srcId="{5FA5B479-77D3-4D4B-BC18-84FFE58FAFAB}" destId="{5A7AA205-6F3C-451F-BB44-FFEA16C4DC60}" srcOrd="1" destOrd="0" presId="urn:microsoft.com/office/officeart/2005/8/layout/hProcess9"/>
    <dgm:cxn modelId="{7F830A6C-2243-4AF6-AC32-76C426DE64AE}" type="presParOf" srcId="{5A7AA205-6F3C-451F-BB44-FFEA16C4DC60}" destId="{3FEC769F-EF7D-4701-A727-CDE74E219075}" srcOrd="0" destOrd="0" presId="urn:microsoft.com/office/officeart/2005/8/layout/hProcess9"/>
    <dgm:cxn modelId="{D2A8690A-B622-43D7-ABB7-C52B5D5344F1}" type="presParOf" srcId="{5A7AA205-6F3C-451F-BB44-FFEA16C4DC60}" destId="{BF98E918-E5AA-4C14-A1A2-9FC53F7A2332}" srcOrd="1" destOrd="0" presId="urn:microsoft.com/office/officeart/2005/8/layout/hProcess9"/>
    <dgm:cxn modelId="{E5DA1DC7-6F78-45F8-B734-9D827276E090}" type="presParOf" srcId="{5A7AA205-6F3C-451F-BB44-FFEA16C4DC60}" destId="{045B951B-CE69-4355-A8F3-598332D27699}" srcOrd="2" destOrd="0" presId="urn:microsoft.com/office/officeart/2005/8/layout/hProcess9"/>
    <dgm:cxn modelId="{B1BCC455-C379-45C4-A946-3A7B0257DF22}" type="presParOf" srcId="{5A7AA205-6F3C-451F-BB44-FFEA16C4DC60}" destId="{67335C08-F94B-4220-8F28-F3420075EDDD}" srcOrd="3" destOrd="0" presId="urn:microsoft.com/office/officeart/2005/8/layout/hProcess9"/>
    <dgm:cxn modelId="{E9AE95DD-2FB2-46A9-B8C9-3C36CA06E40E}" type="presParOf" srcId="{5A7AA205-6F3C-451F-BB44-FFEA16C4DC60}" destId="{3333FAEC-E491-4A9F-921B-69ABA7B9B93F}" srcOrd="4" destOrd="0" presId="urn:microsoft.com/office/officeart/2005/8/layout/hProcess9"/>
    <dgm:cxn modelId="{13A4395A-33E5-44B3-B95A-EFE958D1EFC1}" type="presParOf" srcId="{5A7AA205-6F3C-451F-BB44-FFEA16C4DC60}" destId="{751999CE-66FE-4511-84F6-E44B3FB37A29}" srcOrd="5" destOrd="0" presId="urn:microsoft.com/office/officeart/2005/8/layout/hProcess9"/>
    <dgm:cxn modelId="{AF933870-99BC-40A9-BDF3-D14669B2F5F5}" type="presParOf" srcId="{5A7AA205-6F3C-451F-BB44-FFEA16C4DC60}" destId="{F27997D5-2BA4-45B5-BF6F-EA2FD34DDED7}" srcOrd="6" destOrd="0" presId="urn:microsoft.com/office/officeart/2005/8/layout/hProcess9"/>
    <dgm:cxn modelId="{FA240373-9E8E-43AE-A8A2-C69DC193B14F}" type="presParOf" srcId="{5A7AA205-6F3C-451F-BB44-FFEA16C4DC60}" destId="{BF63B449-D42B-4B91-82A6-B53A5CA73652}" srcOrd="7" destOrd="0" presId="urn:microsoft.com/office/officeart/2005/8/layout/hProcess9"/>
    <dgm:cxn modelId="{AC8801D1-2446-4E0E-B052-E7E3DF4D4F10}" type="presParOf" srcId="{5A7AA205-6F3C-451F-BB44-FFEA16C4DC60}" destId="{4B918EE1-0534-4393-A5FB-A2FA882D526B}"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2D4F5-7874-49CF-BAF2-A5CC841BA927}">
      <dsp:nvSpPr>
        <dsp:cNvPr id="0" name=""/>
        <dsp:cNvSpPr/>
      </dsp:nvSpPr>
      <dsp:spPr>
        <a:xfrm>
          <a:off x="264846" y="0"/>
          <a:ext cx="7090307" cy="4800600"/>
        </a:xfrm>
        <a:prstGeom prst="rightArrow">
          <a:avLst/>
        </a:prstGeom>
        <a:solidFill>
          <a:srgbClr val="FF6400">
            <a:alpha val="17000"/>
          </a:srgbClr>
        </a:solidFill>
        <a:ln>
          <a:noFill/>
        </a:ln>
        <a:effectLst/>
      </dsp:spPr>
      <dsp:style>
        <a:lnRef idx="0">
          <a:scrgbClr r="0" g="0" b="0"/>
        </a:lnRef>
        <a:fillRef idx="1">
          <a:scrgbClr r="0" g="0" b="0"/>
        </a:fillRef>
        <a:effectRef idx="0">
          <a:scrgbClr r="0" g="0" b="0"/>
        </a:effectRef>
        <a:fontRef idx="minor"/>
      </dsp:style>
    </dsp:sp>
    <dsp:sp modelId="{3FEC769F-EF7D-4701-A727-CDE74E219075}">
      <dsp:nvSpPr>
        <dsp:cNvPr id="0" name=""/>
        <dsp:cNvSpPr/>
      </dsp:nvSpPr>
      <dsp:spPr>
        <a:xfrm>
          <a:off x="85013" y="1612780"/>
          <a:ext cx="1588107" cy="1599771"/>
        </a:xfrm>
        <a:prstGeom prst="roundRect">
          <a:avLst/>
        </a:prstGeom>
        <a:solidFill>
          <a:srgbClr val="FF64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ts val="1314"/>
            </a:spcAft>
          </a:pPr>
          <a:r>
            <a:rPr lang="en-US" sz="1800" b="1" kern="1200" dirty="0" smtClean="0">
              <a:solidFill>
                <a:schemeClr val="bg1"/>
              </a:solidFill>
            </a:rPr>
            <a:t>Design</a:t>
          </a:r>
          <a:r>
            <a:rPr lang="en-US" sz="1800" kern="1200" dirty="0" smtClean="0">
              <a:solidFill>
                <a:schemeClr val="bg1"/>
              </a:solidFill>
            </a:rPr>
            <a:t/>
          </a:r>
          <a:br>
            <a:rPr lang="en-US" sz="1800" kern="1200" dirty="0" smtClean="0">
              <a:solidFill>
                <a:schemeClr val="bg1"/>
              </a:solidFill>
            </a:rPr>
          </a:br>
          <a:r>
            <a:rPr lang="en-US" sz="1400" b="1" kern="1200" dirty="0" smtClean="0">
              <a:solidFill>
                <a:schemeClr val="bg1"/>
              </a:solidFill>
            </a:rPr>
            <a:t>selecting optimal parameters</a:t>
          </a:r>
        </a:p>
        <a:p>
          <a:pPr lvl="0" algn="ctr" defTabSz="800100">
            <a:lnSpc>
              <a:spcPct val="90000"/>
            </a:lnSpc>
            <a:spcBef>
              <a:spcPct val="0"/>
            </a:spcBef>
            <a:spcAft>
              <a:spcPct val="35000"/>
            </a:spcAft>
          </a:pPr>
          <a:r>
            <a:rPr lang="en-US" sz="1400" kern="1200" dirty="0" smtClean="0">
              <a:solidFill>
                <a:schemeClr val="bg1"/>
              </a:solidFill>
            </a:rPr>
            <a:t>Univ. of Liège</a:t>
          </a:r>
          <a:endParaRPr lang="en-GB" sz="1400" kern="1200" dirty="0">
            <a:solidFill>
              <a:schemeClr val="bg1"/>
            </a:solidFill>
          </a:endParaRPr>
        </a:p>
      </dsp:txBody>
      <dsp:txXfrm>
        <a:off x="162538" y="1690305"/>
        <a:ext cx="1433057" cy="1444721"/>
      </dsp:txXfrm>
    </dsp:sp>
    <dsp:sp modelId="{045B951B-CE69-4355-A8F3-598332D27699}">
      <dsp:nvSpPr>
        <dsp:cNvPr id="0" name=""/>
        <dsp:cNvSpPr/>
      </dsp:nvSpPr>
      <dsp:spPr>
        <a:xfrm>
          <a:off x="1734361" y="1612780"/>
          <a:ext cx="1295678" cy="1599771"/>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BE" sz="1800" b="1" kern="1200" dirty="0" smtClean="0"/>
            <a:t>Aluminum coating</a:t>
          </a:r>
          <a:br>
            <a:rPr lang="fr-BE" sz="1800" b="1" kern="1200" dirty="0" smtClean="0"/>
          </a:br>
          <a:endParaRPr lang="fr-BE" sz="1800" b="0" kern="1200" dirty="0" smtClean="0"/>
        </a:p>
        <a:p>
          <a:pPr lvl="0" algn="ctr" defTabSz="800100">
            <a:lnSpc>
              <a:spcPct val="90000"/>
            </a:lnSpc>
            <a:spcBef>
              <a:spcPct val="0"/>
            </a:spcBef>
            <a:spcAft>
              <a:spcPct val="35000"/>
            </a:spcAft>
          </a:pPr>
          <a:r>
            <a:rPr lang="en-GB" sz="1400" b="0" kern="1200" dirty="0" smtClean="0"/>
            <a:t>Univ. Uppsala</a:t>
          </a:r>
          <a:endParaRPr lang="en-GB" sz="1400" b="0" kern="1200" dirty="0"/>
        </a:p>
      </dsp:txBody>
      <dsp:txXfrm>
        <a:off x="1797611" y="1676030"/>
        <a:ext cx="1169178" cy="1473271"/>
      </dsp:txXfrm>
    </dsp:sp>
    <dsp:sp modelId="{3333FAEC-E491-4A9F-921B-69ABA7B9B93F}">
      <dsp:nvSpPr>
        <dsp:cNvPr id="0" name=""/>
        <dsp:cNvSpPr/>
      </dsp:nvSpPr>
      <dsp:spPr>
        <a:xfrm>
          <a:off x="3134766" y="733080"/>
          <a:ext cx="1325976" cy="1599771"/>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BE" sz="1800" b="1" kern="1200" dirty="0" smtClean="0"/>
            <a:t>E-</a:t>
          </a:r>
          <a:r>
            <a:rPr lang="fr-BE" sz="1800" b="1" kern="1200" dirty="0" err="1" smtClean="0"/>
            <a:t>beam</a:t>
          </a:r>
          <a:r>
            <a:rPr lang="fr-BE" sz="1800" b="1" kern="1200" dirty="0" smtClean="0"/>
            <a:t> master</a:t>
          </a:r>
          <a:r>
            <a:rPr lang="fr-BE" sz="1600" b="1" kern="1200" dirty="0" smtClean="0"/>
            <a:t/>
          </a:r>
          <a:br>
            <a:rPr lang="fr-BE" sz="1600" b="1" kern="1200" dirty="0" smtClean="0"/>
          </a:br>
          <a:endParaRPr lang="fr-BE" sz="1400" kern="1200" dirty="0" smtClean="0"/>
        </a:p>
        <a:p>
          <a:pPr lvl="0" algn="ctr" defTabSz="800100">
            <a:lnSpc>
              <a:spcPct val="90000"/>
            </a:lnSpc>
            <a:spcBef>
              <a:spcPct val="0"/>
            </a:spcBef>
            <a:spcAft>
              <a:spcPct val="35000"/>
            </a:spcAft>
          </a:pPr>
          <a:r>
            <a:rPr lang="fr-BE" sz="1400" kern="1200" dirty="0" smtClean="0"/>
            <a:t>Univ. Joensuu</a:t>
          </a:r>
          <a:endParaRPr lang="en-GB" sz="1400" kern="1200" dirty="0"/>
        </a:p>
      </dsp:txBody>
      <dsp:txXfrm>
        <a:off x="3199495" y="797809"/>
        <a:ext cx="1196518" cy="1470313"/>
      </dsp:txXfrm>
    </dsp:sp>
    <dsp:sp modelId="{F27997D5-2BA4-45B5-BF6F-EA2FD34DDED7}">
      <dsp:nvSpPr>
        <dsp:cNvPr id="0" name=""/>
        <dsp:cNvSpPr/>
      </dsp:nvSpPr>
      <dsp:spPr>
        <a:xfrm>
          <a:off x="4555000" y="1612780"/>
          <a:ext cx="1522209" cy="1599771"/>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BE" sz="1800" b="1" kern="1200" dirty="0" smtClean="0"/>
            <a:t>Nano-imprint + plasma etching</a:t>
          </a:r>
        </a:p>
        <a:p>
          <a:pPr lvl="0" algn="ctr" defTabSz="800100">
            <a:lnSpc>
              <a:spcPct val="90000"/>
            </a:lnSpc>
            <a:spcBef>
              <a:spcPct val="0"/>
            </a:spcBef>
            <a:spcAft>
              <a:spcPct val="35000"/>
            </a:spcAft>
          </a:pPr>
          <a:r>
            <a:rPr lang="en-GB" sz="1400" b="0" kern="1200" dirty="0" smtClean="0"/>
            <a:t>Univ. Uppsala</a:t>
          </a:r>
          <a:endParaRPr lang="en-GB" sz="1400" b="0" kern="1200" dirty="0"/>
        </a:p>
      </dsp:txBody>
      <dsp:txXfrm>
        <a:off x="4629308" y="1687088"/>
        <a:ext cx="1373593" cy="1451155"/>
      </dsp:txXfrm>
    </dsp:sp>
    <dsp:sp modelId="{4B918EE1-0534-4393-A5FB-A2FA882D526B}">
      <dsp:nvSpPr>
        <dsp:cNvPr id="0" name=""/>
        <dsp:cNvSpPr/>
      </dsp:nvSpPr>
      <dsp:spPr>
        <a:xfrm>
          <a:off x="6128846" y="1612780"/>
          <a:ext cx="1422029" cy="1599771"/>
        </a:xfrm>
        <a:prstGeom prst="roundRect">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BE" sz="1800" b="1" kern="1200" dirty="0" smtClean="0"/>
            <a:t>Tests + integration</a:t>
          </a:r>
          <a:br>
            <a:rPr lang="fr-BE" sz="1800" b="1" kern="1200" dirty="0" smtClean="0"/>
          </a:br>
          <a:endParaRPr lang="fr-BE" sz="1800" b="1" kern="1200" dirty="0" smtClean="0"/>
        </a:p>
        <a:p>
          <a:pPr lvl="0" algn="ctr" defTabSz="800100">
            <a:lnSpc>
              <a:spcPct val="90000"/>
            </a:lnSpc>
            <a:spcBef>
              <a:spcPct val="0"/>
            </a:spcBef>
            <a:spcAft>
              <a:spcPct val="35000"/>
            </a:spcAft>
          </a:pPr>
          <a:r>
            <a:rPr lang="en-US" sz="1400" kern="1200" dirty="0" smtClean="0">
              <a:solidFill>
                <a:schemeClr val="bg1"/>
              </a:solidFill>
            </a:rPr>
            <a:t>Univ. of Liège</a:t>
          </a:r>
          <a:endParaRPr lang="en-GB" sz="1400" kern="1200" dirty="0"/>
        </a:p>
      </dsp:txBody>
      <dsp:txXfrm>
        <a:off x="6198264" y="1682198"/>
        <a:ext cx="1283193" cy="14609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51B855-4A7C-40CF-BF90-321DC73F5FFB}" type="datetimeFigureOut">
              <a:rPr lang="en-US" smtClean="0"/>
              <a:t>10/17/2013</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19CD94-6BD6-4B7A-B977-899A31235CF6}" type="slidenum">
              <a:rPr lang="en-US" smtClean="0"/>
              <a:t>‹N°›</a:t>
            </a:fld>
            <a:endParaRPr lang="en-US"/>
          </a:p>
        </p:txBody>
      </p:sp>
    </p:spTree>
    <p:extLst>
      <p:ext uri="{BB962C8B-B14F-4D97-AF65-F5344CB8AC3E}">
        <p14:creationId xmlns:p14="http://schemas.microsoft.com/office/powerpoint/2010/main" val="780137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0819CD94-6BD6-4B7A-B977-899A31235CF6}" type="slidenum">
              <a:rPr lang="en-US" smtClean="0"/>
              <a:t>1</a:t>
            </a:fld>
            <a:endParaRPr lang="en-US"/>
          </a:p>
        </p:txBody>
      </p:sp>
    </p:spTree>
    <p:extLst>
      <p:ext uri="{BB962C8B-B14F-4D97-AF65-F5344CB8AC3E}">
        <p14:creationId xmlns:p14="http://schemas.microsoft.com/office/powerpoint/2010/main" val="102039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0819CD94-6BD6-4B7A-B977-899A31235CF6}" type="slidenum">
              <a:rPr lang="en-US" smtClean="0"/>
              <a:t>47</a:t>
            </a:fld>
            <a:endParaRPr lang="en-US"/>
          </a:p>
        </p:txBody>
      </p:sp>
    </p:spTree>
    <p:extLst>
      <p:ext uri="{BB962C8B-B14F-4D97-AF65-F5344CB8AC3E}">
        <p14:creationId xmlns:p14="http://schemas.microsoft.com/office/powerpoint/2010/main" val="2319574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baseline="0" dirty="0" smtClean="0"/>
          </a:p>
        </p:txBody>
      </p:sp>
      <p:sp>
        <p:nvSpPr>
          <p:cNvPr id="4" name="Espace réservé du numéro de diapositive 3"/>
          <p:cNvSpPr>
            <a:spLocks noGrp="1"/>
          </p:cNvSpPr>
          <p:nvPr>
            <p:ph type="sldNum" sz="quarter" idx="10"/>
          </p:nvPr>
        </p:nvSpPr>
        <p:spPr/>
        <p:txBody>
          <a:bodyPr/>
          <a:lstStyle/>
          <a:p>
            <a:fld id="{0819CD94-6BD6-4B7A-B977-899A31235CF6}" type="slidenum">
              <a:rPr lang="en-US" smtClean="0"/>
              <a:t>2</a:t>
            </a:fld>
            <a:endParaRPr lang="en-US"/>
          </a:p>
        </p:txBody>
      </p:sp>
    </p:spTree>
    <p:extLst>
      <p:ext uri="{BB962C8B-B14F-4D97-AF65-F5344CB8AC3E}">
        <p14:creationId xmlns:p14="http://schemas.microsoft.com/office/powerpoint/2010/main" val="107952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0819CD94-6BD6-4B7A-B977-899A31235CF6}" type="slidenum">
              <a:rPr lang="en-US" smtClean="0"/>
              <a:t>3</a:t>
            </a:fld>
            <a:endParaRPr lang="en-US"/>
          </a:p>
        </p:txBody>
      </p:sp>
    </p:spTree>
    <p:extLst>
      <p:ext uri="{BB962C8B-B14F-4D97-AF65-F5344CB8AC3E}">
        <p14:creationId xmlns:p14="http://schemas.microsoft.com/office/powerpoint/2010/main" val="1400889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Continuous</a:t>
            </a:r>
            <a:r>
              <a:rPr lang="en-US" baseline="0" dirty="0" smtClean="0"/>
              <a:t> FQPM, creating a phase ramp around the optical axis</a:t>
            </a:r>
            <a:endParaRPr lang="en-US" dirty="0" smtClean="0"/>
          </a:p>
          <a:p>
            <a:r>
              <a:rPr lang="en-US" dirty="0" smtClean="0"/>
              <a:t>Serendipitously</a:t>
            </a:r>
            <a:r>
              <a:rPr lang="en-US" baseline="0" dirty="0" smtClean="0"/>
              <a:t> created an optical vortex! </a:t>
            </a:r>
            <a:r>
              <a:rPr lang="en-US" baseline="0" dirty="0" smtClean="0">
                <a:sym typeface="Wingdings" pitchFamily="2" charset="2"/>
              </a:rPr>
              <a:t> the first vortex coronagraph</a:t>
            </a:r>
          </a:p>
          <a:p>
            <a:r>
              <a:rPr lang="en-US" baseline="0" dirty="0" smtClean="0">
                <a:sym typeface="Wingdings" pitchFamily="2" charset="2"/>
              </a:rPr>
              <a:t>Recognized as a key technology by NASA (space missions) and ESO (E-ELT)</a:t>
            </a:r>
            <a:endParaRPr lang="en-US" dirty="0"/>
          </a:p>
        </p:txBody>
      </p:sp>
      <p:sp>
        <p:nvSpPr>
          <p:cNvPr id="4" name="Espace réservé du numéro de diapositive 3"/>
          <p:cNvSpPr>
            <a:spLocks noGrp="1"/>
          </p:cNvSpPr>
          <p:nvPr>
            <p:ph type="sldNum" sz="quarter" idx="10"/>
          </p:nvPr>
        </p:nvSpPr>
        <p:spPr/>
        <p:txBody>
          <a:bodyPr/>
          <a:lstStyle/>
          <a:p>
            <a:fld id="{0819CD94-6BD6-4B7A-B977-899A31235CF6}" type="slidenum">
              <a:rPr lang="en-US" smtClean="0"/>
              <a:t>5</a:t>
            </a:fld>
            <a:endParaRPr lang="en-US"/>
          </a:p>
        </p:txBody>
      </p:sp>
    </p:spTree>
    <p:extLst>
      <p:ext uri="{BB962C8B-B14F-4D97-AF65-F5344CB8AC3E}">
        <p14:creationId xmlns:p14="http://schemas.microsoft.com/office/powerpoint/2010/main" val="551084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For an incoming horizontal polarization (blue arrow), the output polarization (red) turns twice as fast as the optical axis, represented in dashed line and perpendicular to the grating lines.  The angle of rotation of the polarization vector corresponds to a “geometrical phase”. Upon one complete rotation about the center, it has undergone a 4 pi phase ramp.  The center of the vortex is an optical singularity, which is optically equal to a point of zero intensity, </a:t>
            </a:r>
            <a:r>
              <a:rPr lang="en-US" u="sng" baseline="0" noProof="0" dirty="0" smtClean="0"/>
              <a:t>which make it an ideal tool for coronagraphy !</a:t>
            </a:r>
          </a:p>
          <a:p>
            <a:endParaRPr lang="en-US" dirty="0" smtClean="0"/>
          </a:p>
          <a:p>
            <a:r>
              <a:rPr lang="en-US" dirty="0" smtClean="0"/>
              <a:t>Textbook HWP effect: input linear </a:t>
            </a:r>
            <a:r>
              <a:rPr lang="en-US" dirty="0" err="1" smtClean="0"/>
              <a:t>polarisation</a:t>
            </a:r>
            <a:r>
              <a:rPr lang="en-US" dirty="0" smtClean="0"/>
              <a:t> rotates</a:t>
            </a:r>
            <a:r>
              <a:rPr lang="en-US" baseline="0" dirty="0" smtClean="0"/>
              <a:t> by twice the angle between the </a:t>
            </a:r>
            <a:r>
              <a:rPr lang="en-US" baseline="0" dirty="0" err="1" smtClean="0"/>
              <a:t>polarisation</a:t>
            </a:r>
            <a:r>
              <a:rPr lang="en-US" baseline="0" dirty="0" smtClean="0"/>
              <a:t> and the fast axis</a:t>
            </a:r>
            <a:endParaRPr lang="en-US" dirty="0" smtClean="0"/>
          </a:p>
          <a:p>
            <a:r>
              <a:rPr lang="en-US" dirty="0" smtClean="0"/>
              <a:t>a-e-</a:t>
            </a:r>
            <a:r>
              <a:rPr lang="en-US" dirty="0" err="1" smtClean="0"/>
              <a:t>i</a:t>
            </a:r>
            <a:r>
              <a:rPr lang="en-US" dirty="0" smtClean="0"/>
              <a:t>-m: equivalent</a:t>
            </a:r>
            <a:r>
              <a:rPr lang="en-US" baseline="0" dirty="0" smtClean="0"/>
              <a:t> to</a:t>
            </a:r>
            <a:r>
              <a:rPr lang="en-US" dirty="0" smtClean="0"/>
              <a:t> the 4QPM effect, with 0, pi, 2pi and 3pi</a:t>
            </a:r>
            <a:r>
              <a:rPr lang="en-US" baseline="0" dirty="0" smtClean="0"/>
              <a:t> phase shift</a:t>
            </a:r>
            <a:endParaRPr lang="en-US" dirty="0"/>
          </a:p>
        </p:txBody>
      </p:sp>
      <p:sp>
        <p:nvSpPr>
          <p:cNvPr id="4" name="Espace réservé du numéro de diapositive 3"/>
          <p:cNvSpPr>
            <a:spLocks noGrp="1"/>
          </p:cNvSpPr>
          <p:nvPr>
            <p:ph type="sldNum" sz="quarter" idx="10"/>
          </p:nvPr>
        </p:nvSpPr>
        <p:spPr/>
        <p:txBody>
          <a:bodyPr/>
          <a:lstStyle/>
          <a:p>
            <a:fld id="{0819CD94-6BD6-4B7A-B977-899A31235CF6}" type="slidenum">
              <a:rPr lang="en-US" smtClean="0"/>
              <a:t>6</a:t>
            </a:fld>
            <a:endParaRPr lang="en-US"/>
          </a:p>
        </p:txBody>
      </p:sp>
    </p:spTree>
    <p:extLst>
      <p:ext uri="{BB962C8B-B14F-4D97-AF65-F5344CB8AC3E}">
        <p14:creationId xmlns:p14="http://schemas.microsoft.com/office/powerpoint/2010/main" val="2056586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First </a:t>
            </a:r>
            <a:endParaRPr lang="en-US" dirty="0"/>
          </a:p>
        </p:txBody>
      </p:sp>
      <p:sp>
        <p:nvSpPr>
          <p:cNvPr id="4" name="Espace réservé du numéro de diapositive 3"/>
          <p:cNvSpPr>
            <a:spLocks noGrp="1"/>
          </p:cNvSpPr>
          <p:nvPr>
            <p:ph type="sldNum" sz="quarter" idx="10"/>
          </p:nvPr>
        </p:nvSpPr>
        <p:spPr/>
        <p:txBody>
          <a:bodyPr/>
          <a:lstStyle/>
          <a:p>
            <a:fld id="{0819CD94-6BD6-4B7A-B977-899A31235CF6}" type="slidenum">
              <a:rPr lang="en-US" smtClean="0"/>
              <a:t>14</a:t>
            </a:fld>
            <a:endParaRPr lang="en-US"/>
          </a:p>
        </p:txBody>
      </p:sp>
    </p:spTree>
    <p:extLst>
      <p:ext uri="{BB962C8B-B14F-4D97-AF65-F5344CB8AC3E}">
        <p14:creationId xmlns:p14="http://schemas.microsoft.com/office/powerpoint/2010/main" val="3400577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All 3 </a:t>
            </a:r>
            <a:r>
              <a:rPr lang="en-US" dirty="0" err="1" smtClean="0"/>
              <a:t>workpackages</a:t>
            </a:r>
            <a:r>
              <a:rPr lang="en-US" dirty="0" smtClean="0"/>
              <a:t> will be investigated in parallel</a:t>
            </a:r>
          </a:p>
          <a:p>
            <a:r>
              <a:rPr lang="en-US" dirty="0" smtClean="0"/>
              <a:t>Each one</a:t>
            </a:r>
            <a:r>
              <a:rPr lang="en-US" baseline="0" dirty="0" smtClean="0"/>
              <a:t> has its own purpose and could be seen as a project in itself, but only the combination of the 3 will lead to the highest gain, and enable the</a:t>
            </a:r>
            <a:r>
              <a:rPr lang="en-US" baseline="0" dirty="0" smtClean="0">
                <a:sym typeface="Wingdings" pitchFamily="2" charset="2"/>
              </a:rPr>
              <a:t> long-term objective to image Earth-like planets in the habitable zone of sun-like stars</a:t>
            </a:r>
          </a:p>
          <a:p>
            <a:r>
              <a:rPr lang="en-US" baseline="0" dirty="0" smtClean="0">
                <a:sym typeface="Wingdings" pitchFamily="2" charset="2"/>
              </a:rPr>
              <a:t>Increasing level of risk from WP1 to 3</a:t>
            </a:r>
          </a:p>
          <a:p>
            <a:r>
              <a:rPr lang="en-US" baseline="0" dirty="0" smtClean="0">
                <a:sym typeface="Wingdings" pitchFamily="2" charset="2"/>
              </a:rPr>
              <a:t>Message: management plan changed </a:t>
            </a:r>
            <a:r>
              <a:rPr lang="en-US" baseline="0" dirty="0" err="1" smtClean="0">
                <a:sym typeface="Wingdings" pitchFamily="2" charset="2"/>
              </a:rPr>
              <a:t>wrt</a:t>
            </a:r>
            <a:r>
              <a:rPr lang="en-US" baseline="0" dirty="0" smtClean="0">
                <a:sym typeface="Wingdings" pitchFamily="2" charset="2"/>
              </a:rPr>
              <a:t> to proposal (more manpower in WP3, longer term)</a:t>
            </a:r>
            <a:endParaRPr lang="en-US" dirty="0"/>
          </a:p>
        </p:txBody>
      </p:sp>
      <p:sp>
        <p:nvSpPr>
          <p:cNvPr id="4" name="Espace réservé du numéro de diapositive 3"/>
          <p:cNvSpPr>
            <a:spLocks noGrp="1"/>
          </p:cNvSpPr>
          <p:nvPr>
            <p:ph type="sldNum" sz="quarter" idx="10"/>
          </p:nvPr>
        </p:nvSpPr>
        <p:spPr/>
        <p:txBody>
          <a:bodyPr/>
          <a:lstStyle/>
          <a:p>
            <a:fld id="{0819CD94-6BD6-4B7A-B977-899A31235CF6}" type="slidenum">
              <a:rPr lang="en-US" smtClean="0"/>
              <a:t>22</a:t>
            </a:fld>
            <a:endParaRPr lang="en-US"/>
          </a:p>
        </p:txBody>
      </p:sp>
    </p:spTree>
    <p:extLst>
      <p:ext uri="{BB962C8B-B14F-4D97-AF65-F5344CB8AC3E}">
        <p14:creationId xmlns:p14="http://schemas.microsoft.com/office/powerpoint/2010/main" val="2433092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First detection</a:t>
            </a:r>
            <a:r>
              <a:rPr lang="en-US" baseline="0" dirty="0" smtClean="0"/>
              <a:t> of gas/dust filament connecting the star/inner disk to the outer disk</a:t>
            </a:r>
            <a:endParaRPr lang="en-US" dirty="0"/>
          </a:p>
        </p:txBody>
      </p:sp>
      <p:sp>
        <p:nvSpPr>
          <p:cNvPr id="4" name="Espace réservé du numéro de diapositive 3"/>
          <p:cNvSpPr>
            <a:spLocks noGrp="1"/>
          </p:cNvSpPr>
          <p:nvPr>
            <p:ph type="sldNum" sz="quarter" idx="10"/>
          </p:nvPr>
        </p:nvSpPr>
        <p:spPr/>
        <p:txBody>
          <a:bodyPr/>
          <a:lstStyle/>
          <a:p>
            <a:fld id="{0819CD94-6BD6-4B7A-B977-899A31235CF6}" type="slidenum">
              <a:rPr lang="en-US" smtClean="0"/>
              <a:t>26</a:t>
            </a:fld>
            <a:endParaRPr lang="en-US"/>
          </a:p>
        </p:txBody>
      </p:sp>
    </p:spTree>
    <p:extLst>
      <p:ext uri="{BB962C8B-B14F-4D97-AF65-F5344CB8AC3E}">
        <p14:creationId xmlns:p14="http://schemas.microsoft.com/office/powerpoint/2010/main" val="14534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0819CD94-6BD6-4B7A-B977-899A31235CF6}" type="slidenum">
              <a:rPr lang="en-US" smtClean="0"/>
              <a:t>27</a:t>
            </a:fld>
            <a:endParaRPr lang="en-US"/>
          </a:p>
        </p:txBody>
      </p:sp>
    </p:spTree>
    <p:extLst>
      <p:ext uri="{BB962C8B-B14F-4D97-AF65-F5344CB8AC3E}">
        <p14:creationId xmlns:p14="http://schemas.microsoft.com/office/powerpoint/2010/main" val="3047956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fr-FR" smtClean="0"/>
              <a:t>Modifiez le style du titre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12AE643C-9EA2-487A-861F-F96E9E461674}" type="datetime4">
              <a:rPr lang="en-US" smtClean="0"/>
              <a:t>October 17, 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3D18B26D-ADDC-4C68-AD8E-953D6305E5B4}" type="datetime4">
              <a:rPr lang="en-US" smtClean="0"/>
              <a:t>October 17,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fr-FR" smtClean="0"/>
              <a:t>Modifiez le style du titre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18134B60-AB8A-4FC2-9A8D-176262919001}" type="datetime4">
              <a:rPr lang="en-US" smtClean="0"/>
              <a:t>October 17,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482F7FD-0113-4EDA-BD56-0593ACF9874B}" type="datetime4">
              <a:rPr lang="en-US" smtClean="0"/>
              <a:t>October 17, 2013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fr-FR" smtClean="0"/>
              <a:t>Modifiez le style du titre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D0C93A48-2B5A-40D7-BD15-D7646747C6A6}" type="datetime4">
              <a:rPr lang="en-US" smtClean="0"/>
              <a:t>October 17,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E17EF3B-BD6A-4200-ABF6-5D399F6F28D8}" type="datetime4">
              <a:rPr lang="en-US" smtClean="0"/>
              <a:t>October 17, 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E7C608F6-4F49-402D-9280-C04DA14CC7E8}" type="datetime4">
              <a:rPr lang="en-US" smtClean="0"/>
              <a:t>October 17, 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1E4A8B96-DD4E-4260-914E-111DB9E4ABE5}" type="datetime4">
              <a:rPr lang="en-US" smtClean="0"/>
              <a:t>October 17, 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81960-AF26-410D-85A6-80148D7C45F7}" type="datetime4">
              <a:rPr lang="en-US" smtClean="0"/>
              <a:t>October 17, 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fr-FR" smtClean="0"/>
              <a:t>Modifiez le style du titre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6D9E8E3-EB86-4827-B8AE-D8EF227400B8}" type="datetime4">
              <a:rPr lang="en-US" smtClean="0"/>
              <a:t>October 17, 2013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‹N°›</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fr-FR" smtClean="0"/>
              <a:t>Modifiez le style du titre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8" name="Date Placeholder 7"/>
          <p:cNvSpPr>
            <a:spLocks noGrp="1"/>
          </p:cNvSpPr>
          <p:nvPr>
            <p:ph type="dt" sz="half" idx="10"/>
          </p:nvPr>
        </p:nvSpPr>
        <p:spPr/>
        <p:txBody>
          <a:bodyPr/>
          <a:lstStyle/>
          <a:p>
            <a:fld id="{5A09501D-A234-46CC-9641-EA1101E812B8}" type="datetime4">
              <a:rPr lang="en-US" smtClean="0"/>
              <a:t>October 17, 2013</a:t>
            </a:fld>
            <a:endParaRPr lang="en-US"/>
          </a:p>
        </p:txBody>
      </p:sp>
      <p:sp>
        <p:nvSpPr>
          <p:cNvPr id="9" name="Slide Number Placeholder 8"/>
          <p:cNvSpPr>
            <a:spLocks noGrp="1"/>
          </p:cNvSpPr>
          <p:nvPr>
            <p:ph type="sldNum" sz="quarter" idx="11"/>
          </p:nvPr>
        </p:nvSpPr>
        <p:spPr/>
        <p:txBody>
          <a:bodyPr/>
          <a:lstStyle/>
          <a:p>
            <a:fld id="{2754ED01-E2A0-4C1E-8E21-014B99041579}" type="slidenum">
              <a:rPr lang="en-US" smtClean="0"/>
              <a:pPr/>
              <a:t>‹N°›</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7" name="Rectangle 6"/>
          <p:cNvSpPr/>
          <p:nvPr userDrawn="1"/>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754ED01-E2A0-4C1E-8E21-014B99041579}" type="slidenum">
              <a:rPr lang="en-US" smtClean="0"/>
              <a:pPr/>
              <a:t>‹N°›</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CC90F83F-3333-4454-B3D8-B8D0DE05D973}" type="datetime4">
              <a:rPr lang="en-US" smtClean="0"/>
              <a:t>October 17, 2013</a:t>
            </a:fld>
            <a:endParaRPr lang="en-US" dirty="0"/>
          </a:p>
        </p:txBody>
      </p:sp>
      <p:pic>
        <p:nvPicPr>
          <p:cNvPr id="11" name="Picture 2" descr="C:\Users\Olivier\Desktop\vortex_w.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5400000">
            <a:off x="7650884" y="2655964"/>
            <a:ext cx="2304258" cy="68197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963321"/>
            <a:ext cx="7543800" cy="1969735"/>
          </a:xfrm>
        </p:spPr>
        <p:txBody>
          <a:bodyPr>
            <a:noAutofit/>
          </a:bodyPr>
          <a:lstStyle/>
          <a:p>
            <a:r>
              <a:rPr lang="en-US" sz="3200" dirty="0" smtClean="0"/>
              <a:t>Taking </a:t>
            </a:r>
            <a:r>
              <a:rPr lang="en-US" sz="3200" dirty="0"/>
              <a:t>extrasolar planet </a:t>
            </a:r>
            <a:r>
              <a:rPr lang="en-US" sz="3200" dirty="0" smtClean="0"/>
              <a:t>imaging to </a:t>
            </a:r>
            <a:r>
              <a:rPr lang="en-US" sz="3200" dirty="0"/>
              <a:t>a new level with vector vortex </a:t>
            </a:r>
            <a:r>
              <a:rPr lang="en-US" sz="3200" dirty="0" smtClean="0"/>
              <a:t>coronagraphy</a:t>
            </a:r>
            <a:r>
              <a:rPr lang="en-US" sz="3200" dirty="0"/>
              <a:t>: </a:t>
            </a:r>
            <a:r>
              <a:rPr lang="en-US" sz="3200" dirty="0" smtClean="0"/>
              <a:t/>
            </a:r>
            <a:br>
              <a:rPr lang="en-US" sz="3200" dirty="0" smtClean="0"/>
            </a:br>
            <a:r>
              <a:rPr lang="en-US" sz="3200" dirty="0" smtClean="0"/>
              <a:t>the </a:t>
            </a:r>
            <a:r>
              <a:rPr lang="en-US" sz="3200" dirty="0"/>
              <a:t>ERC/ARC VORTEX project</a:t>
            </a:r>
          </a:p>
        </p:txBody>
      </p:sp>
      <p:sp>
        <p:nvSpPr>
          <p:cNvPr id="3" name="Sous-titre 2"/>
          <p:cNvSpPr>
            <a:spLocks noGrp="1"/>
          </p:cNvSpPr>
          <p:nvPr>
            <p:ph type="subTitle" idx="1"/>
          </p:nvPr>
        </p:nvSpPr>
        <p:spPr>
          <a:xfrm>
            <a:off x="685800" y="4797152"/>
            <a:ext cx="6461760" cy="1152128"/>
          </a:xfrm>
        </p:spPr>
        <p:txBody>
          <a:bodyPr>
            <a:normAutofit/>
          </a:bodyPr>
          <a:lstStyle/>
          <a:p>
            <a:r>
              <a:rPr lang="en-US" b="1" dirty="0" smtClean="0"/>
              <a:t>Olivier Absil</a:t>
            </a:r>
          </a:p>
          <a:p>
            <a:r>
              <a:rPr lang="en-US" dirty="0" smtClean="0"/>
              <a:t>F.R.S.-FNRS Research Associate</a:t>
            </a:r>
          </a:p>
          <a:p>
            <a:r>
              <a:rPr lang="en-US" dirty="0" smtClean="0"/>
              <a:t>University of Liège</a:t>
            </a:r>
            <a:endParaRPr lang="en-US" dirty="0"/>
          </a:p>
        </p:txBody>
      </p:sp>
      <p:pic>
        <p:nvPicPr>
          <p:cNvPr id="4" name="Picture 2" descr="C:\Users\Olivier\Desktop\vorte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76672"/>
            <a:ext cx="4680520" cy="13852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3" descr="C:\Users\Olivier\Desktop\logo_coul_texte_blason_cadre_3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5880308"/>
            <a:ext cx="449346" cy="8499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Olivier\Desktop\e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335" y="5928181"/>
            <a:ext cx="756851" cy="74811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Olivier\Desktop\FRS-FNRS_Logos\FRS-FNRS_Logos\Logo QUADRI\FNRS 2 QUADR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152" y="6028304"/>
            <a:ext cx="864002" cy="547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129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1</a:t>
            </a:r>
            <a:r>
              <a:rPr lang="en-US" baseline="30000" dirty="0" smtClean="0"/>
              <a:t>st</a:t>
            </a:r>
            <a:r>
              <a:rPr lang="en-US" dirty="0" smtClean="0"/>
              <a:t> step: N-band AGPMs </a:t>
            </a:r>
            <a:r>
              <a:rPr lang="en-US" sz="2000" dirty="0" smtClean="0"/>
              <a:t>(</a:t>
            </a:r>
            <a:r>
              <a:rPr lang="el-GR" sz="2000" dirty="0" smtClean="0">
                <a:latin typeface="Calibri"/>
              </a:rPr>
              <a:t>λ</a:t>
            </a:r>
            <a:r>
              <a:rPr lang="fr-BE" sz="2000" dirty="0" smtClean="0">
                <a:latin typeface="Calibri"/>
              </a:rPr>
              <a:t>=</a:t>
            </a:r>
            <a:r>
              <a:rPr lang="en-US" sz="2000" dirty="0" smtClean="0"/>
              <a:t>10µm)</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10</a:t>
            </a:fld>
            <a:endParaRPr lang="en-US" dirty="0"/>
          </a:p>
        </p:txBody>
      </p:sp>
      <p:pic>
        <p:nvPicPr>
          <p:cNvPr id="5" name="Espace réservé du contenu 4" descr="manuf1.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95615"/>
            <a:ext cx="7620000" cy="2053465"/>
          </a:xfrm>
          <a:prstGeom prst="rect">
            <a:avLst/>
          </a:prstGeom>
        </p:spPr>
      </p:pic>
      <p:sp>
        <p:nvSpPr>
          <p:cNvPr id="6" name="Text Box 1"/>
          <p:cNvSpPr txBox="1">
            <a:spLocks noChangeArrowheads="1"/>
          </p:cNvSpPr>
          <p:nvPr/>
        </p:nvSpPr>
        <p:spPr bwMode="auto">
          <a:xfrm>
            <a:off x="750218" y="1645296"/>
            <a:ext cx="1877566" cy="343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9pPr>
          </a:lstStyle>
          <a:p>
            <a:pPr>
              <a:buSzPct val="100000"/>
              <a:defRPr/>
            </a:pPr>
            <a:r>
              <a:rPr lang="en-US" dirty="0" smtClean="0">
                <a:solidFill>
                  <a:srgbClr val="000000"/>
                </a:solidFill>
                <a:latin typeface="+mn-lt"/>
                <a:cs typeface="Gill Sans MT"/>
              </a:rPr>
              <a:t>November 2009</a:t>
            </a:r>
          </a:p>
        </p:txBody>
      </p:sp>
      <p:sp>
        <p:nvSpPr>
          <p:cNvPr id="7" name="Text Box 1"/>
          <p:cNvSpPr txBox="1">
            <a:spLocks noChangeArrowheads="1"/>
          </p:cNvSpPr>
          <p:nvPr/>
        </p:nvSpPr>
        <p:spPr bwMode="auto">
          <a:xfrm>
            <a:off x="3371652" y="1645296"/>
            <a:ext cx="1877566" cy="343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9pPr>
          </a:lstStyle>
          <a:p>
            <a:pPr>
              <a:buSzPct val="100000"/>
              <a:defRPr/>
            </a:pPr>
            <a:r>
              <a:rPr lang="en-US" dirty="0" smtClean="0">
                <a:solidFill>
                  <a:srgbClr val="000000"/>
                </a:solidFill>
                <a:latin typeface="+mn-lt"/>
                <a:cs typeface="Gill Sans MT"/>
              </a:rPr>
              <a:t>October 2010</a:t>
            </a:r>
          </a:p>
        </p:txBody>
      </p:sp>
      <p:sp>
        <p:nvSpPr>
          <p:cNvPr id="8" name="Text Box 1"/>
          <p:cNvSpPr txBox="1">
            <a:spLocks noChangeArrowheads="1"/>
          </p:cNvSpPr>
          <p:nvPr/>
        </p:nvSpPr>
        <p:spPr bwMode="auto">
          <a:xfrm>
            <a:off x="6076752" y="1645296"/>
            <a:ext cx="1877566" cy="343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9pPr>
          </a:lstStyle>
          <a:p>
            <a:pPr>
              <a:buSzPct val="100000"/>
              <a:defRPr/>
            </a:pPr>
            <a:r>
              <a:rPr lang="en-US" dirty="0" smtClean="0">
                <a:solidFill>
                  <a:srgbClr val="000000"/>
                </a:solidFill>
                <a:latin typeface="+mn-lt"/>
                <a:cs typeface="Gill Sans MT"/>
              </a:rPr>
              <a:t>February 2012</a:t>
            </a:r>
          </a:p>
        </p:txBody>
      </p:sp>
      <p:sp>
        <p:nvSpPr>
          <p:cNvPr id="9" name="Text Box 2"/>
          <p:cNvSpPr txBox="1">
            <a:spLocks noChangeArrowheads="1"/>
          </p:cNvSpPr>
          <p:nvPr/>
        </p:nvSpPr>
        <p:spPr bwMode="auto">
          <a:xfrm>
            <a:off x="1245676" y="4727659"/>
            <a:ext cx="5769859" cy="19290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9pPr>
          </a:lstStyle>
          <a:p>
            <a:pPr marL="285750" indent="-285750">
              <a:spcAft>
                <a:spcPts val="1200"/>
              </a:spcAft>
              <a:buSzPct val="100000"/>
              <a:buFont typeface="Wingdings" charset="0"/>
              <a:buChar char="J"/>
              <a:defRPr/>
            </a:pPr>
            <a:r>
              <a:rPr lang="en-GB" sz="2200" dirty="0" smtClean="0">
                <a:solidFill>
                  <a:srgbClr val="000000"/>
                </a:solidFill>
                <a:latin typeface="+mn-lt"/>
                <a:cs typeface="Geneva"/>
              </a:rPr>
              <a:t>Perfect profile of the central annular grooves</a:t>
            </a:r>
          </a:p>
          <a:p>
            <a:pPr marL="285750" indent="-285750">
              <a:spcAft>
                <a:spcPts val="1200"/>
              </a:spcAft>
              <a:buSzPct val="100000"/>
              <a:buFont typeface="Wingdings" charset="0"/>
              <a:buChar char="J"/>
              <a:defRPr/>
            </a:pPr>
            <a:r>
              <a:rPr lang="en-GB" sz="2200" dirty="0" smtClean="0">
                <a:solidFill>
                  <a:srgbClr val="000000"/>
                </a:solidFill>
                <a:latin typeface="+mn-lt"/>
                <a:cs typeface="Geneva"/>
              </a:rPr>
              <a:t>Improved roughness </a:t>
            </a:r>
            <a:r>
              <a:rPr lang="en-GB" sz="2200" dirty="0" smtClean="0">
                <a:solidFill>
                  <a:srgbClr val="000000"/>
                </a:solidFill>
                <a:latin typeface="+mn-lt"/>
                <a:cs typeface="Geneva"/>
                <a:sym typeface="Wingdings"/>
              </a:rPr>
              <a:t> reduced scattering</a:t>
            </a:r>
            <a:endParaRPr lang="en-GB" sz="2200" dirty="0" smtClean="0">
              <a:solidFill>
                <a:srgbClr val="000000"/>
              </a:solidFill>
              <a:latin typeface="+mn-lt"/>
              <a:cs typeface="Geneva"/>
            </a:endParaRPr>
          </a:p>
          <a:p>
            <a:pPr marL="285750" indent="-285750">
              <a:buClr>
                <a:srgbClr val="FF6400"/>
              </a:buClr>
              <a:buSzPct val="100000"/>
              <a:buFont typeface="Wingdings" charset="0"/>
              <a:buChar char="L"/>
              <a:defRPr/>
            </a:pPr>
            <a:r>
              <a:rPr lang="en-GB" sz="2200" dirty="0" smtClean="0">
                <a:solidFill>
                  <a:srgbClr val="000000"/>
                </a:solidFill>
                <a:latin typeface="+mn-lt"/>
                <a:cs typeface="Geneva"/>
              </a:rPr>
              <a:t>N band:	- IR background too high</a:t>
            </a:r>
          </a:p>
          <a:p>
            <a:pPr>
              <a:buClr>
                <a:srgbClr val="FF6400"/>
              </a:buClr>
              <a:buSzPct val="100000"/>
              <a:defRPr/>
            </a:pPr>
            <a:r>
              <a:rPr lang="en-GB" sz="2200" dirty="0">
                <a:solidFill>
                  <a:srgbClr val="000000"/>
                </a:solidFill>
                <a:latin typeface="+mn-lt"/>
                <a:cs typeface="Geneva"/>
              </a:rPr>
              <a:t>	</a:t>
            </a:r>
            <a:r>
              <a:rPr lang="en-GB" sz="2200" dirty="0" smtClean="0">
                <a:solidFill>
                  <a:srgbClr val="000000"/>
                </a:solidFill>
                <a:latin typeface="+mn-lt"/>
                <a:cs typeface="Geneva"/>
              </a:rPr>
              <a:t>	</a:t>
            </a:r>
            <a:r>
              <a:rPr lang="en-GB" sz="2200" dirty="0">
                <a:solidFill>
                  <a:srgbClr val="000000"/>
                </a:solidFill>
                <a:latin typeface="+mn-lt"/>
                <a:cs typeface="Geneva"/>
              </a:rPr>
              <a:t>	</a:t>
            </a:r>
            <a:r>
              <a:rPr lang="en-GB" sz="2200" dirty="0" smtClean="0">
                <a:solidFill>
                  <a:srgbClr val="000000"/>
                </a:solidFill>
                <a:latin typeface="+mn-lt"/>
                <a:cs typeface="Geneva"/>
              </a:rPr>
              <a:t>       - no test-bench available</a:t>
            </a:r>
          </a:p>
        </p:txBody>
      </p:sp>
    </p:spTree>
    <p:extLst>
      <p:ext uri="{BB962C8B-B14F-4D97-AF65-F5344CB8AC3E}">
        <p14:creationId xmlns:p14="http://schemas.microsoft.com/office/powerpoint/2010/main" val="834495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2</a:t>
            </a:r>
            <a:r>
              <a:rPr lang="en-US" baseline="30000" dirty="0" smtClean="0"/>
              <a:t>nd</a:t>
            </a:r>
            <a:r>
              <a:rPr lang="en-US" dirty="0" smtClean="0"/>
              <a:t> step: L-band AGPMs</a:t>
            </a:r>
            <a:r>
              <a:rPr lang="en-US" sz="4800" dirty="0"/>
              <a:t> </a:t>
            </a:r>
            <a:r>
              <a:rPr lang="en-US" sz="2000" dirty="0"/>
              <a:t>(</a:t>
            </a:r>
            <a:r>
              <a:rPr lang="el-GR" sz="2000" dirty="0">
                <a:latin typeface="Calibri"/>
              </a:rPr>
              <a:t>λ</a:t>
            </a:r>
            <a:r>
              <a:rPr lang="fr-BE" sz="2000" dirty="0" smtClean="0">
                <a:latin typeface="Calibri"/>
              </a:rPr>
              <a:t>=</a:t>
            </a:r>
            <a:r>
              <a:rPr lang="en-US" sz="2000" dirty="0" smtClean="0"/>
              <a:t>4µm</a:t>
            </a:r>
            <a:r>
              <a:rPr lang="en-US" sz="2000" dirty="0"/>
              <a:t>)</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11</a:t>
            </a:fld>
            <a:endParaRPr lang="en-US" dirty="0"/>
          </a:p>
        </p:txBody>
      </p:sp>
      <p:pic>
        <p:nvPicPr>
          <p:cNvPr id="5" name="Espace réservé du contenu 4" descr="manuf2.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348880"/>
            <a:ext cx="7620000" cy="1960450"/>
          </a:xfrm>
          <a:prstGeom prst="rect">
            <a:avLst/>
          </a:prstGeom>
        </p:spPr>
      </p:pic>
      <p:sp>
        <p:nvSpPr>
          <p:cNvPr id="6" name="Text Box 1"/>
          <p:cNvSpPr txBox="1">
            <a:spLocks noChangeArrowheads="1"/>
          </p:cNvSpPr>
          <p:nvPr/>
        </p:nvSpPr>
        <p:spPr bwMode="auto">
          <a:xfrm>
            <a:off x="1639473" y="1933328"/>
            <a:ext cx="1708391" cy="343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9pPr>
          </a:lstStyle>
          <a:p>
            <a:pPr>
              <a:buSzPct val="100000"/>
              <a:defRPr/>
            </a:pPr>
            <a:r>
              <a:rPr lang="en-US" dirty="0" smtClean="0">
                <a:solidFill>
                  <a:srgbClr val="000000"/>
                </a:solidFill>
                <a:latin typeface="+mn-lt"/>
                <a:cs typeface="Gill Sans MT"/>
              </a:rPr>
              <a:t>December 2010</a:t>
            </a:r>
          </a:p>
        </p:txBody>
      </p:sp>
      <p:sp>
        <p:nvSpPr>
          <p:cNvPr id="7" name="Text Box 1"/>
          <p:cNvSpPr txBox="1">
            <a:spLocks noChangeArrowheads="1"/>
          </p:cNvSpPr>
          <p:nvPr/>
        </p:nvSpPr>
        <p:spPr bwMode="auto">
          <a:xfrm>
            <a:off x="5362316" y="1933328"/>
            <a:ext cx="1741279" cy="343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9pPr>
          </a:lstStyle>
          <a:p>
            <a:pPr>
              <a:buSzPct val="100000"/>
              <a:defRPr/>
            </a:pPr>
            <a:r>
              <a:rPr lang="en-US" dirty="0" smtClean="0">
                <a:solidFill>
                  <a:srgbClr val="000000"/>
                </a:solidFill>
                <a:latin typeface="+mn-lt"/>
                <a:cs typeface="Gill Sans MT"/>
              </a:rPr>
              <a:t>September 2012</a:t>
            </a:r>
          </a:p>
        </p:txBody>
      </p:sp>
      <p:sp>
        <p:nvSpPr>
          <p:cNvPr id="8" name="Text Box 8"/>
          <p:cNvSpPr txBox="1">
            <a:spLocks noChangeArrowheads="1"/>
          </p:cNvSpPr>
          <p:nvPr/>
        </p:nvSpPr>
        <p:spPr bwMode="auto">
          <a:xfrm>
            <a:off x="7246692" y="2276872"/>
            <a:ext cx="1050109" cy="442766"/>
          </a:xfrm>
          <a:prstGeom prst="rect">
            <a:avLst/>
          </a:prstGeom>
          <a:noFill/>
          <a:ln w="9525">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9pPr>
          </a:lstStyle>
          <a:p>
            <a:pPr marL="0" lvl="1">
              <a:spcBef>
                <a:spcPts val="1200"/>
              </a:spcBef>
              <a:spcAft>
                <a:spcPts val="1200"/>
              </a:spcAft>
              <a:buClr>
                <a:srgbClr val="FF6400"/>
              </a:buClr>
              <a:buSzPct val="80000"/>
              <a:defRPr/>
            </a:pPr>
            <a:r>
              <a:rPr lang="en-US" b="1" dirty="0" smtClean="0">
                <a:solidFill>
                  <a:srgbClr val="FF6400"/>
                </a:solidFill>
                <a:latin typeface="+mn-lt"/>
                <a:cs typeface="Calibri"/>
              </a:rPr>
              <a:t>4.7 µm</a:t>
            </a:r>
          </a:p>
        </p:txBody>
      </p:sp>
      <p:cxnSp>
        <p:nvCxnSpPr>
          <p:cNvPr id="9" name="Connecteur droit 8"/>
          <p:cNvCxnSpPr/>
          <p:nvPr/>
        </p:nvCxnSpPr>
        <p:spPr>
          <a:xfrm flipV="1">
            <a:off x="7668344" y="2636912"/>
            <a:ext cx="0" cy="1502681"/>
          </a:xfrm>
          <a:prstGeom prst="line">
            <a:avLst/>
          </a:prstGeom>
          <a:ln w="50800">
            <a:solidFill>
              <a:srgbClr val="FF6400"/>
            </a:solidFill>
          </a:ln>
        </p:spPr>
        <p:style>
          <a:lnRef idx="2">
            <a:schemeClr val="accent1"/>
          </a:lnRef>
          <a:fillRef idx="0">
            <a:schemeClr val="accent1"/>
          </a:fillRef>
          <a:effectRef idx="1">
            <a:schemeClr val="accent1"/>
          </a:effectRef>
          <a:fontRef idx="minor">
            <a:schemeClr val="tx1"/>
          </a:fontRef>
        </p:style>
      </p:cxnSp>
      <p:sp>
        <p:nvSpPr>
          <p:cNvPr id="10" name="Text Box 8"/>
          <p:cNvSpPr txBox="1">
            <a:spLocks noChangeArrowheads="1"/>
          </p:cNvSpPr>
          <p:nvPr/>
        </p:nvSpPr>
        <p:spPr bwMode="auto">
          <a:xfrm>
            <a:off x="7012802" y="4221088"/>
            <a:ext cx="868831" cy="442766"/>
          </a:xfrm>
          <a:prstGeom prst="rect">
            <a:avLst/>
          </a:prstGeom>
          <a:noFill/>
          <a:ln w="9525">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9pPr>
          </a:lstStyle>
          <a:p>
            <a:pPr marL="0" lvl="1">
              <a:spcBef>
                <a:spcPts val="1200"/>
              </a:spcBef>
              <a:spcAft>
                <a:spcPts val="1200"/>
              </a:spcAft>
              <a:buClr>
                <a:srgbClr val="FF6400"/>
              </a:buClr>
              <a:buSzPct val="80000"/>
              <a:defRPr/>
            </a:pPr>
            <a:r>
              <a:rPr lang="en-US" b="1" dirty="0" smtClean="0">
                <a:solidFill>
                  <a:srgbClr val="FF6400"/>
                </a:solidFill>
                <a:latin typeface="+mn-lt"/>
                <a:cs typeface="Calibri"/>
              </a:rPr>
              <a:t>1.4 µm</a:t>
            </a:r>
          </a:p>
        </p:txBody>
      </p:sp>
      <p:cxnSp>
        <p:nvCxnSpPr>
          <p:cNvPr id="11" name="Connecteur droit 10"/>
          <p:cNvCxnSpPr/>
          <p:nvPr/>
        </p:nvCxnSpPr>
        <p:spPr>
          <a:xfrm>
            <a:off x="7226093" y="4127840"/>
            <a:ext cx="442251" cy="11753"/>
          </a:xfrm>
          <a:prstGeom prst="line">
            <a:avLst/>
          </a:prstGeom>
          <a:ln w="50800">
            <a:solidFill>
              <a:srgbClr val="FF6400"/>
            </a:solidFill>
          </a:ln>
        </p:spPr>
        <p:style>
          <a:lnRef idx="2">
            <a:schemeClr val="accent1"/>
          </a:lnRef>
          <a:fillRef idx="0">
            <a:schemeClr val="accent1"/>
          </a:fillRef>
          <a:effectRef idx="1">
            <a:schemeClr val="accent1"/>
          </a:effectRef>
          <a:fontRef idx="minor">
            <a:schemeClr val="tx1"/>
          </a:fontRef>
        </p:style>
      </p:cxnSp>
      <p:sp>
        <p:nvSpPr>
          <p:cNvPr id="15" name="Text Box 8"/>
          <p:cNvSpPr txBox="1">
            <a:spLocks noChangeArrowheads="1"/>
          </p:cNvSpPr>
          <p:nvPr/>
        </p:nvSpPr>
        <p:spPr bwMode="auto">
          <a:xfrm>
            <a:off x="1661425" y="4869160"/>
            <a:ext cx="5669819" cy="1251643"/>
          </a:xfrm>
          <a:prstGeom prst="rect">
            <a:avLst/>
          </a:prstGeom>
          <a:noFill/>
          <a:ln w="9525">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9pPr>
          </a:lstStyle>
          <a:p>
            <a:pPr marL="0" lvl="1">
              <a:spcBef>
                <a:spcPts val="1200"/>
              </a:spcBef>
              <a:spcAft>
                <a:spcPts val="1200"/>
              </a:spcAft>
              <a:buClr>
                <a:srgbClr val="FF6400"/>
              </a:buClr>
              <a:buSzPct val="80000"/>
              <a:defRPr/>
            </a:pPr>
            <a:r>
              <a:rPr lang="nl-BE" sz="2200" dirty="0">
                <a:solidFill>
                  <a:srgbClr val="000000"/>
                </a:solidFill>
                <a:cs typeface="Calibri"/>
                <a:sym typeface="Wingdings"/>
              </a:rPr>
              <a:t> </a:t>
            </a:r>
            <a:r>
              <a:rPr lang="nl-BE" sz="2200" dirty="0" smtClean="0">
                <a:solidFill>
                  <a:srgbClr val="000000"/>
                </a:solidFill>
                <a:latin typeface="+mn-lt"/>
                <a:cs typeface="Calibri"/>
                <a:sym typeface="Wingdings"/>
              </a:rPr>
              <a:t>Close to </a:t>
            </a:r>
            <a:r>
              <a:rPr lang="nl-BE" sz="2200" dirty="0" err="1" smtClean="0">
                <a:solidFill>
                  <a:srgbClr val="000000"/>
                </a:solidFill>
                <a:latin typeface="+mn-lt"/>
                <a:cs typeface="Calibri"/>
                <a:sym typeface="Wingdings"/>
              </a:rPr>
              <a:t>optimal</a:t>
            </a:r>
            <a:r>
              <a:rPr lang="nl-BE" sz="2200" dirty="0" smtClean="0">
                <a:solidFill>
                  <a:srgbClr val="000000"/>
                </a:solidFill>
                <a:latin typeface="+mn-lt"/>
                <a:cs typeface="Calibri"/>
                <a:sym typeface="Wingdings"/>
              </a:rPr>
              <a:t> design</a:t>
            </a:r>
          </a:p>
          <a:p>
            <a:pPr marL="0" lvl="1">
              <a:spcBef>
                <a:spcPts val="1200"/>
              </a:spcBef>
              <a:spcAft>
                <a:spcPts val="1200"/>
              </a:spcAft>
              <a:buClr>
                <a:srgbClr val="FF6400"/>
              </a:buClr>
              <a:buSzPct val="80000"/>
              <a:defRPr/>
            </a:pPr>
            <a:r>
              <a:rPr lang="nl-BE" sz="2200" dirty="0">
                <a:solidFill>
                  <a:srgbClr val="000000"/>
                </a:solidFill>
                <a:cs typeface="Calibri"/>
                <a:sym typeface="Wingdings"/>
              </a:rPr>
              <a:t> </a:t>
            </a:r>
            <a:r>
              <a:rPr lang="en-US" sz="2200" dirty="0" err="1" smtClean="0">
                <a:solidFill>
                  <a:srgbClr val="000000"/>
                </a:solidFill>
                <a:latin typeface="+mn-lt"/>
                <a:cs typeface="Calibri"/>
              </a:rPr>
              <a:t>Testbench</a:t>
            </a:r>
            <a:r>
              <a:rPr lang="en-US" sz="2200" dirty="0" smtClean="0">
                <a:solidFill>
                  <a:srgbClr val="000000"/>
                </a:solidFill>
                <a:latin typeface="+mn-lt"/>
                <a:cs typeface="Calibri"/>
              </a:rPr>
              <a:t> available in Paris-</a:t>
            </a:r>
            <a:r>
              <a:rPr lang="en-US" sz="2200" dirty="0" err="1" smtClean="0">
                <a:solidFill>
                  <a:srgbClr val="000000"/>
                </a:solidFill>
                <a:latin typeface="+mn-lt"/>
                <a:cs typeface="Calibri"/>
              </a:rPr>
              <a:t>Meudon</a:t>
            </a:r>
            <a:r>
              <a:rPr lang="en-US" sz="2200" dirty="0" smtClean="0">
                <a:solidFill>
                  <a:srgbClr val="000000"/>
                </a:solidFill>
                <a:latin typeface="+mn-lt"/>
                <a:cs typeface="Calibri"/>
              </a:rPr>
              <a:t> </a:t>
            </a:r>
            <a:endParaRPr lang="en-US" sz="2200" dirty="0">
              <a:solidFill>
                <a:srgbClr val="000000"/>
              </a:solidFill>
              <a:latin typeface="+mn-lt"/>
              <a:cs typeface="Calibri"/>
            </a:endParaRPr>
          </a:p>
        </p:txBody>
      </p:sp>
    </p:spTree>
    <p:extLst>
      <p:ext uri="{BB962C8B-B14F-4D97-AF65-F5344CB8AC3E}">
        <p14:creationId xmlns:p14="http://schemas.microsoft.com/office/powerpoint/2010/main" val="20456568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Setting up the bench</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12</a:t>
            </a:fld>
            <a:endParaRPr lang="en-US" dirty="0"/>
          </a:p>
        </p:txBody>
      </p:sp>
      <p:pic>
        <p:nvPicPr>
          <p:cNvPr id="6" name="Picture 2" descr="D:\Images_Oli\Nokia\2012-06\0606201245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46048" y="1659636"/>
            <a:ext cx="6242304" cy="468172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eur droit 8"/>
          <p:cNvCxnSpPr/>
          <p:nvPr/>
        </p:nvCxnSpPr>
        <p:spPr>
          <a:xfrm>
            <a:off x="683568" y="3140968"/>
            <a:ext cx="2304256" cy="108012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2096108" y="1844824"/>
            <a:ext cx="1035732" cy="223224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Image 7"/>
          <p:cNvPicPr/>
          <p:nvPr/>
        </p:nvPicPr>
        <p:blipFill>
          <a:blip r:embed="rId3" cstate="print">
            <a:extLst>
              <a:ext uri="{28A0092B-C50C-407E-A947-70E740481C1C}">
                <a14:useLocalDpi xmlns:a14="http://schemas.microsoft.com/office/drawing/2010/main" val="0"/>
              </a:ext>
            </a:extLst>
          </a:blip>
          <a:stretch>
            <a:fillRect/>
          </a:stretch>
        </p:blipFill>
        <p:spPr>
          <a:xfrm>
            <a:off x="179512" y="1272580"/>
            <a:ext cx="1990724" cy="199782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ZoneTexte 20"/>
          <p:cNvSpPr txBox="1"/>
          <p:nvPr/>
        </p:nvSpPr>
        <p:spPr>
          <a:xfrm>
            <a:off x="4564060" y="1268760"/>
            <a:ext cx="2790251" cy="369332"/>
          </a:xfrm>
          <a:prstGeom prst="rect">
            <a:avLst/>
          </a:prstGeom>
          <a:noFill/>
        </p:spPr>
        <p:txBody>
          <a:bodyPr wrap="none" rtlCol="0">
            <a:spAutoFit/>
          </a:bodyPr>
          <a:lstStyle/>
          <a:p>
            <a:pPr algn="r"/>
            <a:r>
              <a:rPr lang="en-US" dirty="0" smtClean="0"/>
              <a:t>“</a:t>
            </a:r>
            <a:r>
              <a:rPr lang="en-US" dirty="0" err="1" smtClean="0"/>
              <a:t>Yacadire</a:t>
            </a:r>
            <a:r>
              <a:rPr lang="en-US" dirty="0" smtClean="0"/>
              <a:t>” @ Paris-</a:t>
            </a:r>
            <a:r>
              <a:rPr lang="en-US" dirty="0" err="1" smtClean="0"/>
              <a:t>Meudon</a:t>
            </a:r>
            <a:endParaRPr lang="en-US" dirty="0"/>
          </a:p>
        </p:txBody>
      </p:sp>
    </p:spTree>
    <p:extLst>
      <p:ext uri="{BB962C8B-B14F-4D97-AF65-F5344CB8AC3E}">
        <p14:creationId xmlns:p14="http://schemas.microsoft.com/office/powerpoint/2010/main" val="3447071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Anguish…</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13</a:t>
            </a:fld>
            <a:endParaRPr lang="en-US" dirty="0"/>
          </a:p>
        </p:txBody>
      </p:sp>
      <p:pic>
        <p:nvPicPr>
          <p:cNvPr id="6" name="Picture 2" descr="D:\Images_Oli\Nokia\2012-06\0506201244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46048" y="1659636"/>
            <a:ext cx="6242304" cy="4681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0442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Getting closer…</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14</a:t>
            </a:fld>
            <a:endParaRPr lang="en-US" dirty="0"/>
          </a:p>
        </p:txBody>
      </p:sp>
      <p:graphicFrame>
        <p:nvGraphicFramePr>
          <p:cNvPr id="11" name="Espace réservé du contenu 4"/>
          <p:cNvGraphicFramePr>
            <a:graphicFrameLocks noGrp="1"/>
          </p:cNvGraphicFramePr>
          <p:nvPr>
            <p:ph idx="1"/>
            <p:extLst>
              <p:ext uri="{D42A27DB-BD31-4B8C-83A1-F6EECF244321}">
                <p14:modId xmlns:p14="http://schemas.microsoft.com/office/powerpoint/2010/main" val="824466997"/>
              </p:ext>
            </p:extLst>
          </p:nvPr>
        </p:nvGraphicFramePr>
        <p:xfrm>
          <a:off x="457200" y="1600200"/>
          <a:ext cx="7620000" cy="4800600"/>
        </p:xfrm>
        <a:graphic>
          <a:graphicData uri="http://schemas.openxmlformats.org/drawingml/2006/chart">
            <c:chart xmlns:c="http://schemas.openxmlformats.org/drawingml/2006/chart" xmlns:r="http://schemas.openxmlformats.org/officeDocument/2006/relationships" r:id="rId3"/>
          </a:graphicData>
        </a:graphic>
      </p:graphicFrame>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55" t="-2167" r="9799" b="8756"/>
          <a:stretch/>
        </p:blipFill>
        <p:spPr bwMode="auto">
          <a:xfrm>
            <a:off x="1678112" y="2780928"/>
            <a:ext cx="2088232" cy="1949017"/>
          </a:xfrm>
          <a:prstGeom prst="ellipse">
            <a:avLst/>
          </a:prstGeom>
          <a:ln>
            <a:noFill/>
          </a:ln>
          <a:effectLst>
            <a:outerShdw blurRad="50800" dist="38100" dir="2700000" algn="tl" rotWithShape="0">
              <a:prstClr val="black">
                <a:alpha val="40000"/>
              </a:prstClr>
            </a:outerShdw>
            <a:softEdge rad="112500"/>
          </a:effectLst>
          <a:extLst>
            <a:ext uri="{91240B29-F687-4F45-9708-019B960494DF}">
              <a14:hiddenLine xmlns:a14="http://schemas.microsoft.com/office/drawing/2010/main" w="9525">
                <a:solidFill>
                  <a:srgbClr val="000000"/>
                </a:solidFill>
                <a:miter lim="800000"/>
                <a:headEnd/>
                <a:tailEnd/>
              </a14:hiddenLine>
            </a:ext>
          </a:extLst>
        </p:spPr>
      </p:pic>
      <p:pic>
        <p:nvPicPr>
          <p:cNvPr id="14" name="Image 13"/>
          <p:cNvPicPr/>
          <p:nvPr/>
        </p:nvPicPr>
        <p:blipFill rotWithShape="1">
          <a:blip r:embed="rId5" cstate="print">
            <a:extLst>
              <a:ext uri="{28A0092B-C50C-407E-A947-70E740481C1C}">
                <a14:useLocalDpi xmlns:a14="http://schemas.microsoft.com/office/drawing/2010/main" val="0"/>
              </a:ext>
            </a:extLst>
          </a:blip>
          <a:srcRect l="14294" t="13333" r="14285" b="13879"/>
          <a:stretch/>
        </p:blipFill>
        <p:spPr>
          <a:xfrm>
            <a:off x="5796136" y="3573016"/>
            <a:ext cx="2159816" cy="2160000"/>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717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4604" y="404664"/>
            <a:ext cx="2088232" cy="15861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946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Bliss!</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15</a:t>
            </a:fld>
            <a:endParaRPr lang="en-US" dirty="0"/>
          </a:p>
        </p:txBody>
      </p:sp>
      <p:pic>
        <p:nvPicPr>
          <p:cNvPr id="6" name="Picture 2" descr="D:\Images_Oli\Nokia\2012-06\0606201246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46048" y="1659636"/>
            <a:ext cx="6242304" cy="4681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355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Outstanding performance!</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16</a:t>
            </a:fld>
            <a:endParaRPr lang="en-US"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6193" y="1600200"/>
            <a:ext cx="4942013"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6412403" y="6309320"/>
            <a:ext cx="1879425" cy="338554"/>
          </a:xfrm>
          <a:prstGeom prst="rect">
            <a:avLst/>
          </a:prstGeom>
          <a:noFill/>
        </p:spPr>
        <p:txBody>
          <a:bodyPr wrap="none" rtlCol="0">
            <a:spAutoFit/>
          </a:bodyPr>
          <a:lstStyle/>
          <a:p>
            <a:pPr algn="r"/>
            <a:r>
              <a:rPr lang="en-US" sz="1600" dirty="0" smtClean="0">
                <a:solidFill>
                  <a:schemeClr val="accent1">
                    <a:lumMod val="75000"/>
                  </a:schemeClr>
                </a:solidFill>
              </a:rPr>
              <a:t>Delacroix et al. 2013</a:t>
            </a:r>
            <a:endParaRPr lang="en-US" sz="1600" dirty="0">
              <a:solidFill>
                <a:schemeClr val="accent1">
                  <a:lumMod val="75000"/>
                </a:schemeClr>
              </a:solidFill>
            </a:endParaRPr>
          </a:p>
        </p:txBody>
      </p:sp>
    </p:spTree>
    <p:extLst>
      <p:ext uri="{BB962C8B-B14F-4D97-AF65-F5344CB8AC3E}">
        <p14:creationId xmlns:p14="http://schemas.microsoft.com/office/powerpoint/2010/main" val="1373838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524" y="2572016"/>
            <a:ext cx="4933950"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lstStyle/>
          <a:p>
            <a:r>
              <a:rPr lang="en-US" dirty="0" smtClean="0"/>
              <a:t>Installation at VLT</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17</a:t>
            </a:fld>
            <a:endParaRPr lang="en-US" dirty="0"/>
          </a:p>
        </p:txBody>
      </p:sp>
      <p:pic>
        <p:nvPicPr>
          <p:cNvPr id="5" name="Picture 5" descr="http://1.bp.blogspot.com/-8q5CiJGftL4/UNMLpfSG9FI/AAAAAAAAD-c/bvU5BIWNF-8/s1600/Very-Large-Telescope-de-l-ESO-en-20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837"/>
          <a:stretch/>
        </p:blipFill>
        <p:spPr bwMode="auto">
          <a:xfrm>
            <a:off x="5290544" y="4911392"/>
            <a:ext cx="3025872" cy="1829976"/>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6" name="Picture 2" descr="C:\Users\Olivier\Desktop\AGPM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0836" y="4986394"/>
            <a:ext cx="374294" cy="300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Olivier\Desktop\AGPM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7520" y="4986394"/>
            <a:ext cx="374294" cy="300572"/>
          </a:xfrm>
          <a:prstGeom prst="rect">
            <a:avLst/>
          </a:prstGeom>
          <a:noFill/>
          <a:extLst>
            <a:ext uri="{909E8E84-426E-40DD-AFC4-6F175D3DCCD1}">
              <a14:hiddenFill xmlns:a14="http://schemas.microsoft.com/office/drawing/2010/main">
                <a:solidFill>
                  <a:srgbClr val="FFFFFF"/>
                </a:solidFill>
              </a14:hiddenFill>
            </a:ext>
          </a:extLst>
        </p:spPr>
      </p:pic>
      <p:sp>
        <p:nvSpPr>
          <p:cNvPr id="8" name="Flèche droite 7"/>
          <p:cNvSpPr/>
          <p:nvPr/>
        </p:nvSpPr>
        <p:spPr>
          <a:xfrm rot="5400000">
            <a:off x="6837963" y="5418442"/>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èche droite 8"/>
          <p:cNvSpPr/>
          <p:nvPr/>
        </p:nvSpPr>
        <p:spPr>
          <a:xfrm rot="5400000">
            <a:off x="7784647" y="5418442"/>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D:\Images_Oli\Nokia\2012-06\0706201246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097" y="1412776"/>
            <a:ext cx="3091307" cy="231848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8770" y="124270"/>
            <a:ext cx="2638425"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D:\Images_Oli\Nokia\2012-10\1610201258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097" y="4427054"/>
            <a:ext cx="3085751" cy="2314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9598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NACO: science demonstration</a:t>
            </a:r>
            <a:endParaRPr lang="en-US" dirty="0"/>
          </a:p>
        </p:txBody>
      </p:sp>
      <p:sp>
        <p:nvSpPr>
          <p:cNvPr id="8" name="Espace réservé du texte 7"/>
          <p:cNvSpPr>
            <a:spLocks noGrp="1"/>
          </p:cNvSpPr>
          <p:nvPr>
            <p:ph type="body" idx="1"/>
          </p:nvPr>
        </p:nvSpPr>
        <p:spPr/>
        <p:txBody>
          <a:bodyPr/>
          <a:lstStyle/>
          <a:p>
            <a:r>
              <a:rPr lang="en-US" dirty="0" smtClean="0"/>
              <a:t>Raw image</a:t>
            </a:r>
            <a:endParaRPr lang="en-US" dirty="0"/>
          </a:p>
        </p:txBody>
      </p:sp>
      <p:pic>
        <p:nvPicPr>
          <p:cNvPr id="9" name="Picture 3" descr="D:\Doc_Oli\My Papers\2013\beta Pic limits AGPM\betpicb_frame_v5.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57200" y="2639537"/>
            <a:ext cx="3657600" cy="3021964"/>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exte 9"/>
          <p:cNvSpPr>
            <a:spLocks noGrp="1"/>
          </p:cNvSpPr>
          <p:nvPr>
            <p:ph type="body" sz="quarter" idx="3"/>
          </p:nvPr>
        </p:nvSpPr>
        <p:spPr/>
        <p:txBody>
          <a:bodyPr/>
          <a:lstStyle/>
          <a:p>
            <a:r>
              <a:rPr lang="en-US" dirty="0" smtClean="0"/>
              <a:t>Post-processed image</a:t>
            </a:r>
            <a:endParaRPr lang="en-US" dirty="0"/>
          </a:p>
        </p:txBody>
      </p:sp>
      <p:pic>
        <p:nvPicPr>
          <p:cNvPr id="11" name="Picture 4" descr="D:\Doc_Oli\My Papers\2013\beta Pic limits AGPM\betpicb_final_v2.pn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4419600" y="2641759"/>
            <a:ext cx="3657600" cy="3017520"/>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2754ED01-E2A0-4C1E-8E21-014B99041579}" type="slidenum">
              <a:rPr lang="en-US" smtClean="0"/>
              <a:pPr/>
              <a:t>18</a:t>
            </a:fld>
            <a:endParaRPr lang="en-US" dirty="0"/>
          </a:p>
        </p:txBody>
      </p:sp>
      <p:sp>
        <p:nvSpPr>
          <p:cNvPr id="16" name="ZoneTexte 15"/>
          <p:cNvSpPr txBox="1"/>
          <p:nvPr/>
        </p:nvSpPr>
        <p:spPr>
          <a:xfrm>
            <a:off x="6304553" y="6309320"/>
            <a:ext cx="1987275" cy="338554"/>
          </a:xfrm>
          <a:prstGeom prst="rect">
            <a:avLst/>
          </a:prstGeom>
          <a:noFill/>
        </p:spPr>
        <p:txBody>
          <a:bodyPr wrap="none" rtlCol="0">
            <a:spAutoFit/>
          </a:bodyPr>
          <a:lstStyle/>
          <a:p>
            <a:pPr algn="r"/>
            <a:r>
              <a:rPr lang="en-US" sz="1600" dirty="0" smtClean="0">
                <a:solidFill>
                  <a:schemeClr val="accent1">
                    <a:lumMod val="75000"/>
                  </a:schemeClr>
                </a:solidFill>
              </a:rPr>
              <a:t>Absil et al., submitted</a:t>
            </a:r>
            <a:endParaRPr lang="en-US" sz="1600" dirty="0">
              <a:solidFill>
                <a:schemeClr val="accent1">
                  <a:lumMod val="75000"/>
                </a:schemeClr>
              </a:solidFill>
            </a:endParaRPr>
          </a:p>
        </p:txBody>
      </p:sp>
    </p:spTree>
    <p:extLst>
      <p:ext uri="{BB962C8B-B14F-4D97-AF65-F5344CB8AC3E}">
        <p14:creationId xmlns:p14="http://schemas.microsoft.com/office/powerpoint/2010/main" val="3559219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NACO: sensitivity to planets</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19</a:t>
            </a:fld>
            <a:endParaRPr lang="en-US" dirty="0"/>
          </a:p>
        </p:txBody>
      </p:sp>
      <p:pic>
        <p:nvPicPr>
          <p:cNvPr id="8"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88237" y="1600200"/>
            <a:ext cx="6757926"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6304553" y="6309320"/>
            <a:ext cx="1987275" cy="338554"/>
          </a:xfrm>
          <a:prstGeom prst="rect">
            <a:avLst/>
          </a:prstGeom>
          <a:noFill/>
        </p:spPr>
        <p:txBody>
          <a:bodyPr wrap="none" rtlCol="0">
            <a:spAutoFit/>
          </a:bodyPr>
          <a:lstStyle/>
          <a:p>
            <a:pPr algn="r"/>
            <a:r>
              <a:rPr lang="en-US" sz="1600" dirty="0" smtClean="0">
                <a:solidFill>
                  <a:schemeClr val="accent1">
                    <a:lumMod val="75000"/>
                  </a:schemeClr>
                </a:solidFill>
              </a:rPr>
              <a:t>Absil et al., submitted</a:t>
            </a:r>
            <a:endParaRPr lang="en-US" sz="1600" dirty="0">
              <a:solidFill>
                <a:schemeClr val="accent1">
                  <a:lumMod val="75000"/>
                </a:schemeClr>
              </a:solidFill>
            </a:endParaRPr>
          </a:p>
        </p:txBody>
      </p:sp>
    </p:spTree>
    <p:extLst>
      <p:ext uri="{BB962C8B-B14F-4D97-AF65-F5344CB8AC3E}">
        <p14:creationId xmlns:p14="http://schemas.microsoft.com/office/powerpoint/2010/main" val="2058442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1" descr="C:\Users\Olivier\Desktop\bitmap.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732566"/>
            <a:ext cx="3528392" cy="35041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2732566"/>
            <a:ext cx="3528392" cy="3504746"/>
          </a:xfrm>
          <a:prstGeom prst="rect">
            <a:avLst/>
          </a:prstGeom>
          <a:effectLst>
            <a:outerShdw blurRad="50800" dist="38100" dir="2700000" algn="tl" rotWithShape="0">
              <a:prstClr val="black">
                <a:alpha val="40000"/>
              </a:prstClr>
            </a:outerShdw>
          </a:effectLst>
        </p:spPr>
      </p:pic>
      <p:sp>
        <p:nvSpPr>
          <p:cNvPr id="2" name="Titre 1"/>
          <p:cNvSpPr>
            <a:spLocks noGrp="1"/>
          </p:cNvSpPr>
          <p:nvPr>
            <p:ph type="title"/>
          </p:nvPr>
        </p:nvSpPr>
        <p:spPr/>
        <p:txBody>
          <a:bodyPr/>
          <a:lstStyle/>
          <a:p>
            <a:r>
              <a:rPr lang="en-US" dirty="0" smtClean="0"/>
              <a:t>Let there be (no) light!</a:t>
            </a:r>
            <a:endParaRPr lang="en-US" dirty="0"/>
          </a:p>
        </p:txBody>
      </p:sp>
      <p:sp>
        <p:nvSpPr>
          <p:cNvPr id="17" name="ZoneTexte 16"/>
          <p:cNvSpPr txBox="1"/>
          <p:nvPr/>
        </p:nvSpPr>
        <p:spPr>
          <a:xfrm>
            <a:off x="4728093" y="5857527"/>
            <a:ext cx="1500091" cy="307777"/>
          </a:xfrm>
          <a:prstGeom prst="rect">
            <a:avLst/>
          </a:prstGeom>
          <a:noFill/>
        </p:spPr>
        <p:txBody>
          <a:bodyPr wrap="none" rtlCol="0">
            <a:spAutoFit/>
          </a:bodyPr>
          <a:lstStyle/>
          <a:p>
            <a:r>
              <a:rPr lang="en-US" sz="1400" dirty="0" smtClean="0">
                <a:solidFill>
                  <a:schemeClr val="bg2"/>
                </a:solidFill>
              </a:rPr>
              <a:t>Marois et al. 2008</a:t>
            </a:r>
          </a:p>
        </p:txBody>
      </p:sp>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2763" y="2996950"/>
            <a:ext cx="1263807" cy="750279"/>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8094" y="2833110"/>
            <a:ext cx="1284066" cy="772682"/>
          </a:xfrm>
          <a:prstGeom prst="rect">
            <a:avLst/>
          </a:prstGeom>
        </p:spPr>
      </p:pic>
      <p:sp>
        <p:nvSpPr>
          <p:cNvPr id="23" name="ZoneTexte 22"/>
          <p:cNvSpPr txBox="1"/>
          <p:nvPr/>
        </p:nvSpPr>
        <p:spPr>
          <a:xfrm>
            <a:off x="6084168" y="2691239"/>
            <a:ext cx="1786643" cy="307777"/>
          </a:xfrm>
          <a:prstGeom prst="rect">
            <a:avLst/>
          </a:prstGeom>
          <a:noFill/>
        </p:spPr>
        <p:txBody>
          <a:bodyPr wrap="none" rtlCol="0">
            <a:spAutoFit/>
          </a:bodyPr>
          <a:lstStyle/>
          <a:p>
            <a:r>
              <a:rPr lang="en-US" sz="1400" dirty="0" err="1" smtClean="0">
                <a:solidFill>
                  <a:schemeClr val="bg2"/>
                </a:solidFill>
              </a:rPr>
              <a:t>Konopacky</a:t>
            </a:r>
            <a:r>
              <a:rPr lang="en-US" sz="1400" dirty="0" smtClean="0">
                <a:solidFill>
                  <a:schemeClr val="bg2"/>
                </a:solidFill>
              </a:rPr>
              <a:t> et al. 2013</a:t>
            </a:r>
          </a:p>
        </p:txBody>
      </p:sp>
      <p:sp>
        <p:nvSpPr>
          <p:cNvPr id="24" name="Flèche droite 23"/>
          <p:cNvSpPr/>
          <p:nvPr/>
        </p:nvSpPr>
        <p:spPr>
          <a:xfrm>
            <a:off x="4030486" y="4329060"/>
            <a:ext cx="397498" cy="311757"/>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space réservé du numéro de diapositive 5"/>
          <p:cNvSpPr>
            <a:spLocks noGrp="1"/>
          </p:cNvSpPr>
          <p:nvPr>
            <p:ph type="sldNum" sz="quarter" idx="12"/>
          </p:nvPr>
        </p:nvSpPr>
        <p:spPr/>
        <p:txBody>
          <a:bodyPr/>
          <a:lstStyle/>
          <a:p>
            <a:fld id="{2754ED01-E2A0-4C1E-8E21-014B99041579}" type="slidenum">
              <a:rPr lang="en-US" smtClean="0"/>
              <a:pPr/>
              <a:t>2</a:t>
            </a:fld>
            <a:endParaRPr lang="en-US" dirty="0"/>
          </a:p>
        </p:txBody>
      </p:sp>
      <p:pic>
        <p:nvPicPr>
          <p:cNvPr id="1030" name="Picture 6" descr="C:\Users\Olivier\Desktop\corono.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0000"/>
          <a:stretch/>
        </p:blipFill>
        <p:spPr bwMode="auto">
          <a:xfrm>
            <a:off x="971600" y="1551567"/>
            <a:ext cx="3108325" cy="10271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Olivier\Desktop\corono.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0000"/>
          <a:stretch/>
        </p:blipFill>
        <p:spPr bwMode="auto">
          <a:xfrm>
            <a:off x="4848051" y="1465783"/>
            <a:ext cx="3108325" cy="1027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62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The VORTEX project</a:t>
            </a:r>
            <a:endParaRPr lang="en-US" dirty="0"/>
          </a:p>
        </p:txBody>
      </p:sp>
      <p:sp>
        <p:nvSpPr>
          <p:cNvPr id="3" name="Espace réservé du texte 2"/>
          <p:cNvSpPr>
            <a:spLocks noGrp="1"/>
          </p:cNvSpPr>
          <p:nvPr>
            <p:ph type="body" idx="1"/>
          </p:nvPr>
        </p:nvSpPr>
        <p:spPr/>
        <p:txBody>
          <a:bodyPr/>
          <a:lstStyle/>
          <a:p>
            <a:r>
              <a:rPr lang="en-US" dirty="0" smtClean="0"/>
              <a:t>Action de Recherche </a:t>
            </a:r>
            <a:r>
              <a:rPr lang="en-US" dirty="0" err="1" smtClean="0"/>
              <a:t>Concertée</a:t>
            </a:r>
            <a:r>
              <a:rPr lang="en-US" dirty="0" smtClean="0"/>
              <a:t> (ARC, ULg)</a:t>
            </a:r>
          </a:p>
          <a:p>
            <a:r>
              <a:rPr lang="en-US" dirty="0"/>
              <a:t>European Research Council </a:t>
            </a:r>
            <a:r>
              <a:rPr lang="en-US" dirty="0" smtClean="0"/>
              <a:t>Starting Grant (ERC </a:t>
            </a:r>
            <a:r>
              <a:rPr lang="en-US" dirty="0" err="1" smtClean="0"/>
              <a:t>StG</a:t>
            </a:r>
            <a:r>
              <a:rPr lang="en-US" dirty="0" smtClean="0"/>
              <a:t>)</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20</a:t>
            </a:fld>
            <a:endParaRPr lang="en-US"/>
          </a:p>
        </p:txBody>
      </p:sp>
      <p:pic>
        <p:nvPicPr>
          <p:cNvPr id="13314" name="Picture 2" descr="C:\Users\Olivier\Desktop\logo_ul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864602"/>
            <a:ext cx="1823963" cy="3464751"/>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Olivier\Desktop\LOGO-ER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1" y="922664"/>
            <a:ext cx="3340909" cy="334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8857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The VORTEX project</a:t>
            </a:r>
            <a:endParaRPr lang="en-US" dirty="0"/>
          </a:p>
        </p:txBody>
      </p:sp>
      <p:sp>
        <p:nvSpPr>
          <p:cNvPr id="3" name="Espace réservé du contenu 2"/>
          <p:cNvSpPr>
            <a:spLocks noGrp="1"/>
          </p:cNvSpPr>
          <p:nvPr>
            <p:ph idx="1"/>
          </p:nvPr>
        </p:nvSpPr>
        <p:spPr/>
        <p:txBody>
          <a:bodyPr>
            <a:normAutofit fontScale="92500" lnSpcReduction="10000"/>
          </a:bodyPr>
          <a:lstStyle/>
          <a:p>
            <a:r>
              <a:rPr lang="en-US" b="1" dirty="0" smtClean="0"/>
              <a:t>WP1: Exploitation of 1</a:t>
            </a:r>
            <a:r>
              <a:rPr lang="en-US" b="1" baseline="30000" dirty="0" smtClean="0"/>
              <a:t>st</a:t>
            </a:r>
            <a:r>
              <a:rPr lang="en-US" b="1" dirty="0" smtClean="0"/>
              <a:t> generation AGPMs</a:t>
            </a:r>
          </a:p>
          <a:p>
            <a:pPr lvl="1"/>
            <a:r>
              <a:rPr lang="en-US" dirty="0" smtClean="0"/>
              <a:t>Install, test and optimize AGPMs on world-class telescopes</a:t>
            </a:r>
          </a:p>
          <a:p>
            <a:pPr lvl="1"/>
            <a:r>
              <a:rPr lang="en-US" dirty="0" smtClean="0"/>
              <a:t>Perform the observations / analyze the data</a:t>
            </a:r>
          </a:p>
          <a:p>
            <a:pPr lvl="1"/>
            <a:r>
              <a:rPr lang="en-US" dirty="0" smtClean="0"/>
              <a:t>Astrophysical interpretation</a:t>
            </a:r>
          </a:p>
          <a:p>
            <a:r>
              <a:rPr lang="en-US" b="1" dirty="0" smtClean="0"/>
              <a:t>WP2: Development of 2</a:t>
            </a:r>
            <a:r>
              <a:rPr lang="en-US" b="1" baseline="30000" dirty="0" smtClean="0"/>
              <a:t>nd</a:t>
            </a:r>
            <a:r>
              <a:rPr lang="en-US" b="1" dirty="0" smtClean="0"/>
              <a:t> generation AGPMs</a:t>
            </a:r>
          </a:p>
          <a:p>
            <a:pPr lvl="1"/>
            <a:r>
              <a:rPr lang="en-US" dirty="0" smtClean="0"/>
              <a:t>Better L- and N-band AGPMs</a:t>
            </a:r>
          </a:p>
          <a:p>
            <a:pPr lvl="1"/>
            <a:r>
              <a:rPr lang="en-US" dirty="0" smtClean="0"/>
              <a:t>Shorter wavelengths (K, H, … down to </a:t>
            </a:r>
            <a:r>
              <a:rPr lang="el-GR" dirty="0" smtClean="0">
                <a:latin typeface="Calibri"/>
              </a:rPr>
              <a:t>λ</a:t>
            </a:r>
            <a:r>
              <a:rPr lang="fr-BE" dirty="0" smtClean="0">
                <a:latin typeface="Calibri"/>
              </a:rPr>
              <a:t>=</a:t>
            </a:r>
            <a:r>
              <a:rPr lang="en-US" dirty="0" smtClean="0"/>
              <a:t>1µm?)</a:t>
            </a:r>
          </a:p>
          <a:p>
            <a:pPr lvl="1"/>
            <a:r>
              <a:rPr lang="en-US" dirty="0" smtClean="0"/>
              <a:t>Beyond topological charge = 2</a:t>
            </a:r>
          </a:p>
          <a:p>
            <a:r>
              <a:rPr lang="en-US" b="1" dirty="0" smtClean="0"/>
              <a:t>WP3: Test and validation of new ideas</a:t>
            </a:r>
          </a:p>
          <a:p>
            <a:pPr lvl="1"/>
            <a:r>
              <a:rPr lang="en-US" dirty="0" smtClean="0"/>
              <a:t>Exploitation of photon orbital angular momentum (OAM)</a:t>
            </a:r>
          </a:p>
          <a:p>
            <a:pPr lvl="1"/>
            <a:r>
              <a:rPr lang="en-US" dirty="0" smtClean="0"/>
              <a:t>Post-vortex speckle cancellation techniques</a:t>
            </a:r>
          </a:p>
          <a:p>
            <a:pPr lvl="1"/>
            <a:r>
              <a:rPr lang="en-US" dirty="0" smtClean="0"/>
              <a:t>Optimal </a:t>
            </a:r>
            <a:r>
              <a:rPr lang="en-US" dirty="0" err="1" smtClean="0"/>
              <a:t>apodization</a:t>
            </a:r>
            <a:endParaRPr lang="en-US" dirty="0" smtClean="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21</a:t>
            </a:fld>
            <a:endParaRPr lang="en-US" dirty="0"/>
          </a:p>
        </p:txBody>
      </p:sp>
    </p:spTree>
    <p:extLst>
      <p:ext uri="{BB962C8B-B14F-4D97-AF65-F5344CB8AC3E}">
        <p14:creationId xmlns:p14="http://schemas.microsoft.com/office/powerpoint/2010/main" val="12903665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p:cNvSpPr>
            <a:spLocks noGrp="1"/>
          </p:cNvSpPr>
          <p:nvPr>
            <p:ph type="title"/>
          </p:nvPr>
        </p:nvSpPr>
        <p:spPr/>
        <p:txBody>
          <a:bodyPr/>
          <a:lstStyle/>
          <a:p>
            <a:r>
              <a:rPr lang="en-US" dirty="0" smtClean="0"/>
              <a:t>VORTEX project strategy</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22</a:t>
            </a:fld>
            <a:endParaRPr lang="en-US" dirty="0"/>
          </a:p>
        </p:txBody>
      </p:sp>
      <p:sp>
        <p:nvSpPr>
          <p:cNvPr id="7" name="Ellipse 6"/>
          <p:cNvSpPr>
            <a:spLocks noChangeAspect="1"/>
          </p:cNvSpPr>
          <p:nvPr/>
        </p:nvSpPr>
        <p:spPr>
          <a:xfrm>
            <a:off x="1998470" y="3429000"/>
            <a:ext cx="4500000" cy="3240359"/>
          </a:xfrm>
          <a:prstGeom prst="ellipse">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3600" dirty="0">
              <a:solidFill>
                <a:schemeClr val="tx1"/>
              </a:solidFill>
            </a:endParaRPr>
          </a:p>
        </p:txBody>
      </p:sp>
      <p:sp>
        <p:nvSpPr>
          <p:cNvPr id="8" name="Ellipse 7"/>
          <p:cNvSpPr>
            <a:spLocks noChangeAspect="1"/>
          </p:cNvSpPr>
          <p:nvPr/>
        </p:nvSpPr>
        <p:spPr>
          <a:xfrm>
            <a:off x="323528" y="1457460"/>
            <a:ext cx="4500000" cy="3270718"/>
          </a:xfrm>
          <a:prstGeom prst="ellipse">
            <a:avLst/>
          </a:prstGeom>
          <a:solidFill>
            <a:schemeClr val="accent2">
              <a:alpha val="3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dirty="0">
              <a:solidFill>
                <a:schemeClr val="tx1"/>
              </a:solidFill>
            </a:endParaRPr>
          </a:p>
        </p:txBody>
      </p:sp>
      <p:sp>
        <p:nvSpPr>
          <p:cNvPr id="9" name="Ellipse 8"/>
          <p:cNvSpPr>
            <a:spLocks noChangeAspect="1"/>
          </p:cNvSpPr>
          <p:nvPr/>
        </p:nvSpPr>
        <p:spPr>
          <a:xfrm>
            <a:off x="3633161" y="1457460"/>
            <a:ext cx="4500000" cy="3270718"/>
          </a:xfrm>
          <a:prstGeom prst="ellipse">
            <a:avLst/>
          </a:prstGeom>
          <a:solidFill>
            <a:schemeClr val="accent3">
              <a:alpha val="3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dirty="0">
              <a:solidFill>
                <a:schemeClr val="tx1"/>
              </a:solidFill>
            </a:endParaRPr>
          </a:p>
        </p:txBody>
      </p:sp>
      <p:sp>
        <p:nvSpPr>
          <p:cNvPr id="11" name="Rectangle 10"/>
          <p:cNvSpPr/>
          <p:nvPr/>
        </p:nvSpPr>
        <p:spPr>
          <a:xfrm>
            <a:off x="338440" y="1835725"/>
            <a:ext cx="3419872" cy="1077218"/>
          </a:xfrm>
          <a:prstGeom prst="rect">
            <a:avLst/>
          </a:prstGeom>
        </p:spPr>
        <p:txBody>
          <a:bodyPr wrap="square">
            <a:spAutoFit/>
          </a:bodyPr>
          <a:lstStyle/>
          <a:p>
            <a:pPr algn="ctr"/>
            <a:r>
              <a:rPr lang="en-US" sz="3200" dirty="0" smtClean="0">
                <a:solidFill>
                  <a:schemeClr val="accent2">
                    <a:lumMod val="75000"/>
                  </a:schemeClr>
                </a:solidFill>
              </a:rPr>
              <a:t>WP1</a:t>
            </a:r>
            <a:endParaRPr lang="en-US" sz="3200" dirty="0">
              <a:solidFill>
                <a:schemeClr val="accent2">
                  <a:lumMod val="75000"/>
                </a:schemeClr>
              </a:solidFill>
            </a:endParaRPr>
          </a:p>
          <a:p>
            <a:pPr algn="ctr"/>
            <a:r>
              <a:rPr lang="en-US" sz="3200" dirty="0" smtClean="0">
                <a:solidFill>
                  <a:schemeClr val="accent2">
                    <a:lumMod val="75000"/>
                  </a:schemeClr>
                </a:solidFill>
              </a:rPr>
              <a:t>Exploitation</a:t>
            </a:r>
          </a:p>
        </p:txBody>
      </p:sp>
      <p:sp>
        <p:nvSpPr>
          <p:cNvPr id="12" name="Rectangle 11"/>
          <p:cNvSpPr/>
          <p:nvPr/>
        </p:nvSpPr>
        <p:spPr>
          <a:xfrm>
            <a:off x="4716016" y="1831337"/>
            <a:ext cx="3419872" cy="1077218"/>
          </a:xfrm>
          <a:prstGeom prst="rect">
            <a:avLst/>
          </a:prstGeom>
        </p:spPr>
        <p:txBody>
          <a:bodyPr wrap="square">
            <a:spAutoFit/>
          </a:bodyPr>
          <a:lstStyle/>
          <a:p>
            <a:pPr algn="ctr"/>
            <a:r>
              <a:rPr lang="en-US" sz="3200" dirty="0" smtClean="0">
                <a:solidFill>
                  <a:schemeClr val="accent3">
                    <a:lumMod val="75000"/>
                  </a:schemeClr>
                </a:solidFill>
              </a:rPr>
              <a:t>WP2</a:t>
            </a:r>
            <a:endParaRPr lang="en-US" sz="3200" dirty="0">
              <a:solidFill>
                <a:schemeClr val="accent3">
                  <a:lumMod val="75000"/>
                </a:schemeClr>
              </a:solidFill>
            </a:endParaRPr>
          </a:p>
          <a:p>
            <a:pPr algn="ctr"/>
            <a:r>
              <a:rPr lang="en-US" sz="3200" dirty="0" smtClean="0">
                <a:solidFill>
                  <a:schemeClr val="accent3">
                    <a:lumMod val="75000"/>
                  </a:schemeClr>
                </a:solidFill>
              </a:rPr>
              <a:t>Next generation</a:t>
            </a:r>
            <a:endParaRPr lang="en-US" sz="3200" dirty="0">
              <a:solidFill>
                <a:schemeClr val="accent3">
                  <a:lumMod val="75000"/>
                </a:schemeClr>
              </a:solidFill>
            </a:endParaRPr>
          </a:p>
        </p:txBody>
      </p:sp>
      <p:sp>
        <p:nvSpPr>
          <p:cNvPr id="13" name="Rectangle 12"/>
          <p:cNvSpPr/>
          <p:nvPr/>
        </p:nvSpPr>
        <p:spPr>
          <a:xfrm>
            <a:off x="2521293" y="4639557"/>
            <a:ext cx="3419872" cy="1077218"/>
          </a:xfrm>
          <a:prstGeom prst="rect">
            <a:avLst/>
          </a:prstGeom>
        </p:spPr>
        <p:txBody>
          <a:bodyPr wrap="square">
            <a:spAutoFit/>
          </a:bodyPr>
          <a:lstStyle/>
          <a:p>
            <a:pPr algn="ctr"/>
            <a:r>
              <a:rPr lang="en-US" sz="3200" dirty="0" smtClean="0">
                <a:solidFill>
                  <a:schemeClr val="accent5">
                    <a:lumMod val="75000"/>
                  </a:schemeClr>
                </a:solidFill>
              </a:rPr>
              <a:t>WP3</a:t>
            </a:r>
            <a:endParaRPr lang="en-US" sz="3200" dirty="0">
              <a:solidFill>
                <a:schemeClr val="accent5">
                  <a:lumMod val="75000"/>
                </a:schemeClr>
              </a:solidFill>
            </a:endParaRPr>
          </a:p>
          <a:p>
            <a:pPr algn="ctr"/>
            <a:r>
              <a:rPr lang="en-US" sz="3200" dirty="0" smtClean="0">
                <a:solidFill>
                  <a:schemeClr val="accent5">
                    <a:lumMod val="75000"/>
                  </a:schemeClr>
                </a:solidFill>
              </a:rPr>
              <a:t>New ideas</a:t>
            </a:r>
            <a:endParaRPr lang="en-US" sz="3200" dirty="0">
              <a:solidFill>
                <a:schemeClr val="accent5">
                  <a:lumMod val="75000"/>
                </a:schemeClr>
              </a:solidFill>
            </a:endParaRPr>
          </a:p>
        </p:txBody>
      </p:sp>
      <p:sp>
        <p:nvSpPr>
          <p:cNvPr id="14" name="ZoneTexte 13"/>
          <p:cNvSpPr txBox="1"/>
          <p:nvPr/>
        </p:nvSpPr>
        <p:spPr>
          <a:xfrm>
            <a:off x="1112929" y="2911457"/>
            <a:ext cx="1870897" cy="646331"/>
          </a:xfrm>
          <a:prstGeom prst="rect">
            <a:avLst/>
          </a:prstGeom>
          <a:noFill/>
        </p:spPr>
        <p:txBody>
          <a:bodyPr wrap="none" rtlCol="0">
            <a:spAutoFit/>
          </a:bodyPr>
          <a:lstStyle/>
          <a:p>
            <a:pPr algn="ctr"/>
            <a:r>
              <a:rPr lang="en-US" dirty="0" smtClean="0"/>
              <a:t>PhD student #1</a:t>
            </a:r>
          </a:p>
          <a:p>
            <a:pPr algn="ctr"/>
            <a:r>
              <a:rPr lang="en-US" dirty="0" smtClean="0"/>
              <a:t>Postdoc #1 (2014)</a:t>
            </a:r>
            <a:endParaRPr lang="en-US" dirty="0"/>
          </a:p>
        </p:txBody>
      </p:sp>
      <p:sp>
        <p:nvSpPr>
          <p:cNvPr id="16" name="ZoneTexte 15"/>
          <p:cNvSpPr txBox="1"/>
          <p:nvPr/>
        </p:nvSpPr>
        <p:spPr>
          <a:xfrm>
            <a:off x="5396605" y="2912150"/>
            <a:ext cx="2058704" cy="646331"/>
          </a:xfrm>
          <a:prstGeom prst="rect">
            <a:avLst/>
          </a:prstGeom>
          <a:noFill/>
        </p:spPr>
        <p:txBody>
          <a:bodyPr wrap="none" rtlCol="0">
            <a:spAutoFit/>
          </a:bodyPr>
          <a:lstStyle/>
          <a:p>
            <a:pPr algn="ctr"/>
            <a:r>
              <a:rPr lang="en-US" dirty="0" smtClean="0"/>
              <a:t>PhD students #2, #3</a:t>
            </a:r>
          </a:p>
          <a:p>
            <a:pPr algn="ctr"/>
            <a:r>
              <a:rPr lang="en-US" dirty="0" smtClean="0"/>
              <a:t>Postdocs #2, #3</a:t>
            </a:r>
            <a:endParaRPr lang="en-US" dirty="0"/>
          </a:p>
        </p:txBody>
      </p:sp>
      <p:sp>
        <p:nvSpPr>
          <p:cNvPr id="17" name="ZoneTexte 16"/>
          <p:cNvSpPr txBox="1"/>
          <p:nvPr/>
        </p:nvSpPr>
        <p:spPr>
          <a:xfrm>
            <a:off x="3295782" y="5734997"/>
            <a:ext cx="1870897" cy="646331"/>
          </a:xfrm>
          <a:prstGeom prst="rect">
            <a:avLst/>
          </a:prstGeom>
          <a:noFill/>
        </p:spPr>
        <p:txBody>
          <a:bodyPr wrap="none" rtlCol="0">
            <a:spAutoFit/>
          </a:bodyPr>
          <a:lstStyle/>
          <a:p>
            <a:pPr algn="ctr"/>
            <a:r>
              <a:rPr lang="en-US" dirty="0" smtClean="0"/>
              <a:t>PhD student #4</a:t>
            </a:r>
          </a:p>
          <a:p>
            <a:pPr algn="ctr"/>
            <a:r>
              <a:rPr lang="en-US" dirty="0" smtClean="0"/>
              <a:t>Postdoc #4 (2014)</a:t>
            </a:r>
            <a:endParaRPr lang="en-US" dirty="0"/>
          </a:p>
        </p:txBody>
      </p:sp>
      <p:sp>
        <p:nvSpPr>
          <p:cNvPr id="3" name="ZoneTexte 2"/>
          <p:cNvSpPr txBox="1"/>
          <p:nvPr/>
        </p:nvSpPr>
        <p:spPr>
          <a:xfrm>
            <a:off x="3778655" y="3429000"/>
            <a:ext cx="945131" cy="646331"/>
          </a:xfrm>
          <a:prstGeom prst="rect">
            <a:avLst/>
          </a:prstGeom>
          <a:noFill/>
        </p:spPr>
        <p:txBody>
          <a:bodyPr wrap="none" rtlCol="0">
            <a:spAutoFit/>
          </a:bodyPr>
          <a:lstStyle/>
          <a:p>
            <a:pPr algn="ctr"/>
            <a:r>
              <a:rPr lang="en-US" dirty="0" smtClean="0">
                <a:solidFill>
                  <a:srgbClr val="7B7859"/>
                </a:solidFill>
              </a:rPr>
              <a:t>Highest </a:t>
            </a:r>
            <a:br>
              <a:rPr lang="en-US" dirty="0" smtClean="0">
                <a:solidFill>
                  <a:srgbClr val="7B7859"/>
                </a:solidFill>
              </a:rPr>
            </a:br>
            <a:r>
              <a:rPr lang="en-US" dirty="0" smtClean="0">
                <a:solidFill>
                  <a:srgbClr val="7B7859"/>
                </a:solidFill>
              </a:rPr>
              <a:t>gain</a:t>
            </a:r>
            <a:endParaRPr lang="en-US" dirty="0">
              <a:solidFill>
                <a:srgbClr val="7B7859"/>
              </a:solidFill>
            </a:endParaRPr>
          </a:p>
        </p:txBody>
      </p:sp>
    </p:spTree>
    <p:extLst>
      <p:ext uri="{BB962C8B-B14F-4D97-AF65-F5344CB8AC3E}">
        <p14:creationId xmlns:p14="http://schemas.microsoft.com/office/powerpoint/2010/main" val="34636067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The VORTEX team</a:t>
            </a:r>
            <a:endParaRPr lang="en-US" dirty="0"/>
          </a:p>
        </p:txBody>
      </p:sp>
      <p:sp>
        <p:nvSpPr>
          <p:cNvPr id="3" name="Espace réservé du contenu 2"/>
          <p:cNvSpPr>
            <a:spLocks noGrp="1"/>
          </p:cNvSpPr>
          <p:nvPr>
            <p:ph idx="1"/>
          </p:nvPr>
        </p:nvSpPr>
        <p:spPr/>
        <p:txBody>
          <a:bodyPr>
            <a:normAutofit fontScale="92500" lnSpcReduction="20000"/>
          </a:bodyPr>
          <a:lstStyle/>
          <a:p>
            <a:r>
              <a:rPr lang="en-US" b="1" dirty="0" err="1" smtClean="0"/>
              <a:t>Université</a:t>
            </a:r>
            <a:r>
              <a:rPr lang="en-US" b="1" dirty="0" smtClean="0"/>
              <a:t> de Liège</a:t>
            </a:r>
          </a:p>
          <a:p>
            <a:pPr lvl="1"/>
            <a:r>
              <a:rPr lang="en-US" i="1" dirty="0" smtClean="0"/>
              <a:t>Coordinator</a:t>
            </a:r>
            <a:r>
              <a:rPr lang="en-US" dirty="0" smtClean="0"/>
              <a:t>: Olivier Absil</a:t>
            </a:r>
          </a:p>
          <a:p>
            <a:pPr lvl="1"/>
            <a:r>
              <a:rPr lang="en-US" i="1" dirty="0" smtClean="0"/>
              <a:t>Academic</a:t>
            </a:r>
            <a:r>
              <a:rPr lang="en-US" dirty="0" smtClean="0"/>
              <a:t>: Jean Surdej (AEOS), Serge </a:t>
            </a:r>
            <a:r>
              <a:rPr lang="en-US" dirty="0" err="1" smtClean="0"/>
              <a:t>Habraken</a:t>
            </a:r>
            <a:r>
              <a:rPr lang="en-US" dirty="0"/>
              <a:t> </a:t>
            </a:r>
            <a:r>
              <a:rPr lang="en-US" dirty="0" smtClean="0"/>
              <a:t>(Hololab), </a:t>
            </a:r>
            <a:br>
              <a:rPr lang="en-US" dirty="0" smtClean="0"/>
            </a:br>
            <a:r>
              <a:rPr lang="en-US" dirty="0" smtClean="0"/>
              <a:t>Marc van </a:t>
            </a:r>
            <a:r>
              <a:rPr lang="en-US" dirty="0" err="1" smtClean="0"/>
              <a:t>Droogenbroeck</a:t>
            </a:r>
            <a:r>
              <a:rPr lang="en-US" dirty="0" smtClean="0"/>
              <a:t> (INTELSIG)</a:t>
            </a:r>
          </a:p>
          <a:p>
            <a:pPr lvl="1"/>
            <a:r>
              <a:rPr lang="en-US" i="1" dirty="0" smtClean="0"/>
              <a:t>Postdoc</a:t>
            </a:r>
            <a:r>
              <a:rPr lang="en-US" dirty="0" smtClean="0"/>
              <a:t>: Christian Delacroix</a:t>
            </a:r>
          </a:p>
          <a:p>
            <a:pPr lvl="1"/>
            <a:r>
              <a:rPr lang="en-US" i="1" dirty="0" smtClean="0"/>
              <a:t>PhD students</a:t>
            </a:r>
            <a:r>
              <a:rPr lang="en-US" dirty="0" smtClean="0"/>
              <a:t>: </a:t>
            </a:r>
            <a:r>
              <a:rPr lang="en-US" dirty="0" err="1" smtClean="0"/>
              <a:t>Brunella</a:t>
            </a:r>
            <a:r>
              <a:rPr lang="en-US" dirty="0" smtClean="0"/>
              <a:t> </a:t>
            </a:r>
            <a:r>
              <a:rPr lang="en-US" dirty="0" err="1" smtClean="0"/>
              <a:t>Carlomagno</a:t>
            </a:r>
            <a:r>
              <a:rPr lang="en-US" dirty="0" smtClean="0"/>
              <a:t>, Carlos Gomez, </a:t>
            </a:r>
            <a:br>
              <a:rPr lang="en-US" dirty="0" smtClean="0"/>
            </a:br>
            <a:r>
              <a:rPr lang="en-US" dirty="0" err="1" smtClean="0"/>
              <a:t>Aïssa</a:t>
            </a:r>
            <a:r>
              <a:rPr lang="en-US" dirty="0" smtClean="0"/>
              <a:t> </a:t>
            </a:r>
            <a:r>
              <a:rPr lang="en-US" dirty="0" err="1" smtClean="0"/>
              <a:t>Jolivet</a:t>
            </a:r>
            <a:r>
              <a:rPr lang="en-US" dirty="0" smtClean="0"/>
              <a:t>, </a:t>
            </a:r>
            <a:r>
              <a:rPr lang="en-US" dirty="0"/>
              <a:t> </a:t>
            </a:r>
            <a:r>
              <a:rPr lang="en-US" dirty="0" err="1" smtClean="0"/>
              <a:t>Valentin</a:t>
            </a:r>
            <a:r>
              <a:rPr lang="en-US" dirty="0" smtClean="0"/>
              <a:t> </a:t>
            </a:r>
            <a:r>
              <a:rPr lang="en-US" dirty="0" err="1" smtClean="0"/>
              <a:t>Christiaens</a:t>
            </a:r>
            <a:r>
              <a:rPr lang="en-US" dirty="0" smtClean="0"/>
              <a:t> (U. Chile)</a:t>
            </a:r>
          </a:p>
          <a:p>
            <a:r>
              <a:rPr lang="en-US" b="1" dirty="0" smtClean="0"/>
              <a:t>Uppsala </a:t>
            </a:r>
            <a:r>
              <a:rPr lang="en-US" b="1" dirty="0" err="1" smtClean="0"/>
              <a:t>Universitet</a:t>
            </a:r>
            <a:endParaRPr lang="en-US" b="1" dirty="0" smtClean="0"/>
          </a:p>
          <a:p>
            <a:pPr lvl="1"/>
            <a:r>
              <a:rPr lang="en-US" i="1" dirty="0" smtClean="0"/>
              <a:t>Academic</a:t>
            </a:r>
            <a:r>
              <a:rPr lang="en-US" dirty="0" smtClean="0"/>
              <a:t>: Mikael Karlsson</a:t>
            </a:r>
          </a:p>
          <a:p>
            <a:pPr lvl="1"/>
            <a:r>
              <a:rPr lang="en-US" i="1" dirty="0" smtClean="0"/>
              <a:t>Postdoc</a:t>
            </a:r>
            <a:r>
              <a:rPr lang="en-US" dirty="0" smtClean="0"/>
              <a:t>: Pontus Forsberg</a:t>
            </a:r>
          </a:p>
          <a:p>
            <a:pPr lvl="1"/>
            <a:r>
              <a:rPr lang="en-US" i="1" dirty="0" smtClean="0"/>
              <a:t>PhD student</a:t>
            </a:r>
            <a:r>
              <a:rPr lang="en-US" dirty="0" smtClean="0"/>
              <a:t>: Ernesto Vargas</a:t>
            </a:r>
          </a:p>
          <a:p>
            <a:r>
              <a:rPr lang="en-US" b="1" dirty="0" smtClean="0"/>
              <a:t>Collaborators</a:t>
            </a:r>
            <a:endParaRPr lang="en-US" dirty="0" smtClean="0"/>
          </a:p>
          <a:p>
            <a:pPr lvl="1"/>
            <a:r>
              <a:rPr lang="en-US" dirty="0" err="1" smtClean="0"/>
              <a:t>Dimitri</a:t>
            </a:r>
            <a:r>
              <a:rPr lang="en-US" dirty="0" smtClean="0"/>
              <a:t> Mawet (ESO), Denis Defrère (Arizona), </a:t>
            </a:r>
            <a:br>
              <a:rPr lang="en-US" dirty="0" smtClean="0"/>
            </a:br>
            <a:r>
              <a:rPr lang="en-US" dirty="0" smtClean="0"/>
              <a:t>Pierre-Antoine Absil (</a:t>
            </a:r>
            <a:r>
              <a:rPr lang="en-US" dirty="0" err="1" smtClean="0"/>
              <a:t>UCLouvain</a:t>
            </a:r>
            <a:r>
              <a:rPr lang="en-US" dirty="0" smtClean="0"/>
              <a:t>)</a:t>
            </a:r>
          </a:p>
          <a:p>
            <a:pPr lvl="1"/>
            <a:endParaRPr lang="en-US" dirty="0" smtClean="0"/>
          </a:p>
          <a:p>
            <a:endParaRPr lang="en-US" dirty="0" smtClean="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23</a:t>
            </a:fld>
            <a:endParaRPr lang="en-US" dirty="0"/>
          </a:p>
        </p:txBody>
      </p:sp>
    </p:spTree>
    <p:extLst>
      <p:ext uri="{BB962C8B-B14F-4D97-AF65-F5344CB8AC3E}">
        <p14:creationId xmlns:p14="http://schemas.microsoft.com/office/powerpoint/2010/main" val="11343702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PhD project #1: </a:t>
            </a:r>
            <a:r>
              <a:rPr lang="en-US" dirty="0" smtClean="0"/>
              <a:t>search for planets in young disks</a:t>
            </a:r>
            <a:endParaRPr lang="en-US" dirty="0"/>
          </a:p>
        </p:txBody>
      </p:sp>
      <p:sp>
        <p:nvSpPr>
          <p:cNvPr id="3" name="Espace réservé du texte 2"/>
          <p:cNvSpPr>
            <a:spLocks noGrp="1"/>
          </p:cNvSpPr>
          <p:nvPr>
            <p:ph type="body" idx="1"/>
          </p:nvPr>
        </p:nvSpPr>
        <p:spPr/>
        <p:txBody>
          <a:bodyPr/>
          <a:lstStyle/>
          <a:p>
            <a:r>
              <a:rPr lang="en-US" b="1" dirty="0" err="1" smtClean="0"/>
              <a:t>Valentin</a:t>
            </a:r>
            <a:r>
              <a:rPr lang="en-US" b="1" dirty="0" smtClean="0"/>
              <a:t> </a:t>
            </a:r>
            <a:r>
              <a:rPr lang="en-US" b="1" dirty="0" err="1" smtClean="0"/>
              <a:t>Christiaens</a:t>
            </a:r>
            <a:r>
              <a:rPr lang="en-US" b="1" dirty="0" smtClean="0"/>
              <a:t> </a:t>
            </a:r>
            <a:r>
              <a:rPr lang="en-US" dirty="0" smtClean="0"/>
              <a:t>(U. Chile / ULg)</a:t>
            </a:r>
          </a:p>
          <a:p>
            <a:r>
              <a:rPr lang="en-US" dirty="0" smtClean="0"/>
              <a:t>(+ 1 postdoc in 2014)</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24</a:t>
            </a:fld>
            <a:endParaRPr lang="en-US"/>
          </a:p>
        </p:txBody>
      </p:sp>
      <p:pic>
        <p:nvPicPr>
          <p:cNvPr id="14340" name="Picture 4" descr="http://www.das.uchile.cl/images/alumnos/avalentin.jpg"/>
          <p:cNvPicPr>
            <a:picLocks noChangeAspect="1" noChangeArrowheads="1"/>
          </p:cNvPicPr>
          <p:nvPr/>
        </p:nvPicPr>
        <p:blipFill rotWithShape="1">
          <a:blip r:embed="rId2">
            <a:extLst>
              <a:ext uri="{28A0092B-C50C-407E-A947-70E740481C1C}">
                <a14:useLocalDpi xmlns:a14="http://schemas.microsoft.com/office/drawing/2010/main" val="0"/>
              </a:ext>
            </a:extLst>
          </a:blip>
          <a:srcRect l="10722" r="9985"/>
          <a:stretch/>
        </p:blipFill>
        <p:spPr bwMode="auto">
          <a:xfrm>
            <a:off x="3203848" y="836712"/>
            <a:ext cx="2553395"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6371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Planet formation in disks</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25</a:t>
            </a:fld>
            <a:endParaRPr lang="en-US"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7811" y="1600200"/>
            <a:ext cx="6778778"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91587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Combining ALMA with NACO</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26</a:t>
            </a:fld>
            <a:endParaRPr lang="en-US" dirty="0"/>
          </a:p>
        </p:txBody>
      </p:sp>
      <p:pic>
        <p:nvPicPr>
          <p:cNvPr id="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86765" y="1600200"/>
            <a:ext cx="516087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6372200" y="6309320"/>
            <a:ext cx="1919628" cy="338554"/>
          </a:xfrm>
          <a:prstGeom prst="rect">
            <a:avLst/>
          </a:prstGeom>
          <a:noFill/>
        </p:spPr>
        <p:txBody>
          <a:bodyPr wrap="none" rtlCol="0">
            <a:spAutoFit/>
          </a:bodyPr>
          <a:lstStyle/>
          <a:p>
            <a:pPr algn="r"/>
            <a:r>
              <a:rPr lang="en-US" sz="1600" dirty="0" err="1" smtClean="0">
                <a:solidFill>
                  <a:schemeClr val="accent1">
                    <a:lumMod val="75000"/>
                  </a:schemeClr>
                </a:solidFill>
              </a:rPr>
              <a:t>Cassassus</a:t>
            </a:r>
            <a:r>
              <a:rPr lang="en-US" sz="1600" dirty="0" smtClean="0">
                <a:solidFill>
                  <a:schemeClr val="accent1">
                    <a:lumMod val="75000"/>
                  </a:schemeClr>
                </a:solidFill>
              </a:rPr>
              <a:t> et al. 2013</a:t>
            </a:r>
            <a:endParaRPr lang="en-US" sz="1600" dirty="0">
              <a:solidFill>
                <a:schemeClr val="accent1">
                  <a:lumMod val="75000"/>
                </a:schemeClr>
              </a:solidFill>
            </a:endParaRPr>
          </a:p>
        </p:txBody>
      </p:sp>
    </p:spTree>
    <p:extLst>
      <p:ext uri="{BB962C8B-B14F-4D97-AF65-F5344CB8AC3E}">
        <p14:creationId xmlns:p14="http://schemas.microsoft.com/office/powerpoint/2010/main" val="5198181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110922"/>
            <a:ext cx="5000625" cy="21240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9707" t="17392" r="19708" b="21471"/>
          <a:stretch/>
        </p:blipFill>
        <p:spPr bwMode="auto">
          <a:xfrm>
            <a:off x="5756201" y="4110922"/>
            <a:ext cx="2506744" cy="21263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lstStyle/>
          <a:p>
            <a:r>
              <a:rPr lang="en-US" dirty="0" smtClean="0"/>
              <a:t>Advantages of NACO/AGPM</a:t>
            </a:r>
            <a:endParaRPr lang="en-US" dirty="0"/>
          </a:p>
        </p:txBody>
      </p:sp>
      <p:sp>
        <p:nvSpPr>
          <p:cNvPr id="3" name="Espace réservé du contenu 2"/>
          <p:cNvSpPr>
            <a:spLocks noGrp="1"/>
          </p:cNvSpPr>
          <p:nvPr>
            <p:ph idx="1"/>
          </p:nvPr>
        </p:nvSpPr>
        <p:spPr>
          <a:xfrm>
            <a:off x="457200" y="1600200"/>
            <a:ext cx="4330824" cy="2188840"/>
          </a:xfrm>
        </p:spPr>
        <p:txBody>
          <a:bodyPr>
            <a:normAutofit fontScale="85000" lnSpcReduction="20000"/>
          </a:bodyPr>
          <a:lstStyle/>
          <a:p>
            <a:r>
              <a:rPr lang="en-US" dirty="0" smtClean="0"/>
              <a:t>L-band = sweet spot for planet imaging</a:t>
            </a:r>
          </a:p>
          <a:p>
            <a:r>
              <a:rPr lang="en-US" dirty="0" smtClean="0"/>
              <a:t>Access to new parameter space </a:t>
            </a:r>
            <a:r>
              <a:rPr lang="en-US" dirty="0" smtClean="0">
                <a:sym typeface="Wingdings" pitchFamily="2" charset="2"/>
              </a:rPr>
              <a:t> surveys</a:t>
            </a:r>
          </a:p>
          <a:p>
            <a:r>
              <a:rPr lang="en-US" dirty="0"/>
              <a:t>Complementary to </a:t>
            </a:r>
            <a:r>
              <a:rPr lang="en-US" dirty="0" smtClean="0"/>
              <a:t>near-IR </a:t>
            </a:r>
            <a:r>
              <a:rPr lang="en-US" dirty="0"/>
              <a:t>imagers </a:t>
            </a:r>
            <a:r>
              <a:rPr lang="en-US" dirty="0">
                <a:sym typeface="Wingdings" pitchFamily="2" charset="2"/>
              </a:rPr>
              <a:t> characterization</a:t>
            </a:r>
          </a:p>
          <a:p>
            <a:endParaRPr lang="en-US" dirty="0" smtClean="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27</a:t>
            </a:fld>
            <a:endParaRPr lang="en-US" dirty="0"/>
          </a:p>
        </p:txBody>
      </p:sp>
      <p:sp>
        <p:nvSpPr>
          <p:cNvPr id="7" name="Flèche droite 6"/>
          <p:cNvSpPr/>
          <p:nvPr/>
        </p:nvSpPr>
        <p:spPr>
          <a:xfrm>
            <a:off x="5324153" y="5096005"/>
            <a:ext cx="288032" cy="216024"/>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ZoneTexte 7"/>
          <p:cNvSpPr txBox="1"/>
          <p:nvPr/>
        </p:nvSpPr>
        <p:spPr>
          <a:xfrm>
            <a:off x="1005038" y="6240116"/>
            <a:ext cx="3349571" cy="338554"/>
          </a:xfrm>
          <a:prstGeom prst="rect">
            <a:avLst/>
          </a:prstGeom>
          <a:noFill/>
        </p:spPr>
        <p:txBody>
          <a:bodyPr wrap="none" rtlCol="0">
            <a:spAutoFit/>
          </a:bodyPr>
          <a:lstStyle/>
          <a:p>
            <a:pPr algn="ctr"/>
            <a:r>
              <a:rPr lang="en-US" sz="1600" dirty="0" smtClean="0">
                <a:solidFill>
                  <a:schemeClr val="accent1">
                    <a:lumMod val="75000"/>
                  </a:schemeClr>
                </a:solidFill>
              </a:rPr>
              <a:t>Lagrange et al. 2010 (discovery paper)</a:t>
            </a:r>
            <a:endParaRPr lang="en-US" sz="1600" dirty="0">
              <a:solidFill>
                <a:schemeClr val="accent1">
                  <a:lumMod val="75000"/>
                </a:schemeClr>
              </a:solidFill>
            </a:endParaRPr>
          </a:p>
        </p:txBody>
      </p:sp>
      <p:sp>
        <p:nvSpPr>
          <p:cNvPr id="9" name="ZoneTexte 8"/>
          <p:cNvSpPr txBox="1"/>
          <p:nvPr/>
        </p:nvSpPr>
        <p:spPr>
          <a:xfrm>
            <a:off x="6062696" y="6229564"/>
            <a:ext cx="2061013" cy="338554"/>
          </a:xfrm>
          <a:prstGeom prst="rect">
            <a:avLst/>
          </a:prstGeom>
          <a:noFill/>
        </p:spPr>
        <p:txBody>
          <a:bodyPr wrap="none" rtlCol="0">
            <a:spAutoFit/>
          </a:bodyPr>
          <a:lstStyle/>
          <a:p>
            <a:pPr algn="ctr"/>
            <a:r>
              <a:rPr lang="en-US" sz="1600" dirty="0" smtClean="0">
                <a:solidFill>
                  <a:schemeClr val="accent1">
                    <a:lumMod val="75000"/>
                  </a:schemeClr>
                </a:solidFill>
              </a:rPr>
              <a:t>Absil et al. (submitted)</a:t>
            </a:r>
            <a:endParaRPr lang="en-US" sz="1600" dirty="0">
              <a:solidFill>
                <a:schemeClr val="accent1">
                  <a:lumMod val="75000"/>
                </a:schemeClr>
              </a:solidFill>
            </a:endParaRPr>
          </a:p>
        </p:txBody>
      </p:sp>
      <p:sp>
        <p:nvSpPr>
          <p:cNvPr id="5" name="ZoneTexte 4"/>
          <p:cNvSpPr txBox="1"/>
          <p:nvPr/>
        </p:nvSpPr>
        <p:spPr>
          <a:xfrm>
            <a:off x="844395" y="4110922"/>
            <a:ext cx="3664466" cy="338554"/>
          </a:xfrm>
          <a:prstGeom prst="rect">
            <a:avLst/>
          </a:prstGeom>
          <a:noFill/>
        </p:spPr>
        <p:txBody>
          <a:bodyPr wrap="none" rtlCol="0">
            <a:spAutoFit/>
          </a:bodyPr>
          <a:lstStyle/>
          <a:p>
            <a:pPr algn="ctr"/>
            <a:r>
              <a:rPr lang="el-GR" sz="1600" dirty="0" smtClean="0">
                <a:solidFill>
                  <a:schemeClr val="bg1"/>
                </a:solidFill>
              </a:rPr>
              <a:t>β</a:t>
            </a:r>
            <a:r>
              <a:rPr lang="fr-BE" sz="1600" dirty="0" smtClean="0">
                <a:solidFill>
                  <a:schemeClr val="bg1"/>
                </a:solidFill>
              </a:rPr>
              <a:t> </a:t>
            </a:r>
            <a:r>
              <a:rPr lang="en-US" sz="1600" dirty="0" smtClean="0">
                <a:solidFill>
                  <a:schemeClr val="bg1"/>
                </a:solidFill>
              </a:rPr>
              <a:t>Pic with VLT/NACO at L band (no AGPM)</a:t>
            </a:r>
            <a:endParaRPr lang="en-US" sz="1600" dirty="0">
              <a:solidFill>
                <a:schemeClr val="bg1"/>
              </a:solidFill>
            </a:endParaRPr>
          </a:p>
        </p:txBody>
      </p:sp>
      <p:sp>
        <p:nvSpPr>
          <p:cNvPr id="11" name="ZoneTexte 10"/>
          <p:cNvSpPr txBox="1"/>
          <p:nvPr/>
        </p:nvSpPr>
        <p:spPr>
          <a:xfrm>
            <a:off x="6037334" y="4110922"/>
            <a:ext cx="1906292" cy="338554"/>
          </a:xfrm>
          <a:prstGeom prst="rect">
            <a:avLst/>
          </a:prstGeom>
          <a:noFill/>
        </p:spPr>
        <p:txBody>
          <a:bodyPr wrap="none" rtlCol="0">
            <a:spAutoFit/>
          </a:bodyPr>
          <a:lstStyle/>
          <a:p>
            <a:pPr algn="ctr"/>
            <a:r>
              <a:rPr lang="en-US" sz="1600" dirty="0" smtClean="0">
                <a:solidFill>
                  <a:schemeClr val="bg1"/>
                </a:solidFill>
              </a:rPr>
              <a:t>VLT/NACO + AGPM-L</a:t>
            </a:r>
          </a:p>
        </p:txBody>
      </p:sp>
      <p:sp>
        <p:nvSpPr>
          <p:cNvPr id="6" name="Rectangle 5"/>
          <p:cNvSpPr/>
          <p:nvPr/>
        </p:nvSpPr>
        <p:spPr>
          <a:xfrm>
            <a:off x="6985189" y="1533600"/>
            <a:ext cx="216024"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p:cNvSpPr txBox="1"/>
          <p:nvPr/>
        </p:nvSpPr>
        <p:spPr>
          <a:xfrm>
            <a:off x="212856" y="5923405"/>
            <a:ext cx="498855" cy="276999"/>
          </a:xfrm>
          <a:prstGeom prst="rect">
            <a:avLst/>
          </a:prstGeom>
          <a:noFill/>
        </p:spPr>
        <p:txBody>
          <a:bodyPr wrap="none" rtlCol="0">
            <a:spAutoFit/>
          </a:bodyPr>
          <a:lstStyle/>
          <a:p>
            <a:r>
              <a:rPr lang="en-US" sz="1200" dirty="0" smtClean="0">
                <a:solidFill>
                  <a:schemeClr val="bg1"/>
                </a:solidFill>
              </a:rPr>
              <a:t>2003</a:t>
            </a:r>
            <a:endParaRPr lang="en-US" sz="1200" dirty="0">
              <a:solidFill>
                <a:schemeClr val="bg1"/>
              </a:solidFill>
            </a:endParaRPr>
          </a:p>
        </p:txBody>
      </p:sp>
      <p:sp>
        <p:nvSpPr>
          <p:cNvPr id="18" name="ZoneTexte 17"/>
          <p:cNvSpPr txBox="1"/>
          <p:nvPr/>
        </p:nvSpPr>
        <p:spPr>
          <a:xfrm>
            <a:off x="2737066" y="5923405"/>
            <a:ext cx="498855" cy="276999"/>
          </a:xfrm>
          <a:prstGeom prst="rect">
            <a:avLst/>
          </a:prstGeom>
          <a:noFill/>
        </p:spPr>
        <p:txBody>
          <a:bodyPr wrap="none" rtlCol="0">
            <a:spAutoFit/>
          </a:bodyPr>
          <a:lstStyle/>
          <a:p>
            <a:r>
              <a:rPr lang="en-US" sz="1200" dirty="0" smtClean="0">
                <a:solidFill>
                  <a:schemeClr val="bg1"/>
                </a:solidFill>
              </a:rPr>
              <a:t>2009</a:t>
            </a:r>
            <a:endParaRPr lang="en-US" sz="1200" dirty="0">
              <a:solidFill>
                <a:schemeClr val="bg1"/>
              </a:solidFill>
            </a:endParaRPr>
          </a:p>
        </p:txBody>
      </p:sp>
      <p:sp>
        <p:nvSpPr>
          <p:cNvPr id="19" name="ZoneTexte 18"/>
          <p:cNvSpPr txBox="1"/>
          <p:nvPr/>
        </p:nvSpPr>
        <p:spPr>
          <a:xfrm>
            <a:off x="7764090" y="5923405"/>
            <a:ext cx="498855" cy="276999"/>
          </a:xfrm>
          <a:prstGeom prst="rect">
            <a:avLst/>
          </a:prstGeom>
          <a:noFill/>
        </p:spPr>
        <p:txBody>
          <a:bodyPr wrap="none" rtlCol="0">
            <a:spAutoFit/>
          </a:bodyPr>
          <a:lstStyle/>
          <a:p>
            <a:r>
              <a:rPr lang="en-US" sz="1200" dirty="0" smtClean="0">
                <a:solidFill>
                  <a:schemeClr val="bg1"/>
                </a:solidFill>
              </a:rPr>
              <a:t>2013</a:t>
            </a:r>
            <a:endParaRPr lang="en-US" sz="1200" dirty="0">
              <a:solidFill>
                <a:schemeClr val="bg1"/>
              </a:solidFill>
            </a:endParaRPr>
          </a:p>
        </p:txBody>
      </p:sp>
      <p:pic>
        <p:nvPicPr>
          <p:cNvPr id="21" name="Picture 7" descr="C:\Users\Olivier\Desktop\burrow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2476" y="1310998"/>
            <a:ext cx="3021559" cy="2468750"/>
          </a:xfrm>
          <a:prstGeom prst="rect">
            <a:avLst/>
          </a:prstGeom>
          <a:ln>
            <a:noFill/>
          </a:ln>
          <a:effectLst>
            <a:outerShdw blurRad="508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ZoneTexte 21"/>
          <p:cNvSpPr txBox="1"/>
          <p:nvPr/>
        </p:nvSpPr>
        <p:spPr>
          <a:xfrm>
            <a:off x="6932232" y="3212842"/>
            <a:ext cx="260007" cy="307777"/>
          </a:xfrm>
          <a:prstGeom prst="rect">
            <a:avLst/>
          </a:prstGeom>
          <a:noFill/>
        </p:spPr>
        <p:txBody>
          <a:bodyPr wrap="none" rtlCol="0">
            <a:spAutoFit/>
          </a:bodyPr>
          <a:lstStyle/>
          <a:p>
            <a:pPr algn="ctr"/>
            <a:r>
              <a:rPr lang="en-US" sz="1400" dirty="0" smtClean="0">
                <a:solidFill>
                  <a:schemeClr val="accent1">
                    <a:lumMod val="75000"/>
                  </a:schemeClr>
                </a:solidFill>
              </a:rPr>
              <a:t>L</a:t>
            </a:r>
            <a:endParaRPr lang="en-US" sz="1400" dirty="0">
              <a:solidFill>
                <a:schemeClr val="accent1">
                  <a:lumMod val="75000"/>
                </a:schemeClr>
              </a:solidFill>
            </a:endParaRPr>
          </a:p>
        </p:txBody>
      </p:sp>
      <p:sp>
        <p:nvSpPr>
          <p:cNvPr id="28" name="Bouée 27"/>
          <p:cNvSpPr/>
          <p:nvPr/>
        </p:nvSpPr>
        <p:spPr>
          <a:xfrm>
            <a:off x="6660272" y="4905288"/>
            <a:ext cx="660417" cy="653285"/>
          </a:xfrm>
          <a:prstGeom prst="donut">
            <a:avLst>
              <a:gd name="adj" fmla="val 30281"/>
            </a:avLst>
          </a:prstGeom>
          <a:solidFill>
            <a:schemeClr val="accent3">
              <a:alpha val="2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Ellipse 28"/>
          <p:cNvSpPr/>
          <p:nvPr/>
        </p:nvSpPr>
        <p:spPr>
          <a:xfrm>
            <a:off x="6768272" y="5013328"/>
            <a:ext cx="462292" cy="457249"/>
          </a:xfrm>
          <a:prstGeom prst="ellipse">
            <a:avLst/>
          </a:prstGeom>
          <a:noFill/>
          <a:ln w="127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ZoneTexte 29"/>
          <p:cNvSpPr txBox="1"/>
          <p:nvPr/>
        </p:nvSpPr>
        <p:spPr>
          <a:xfrm>
            <a:off x="6250413" y="4571688"/>
            <a:ext cx="1539717" cy="307777"/>
          </a:xfrm>
          <a:prstGeom prst="rect">
            <a:avLst/>
          </a:prstGeom>
          <a:noFill/>
        </p:spPr>
        <p:txBody>
          <a:bodyPr wrap="none" rtlCol="0">
            <a:spAutoFit/>
          </a:bodyPr>
          <a:lstStyle/>
          <a:p>
            <a:r>
              <a:rPr lang="en-US" sz="1400" dirty="0" smtClean="0">
                <a:solidFill>
                  <a:schemeClr val="accent3"/>
                </a:solidFill>
              </a:rPr>
              <a:t>New search region</a:t>
            </a:r>
            <a:endParaRPr lang="en-US" sz="1400" dirty="0">
              <a:solidFill>
                <a:schemeClr val="accent3"/>
              </a:solidFill>
            </a:endParaRPr>
          </a:p>
        </p:txBody>
      </p:sp>
      <p:sp>
        <p:nvSpPr>
          <p:cNvPr id="31" name="ZoneTexte 30"/>
          <p:cNvSpPr txBox="1"/>
          <p:nvPr/>
        </p:nvSpPr>
        <p:spPr>
          <a:xfrm>
            <a:off x="5808846" y="5858889"/>
            <a:ext cx="1276568" cy="307777"/>
          </a:xfrm>
          <a:prstGeom prst="rect">
            <a:avLst/>
          </a:prstGeom>
          <a:noFill/>
        </p:spPr>
        <p:txBody>
          <a:bodyPr wrap="none" rtlCol="0">
            <a:spAutoFit/>
          </a:bodyPr>
          <a:lstStyle/>
          <a:p>
            <a:r>
              <a:rPr lang="en-US" sz="1400" dirty="0" smtClean="0">
                <a:solidFill>
                  <a:schemeClr val="accent2"/>
                </a:solidFill>
              </a:rPr>
              <a:t>Habitable zone</a:t>
            </a:r>
            <a:endParaRPr lang="en-US" sz="1400" dirty="0">
              <a:solidFill>
                <a:schemeClr val="accent2"/>
              </a:solidFill>
            </a:endParaRPr>
          </a:p>
        </p:txBody>
      </p:sp>
      <p:cxnSp>
        <p:nvCxnSpPr>
          <p:cNvPr id="32" name="Connecteur droit avec flèche 31"/>
          <p:cNvCxnSpPr>
            <a:endCxn id="29" idx="3"/>
          </p:cNvCxnSpPr>
          <p:nvPr/>
        </p:nvCxnSpPr>
        <p:spPr>
          <a:xfrm flipV="1">
            <a:off x="6447130" y="5403614"/>
            <a:ext cx="388843" cy="573416"/>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4460057" y="6093296"/>
            <a:ext cx="57606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4532065" y="5815004"/>
            <a:ext cx="441146" cy="276999"/>
          </a:xfrm>
          <a:prstGeom prst="rect">
            <a:avLst/>
          </a:prstGeom>
          <a:noFill/>
        </p:spPr>
        <p:txBody>
          <a:bodyPr wrap="none" rtlCol="0">
            <a:spAutoFit/>
          </a:bodyPr>
          <a:lstStyle/>
          <a:p>
            <a:r>
              <a:rPr lang="en-US" sz="1200" dirty="0" smtClean="0">
                <a:solidFill>
                  <a:schemeClr val="bg2"/>
                </a:solidFill>
              </a:rPr>
              <a:t>0.4”</a:t>
            </a:r>
            <a:endParaRPr lang="en-US" sz="1200" dirty="0">
              <a:solidFill>
                <a:schemeClr val="bg2"/>
              </a:solidFill>
            </a:endParaRPr>
          </a:p>
        </p:txBody>
      </p:sp>
    </p:spTree>
    <p:extLst>
      <p:ext uri="{BB962C8B-B14F-4D97-AF65-F5344CB8AC3E}">
        <p14:creationId xmlns:p14="http://schemas.microsoft.com/office/powerpoint/2010/main" val="37105279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PhD project #2: optimal image processing</a:t>
            </a:r>
            <a:endParaRPr lang="en-US" dirty="0"/>
          </a:p>
        </p:txBody>
      </p:sp>
      <p:sp>
        <p:nvSpPr>
          <p:cNvPr id="3" name="Espace réservé du texte 2"/>
          <p:cNvSpPr>
            <a:spLocks noGrp="1"/>
          </p:cNvSpPr>
          <p:nvPr>
            <p:ph type="body" idx="1"/>
          </p:nvPr>
        </p:nvSpPr>
        <p:spPr/>
        <p:txBody>
          <a:bodyPr/>
          <a:lstStyle/>
          <a:p>
            <a:r>
              <a:rPr lang="en-US" b="1" dirty="0" smtClean="0"/>
              <a:t>Carlos Gomez</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28</a:t>
            </a:fld>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669" y="980729"/>
            <a:ext cx="2416154"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81425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Detection in speckle noise?</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29</a:t>
            </a:fld>
            <a:endParaRPr lang="en-US"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1021" y="1600200"/>
            <a:ext cx="6372358"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1115616" y="1650424"/>
            <a:ext cx="3073983" cy="400110"/>
          </a:xfrm>
          <a:prstGeom prst="rect">
            <a:avLst/>
          </a:prstGeom>
          <a:noFill/>
        </p:spPr>
        <p:txBody>
          <a:bodyPr wrap="none" rtlCol="0">
            <a:spAutoFit/>
          </a:bodyPr>
          <a:lstStyle/>
          <a:p>
            <a:r>
              <a:rPr lang="en-US" sz="2000" dirty="0" smtClean="0"/>
              <a:t>ESO-3.6m/</a:t>
            </a:r>
            <a:r>
              <a:rPr lang="en-US" sz="2000" dirty="0" err="1" smtClean="0"/>
              <a:t>ComeOn</a:t>
            </a:r>
            <a:r>
              <a:rPr lang="en-US" sz="2000" dirty="0" smtClean="0"/>
              <a:t>+ (1994)</a:t>
            </a:r>
            <a:endParaRPr lang="en-US" sz="2000" dirty="0"/>
          </a:p>
        </p:txBody>
      </p:sp>
      <p:sp>
        <p:nvSpPr>
          <p:cNvPr id="8" name="ZoneTexte 7"/>
          <p:cNvSpPr txBox="1"/>
          <p:nvPr/>
        </p:nvSpPr>
        <p:spPr>
          <a:xfrm>
            <a:off x="6372200" y="1650424"/>
            <a:ext cx="1000595" cy="400110"/>
          </a:xfrm>
          <a:prstGeom prst="rect">
            <a:avLst/>
          </a:prstGeom>
          <a:noFill/>
        </p:spPr>
        <p:txBody>
          <a:bodyPr wrap="none" rtlCol="0">
            <a:spAutoFit/>
          </a:bodyPr>
          <a:lstStyle/>
          <a:p>
            <a:r>
              <a:rPr lang="en-US" sz="2000" dirty="0" smtClean="0"/>
              <a:t>S = 0.21</a:t>
            </a:r>
            <a:endParaRPr lang="en-US" sz="2000" dirty="0"/>
          </a:p>
        </p:txBody>
      </p:sp>
    </p:spTree>
    <p:extLst>
      <p:ext uri="{BB962C8B-B14F-4D97-AF65-F5344CB8AC3E}">
        <p14:creationId xmlns:p14="http://schemas.microsoft.com/office/powerpoint/2010/main" val="1994577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4499992" y="2106542"/>
            <a:ext cx="2592288" cy="365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smtClean="0"/>
              <a:t>Which planets?</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a:t>
            </a:fld>
            <a:endParaRPr lang="en-US" dirty="0"/>
          </a:p>
        </p:txBody>
      </p:sp>
      <p:sp>
        <p:nvSpPr>
          <p:cNvPr id="12" name="ZoneTexte 11"/>
          <p:cNvSpPr txBox="1"/>
          <p:nvPr/>
        </p:nvSpPr>
        <p:spPr>
          <a:xfrm>
            <a:off x="4682764" y="1772816"/>
            <a:ext cx="2169313" cy="338554"/>
          </a:xfrm>
          <a:prstGeom prst="rect">
            <a:avLst/>
          </a:prstGeom>
          <a:noFill/>
        </p:spPr>
        <p:txBody>
          <a:bodyPr wrap="none" rtlCol="0">
            <a:spAutoFit/>
          </a:bodyPr>
          <a:lstStyle/>
          <a:p>
            <a:pPr algn="ctr"/>
            <a:r>
              <a:rPr lang="en-US" sz="1600" dirty="0" smtClean="0">
                <a:solidFill>
                  <a:schemeClr val="accent1"/>
                </a:solidFill>
              </a:rPr>
              <a:t>current imaging surveys</a:t>
            </a:r>
          </a:p>
        </p:txBody>
      </p:sp>
      <p:cxnSp>
        <p:nvCxnSpPr>
          <p:cNvPr id="13" name="Connecteur droit 12"/>
          <p:cNvCxnSpPr/>
          <p:nvPr/>
        </p:nvCxnSpPr>
        <p:spPr>
          <a:xfrm flipV="1">
            <a:off x="3995936" y="2061414"/>
            <a:ext cx="0" cy="37444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V="1">
            <a:off x="3491880" y="2061414"/>
            <a:ext cx="0" cy="3744416"/>
          </a:xfrm>
          <a:prstGeom prst="line">
            <a:avLst/>
          </a:prstGeom>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3802908" y="1773382"/>
            <a:ext cx="472630" cy="338554"/>
          </a:xfrm>
          <a:prstGeom prst="rect">
            <a:avLst/>
          </a:prstGeom>
          <a:noFill/>
        </p:spPr>
        <p:txBody>
          <a:bodyPr wrap="none" rtlCol="0">
            <a:spAutoFit/>
          </a:bodyPr>
          <a:lstStyle/>
          <a:p>
            <a:pPr algn="ctr"/>
            <a:r>
              <a:rPr lang="en-US" sz="1600" dirty="0" smtClean="0">
                <a:solidFill>
                  <a:schemeClr val="accent1"/>
                </a:solidFill>
              </a:rPr>
              <a:t>VLT</a:t>
            </a:r>
          </a:p>
        </p:txBody>
      </p:sp>
      <p:sp>
        <p:nvSpPr>
          <p:cNvPr id="17" name="ZoneTexte 16"/>
          <p:cNvSpPr txBox="1"/>
          <p:nvPr/>
        </p:nvSpPr>
        <p:spPr>
          <a:xfrm>
            <a:off x="3202118" y="1773382"/>
            <a:ext cx="620106" cy="338554"/>
          </a:xfrm>
          <a:prstGeom prst="rect">
            <a:avLst/>
          </a:prstGeom>
          <a:noFill/>
        </p:spPr>
        <p:txBody>
          <a:bodyPr wrap="none" rtlCol="0">
            <a:spAutoFit/>
          </a:bodyPr>
          <a:lstStyle/>
          <a:p>
            <a:pPr algn="ctr"/>
            <a:r>
              <a:rPr lang="en-US" sz="1600" dirty="0" smtClean="0">
                <a:solidFill>
                  <a:schemeClr val="accent1"/>
                </a:solidFill>
              </a:rPr>
              <a:t>E-ELT</a:t>
            </a:r>
          </a:p>
        </p:txBody>
      </p:sp>
      <p:pic>
        <p:nvPicPr>
          <p:cNvPr id="15" name="Picture 2" descr="C:\Users\Olivier\Desktop\diag.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76552" y="1969867"/>
            <a:ext cx="5981296" cy="43394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842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Angular differential imaging</a:t>
            </a:r>
            <a:endParaRPr lang="en-US" dirty="0"/>
          </a:p>
        </p:txBody>
      </p:sp>
      <p:sp>
        <p:nvSpPr>
          <p:cNvPr id="3" name="Espace réservé du contenu 2"/>
          <p:cNvSpPr>
            <a:spLocks noGrp="1"/>
          </p:cNvSpPr>
          <p:nvPr>
            <p:ph idx="1"/>
          </p:nvPr>
        </p:nvSpPr>
        <p:spPr>
          <a:xfrm>
            <a:off x="457200" y="1600200"/>
            <a:ext cx="7620000" cy="1612776"/>
          </a:xfrm>
        </p:spPr>
        <p:txBody>
          <a:bodyPr>
            <a:normAutofit fontScale="92500" lnSpcReduction="20000"/>
          </a:bodyPr>
          <a:lstStyle/>
          <a:p>
            <a:r>
              <a:rPr lang="en-US" dirty="0" smtClean="0"/>
              <a:t>Principle: use field rotation</a:t>
            </a:r>
          </a:p>
          <a:p>
            <a:pPr lvl="1"/>
            <a:r>
              <a:rPr lang="en-US" dirty="0" smtClean="0"/>
              <a:t>Stop field stabilization (e.g., </a:t>
            </a:r>
            <a:r>
              <a:rPr lang="en-US" dirty="0" err="1" smtClean="0"/>
              <a:t>derotator</a:t>
            </a:r>
            <a:r>
              <a:rPr lang="en-US" dirty="0" smtClean="0"/>
              <a:t>)</a:t>
            </a:r>
          </a:p>
          <a:p>
            <a:pPr lvl="1"/>
            <a:r>
              <a:rPr lang="en-US" dirty="0" smtClean="0"/>
              <a:t>Let sky rotate in front of telescope</a:t>
            </a:r>
          </a:p>
          <a:p>
            <a:r>
              <a:rPr lang="en-US" dirty="0" smtClean="0"/>
              <a:t>Keep quasi-static speckles fixed while planet moves</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30</a:t>
            </a:fld>
            <a:endParaRPr lang="en-US" dirty="0"/>
          </a:p>
        </p:txBody>
      </p:sp>
      <p:pic>
        <p:nvPicPr>
          <p:cNvPr id="12290" name="Picture 2" descr="http://www.mpia.de/homes/thalmann/adi_files/image0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218186"/>
            <a:ext cx="4968552" cy="334148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6776866" y="0"/>
            <a:ext cx="1683858" cy="338554"/>
          </a:xfrm>
          <a:prstGeom prst="rect">
            <a:avLst/>
          </a:prstGeom>
          <a:noFill/>
        </p:spPr>
        <p:txBody>
          <a:bodyPr wrap="none" rtlCol="0">
            <a:spAutoFit/>
          </a:bodyPr>
          <a:lstStyle/>
          <a:p>
            <a:pPr algn="r"/>
            <a:r>
              <a:rPr lang="en-US" sz="1600" dirty="0" smtClean="0">
                <a:solidFill>
                  <a:schemeClr val="accent1">
                    <a:lumMod val="75000"/>
                  </a:schemeClr>
                </a:solidFill>
              </a:rPr>
              <a:t>Marois et al. 2006</a:t>
            </a:r>
            <a:endParaRPr lang="en-US" sz="1600" dirty="0">
              <a:solidFill>
                <a:schemeClr val="accent1">
                  <a:lumMod val="75000"/>
                </a:schemeClr>
              </a:solidFill>
            </a:endParaRPr>
          </a:p>
        </p:txBody>
      </p:sp>
    </p:spTree>
    <p:extLst>
      <p:ext uri="{BB962C8B-B14F-4D97-AF65-F5344CB8AC3E}">
        <p14:creationId xmlns:p14="http://schemas.microsoft.com/office/powerpoint/2010/main" val="826880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ADI in practice</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31</a:t>
            </a:fld>
            <a:endParaRPr lang="en-US" dirty="0"/>
          </a:p>
        </p:txBody>
      </p:sp>
      <p:pic>
        <p:nvPicPr>
          <p:cNvPr id="8" name="Picture 3" descr="C:\Users\Olivier\Desktop\Clipboard0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8000" y="1600200"/>
            <a:ext cx="7603530" cy="4800600"/>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p:cNvSpPr/>
          <p:nvPr/>
        </p:nvSpPr>
        <p:spPr>
          <a:xfrm>
            <a:off x="882000" y="1854000"/>
            <a:ext cx="72008" cy="720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1051992" y="2924944"/>
            <a:ext cx="72008" cy="720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lipse 6"/>
          <p:cNvSpPr/>
          <p:nvPr/>
        </p:nvSpPr>
        <p:spPr>
          <a:xfrm>
            <a:off x="1204392" y="4077072"/>
            <a:ext cx="72008" cy="720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p:cNvSpPr/>
          <p:nvPr/>
        </p:nvSpPr>
        <p:spPr>
          <a:xfrm>
            <a:off x="1331640" y="5292000"/>
            <a:ext cx="72008" cy="720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p:cNvSpPr/>
          <p:nvPr/>
        </p:nvSpPr>
        <p:spPr>
          <a:xfrm>
            <a:off x="3707904" y="1854000"/>
            <a:ext cx="72008" cy="720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lipse 10"/>
          <p:cNvSpPr/>
          <p:nvPr/>
        </p:nvSpPr>
        <p:spPr>
          <a:xfrm>
            <a:off x="3888000" y="2924944"/>
            <a:ext cx="72008" cy="720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p:cNvSpPr/>
          <p:nvPr/>
        </p:nvSpPr>
        <p:spPr>
          <a:xfrm>
            <a:off x="4050000" y="4077072"/>
            <a:ext cx="72008" cy="720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e 12"/>
          <p:cNvSpPr/>
          <p:nvPr/>
        </p:nvSpPr>
        <p:spPr>
          <a:xfrm>
            <a:off x="4139952" y="5292000"/>
            <a:ext cx="72008" cy="720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lipse 13"/>
          <p:cNvSpPr/>
          <p:nvPr/>
        </p:nvSpPr>
        <p:spPr>
          <a:xfrm>
            <a:off x="5544000" y="1844824"/>
            <a:ext cx="72008" cy="720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14"/>
          <p:cNvSpPr/>
          <p:nvPr/>
        </p:nvSpPr>
        <p:spPr>
          <a:xfrm>
            <a:off x="5544000" y="2924944"/>
            <a:ext cx="72008" cy="720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e 15"/>
          <p:cNvSpPr/>
          <p:nvPr/>
        </p:nvSpPr>
        <p:spPr>
          <a:xfrm>
            <a:off x="5544000" y="4005064"/>
            <a:ext cx="72008" cy="720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lipse 16"/>
          <p:cNvSpPr/>
          <p:nvPr/>
        </p:nvSpPr>
        <p:spPr>
          <a:xfrm>
            <a:off x="5544000" y="5112000"/>
            <a:ext cx="72008" cy="720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p:cNvSpPr/>
          <p:nvPr/>
        </p:nvSpPr>
        <p:spPr>
          <a:xfrm>
            <a:off x="7200000" y="3492000"/>
            <a:ext cx="72008" cy="720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2839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Principal Component Analysis</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32</a:t>
            </a:fld>
            <a:endParaRPr lang="en-US"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001149"/>
            <a:ext cx="7620000" cy="3998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4572000" y="6381328"/>
            <a:ext cx="3794116" cy="338554"/>
          </a:xfrm>
          <a:prstGeom prst="rect">
            <a:avLst/>
          </a:prstGeom>
          <a:noFill/>
        </p:spPr>
        <p:txBody>
          <a:bodyPr wrap="none" rtlCol="0">
            <a:spAutoFit/>
          </a:bodyPr>
          <a:lstStyle/>
          <a:p>
            <a:pPr algn="r"/>
            <a:r>
              <a:rPr lang="en-US" sz="1600" dirty="0" err="1" smtClean="0">
                <a:solidFill>
                  <a:schemeClr val="accent1">
                    <a:lumMod val="75000"/>
                  </a:schemeClr>
                </a:solidFill>
              </a:rPr>
              <a:t>Soummer</a:t>
            </a:r>
            <a:r>
              <a:rPr lang="en-US" sz="1600" dirty="0" smtClean="0">
                <a:solidFill>
                  <a:schemeClr val="accent1">
                    <a:lumMod val="75000"/>
                  </a:schemeClr>
                </a:solidFill>
              </a:rPr>
              <a:t> et al. 2012; Amara &amp; </a:t>
            </a:r>
            <a:r>
              <a:rPr lang="en-US" sz="1600" dirty="0" err="1" smtClean="0">
                <a:solidFill>
                  <a:schemeClr val="accent1">
                    <a:lumMod val="75000"/>
                  </a:schemeClr>
                </a:solidFill>
              </a:rPr>
              <a:t>Quanz</a:t>
            </a:r>
            <a:r>
              <a:rPr lang="en-US" sz="1600" dirty="0" smtClean="0">
                <a:solidFill>
                  <a:schemeClr val="accent1">
                    <a:lumMod val="75000"/>
                  </a:schemeClr>
                </a:solidFill>
              </a:rPr>
              <a:t> 2012</a:t>
            </a:r>
            <a:endParaRPr lang="en-US" sz="1600" dirty="0">
              <a:solidFill>
                <a:schemeClr val="accent1">
                  <a:lumMod val="75000"/>
                </a:schemeClr>
              </a:solidFill>
            </a:endParaRPr>
          </a:p>
        </p:txBody>
      </p:sp>
    </p:spTree>
    <p:extLst>
      <p:ext uri="{BB962C8B-B14F-4D97-AF65-F5344CB8AC3E}">
        <p14:creationId xmlns:p14="http://schemas.microsoft.com/office/powerpoint/2010/main" val="21658537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Main goals of PhD project #2</a:t>
            </a:r>
            <a:endParaRPr lang="en-US" dirty="0"/>
          </a:p>
        </p:txBody>
      </p:sp>
      <p:sp>
        <p:nvSpPr>
          <p:cNvPr id="3" name="Espace réservé du contenu 2"/>
          <p:cNvSpPr>
            <a:spLocks noGrp="1"/>
          </p:cNvSpPr>
          <p:nvPr>
            <p:ph sz="half" idx="1"/>
          </p:nvPr>
        </p:nvSpPr>
        <p:spPr/>
        <p:txBody>
          <a:bodyPr>
            <a:normAutofit lnSpcReduction="10000"/>
          </a:bodyPr>
          <a:lstStyle/>
          <a:p>
            <a:r>
              <a:rPr lang="en-US" dirty="0" smtClean="0"/>
              <a:t>Build upon state-of-the-art</a:t>
            </a:r>
          </a:p>
          <a:p>
            <a:pPr lvl="1"/>
            <a:r>
              <a:rPr lang="en-US" dirty="0" smtClean="0"/>
              <a:t>Advanced use of Principal Component Analysis</a:t>
            </a:r>
          </a:p>
          <a:p>
            <a:r>
              <a:rPr lang="en-US" dirty="0" smtClean="0"/>
              <a:t>Investigate new approaches</a:t>
            </a:r>
          </a:p>
          <a:p>
            <a:pPr lvl="1"/>
            <a:r>
              <a:rPr lang="en-US" dirty="0" smtClean="0"/>
              <a:t>Background subtraction techniques</a:t>
            </a:r>
          </a:p>
          <a:p>
            <a:pPr lvl="1"/>
            <a:r>
              <a:rPr lang="en-US" dirty="0" smtClean="0"/>
              <a:t>Machine learning / dictionary learning</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33</a:t>
            </a:fld>
            <a:endParaRPr lang="en-US" dirty="0"/>
          </a:p>
        </p:txBody>
      </p:sp>
      <p:pic>
        <p:nvPicPr>
          <p:cNvPr id="7" name="Picture 2" descr="D:\Doc_Oli\My Papers\2013\beta Pic limits AGPM\betpicb_frame_v5.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17951" y="1412776"/>
            <a:ext cx="3073511" cy="253938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Doc_Oli\My Papers\2013\beta Pic limits AGPM\betpicb_final_v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326" y="4077072"/>
            <a:ext cx="3054136"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8807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PhD project </a:t>
            </a:r>
            <a:r>
              <a:rPr lang="en-US" dirty="0" smtClean="0"/>
              <a:t>#3: design of </a:t>
            </a:r>
            <a:br>
              <a:rPr lang="en-US" dirty="0" smtClean="0"/>
            </a:br>
            <a:r>
              <a:rPr lang="en-US" dirty="0" smtClean="0"/>
              <a:t>2</a:t>
            </a:r>
            <a:r>
              <a:rPr lang="en-US" baseline="30000" dirty="0" smtClean="0"/>
              <a:t>nd</a:t>
            </a:r>
            <a:r>
              <a:rPr lang="en-US" dirty="0" smtClean="0"/>
              <a:t> generation AGPM</a:t>
            </a:r>
            <a:endParaRPr lang="en-US" dirty="0"/>
          </a:p>
        </p:txBody>
      </p:sp>
      <p:sp>
        <p:nvSpPr>
          <p:cNvPr id="3" name="Espace réservé du texte 2"/>
          <p:cNvSpPr>
            <a:spLocks noGrp="1"/>
          </p:cNvSpPr>
          <p:nvPr>
            <p:ph type="body" idx="1"/>
          </p:nvPr>
        </p:nvSpPr>
        <p:spPr/>
        <p:txBody>
          <a:bodyPr/>
          <a:lstStyle/>
          <a:p>
            <a:r>
              <a:rPr lang="en-US" b="1" dirty="0" err="1" smtClean="0"/>
              <a:t>Brunella</a:t>
            </a:r>
            <a:r>
              <a:rPr lang="en-US" b="1" dirty="0" smtClean="0"/>
              <a:t> </a:t>
            </a:r>
            <a:r>
              <a:rPr lang="en-US" b="1" dirty="0" err="1" smtClean="0"/>
              <a:t>Carlomagno</a:t>
            </a:r>
            <a:r>
              <a:rPr lang="en-US" dirty="0" smtClean="0"/>
              <a:t> &amp; </a:t>
            </a:r>
            <a:r>
              <a:rPr lang="en-US" b="1" dirty="0" smtClean="0"/>
              <a:t>Christian Delacroix </a:t>
            </a:r>
            <a:r>
              <a:rPr lang="en-US" dirty="0" smtClean="0"/>
              <a:t>(postdoc)</a:t>
            </a:r>
          </a:p>
          <a:p>
            <a:r>
              <a:rPr lang="en-US" dirty="0" smtClean="0"/>
              <a:t>(+ </a:t>
            </a:r>
            <a:r>
              <a:rPr lang="en-US" dirty="0"/>
              <a:t>Ernesto Vargas </a:t>
            </a:r>
            <a:r>
              <a:rPr lang="en-US" dirty="0" smtClean="0"/>
              <a:t>&amp; Pontus Forsberg @ Uppsala)</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34</a:t>
            </a:fld>
            <a:endParaRPr lang="en-US"/>
          </a:p>
        </p:txBody>
      </p:sp>
      <p:pic>
        <p:nvPicPr>
          <p:cNvPr id="19464" name="Picture 8" descr="http://www.hololab.ulg.ac.be/fichiers/ChriD.jpg"/>
          <p:cNvPicPr>
            <a:picLocks noChangeAspect="1" noChangeArrowheads="1"/>
          </p:cNvPicPr>
          <p:nvPr/>
        </p:nvPicPr>
        <p:blipFill rotWithShape="1">
          <a:blip r:embed="rId2">
            <a:extLst>
              <a:ext uri="{28A0092B-C50C-407E-A947-70E740481C1C}">
                <a14:useLocalDpi xmlns:a14="http://schemas.microsoft.com/office/drawing/2010/main" val="0"/>
              </a:ext>
            </a:extLst>
          </a:blip>
          <a:srcRect l="31366" t="9923" r="21245" b="7548"/>
          <a:stretch/>
        </p:blipFill>
        <p:spPr bwMode="auto">
          <a:xfrm>
            <a:off x="4787900" y="1035844"/>
            <a:ext cx="2273300" cy="2969220"/>
          </a:xfrm>
          <a:prstGeom prst="rect">
            <a:avLst/>
          </a:prstGeom>
          <a:noFill/>
          <a:extLst>
            <a:ext uri="{909E8E84-426E-40DD-AFC4-6F175D3DCCD1}">
              <a14:hiddenFill xmlns:a14="http://schemas.microsoft.com/office/drawing/2010/main">
                <a:solidFill>
                  <a:srgbClr val="FFFFFF"/>
                </a:solidFill>
              </a14:hiddenFill>
            </a:ext>
          </a:extLst>
        </p:spPr>
      </p:pic>
      <p:pic>
        <p:nvPicPr>
          <p:cNvPr id="19467" name="Picture 11" descr="C:\Users\Olivier\Desktop\Brunella2.JPG"/>
          <p:cNvPicPr>
            <a:picLocks noChangeAspect="1" noChangeArrowheads="1"/>
          </p:cNvPicPr>
          <p:nvPr/>
        </p:nvPicPr>
        <p:blipFill rotWithShape="1">
          <a:blip r:embed="rId3">
            <a:extLst>
              <a:ext uri="{28A0092B-C50C-407E-A947-70E740481C1C}">
                <a14:useLocalDpi xmlns:a14="http://schemas.microsoft.com/office/drawing/2010/main" val="0"/>
              </a:ext>
            </a:extLst>
          </a:blip>
          <a:srcRect b="9123"/>
          <a:stretch/>
        </p:blipFill>
        <p:spPr bwMode="auto">
          <a:xfrm>
            <a:off x="1395508" y="1035842"/>
            <a:ext cx="2305318" cy="2969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9717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2</a:t>
            </a:r>
            <a:r>
              <a:rPr lang="en-US" baseline="30000" dirty="0" smtClean="0"/>
              <a:t>nd</a:t>
            </a:r>
            <a:r>
              <a:rPr lang="en-US" dirty="0"/>
              <a:t> </a:t>
            </a:r>
            <a:r>
              <a:rPr lang="en-US" dirty="0" smtClean="0"/>
              <a:t>generation</a:t>
            </a:r>
            <a:r>
              <a:rPr lang="en-US" dirty="0"/>
              <a:t> </a:t>
            </a:r>
            <a:r>
              <a:rPr lang="en-US" dirty="0" smtClean="0"/>
              <a:t>mid-IR AGPMs</a:t>
            </a:r>
            <a:endParaRPr lang="en-US" dirty="0"/>
          </a:p>
        </p:txBody>
      </p:sp>
      <p:sp>
        <p:nvSpPr>
          <p:cNvPr id="3" name="Espace réservé du contenu 2"/>
          <p:cNvSpPr>
            <a:spLocks noGrp="1"/>
          </p:cNvSpPr>
          <p:nvPr>
            <p:ph sz="half" idx="1"/>
          </p:nvPr>
        </p:nvSpPr>
        <p:spPr/>
        <p:txBody>
          <a:bodyPr>
            <a:normAutofit/>
          </a:bodyPr>
          <a:lstStyle/>
          <a:p>
            <a:r>
              <a:rPr lang="en-US" dirty="0" smtClean="0"/>
              <a:t>Improvement of the grating parameters</a:t>
            </a:r>
          </a:p>
          <a:p>
            <a:r>
              <a:rPr lang="en-US" dirty="0"/>
              <a:t>Improved anti-reflective </a:t>
            </a:r>
            <a:r>
              <a:rPr lang="en-US" dirty="0" smtClean="0"/>
              <a:t>solutions</a:t>
            </a:r>
          </a:p>
          <a:p>
            <a:r>
              <a:rPr lang="en-US" dirty="0" smtClean="0"/>
              <a:t>Goal: meet the specs for E-ELT/METIS</a:t>
            </a:r>
          </a:p>
          <a:p>
            <a:pPr lvl="1"/>
            <a:r>
              <a:rPr lang="en-US" dirty="0" smtClean="0"/>
              <a:t>R &gt; 1000 over full L, M and N bands</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35</a:t>
            </a:fld>
            <a:endParaRPr lang="en-US" dirty="0"/>
          </a:p>
        </p:txBody>
      </p:sp>
      <p:pic>
        <p:nvPicPr>
          <p:cNvPr id="6" name="Picture 4" descr="C:\Users\Olivier\Desktop\AGPM-L summary.pn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05809" y="1988840"/>
            <a:ext cx="3672408" cy="3672408"/>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9958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AGPMs at shorter wavelengths</a:t>
            </a:r>
            <a:endParaRPr lang="en-US" dirty="0"/>
          </a:p>
        </p:txBody>
      </p:sp>
      <p:sp>
        <p:nvSpPr>
          <p:cNvPr id="3" name="Espace réservé du contenu 2"/>
          <p:cNvSpPr>
            <a:spLocks noGrp="1"/>
          </p:cNvSpPr>
          <p:nvPr>
            <p:ph idx="1"/>
          </p:nvPr>
        </p:nvSpPr>
        <p:spPr/>
        <p:txBody>
          <a:bodyPr/>
          <a:lstStyle/>
          <a:p>
            <a:r>
              <a:rPr lang="en-US" dirty="0"/>
              <a:t>Cover near-infrared window (1 – 2.5 µm</a:t>
            </a:r>
            <a:r>
              <a:rPr lang="en-US" dirty="0" smtClean="0"/>
              <a:t>)</a:t>
            </a:r>
          </a:p>
          <a:p>
            <a:pPr lvl="1"/>
            <a:r>
              <a:rPr lang="en-US" dirty="0"/>
              <a:t>More a technology challenge than a design </a:t>
            </a:r>
            <a:r>
              <a:rPr lang="en-US" dirty="0" smtClean="0"/>
              <a:t>issue</a:t>
            </a:r>
            <a:endParaRPr lang="en-US" dirty="0"/>
          </a:p>
          <a:p>
            <a:r>
              <a:rPr lang="en-US" dirty="0"/>
              <a:t>Goal 1: installation on VLT/SPHERE </a:t>
            </a:r>
            <a:r>
              <a:rPr lang="en-US" dirty="0" smtClean="0"/>
              <a:t>by 2016</a:t>
            </a:r>
            <a:endParaRPr lang="en-US" dirty="0"/>
          </a:p>
          <a:p>
            <a:r>
              <a:rPr lang="en-US" dirty="0"/>
              <a:t>Goal 2: prepare for E-ELT </a:t>
            </a:r>
            <a:endParaRPr lang="en-US" dirty="0" smtClean="0"/>
          </a:p>
          <a:p>
            <a:pPr lvl="1"/>
            <a:r>
              <a:rPr lang="en-US" dirty="0" smtClean="0"/>
              <a:t>1</a:t>
            </a:r>
            <a:r>
              <a:rPr lang="en-US" baseline="30000" dirty="0" smtClean="0"/>
              <a:t>st</a:t>
            </a:r>
            <a:r>
              <a:rPr lang="en-US" dirty="0" smtClean="0"/>
              <a:t> </a:t>
            </a:r>
            <a:r>
              <a:rPr lang="en-US" dirty="0"/>
              <a:t>light </a:t>
            </a:r>
            <a:r>
              <a:rPr lang="en-US" dirty="0" smtClean="0"/>
              <a:t>infrared camera (MICADO)</a:t>
            </a:r>
          </a:p>
          <a:p>
            <a:pPr lvl="1"/>
            <a:r>
              <a:rPr lang="en-US" dirty="0" smtClean="0"/>
              <a:t>Dedicated high contrast imaging camera (PCS)</a:t>
            </a:r>
          </a:p>
          <a:p>
            <a:pPr lvl="1"/>
            <a:r>
              <a:rPr lang="en-US" dirty="0" smtClean="0"/>
              <a:t>May require higher topological charges</a:t>
            </a:r>
            <a:endParaRPr lang="en-US" dirty="0"/>
          </a:p>
          <a:p>
            <a:r>
              <a:rPr lang="en-US" dirty="0"/>
              <a:t>Goal 3: space </a:t>
            </a:r>
            <a:r>
              <a:rPr lang="en-US" dirty="0" smtClean="0"/>
              <a:t>applications</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36</a:t>
            </a:fld>
            <a:endParaRPr lang="en-US" dirty="0"/>
          </a:p>
        </p:txBody>
      </p:sp>
    </p:spTree>
    <p:extLst>
      <p:ext uri="{BB962C8B-B14F-4D97-AF65-F5344CB8AC3E}">
        <p14:creationId xmlns:p14="http://schemas.microsoft.com/office/powerpoint/2010/main" val="41306608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Higher topological charges</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37</a:t>
            </a:fld>
            <a:endParaRPr lang="en-US"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2708920"/>
            <a:ext cx="7620000" cy="3967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descr="C:\Users\Olivier\Desktop\topo_char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145" y="1268760"/>
            <a:ext cx="5686135" cy="136815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627784" y="1484784"/>
            <a:ext cx="550151" cy="369332"/>
          </a:xfrm>
          <a:prstGeom prst="rect">
            <a:avLst/>
          </a:prstGeom>
          <a:noFill/>
        </p:spPr>
        <p:txBody>
          <a:bodyPr wrap="none" rtlCol="0">
            <a:spAutoFit/>
          </a:bodyPr>
          <a:lstStyle/>
          <a:p>
            <a:r>
              <a:rPr lang="en-US" dirty="0" err="1" smtClean="0"/>
              <a:t>l</a:t>
            </a:r>
            <a:r>
              <a:rPr lang="en-US" baseline="-25000" dirty="0" err="1" smtClean="0"/>
              <a:t>p</a:t>
            </a:r>
            <a:r>
              <a:rPr lang="en-US" dirty="0" smtClean="0"/>
              <a:t>=2</a:t>
            </a:r>
            <a:endParaRPr lang="en-US" dirty="0"/>
          </a:p>
        </p:txBody>
      </p:sp>
      <p:sp>
        <p:nvSpPr>
          <p:cNvPr id="9" name="ZoneTexte 8"/>
          <p:cNvSpPr txBox="1"/>
          <p:nvPr/>
        </p:nvSpPr>
        <p:spPr>
          <a:xfrm>
            <a:off x="4606056" y="1484784"/>
            <a:ext cx="550151" cy="369332"/>
          </a:xfrm>
          <a:prstGeom prst="rect">
            <a:avLst/>
          </a:prstGeom>
          <a:noFill/>
        </p:spPr>
        <p:txBody>
          <a:bodyPr wrap="none" rtlCol="0">
            <a:spAutoFit/>
          </a:bodyPr>
          <a:lstStyle/>
          <a:p>
            <a:r>
              <a:rPr lang="en-US" dirty="0" err="1"/>
              <a:t>l</a:t>
            </a:r>
            <a:r>
              <a:rPr lang="en-US" baseline="-25000" dirty="0" err="1"/>
              <a:t>p</a:t>
            </a:r>
            <a:r>
              <a:rPr lang="en-US" dirty="0" smtClean="0"/>
              <a:t>=3</a:t>
            </a:r>
            <a:endParaRPr lang="en-US" dirty="0"/>
          </a:p>
        </p:txBody>
      </p:sp>
      <p:sp>
        <p:nvSpPr>
          <p:cNvPr id="10" name="ZoneTexte 9"/>
          <p:cNvSpPr txBox="1"/>
          <p:nvPr/>
        </p:nvSpPr>
        <p:spPr>
          <a:xfrm>
            <a:off x="6622280" y="1484784"/>
            <a:ext cx="550151" cy="369332"/>
          </a:xfrm>
          <a:prstGeom prst="rect">
            <a:avLst/>
          </a:prstGeom>
          <a:noFill/>
        </p:spPr>
        <p:txBody>
          <a:bodyPr wrap="none" rtlCol="0">
            <a:spAutoFit/>
          </a:bodyPr>
          <a:lstStyle/>
          <a:p>
            <a:r>
              <a:rPr lang="en-US" dirty="0" err="1"/>
              <a:t>l</a:t>
            </a:r>
            <a:r>
              <a:rPr lang="en-US" baseline="-25000" dirty="0" err="1"/>
              <a:t>p</a:t>
            </a:r>
            <a:r>
              <a:rPr lang="en-US" dirty="0" smtClean="0"/>
              <a:t>=4</a:t>
            </a:r>
            <a:endParaRPr lang="en-US" dirty="0"/>
          </a:p>
        </p:txBody>
      </p:sp>
      <p:sp>
        <p:nvSpPr>
          <p:cNvPr id="11" name="ZoneTexte 10"/>
          <p:cNvSpPr txBox="1"/>
          <p:nvPr/>
        </p:nvSpPr>
        <p:spPr>
          <a:xfrm>
            <a:off x="1197968" y="2402304"/>
            <a:ext cx="641522" cy="369332"/>
          </a:xfrm>
          <a:prstGeom prst="rect">
            <a:avLst/>
          </a:prstGeom>
          <a:noFill/>
        </p:spPr>
        <p:txBody>
          <a:bodyPr wrap="none" rtlCol="0">
            <a:spAutoFit/>
          </a:bodyPr>
          <a:lstStyle/>
          <a:p>
            <a:r>
              <a:rPr lang="en-US" dirty="0" smtClean="0"/>
              <a:t>1</a:t>
            </a:r>
            <a:r>
              <a:rPr lang="el-GR" dirty="0" smtClean="0">
                <a:latin typeface="Calibri"/>
              </a:rPr>
              <a:t>λ</a:t>
            </a:r>
            <a:r>
              <a:rPr lang="en-US" dirty="0" smtClean="0"/>
              <a:t>/D</a:t>
            </a:r>
            <a:endParaRPr lang="en-US" dirty="0"/>
          </a:p>
        </p:txBody>
      </p:sp>
      <p:sp>
        <p:nvSpPr>
          <p:cNvPr id="12" name="ZoneTexte 11"/>
          <p:cNvSpPr txBox="1"/>
          <p:nvPr/>
        </p:nvSpPr>
        <p:spPr>
          <a:xfrm>
            <a:off x="3076726" y="2411596"/>
            <a:ext cx="641522" cy="369332"/>
          </a:xfrm>
          <a:prstGeom prst="rect">
            <a:avLst/>
          </a:prstGeom>
          <a:noFill/>
        </p:spPr>
        <p:txBody>
          <a:bodyPr wrap="none" rtlCol="0">
            <a:spAutoFit/>
          </a:bodyPr>
          <a:lstStyle/>
          <a:p>
            <a:r>
              <a:rPr lang="en-US" dirty="0" smtClean="0"/>
              <a:t>2</a:t>
            </a:r>
            <a:r>
              <a:rPr lang="el-GR" dirty="0" smtClean="0">
                <a:latin typeface="Calibri"/>
              </a:rPr>
              <a:t>λ</a:t>
            </a:r>
            <a:r>
              <a:rPr lang="en-US" dirty="0" smtClean="0"/>
              <a:t>/D</a:t>
            </a:r>
            <a:endParaRPr lang="en-US" dirty="0"/>
          </a:p>
        </p:txBody>
      </p:sp>
      <p:sp>
        <p:nvSpPr>
          <p:cNvPr id="13" name="ZoneTexte 12"/>
          <p:cNvSpPr txBox="1"/>
          <p:nvPr/>
        </p:nvSpPr>
        <p:spPr>
          <a:xfrm>
            <a:off x="4942384" y="2411596"/>
            <a:ext cx="641522" cy="369332"/>
          </a:xfrm>
          <a:prstGeom prst="rect">
            <a:avLst/>
          </a:prstGeom>
          <a:noFill/>
        </p:spPr>
        <p:txBody>
          <a:bodyPr wrap="none" rtlCol="0">
            <a:spAutoFit/>
          </a:bodyPr>
          <a:lstStyle/>
          <a:p>
            <a:r>
              <a:rPr lang="en-US" dirty="0" smtClean="0"/>
              <a:t>3</a:t>
            </a:r>
            <a:r>
              <a:rPr lang="el-GR" dirty="0" smtClean="0">
                <a:latin typeface="Calibri"/>
              </a:rPr>
              <a:t>λ</a:t>
            </a:r>
            <a:r>
              <a:rPr lang="en-US" dirty="0" smtClean="0"/>
              <a:t>/D</a:t>
            </a:r>
            <a:endParaRPr lang="en-US" dirty="0"/>
          </a:p>
        </p:txBody>
      </p:sp>
      <p:sp>
        <p:nvSpPr>
          <p:cNvPr id="14" name="ZoneTexte 13"/>
          <p:cNvSpPr txBox="1"/>
          <p:nvPr/>
        </p:nvSpPr>
        <p:spPr>
          <a:xfrm>
            <a:off x="6886600" y="2411596"/>
            <a:ext cx="641522" cy="369332"/>
          </a:xfrm>
          <a:prstGeom prst="rect">
            <a:avLst/>
          </a:prstGeom>
          <a:noFill/>
        </p:spPr>
        <p:txBody>
          <a:bodyPr wrap="none" rtlCol="0">
            <a:spAutoFit/>
          </a:bodyPr>
          <a:lstStyle/>
          <a:p>
            <a:r>
              <a:rPr lang="en-US" dirty="0" smtClean="0"/>
              <a:t>4</a:t>
            </a:r>
            <a:r>
              <a:rPr lang="el-GR" dirty="0" smtClean="0">
                <a:latin typeface="Calibri"/>
              </a:rPr>
              <a:t>λ</a:t>
            </a:r>
            <a:r>
              <a:rPr lang="en-US" dirty="0" smtClean="0"/>
              <a:t>/D</a:t>
            </a:r>
            <a:endParaRPr lang="en-US" dirty="0"/>
          </a:p>
        </p:txBody>
      </p:sp>
      <p:sp>
        <p:nvSpPr>
          <p:cNvPr id="15" name="ZoneTexte 14"/>
          <p:cNvSpPr txBox="1"/>
          <p:nvPr/>
        </p:nvSpPr>
        <p:spPr>
          <a:xfrm>
            <a:off x="0" y="3501008"/>
            <a:ext cx="550151" cy="369332"/>
          </a:xfrm>
          <a:prstGeom prst="rect">
            <a:avLst/>
          </a:prstGeom>
          <a:noFill/>
        </p:spPr>
        <p:txBody>
          <a:bodyPr wrap="none" rtlCol="0">
            <a:spAutoFit/>
          </a:bodyPr>
          <a:lstStyle/>
          <a:p>
            <a:r>
              <a:rPr lang="en-US" dirty="0" err="1"/>
              <a:t>l</a:t>
            </a:r>
            <a:r>
              <a:rPr lang="en-US" baseline="-25000" dirty="0" err="1"/>
              <a:t>p</a:t>
            </a:r>
            <a:r>
              <a:rPr lang="en-US" dirty="0" smtClean="0"/>
              <a:t>=2</a:t>
            </a:r>
            <a:endParaRPr lang="en-US" dirty="0"/>
          </a:p>
        </p:txBody>
      </p:sp>
      <p:sp>
        <p:nvSpPr>
          <p:cNvPr id="16" name="ZoneTexte 15"/>
          <p:cNvSpPr txBox="1"/>
          <p:nvPr/>
        </p:nvSpPr>
        <p:spPr>
          <a:xfrm>
            <a:off x="-2456" y="5589240"/>
            <a:ext cx="550151" cy="369332"/>
          </a:xfrm>
          <a:prstGeom prst="rect">
            <a:avLst/>
          </a:prstGeom>
          <a:noFill/>
        </p:spPr>
        <p:txBody>
          <a:bodyPr wrap="none" rtlCol="0">
            <a:spAutoFit/>
          </a:bodyPr>
          <a:lstStyle/>
          <a:p>
            <a:r>
              <a:rPr lang="en-US" dirty="0" err="1"/>
              <a:t>l</a:t>
            </a:r>
            <a:r>
              <a:rPr lang="en-US" baseline="-25000" dirty="0" err="1"/>
              <a:t>p</a:t>
            </a:r>
            <a:r>
              <a:rPr lang="en-US" dirty="0" smtClean="0"/>
              <a:t>=6</a:t>
            </a:r>
            <a:endParaRPr lang="en-US" dirty="0"/>
          </a:p>
        </p:txBody>
      </p:sp>
      <p:sp>
        <p:nvSpPr>
          <p:cNvPr id="17" name="ZoneTexte 16"/>
          <p:cNvSpPr txBox="1"/>
          <p:nvPr/>
        </p:nvSpPr>
        <p:spPr>
          <a:xfrm>
            <a:off x="6460564" y="2771636"/>
            <a:ext cx="1651093" cy="338554"/>
          </a:xfrm>
          <a:prstGeom prst="rect">
            <a:avLst/>
          </a:prstGeom>
          <a:noFill/>
        </p:spPr>
        <p:txBody>
          <a:bodyPr wrap="none" rtlCol="0">
            <a:spAutoFit/>
          </a:bodyPr>
          <a:lstStyle/>
          <a:p>
            <a:pPr algn="r"/>
            <a:r>
              <a:rPr lang="en-US" sz="1600" dirty="0" smtClean="0">
                <a:solidFill>
                  <a:schemeClr val="bg1"/>
                </a:solidFill>
              </a:rPr>
              <a:t>Guyon et al. 2006</a:t>
            </a:r>
            <a:endParaRPr lang="en-US" sz="1600" dirty="0">
              <a:solidFill>
                <a:schemeClr val="bg1"/>
              </a:solidFill>
            </a:endParaRPr>
          </a:p>
        </p:txBody>
      </p:sp>
    </p:spTree>
    <p:extLst>
      <p:ext uri="{BB962C8B-B14F-4D97-AF65-F5344CB8AC3E}">
        <p14:creationId xmlns:p14="http://schemas.microsoft.com/office/powerpoint/2010/main" val="42153790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“AGPMs” with various </a:t>
            </a:r>
            <a:r>
              <a:rPr lang="en-US" dirty="0" err="1" smtClean="0"/>
              <a:t>l</a:t>
            </a:r>
            <a:r>
              <a:rPr lang="en-US" baseline="-25000" dirty="0" err="1" smtClean="0"/>
              <a:t>p</a:t>
            </a:r>
            <a:endParaRPr lang="en-US" baseline="-25000"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38</a:t>
            </a:fld>
            <a:endParaRPr lang="en-US" dirty="0"/>
          </a:p>
        </p:txBody>
      </p:sp>
      <p:pic>
        <p:nvPicPr>
          <p:cNvPr id="7" name="Picture 2" descr="C:\Users\Olivier\Desktop\topo_zo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7225" y="1800225"/>
            <a:ext cx="721995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6303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New challenges</a:t>
            </a:r>
            <a:endParaRPr lang="en-US" dirty="0"/>
          </a:p>
        </p:txBody>
      </p:sp>
      <p:sp>
        <p:nvSpPr>
          <p:cNvPr id="5" name="Espace réservé du contenu 4"/>
          <p:cNvSpPr>
            <a:spLocks noGrp="1"/>
          </p:cNvSpPr>
          <p:nvPr>
            <p:ph sz="half" idx="1"/>
          </p:nvPr>
        </p:nvSpPr>
        <p:spPr/>
        <p:txBody>
          <a:bodyPr>
            <a:normAutofit lnSpcReduction="10000"/>
          </a:bodyPr>
          <a:lstStyle/>
          <a:p>
            <a:r>
              <a:rPr lang="en-US" dirty="0"/>
              <a:t>Discretization of the grating seems mandatory</a:t>
            </a:r>
          </a:p>
          <a:p>
            <a:pPr lvl="1"/>
            <a:r>
              <a:rPr lang="en-US" dirty="0" smtClean="0"/>
              <a:t>Require new 2D modeling tools</a:t>
            </a:r>
          </a:p>
          <a:p>
            <a:r>
              <a:rPr lang="en-US" dirty="0" smtClean="0"/>
              <a:t>Pioneered by </a:t>
            </a:r>
            <a:r>
              <a:rPr lang="en-US" dirty="0" err="1" smtClean="0"/>
              <a:t>Technion</a:t>
            </a:r>
            <a:r>
              <a:rPr lang="en-US" dirty="0" smtClean="0"/>
              <a:t> (Israel) for mid-IR applications</a:t>
            </a:r>
          </a:p>
          <a:p>
            <a:pPr lvl="1"/>
            <a:r>
              <a:rPr lang="en-US" dirty="0" smtClean="0"/>
              <a:t>Adaptation to diamond not straightforward</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39</a:t>
            </a:fld>
            <a:endParaRPr lang="en-US" dirty="0"/>
          </a:p>
        </p:txBody>
      </p:sp>
      <p:pic>
        <p:nvPicPr>
          <p:cNvPr id="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19600" y="2451431"/>
            <a:ext cx="3657600" cy="27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6732240" y="2060848"/>
            <a:ext cx="1379417" cy="338554"/>
          </a:xfrm>
          <a:prstGeom prst="rect">
            <a:avLst/>
          </a:prstGeom>
          <a:noFill/>
        </p:spPr>
        <p:txBody>
          <a:bodyPr wrap="none" rtlCol="0">
            <a:spAutoFit/>
          </a:bodyPr>
          <a:lstStyle/>
          <a:p>
            <a:pPr algn="r"/>
            <a:r>
              <a:rPr lang="en-US" sz="1600" dirty="0" err="1" smtClean="0">
                <a:solidFill>
                  <a:schemeClr val="accent1">
                    <a:lumMod val="75000"/>
                  </a:schemeClr>
                </a:solidFill>
              </a:rPr>
              <a:t>Niv</a:t>
            </a:r>
            <a:r>
              <a:rPr lang="en-US" sz="1600" dirty="0" smtClean="0">
                <a:solidFill>
                  <a:schemeClr val="accent1">
                    <a:lumMod val="75000"/>
                  </a:schemeClr>
                </a:solidFill>
              </a:rPr>
              <a:t> et al. 2006</a:t>
            </a:r>
            <a:endParaRPr lang="en-US" sz="1600" dirty="0">
              <a:solidFill>
                <a:schemeClr val="accent1">
                  <a:lumMod val="75000"/>
                </a:schemeClr>
              </a:solidFill>
            </a:endParaRPr>
          </a:p>
        </p:txBody>
      </p:sp>
    </p:spTree>
    <p:extLst>
      <p:ext uri="{BB962C8B-B14F-4D97-AF65-F5344CB8AC3E}">
        <p14:creationId xmlns:p14="http://schemas.microsoft.com/office/powerpoint/2010/main" val="838359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Coronagraphy</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4</a:t>
            </a:fld>
            <a:endParaRPr lang="en-US" dirty="0"/>
          </a:p>
        </p:txBody>
      </p:sp>
      <p:pic>
        <p:nvPicPr>
          <p:cNvPr id="9" name="Picture 3" descr="C:\Users\Olivier\Desktop\corono.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46910"/>
            <a:ext cx="7620000" cy="410717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avec flèche 4"/>
          <p:cNvCxnSpPr>
            <a:stCxn id="6" idx="1"/>
          </p:cNvCxnSpPr>
          <p:nvPr/>
        </p:nvCxnSpPr>
        <p:spPr>
          <a:xfrm flipH="1">
            <a:off x="2813694" y="1739018"/>
            <a:ext cx="720080" cy="140502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3533774" y="1415852"/>
            <a:ext cx="1470274" cy="646331"/>
          </a:xfrm>
          <a:prstGeom prst="rect">
            <a:avLst/>
          </a:prstGeom>
          <a:noFill/>
        </p:spPr>
        <p:txBody>
          <a:bodyPr wrap="none" rtlCol="0">
            <a:spAutoFit/>
          </a:bodyPr>
          <a:lstStyle/>
          <a:p>
            <a:r>
              <a:rPr lang="en-US" dirty="0" smtClean="0"/>
              <a:t>Opaque mask</a:t>
            </a:r>
          </a:p>
          <a:p>
            <a:r>
              <a:rPr lang="en-US" dirty="0" smtClean="0"/>
              <a:t>Phase mask</a:t>
            </a:r>
            <a:endParaRPr lang="en-US" dirty="0"/>
          </a:p>
        </p:txBody>
      </p:sp>
    </p:spTree>
    <p:extLst>
      <p:ext uri="{BB962C8B-B14F-4D97-AF65-F5344CB8AC3E}">
        <p14:creationId xmlns:p14="http://schemas.microsoft.com/office/powerpoint/2010/main" val="25936274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PhD project #4: testing AGPM + new instrumental ideas</a:t>
            </a:r>
            <a:endParaRPr lang="en-US" dirty="0"/>
          </a:p>
        </p:txBody>
      </p:sp>
      <p:sp>
        <p:nvSpPr>
          <p:cNvPr id="3" name="Espace réservé du texte 2"/>
          <p:cNvSpPr>
            <a:spLocks noGrp="1"/>
          </p:cNvSpPr>
          <p:nvPr>
            <p:ph type="body" idx="1"/>
          </p:nvPr>
        </p:nvSpPr>
        <p:spPr/>
        <p:txBody>
          <a:bodyPr/>
          <a:lstStyle/>
          <a:p>
            <a:r>
              <a:rPr lang="en-US" b="1" dirty="0" err="1" smtClean="0"/>
              <a:t>Aïssa</a:t>
            </a:r>
            <a:r>
              <a:rPr lang="en-US" b="1" dirty="0" smtClean="0"/>
              <a:t> </a:t>
            </a:r>
            <a:r>
              <a:rPr lang="en-US" b="1" dirty="0" err="1" smtClean="0"/>
              <a:t>Jolivet</a:t>
            </a:r>
            <a:endParaRPr lang="en-US" b="1" dirty="0" smtClean="0"/>
          </a:p>
          <a:p>
            <a:r>
              <a:rPr lang="en-US" dirty="0" smtClean="0"/>
              <a:t>(+  1 postdoc, early 2014)</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40</a:t>
            </a:fld>
            <a:endParaRPr lang="en-US"/>
          </a:p>
        </p:txBody>
      </p:sp>
      <p:pic>
        <p:nvPicPr>
          <p:cNvPr id="22531" name="Picture 3" descr="C:\Users\Olivier\Desktop\aiss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980728"/>
            <a:ext cx="2565897"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960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Coronagraphic test bench</a:t>
            </a:r>
            <a:endParaRPr lang="en-US" dirty="0"/>
          </a:p>
        </p:txBody>
      </p:sp>
      <p:sp>
        <p:nvSpPr>
          <p:cNvPr id="3" name="Espace réservé du contenu 2"/>
          <p:cNvSpPr>
            <a:spLocks noGrp="1"/>
          </p:cNvSpPr>
          <p:nvPr>
            <p:ph sz="half" idx="1"/>
          </p:nvPr>
        </p:nvSpPr>
        <p:spPr/>
        <p:txBody>
          <a:bodyPr>
            <a:normAutofit/>
          </a:bodyPr>
          <a:lstStyle/>
          <a:p>
            <a:r>
              <a:rPr lang="en-US" dirty="0"/>
              <a:t>Develop in-house coronagraphic </a:t>
            </a:r>
            <a:r>
              <a:rPr lang="en-US" dirty="0" smtClean="0"/>
              <a:t>bench</a:t>
            </a:r>
          </a:p>
          <a:p>
            <a:r>
              <a:rPr lang="en-US" dirty="0" smtClean="0"/>
              <a:t>Main goals</a:t>
            </a:r>
            <a:endParaRPr lang="en-US" dirty="0"/>
          </a:p>
          <a:p>
            <a:pPr lvl="1"/>
            <a:r>
              <a:rPr lang="en-US" dirty="0" smtClean="0"/>
              <a:t>Test AGPMs designed for the 1 </a:t>
            </a:r>
            <a:r>
              <a:rPr lang="en-US" dirty="0"/>
              <a:t>– </a:t>
            </a:r>
            <a:r>
              <a:rPr lang="en-US" dirty="0" smtClean="0"/>
              <a:t>4 µm range</a:t>
            </a:r>
          </a:p>
          <a:p>
            <a:pPr lvl="1"/>
            <a:r>
              <a:rPr lang="en-US" dirty="0" smtClean="0"/>
              <a:t>Become independent</a:t>
            </a:r>
          </a:p>
          <a:p>
            <a:pPr lvl="1"/>
            <a:r>
              <a:rPr lang="en-US" dirty="0" smtClean="0"/>
              <a:t>Test new concepts and ideas</a:t>
            </a:r>
          </a:p>
          <a:p>
            <a:r>
              <a:rPr lang="en-US" dirty="0" smtClean="0"/>
              <a:t>Need clean(</a:t>
            </a:r>
            <a:r>
              <a:rPr lang="en-US" dirty="0" err="1" smtClean="0"/>
              <a:t>er</a:t>
            </a:r>
            <a:r>
              <a:rPr lang="en-US" dirty="0" smtClean="0"/>
              <a:t>) room</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41</a:t>
            </a:fld>
            <a:endParaRPr lang="en-US" dirty="0"/>
          </a:p>
        </p:txBody>
      </p:sp>
      <p:pic>
        <p:nvPicPr>
          <p:cNvPr id="7" name="Picture 2" descr="D:\Doc_Oli\My Papers\2013\AGPM-L labo\agpm_naco_v7\images\bench.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19600" y="1831006"/>
            <a:ext cx="3657600" cy="4000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8616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Orbital angular momentum</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42</a:t>
            </a:fld>
            <a:endParaRPr lang="en-US" dirty="0"/>
          </a:p>
        </p:txBody>
      </p:sp>
      <p:pic>
        <p:nvPicPr>
          <p:cNvPr id="6" name="Picture 2" descr="File:Spiral-phase-plat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609850"/>
            <a:ext cx="762000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8491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OAM: history</a:t>
            </a:r>
            <a:endParaRPr lang="en-US" dirty="0"/>
          </a:p>
        </p:txBody>
      </p:sp>
      <p:sp>
        <p:nvSpPr>
          <p:cNvPr id="3" name="Espace réservé du contenu 2"/>
          <p:cNvSpPr>
            <a:spLocks noGrp="1"/>
          </p:cNvSpPr>
          <p:nvPr>
            <p:ph sz="half" idx="1"/>
          </p:nvPr>
        </p:nvSpPr>
        <p:spPr>
          <a:xfrm>
            <a:off x="457200" y="1536192"/>
            <a:ext cx="3538736" cy="2036824"/>
          </a:xfrm>
        </p:spPr>
        <p:txBody>
          <a:bodyPr>
            <a:normAutofit/>
          </a:bodyPr>
          <a:lstStyle/>
          <a:p>
            <a:r>
              <a:rPr lang="en-US" sz="2400" dirty="0" smtClean="0"/>
              <a:t>Predicted by </a:t>
            </a:r>
            <a:r>
              <a:rPr lang="en-US" sz="2400" dirty="0" err="1" smtClean="0"/>
              <a:t>Poynting</a:t>
            </a:r>
            <a:r>
              <a:rPr lang="en-US" sz="2400" dirty="0" smtClean="0"/>
              <a:t> (1909)</a:t>
            </a:r>
          </a:p>
          <a:p>
            <a:r>
              <a:rPr lang="en-US" sz="2400" dirty="0" smtClean="0"/>
              <a:t>Observed by Allen et al. (1992)</a:t>
            </a:r>
            <a:endParaRPr lang="en-US" sz="2400"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43</a:t>
            </a:fld>
            <a:endParaRPr lang="en-US" dirty="0"/>
          </a:p>
        </p:txBody>
      </p:sp>
      <p:pic>
        <p:nvPicPr>
          <p:cNvPr id="14" name="Picture 7" descr="C:\Users\Olivier\Desktop\sam_o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094652"/>
            <a:ext cx="5904656" cy="24108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283968" y="992964"/>
            <a:ext cx="3657600" cy="3084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92506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Effect of the AGPM</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44</a:t>
            </a:fld>
            <a:endParaRPr lang="en-US" dirty="0"/>
          </a:p>
        </p:txBody>
      </p:sp>
      <p:pic>
        <p:nvPicPr>
          <p:cNvPr id="6" name="Picture 2" descr="File:Q-plat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371725"/>
            <a:ext cx="7620000" cy="325754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3554160" y="28476"/>
            <a:ext cx="4909164" cy="338554"/>
          </a:xfrm>
          <a:prstGeom prst="rect">
            <a:avLst/>
          </a:prstGeom>
          <a:noFill/>
        </p:spPr>
        <p:txBody>
          <a:bodyPr wrap="none" rtlCol="0">
            <a:spAutoFit/>
          </a:bodyPr>
          <a:lstStyle/>
          <a:p>
            <a:pPr algn="r"/>
            <a:r>
              <a:rPr lang="en-US" sz="1600" dirty="0" err="1" smtClean="0">
                <a:solidFill>
                  <a:schemeClr val="accent1">
                    <a:lumMod val="75000"/>
                  </a:schemeClr>
                </a:solidFill>
              </a:rPr>
              <a:t>Biener</a:t>
            </a:r>
            <a:r>
              <a:rPr lang="en-US" sz="1600" dirty="0" smtClean="0">
                <a:solidFill>
                  <a:schemeClr val="accent1">
                    <a:lumMod val="75000"/>
                  </a:schemeClr>
                </a:solidFill>
              </a:rPr>
              <a:t> et al. 2002; Mawet et al. 2005; </a:t>
            </a:r>
            <a:r>
              <a:rPr lang="en-US" sz="1600" dirty="0" err="1" smtClean="0">
                <a:solidFill>
                  <a:schemeClr val="accent1">
                    <a:lumMod val="75000"/>
                  </a:schemeClr>
                </a:solidFill>
              </a:rPr>
              <a:t>Marucci</a:t>
            </a:r>
            <a:r>
              <a:rPr lang="en-US" sz="1600" dirty="0" smtClean="0">
                <a:solidFill>
                  <a:schemeClr val="accent1">
                    <a:lumMod val="75000"/>
                  </a:schemeClr>
                </a:solidFill>
              </a:rPr>
              <a:t> et al. 2006</a:t>
            </a:r>
            <a:endParaRPr lang="en-US" sz="1600" dirty="0">
              <a:solidFill>
                <a:schemeClr val="accent1">
                  <a:lumMod val="75000"/>
                </a:schemeClr>
              </a:solidFill>
            </a:endParaRPr>
          </a:p>
        </p:txBody>
      </p:sp>
      <p:sp>
        <p:nvSpPr>
          <p:cNvPr id="3" name="Rectangle 2"/>
          <p:cNvSpPr/>
          <p:nvPr/>
        </p:nvSpPr>
        <p:spPr>
          <a:xfrm>
            <a:off x="2843808" y="3933056"/>
            <a:ext cx="79208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chemeClr val="tx1"/>
                </a:solidFill>
              </a:rPr>
              <a:t>AGPM</a:t>
            </a:r>
            <a:endParaRPr lang="en-US" b="1" dirty="0">
              <a:solidFill>
                <a:schemeClr val="tx1"/>
              </a:solidFill>
            </a:endParaRPr>
          </a:p>
        </p:txBody>
      </p:sp>
    </p:spTree>
    <p:extLst>
      <p:ext uri="{BB962C8B-B14F-4D97-AF65-F5344CB8AC3E}">
        <p14:creationId xmlns:p14="http://schemas.microsoft.com/office/powerpoint/2010/main" val="42770894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e 23"/>
          <p:cNvGrpSpPr/>
          <p:nvPr/>
        </p:nvGrpSpPr>
        <p:grpSpPr>
          <a:xfrm rot="10800000">
            <a:off x="4499990" y="3151895"/>
            <a:ext cx="3672409" cy="971970"/>
            <a:chOff x="797339" y="2749968"/>
            <a:chExt cx="3672409" cy="1596645"/>
          </a:xfrm>
        </p:grpSpPr>
        <p:cxnSp>
          <p:nvCxnSpPr>
            <p:cNvPr id="25" name="Connecteur droit 24"/>
            <p:cNvCxnSpPr/>
            <p:nvPr/>
          </p:nvCxnSpPr>
          <p:spPr>
            <a:xfrm flipH="1" flipV="1">
              <a:off x="797339" y="2749968"/>
              <a:ext cx="3672408" cy="80566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H="1">
              <a:off x="797339" y="3555630"/>
              <a:ext cx="3672409" cy="79098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0" name="Groupe 29"/>
          <p:cNvGrpSpPr/>
          <p:nvPr/>
        </p:nvGrpSpPr>
        <p:grpSpPr>
          <a:xfrm rot="10800000">
            <a:off x="4458227" y="3776570"/>
            <a:ext cx="3672409" cy="971970"/>
            <a:chOff x="797339" y="2749968"/>
            <a:chExt cx="3672409" cy="1596645"/>
          </a:xfrm>
        </p:grpSpPr>
        <p:cxnSp>
          <p:nvCxnSpPr>
            <p:cNvPr id="31" name="Connecteur droit 30"/>
            <p:cNvCxnSpPr/>
            <p:nvPr/>
          </p:nvCxnSpPr>
          <p:spPr>
            <a:xfrm flipH="1" flipV="1">
              <a:off x="797339" y="2749968"/>
              <a:ext cx="3672408" cy="80566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797339" y="3555630"/>
              <a:ext cx="3672409" cy="79098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 name="Titre 1"/>
          <p:cNvSpPr>
            <a:spLocks noGrp="1"/>
          </p:cNvSpPr>
          <p:nvPr>
            <p:ph type="title"/>
          </p:nvPr>
        </p:nvSpPr>
        <p:spPr/>
        <p:txBody>
          <a:bodyPr/>
          <a:lstStyle/>
          <a:p>
            <a:r>
              <a:rPr lang="en-US" dirty="0" smtClean="0"/>
              <a:t>AGPM in convergent beam?</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45</a:t>
            </a:fld>
            <a:endParaRPr lang="en-US" dirty="0"/>
          </a:p>
        </p:txBody>
      </p:sp>
      <p:pic>
        <p:nvPicPr>
          <p:cNvPr id="5" name="Picture 2" descr="C:\Users\Olivier\Desktop\AGPM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115509" y="3465656"/>
            <a:ext cx="2912982" cy="15841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1" name="Groupe 20"/>
          <p:cNvGrpSpPr/>
          <p:nvPr/>
        </p:nvGrpSpPr>
        <p:grpSpPr>
          <a:xfrm>
            <a:off x="879457" y="3140968"/>
            <a:ext cx="3672409" cy="971970"/>
            <a:chOff x="797339" y="2749968"/>
            <a:chExt cx="3672409" cy="1596645"/>
          </a:xfrm>
        </p:grpSpPr>
        <p:cxnSp>
          <p:nvCxnSpPr>
            <p:cNvPr id="14" name="Connecteur droit 13"/>
            <p:cNvCxnSpPr/>
            <p:nvPr/>
          </p:nvCxnSpPr>
          <p:spPr>
            <a:xfrm flipH="1" flipV="1">
              <a:off x="797339" y="2749968"/>
              <a:ext cx="3672408" cy="80566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797339" y="3555630"/>
              <a:ext cx="3672409" cy="79098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7" name="Groupe 26"/>
          <p:cNvGrpSpPr/>
          <p:nvPr/>
        </p:nvGrpSpPr>
        <p:grpSpPr>
          <a:xfrm>
            <a:off x="837694" y="3765643"/>
            <a:ext cx="3672409" cy="971970"/>
            <a:chOff x="797339" y="2749968"/>
            <a:chExt cx="3672409" cy="1596645"/>
          </a:xfrm>
        </p:grpSpPr>
        <p:cxnSp>
          <p:nvCxnSpPr>
            <p:cNvPr id="28" name="Connecteur droit 27"/>
            <p:cNvCxnSpPr/>
            <p:nvPr/>
          </p:nvCxnSpPr>
          <p:spPr>
            <a:xfrm flipH="1" flipV="1">
              <a:off x="797339" y="2749968"/>
              <a:ext cx="3672408" cy="80566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797339" y="3555630"/>
              <a:ext cx="3672409" cy="79098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3" name="ZoneTexte 32"/>
          <p:cNvSpPr txBox="1"/>
          <p:nvPr/>
        </p:nvSpPr>
        <p:spPr>
          <a:xfrm>
            <a:off x="879457" y="2558261"/>
            <a:ext cx="1255215" cy="461665"/>
          </a:xfrm>
          <a:prstGeom prst="rect">
            <a:avLst/>
          </a:prstGeom>
          <a:noFill/>
        </p:spPr>
        <p:txBody>
          <a:bodyPr wrap="none" rtlCol="0">
            <a:spAutoFit/>
          </a:bodyPr>
          <a:lstStyle/>
          <a:p>
            <a:r>
              <a:rPr lang="en-US" sz="2400" dirty="0" smtClean="0">
                <a:solidFill>
                  <a:srgbClr val="00B0F0"/>
                </a:solidFill>
              </a:rPr>
              <a:t>No OAM</a:t>
            </a:r>
            <a:endParaRPr lang="en-US" sz="2400" dirty="0">
              <a:solidFill>
                <a:srgbClr val="00B0F0"/>
              </a:solidFill>
            </a:endParaRPr>
          </a:p>
        </p:txBody>
      </p:sp>
      <p:sp>
        <p:nvSpPr>
          <p:cNvPr id="34" name="ZoneTexte 33"/>
          <p:cNvSpPr txBox="1"/>
          <p:nvPr/>
        </p:nvSpPr>
        <p:spPr>
          <a:xfrm>
            <a:off x="6875422" y="2607295"/>
            <a:ext cx="1255215" cy="461665"/>
          </a:xfrm>
          <a:prstGeom prst="rect">
            <a:avLst/>
          </a:prstGeom>
          <a:noFill/>
        </p:spPr>
        <p:txBody>
          <a:bodyPr wrap="none" rtlCol="0">
            <a:spAutoFit/>
          </a:bodyPr>
          <a:lstStyle/>
          <a:p>
            <a:pPr algn="r"/>
            <a:r>
              <a:rPr lang="en-US" sz="2400" dirty="0" smtClean="0">
                <a:solidFill>
                  <a:srgbClr val="00B0F0"/>
                </a:solidFill>
              </a:rPr>
              <a:t>No OAM</a:t>
            </a:r>
            <a:endParaRPr lang="en-US" sz="2400" dirty="0">
              <a:solidFill>
                <a:srgbClr val="00B0F0"/>
              </a:solidFill>
            </a:endParaRPr>
          </a:p>
        </p:txBody>
      </p:sp>
      <p:sp>
        <p:nvSpPr>
          <p:cNvPr id="35" name="ZoneTexte 34"/>
          <p:cNvSpPr txBox="1"/>
          <p:nvPr/>
        </p:nvSpPr>
        <p:spPr>
          <a:xfrm>
            <a:off x="859322" y="4941168"/>
            <a:ext cx="1255215" cy="461665"/>
          </a:xfrm>
          <a:prstGeom prst="rect">
            <a:avLst/>
          </a:prstGeom>
          <a:noFill/>
        </p:spPr>
        <p:txBody>
          <a:bodyPr wrap="none" rtlCol="0">
            <a:spAutoFit/>
          </a:bodyPr>
          <a:lstStyle/>
          <a:p>
            <a:r>
              <a:rPr lang="en-US" sz="2400" dirty="0" smtClean="0">
                <a:solidFill>
                  <a:srgbClr val="FFC000"/>
                </a:solidFill>
              </a:rPr>
              <a:t>No OAM</a:t>
            </a:r>
            <a:endParaRPr lang="en-US" sz="2400" dirty="0">
              <a:solidFill>
                <a:srgbClr val="FFC000"/>
              </a:solidFill>
            </a:endParaRPr>
          </a:p>
        </p:txBody>
      </p:sp>
      <p:sp>
        <p:nvSpPr>
          <p:cNvPr id="36" name="ZoneTexte 35"/>
          <p:cNvSpPr txBox="1"/>
          <p:nvPr/>
        </p:nvSpPr>
        <p:spPr>
          <a:xfrm>
            <a:off x="6812005" y="4990202"/>
            <a:ext cx="1298497" cy="461665"/>
          </a:xfrm>
          <a:prstGeom prst="rect">
            <a:avLst/>
          </a:prstGeom>
          <a:noFill/>
        </p:spPr>
        <p:txBody>
          <a:bodyPr wrap="none" rtlCol="0">
            <a:spAutoFit/>
          </a:bodyPr>
          <a:lstStyle/>
          <a:p>
            <a:pPr algn="r"/>
            <a:r>
              <a:rPr lang="en-US" sz="2400" dirty="0" smtClean="0">
                <a:solidFill>
                  <a:srgbClr val="FFC000"/>
                </a:solidFill>
              </a:rPr>
              <a:t>OAM=2ħ</a:t>
            </a:r>
            <a:endParaRPr lang="en-US" sz="2400" dirty="0">
              <a:solidFill>
                <a:srgbClr val="FFC000"/>
              </a:solidFill>
            </a:endParaRPr>
          </a:p>
        </p:txBody>
      </p:sp>
      <p:sp>
        <p:nvSpPr>
          <p:cNvPr id="3" name="Étoile à 5 branches 2"/>
          <p:cNvSpPr/>
          <p:nvPr/>
        </p:nvSpPr>
        <p:spPr>
          <a:xfrm>
            <a:off x="42156" y="3884990"/>
            <a:ext cx="792088" cy="770213"/>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Ellipse 5"/>
          <p:cNvSpPr/>
          <p:nvPr/>
        </p:nvSpPr>
        <p:spPr>
          <a:xfrm>
            <a:off x="323528" y="3501032"/>
            <a:ext cx="216000" cy="216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734714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Photon sorting based on OAM</a:t>
            </a:r>
          </a:p>
        </p:txBody>
      </p:sp>
      <p:sp>
        <p:nvSpPr>
          <p:cNvPr id="5" name="Espace réservé du contenu 4"/>
          <p:cNvSpPr>
            <a:spLocks noGrp="1"/>
          </p:cNvSpPr>
          <p:nvPr>
            <p:ph sz="half" idx="1"/>
          </p:nvPr>
        </p:nvSpPr>
        <p:spPr>
          <a:xfrm>
            <a:off x="457200" y="1536192"/>
            <a:ext cx="4690864" cy="2756904"/>
          </a:xfrm>
        </p:spPr>
        <p:txBody>
          <a:bodyPr>
            <a:normAutofit/>
          </a:bodyPr>
          <a:lstStyle/>
          <a:p>
            <a:r>
              <a:rPr lang="en-US" dirty="0" smtClean="0"/>
              <a:t>Beam rotation </a:t>
            </a:r>
            <a:r>
              <a:rPr lang="en-US" dirty="0" smtClean="0">
                <a:sym typeface="Wingdings" panose="05000000000000000000" pitchFamily="2" charset="2"/>
              </a:rPr>
              <a:t></a:t>
            </a:r>
            <a:r>
              <a:rPr lang="en-US" dirty="0" smtClean="0"/>
              <a:t> phase shift</a:t>
            </a:r>
          </a:p>
          <a:p>
            <a:r>
              <a:rPr lang="en-US" dirty="0" smtClean="0"/>
              <a:t>Separate OAMs with constructive and destructive interferences</a:t>
            </a:r>
          </a:p>
          <a:p>
            <a:pPr lvl="1"/>
            <a:r>
              <a:rPr lang="en-US" dirty="0" smtClean="0"/>
              <a:t>Isolate planetary signal!</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46</a:t>
            </a:fld>
            <a:endParaRPr lang="en-US" dirty="0"/>
          </a:p>
        </p:txBody>
      </p:sp>
      <p:pic>
        <p:nvPicPr>
          <p:cNvPr id="7" name="Picture 3" descr="C:\Users\Olivier\Desktop\phase_shift.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423206" y="1536700"/>
            <a:ext cx="2677186" cy="45894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Olivier\Desktop\sort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51" y="4221088"/>
            <a:ext cx="5135923"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5821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Espace réservé du contenu 4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66900" y="1600200"/>
            <a:ext cx="4800600" cy="4800600"/>
          </a:xfrm>
          <a:prstGeom prst="rect">
            <a:avLst/>
          </a:prstGeom>
          <a:ln>
            <a:noFill/>
          </a:ln>
          <a:effectLst>
            <a:outerShdw blurRad="190500" algn="tl" rotWithShape="0">
              <a:srgbClr val="000000">
                <a:alpha val="70000"/>
              </a:srgbClr>
            </a:outerShdw>
          </a:effectLst>
        </p:spPr>
      </p:pic>
      <p:sp>
        <p:nvSpPr>
          <p:cNvPr id="2" name="Titre 1"/>
          <p:cNvSpPr>
            <a:spLocks noGrp="1"/>
          </p:cNvSpPr>
          <p:nvPr>
            <p:ph type="title"/>
          </p:nvPr>
        </p:nvSpPr>
        <p:spPr/>
        <p:txBody>
          <a:bodyPr/>
          <a:lstStyle/>
          <a:p>
            <a:r>
              <a:rPr lang="en-US" dirty="0" smtClean="0"/>
              <a:t>Long-term goal</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47</a:t>
            </a:fld>
            <a:endParaRPr lang="en-US" dirty="0"/>
          </a:p>
        </p:txBody>
      </p:sp>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2384" y="4608000"/>
            <a:ext cx="2409825" cy="20121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214850"/>
            <a:ext cx="2409825" cy="18002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2384" y="1834222"/>
            <a:ext cx="2409825" cy="17907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cxnSp>
        <p:nvCxnSpPr>
          <p:cNvPr id="14" name="Connecteur droit 13"/>
          <p:cNvCxnSpPr>
            <a:stCxn id="48" idx="1"/>
          </p:cNvCxnSpPr>
          <p:nvPr/>
        </p:nvCxnSpPr>
        <p:spPr>
          <a:xfrm flipV="1">
            <a:off x="4547441" y="1834224"/>
            <a:ext cx="1176687" cy="1694793"/>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48" idx="4"/>
          </p:cNvCxnSpPr>
          <p:nvPr/>
        </p:nvCxnSpPr>
        <p:spPr>
          <a:xfrm flipV="1">
            <a:off x="4661992" y="3634446"/>
            <a:ext cx="1062136" cy="171122"/>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51" idx="0"/>
          </p:cNvCxnSpPr>
          <p:nvPr/>
        </p:nvCxnSpPr>
        <p:spPr>
          <a:xfrm flipV="1">
            <a:off x="4823992" y="4608000"/>
            <a:ext cx="918392" cy="441216"/>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a:stCxn id="51" idx="3"/>
          </p:cNvCxnSpPr>
          <p:nvPr/>
        </p:nvCxnSpPr>
        <p:spPr>
          <a:xfrm>
            <a:off x="4709441" y="5325767"/>
            <a:ext cx="1032943" cy="1294377"/>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H="1">
            <a:off x="2733353" y="4064907"/>
            <a:ext cx="793925" cy="950168"/>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flipV="1">
            <a:off x="2733353" y="3214850"/>
            <a:ext cx="793925" cy="533436"/>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Ellipse 39"/>
          <p:cNvSpPr/>
          <p:nvPr/>
        </p:nvSpPr>
        <p:spPr>
          <a:xfrm>
            <a:off x="3365278" y="3747094"/>
            <a:ext cx="324000" cy="324000"/>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llipse 47"/>
          <p:cNvSpPr/>
          <p:nvPr/>
        </p:nvSpPr>
        <p:spPr>
          <a:xfrm>
            <a:off x="4499992" y="3481568"/>
            <a:ext cx="324000" cy="324000"/>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llipse 50"/>
          <p:cNvSpPr/>
          <p:nvPr/>
        </p:nvSpPr>
        <p:spPr>
          <a:xfrm>
            <a:off x="4661992" y="5049216"/>
            <a:ext cx="324000" cy="324000"/>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5589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The birth of a concept</a:t>
            </a:r>
            <a:endParaRPr lang="en-US"/>
          </a:p>
        </p:txBody>
      </p:sp>
      <p:sp>
        <p:nvSpPr>
          <p:cNvPr id="3" name="Espace réservé du contenu 2"/>
          <p:cNvSpPr>
            <a:spLocks noGrp="1"/>
          </p:cNvSpPr>
          <p:nvPr>
            <p:ph idx="1"/>
          </p:nvPr>
        </p:nvSpPr>
        <p:spPr/>
        <p:txBody>
          <a:bodyPr>
            <a:normAutofit fontScale="85000" lnSpcReduction="10000"/>
          </a:bodyPr>
          <a:lstStyle/>
          <a:p>
            <a:r>
              <a:rPr lang="en-US" dirty="0" smtClean="0"/>
              <a:t>1997: phase mask (PM) for on-axis light cancellation</a:t>
            </a:r>
          </a:p>
          <a:p>
            <a:r>
              <a:rPr lang="en-US" dirty="0" smtClean="0"/>
              <a:t>Four Quadrant PM </a:t>
            </a:r>
            <a:r>
              <a:rPr lang="en-US" dirty="0" smtClean="0">
                <a:sym typeface="Wingdings" pitchFamily="2" charset="2"/>
              </a:rPr>
              <a:t> ZOG FQPM  Annular Groove PM</a:t>
            </a:r>
          </a:p>
          <a:p>
            <a:endParaRPr lang="en-US" dirty="0" smtClean="0">
              <a:sym typeface="Wingdings" pitchFamily="2" charset="2"/>
            </a:endParaRPr>
          </a:p>
          <a:p>
            <a:endParaRPr lang="en-US" dirty="0" smtClean="0">
              <a:sym typeface="Wingdings" pitchFamily="2" charset="2"/>
            </a:endParaRPr>
          </a:p>
          <a:p>
            <a:endParaRPr lang="en-US" dirty="0" smtClean="0">
              <a:sym typeface="Wingdings" pitchFamily="2" charset="2"/>
            </a:endParaRPr>
          </a:p>
          <a:p>
            <a:endParaRPr lang="en-US" dirty="0" smtClean="0">
              <a:sym typeface="Wingdings" pitchFamily="2" charset="2"/>
            </a:endParaRPr>
          </a:p>
          <a:p>
            <a:endParaRPr lang="en-US" dirty="0" smtClean="0">
              <a:sym typeface="Wingdings" pitchFamily="2" charset="2"/>
            </a:endParaRPr>
          </a:p>
          <a:p>
            <a:r>
              <a:rPr lang="en-US" dirty="0" smtClean="0">
                <a:sym typeface="Wingdings" pitchFamily="2" charset="2"/>
              </a:rPr>
              <a:t>Advantages of the “AGPM” (first vortex coronagraph)</a:t>
            </a:r>
          </a:p>
          <a:p>
            <a:pPr lvl="1"/>
            <a:r>
              <a:rPr lang="en-US" dirty="0" smtClean="0">
                <a:sym typeface="Wingdings" pitchFamily="2" charset="2"/>
              </a:rPr>
              <a:t>Inner working angle ≈ 1 λ/D</a:t>
            </a:r>
          </a:p>
          <a:p>
            <a:pPr lvl="1"/>
            <a:r>
              <a:rPr lang="en-US" dirty="0" smtClean="0">
                <a:sym typeface="Wingdings" pitchFamily="2" charset="2"/>
              </a:rPr>
              <a:t>Clear 360° discovery space</a:t>
            </a:r>
          </a:p>
          <a:p>
            <a:pPr lvl="1"/>
            <a:r>
              <a:rPr lang="en-US" dirty="0" smtClean="0">
                <a:sym typeface="Wingdings" pitchFamily="2" charset="2"/>
              </a:rPr>
              <a:t>Achromatic thanks to ZOG design</a:t>
            </a:r>
          </a:p>
          <a:p>
            <a:pPr lvl="1"/>
            <a:r>
              <a:rPr lang="en-US" dirty="0" smtClean="0">
                <a:sym typeface="Wingdings" pitchFamily="2" charset="2"/>
              </a:rPr>
              <a:t>Easy to implement</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5</a:t>
            </a:fld>
            <a:endParaRPr lang="en-US"/>
          </a:p>
        </p:txBody>
      </p:sp>
      <p:pic>
        <p:nvPicPr>
          <p:cNvPr id="11266" name="Picture 2" descr="C:\Users\Olivier\Desktop\AGPM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2768388"/>
            <a:ext cx="1553311" cy="12473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67" name="Picture 3" descr="C:\Users\Olivier\Desktop\FQP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2564904"/>
            <a:ext cx="2334585" cy="17388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68" name="Picture 4" descr="C:\Users\Olivier\Desktop\fqpm.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644" t="11414" r="12682" b="51105"/>
          <a:stretch/>
        </p:blipFill>
        <p:spPr bwMode="auto">
          <a:xfrm>
            <a:off x="755576" y="2578341"/>
            <a:ext cx="2207058" cy="16560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Flèche droite 6"/>
          <p:cNvSpPr/>
          <p:nvPr/>
        </p:nvSpPr>
        <p:spPr>
          <a:xfrm>
            <a:off x="2987824" y="3292188"/>
            <a:ext cx="360040" cy="216024"/>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èche droite 10"/>
          <p:cNvSpPr/>
          <p:nvPr/>
        </p:nvSpPr>
        <p:spPr>
          <a:xfrm>
            <a:off x="5868144" y="3284983"/>
            <a:ext cx="360040" cy="216024"/>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ZoneTexte 7"/>
          <p:cNvSpPr txBox="1"/>
          <p:nvPr/>
        </p:nvSpPr>
        <p:spPr>
          <a:xfrm>
            <a:off x="1115616" y="3309437"/>
            <a:ext cx="301686" cy="369332"/>
          </a:xfrm>
          <a:prstGeom prst="rect">
            <a:avLst/>
          </a:prstGeom>
          <a:noFill/>
        </p:spPr>
        <p:txBody>
          <a:bodyPr wrap="none" rtlCol="0">
            <a:spAutoFit/>
          </a:bodyPr>
          <a:lstStyle/>
          <a:p>
            <a:r>
              <a:rPr lang="en-US" dirty="0" smtClean="0"/>
              <a:t>0</a:t>
            </a:r>
            <a:endParaRPr lang="en-US" dirty="0"/>
          </a:p>
        </p:txBody>
      </p:sp>
      <p:sp>
        <p:nvSpPr>
          <p:cNvPr id="13" name="ZoneTexte 12"/>
          <p:cNvSpPr txBox="1"/>
          <p:nvPr/>
        </p:nvSpPr>
        <p:spPr>
          <a:xfrm>
            <a:off x="2254090" y="3068959"/>
            <a:ext cx="301686" cy="369332"/>
          </a:xfrm>
          <a:prstGeom prst="rect">
            <a:avLst/>
          </a:prstGeom>
          <a:noFill/>
        </p:spPr>
        <p:txBody>
          <a:bodyPr wrap="none" rtlCol="0">
            <a:spAutoFit/>
          </a:bodyPr>
          <a:lstStyle/>
          <a:p>
            <a:r>
              <a:rPr lang="en-US" dirty="0" smtClean="0"/>
              <a:t>0</a:t>
            </a:r>
            <a:endParaRPr lang="en-US" dirty="0"/>
          </a:p>
        </p:txBody>
      </p:sp>
      <p:sp>
        <p:nvSpPr>
          <p:cNvPr id="14" name="ZoneTexte 13"/>
          <p:cNvSpPr txBox="1"/>
          <p:nvPr/>
        </p:nvSpPr>
        <p:spPr>
          <a:xfrm>
            <a:off x="1633273" y="2780927"/>
            <a:ext cx="312906" cy="369332"/>
          </a:xfrm>
          <a:prstGeom prst="rect">
            <a:avLst/>
          </a:prstGeom>
          <a:noFill/>
        </p:spPr>
        <p:txBody>
          <a:bodyPr wrap="none" rtlCol="0">
            <a:spAutoFit/>
          </a:bodyPr>
          <a:lstStyle/>
          <a:p>
            <a:r>
              <a:rPr lang="en-US" dirty="0"/>
              <a:t>π</a:t>
            </a:r>
          </a:p>
        </p:txBody>
      </p:sp>
      <p:sp>
        <p:nvSpPr>
          <p:cNvPr id="15" name="ZoneTexte 14"/>
          <p:cNvSpPr txBox="1"/>
          <p:nvPr/>
        </p:nvSpPr>
        <p:spPr>
          <a:xfrm>
            <a:off x="1789726" y="3583708"/>
            <a:ext cx="312906" cy="369332"/>
          </a:xfrm>
          <a:prstGeom prst="rect">
            <a:avLst/>
          </a:prstGeom>
          <a:noFill/>
        </p:spPr>
        <p:txBody>
          <a:bodyPr wrap="none" rtlCol="0">
            <a:spAutoFit/>
          </a:bodyPr>
          <a:lstStyle/>
          <a:p>
            <a:r>
              <a:rPr lang="en-US" dirty="0"/>
              <a:t>π</a:t>
            </a:r>
          </a:p>
        </p:txBody>
      </p:sp>
      <p:sp>
        <p:nvSpPr>
          <p:cNvPr id="9" name="ZoneTexte 8"/>
          <p:cNvSpPr txBox="1"/>
          <p:nvPr/>
        </p:nvSpPr>
        <p:spPr>
          <a:xfrm>
            <a:off x="5364088" y="32358"/>
            <a:ext cx="3063531" cy="338554"/>
          </a:xfrm>
          <a:prstGeom prst="rect">
            <a:avLst/>
          </a:prstGeom>
          <a:noFill/>
        </p:spPr>
        <p:txBody>
          <a:bodyPr wrap="none" rtlCol="0">
            <a:spAutoFit/>
          </a:bodyPr>
          <a:lstStyle/>
          <a:p>
            <a:pPr algn="r"/>
            <a:r>
              <a:rPr lang="en-US" sz="1600" dirty="0" smtClean="0">
                <a:solidFill>
                  <a:schemeClr val="accent1">
                    <a:lumMod val="75000"/>
                  </a:schemeClr>
                </a:solidFill>
              </a:rPr>
              <a:t>Mawet, Riaud, Absil &amp; Surdej 2005</a:t>
            </a:r>
            <a:endParaRPr lang="en-US" sz="1600" dirty="0">
              <a:solidFill>
                <a:schemeClr val="accent1">
                  <a:lumMod val="75000"/>
                </a:schemeClr>
              </a:solidFill>
            </a:endParaRPr>
          </a:p>
        </p:txBody>
      </p:sp>
    </p:spTree>
    <p:extLst>
      <p:ext uri="{BB962C8B-B14F-4D97-AF65-F5344CB8AC3E}">
        <p14:creationId xmlns:p14="http://schemas.microsoft.com/office/powerpoint/2010/main" val="20854582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The AGPM, an optical vortex</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6</a:t>
            </a:fld>
            <a:endParaRPr lang="en-US" dirty="0"/>
          </a:p>
        </p:txBody>
      </p:sp>
      <p:pic>
        <p:nvPicPr>
          <p:cNvPr id="5" name="Espace réservé du contenu 4" descr="vvc.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5576" y="1600200"/>
            <a:ext cx="4743955" cy="4800600"/>
          </a:xfrm>
          <a:prstGeom prst="rect">
            <a:avLst/>
          </a:prstGeom>
        </p:spPr>
      </p:pic>
      <p:pic>
        <p:nvPicPr>
          <p:cNvPr id="6" name="Image 5" descr="vvc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59" y="2924944"/>
            <a:ext cx="2051203" cy="1584176"/>
          </a:xfrm>
          <a:prstGeom prst="rect">
            <a:avLst/>
          </a:prstGeom>
        </p:spPr>
      </p:pic>
    </p:spTree>
    <p:extLst>
      <p:ext uri="{BB962C8B-B14F-4D97-AF65-F5344CB8AC3E}">
        <p14:creationId xmlns:p14="http://schemas.microsoft.com/office/powerpoint/2010/main" val="971255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5" descr="C:\Users\Olivier\Desktop\etchin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0392" y="2204864"/>
            <a:ext cx="7836024" cy="331948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en-US" dirty="0" smtClean="0"/>
              <a:t>Manufacturing process</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7</a:t>
            </a:fld>
            <a:endParaRPr lang="en-US" dirty="0"/>
          </a:p>
        </p:txBody>
      </p:sp>
      <p:sp>
        <p:nvSpPr>
          <p:cNvPr id="7" name="ZoneTexte 6"/>
          <p:cNvSpPr txBox="1"/>
          <p:nvPr/>
        </p:nvSpPr>
        <p:spPr>
          <a:xfrm>
            <a:off x="482271" y="1587115"/>
            <a:ext cx="1554721" cy="523220"/>
          </a:xfrm>
          <a:prstGeom prst="rect">
            <a:avLst/>
          </a:prstGeom>
          <a:noFill/>
        </p:spPr>
        <p:txBody>
          <a:bodyPr wrap="none" rtlCol="0">
            <a:spAutoFit/>
          </a:bodyPr>
          <a:lstStyle/>
          <a:p>
            <a:r>
              <a:rPr lang="en-US" sz="1400" dirty="0" smtClean="0"/>
              <a:t>Preparation of the</a:t>
            </a:r>
            <a:br>
              <a:rPr lang="en-US" sz="1400" dirty="0" smtClean="0"/>
            </a:br>
            <a:r>
              <a:rPr lang="en-US" sz="1400" dirty="0" smtClean="0"/>
              <a:t>diamond substrate</a:t>
            </a:r>
            <a:endParaRPr lang="en-US" sz="1400" dirty="0"/>
          </a:p>
        </p:txBody>
      </p:sp>
      <p:sp>
        <p:nvSpPr>
          <p:cNvPr id="11" name="ZoneTexte 10"/>
          <p:cNvSpPr txBox="1"/>
          <p:nvPr/>
        </p:nvSpPr>
        <p:spPr>
          <a:xfrm>
            <a:off x="2182642" y="1603883"/>
            <a:ext cx="1898405" cy="523220"/>
          </a:xfrm>
          <a:prstGeom prst="rect">
            <a:avLst/>
          </a:prstGeom>
          <a:noFill/>
        </p:spPr>
        <p:txBody>
          <a:bodyPr wrap="none" rtlCol="0">
            <a:spAutoFit/>
          </a:bodyPr>
          <a:lstStyle/>
          <a:p>
            <a:pPr algn="ctr"/>
            <a:r>
              <a:rPr lang="en-US" sz="1400" dirty="0" err="1" smtClean="0"/>
              <a:t>Moulding</a:t>
            </a:r>
            <a:r>
              <a:rPr lang="en-US" sz="1400" dirty="0" smtClean="0"/>
              <a:t> of the silicon </a:t>
            </a:r>
            <a:br>
              <a:rPr lang="en-US" sz="1400" dirty="0" smtClean="0"/>
            </a:br>
            <a:r>
              <a:rPr lang="en-US" sz="1400" dirty="0" smtClean="0"/>
              <a:t>stamp with PDMS</a:t>
            </a:r>
            <a:endParaRPr lang="en-US" sz="1400" dirty="0"/>
          </a:p>
        </p:txBody>
      </p:sp>
      <p:pic>
        <p:nvPicPr>
          <p:cNvPr id="12" name="Picture 2" descr="C:\Users\Olivier\Desktop\Uppsala_University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116632"/>
            <a:ext cx="1417612" cy="13524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51764" y="6182716"/>
            <a:ext cx="6533298" cy="369332"/>
          </a:xfrm>
          <a:prstGeom prst="rect">
            <a:avLst/>
          </a:prstGeom>
        </p:spPr>
        <p:txBody>
          <a:bodyPr wrap="square">
            <a:spAutoFit/>
          </a:bodyPr>
          <a:lstStyle/>
          <a:p>
            <a:r>
              <a:rPr lang="en-US" b="1" dirty="0" smtClean="0"/>
              <a:t>Diamond</a:t>
            </a:r>
            <a:r>
              <a:rPr lang="en-US" dirty="0" smtClean="0"/>
              <a:t>: optical </a:t>
            </a:r>
            <a:r>
              <a:rPr lang="en-US" dirty="0"/>
              <a:t>/ IR </a:t>
            </a:r>
            <a:r>
              <a:rPr lang="en-US" dirty="0" smtClean="0"/>
              <a:t>transmission, mechanical </a:t>
            </a:r>
            <a:r>
              <a:rPr lang="en-US" dirty="0"/>
              <a:t>/ thermal </a:t>
            </a:r>
            <a:r>
              <a:rPr lang="en-US" dirty="0" smtClean="0"/>
              <a:t>properties</a:t>
            </a:r>
            <a:endParaRPr lang="en-US" dirty="0"/>
          </a:p>
        </p:txBody>
      </p:sp>
      <p:sp>
        <p:nvSpPr>
          <p:cNvPr id="14" name="ZoneTexte 13"/>
          <p:cNvSpPr txBox="1"/>
          <p:nvPr/>
        </p:nvSpPr>
        <p:spPr>
          <a:xfrm>
            <a:off x="5826742" y="2110334"/>
            <a:ext cx="1284391" cy="307777"/>
          </a:xfrm>
          <a:prstGeom prst="rect">
            <a:avLst/>
          </a:prstGeom>
          <a:noFill/>
        </p:spPr>
        <p:txBody>
          <a:bodyPr wrap="none" rtlCol="0">
            <a:spAutoFit/>
          </a:bodyPr>
          <a:lstStyle/>
          <a:p>
            <a:pPr algn="ctr"/>
            <a:r>
              <a:rPr lang="en-US" sz="1400" dirty="0" smtClean="0"/>
              <a:t>Plasma etching</a:t>
            </a:r>
            <a:endParaRPr lang="en-US" sz="1400" dirty="0"/>
          </a:p>
        </p:txBody>
      </p:sp>
      <p:sp>
        <p:nvSpPr>
          <p:cNvPr id="10" name="Rectangle à coins arrondis 9"/>
          <p:cNvSpPr/>
          <p:nvPr/>
        </p:nvSpPr>
        <p:spPr>
          <a:xfrm>
            <a:off x="467544" y="2127103"/>
            <a:ext cx="1584176" cy="2136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à coins arrondis 18"/>
          <p:cNvSpPr/>
          <p:nvPr/>
        </p:nvSpPr>
        <p:spPr>
          <a:xfrm>
            <a:off x="2051721" y="2127103"/>
            <a:ext cx="2160240" cy="2136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à coins arrondis 19"/>
          <p:cNvSpPr/>
          <p:nvPr/>
        </p:nvSpPr>
        <p:spPr>
          <a:xfrm>
            <a:off x="1547664" y="4261380"/>
            <a:ext cx="2415970" cy="12558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à coins arrondis 20"/>
          <p:cNvSpPr/>
          <p:nvPr/>
        </p:nvSpPr>
        <p:spPr>
          <a:xfrm>
            <a:off x="4644008" y="2418112"/>
            <a:ext cx="3649860" cy="18450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ZoneTexte 21"/>
          <p:cNvSpPr txBox="1"/>
          <p:nvPr/>
        </p:nvSpPr>
        <p:spPr>
          <a:xfrm>
            <a:off x="2199278" y="5517232"/>
            <a:ext cx="1112742" cy="307777"/>
          </a:xfrm>
          <a:prstGeom prst="rect">
            <a:avLst/>
          </a:prstGeom>
          <a:noFill/>
        </p:spPr>
        <p:txBody>
          <a:bodyPr wrap="none" rtlCol="0">
            <a:spAutoFit/>
          </a:bodyPr>
          <a:lstStyle/>
          <a:p>
            <a:pPr algn="ctr"/>
            <a:r>
              <a:rPr lang="en-US" sz="1400" dirty="0" err="1" smtClean="0"/>
              <a:t>Nanoimprint</a:t>
            </a:r>
            <a:endParaRPr lang="en-US" sz="1400" dirty="0"/>
          </a:p>
        </p:txBody>
      </p:sp>
    </p:spTree>
    <p:extLst>
      <p:ext uri="{BB962C8B-B14F-4D97-AF65-F5344CB8AC3E}">
        <p14:creationId xmlns:p14="http://schemas.microsoft.com/office/powerpoint/2010/main" val="17318463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Grating design/optimization</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8</a:t>
            </a:fld>
            <a:endParaRPr lang="en-US" dirty="0"/>
          </a:p>
        </p:txBody>
      </p:sp>
      <p:pic>
        <p:nvPicPr>
          <p:cNvPr id="6" name="Picture 2" descr="C:\Users\Olivier\Desktop\optim.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520065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Olivier\Desktop\grat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2329880"/>
            <a:ext cx="2591350" cy="1853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6767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A long, iterative process</a:t>
            </a:r>
            <a:endParaRPr lang="en-US"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9</a:t>
            </a:fld>
            <a:endParaRPr lang="en-US" dirty="0"/>
          </a:p>
        </p:txBody>
      </p:sp>
      <p:graphicFrame>
        <p:nvGraphicFramePr>
          <p:cNvPr id="14" name="Espace réservé du contenu 3"/>
          <p:cNvGraphicFramePr>
            <a:graphicFrameLocks noGrp="1"/>
          </p:cNvGraphicFramePr>
          <p:nvPr>
            <p:ph idx="1"/>
            <p:extLst>
              <p:ext uri="{D42A27DB-BD31-4B8C-83A1-F6EECF244321}">
                <p14:modId xmlns:p14="http://schemas.microsoft.com/office/powerpoint/2010/main" val="863453069"/>
              </p:ext>
            </p:extLst>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5" name="Grouper 15"/>
          <p:cNvGrpSpPr/>
          <p:nvPr/>
        </p:nvGrpSpPr>
        <p:grpSpPr>
          <a:xfrm>
            <a:off x="3600000" y="4077072"/>
            <a:ext cx="1301364" cy="1622146"/>
            <a:chOff x="2266669" y="1332246"/>
            <a:chExt cx="1615059" cy="1776328"/>
          </a:xfrm>
        </p:grpSpPr>
        <p:sp>
          <p:nvSpPr>
            <p:cNvPr id="16" name="Rectangle à coins arrondis 15"/>
            <p:cNvSpPr/>
            <p:nvPr/>
          </p:nvSpPr>
          <p:spPr>
            <a:xfrm>
              <a:off x="2266669" y="1332246"/>
              <a:ext cx="1615059" cy="1776328"/>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ectangle 16"/>
            <p:cNvSpPr/>
            <p:nvPr/>
          </p:nvSpPr>
          <p:spPr>
            <a:xfrm>
              <a:off x="2345510" y="1411087"/>
              <a:ext cx="1457377" cy="1618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BE" b="1" kern="1200" dirty="0" smtClean="0"/>
                <a:t>Laser </a:t>
              </a:r>
              <a:r>
                <a:rPr lang="fr-BE" b="1" kern="1200" dirty="0" err="1" smtClean="0"/>
                <a:t>writing</a:t>
              </a:r>
              <a:r>
                <a:rPr lang="fr-BE" b="1" kern="1200" dirty="0" smtClean="0"/>
                <a:t> master</a:t>
              </a:r>
              <a:br>
                <a:rPr lang="fr-BE" b="1" kern="1200" dirty="0" smtClean="0"/>
              </a:br>
              <a:endParaRPr lang="fr-BE" sz="1400" kern="1200" dirty="0" smtClean="0"/>
            </a:p>
            <a:p>
              <a:pPr lvl="0" algn="ctr" defTabSz="977900">
                <a:lnSpc>
                  <a:spcPct val="90000"/>
                </a:lnSpc>
                <a:spcBef>
                  <a:spcPct val="0"/>
                </a:spcBef>
                <a:spcAft>
                  <a:spcPct val="35000"/>
                </a:spcAft>
              </a:pPr>
              <a:r>
                <a:rPr lang="en-GB" sz="1400" kern="1200" dirty="0" smtClean="0"/>
                <a:t>Univ. Uppsala</a:t>
              </a:r>
              <a:endParaRPr lang="en-GB" sz="1400" kern="1200" dirty="0"/>
            </a:p>
          </p:txBody>
        </p:sp>
      </p:grpSp>
      <p:sp>
        <p:nvSpPr>
          <p:cNvPr id="18" name="Rectangle à coins arrondis 17"/>
          <p:cNvSpPr/>
          <p:nvPr/>
        </p:nvSpPr>
        <p:spPr>
          <a:xfrm>
            <a:off x="2160000" y="2276871"/>
            <a:ext cx="4392489" cy="3422347"/>
          </a:xfrm>
          <a:prstGeom prst="roundRect">
            <a:avLst/>
          </a:prstGeom>
          <a:noFill/>
          <a:ln w="38100" cmpd="sng">
            <a:solidFill>
              <a:srgbClr val="FF64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buClr>
                <a:srgbClr val="000000"/>
              </a:buClr>
              <a:buSzPct val="100000"/>
              <a:buFont typeface="Times New Roman" charset="0"/>
              <a:buNone/>
              <a:defRPr/>
            </a:pPr>
            <a:endParaRPr lang="fr-FR" sz="1800"/>
          </a:p>
        </p:txBody>
      </p:sp>
      <p:sp>
        <p:nvSpPr>
          <p:cNvPr id="19" name="Arc 18"/>
          <p:cNvSpPr/>
          <p:nvPr/>
        </p:nvSpPr>
        <p:spPr>
          <a:xfrm rot="13401677">
            <a:off x="1221417" y="3662904"/>
            <a:ext cx="3164254" cy="2849497"/>
          </a:xfrm>
          <a:prstGeom prst="arc">
            <a:avLst>
              <a:gd name="adj1" fmla="val 9670911"/>
              <a:gd name="adj2" fmla="val 18811649"/>
            </a:avLst>
          </a:prstGeom>
          <a:ln w="44450">
            <a:solidFill>
              <a:srgbClr val="FF6400"/>
            </a:solidFill>
            <a:tailEnd type="arrow" w="lg"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0" name="Text Box 8"/>
          <p:cNvSpPr txBox="1">
            <a:spLocks noChangeArrowheads="1"/>
          </p:cNvSpPr>
          <p:nvPr/>
        </p:nvSpPr>
        <p:spPr bwMode="auto">
          <a:xfrm>
            <a:off x="3708028" y="6341919"/>
            <a:ext cx="2550528" cy="516081"/>
          </a:xfrm>
          <a:prstGeom prst="rect">
            <a:avLst/>
          </a:prstGeom>
          <a:noFill/>
          <a:ln w="9525">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9pPr>
          </a:lstStyle>
          <a:p>
            <a:pPr marL="0" lvl="1">
              <a:spcBef>
                <a:spcPts val="1200"/>
              </a:spcBef>
              <a:spcAft>
                <a:spcPts val="1200"/>
              </a:spcAft>
              <a:buClr>
                <a:srgbClr val="FF6400"/>
              </a:buClr>
              <a:buSzPct val="80000"/>
              <a:defRPr/>
            </a:pPr>
            <a:r>
              <a:rPr lang="nl-BE" dirty="0" smtClean="0">
                <a:solidFill>
                  <a:srgbClr val="000000"/>
                </a:solidFill>
                <a:latin typeface="+mn-lt"/>
                <a:cs typeface="Calibri"/>
                <a:sym typeface="Wingdings"/>
              </a:rPr>
              <a:t>Iterative process</a:t>
            </a:r>
            <a:endParaRPr lang="en-US" dirty="0">
              <a:solidFill>
                <a:srgbClr val="000000"/>
              </a:solidFill>
              <a:latin typeface="+mn-lt"/>
              <a:cs typeface="Calibri"/>
            </a:endParaRPr>
          </a:p>
        </p:txBody>
      </p:sp>
      <p:sp>
        <p:nvSpPr>
          <p:cNvPr id="21" name="Text Box 5"/>
          <p:cNvSpPr txBox="1">
            <a:spLocks noChangeArrowheads="1"/>
          </p:cNvSpPr>
          <p:nvPr/>
        </p:nvSpPr>
        <p:spPr bwMode="auto">
          <a:xfrm>
            <a:off x="971600" y="2348880"/>
            <a:ext cx="757962" cy="616643"/>
          </a:xfrm>
          <a:prstGeom prst="rect">
            <a:avLst/>
          </a:prstGeom>
          <a:noFill/>
          <a:ln w="28800">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4400" tIns="59400" rIns="104400" bIns="594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9pPr>
          </a:lstStyle>
          <a:p>
            <a:pPr>
              <a:buSzPct val="45000"/>
              <a:defRPr/>
            </a:pPr>
            <a:r>
              <a:rPr lang="fr-FR" sz="2400" dirty="0" smtClean="0">
                <a:solidFill>
                  <a:srgbClr val="FF6400"/>
                </a:solidFill>
                <a:latin typeface="+mn-lt"/>
                <a:cs typeface="Geneva"/>
              </a:rPr>
              <a:t>A</a:t>
            </a:r>
          </a:p>
        </p:txBody>
      </p:sp>
      <p:sp>
        <p:nvSpPr>
          <p:cNvPr id="22" name="Text Box 5"/>
          <p:cNvSpPr txBox="1">
            <a:spLocks noChangeArrowheads="1"/>
          </p:cNvSpPr>
          <p:nvPr/>
        </p:nvSpPr>
        <p:spPr bwMode="auto">
          <a:xfrm>
            <a:off x="3004952" y="1660228"/>
            <a:ext cx="2664814" cy="616643"/>
          </a:xfrm>
          <a:prstGeom prst="rect">
            <a:avLst/>
          </a:prstGeom>
          <a:noFill/>
          <a:ln w="28800">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4400" tIns="59400" rIns="104400" bIns="594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9pPr>
          </a:lstStyle>
          <a:p>
            <a:pPr>
              <a:buSzPct val="45000"/>
              <a:defRPr/>
            </a:pPr>
            <a:r>
              <a:rPr lang="en-US" sz="2400" dirty="0" smtClean="0">
                <a:solidFill>
                  <a:srgbClr val="FF6400"/>
                </a:solidFill>
                <a:latin typeface="+mn-lt"/>
                <a:cs typeface="Geneva"/>
              </a:rPr>
              <a:t>B: manufacturing</a:t>
            </a:r>
          </a:p>
        </p:txBody>
      </p:sp>
      <p:sp>
        <p:nvSpPr>
          <p:cNvPr id="23" name="Text Box 5"/>
          <p:cNvSpPr txBox="1">
            <a:spLocks noChangeArrowheads="1"/>
          </p:cNvSpPr>
          <p:nvPr/>
        </p:nvSpPr>
        <p:spPr bwMode="auto">
          <a:xfrm>
            <a:off x="7164288" y="2502165"/>
            <a:ext cx="757962" cy="616643"/>
          </a:xfrm>
          <a:prstGeom prst="rect">
            <a:avLst/>
          </a:prstGeom>
          <a:noFill/>
          <a:ln w="28800">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4400" tIns="59400" rIns="104400" bIns="594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Arial Unicode MS" charset="0"/>
              </a:defRPr>
            </a:lvl9pPr>
          </a:lstStyle>
          <a:p>
            <a:pPr>
              <a:buSzPct val="45000"/>
              <a:defRPr/>
            </a:pPr>
            <a:r>
              <a:rPr lang="fr-FR" sz="2400" dirty="0" smtClean="0">
                <a:solidFill>
                  <a:srgbClr val="FF6400"/>
                </a:solidFill>
                <a:latin typeface="+mn-lt"/>
                <a:cs typeface="Geneva"/>
              </a:rPr>
              <a:t>C</a:t>
            </a:r>
          </a:p>
        </p:txBody>
      </p:sp>
    </p:spTree>
    <p:extLst>
      <p:ext uri="{BB962C8B-B14F-4D97-AF65-F5344CB8AC3E}">
        <p14:creationId xmlns:p14="http://schemas.microsoft.com/office/powerpoint/2010/main" val="22759538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tiguïté">
  <a:themeElements>
    <a:clrScheme name="Contiguïté">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tiguïté">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solidFill>
          <a:srgbClr val="FFC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13636</TotalTime>
  <Words>1294</Words>
  <Application>Microsoft Office PowerPoint</Application>
  <PresentationFormat>Affichage à l'écran (4:3)</PresentationFormat>
  <Paragraphs>301</Paragraphs>
  <Slides>47</Slides>
  <Notes>10</Notes>
  <HiddenSlides>0</HiddenSlides>
  <MMClips>0</MMClips>
  <ScaleCrop>false</ScaleCrop>
  <HeadingPairs>
    <vt:vector size="4" baseType="variant">
      <vt:variant>
        <vt:lpstr>Thème</vt:lpstr>
      </vt:variant>
      <vt:variant>
        <vt:i4>1</vt:i4>
      </vt:variant>
      <vt:variant>
        <vt:lpstr>Titres des diapositives</vt:lpstr>
      </vt:variant>
      <vt:variant>
        <vt:i4>47</vt:i4>
      </vt:variant>
    </vt:vector>
  </HeadingPairs>
  <TitlesOfParts>
    <vt:vector size="48" baseType="lpstr">
      <vt:lpstr>Contiguïté</vt:lpstr>
      <vt:lpstr>Taking extrasolar planet imaging to a new level with vector vortex coronagraphy:  the ERC/ARC VORTEX project</vt:lpstr>
      <vt:lpstr>Let there be (no) light!</vt:lpstr>
      <vt:lpstr>Which planets?</vt:lpstr>
      <vt:lpstr>Coronagraphy</vt:lpstr>
      <vt:lpstr>The birth of a concept</vt:lpstr>
      <vt:lpstr>The AGPM, an optical vortex</vt:lpstr>
      <vt:lpstr>Manufacturing process</vt:lpstr>
      <vt:lpstr>Grating design/optimization</vt:lpstr>
      <vt:lpstr>A long, iterative process</vt:lpstr>
      <vt:lpstr>1st step: N-band AGPMs (λ=10µm)</vt:lpstr>
      <vt:lpstr>2nd step: L-band AGPMs (λ=4µm)</vt:lpstr>
      <vt:lpstr>Setting up the bench</vt:lpstr>
      <vt:lpstr>Anguish…</vt:lpstr>
      <vt:lpstr>Getting closer…</vt:lpstr>
      <vt:lpstr>Bliss!</vt:lpstr>
      <vt:lpstr>Outstanding performance!</vt:lpstr>
      <vt:lpstr>Installation at VLT</vt:lpstr>
      <vt:lpstr>NACO: science demonstration</vt:lpstr>
      <vt:lpstr>NACO: sensitivity to planets</vt:lpstr>
      <vt:lpstr>The VORTEX project</vt:lpstr>
      <vt:lpstr>The VORTEX project</vt:lpstr>
      <vt:lpstr>VORTEX project strategy</vt:lpstr>
      <vt:lpstr>The VORTEX team</vt:lpstr>
      <vt:lpstr>PhD project #1: search for planets in young disks</vt:lpstr>
      <vt:lpstr>Planet formation in disks</vt:lpstr>
      <vt:lpstr>Combining ALMA with NACO</vt:lpstr>
      <vt:lpstr>Advantages of NACO/AGPM</vt:lpstr>
      <vt:lpstr>PhD project #2: optimal image processing</vt:lpstr>
      <vt:lpstr>Detection in speckle noise?</vt:lpstr>
      <vt:lpstr>Angular differential imaging</vt:lpstr>
      <vt:lpstr>ADI in practice</vt:lpstr>
      <vt:lpstr>Principal Component Analysis</vt:lpstr>
      <vt:lpstr>Main goals of PhD project #2</vt:lpstr>
      <vt:lpstr>PhD project #3: design of  2nd generation AGPM</vt:lpstr>
      <vt:lpstr>2nd generation mid-IR AGPMs</vt:lpstr>
      <vt:lpstr>AGPMs at shorter wavelengths</vt:lpstr>
      <vt:lpstr>Higher topological charges</vt:lpstr>
      <vt:lpstr>“AGPMs” with various lp</vt:lpstr>
      <vt:lpstr>New challenges</vt:lpstr>
      <vt:lpstr>PhD project #4: testing AGPM + new instrumental ideas</vt:lpstr>
      <vt:lpstr>Coronagraphic test bench</vt:lpstr>
      <vt:lpstr>Orbital angular momentum</vt:lpstr>
      <vt:lpstr>OAM: history</vt:lpstr>
      <vt:lpstr>Effect of the AGPM</vt:lpstr>
      <vt:lpstr>AGPM in convergent beam?</vt:lpstr>
      <vt:lpstr>Photon sorting based on OAM</vt:lpstr>
      <vt:lpstr>Long-term goal</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Absil</dc:creator>
  <cp:lastModifiedBy>Olivier Absil</cp:lastModifiedBy>
  <cp:revision>279</cp:revision>
  <dcterms:created xsi:type="dcterms:W3CDTF">2013-03-05T20:48:40Z</dcterms:created>
  <dcterms:modified xsi:type="dcterms:W3CDTF">2013-10-17T14:55:05Z</dcterms:modified>
</cp:coreProperties>
</file>