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708" r:id="rId1"/>
  </p:sldMasterIdLst>
  <p:notesMasterIdLst>
    <p:notesMasterId r:id="rId3"/>
  </p:notesMasterIdLst>
  <p:sldIdLst>
    <p:sldId id="257" r:id="rId2"/>
  </p:sldIdLst>
  <p:sldSz cx="6858000" cy="9906000" type="A4"/>
  <p:notesSz cx="6797675" cy="9926638"/>
  <p:defaultTextStyle>
    <a:defPPr>
      <a:defRPr lang="de-DE"/>
    </a:defPPr>
    <a:lvl1pPr algn="ctr" defTabSz="589458" rtl="0" fontAlgn="base" hangingPunct="0">
      <a:spcBef>
        <a:spcPct val="0"/>
      </a:spcBef>
      <a:spcAft>
        <a:spcPct val="0"/>
      </a:spcAft>
      <a:defRPr sz="2900" kern="1200">
        <a:solidFill>
          <a:srgbClr val="000000"/>
        </a:solidFill>
        <a:latin typeface="Gill Sans" charset="0"/>
        <a:ea typeface="MS PGothic" pitchFamily="34" charset="-128"/>
        <a:cs typeface="+mn-cs"/>
        <a:sym typeface="Gill Sans" charset="0"/>
      </a:defRPr>
    </a:lvl1pPr>
    <a:lvl2pPr marL="172993" indent="57664" algn="ctr" defTabSz="589458" rtl="0" fontAlgn="base" hangingPunct="0">
      <a:spcBef>
        <a:spcPct val="0"/>
      </a:spcBef>
      <a:spcAft>
        <a:spcPct val="0"/>
      </a:spcAft>
      <a:defRPr sz="2900" kern="1200">
        <a:solidFill>
          <a:srgbClr val="000000"/>
        </a:solidFill>
        <a:latin typeface="Gill Sans" charset="0"/>
        <a:ea typeface="MS PGothic" pitchFamily="34" charset="-128"/>
        <a:cs typeface="+mn-cs"/>
        <a:sym typeface="Gill Sans" charset="0"/>
      </a:defRPr>
    </a:lvl2pPr>
    <a:lvl3pPr marL="345986" indent="115329" algn="ctr" defTabSz="589458" rtl="0" fontAlgn="base" hangingPunct="0">
      <a:spcBef>
        <a:spcPct val="0"/>
      </a:spcBef>
      <a:spcAft>
        <a:spcPct val="0"/>
      </a:spcAft>
      <a:defRPr sz="2900" kern="1200">
        <a:solidFill>
          <a:srgbClr val="000000"/>
        </a:solidFill>
        <a:latin typeface="Gill Sans" charset="0"/>
        <a:ea typeface="MS PGothic" pitchFamily="34" charset="-128"/>
        <a:cs typeface="+mn-cs"/>
        <a:sym typeface="Gill Sans" charset="0"/>
      </a:defRPr>
    </a:lvl3pPr>
    <a:lvl4pPr marL="518979" indent="172993" algn="ctr" defTabSz="589458" rtl="0" fontAlgn="base" hangingPunct="0">
      <a:spcBef>
        <a:spcPct val="0"/>
      </a:spcBef>
      <a:spcAft>
        <a:spcPct val="0"/>
      </a:spcAft>
      <a:defRPr sz="2900" kern="1200">
        <a:solidFill>
          <a:srgbClr val="000000"/>
        </a:solidFill>
        <a:latin typeface="Gill Sans" charset="0"/>
        <a:ea typeface="MS PGothic" pitchFamily="34" charset="-128"/>
        <a:cs typeface="+mn-cs"/>
        <a:sym typeface="Gill Sans" charset="0"/>
      </a:defRPr>
    </a:lvl4pPr>
    <a:lvl5pPr marL="691972" indent="230657" algn="ctr" defTabSz="589458" rtl="0" fontAlgn="base" hangingPunct="0">
      <a:spcBef>
        <a:spcPct val="0"/>
      </a:spcBef>
      <a:spcAft>
        <a:spcPct val="0"/>
      </a:spcAft>
      <a:defRPr sz="2900" kern="1200">
        <a:solidFill>
          <a:srgbClr val="000000"/>
        </a:solidFill>
        <a:latin typeface="Gill Sans" charset="0"/>
        <a:ea typeface="MS PGothic" pitchFamily="34" charset="-128"/>
        <a:cs typeface="+mn-cs"/>
        <a:sym typeface="Gill Sans" charset="0"/>
      </a:defRPr>
    </a:lvl5pPr>
    <a:lvl6pPr marL="1153287" algn="l" defTabSz="461315" rtl="0" eaLnBrk="1" latinLnBrk="0" hangingPunct="1">
      <a:defRPr sz="2900" kern="1200">
        <a:solidFill>
          <a:srgbClr val="000000"/>
        </a:solidFill>
        <a:latin typeface="Gill Sans" charset="0"/>
        <a:ea typeface="MS PGothic" pitchFamily="34" charset="-128"/>
        <a:cs typeface="+mn-cs"/>
        <a:sym typeface="Gill Sans" charset="0"/>
      </a:defRPr>
    </a:lvl6pPr>
    <a:lvl7pPr marL="1383944" algn="l" defTabSz="461315" rtl="0" eaLnBrk="1" latinLnBrk="0" hangingPunct="1">
      <a:defRPr sz="2900" kern="1200">
        <a:solidFill>
          <a:srgbClr val="000000"/>
        </a:solidFill>
        <a:latin typeface="Gill Sans" charset="0"/>
        <a:ea typeface="MS PGothic" pitchFamily="34" charset="-128"/>
        <a:cs typeface="+mn-cs"/>
        <a:sym typeface="Gill Sans" charset="0"/>
      </a:defRPr>
    </a:lvl7pPr>
    <a:lvl8pPr marL="1614602" algn="l" defTabSz="461315" rtl="0" eaLnBrk="1" latinLnBrk="0" hangingPunct="1">
      <a:defRPr sz="2900" kern="1200">
        <a:solidFill>
          <a:srgbClr val="000000"/>
        </a:solidFill>
        <a:latin typeface="Gill Sans" charset="0"/>
        <a:ea typeface="MS PGothic" pitchFamily="34" charset="-128"/>
        <a:cs typeface="+mn-cs"/>
        <a:sym typeface="Gill Sans" charset="0"/>
      </a:defRPr>
    </a:lvl8pPr>
    <a:lvl9pPr marL="1845259" algn="l" defTabSz="461315" rtl="0" eaLnBrk="1" latinLnBrk="0" hangingPunct="1">
      <a:defRPr sz="2900" kern="1200">
        <a:solidFill>
          <a:srgbClr val="000000"/>
        </a:solidFill>
        <a:latin typeface="Gill Sans" charset="0"/>
        <a:ea typeface="MS PGothic" pitchFamily="34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399FF"/>
    <a:srgbClr val="99FF33"/>
    <a:srgbClr val="99CC00"/>
    <a:srgbClr val="66FF66"/>
    <a:srgbClr val="00B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6159" autoAdjust="0"/>
  </p:normalViewPr>
  <p:slideViewPr>
    <p:cSldViewPr>
      <p:cViewPr>
        <p:scale>
          <a:sx n="208" d="100"/>
          <a:sy n="208" d="100"/>
        </p:scale>
        <p:origin x="150" y="-6978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89%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E55-45D0-B299-2BD49F5C47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88%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E55-45D0-B299-2BD49F5C47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1258907363421411E-3"/>
                  <c:y val="7.907742177717481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E55-45D0-B299-2BD49F5C47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E55-45D0-B299-2BD49F5C47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E55-45D0-B299-2BD49F5C47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E55-45D0-B299-2BD49F5C47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Mep1</c:v>
                </c:pt>
                <c:pt idx="1">
                  <c:v>Mep2</c:v>
                </c:pt>
                <c:pt idx="2">
                  <c:v>Mep3</c:v>
                </c:pt>
                <c:pt idx="3">
                  <c:v>Mep4</c:v>
                </c:pt>
                <c:pt idx="4">
                  <c:v>Mep5</c:v>
                </c:pt>
                <c:pt idx="5">
                  <c:v>No meps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90.42</c:v>
                </c:pt>
                <c:pt idx="1">
                  <c:v>89.05</c:v>
                </c:pt>
                <c:pt idx="2">
                  <c:v>84.93</c:v>
                </c:pt>
                <c:pt idx="3">
                  <c:v>93.149999999999991</c:v>
                </c:pt>
                <c:pt idx="4">
                  <c:v>89.05</c:v>
                </c:pt>
                <c:pt idx="5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E55-45D0-B299-2BD49F5C470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Feuil1!$A$2:$A$7</c:f>
              <c:strCache>
                <c:ptCount val="6"/>
                <c:pt idx="0">
                  <c:v>Mep1</c:v>
                </c:pt>
                <c:pt idx="1">
                  <c:v>Mep2</c:v>
                </c:pt>
                <c:pt idx="2">
                  <c:v>Mep3</c:v>
                </c:pt>
                <c:pt idx="3">
                  <c:v>Mep4</c:v>
                </c:pt>
                <c:pt idx="4">
                  <c:v>Mep5</c:v>
                </c:pt>
                <c:pt idx="5">
                  <c:v>No meps</c:v>
                </c:pt>
              </c:strCache>
            </c:strRef>
          </c:cat>
          <c:val>
            <c:numRef>
              <c:f>Feuil1!$C$2:$C$7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E55-45D0-B299-2BD49F5C4707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Feuil1!$A$2:$A$7</c:f>
              <c:strCache>
                <c:ptCount val="6"/>
                <c:pt idx="0">
                  <c:v>Mep1</c:v>
                </c:pt>
                <c:pt idx="1">
                  <c:v>Mep2</c:v>
                </c:pt>
                <c:pt idx="2">
                  <c:v>Mep3</c:v>
                </c:pt>
                <c:pt idx="3">
                  <c:v>Mep4</c:v>
                </c:pt>
                <c:pt idx="4">
                  <c:v>Mep5</c:v>
                </c:pt>
                <c:pt idx="5">
                  <c:v>No meps</c:v>
                </c:pt>
              </c:strCache>
            </c:strRef>
          </c:cat>
          <c:val>
            <c:numRef>
              <c:f>Feuil1!$D$2:$D$7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E55-45D0-B299-2BD49F5C47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3388112"/>
        <c:axId val="233388504"/>
      </c:barChart>
      <c:catAx>
        <c:axId val="23338811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BE" dirty="0" smtClean="0"/>
                  <a:t>Metalloproteases1-5</a:t>
                </a:r>
                <a:endParaRPr lang="fr-BE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233388504"/>
        <c:crosses val="autoZero"/>
        <c:auto val="1"/>
        <c:lblAlgn val="ctr"/>
        <c:lblOffset val="100"/>
        <c:noMultiLvlLbl val="0"/>
      </c:catAx>
      <c:valAx>
        <c:axId val="2333885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FFC000"/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BE" dirty="0" err="1" smtClean="0"/>
                  <a:t>Percentage</a:t>
                </a:r>
                <a:endParaRPr lang="fr-BE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one"/>
        <c:crossAx val="23338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12700">
      <a:solidFill>
        <a:srgbClr val="0070C0"/>
      </a:solidFill>
    </a:ln>
    <a:effectLst/>
  </c:spPr>
  <c:txPr>
    <a:bodyPr/>
    <a:lstStyle/>
    <a:p>
      <a:pPr>
        <a:defRPr sz="500"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109788" y="744538"/>
            <a:ext cx="2578100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06358" y="4715156"/>
            <a:ext cx="4984962" cy="44669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>
                <a:sym typeface="Lucida Grande" charset="0"/>
              </a:rPr>
              <a:t>Click to edit Master text styles</a:t>
            </a:r>
          </a:p>
          <a:p>
            <a:pPr lvl="1"/>
            <a:r>
              <a:rPr lang="de-DE" noProof="0" smtClean="0">
                <a:sym typeface="Lucida Grande" charset="0"/>
              </a:rPr>
              <a:t>Second level</a:t>
            </a:r>
          </a:p>
          <a:p>
            <a:pPr lvl="2"/>
            <a:r>
              <a:rPr lang="de-DE" noProof="0" smtClean="0">
                <a:sym typeface="Lucida Grande" charset="0"/>
              </a:rPr>
              <a:t>Third level</a:t>
            </a:r>
          </a:p>
          <a:p>
            <a:pPr lvl="3"/>
            <a:r>
              <a:rPr lang="de-DE" noProof="0" smtClean="0">
                <a:sym typeface="Lucida Grande" charset="0"/>
              </a:rPr>
              <a:t>Fourth level</a:t>
            </a:r>
          </a:p>
          <a:p>
            <a:pPr lvl="4"/>
            <a:r>
              <a:rPr lang="de-DE" noProof="0" smtClean="0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4960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89458" rtl="0" eaLnBrk="0" fontAlgn="base" hangingPunct="0">
      <a:spcBef>
        <a:spcPct val="0"/>
      </a:spcBef>
      <a:spcAft>
        <a:spcPct val="0"/>
      </a:spcAft>
      <a:defRPr sz="700" kern="1200">
        <a:solidFill>
          <a:srgbClr val="000000"/>
        </a:solidFill>
        <a:latin typeface="Lucida Grande" charset="0"/>
        <a:ea typeface="MS PGothic" pitchFamily="34" charset="-128"/>
        <a:cs typeface="Lucida Grande" charset="0"/>
        <a:sym typeface="Lucida Grande" charset="0"/>
      </a:defRPr>
    </a:lvl1pPr>
    <a:lvl2pPr marL="115329" algn="l" defTabSz="589458" rtl="0" eaLnBrk="0" fontAlgn="base" hangingPunct="0">
      <a:spcBef>
        <a:spcPct val="0"/>
      </a:spcBef>
      <a:spcAft>
        <a:spcPct val="0"/>
      </a:spcAft>
      <a:defRPr sz="7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2pPr>
    <a:lvl3pPr marL="230657" algn="l" defTabSz="589458" rtl="0" eaLnBrk="0" fontAlgn="base" hangingPunct="0">
      <a:spcBef>
        <a:spcPct val="0"/>
      </a:spcBef>
      <a:spcAft>
        <a:spcPct val="0"/>
      </a:spcAft>
      <a:defRPr sz="7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3pPr>
    <a:lvl4pPr marL="345986" algn="l" defTabSz="589458" rtl="0" eaLnBrk="0" fontAlgn="base" hangingPunct="0">
      <a:spcBef>
        <a:spcPct val="0"/>
      </a:spcBef>
      <a:spcAft>
        <a:spcPct val="0"/>
      </a:spcAft>
      <a:defRPr sz="7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4pPr>
    <a:lvl5pPr marL="461315" algn="l" defTabSz="589458" rtl="0" eaLnBrk="0" fontAlgn="base" hangingPunct="0">
      <a:spcBef>
        <a:spcPct val="0"/>
      </a:spcBef>
      <a:spcAft>
        <a:spcPct val="0"/>
      </a:spcAft>
      <a:defRPr sz="7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5pPr>
    <a:lvl6pPr marL="1153287" algn="l" defTabSz="23065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83944" algn="l" defTabSz="23065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14602" algn="l" defTabSz="23065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45259" algn="l" defTabSz="23065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4976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3077284"/>
            <a:ext cx="5829300" cy="2123369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4198589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6" y="3338692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2" y="3338692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2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2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71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71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2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9" y="394409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2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9181398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9/29/2017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9181398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9181398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‹N°›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11" Type="http://schemas.openxmlformats.org/officeDocument/2006/relationships/image" Target="../media/image6.png"/><Relationship Id="rId5" Type="http://schemas.openxmlformats.org/officeDocument/2006/relationships/chart" Target="../charts/chart1.xml"/><Relationship Id="rId10" Type="http://schemas.openxmlformats.org/officeDocument/2006/relationships/hyperlink" Target="https://www.google.fr/url?sa=i&amp;rct=j&amp;q=&amp;esrc=s&amp;frm=1&amp;source=images&amp;cd=&amp;cad=rja&amp;uact=8&amp;ved=0ahUKEwjyj_ma_rjWAhVRbFAKHc8pDgoQjRwIBw&amp;url=https://www.ulg.ac.be/cms/a_16314/fr/logo-et-charte-graphique&amp;psig=AFQjCNHF78Fg1Ztp7Zxjf2OYfL2N6rjLaA&amp;ust=1506176330862510" TargetMode="External"/><Relationship Id="rId4" Type="http://schemas.openxmlformats.org/officeDocument/2006/relationships/hyperlink" Target="mailto:mphayette@chu.ulg.ac.be" TargetMode="External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/>
          </p:cNvSpPr>
          <p:nvPr/>
        </p:nvSpPr>
        <p:spPr bwMode="auto">
          <a:xfrm>
            <a:off x="221188" y="1811248"/>
            <a:ext cx="6408712" cy="621472"/>
          </a:xfrm>
          <a:custGeom>
            <a:avLst/>
            <a:gdLst>
              <a:gd name="T0" fmla="*/ 2054225 w 21600"/>
              <a:gd name="T1" fmla="*/ 1890465 h 21600"/>
              <a:gd name="T2" fmla="*/ 2054225 w 21600"/>
              <a:gd name="T3" fmla="*/ 1890465 h 21600"/>
              <a:gd name="T4" fmla="*/ 2054225 w 21600"/>
              <a:gd name="T5" fmla="*/ 1890465 h 21600"/>
              <a:gd name="T6" fmla="*/ 2054225 w 21600"/>
              <a:gd name="T7" fmla="*/ 189046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 eaLnBrk="0">
              <a:lnSpc>
                <a:spcPct val="150000"/>
              </a:lnSpc>
              <a:buClr>
                <a:srgbClr val="FF0000"/>
              </a:buClr>
            </a:pPr>
            <a:r>
              <a:rPr lang="nl-NL" sz="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Microsporum </a:t>
            </a:r>
            <a:r>
              <a:rPr lang="nl-NL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audouinii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sz="600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nl-NL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audouinii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) is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anthropophilic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dermatophyte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 tinea capitis in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caused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species are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contagious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outbreaks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in schools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. Different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proteases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dermatophytes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digest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tissue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keratin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these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proteases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metalloproteases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sz="600" i="1" dirty="0">
                <a:latin typeface="Arial" panose="020B0604020202020204" pitchFamily="34" charset="0"/>
                <a:cs typeface="Arial" panose="020B0604020202020204" pitchFamily="34" charset="0"/>
              </a:rPr>
              <a:t>Mep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) have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been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described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virulence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factors in different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zoonotic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species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l-NL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Trichophyton</a:t>
            </a:r>
            <a:r>
              <a:rPr lang="nl-NL" sz="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mentagrophytes</a:t>
            </a:r>
            <a:r>
              <a:rPr lang="nl-NL" sz="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i="1" dirty="0">
                <a:latin typeface="Arial" panose="020B0604020202020204" pitchFamily="34" charset="0"/>
                <a:cs typeface="Arial" panose="020B0604020202020204" pitchFamily="34" charset="0"/>
              </a:rPr>
              <a:t>Microsporum </a:t>
            </a:r>
            <a:r>
              <a:rPr lang="nl-NL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canis</a:t>
            </a:r>
            <a:r>
              <a:rPr lang="nl-NL" sz="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present 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, primers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targeting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five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metalloproteases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i="1" dirty="0">
                <a:latin typeface="Arial" panose="020B0604020202020204" pitchFamily="34" charset="0"/>
                <a:cs typeface="Arial" panose="020B0604020202020204" pitchFamily="34" charset="0"/>
              </a:rPr>
              <a:t>Mep1-5 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have been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screen a large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NL" sz="600" i="1" dirty="0">
                <a:latin typeface="Arial" panose="020B0604020202020204" pitchFamily="34" charset="0"/>
                <a:cs typeface="Arial" panose="020B0604020202020204" pitchFamily="34" charset="0"/>
              </a:rPr>
              <a:t>Microsporum </a:t>
            </a:r>
            <a:r>
              <a:rPr lang="nl-NL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audouinii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strains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600" dirty="0" err="1">
                <a:latin typeface="Arial" panose="020B0604020202020204" pitchFamily="34" charset="0"/>
                <a:cs typeface="Arial" panose="020B0604020202020204" pitchFamily="34" charset="0"/>
              </a:rPr>
              <a:t>isolated</a:t>
            </a:r>
            <a:r>
              <a:rPr lang="nl-NL" sz="600" dirty="0">
                <a:latin typeface="Arial" panose="020B0604020202020204" pitchFamily="34" charset="0"/>
                <a:cs typeface="Arial" panose="020B0604020202020204" pitchFamily="34" charset="0"/>
              </a:rPr>
              <a:t> in Belgium.</a:t>
            </a:r>
            <a:endParaRPr lang="fr-BE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>
              <a:lnSpc>
                <a:spcPct val="150000"/>
              </a:lnSpc>
              <a:buClr>
                <a:srgbClr val="FF0000"/>
              </a:buClr>
            </a:pPr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endParaRPr lang="en-US" sz="800" dirty="0">
              <a:latin typeface="Helvetica" pitchFamily="34" charset="0"/>
            </a:endParaRPr>
          </a:p>
          <a:p>
            <a:pPr algn="just">
              <a:lnSpc>
                <a:spcPct val="110000"/>
              </a:lnSpc>
            </a:pPr>
            <a:endParaRPr lang="de-DE" sz="800" dirty="0">
              <a:latin typeface="Helvetica" pitchFamily="34" charset="0"/>
            </a:endParaRPr>
          </a:p>
        </p:txBody>
      </p:sp>
      <p:sp>
        <p:nvSpPr>
          <p:cNvPr id="33" name="Rectangle à coins arrondis 32"/>
          <p:cNvSpPr/>
          <p:nvPr/>
        </p:nvSpPr>
        <p:spPr bwMode="auto">
          <a:xfrm>
            <a:off x="1196752" y="365038"/>
            <a:ext cx="4824536" cy="459056"/>
          </a:xfrm>
          <a:prstGeom prst="roundRect">
            <a:avLst>
              <a:gd name="adj" fmla="val 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18020" tIns="18020" rIns="18020" bIns="18020" numCol="1" rtlCol="0" anchor="ctr" anchorCtr="0" compatLnSpc="1">
            <a:prstTxWarp prst="textNoShape">
              <a:avLst/>
            </a:prstTxWarp>
          </a:bodyPr>
          <a:lstStyle/>
          <a:p>
            <a:pPr marL="172993" algn="just"/>
            <a:r>
              <a:rPr lang="fr-BE" sz="1400" dirty="0" err="1">
                <a:solidFill>
                  <a:schemeClr val="bg1"/>
                </a:solidFill>
                <a:ea typeface="ＭＳ Ｐゴシック" charset="0"/>
                <a:cs typeface="Gill Sans" charset="0"/>
              </a:rPr>
              <a:t>Molecular</a:t>
            </a:r>
            <a:r>
              <a:rPr lang="fr-BE" sz="1400" dirty="0">
                <a:solidFill>
                  <a:schemeClr val="bg1"/>
                </a:solidFill>
                <a:ea typeface="ＭＳ Ｐゴシック" charset="0"/>
                <a:cs typeface="Gill Sans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a typeface="ＭＳ Ｐゴシック" charset="0"/>
                <a:cs typeface="Gill Sans" charset="0"/>
              </a:rPr>
              <a:t>characterisation</a:t>
            </a:r>
            <a:r>
              <a:rPr lang="fr-BE" sz="1400" dirty="0">
                <a:solidFill>
                  <a:schemeClr val="bg1"/>
                </a:solidFill>
                <a:ea typeface="ＭＳ Ｐゴシック" charset="0"/>
                <a:cs typeface="Gill Sans" charset="0"/>
              </a:rPr>
              <a:t> of five </a:t>
            </a:r>
            <a:r>
              <a:rPr lang="fr-BE" sz="1400" dirty="0" err="1">
                <a:solidFill>
                  <a:schemeClr val="bg1"/>
                </a:solidFill>
                <a:ea typeface="ＭＳ Ｐゴシック" charset="0"/>
                <a:cs typeface="Gill Sans" charset="0"/>
              </a:rPr>
              <a:t>metalloproteases</a:t>
            </a:r>
            <a:r>
              <a:rPr lang="fr-BE" sz="1400" dirty="0">
                <a:solidFill>
                  <a:schemeClr val="bg1"/>
                </a:solidFill>
                <a:ea typeface="ＭＳ Ｐゴシック" charset="0"/>
                <a:cs typeface="Gill Sans" charset="0"/>
              </a:rPr>
              <a:t> (Mep1-5)        </a:t>
            </a:r>
          </a:p>
          <a:p>
            <a:pPr marL="172993" algn="just"/>
            <a:r>
              <a:rPr lang="fr-BE" sz="1400" dirty="0" smtClean="0">
                <a:solidFill>
                  <a:schemeClr val="bg1"/>
                </a:solidFill>
                <a:ea typeface="ＭＳ Ｐゴシック" charset="0"/>
                <a:cs typeface="Gill Sans" charset="0"/>
              </a:rPr>
              <a:t>      in </a:t>
            </a:r>
            <a:r>
              <a:rPr lang="fr-BE" sz="1400" i="1" dirty="0">
                <a:solidFill>
                  <a:schemeClr val="bg1"/>
                </a:solidFill>
                <a:ea typeface="ＭＳ Ｐゴシック" charset="0"/>
                <a:cs typeface="Gill Sans" charset="0"/>
              </a:rPr>
              <a:t>Microsporum </a:t>
            </a:r>
            <a:r>
              <a:rPr lang="fr-BE" sz="1400" i="1" dirty="0" err="1">
                <a:solidFill>
                  <a:schemeClr val="bg1"/>
                </a:solidFill>
                <a:ea typeface="ＭＳ Ｐゴシック" charset="0"/>
                <a:cs typeface="Gill Sans" charset="0"/>
              </a:rPr>
              <a:t>audouinii</a:t>
            </a:r>
            <a:r>
              <a:rPr lang="fr-BE" sz="1400" dirty="0">
                <a:solidFill>
                  <a:schemeClr val="bg1"/>
                </a:solidFill>
                <a:ea typeface="ＭＳ Ｐゴシック" charset="0"/>
                <a:cs typeface="Gill Sans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a typeface="ＭＳ Ｐゴシック" charset="0"/>
                <a:cs typeface="Gill Sans" charset="0"/>
              </a:rPr>
              <a:t>strains</a:t>
            </a:r>
            <a:r>
              <a:rPr lang="fr-BE" sz="1400" dirty="0">
                <a:solidFill>
                  <a:schemeClr val="bg1"/>
                </a:solidFill>
                <a:ea typeface="ＭＳ Ｐゴシック" charset="0"/>
                <a:cs typeface="Gill Sans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a typeface="ＭＳ Ｐゴシック" charset="0"/>
                <a:cs typeface="Gill Sans" charset="0"/>
              </a:rPr>
              <a:t>circulating</a:t>
            </a:r>
            <a:r>
              <a:rPr lang="fr-BE" sz="1400" dirty="0">
                <a:solidFill>
                  <a:schemeClr val="bg1"/>
                </a:solidFill>
                <a:ea typeface="ＭＳ Ｐゴシック" charset="0"/>
                <a:cs typeface="Gill Sans" charset="0"/>
              </a:rPr>
              <a:t> in </a:t>
            </a:r>
            <a:r>
              <a:rPr lang="fr-BE" sz="1400" dirty="0" err="1">
                <a:solidFill>
                  <a:schemeClr val="bg1"/>
                </a:solidFill>
                <a:ea typeface="ＭＳ Ｐゴシック" charset="0"/>
                <a:cs typeface="Gill Sans" charset="0"/>
              </a:rPr>
              <a:t>Belgium</a:t>
            </a:r>
            <a:endParaRPr lang="fr-BE" sz="1400" dirty="0">
              <a:solidFill>
                <a:schemeClr val="bg1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4" name="AutoShape 8"/>
          <p:cNvSpPr>
            <a:spLocks/>
          </p:cNvSpPr>
          <p:nvPr/>
        </p:nvSpPr>
        <p:spPr bwMode="auto">
          <a:xfrm>
            <a:off x="101927" y="8486268"/>
            <a:ext cx="2124000" cy="1444625"/>
          </a:xfrm>
          <a:custGeom>
            <a:avLst/>
            <a:gdLst>
              <a:gd name="T0" fmla="*/ 2053431 w 21600"/>
              <a:gd name="T1" fmla="*/ 1000125 h 21600"/>
              <a:gd name="T2" fmla="*/ 2053431 w 21600"/>
              <a:gd name="T3" fmla="*/ 1000125 h 21600"/>
              <a:gd name="T4" fmla="*/ 2053431 w 21600"/>
              <a:gd name="T5" fmla="*/ 1000125 h 21600"/>
              <a:gd name="T6" fmla="*/ 2053431 w 21600"/>
              <a:gd name="T7" fmla="*/ 100012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>
              <a:lnSpc>
                <a:spcPct val="110000"/>
              </a:lnSpc>
            </a:pPr>
            <a:endParaRPr lang="de-DE" sz="700" dirty="0">
              <a:latin typeface="+mn-lt"/>
            </a:endParaRPr>
          </a:p>
        </p:txBody>
      </p:sp>
      <p:sp>
        <p:nvSpPr>
          <p:cNvPr id="54" name="AutoShape 5"/>
          <p:cNvSpPr>
            <a:spLocks/>
          </p:cNvSpPr>
          <p:nvPr/>
        </p:nvSpPr>
        <p:spPr bwMode="auto">
          <a:xfrm>
            <a:off x="1011238" y="957962"/>
            <a:ext cx="4912932" cy="415514"/>
          </a:xfrm>
          <a:custGeom>
            <a:avLst/>
            <a:gdLst>
              <a:gd name="T0" fmla="*/ 8793485 w 21600"/>
              <a:gd name="T1" fmla="*/ 273112 h 21600"/>
              <a:gd name="T2" fmla="*/ 8793485 w 21600"/>
              <a:gd name="T3" fmla="*/ 273112 h 21600"/>
              <a:gd name="T4" fmla="*/ 8793485 w 21600"/>
              <a:gd name="T5" fmla="*/ 273112 h 21600"/>
              <a:gd name="T6" fmla="*/ 8793485 w 21600"/>
              <a:gd name="T7" fmla="*/ 2731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18020" tIns="18020" rIns="18020" bIns="18020" anchor="ctr"/>
          <a:lstStyle/>
          <a:p>
            <a:r>
              <a:rPr lang="nl-NL" sz="700" dirty="0" err="1" smtClean="0"/>
              <a:t>Aouini</a:t>
            </a:r>
            <a:r>
              <a:rPr lang="nl-NL" sz="700" dirty="0" smtClean="0"/>
              <a:t> Imen</a:t>
            </a:r>
            <a:r>
              <a:rPr lang="nl-NL" sz="700" baseline="30000" dirty="0" smtClean="0"/>
              <a:t>2, 3</a:t>
            </a:r>
            <a:r>
              <a:rPr lang="nl-NL" sz="700" dirty="0" smtClean="0"/>
              <a:t>, </a:t>
            </a:r>
            <a:r>
              <a:rPr lang="nl-NL" sz="700" dirty="0" err="1"/>
              <a:t>Sacheli</a:t>
            </a:r>
            <a:r>
              <a:rPr lang="nl-NL" sz="700" dirty="0"/>
              <a:t> </a:t>
            </a:r>
            <a:r>
              <a:rPr lang="nl-NL" sz="700" dirty="0" smtClean="0"/>
              <a:t>Rosalie</a:t>
            </a:r>
            <a:r>
              <a:rPr lang="nl-NL" sz="700" baseline="30000" dirty="0" smtClean="0"/>
              <a:t>1,2</a:t>
            </a:r>
            <a:r>
              <a:rPr lang="nl-NL" sz="700" dirty="0" smtClean="0"/>
              <a:t>, </a:t>
            </a:r>
            <a:r>
              <a:rPr lang="nl-NL" sz="700" dirty="0" err="1"/>
              <a:t>Rajae</a:t>
            </a:r>
            <a:r>
              <a:rPr lang="nl-NL" sz="700" dirty="0"/>
              <a:t> </a:t>
            </a:r>
            <a:r>
              <a:rPr lang="nl-NL" sz="700" dirty="0" smtClean="0"/>
              <a:t>Darfouf</a:t>
            </a:r>
            <a:r>
              <a:rPr lang="nl-NL" sz="700" baseline="30000" dirty="0" smtClean="0"/>
              <a:t>1,2</a:t>
            </a:r>
            <a:r>
              <a:rPr lang="nl-NL" sz="700" dirty="0" smtClean="0"/>
              <a:t>, </a:t>
            </a:r>
            <a:r>
              <a:rPr lang="nl-NL" sz="700" dirty="0"/>
              <a:t>Caroline </a:t>
            </a:r>
            <a:r>
              <a:rPr lang="nl-NL" sz="700" dirty="0" smtClean="0"/>
              <a:t>Adjetey</a:t>
            </a:r>
            <a:r>
              <a:rPr lang="nl-NL" sz="700" baseline="30000" dirty="0" smtClean="0"/>
              <a:t>2</a:t>
            </a:r>
            <a:r>
              <a:rPr lang="nl-NL" sz="700" dirty="0" smtClean="0"/>
              <a:t>, </a:t>
            </a:r>
            <a:r>
              <a:rPr lang="nl-NL" sz="700" dirty="0"/>
              <a:t>S. </a:t>
            </a:r>
            <a:r>
              <a:rPr lang="nl-NL" sz="700" dirty="0" smtClean="0"/>
              <a:t>Bontems</a:t>
            </a:r>
            <a:r>
              <a:rPr lang="nl-NL" sz="700" baseline="30000" dirty="0" smtClean="0"/>
              <a:t>2</a:t>
            </a:r>
            <a:r>
              <a:rPr lang="nl-NL" sz="700" dirty="0" smtClean="0"/>
              <a:t>, </a:t>
            </a:r>
            <a:r>
              <a:rPr lang="nl-NL" sz="700" dirty="0"/>
              <a:t>P. </a:t>
            </a:r>
            <a:r>
              <a:rPr lang="nl-NL" sz="700" dirty="0" smtClean="0"/>
              <a:t>Melin</a:t>
            </a:r>
            <a:r>
              <a:rPr lang="nl-NL" sz="700" baseline="30000" dirty="0" smtClean="0"/>
              <a:t>2</a:t>
            </a:r>
            <a:r>
              <a:rPr lang="nl-NL" sz="700" dirty="0" smtClean="0"/>
              <a:t>, </a:t>
            </a:r>
          </a:p>
          <a:p>
            <a:r>
              <a:rPr lang="nl-NL" sz="700" dirty="0" err="1" smtClean="0"/>
              <a:t>Aly</a:t>
            </a:r>
            <a:r>
              <a:rPr lang="nl-NL" sz="700" dirty="0" smtClean="0"/>
              <a:t> Raies</a:t>
            </a:r>
            <a:r>
              <a:rPr lang="nl-NL" sz="700" baseline="30000" dirty="0" smtClean="0"/>
              <a:t>3</a:t>
            </a:r>
            <a:r>
              <a:rPr lang="nl-NL" sz="700" dirty="0" smtClean="0"/>
              <a:t>,</a:t>
            </a:r>
            <a:r>
              <a:rPr lang="nl-NL" sz="700" baseline="30000" dirty="0" smtClean="0"/>
              <a:t> </a:t>
            </a:r>
            <a:r>
              <a:rPr lang="nl-NL" sz="700" u="sng" dirty="0"/>
              <a:t>Marie Pierre </a:t>
            </a:r>
            <a:r>
              <a:rPr lang="nl-NL" sz="700" u="sng" dirty="0" smtClean="0"/>
              <a:t>Hayette</a:t>
            </a:r>
            <a:r>
              <a:rPr lang="nl-NL" sz="700" baseline="30000" dirty="0" smtClean="0"/>
              <a:t>1,2</a:t>
            </a:r>
            <a:r>
              <a:rPr lang="nl-NL" sz="700" dirty="0" smtClean="0"/>
              <a:t>.</a:t>
            </a:r>
            <a:r>
              <a:rPr lang="nl-NL" sz="700" b="1" dirty="0" smtClean="0"/>
              <a:t> </a:t>
            </a:r>
            <a:endParaRPr lang="fr-BE" sz="700" dirty="0"/>
          </a:p>
          <a:p>
            <a:r>
              <a:rPr lang="en-US" sz="500" baseline="30000" dirty="0" smtClean="0">
                <a:latin typeface="Helvetica" pitchFamily="34" charset="0"/>
              </a:rPr>
              <a:t>1</a:t>
            </a:r>
            <a:r>
              <a:rPr lang="en-US" sz="500" dirty="0" smtClean="0">
                <a:latin typeface="Helvetica" pitchFamily="34" charset="0"/>
              </a:rPr>
              <a:t>National </a:t>
            </a:r>
            <a:r>
              <a:rPr lang="en-US" sz="500" dirty="0">
                <a:latin typeface="Helvetica" pitchFamily="34" charset="0"/>
              </a:rPr>
              <a:t>Reference Center for Mycosis, </a:t>
            </a:r>
            <a:r>
              <a:rPr lang="en-US" sz="500" baseline="30000" dirty="0">
                <a:latin typeface="Helvetica" pitchFamily="34" charset="0"/>
              </a:rPr>
              <a:t>2</a:t>
            </a:r>
            <a:r>
              <a:rPr lang="en-US" sz="500" dirty="0">
                <a:latin typeface="Helvetica" pitchFamily="34" charset="0"/>
              </a:rPr>
              <a:t>Department of Clinical Microbiology, </a:t>
            </a:r>
            <a:r>
              <a:rPr lang="en-US" sz="500" dirty="0" smtClean="0">
                <a:latin typeface="Helvetica" pitchFamily="34" charset="0"/>
              </a:rPr>
              <a:t> Center for Interdisciplinary Research on </a:t>
            </a:r>
            <a:r>
              <a:rPr lang="en-US" sz="500" dirty="0" err="1" smtClean="0">
                <a:latin typeface="Helvetica" pitchFamily="34" charset="0"/>
              </a:rPr>
              <a:t>Medecines</a:t>
            </a:r>
            <a:r>
              <a:rPr lang="en-US" sz="500" dirty="0" smtClean="0">
                <a:latin typeface="Helvetica" pitchFamily="34" charset="0"/>
              </a:rPr>
              <a:t>, University Hospital of Liège Belgium </a:t>
            </a:r>
            <a:r>
              <a:rPr lang="en-US" sz="500" baseline="30000" dirty="0" smtClean="0">
                <a:latin typeface="Helvetica" pitchFamily="34" charset="0"/>
              </a:rPr>
              <a:t>3</a:t>
            </a:r>
            <a:r>
              <a:rPr lang="fr-BE" sz="500" dirty="0"/>
              <a:t>Laboratory of </a:t>
            </a:r>
            <a:r>
              <a:rPr lang="fr-BE" sz="500" dirty="0" err="1"/>
              <a:t>Microorganisms</a:t>
            </a:r>
            <a:r>
              <a:rPr lang="fr-BE" sz="500" dirty="0"/>
              <a:t> and active </a:t>
            </a:r>
            <a:r>
              <a:rPr lang="fr-BE" sz="500" dirty="0" err="1" smtClean="0"/>
              <a:t>biomolecules</a:t>
            </a:r>
            <a:r>
              <a:rPr lang="fr-BE" sz="500" dirty="0" smtClean="0"/>
              <a:t>,  </a:t>
            </a:r>
            <a:r>
              <a:rPr lang="fr-BE" sz="500" dirty="0" err="1" smtClean="0"/>
              <a:t>University</a:t>
            </a:r>
            <a:r>
              <a:rPr lang="fr-BE" sz="500" dirty="0" smtClean="0"/>
              <a:t> of Tunis El Manar II, </a:t>
            </a:r>
            <a:r>
              <a:rPr lang="fr-BE" sz="500" dirty="0" err="1" smtClean="0"/>
              <a:t>Tunisia</a:t>
            </a:r>
            <a:endParaRPr lang="fr-BE" sz="200" dirty="0" smtClean="0"/>
          </a:p>
          <a:p>
            <a:endParaRPr lang="fr-BE" sz="500" dirty="0">
              <a:latin typeface="Helvetica" pitchFamily="34" charset="0"/>
            </a:endParaRPr>
          </a:p>
          <a:p>
            <a:pPr algn="l"/>
            <a:r>
              <a:rPr lang="de-DE" sz="500" dirty="0">
                <a:latin typeface="Helvetica" pitchFamily="34" charset="0"/>
                <a:sym typeface="Helvetica" pitchFamily="34" charset="0"/>
              </a:rPr>
              <a:t> </a:t>
            </a:r>
            <a:endParaRPr lang="de-DE" sz="500" dirty="0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2547890" y="5241032"/>
            <a:ext cx="1584176" cy="260000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31" tIns="23066" rIns="46131" bIns="23066" anchor="ctr"/>
          <a:lstStyle/>
          <a:p>
            <a:pPr>
              <a:defRPr/>
            </a:pPr>
            <a:r>
              <a:rPr lang="fr-FR" sz="1200" b="1" dirty="0" err="1" smtClean="0">
                <a:solidFill>
                  <a:schemeClr val="bg1"/>
                </a:solidFill>
                <a:latin typeface="Calibri" pitchFamily="-65" charset="0"/>
              </a:rPr>
              <a:t>Results</a:t>
            </a:r>
            <a:endParaRPr lang="fr-FR" sz="1200" b="1" dirty="0">
              <a:solidFill>
                <a:schemeClr val="bg1"/>
              </a:solidFill>
              <a:latin typeface="Calibri" pitchFamily="-65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6708" y="9053681"/>
            <a:ext cx="5934619" cy="5078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presence of the </a:t>
            </a:r>
            <a:r>
              <a:rPr lang="en-US" sz="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Mep1-5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genes in </a:t>
            </a:r>
            <a:r>
              <a:rPr lang="en-US" sz="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</a:t>
            </a:r>
            <a:r>
              <a:rPr lang="en-US" sz="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audouinii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strains circulating in Belgium was confirmed in this </a:t>
            </a:r>
            <a:r>
              <a:rPr lang="en-US" sz="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 with 80% of the strains  being positive for the five </a:t>
            </a:r>
            <a:r>
              <a:rPr lang="en-US" sz="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Meps</a:t>
            </a:r>
            <a:r>
              <a:rPr lang="en-US" sz="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Next 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step will be the </a:t>
            </a:r>
            <a:r>
              <a:rPr lang="en-US" sz="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biochemical 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characterization of </a:t>
            </a:r>
            <a:r>
              <a:rPr lang="en-US" sz="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expression</a:t>
            </a:r>
            <a:r>
              <a:rPr lang="en-US" sz="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Another class of </a:t>
            </a:r>
            <a:r>
              <a:rPr lang="en-US" sz="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endoproteases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called </a:t>
            </a:r>
            <a:r>
              <a:rPr lang="en-US" sz="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subtilisins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have been recently considered to be involved in virulence process. Their presence will also be further checked in </a:t>
            </a:r>
            <a:r>
              <a:rPr lang="en-US" sz="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</a:t>
            </a:r>
            <a:r>
              <a:rPr lang="en-US" sz="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audouinii</a:t>
            </a:r>
            <a:r>
              <a:rPr lang="en-US" sz="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strains. </a:t>
            </a:r>
            <a:endParaRPr lang="fr-BE" sz="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547891" y="8697416"/>
            <a:ext cx="1584176" cy="308593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31" tIns="23066" rIns="46131" bIns="23066" anchor="ctr"/>
          <a:lstStyle/>
          <a:p>
            <a:pPr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Calibri" pitchFamily="-65" charset="0"/>
              </a:rPr>
              <a:t>Conclusion</a:t>
            </a:r>
            <a:endParaRPr lang="fr-FR" sz="1200" b="1" dirty="0">
              <a:solidFill>
                <a:schemeClr val="bg1"/>
              </a:solidFill>
              <a:latin typeface="Calibri" pitchFamily="-65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150536" y="2738438"/>
            <a:ext cx="6550015" cy="6871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Strains: 82 clinical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strains </a:t>
            </a:r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collected in the National Reference Center, Liège  (Belgium)/2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reference IHEM </a:t>
            </a:r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strains (BCCM, Brussels)</a:t>
            </a:r>
            <a:endParaRPr lang="fr-BE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600" dirty="0">
                <a:latin typeface="Arial" panose="020B0604020202020204" pitchFamily="34" charset="0"/>
                <a:cs typeface="Arial" panose="020B0604020202020204" pitchFamily="34" charset="0"/>
              </a:rPr>
              <a:t>Culture </a:t>
            </a:r>
            <a:r>
              <a:rPr lang="fr-BE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on Sabouraud dextrose agar–Identification by </a:t>
            </a:r>
            <a:r>
              <a:rPr lang="fr-BE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macroscopic</a:t>
            </a:r>
            <a:r>
              <a:rPr lang="fr-BE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microscopic</a:t>
            </a:r>
            <a:r>
              <a:rPr lang="fr-BE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fr-BE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 (+ITS </a:t>
            </a:r>
            <a:r>
              <a:rPr lang="fr-BE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fr-BE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fr-BE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fr-BE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BE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Culture on </a:t>
            </a:r>
            <a:r>
              <a:rPr lang="fr-BE" sz="600" dirty="0">
                <a:latin typeface="Arial" panose="020B0604020202020204" pitchFamily="34" charset="0"/>
                <a:cs typeface="Arial" panose="020B0604020202020204" pitchFamily="34" charset="0"/>
              </a:rPr>
              <a:t>Sabouraud Dextrose </a:t>
            </a:r>
            <a:r>
              <a:rPr lang="fr-BE" sz="600" dirty="0" err="1">
                <a:latin typeface="Arial" panose="020B0604020202020204" pitchFamily="34" charset="0"/>
                <a:cs typeface="Arial" panose="020B0604020202020204" pitchFamily="34" charset="0"/>
              </a:rPr>
              <a:t>Broth</a:t>
            </a:r>
            <a:r>
              <a:rPr lang="fr-BE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extraction by Maxwell 16 cell DNA purification </a:t>
            </a:r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kit preceded by enzymatic lysis using proteinase K for 20 minutes</a:t>
            </a:r>
            <a:endParaRPr lang="fr-BE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Primers were newly designed based on nucleotide sequences of the genes </a:t>
            </a: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MEP1-5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available in </a:t>
            </a:r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GenBank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database for the close related  species </a:t>
            </a: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canis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and using primer Blast (NCBI-NIH</a:t>
            </a:r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) (See </a:t>
            </a:r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Table 1</a:t>
            </a:r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B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 4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1"/>
          <a:stretch/>
        </p:blipFill>
        <p:spPr bwMode="auto">
          <a:xfrm>
            <a:off x="598976" y="7257256"/>
            <a:ext cx="2686007" cy="1224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roupe 72"/>
          <p:cNvGrpSpPr/>
          <p:nvPr/>
        </p:nvGrpSpPr>
        <p:grpSpPr>
          <a:xfrm>
            <a:off x="309217" y="3688663"/>
            <a:ext cx="2544162" cy="1434982"/>
            <a:chOff x="383230" y="3637297"/>
            <a:chExt cx="2268252" cy="1427204"/>
          </a:xfrm>
        </p:grpSpPr>
        <p:graphicFrame>
          <p:nvGraphicFramePr>
            <p:cNvPr id="43" name="Espace réservé du contenu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75004563"/>
                </p:ext>
              </p:extLst>
            </p:nvPr>
          </p:nvGraphicFramePr>
          <p:xfrm>
            <a:off x="505811" y="3637297"/>
            <a:ext cx="2081981" cy="1207703"/>
          </p:xfrm>
          <a:graphic>
            <a:graphicData uri="http://schemas.openxmlformats.org/drawingml/2006/table">
              <a:tbl>
                <a:tblPr firstRow="1" firstCol="1" bandRow="1">
                  <a:tableStyleId>{5C22544A-7EE6-4342-B048-85BDC9FD1C3A}</a:tableStyleId>
                </a:tblPr>
                <a:tblGrid>
                  <a:gridCol w="604598">
                    <a:extLst>
                      <a:ext uri="{9D8B030D-6E8A-4147-A177-3AD203B41FA5}">
                        <a16:colId xmlns:a16="http://schemas.microsoft.com/office/drawing/2014/main" xmlns="" val="362919456"/>
                      </a:ext>
                    </a:extLst>
                  </a:gridCol>
                  <a:gridCol w="695364">
                    <a:extLst>
                      <a:ext uri="{9D8B030D-6E8A-4147-A177-3AD203B41FA5}">
                        <a16:colId xmlns:a16="http://schemas.microsoft.com/office/drawing/2014/main" xmlns="" val="2556209234"/>
                      </a:ext>
                    </a:extLst>
                  </a:gridCol>
                  <a:gridCol w="695364">
                    <a:extLst>
                      <a:ext uri="{9D8B030D-6E8A-4147-A177-3AD203B41FA5}">
                        <a16:colId xmlns:a16="http://schemas.microsoft.com/office/drawing/2014/main" xmlns="" val="179257948"/>
                      </a:ext>
                    </a:extLst>
                  </a:gridCol>
                  <a:gridCol w="339907">
                    <a:extLst>
                      <a:ext uri="{9D8B030D-6E8A-4147-A177-3AD203B41FA5}">
                        <a16:colId xmlns:a16="http://schemas.microsoft.com/office/drawing/2014/main" xmlns="" val="1542499896"/>
                      </a:ext>
                    </a:extLst>
                  </a:gridCol>
                </a:tblGrid>
                <a:tr h="99270">
                  <a:tc rowSpan="2"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err="1">
                            <a:effectLst/>
                            <a:latin typeface="Gill Sans"/>
                          </a:rPr>
                          <a:t>MEPs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 gridSpan="2"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err="1" smtClean="0">
                            <a:effectLst/>
                            <a:latin typeface="Gill Sans"/>
                          </a:rPr>
                          <a:t>Primers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 hMerge="1">
                    <a:txBody>
                      <a:bodyPr/>
                      <a:lstStyle/>
                      <a:p>
                        <a:endParaRPr lang="fr-BE"/>
                      </a:p>
                    </a:txBody>
                    <a:tcPr/>
                  </a:tc>
                  <a:tc rowSpan="2"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Gill Sans"/>
                          </a:rPr>
                          <a:t>Size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Gill Sans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fr-BE" sz="300" dirty="0" err="1" smtClean="0">
                            <a:effectLst/>
                            <a:latin typeface="Gill Sans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Bp</a:t>
                        </a:r>
                        <a:r>
                          <a:rPr lang="fr-BE" sz="300" dirty="0" smtClean="0">
                            <a:effectLst/>
                            <a:latin typeface="Gill Sans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xmlns="" val="115109036"/>
                    </a:ext>
                  </a:extLst>
                </a:tr>
                <a:tr h="101185">
                  <a:tc vMerge="1">
                    <a:txBody>
                      <a:bodyPr/>
                      <a:lstStyle/>
                      <a:p>
                        <a:endParaRPr lang="fr-BE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err="1">
                            <a:solidFill>
                              <a:schemeClr val="tx1"/>
                            </a:solidFill>
                            <a:effectLst/>
                            <a:latin typeface="Gill Sans"/>
                          </a:rPr>
                          <a:t>Forward</a:t>
                        </a:r>
                        <a:endParaRPr lang="fr-BE" sz="300" dirty="0">
                          <a:solidFill>
                            <a:schemeClr val="tx1"/>
                          </a:solidFill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solidFill>
                              <a:schemeClr val="tx1"/>
                            </a:solidFill>
                            <a:effectLst/>
                            <a:latin typeface="Gill Sans"/>
                          </a:rPr>
                          <a:t>Reverse</a:t>
                        </a:r>
                        <a:endParaRPr lang="fr-BE" sz="300" dirty="0">
                          <a:solidFill>
                            <a:schemeClr val="tx1"/>
                          </a:solidFill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 vMerge="1">
                    <a:txBody>
                      <a:bodyPr/>
                      <a:lstStyle/>
                      <a:p>
                        <a:endParaRPr lang="fr-BE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xmlns="" val="8516383"/>
                    </a:ext>
                  </a:extLst>
                </a:tr>
                <a:tr h="182619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MEP1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5’AACTCTGCTACATGGCTAAG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5’CATAGTCATTACCGCCATCT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398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xmlns="" val="2451675568"/>
                    </a:ext>
                  </a:extLst>
                </a:tr>
                <a:tr h="182619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MEP2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5’CAGATGGTTCAATCCTTTGC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5’ATCCTTCTGGATGTAGACGA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514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xmlns="" val="3272055953"/>
                    </a:ext>
                  </a:extLst>
                </a:tr>
                <a:tr h="182619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MEP3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5’ACCTCTACTCCACTAACCTC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5’GTTGCATGGTTGACTAGAGA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304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xmlns="" val="3871261757"/>
                    </a:ext>
                  </a:extLst>
                </a:tr>
                <a:tr h="237699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MEP4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5’CCTCTATTTTCCGTGGTTCA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50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5’AACATACATGAGAGGGTTCG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801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xmlns="" val="1507539524"/>
                    </a:ext>
                  </a:extLst>
                </a:tr>
                <a:tr h="228274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MEP5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5’CCTACGTTGATGCTAAAAGC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5’TTACGGCCATGAGTGTATTC</a:t>
                        </a:r>
                        <a:r>
                          <a:rPr lang="fr-BE" sz="3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fr-BE" sz="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 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fr-BE" sz="300" dirty="0">
                            <a:effectLst/>
                            <a:latin typeface="Gill Sans"/>
                          </a:rPr>
                          <a:t>730</a:t>
                        </a:r>
                        <a:endParaRPr lang="fr-BE" sz="300" dirty="0">
                          <a:effectLst/>
                          <a:latin typeface="Gill Sans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xmlns="" val="953001096"/>
                    </a:ext>
                  </a:extLst>
                </a:tr>
              </a:tbl>
            </a:graphicData>
          </a:graphic>
        </p:graphicFrame>
        <p:sp>
          <p:nvSpPr>
            <p:cNvPr id="9" name="Rectangle à coins arrondis 8"/>
            <p:cNvSpPr/>
            <p:nvPr/>
          </p:nvSpPr>
          <p:spPr>
            <a:xfrm>
              <a:off x="383230" y="4846891"/>
              <a:ext cx="2268252" cy="2176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500" b="1" dirty="0" smtClean="0">
                  <a:solidFill>
                    <a:schemeClr val="tx1"/>
                  </a:solidFill>
                  <a:latin typeface="Gill Sans"/>
                </a:rPr>
                <a:t>Table1 :</a:t>
              </a:r>
              <a:r>
                <a:rPr lang="fr-BE" sz="500" dirty="0" smtClean="0">
                  <a:solidFill>
                    <a:schemeClr val="tx1"/>
                  </a:solidFill>
                  <a:latin typeface="Gill Sans"/>
                </a:rPr>
                <a:t> </a:t>
              </a:r>
              <a:r>
                <a:rPr lang="fr-BE" sz="500" dirty="0" err="1" smtClean="0">
                  <a:solidFill>
                    <a:schemeClr val="tx1"/>
                  </a:solidFill>
                  <a:latin typeface="Gill Sans"/>
                </a:rPr>
                <a:t>Primers</a:t>
              </a:r>
              <a:r>
                <a:rPr lang="fr-BE" sz="500" dirty="0" smtClean="0">
                  <a:solidFill>
                    <a:schemeClr val="tx1"/>
                  </a:solidFill>
                  <a:latin typeface="Gill Sans"/>
                </a:rPr>
                <a:t> </a:t>
              </a:r>
              <a:r>
                <a:rPr lang="fr-BE" sz="500" dirty="0" err="1" smtClean="0">
                  <a:solidFill>
                    <a:schemeClr val="tx1"/>
                  </a:solidFill>
                  <a:latin typeface="Gill Sans"/>
                </a:rPr>
                <a:t>used</a:t>
              </a:r>
              <a:r>
                <a:rPr lang="fr-BE" sz="500" dirty="0" smtClean="0">
                  <a:solidFill>
                    <a:schemeClr val="tx1"/>
                  </a:solidFill>
                  <a:latin typeface="Gill Sans"/>
                </a:rPr>
                <a:t> for PCR amplification of Meps1-5 and </a:t>
              </a:r>
              <a:r>
                <a:rPr lang="fr-BE" sz="500" dirty="0" err="1" smtClean="0">
                  <a:solidFill>
                    <a:schemeClr val="tx1"/>
                  </a:solidFill>
                  <a:latin typeface="Gill Sans"/>
                </a:rPr>
                <a:t>expected</a:t>
              </a:r>
              <a:r>
                <a:rPr lang="fr-BE" sz="500" dirty="0" smtClean="0">
                  <a:solidFill>
                    <a:schemeClr val="tx1"/>
                  </a:solidFill>
                  <a:latin typeface="Gill Sans"/>
                </a:rPr>
                <a:t> size of </a:t>
              </a:r>
              <a:r>
                <a:rPr lang="fr-BE" sz="500" dirty="0" err="1" smtClean="0">
                  <a:solidFill>
                    <a:schemeClr val="tx1"/>
                  </a:solidFill>
                  <a:latin typeface="Gill Sans"/>
                </a:rPr>
                <a:t>amplicons</a:t>
              </a:r>
              <a:endParaRPr lang="fr-BE" sz="500" dirty="0">
                <a:solidFill>
                  <a:schemeClr val="tx1"/>
                </a:solidFill>
                <a:latin typeface="Gill Sans"/>
              </a:endParaRPr>
            </a:p>
          </p:txBody>
        </p:sp>
      </p:grpSp>
      <p:sp>
        <p:nvSpPr>
          <p:cNvPr id="46" name="Rectangle à coins arrondis 45"/>
          <p:cNvSpPr/>
          <p:nvPr/>
        </p:nvSpPr>
        <p:spPr>
          <a:xfrm>
            <a:off x="629065" y="8409384"/>
            <a:ext cx="2655919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500" b="1" dirty="0" smtClean="0">
                <a:solidFill>
                  <a:schemeClr val="tx1"/>
                </a:solidFill>
                <a:latin typeface="Gill Sans"/>
              </a:rPr>
              <a:t>Figure 1 </a:t>
            </a:r>
            <a:r>
              <a:rPr lang="fr-BE" sz="500" dirty="0" smtClean="0">
                <a:solidFill>
                  <a:schemeClr val="tx1"/>
                </a:solidFill>
                <a:latin typeface="Gill Sans"/>
              </a:rPr>
              <a:t>: </a:t>
            </a:r>
            <a:r>
              <a:rPr lang="fr-BE" sz="500" dirty="0">
                <a:solidFill>
                  <a:schemeClr val="tx1"/>
                </a:solidFill>
                <a:latin typeface="Gill Sans"/>
              </a:rPr>
              <a:t> </a:t>
            </a:r>
            <a:r>
              <a:rPr lang="fr-BE" sz="500" dirty="0" smtClean="0">
                <a:solidFill>
                  <a:schemeClr val="tx1"/>
                </a:solidFill>
                <a:latin typeface="Gill Sans"/>
              </a:rPr>
              <a:t>Picture </a:t>
            </a:r>
            <a:r>
              <a:rPr lang="fr-BE" sz="500" dirty="0" err="1" smtClean="0">
                <a:solidFill>
                  <a:schemeClr val="tx1"/>
                </a:solidFill>
                <a:latin typeface="Gill Sans"/>
              </a:rPr>
              <a:t>showing</a:t>
            </a:r>
            <a:r>
              <a:rPr lang="fr-BE" sz="500" dirty="0" smtClean="0">
                <a:solidFill>
                  <a:schemeClr val="tx1"/>
                </a:solidFill>
                <a:latin typeface="Gill Sans"/>
              </a:rPr>
              <a:t> the fragment size of </a:t>
            </a:r>
            <a:r>
              <a:rPr lang="fr-BE" sz="500" dirty="0" err="1" smtClean="0">
                <a:solidFill>
                  <a:schemeClr val="tx1"/>
                </a:solidFill>
                <a:latin typeface="Gill Sans"/>
              </a:rPr>
              <a:t>amplifying</a:t>
            </a:r>
            <a:r>
              <a:rPr lang="fr-BE" sz="500" dirty="0" smtClean="0">
                <a:solidFill>
                  <a:schemeClr val="tx1"/>
                </a:solidFill>
                <a:latin typeface="Gill Sans"/>
              </a:rPr>
              <a:t> Mep1-5 on agarose gel.  </a:t>
            </a:r>
            <a:endParaRPr lang="fr-BE" sz="500" dirty="0">
              <a:solidFill>
                <a:schemeClr val="tx1"/>
              </a:solidFill>
              <a:latin typeface="Gill Sans"/>
            </a:endParaRPr>
          </a:p>
        </p:txBody>
      </p:sp>
      <p:sp>
        <p:nvSpPr>
          <p:cNvPr id="48" name="Rectangle à coins arrondis 47"/>
          <p:cNvSpPr/>
          <p:nvPr/>
        </p:nvSpPr>
        <p:spPr>
          <a:xfrm>
            <a:off x="3538354" y="8481392"/>
            <a:ext cx="2660230" cy="1490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500" b="1" dirty="0" smtClean="0">
                <a:solidFill>
                  <a:schemeClr val="tx1"/>
                </a:solidFill>
                <a:latin typeface="Gill Sans"/>
              </a:rPr>
              <a:t>Figure 2</a:t>
            </a:r>
            <a:r>
              <a:rPr lang="fr-BE" sz="500" dirty="0" smtClean="0">
                <a:solidFill>
                  <a:schemeClr val="tx1"/>
                </a:solidFill>
                <a:latin typeface="Gill Sans"/>
              </a:rPr>
              <a:t> : Occurrence of Meps1-5 </a:t>
            </a:r>
            <a:r>
              <a:rPr lang="fr-BE" sz="500" dirty="0" err="1" smtClean="0">
                <a:solidFill>
                  <a:schemeClr val="tx1"/>
                </a:solidFill>
                <a:latin typeface="Gill Sans"/>
              </a:rPr>
              <a:t>genes</a:t>
            </a:r>
            <a:r>
              <a:rPr lang="fr-BE" sz="500" dirty="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fr-BE" sz="500" dirty="0" err="1" smtClean="0">
                <a:solidFill>
                  <a:schemeClr val="tx1"/>
                </a:solidFill>
                <a:latin typeface="Gill Sans"/>
              </a:rPr>
              <a:t>among</a:t>
            </a:r>
            <a:r>
              <a:rPr lang="fr-BE" sz="500" dirty="0" smtClean="0">
                <a:solidFill>
                  <a:schemeClr val="tx1"/>
                </a:solidFill>
                <a:latin typeface="Gill Sans"/>
              </a:rPr>
              <a:t> the 84 </a:t>
            </a:r>
            <a:r>
              <a:rPr lang="fr-BE" sz="500" i="1" dirty="0" smtClean="0">
                <a:solidFill>
                  <a:schemeClr val="tx1"/>
                </a:solidFill>
                <a:latin typeface="Gill Sans"/>
              </a:rPr>
              <a:t>M. </a:t>
            </a:r>
            <a:r>
              <a:rPr lang="fr-BE" sz="500" i="1" dirty="0" err="1" smtClean="0">
                <a:solidFill>
                  <a:schemeClr val="tx1"/>
                </a:solidFill>
                <a:latin typeface="Gill Sans"/>
              </a:rPr>
              <a:t>audounii</a:t>
            </a:r>
            <a:r>
              <a:rPr lang="fr-BE" sz="500" i="1" dirty="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fr-BE" sz="500" dirty="0" err="1" smtClean="0">
                <a:solidFill>
                  <a:schemeClr val="tx1"/>
                </a:solidFill>
                <a:latin typeface="Gill Sans"/>
              </a:rPr>
              <a:t>analysed</a:t>
            </a:r>
            <a:r>
              <a:rPr lang="fr-BE" sz="500" dirty="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fr-BE" sz="500" dirty="0" err="1" smtClean="0">
                <a:solidFill>
                  <a:schemeClr val="tx1"/>
                </a:solidFill>
                <a:latin typeface="Gill Sans"/>
              </a:rPr>
              <a:t>strains</a:t>
            </a:r>
            <a:r>
              <a:rPr lang="fr-BE" sz="500" dirty="0" smtClean="0">
                <a:solidFill>
                  <a:schemeClr val="tx1"/>
                </a:solidFill>
                <a:latin typeface="Gill Sans"/>
              </a:rPr>
              <a:t> </a:t>
            </a:r>
            <a:endParaRPr lang="fr-BE" sz="500" dirty="0">
              <a:solidFill>
                <a:schemeClr val="tx1"/>
              </a:solidFill>
              <a:latin typeface="Gill San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919910" y="989196"/>
            <a:ext cx="45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" dirty="0" err="1" smtClean="0"/>
              <a:t>Coorresponding</a:t>
            </a:r>
            <a:r>
              <a:rPr lang="fr-BE" sz="300" dirty="0" smtClean="0"/>
              <a:t> </a:t>
            </a:r>
            <a:r>
              <a:rPr lang="fr-BE" sz="300" dirty="0" err="1" smtClean="0"/>
              <a:t>author</a:t>
            </a:r>
            <a:r>
              <a:rPr lang="fr-BE" sz="300" dirty="0" smtClean="0"/>
              <a:t> : </a:t>
            </a:r>
            <a:r>
              <a:rPr lang="fr-BE" sz="300" dirty="0" smtClean="0">
                <a:hlinkClick r:id="rId4"/>
              </a:rPr>
              <a:t>mphayette@chu.ulg.ac.be</a:t>
            </a:r>
            <a:endParaRPr lang="fr-BE" sz="300" dirty="0" smtClean="0"/>
          </a:p>
          <a:p>
            <a:r>
              <a:rPr lang="fr-BE" sz="300" dirty="0" smtClean="0"/>
              <a:t>Poster nr P291</a:t>
            </a:r>
            <a:endParaRPr lang="fr-BE" sz="300" dirty="0"/>
          </a:p>
        </p:txBody>
      </p:sp>
      <p:sp>
        <p:nvSpPr>
          <p:cNvPr id="2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204187" y="9748242"/>
            <a:ext cx="1167548" cy="125317"/>
          </a:xfrm>
        </p:spPr>
        <p:txBody>
          <a:bodyPr/>
          <a:lstStyle/>
          <a:p>
            <a:fld id="{ACB05168-3D47-4A4C-ADEF-98C64328DB6F}" type="slidenum">
              <a:rPr lang="fr-BE" smtClean="0"/>
              <a:pPr/>
              <a:t>1</a:t>
            </a:fld>
            <a:endParaRPr lang="fr-BE"/>
          </a:p>
        </p:txBody>
      </p:sp>
      <p:graphicFrame>
        <p:nvGraphicFramePr>
          <p:cNvPr id="30" name="Graphique 29"/>
          <p:cNvGraphicFramePr/>
          <p:nvPr>
            <p:extLst>
              <p:ext uri="{D42A27DB-BD31-4B8C-83A1-F6EECF244321}">
                <p14:modId xmlns:p14="http://schemas.microsoft.com/office/powerpoint/2010/main" val="3778948613"/>
              </p:ext>
            </p:extLst>
          </p:nvPr>
        </p:nvGraphicFramePr>
        <p:xfrm>
          <a:off x="3573016" y="7257256"/>
          <a:ext cx="2736304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8" name="Groupe 77"/>
          <p:cNvGrpSpPr/>
          <p:nvPr/>
        </p:nvGrpSpPr>
        <p:grpSpPr>
          <a:xfrm>
            <a:off x="3501008" y="3584848"/>
            <a:ext cx="2479200" cy="1666682"/>
            <a:chOff x="3468150" y="3836574"/>
            <a:chExt cx="2625146" cy="1720133"/>
          </a:xfrm>
        </p:grpSpPr>
        <p:sp>
          <p:nvSpPr>
            <p:cNvPr id="22" name="Rectangle 21"/>
            <p:cNvSpPr/>
            <p:nvPr/>
          </p:nvSpPr>
          <p:spPr>
            <a:xfrm>
              <a:off x="3468150" y="4356795"/>
              <a:ext cx="589781" cy="44444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600" dirty="0">
                  <a:solidFill>
                    <a:schemeClr val="bg1"/>
                  </a:solidFill>
                </a:rPr>
                <a:t>S</a:t>
              </a:r>
              <a:r>
                <a:rPr lang="fr-BE" sz="600" dirty="0" smtClean="0">
                  <a:solidFill>
                    <a:schemeClr val="bg1"/>
                  </a:solidFill>
                </a:rPr>
                <a:t>abouraud agar </a:t>
              </a:r>
              <a:r>
                <a:rPr lang="fr-BE" sz="600" dirty="0" err="1" smtClean="0">
                  <a:solidFill>
                    <a:schemeClr val="bg1"/>
                  </a:solidFill>
                </a:rPr>
                <a:t>broth</a:t>
              </a:r>
              <a:r>
                <a:rPr lang="fr-BE" sz="600" dirty="0" smtClean="0">
                  <a:solidFill>
                    <a:schemeClr val="bg1"/>
                  </a:solidFill>
                </a:rPr>
                <a:t> </a:t>
              </a:r>
              <a:endParaRPr lang="fr-BE" sz="6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59647" y="3872427"/>
              <a:ext cx="557048" cy="43128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600" dirty="0" smtClean="0">
                  <a:solidFill>
                    <a:schemeClr val="bg1"/>
                  </a:solidFill>
                </a:rPr>
                <a:t>Incubation at 30°C </a:t>
              </a:r>
              <a:r>
                <a:rPr lang="fr-BE" sz="600" dirty="0" err="1" smtClean="0">
                  <a:solidFill>
                    <a:schemeClr val="bg1"/>
                  </a:solidFill>
                </a:rPr>
                <a:t>during</a:t>
              </a:r>
              <a:r>
                <a:rPr lang="fr-BE" sz="600" dirty="0" smtClean="0">
                  <a:solidFill>
                    <a:schemeClr val="bg1"/>
                  </a:solidFill>
                </a:rPr>
                <a:t> 10 </a:t>
              </a:r>
              <a:r>
                <a:rPr lang="fr-BE" sz="600" dirty="0" err="1" smtClean="0">
                  <a:solidFill>
                    <a:schemeClr val="bg1"/>
                  </a:solidFill>
                </a:rPr>
                <a:t>days</a:t>
              </a:r>
              <a:endParaRPr lang="fr-BE" sz="600" dirty="0">
                <a:solidFill>
                  <a:schemeClr val="bg1"/>
                </a:solidFill>
              </a:endParaRPr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3573016" y="3859573"/>
              <a:ext cx="326154" cy="426193"/>
              <a:chOff x="3573016" y="3859573"/>
              <a:chExt cx="326154" cy="426193"/>
            </a:xfrm>
          </p:grpSpPr>
          <p:sp>
            <p:nvSpPr>
              <p:cNvPr id="12" name="Rectangle 11"/>
              <p:cNvSpPr/>
              <p:nvPr/>
            </p:nvSpPr>
            <p:spPr>
              <a:xfrm flipH="1">
                <a:off x="3573016" y="3859573"/>
                <a:ext cx="326154" cy="8938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3" name="Organigramme : Connecteur page suivante 12"/>
              <p:cNvSpPr/>
              <p:nvPr/>
            </p:nvSpPr>
            <p:spPr>
              <a:xfrm>
                <a:off x="3645024" y="3963253"/>
                <a:ext cx="195323" cy="322513"/>
              </a:xfrm>
              <a:prstGeom prst="flowChartOffpageConnector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6" name="Organigramme : Connecteur page suivante 25"/>
              <p:cNvSpPr/>
              <p:nvPr/>
            </p:nvSpPr>
            <p:spPr>
              <a:xfrm>
                <a:off x="3664063" y="4056066"/>
                <a:ext cx="161857" cy="198453"/>
              </a:xfrm>
              <a:prstGeom prst="flowChartOffpageConnector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49" name="Groupe 48"/>
            <p:cNvGrpSpPr/>
            <p:nvPr/>
          </p:nvGrpSpPr>
          <p:grpSpPr>
            <a:xfrm>
              <a:off x="4764861" y="3859573"/>
              <a:ext cx="326154" cy="426193"/>
              <a:chOff x="3573016" y="3859573"/>
              <a:chExt cx="326154" cy="426193"/>
            </a:xfrm>
          </p:grpSpPr>
          <p:sp>
            <p:nvSpPr>
              <p:cNvPr id="50" name="Rectangle 49"/>
              <p:cNvSpPr/>
              <p:nvPr/>
            </p:nvSpPr>
            <p:spPr>
              <a:xfrm flipH="1">
                <a:off x="3573016" y="3859573"/>
                <a:ext cx="326154" cy="8938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1" name="Organigramme : Connecteur page suivante 50"/>
              <p:cNvSpPr/>
              <p:nvPr/>
            </p:nvSpPr>
            <p:spPr>
              <a:xfrm>
                <a:off x="3645024" y="3963253"/>
                <a:ext cx="195323" cy="322513"/>
              </a:xfrm>
              <a:prstGeom prst="flowChartOffpageConnector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2" name="Organigramme : Connecteur page suivante 51"/>
              <p:cNvSpPr/>
              <p:nvPr/>
            </p:nvSpPr>
            <p:spPr>
              <a:xfrm>
                <a:off x="3664063" y="4056066"/>
                <a:ext cx="161857" cy="198453"/>
              </a:xfrm>
              <a:prstGeom prst="flowChartOffpageConnector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29" name="Explosion 2 28"/>
            <p:cNvSpPr/>
            <p:nvPr/>
          </p:nvSpPr>
          <p:spPr>
            <a:xfrm>
              <a:off x="4855908" y="4056066"/>
              <a:ext cx="161857" cy="176581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 flipV="1">
              <a:off x="4934530" y="4144356"/>
              <a:ext cx="438686" cy="32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5396322" y="3836574"/>
              <a:ext cx="608907" cy="43782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600" dirty="0" err="1" smtClean="0">
                  <a:solidFill>
                    <a:schemeClr val="bg1"/>
                  </a:solidFill>
                </a:rPr>
                <a:t>Proteinase</a:t>
              </a:r>
              <a:r>
                <a:rPr lang="fr-BE" sz="600" dirty="0" smtClean="0">
                  <a:solidFill>
                    <a:schemeClr val="bg1"/>
                  </a:solidFill>
                </a:rPr>
                <a:t> K </a:t>
              </a:r>
              <a:r>
                <a:rPr lang="fr-BE" sz="600" dirty="0" err="1" smtClean="0">
                  <a:solidFill>
                    <a:schemeClr val="bg1"/>
                  </a:solidFill>
                </a:rPr>
                <a:t>treatment</a:t>
              </a:r>
              <a:r>
                <a:rPr lang="fr-BE" sz="600" dirty="0" smtClean="0">
                  <a:solidFill>
                    <a:schemeClr val="bg1"/>
                  </a:solidFill>
                </a:rPr>
                <a:t> </a:t>
              </a:r>
              <a:endParaRPr lang="fr-BE" sz="600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Connecteur droit avec flèche 60"/>
            <p:cNvCxnSpPr/>
            <p:nvPr/>
          </p:nvCxnSpPr>
          <p:spPr>
            <a:xfrm flipV="1">
              <a:off x="3908274" y="4135314"/>
              <a:ext cx="142270" cy="9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 flipV="1">
              <a:off x="4650732" y="4131912"/>
              <a:ext cx="142270" cy="9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 flipH="1" flipV="1">
              <a:off x="4993090" y="4951334"/>
              <a:ext cx="182201" cy="2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5704615" y="4303712"/>
              <a:ext cx="0" cy="1672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Afbeeldingsresultaat voor maxwell purificati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391" y="4508877"/>
              <a:ext cx="752905" cy="1003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67"/>
            <p:cNvSpPr/>
            <p:nvPr/>
          </p:nvSpPr>
          <p:spPr>
            <a:xfrm>
              <a:off x="5340391" y="5301838"/>
              <a:ext cx="752905" cy="2456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500" dirty="0" smtClean="0"/>
                <a:t>DNA purification (Maxwell, </a:t>
              </a:r>
              <a:r>
                <a:rPr lang="fr-BE" sz="500" dirty="0" err="1" smtClean="0"/>
                <a:t>Promega</a:t>
              </a:r>
              <a:r>
                <a:rPr lang="fr-BE" sz="500" dirty="0" smtClean="0"/>
                <a:t>)</a:t>
              </a:r>
              <a:endParaRPr lang="fr-BE" sz="500" dirty="0"/>
            </a:p>
          </p:txBody>
        </p:sp>
        <p:pic>
          <p:nvPicPr>
            <p:cNvPr id="72" name="Picture 4" descr="Afbeeldingsresultaat voor thermocycleur 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000" y="4523902"/>
              <a:ext cx="740271" cy="725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/>
            <p:cNvSpPr/>
            <p:nvPr/>
          </p:nvSpPr>
          <p:spPr>
            <a:xfrm>
              <a:off x="4293096" y="5302325"/>
              <a:ext cx="860777" cy="25438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600" dirty="0" smtClean="0"/>
                <a:t>35 Cycles</a:t>
              </a:r>
              <a:endParaRPr lang="fr-BE" sz="600" dirty="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3501008" y="5601072"/>
            <a:ext cx="2880320" cy="152172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total, 7% (6/84) of the strains did not express any </a:t>
            </a:r>
            <a:r>
              <a:rPr lang="en-US" sz="65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</a:t>
            </a:r>
            <a:r>
              <a:rPr lang="en-US" sz="65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 internal control of amplification (ITS sequence) was also included to exclude a false negative result due to amplification inhibitors (See </a:t>
            </a:r>
            <a:r>
              <a:rPr lang="en-US" sz="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1,2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>
              <a:lnSpc>
                <a:spcPct val="150000"/>
              </a:lnSpc>
            </a:pP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with the Portuguese </a:t>
            </a:r>
            <a:r>
              <a:rPr lang="en-US" sz="6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en-US" sz="65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650" i="1" dirty="0" smtClean="0">
                <a:solidFill>
                  <a:schemeClr val="tx1"/>
                </a:solidFill>
              </a:rPr>
              <a:t>A. </a:t>
            </a:r>
            <a:r>
              <a:rPr lang="fr-BE" sz="650" i="1" dirty="0" err="1" smtClean="0">
                <a:solidFill>
                  <a:schemeClr val="tx1"/>
                </a:solidFill>
              </a:rPr>
              <a:t>Lemsaddek.Microbiol</a:t>
            </a:r>
            <a:r>
              <a:rPr lang="fr-BE" sz="650" i="1" dirty="0" smtClean="0">
                <a:solidFill>
                  <a:schemeClr val="tx1"/>
                </a:solidFill>
              </a:rPr>
              <a:t>, 2010) </a:t>
            </a:r>
            <a:r>
              <a:rPr lang="en-US" sz="6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of metalloproteases genes concerning </a:t>
            </a:r>
            <a:r>
              <a:rPr lang="en-US" sz="65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M.audouinii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Mep4 was also the most expressed (100%).Mep1 and Mep5 were detected </a:t>
            </a:r>
            <a:r>
              <a:rPr lang="fr-BE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96%,Mep3 </a:t>
            </a:r>
            <a:r>
              <a:rPr lang="fr-BE" sz="6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BE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positive for 91% and </a:t>
            </a:r>
            <a:r>
              <a:rPr lang="fr-BE" sz="6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finaly</a:t>
            </a:r>
            <a:r>
              <a:rPr lang="fr-BE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Mep2 </a:t>
            </a:r>
            <a:r>
              <a:rPr lang="fr-BE" sz="6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BE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6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r>
              <a:rPr lang="fr-BE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87% of the </a:t>
            </a:r>
            <a:r>
              <a:rPr lang="fr-BE" sz="6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isolates</a:t>
            </a:r>
            <a:endParaRPr lang="fr-BE" sz="6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52724" y="5601072"/>
            <a:ext cx="2904268" cy="152891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</a:t>
            </a:r>
            <a:r>
              <a:rPr lang="en-US" sz="6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strains, the presence of at least one gene encoding for </a:t>
            </a:r>
            <a:r>
              <a:rPr lang="en-US" sz="65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Mep1-5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revealed in 93% (78/84) of the </a:t>
            </a:r>
            <a:r>
              <a:rPr lang="en-US" sz="65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65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audouinii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strains with 80 % (67/84) being positive for the five </a:t>
            </a:r>
            <a:r>
              <a:rPr lang="en-US" sz="65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Meps</a:t>
            </a:r>
            <a:r>
              <a:rPr lang="en-US" sz="65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(1-5).</a:t>
            </a:r>
          </a:p>
          <a:p>
            <a:pPr algn="just">
              <a:lnSpc>
                <a:spcPct val="150000"/>
              </a:lnSpc>
            </a:pPr>
            <a:r>
              <a:rPr lang="nl-NL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percentage of </a:t>
            </a:r>
            <a:r>
              <a:rPr lang="nl-NL" sz="6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nl-NL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as </a:t>
            </a:r>
            <a:r>
              <a:rPr lang="nl-NL" sz="6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nl-NL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89%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(75/84) for </a:t>
            </a:r>
            <a:r>
              <a:rPr lang="en-US" sz="6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Mep1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88%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(74/84) for </a:t>
            </a:r>
            <a:r>
              <a:rPr lang="en-US" sz="6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Mep2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65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</a:t>
            </a:r>
            <a:r>
              <a:rPr lang="en-US" sz="6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6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r>
              <a:rPr lang="en-US" sz="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(71/84) for </a:t>
            </a:r>
            <a:r>
              <a:rPr lang="en-US" sz="6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Mep3</a:t>
            </a:r>
            <a:endParaRPr lang="en-US" sz="6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92%</a:t>
            </a:r>
            <a:r>
              <a:rPr lang="en-US" sz="65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(77/84) for </a:t>
            </a:r>
            <a:r>
              <a:rPr lang="en-US" sz="6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Mep4</a:t>
            </a:r>
            <a:r>
              <a:rPr lang="en-US" sz="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30" name="Picture 6" descr="http://www.cirm-ulg.be/images/CIRM-ACRONY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06" y="953122"/>
            <a:ext cx="318306" cy="3183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e 92"/>
          <p:cNvGrpSpPr/>
          <p:nvPr/>
        </p:nvGrpSpPr>
        <p:grpSpPr>
          <a:xfrm>
            <a:off x="198537" y="429910"/>
            <a:ext cx="861133" cy="699053"/>
            <a:chOff x="101927" y="344488"/>
            <a:chExt cx="1073179" cy="794169"/>
          </a:xfrm>
        </p:grpSpPr>
        <p:sp>
          <p:nvSpPr>
            <p:cNvPr id="81" name="Rectangle à coins arrondis 80"/>
            <p:cNvSpPr/>
            <p:nvPr/>
          </p:nvSpPr>
          <p:spPr>
            <a:xfrm>
              <a:off x="300812" y="917186"/>
              <a:ext cx="596435" cy="221471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900" dirty="0"/>
                <a:t>P291</a:t>
              </a:r>
            </a:p>
          </p:txBody>
        </p:sp>
        <p:pic>
          <p:nvPicPr>
            <p:cNvPr id="1032" name="Picture 8" descr="Afbeeldingsresultaat voor timm serbia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89" b="5132"/>
            <a:stretch/>
          </p:blipFill>
          <p:spPr bwMode="auto">
            <a:xfrm>
              <a:off x="101927" y="344488"/>
              <a:ext cx="1073179" cy="499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2547890" y="1488213"/>
            <a:ext cx="1584176" cy="296435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31" tIns="23066" rIns="46131" bIns="23066" anchor="ctr"/>
          <a:lstStyle/>
          <a:p>
            <a:pPr>
              <a:defRPr/>
            </a:pPr>
            <a:r>
              <a:rPr lang="fr-FR" sz="1100" dirty="0" smtClean="0">
                <a:solidFill>
                  <a:schemeClr val="bg1"/>
                </a:solidFill>
                <a:latin typeface="Calibri" pitchFamily="-65" charset="0"/>
              </a:rPr>
              <a:t>Objectives</a:t>
            </a:r>
            <a:endParaRPr lang="fr-FR" sz="1100" dirty="0">
              <a:solidFill>
                <a:schemeClr val="bg1"/>
              </a:solidFill>
              <a:latin typeface="Calibri" pitchFamily="-65" charset="0"/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2547890" y="2432720"/>
            <a:ext cx="1584176" cy="296435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31" tIns="23066" rIns="46131" bIns="23066" anchor="ctr"/>
          <a:lstStyle/>
          <a:p>
            <a:pPr>
              <a:defRPr/>
            </a:pPr>
            <a:r>
              <a:rPr lang="fr-FR" sz="1100" dirty="0" err="1" smtClean="0">
                <a:solidFill>
                  <a:schemeClr val="bg1"/>
                </a:solidFill>
                <a:latin typeface="Calibri" pitchFamily="-65" charset="0"/>
              </a:rPr>
              <a:t>Methods</a:t>
            </a:r>
            <a:endParaRPr lang="fr-FR" sz="1100" dirty="0">
              <a:solidFill>
                <a:schemeClr val="bg1"/>
              </a:solidFill>
              <a:latin typeface="Calibri" pitchFamily="-65" charset="0"/>
            </a:endParaRPr>
          </a:p>
        </p:txBody>
      </p:sp>
      <p:grpSp>
        <p:nvGrpSpPr>
          <p:cNvPr id="91" name="Groupe 90"/>
          <p:cNvGrpSpPr/>
          <p:nvPr/>
        </p:nvGrpSpPr>
        <p:grpSpPr>
          <a:xfrm>
            <a:off x="5924170" y="424628"/>
            <a:ext cx="1009569" cy="546374"/>
            <a:chOff x="5828596" y="919504"/>
            <a:chExt cx="1009569" cy="546374"/>
          </a:xfrm>
        </p:grpSpPr>
        <p:pic>
          <p:nvPicPr>
            <p:cNvPr id="31" name="Picture 2" descr="Afbeeldingsresultaat voor logo ul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965486" y="919504"/>
              <a:ext cx="735597" cy="37470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  <p:sp>
          <p:nvSpPr>
            <p:cNvPr id="87" name="ZoneTexte 86"/>
            <p:cNvSpPr txBox="1"/>
            <p:nvPr/>
          </p:nvSpPr>
          <p:spPr>
            <a:xfrm>
              <a:off x="5828596" y="1280592"/>
              <a:ext cx="1009569" cy="1852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BE" sz="500" dirty="0" smtClean="0">
                  <a:solidFill>
                    <a:srgbClr val="006666"/>
                  </a:solidFill>
                </a:rPr>
                <a:t>mphayette@ulg.ac.be</a:t>
              </a:r>
              <a:endParaRPr lang="fr-BE" sz="500" dirty="0">
                <a:solidFill>
                  <a:srgbClr val="006666"/>
                </a:solidFill>
              </a:endParaRPr>
            </a:p>
          </p:txBody>
        </p:sp>
      </p:grpSp>
      <p:pic>
        <p:nvPicPr>
          <p:cNvPr id="53" name="Image 52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0648" y="1208584"/>
            <a:ext cx="7647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 58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17032" y="4664968"/>
            <a:ext cx="17107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7" name="Connecteur droit avec flèche 66"/>
          <p:cNvCxnSpPr/>
          <p:nvPr/>
        </p:nvCxnSpPr>
        <p:spPr>
          <a:xfrm flipV="1">
            <a:off x="3789040" y="4520952"/>
            <a:ext cx="0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588901" y="7558900"/>
            <a:ext cx="43204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" dirty="0" smtClean="0">
                <a:solidFill>
                  <a:schemeClr val="bg1"/>
                </a:solidFill>
              </a:rPr>
              <a:t>398bp</a:t>
            </a:r>
            <a:endParaRPr lang="fr-BE" sz="300" dirty="0">
              <a:solidFill>
                <a:schemeClr val="bg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1177446" y="7553204"/>
            <a:ext cx="43204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" dirty="0" smtClean="0">
                <a:solidFill>
                  <a:schemeClr val="bg1"/>
                </a:solidFill>
              </a:rPr>
              <a:t>514bp</a:t>
            </a:r>
            <a:endParaRPr lang="fr-BE" sz="300" dirty="0">
              <a:solidFill>
                <a:schemeClr val="bg1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579190" y="8252767"/>
            <a:ext cx="43204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" dirty="0" smtClean="0">
                <a:solidFill>
                  <a:schemeClr val="bg1"/>
                </a:solidFill>
              </a:rPr>
              <a:t>304bp</a:t>
            </a:r>
            <a:endParaRPr lang="fr-BE" sz="300" dirty="0">
              <a:solidFill>
                <a:schemeClr val="bg1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177446" y="8169636"/>
            <a:ext cx="43204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" dirty="0" smtClean="0">
                <a:solidFill>
                  <a:schemeClr val="bg1"/>
                </a:solidFill>
              </a:rPr>
              <a:t>801bp</a:t>
            </a:r>
            <a:endParaRPr lang="fr-BE" sz="300" dirty="0">
              <a:solidFill>
                <a:schemeClr val="bg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2225927" y="7900957"/>
            <a:ext cx="43204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" dirty="0" smtClean="0">
                <a:solidFill>
                  <a:schemeClr val="bg1"/>
                </a:solidFill>
              </a:rPr>
              <a:t>730bp</a:t>
            </a:r>
            <a:endParaRPr lang="fr-BE" sz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4264</TotalTime>
  <Words>650</Words>
  <Application>Microsoft Office PowerPoint</Application>
  <PresentationFormat>Format A4 (210 x 297 mm)</PresentationFormat>
  <Paragraphs>107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11" baseType="lpstr">
      <vt:lpstr>ＭＳ Ｐゴシック</vt:lpstr>
      <vt:lpstr>ＭＳ Ｐゴシック</vt:lpstr>
      <vt:lpstr>Arial</vt:lpstr>
      <vt:lpstr>Calibri</vt:lpstr>
      <vt:lpstr>Gill Sans</vt:lpstr>
      <vt:lpstr>Helvetica</vt:lpstr>
      <vt:lpstr>Lucida Grande</vt:lpstr>
      <vt:lpstr>Times New Roman</vt:lpstr>
      <vt:lpstr>Wingdings</vt:lpstr>
      <vt:lpstr>Thème Office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SACHELI Rosalie</dc:creator>
  <cp:lastModifiedBy>SACHELI Rosalie</cp:lastModifiedBy>
  <cp:revision>368</cp:revision>
  <cp:lastPrinted>2017-09-14T11:28:29Z</cp:lastPrinted>
  <dcterms:modified xsi:type="dcterms:W3CDTF">2017-09-29T11:09:01Z</dcterms:modified>
</cp:coreProperties>
</file>