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577" r:id="rId2"/>
    <p:sldId id="643" r:id="rId3"/>
    <p:sldId id="628" r:id="rId4"/>
    <p:sldId id="629" r:id="rId5"/>
    <p:sldId id="636" r:id="rId6"/>
    <p:sldId id="637" r:id="rId7"/>
    <p:sldId id="579" r:id="rId8"/>
    <p:sldId id="634" r:id="rId9"/>
    <p:sldId id="638" r:id="rId10"/>
    <p:sldId id="576" r:id="rId11"/>
    <p:sldId id="578" r:id="rId12"/>
    <p:sldId id="639" r:id="rId13"/>
    <p:sldId id="572" r:id="rId14"/>
    <p:sldId id="320" r:id="rId15"/>
    <p:sldId id="617" r:id="rId16"/>
    <p:sldId id="646" r:id="rId17"/>
    <p:sldId id="582" r:id="rId18"/>
    <p:sldId id="653" r:id="rId19"/>
    <p:sldId id="573" r:id="rId20"/>
    <p:sldId id="331" r:id="rId21"/>
    <p:sldId id="332" r:id="rId22"/>
    <p:sldId id="333" r:id="rId23"/>
    <p:sldId id="334" r:id="rId24"/>
    <p:sldId id="336" r:id="rId25"/>
    <p:sldId id="645" r:id="rId26"/>
    <p:sldId id="654" r:id="rId27"/>
    <p:sldId id="618" r:id="rId28"/>
    <p:sldId id="641" r:id="rId29"/>
    <p:sldId id="574" r:id="rId30"/>
    <p:sldId id="323" r:id="rId31"/>
    <p:sldId id="594" r:id="rId32"/>
    <p:sldId id="640" r:id="rId33"/>
    <p:sldId id="583" r:id="rId34"/>
    <p:sldId id="596" r:id="rId35"/>
    <p:sldId id="622" r:id="rId36"/>
    <p:sldId id="619" r:id="rId37"/>
    <p:sldId id="597" r:id="rId38"/>
    <p:sldId id="602" r:id="rId39"/>
    <p:sldId id="604" r:id="rId40"/>
    <p:sldId id="605" r:id="rId41"/>
    <p:sldId id="608" r:id="rId42"/>
    <p:sldId id="613" r:id="rId43"/>
    <p:sldId id="616" r:id="rId44"/>
    <p:sldId id="623" r:id="rId45"/>
    <p:sldId id="650" r:id="rId46"/>
    <p:sldId id="648" r:id="rId47"/>
    <p:sldId id="647" r:id="rId48"/>
    <p:sldId id="620" r:id="rId49"/>
    <p:sldId id="625" r:id="rId50"/>
    <p:sldId id="626" r:id="rId51"/>
    <p:sldId id="627" r:id="rId52"/>
    <p:sldId id="644" r:id="rId53"/>
    <p:sldId id="624" r:id="rId54"/>
    <p:sldId id="621" r:id="rId55"/>
    <p:sldId id="321" r:id="rId56"/>
    <p:sldId id="580" r:id="rId57"/>
    <p:sldId id="651" r:id="rId58"/>
    <p:sldId id="652" r:id="rId59"/>
    <p:sldId id="656" r:id="rId60"/>
    <p:sldId id="657" r:id="rId61"/>
    <p:sldId id="313" r:id="rId62"/>
    <p:sldId id="591" r:id="rId63"/>
    <p:sldId id="592" r:id="rId64"/>
    <p:sldId id="593" r:id="rId65"/>
    <p:sldId id="590" r:id="rId66"/>
    <p:sldId id="655" r:id="rId67"/>
    <p:sldId id="649" r:id="rId6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A50021"/>
    <a:srgbClr val="FFFFCC"/>
    <a:srgbClr val="000066"/>
    <a:srgbClr val="000099"/>
    <a:srgbClr val="FFCC99"/>
    <a:srgbClr val="FFFF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4" autoAdjust="0"/>
    <p:restoredTop sz="94638" autoAdjust="0"/>
  </p:normalViewPr>
  <p:slideViewPr>
    <p:cSldViewPr>
      <p:cViewPr varScale="1">
        <p:scale>
          <a:sx n="77" d="100"/>
          <a:sy n="77" d="100"/>
        </p:scale>
        <p:origin x="1325" y="67"/>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432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6DA877C-0FE9-4241-9308-9242A3B060A4}" type="datetimeFigureOut">
              <a:rPr lang="en-US"/>
              <a:pPr>
                <a:defRPr/>
              </a:pPr>
              <a:t>11/7/2017</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en-US"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3B69B2D-57F7-40B3-94AB-AA944652BBE7}" type="slidenum">
              <a:rPr lang="en-US"/>
              <a:pPr>
                <a:defRPr/>
              </a:pPr>
              <a:t>‹N°›</a:t>
            </a:fld>
            <a:endParaRPr lang="en-US"/>
          </a:p>
        </p:txBody>
      </p:sp>
    </p:spTree>
    <p:extLst>
      <p:ext uri="{BB962C8B-B14F-4D97-AF65-F5344CB8AC3E}">
        <p14:creationId xmlns:p14="http://schemas.microsoft.com/office/powerpoint/2010/main" val="4469556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1</a:t>
            </a:fld>
            <a:endParaRPr lang="en-US"/>
          </a:p>
        </p:txBody>
      </p:sp>
    </p:spTree>
    <p:extLst>
      <p:ext uri="{BB962C8B-B14F-4D97-AF65-F5344CB8AC3E}">
        <p14:creationId xmlns:p14="http://schemas.microsoft.com/office/powerpoint/2010/main" val="63709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a:defRPr/>
            </a:pPr>
            <a:fld id="{03B69B2D-57F7-40B3-94AB-AA944652BBE7}" type="slidenum">
              <a:rPr lang="en-US" smtClean="0"/>
              <a:pPr>
                <a:defRPr/>
              </a:pPr>
              <a:t>24</a:t>
            </a:fld>
            <a:endParaRPr lang="en-US"/>
          </a:p>
        </p:txBody>
      </p:sp>
    </p:spTree>
    <p:extLst>
      <p:ext uri="{BB962C8B-B14F-4D97-AF65-F5344CB8AC3E}">
        <p14:creationId xmlns:p14="http://schemas.microsoft.com/office/powerpoint/2010/main" val="78890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46083"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9D3A96B-9B62-4953-BB4F-9115D1547005}" type="slidenum">
              <a:rPr lang="fr-BE" altLang="fr-FR" smtClean="0"/>
              <a:pPr eaLnBrk="1" hangingPunct="1">
                <a:spcBef>
                  <a:spcPct val="0"/>
                </a:spcBef>
              </a:pPr>
              <a:t>38</a:t>
            </a:fld>
            <a:endParaRPr lang="fr-BE" altLang="fr-FR" smtClean="0"/>
          </a:p>
        </p:txBody>
      </p:sp>
      <p:sp>
        <p:nvSpPr>
          <p:cNvPr id="46084" name="Rectangle 2"/>
          <p:cNvSpPr>
            <a:spLocks noGrp="1" noRot="1" noChangeAspect="1" noChangeArrowheads="1" noTextEdit="1"/>
          </p:cNvSpPr>
          <p:nvPr>
            <p:ph type="sldImg"/>
          </p:nvPr>
        </p:nvSpPr>
        <p:spPr>
          <a:ln/>
        </p:spPr>
      </p:sp>
      <p:sp>
        <p:nvSpPr>
          <p:cNvPr id="46085" name="Rectangle 3"/>
          <p:cNvSpPr>
            <a:spLocks noGrp="1" noChangeArrowheads="1"/>
          </p:cNvSpPr>
          <p:nvPr>
            <p:ph type="body" idx="1"/>
          </p:nvPr>
        </p:nvSpPr>
        <p:spPr>
          <a:noFill/>
        </p:spPr>
        <p:txBody>
          <a:bodyPr/>
          <a:lstStyle/>
          <a:p>
            <a:pPr eaLnBrk="1" hangingPunct="1"/>
            <a:r>
              <a:rPr lang="fr-BE" altLang="fr-FR" smtClean="0">
                <a:latin typeface="Times New Roman" pitchFamily="18" charset="0"/>
              </a:rPr>
              <a:t>Il n’est pas rare de voir des amphithéâtres conçus pour accueillir 300 places assises, mais avec un écran qui ne permettra qu’à une toute petite partie d’entre eux (ceux de l’avant, évidemment) de VOIR ce qui est projeté.</a:t>
            </a:r>
            <a:endParaRPr lang="fr-FR" altLang="fr-FR" smtClean="0">
              <a:latin typeface="Times New Roman" pitchFamily="18" charset="0"/>
            </a:endParaRPr>
          </a:p>
        </p:txBody>
      </p:sp>
    </p:spTree>
    <p:extLst>
      <p:ext uri="{BB962C8B-B14F-4D97-AF65-F5344CB8AC3E}">
        <p14:creationId xmlns:p14="http://schemas.microsoft.com/office/powerpoint/2010/main" val="648366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48131"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670C5E6-C6E6-483D-95BC-B95AFAF2EE4C}" type="slidenum">
              <a:rPr lang="fr-BE" altLang="fr-FR" smtClean="0"/>
              <a:pPr eaLnBrk="1" hangingPunct="1">
                <a:spcBef>
                  <a:spcPct val="0"/>
                </a:spcBef>
              </a:pPr>
              <a:t>39</a:t>
            </a:fld>
            <a:endParaRPr lang="fr-BE" altLang="fr-FR" smtClean="0"/>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extLst>
      <p:ext uri="{BB962C8B-B14F-4D97-AF65-F5344CB8AC3E}">
        <p14:creationId xmlns:p14="http://schemas.microsoft.com/office/powerpoint/2010/main" val="3077025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49155"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7C56B68-E629-4FDC-A24D-E477D5FB727B}" type="slidenum">
              <a:rPr lang="fr-BE" altLang="fr-FR" smtClean="0"/>
              <a:pPr eaLnBrk="1" hangingPunct="1">
                <a:spcBef>
                  <a:spcPct val="0"/>
                </a:spcBef>
              </a:pPr>
              <a:t>40</a:t>
            </a:fld>
            <a:endParaRPr lang="fr-BE" altLang="fr-FR" smtClean="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extLst>
      <p:ext uri="{BB962C8B-B14F-4D97-AF65-F5344CB8AC3E}">
        <p14:creationId xmlns:p14="http://schemas.microsoft.com/office/powerpoint/2010/main" val="3099868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52227"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2840BB4-E7E2-4DB1-8AB3-B2AB3B7BA87C}" type="slidenum">
              <a:rPr lang="fr-BE" altLang="fr-FR" smtClean="0"/>
              <a:pPr eaLnBrk="1" hangingPunct="1">
                <a:spcBef>
                  <a:spcPct val="0"/>
                </a:spcBef>
              </a:pPr>
              <a:t>41</a:t>
            </a:fld>
            <a:endParaRPr lang="fr-BE" altLang="fr-FR" smtClean="0"/>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p:spPr>
        <p:txBody>
          <a:bodyPr/>
          <a:lstStyle/>
          <a:p>
            <a:pPr eaLnBrk="1" hangingPunct="1"/>
            <a:r>
              <a:rPr lang="fr-BE" altLang="fr-FR" smtClean="0">
                <a:latin typeface="Times New Roman" pitchFamily="18" charset="0"/>
              </a:rPr>
              <a:t>C’est, contrairement aux idées les plus fréquentes, le contraste de lettres « Noires » (sombres) sur fond « Blanc » (clair) qui conviennent le mieux ergonomiquement à la lecture (fatigue visuelle et cérébrale), et non jaune sur fond bleu, etc. Ce n’est pas pour rien que les livres sont toujours conçus selon ce contraste. On trouvera des explications théoriques à ce phénomène dans le chapitre 1 (La perception) du syllabus de D. Leclercq « Audio-Visuel et Apprentissage ». STE-Université de Liège (tél 04-3662061), e-mail Jeannine@Elias@ulg.ac.be pour en obtenir des copies (payantes).</a:t>
            </a:r>
            <a:endParaRPr lang="fr-FR" altLang="fr-FR" smtClean="0">
              <a:latin typeface="Times New Roman" pitchFamily="18" charset="0"/>
            </a:endParaRPr>
          </a:p>
        </p:txBody>
      </p:sp>
    </p:spTree>
    <p:extLst>
      <p:ext uri="{BB962C8B-B14F-4D97-AF65-F5344CB8AC3E}">
        <p14:creationId xmlns:p14="http://schemas.microsoft.com/office/powerpoint/2010/main" val="2331594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57347"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C95F86E-0723-4CAA-8891-E717F31C3D4D}" type="slidenum">
              <a:rPr lang="fr-BE" altLang="fr-FR" smtClean="0"/>
              <a:pPr eaLnBrk="1" hangingPunct="1">
                <a:spcBef>
                  <a:spcPct val="0"/>
                </a:spcBef>
              </a:pPr>
              <a:t>42</a:t>
            </a:fld>
            <a:endParaRPr lang="fr-BE" altLang="fr-FR" smtClean="0"/>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extLst>
      <p:ext uri="{BB962C8B-B14F-4D97-AF65-F5344CB8AC3E}">
        <p14:creationId xmlns:p14="http://schemas.microsoft.com/office/powerpoint/2010/main" val="929315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fr-BE" altLang="fr-FR" smtClean="0"/>
              <a:t>D. Leclercq (2012) Comment Saloper une présentation PPT. Univesité de Liège. CIES Grenoble</a:t>
            </a:r>
          </a:p>
        </p:txBody>
      </p:sp>
      <p:sp>
        <p:nvSpPr>
          <p:cNvPr id="60419"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7524847-BEDF-4C82-89F9-688BE06089EF}" type="slidenum">
              <a:rPr lang="fr-BE" altLang="fr-FR" smtClean="0"/>
              <a:pPr eaLnBrk="1" hangingPunct="1">
                <a:spcBef>
                  <a:spcPct val="0"/>
                </a:spcBef>
              </a:pPr>
              <a:t>43</a:t>
            </a:fld>
            <a:endParaRPr lang="fr-BE" altLang="fr-FR" smtClean="0"/>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p:spPr>
        <p:txBody>
          <a:bodyPr/>
          <a:lstStyle/>
          <a:p>
            <a:pPr eaLnBrk="1" hangingPunct="1"/>
            <a:endParaRPr lang="en-US" altLang="fr-FR" smtClean="0">
              <a:latin typeface="Times New Roman" pitchFamily="18" charset="0"/>
            </a:endParaRPr>
          </a:p>
        </p:txBody>
      </p:sp>
    </p:spTree>
    <p:extLst>
      <p:ext uri="{BB962C8B-B14F-4D97-AF65-F5344CB8AC3E}">
        <p14:creationId xmlns:p14="http://schemas.microsoft.com/office/powerpoint/2010/main" val="3764202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a:p>
        </p:txBody>
      </p:sp>
      <p:sp>
        <p:nvSpPr>
          <p:cNvPr id="4" name="Espace réservé de la date 3"/>
          <p:cNvSpPr>
            <a:spLocks noGrp="1"/>
          </p:cNvSpPr>
          <p:nvPr>
            <p:ph type="dt" sz="half" idx="10"/>
          </p:nvPr>
        </p:nvSpPr>
        <p:spPr/>
        <p:txBody>
          <a:bodyPr/>
          <a:lstStyle>
            <a:lvl1pPr>
              <a:defRPr/>
            </a:lvl1pPr>
          </a:lstStyle>
          <a:p>
            <a:pPr>
              <a:defRPr/>
            </a:pPr>
            <a:fld id="{5EED824D-0377-4EF5-87EE-42BD65C76549}" type="datetime1">
              <a:rPr lang="en-US" smtClean="0"/>
              <a:t>11/7/2017</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C52E2519-218F-4640-81E1-62ACF55A1879}"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A2B9222D-587D-4D6E-AFBE-F9F7C9C70FB1}" type="datetime1">
              <a:rPr lang="en-US" smtClean="0"/>
              <a:t>11/7/2017</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7D33A184-1F70-4EB7-ACC4-7456D4D4DD80}"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086241FB-4134-42C7-84A5-D69A9D5C9A2C}" type="datetime1">
              <a:rPr lang="en-US" smtClean="0"/>
              <a:t>11/7/2017</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60C86B48-9D8A-4790-A9E4-C8915B726B07}" type="slidenum">
              <a:rPr lang="en-US"/>
              <a:pPr>
                <a:defRPr/>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609600"/>
            <a:ext cx="7772400" cy="1143000"/>
          </a:xfrm>
        </p:spPr>
        <p:txBody>
          <a:bodyPr/>
          <a:lstStyle/>
          <a:p>
            <a:r>
              <a:rPr lang="fr-FR" smtClean="0"/>
              <a:t>Modifiez le style du titre</a:t>
            </a:r>
            <a:endParaRPr lang="es-ES"/>
          </a:p>
        </p:txBody>
      </p:sp>
      <p:sp>
        <p:nvSpPr>
          <p:cNvPr id="3" name="Espace réservé du contenu 2"/>
          <p:cNvSpPr>
            <a:spLocks noGrp="1"/>
          </p:cNvSpPr>
          <p:nvPr>
            <p:ph sz="quarter" idx="1"/>
          </p:nvPr>
        </p:nvSpPr>
        <p:spPr>
          <a:xfrm>
            <a:off x="685800" y="1981200"/>
            <a:ext cx="3810000" cy="1981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
          </a:p>
        </p:txBody>
      </p:sp>
      <p:sp>
        <p:nvSpPr>
          <p:cNvPr id="5" name="Espace réservé du contenu 4"/>
          <p:cNvSpPr>
            <a:spLocks noGrp="1"/>
          </p:cNvSpPr>
          <p:nvPr>
            <p:ph sz="quarter" idx="3"/>
          </p:nvPr>
        </p:nvSpPr>
        <p:spPr>
          <a:xfrm>
            <a:off x="685800" y="4114800"/>
            <a:ext cx="3810000" cy="1981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
          </a:p>
        </p:txBody>
      </p:sp>
      <p:sp>
        <p:nvSpPr>
          <p:cNvPr id="6" name="Espace réservé du contenu 5"/>
          <p:cNvSpPr>
            <a:spLocks noGrp="1"/>
          </p:cNvSpPr>
          <p:nvPr>
            <p:ph sz="quarter" idx="4"/>
          </p:nvPr>
        </p:nvSpPr>
        <p:spPr>
          <a:xfrm>
            <a:off x="4648200" y="4114800"/>
            <a:ext cx="3810000" cy="1981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
          </a:p>
        </p:txBody>
      </p:sp>
      <p:sp>
        <p:nvSpPr>
          <p:cNvPr id="7" name="Rectangle 5"/>
          <p:cNvSpPr>
            <a:spLocks noGrp="1" noChangeArrowheads="1"/>
          </p:cNvSpPr>
          <p:nvPr>
            <p:ph type="ftr" sz="quarter" idx="10"/>
          </p:nvPr>
        </p:nvSpPr>
        <p:spPr>
          <a:ln/>
        </p:spPr>
        <p:txBody>
          <a:bodyPr/>
          <a:lstStyle>
            <a:lvl1pPr>
              <a:defRPr/>
            </a:lvl1pPr>
          </a:lstStyle>
          <a:p>
            <a:pPr>
              <a:defRPr/>
            </a:pPr>
            <a:endParaRPr lang="fr-FR"/>
          </a:p>
        </p:txBody>
      </p:sp>
      <p:sp>
        <p:nvSpPr>
          <p:cNvPr id="8" name="Rectangle 6"/>
          <p:cNvSpPr>
            <a:spLocks noGrp="1" noChangeArrowheads="1"/>
          </p:cNvSpPr>
          <p:nvPr>
            <p:ph type="sldNum" sz="quarter" idx="11"/>
          </p:nvPr>
        </p:nvSpPr>
        <p:spPr>
          <a:ln/>
        </p:spPr>
        <p:txBody>
          <a:bodyPr/>
          <a:lstStyle>
            <a:lvl1pPr>
              <a:defRPr/>
            </a:lvl1pPr>
          </a:lstStyle>
          <a:p>
            <a:pPr>
              <a:defRPr/>
            </a:pPr>
            <a:fld id="{7AE3E5FC-FABF-4538-AF63-95F9072D5658}" type="slidenum">
              <a:rPr lang="fr-FR"/>
              <a:pPr>
                <a:defRPr/>
              </a:pPr>
              <a:t>‹N°›</a:t>
            </a:fld>
            <a:endParaRPr lang="fr-FR"/>
          </a:p>
        </p:txBody>
      </p:sp>
    </p:spTree>
    <p:extLst>
      <p:ext uri="{BB962C8B-B14F-4D97-AF65-F5344CB8AC3E}">
        <p14:creationId xmlns:p14="http://schemas.microsoft.com/office/powerpoint/2010/main" val="2087057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9FEEB048-1D07-49E7-B24A-18448F6915C5}" type="datetime1">
              <a:rPr lang="en-US" smtClean="0"/>
              <a:t>11/7/2017</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789F4083-3178-46E5-8A58-E8749ABA9A37}"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7B72E490-DD61-4565-9488-03E1FB6784A2}" type="datetime1">
              <a:rPr lang="en-US" smtClean="0"/>
              <a:t>11/7/2017</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6140FC6D-1AA0-4924-A56E-8EAA3556B559}"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3"/>
          <p:cNvSpPr>
            <a:spLocks noGrp="1"/>
          </p:cNvSpPr>
          <p:nvPr>
            <p:ph type="dt" sz="half" idx="10"/>
          </p:nvPr>
        </p:nvSpPr>
        <p:spPr/>
        <p:txBody>
          <a:bodyPr/>
          <a:lstStyle>
            <a:lvl1pPr>
              <a:defRPr/>
            </a:lvl1pPr>
          </a:lstStyle>
          <a:p>
            <a:pPr>
              <a:defRPr/>
            </a:pPr>
            <a:fld id="{20B7E7A2-EF78-4EE5-A818-82375F0EE981}" type="datetime1">
              <a:rPr lang="en-US" smtClean="0"/>
              <a:t>11/7/2017</a:t>
            </a:fld>
            <a:endParaRPr lang="en-US"/>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9B3394E1-E899-42DD-AA1A-4BB075CCA27E}"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3"/>
          <p:cNvSpPr>
            <a:spLocks noGrp="1"/>
          </p:cNvSpPr>
          <p:nvPr>
            <p:ph type="dt" sz="half" idx="10"/>
          </p:nvPr>
        </p:nvSpPr>
        <p:spPr/>
        <p:txBody>
          <a:bodyPr/>
          <a:lstStyle>
            <a:lvl1pPr>
              <a:defRPr/>
            </a:lvl1pPr>
          </a:lstStyle>
          <a:p>
            <a:pPr>
              <a:defRPr/>
            </a:pPr>
            <a:fld id="{17B38C2E-BD98-4B6B-8353-37D628DA66AB}" type="datetime1">
              <a:rPr lang="en-US" smtClean="0"/>
              <a:t>11/7/2017</a:t>
            </a:fld>
            <a:endParaRPr lang="en-US"/>
          </a:p>
        </p:txBody>
      </p:sp>
      <p:sp>
        <p:nvSpPr>
          <p:cNvPr id="8" name="Espace réservé du pied de page 4"/>
          <p:cNvSpPr>
            <a:spLocks noGrp="1"/>
          </p:cNvSpPr>
          <p:nvPr>
            <p:ph type="ftr" sz="quarter" idx="11"/>
          </p:nvPr>
        </p:nvSpPr>
        <p:spPr/>
        <p:txBody>
          <a:bodyPr/>
          <a:lstStyle>
            <a:lvl1pPr>
              <a:defRPr/>
            </a:lvl1pPr>
          </a:lstStyle>
          <a:p>
            <a:pPr>
              <a:defRPr/>
            </a:pPr>
            <a:endParaRPr lang="en-US"/>
          </a:p>
        </p:txBody>
      </p:sp>
      <p:sp>
        <p:nvSpPr>
          <p:cNvPr id="9" name="Espace réservé du numéro de diapositive 5"/>
          <p:cNvSpPr>
            <a:spLocks noGrp="1"/>
          </p:cNvSpPr>
          <p:nvPr>
            <p:ph type="sldNum" sz="quarter" idx="12"/>
          </p:nvPr>
        </p:nvSpPr>
        <p:spPr/>
        <p:txBody>
          <a:bodyPr/>
          <a:lstStyle>
            <a:lvl1pPr>
              <a:defRPr/>
            </a:lvl1pPr>
          </a:lstStyle>
          <a:p>
            <a:pPr>
              <a:defRPr/>
            </a:pPr>
            <a:fld id="{9AFAE5E0-94E5-4C56-AED7-45C5216F489A}"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e la date 3"/>
          <p:cNvSpPr>
            <a:spLocks noGrp="1"/>
          </p:cNvSpPr>
          <p:nvPr>
            <p:ph type="dt" sz="half" idx="10"/>
          </p:nvPr>
        </p:nvSpPr>
        <p:spPr/>
        <p:txBody>
          <a:bodyPr/>
          <a:lstStyle>
            <a:lvl1pPr>
              <a:defRPr/>
            </a:lvl1pPr>
          </a:lstStyle>
          <a:p>
            <a:pPr>
              <a:defRPr/>
            </a:pPr>
            <a:fld id="{124B6174-280B-4B30-A389-33E306195A11}" type="datetime1">
              <a:rPr lang="en-US" smtClean="0"/>
              <a:t>11/7/2017</a:t>
            </a:fld>
            <a:endParaRPr lang="en-US"/>
          </a:p>
        </p:txBody>
      </p:sp>
      <p:sp>
        <p:nvSpPr>
          <p:cNvPr id="4" name="Espace réservé du pied de page 4"/>
          <p:cNvSpPr>
            <a:spLocks noGrp="1"/>
          </p:cNvSpPr>
          <p:nvPr>
            <p:ph type="ftr" sz="quarter" idx="11"/>
          </p:nvPr>
        </p:nvSpPr>
        <p:spPr/>
        <p:txBody>
          <a:bodyPr/>
          <a:lstStyle>
            <a:lvl1pPr>
              <a:defRPr/>
            </a:lvl1pPr>
          </a:lstStyle>
          <a:p>
            <a:pPr>
              <a:defRPr/>
            </a:pPr>
            <a:endParaRPr lang="en-US"/>
          </a:p>
        </p:txBody>
      </p:sp>
      <p:sp>
        <p:nvSpPr>
          <p:cNvPr id="5" name="Espace réservé du numéro de diapositive 5"/>
          <p:cNvSpPr>
            <a:spLocks noGrp="1"/>
          </p:cNvSpPr>
          <p:nvPr>
            <p:ph type="sldNum" sz="quarter" idx="12"/>
          </p:nvPr>
        </p:nvSpPr>
        <p:spPr/>
        <p:txBody>
          <a:bodyPr/>
          <a:lstStyle>
            <a:lvl1pPr>
              <a:defRPr/>
            </a:lvl1pPr>
          </a:lstStyle>
          <a:p>
            <a:pPr>
              <a:defRPr/>
            </a:pPr>
            <a:fld id="{10B4A40D-FA7C-4358-9425-09F814E86E86}"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06FDA7D-1317-4A0B-BE9F-2D720EDBF75D}" type="datetime1">
              <a:rPr lang="en-US" smtClean="0"/>
              <a:t>11/7/2017</a:t>
            </a:fld>
            <a:endParaRPr lang="en-US"/>
          </a:p>
        </p:txBody>
      </p:sp>
      <p:sp>
        <p:nvSpPr>
          <p:cNvPr id="3" name="Espace réservé du pied de page 4"/>
          <p:cNvSpPr>
            <a:spLocks noGrp="1"/>
          </p:cNvSpPr>
          <p:nvPr>
            <p:ph type="ftr" sz="quarter" idx="11"/>
          </p:nvPr>
        </p:nvSpPr>
        <p:spPr/>
        <p:txBody>
          <a:bodyPr/>
          <a:lstStyle>
            <a:lvl1pPr>
              <a:defRPr/>
            </a:lvl1pPr>
          </a:lstStyle>
          <a:p>
            <a:pPr>
              <a:defRPr/>
            </a:pPr>
            <a:endParaRPr lang="en-US"/>
          </a:p>
        </p:txBody>
      </p:sp>
      <p:sp>
        <p:nvSpPr>
          <p:cNvPr id="4" name="Espace réservé du numéro de diapositive 5"/>
          <p:cNvSpPr>
            <a:spLocks noGrp="1"/>
          </p:cNvSpPr>
          <p:nvPr>
            <p:ph type="sldNum" sz="quarter" idx="12"/>
          </p:nvPr>
        </p:nvSpPr>
        <p:spPr/>
        <p:txBody>
          <a:bodyPr/>
          <a:lstStyle>
            <a:lvl1pPr>
              <a:defRPr/>
            </a:lvl1pPr>
          </a:lstStyle>
          <a:p>
            <a:pPr>
              <a:defRPr/>
            </a:pPr>
            <a:r>
              <a:rPr lang="en-US" dirty="0" smtClean="0"/>
              <a:t>1</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728F19C-F414-483F-846A-EC2D9B075E99}" type="datetime1">
              <a:rPr lang="en-US" smtClean="0"/>
              <a:t>11/7/2017</a:t>
            </a:fld>
            <a:endParaRPr lang="en-US"/>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0D34547A-DA6A-4857-B211-44F8A24C616F}"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B1EF61AD-3F30-40F3-BE57-F0106573E190}" type="datetime1">
              <a:rPr lang="en-US" smtClean="0"/>
              <a:t>11/7/2017</a:t>
            </a:fld>
            <a:endParaRPr lang="en-US"/>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
        <p:nvSpPr>
          <p:cNvPr id="7" name="Espace réservé du numéro de diapositive 5"/>
          <p:cNvSpPr>
            <a:spLocks noGrp="1"/>
          </p:cNvSpPr>
          <p:nvPr>
            <p:ph type="sldNum" sz="quarter" idx="12"/>
          </p:nvPr>
        </p:nvSpPr>
        <p:spPr/>
        <p:txBody>
          <a:bodyPr/>
          <a:lstStyle>
            <a:lvl1pPr>
              <a:defRPr/>
            </a:lvl1pPr>
          </a:lstStyle>
          <a:p>
            <a:pPr>
              <a:defRPr/>
            </a:pPr>
            <a:fld id="{68F34E9C-440F-4E9C-A16C-7FC236001583}"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en-US"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6C47B9D-2E9E-42DF-A4C5-1E82E86D6F5F}" type="datetime1">
              <a:rPr lang="en-US" smtClean="0"/>
              <a:t>11/7/2017</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B560B00-9DA1-4EE7-A81F-EA5369596D1F}"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www.ssyoutube.com/watch?v=wWF7R2vs3qM"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Document_Microsoft_Word_97_-_20031.doc"/><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dGCJ46vyR9o&amp;feature=player_embedded"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uliege.be/cms/c_8699436/fr/portail-uliege"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hdl.handle.net/2268/120092"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wmf"/><Relationship Id="rId7" Type="http://schemas.openxmlformats.org/officeDocument/2006/relationships/image" Target="../media/image34.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wmf"/><Relationship Id="rId4" Type="http://schemas.openxmlformats.org/officeDocument/2006/relationships/image" Target="../media/image31.wmf"/></Relationships>
</file>

<file path=ppt/slides/_rels/slide3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5.w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ites.southseattle.edu/tlc/Home/cats" TargetMode="External"/><Relationship Id="rId2" Type="http://schemas.openxmlformats.org/officeDocument/2006/relationships/hyperlink" Target="https://uclouvain.be/fr/etudier/lll/memos-du-louvain-learning-lab.html"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www.pnas.org/content/early/2014/05/08/1319030111.full.pdf+html"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alfresco.uclouvain.be/alfresco/service/guest/streamDownload/workspace/SpacesStore/4b85bdff-49bf-11dd-b40e-7d3969d8e496/9MemoTRC.pdf?guest=true"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hyperlink" Target="https://www.turningtechnologies.com/"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answergarden.ch/" TargetMode="External"/><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www.socrative.com/" TargetMode="External"/><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hyperlink" Target="https://www.plickers.com/"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cmap.ihmc.us/" TargetMode="External"/><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hyperlink" Target="https://format30.com/2013/12/16/quest-ce-quun-logiciel-de-mindmapping/" TargetMode="External"/><Relationship Id="rId4" Type="http://schemas.openxmlformats.org/officeDocument/2006/relationships/hyperlink" Target="https://alfresco.uclouvain.be/alfresco/service/guest/streamDownload/workspace/SpacesStore/6f676686-2cbe-4c3c-b8df-da2db0764b7c/23MemoCartesConceptuelles.pdf?guest=true"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hyperlink" Target="http://hdl.handle.net/2268/167365"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hdl.handle.net/2268/215555" TargetMode="External"/><Relationship Id="rId2" Type="http://schemas.openxmlformats.org/officeDocument/2006/relationships/hyperlink" Target="http://hdl.handle.net/2268/215554"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hyperlink" Target="http://ec.europa.eu/eurostat/"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899592" y="620688"/>
            <a:ext cx="7632848" cy="1512168"/>
          </a:xfrm>
          <a:prstGeom prst="roundRec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a:t>Les métiers de l’enseignant chercheur : quelle professionnalisation ?</a:t>
            </a:r>
          </a:p>
        </p:txBody>
      </p:sp>
      <p:sp>
        <p:nvSpPr>
          <p:cNvPr id="3" name="Rectangle 2"/>
          <p:cNvSpPr/>
          <p:nvPr/>
        </p:nvSpPr>
        <p:spPr>
          <a:xfrm>
            <a:off x="2699792" y="5445224"/>
            <a:ext cx="4572000" cy="1200329"/>
          </a:xfrm>
          <a:prstGeom prst="rect">
            <a:avLst/>
          </a:prstGeom>
        </p:spPr>
        <p:txBody>
          <a:bodyPr>
            <a:spAutoFit/>
          </a:bodyPr>
          <a:lstStyle/>
          <a:p>
            <a:pPr algn="ctr"/>
            <a:r>
              <a:rPr lang="fr-BE" sz="2400" dirty="0">
                <a:latin typeface="+mn-lt"/>
              </a:rPr>
              <a:t>Université de </a:t>
            </a:r>
            <a:r>
              <a:rPr lang="fr-BE" sz="2400" dirty="0" smtClean="0">
                <a:latin typeface="+mn-lt"/>
              </a:rPr>
              <a:t>Djibouti</a:t>
            </a:r>
          </a:p>
          <a:p>
            <a:pPr algn="ctr"/>
            <a:r>
              <a:rPr lang="fr-BE" sz="2400" dirty="0" smtClean="0">
                <a:latin typeface="+mn-lt"/>
              </a:rPr>
              <a:t>8 novembre 2017</a:t>
            </a:r>
            <a:r>
              <a:rPr lang="fr-BE" sz="2400" dirty="0">
                <a:latin typeface="+mn-lt"/>
              </a:rPr>
              <a:t/>
            </a:r>
            <a:br>
              <a:rPr lang="fr-BE" sz="2400" dirty="0">
                <a:latin typeface="+mn-lt"/>
              </a:rPr>
            </a:br>
            <a:endParaRPr lang="fr-BE" sz="2400" dirty="0">
              <a:latin typeface="+mn-lt"/>
            </a:endParaRPr>
          </a:p>
        </p:txBody>
      </p:sp>
      <p:sp>
        <p:nvSpPr>
          <p:cNvPr id="4" name="Rectangle 24"/>
          <p:cNvSpPr>
            <a:spLocks noChangeArrowheads="1"/>
          </p:cNvSpPr>
          <p:nvPr/>
        </p:nvSpPr>
        <p:spPr bwMode="auto">
          <a:xfrm>
            <a:off x="575556" y="2688014"/>
            <a:ext cx="8280920" cy="230832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180975"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r>
              <a:rPr lang="en-GB" altLang="fr-FR" sz="2400" dirty="0" err="1" smtClean="0">
                <a:solidFill>
                  <a:srgbClr val="002060"/>
                </a:solidFill>
                <a:latin typeface="+mn-lt"/>
              </a:rPr>
              <a:t>Professeur</a:t>
            </a:r>
            <a:r>
              <a:rPr lang="en-GB" altLang="fr-FR" sz="2400" dirty="0" smtClean="0">
                <a:solidFill>
                  <a:srgbClr val="002060"/>
                </a:solidFill>
                <a:latin typeface="+mn-lt"/>
              </a:rPr>
              <a:t>  </a:t>
            </a:r>
            <a:r>
              <a:rPr lang="en-GB" altLang="fr-FR" sz="2400" dirty="0">
                <a:solidFill>
                  <a:srgbClr val="002060"/>
                </a:solidFill>
                <a:latin typeface="+mn-lt"/>
              </a:rPr>
              <a:t>Ch. Hanzen</a:t>
            </a:r>
            <a:endParaRPr lang="fr-FR" altLang="fr-FR" sz="2400" dirty="0">
              <a:solidFill>
                <a:srgbClr val="002060"/>
              </a:solidFill>
              <a:latin typeface="+mn-lt"/>
            </a:endParaRPr>
          </a:p>
          <a:p>
            <a:pPr algn="ctr" eaLnBrk="1" hangingPunct="1"/>
            <a:r>
              <a:rPr lang="en-GB" altLang="fr-FR" sz="2400" dirty="0" err="1">
                <a:solidFill>
                  <a:srgbClr val="002060"/>
                </a:solidFill>
                <a:latin typeface="+mn-lt"/>
              </a:rPr>
              <a:t>Université</a:t>
            </a:r>
            <a:r>
              <a:rPr lang="en-GB" altLang="fr-FR" sz="2400" dirty="0">
                <a:solidFill>
                  <a:srgbClr val="002060"/>
                </a:solidFill>
                <a:latin typeface="+mn-lt"/>
              </a:rPr>
              <a:t> de Liège</a:t>
            </a:r>
            <a:endParaRPr lang="fr-FR" altLang="fr-FR" sz="2400" dirty="0">
              <a:solidFill>
                <a:srgbClr val="002060"/>
              </a:solidFill>
              <a:latin typeface="+mn-lt"/>
            </a:endParaRPr>
          </a:p>
          <a:p>
            <a:pPr algn="ctr" eaLnBrk="1" hangingPunct="1"/>
            <a:r>
              <a:rPr lang="en-GB" altLang="fr-FR" sz="2400" dirty="0" err="1">
                <a:solidFill>
                  <a:srgbClr val="002060"/>
                </a:solidFill>
                <a:latin typeface="+mn-lt"/>
              </a:rPr>
              <a:t>Faculté</a:t>
            </a:r>
            <a:r>
              <a:rPr lang="en-GB" altLang="fr-FR" sz="2400" dirty="0">
                <a:solidFill>
                  <a:srgbClr val="002060"/>
                </a:solidFill>
                <a:latin typeface="+mn-lt"/>
              </a:rPr>
              <a:t> de </a:t>
            </a:r>
            <a:r>
              <a:rPr lang="en-GB" altLang="fr-FR" sz="2400" dirty="0" err="1">
                <a:solidFill>
                  <a:srgbClr val="002060"/>
                </a:solidFill>
                <a:latin typeface="+mn-lt"/>
              </a:rPr>
              <a:t>médecine</a:t>
            </a:r>
            <a:r>
              <a:rPr lang="en-GB" altLang="fr-FR" sz="2400" dirty="0">
                <a:solidFill>
                  <a:srgbClr val="002060"/>
                </a:solidFill>
                <a:latin typeface="+mn-lt"/>
              </a:rPr>
              <a:t> </a:t>
            </a:r>
            <a:r>
              <a:rPr lang="en-GB" altLang="fr-FR" sz="2400" dirty="0" err="1" smtClean="0">
                <a:solidFill>
                  <a:srgbClr val="002060"/>
                </a:solidFill>
                <a:latin typeface="+mn-lt"/>
              </a:rPr>
              <a:t>vétérinaire</a:t>
            </a:r>
            <a:endParaRPr lang="en-GB" altLang="fr-FR" sz="2400" dirty="0" smtClean="0">
              <a:solidFill>
                <a:srgbClr val="002060"/>
              </a:solidFill>
              <a:latin typeface="+mn-lt"/>
            </a:endParaRPr>
          </a:p>
          <a:p>
            <a:pPr algn="ctr" eaLnBrk="1" hangingPunct="1"/>
            <a:r>
              <a:rPr lang="de-DE" altLang="fr-FR" sz="2400" dirty="0" err="1" smtClean="0">
                <a:solidFill>
                  <a:srgbClr val="002060"/>
                </a:solidFill>
                <a:latin typeface="+mn-lt"/>
              </a:rPr>
              <a:t>E-mail</a:t>
            </a:r>
            <a:r>
              <a:rPr lang="de-DE" altLang="fr-FR" sz="2400" dirty="0" smtClean="0">
                <a:solidFill>
                  <a:srgbClr val="002060"/>
                </a:solidFill>
                <a:latin typeface="+mn-lt"/>
              </a:rPr>
              <a:t> : </a:t>
            </a:r>
            <a:r>
              <a:rPr lang="de-DE" altLang="fr-FR" sz="2400" dirty="0" smtClean="0">
                <a:solidFill>
                  <a:srgbClr val="CC0000"/>
                </a:solidFill>
                <a:latin typeface="+mn-lt"/>
              </a:rPr>
              <a:t>christian.hanzen@ulg.ac.be </a:t>
            </a:r>
            <a:r>
              <a:rPr lang="de-DE" altLang="fr-FR" sz="2400" dirty="0" smtClean="0">
                <a:solidFill>
                  <a:srgbClr val="002060"/>
                </a:solidFill>
                <a:latin typeface="+mn-lt"/>
              </a:rPr>
              <a:t> </a:t>
            </a:r>
          </a:p>
          <a:p>
            <a:pPr algn="ctr" eaLnBrk="1" hangingPunct="1"/>
            <a:r>
              <a:rPr lang="fr-FR" sz="2400" dirty="0" smtClean="0">
                <a:solidFill>
                  <a:srgbClr val="002060"/>
                </a:solidFill>
                <a:latin typeface="+mn-lt"/>
              </a:rPr>
              <a:t>Bibliographie </a:t>
            </a:r>
            <a:r>
              <a:rPr lang="fr-FR" sz="2400" dirty="0" smtClean="0">
                <a:solidFill>
                  <a:srgbClr val="CC0000"/>
                </a:solidFill>
                <a:latin typeface="+mn-lt"/>
              </a:rPr>
              <a:t>: http://orbi.ulg.ac.be/</a:t>
            </a:r>
          </a:p>
          <a:p>
            <a:pPr algn="ctr" eaLnBrk="1" hangingPunct="1"/>
            <a:r>
              <a:rPr lang="fr-FR" sz="2400" dirty="0" smtClean="0">
                <a:solidFill>
                  <a:srgbClr val="002060"/>
                </a:solidFill>
                <a:latin typeface="+mn-lt"/>
              </a:rPr>
              <a:t>Page face book : </a:t>
            </a:r>
            <a:r>
              <a:rPr lang="fr-FR" sz="2400" dirty="0" smtClean="0">
                <a:solidFill>
                  <a:srgbClr val="CC0000"/>
                </a:solidFill>
                <a:latin typeface="+mn-lt"/>
              </a:rPr>
              <a:t>www.facebook.com/theriogenologie</a:t>
            </a:r>
            <a:r>
              <a:rPr lang="fr-FR" sz="2400" dirty="0" smtClean="0">
                <a:solidFill>
                  <a:srgbClr val="002060"/>
                </a:solidFill>
                <a:latin typeface="+mn-lt"/>
              </a:rPr>
              <a:t>  </a:t>
            </a:r>
          </a:p>
        </p:txBody>
      </p:sp>
      <p:sp>
        <p:nvSpPr>
          <p:cNvPr id="5" name="Espace réservé du numéro de diapositive 4"/>
          <p:cNvSpPr>
            <a:spLocks noGrp="1"/>
          </p:cNvSpPr>
          <p:nvPr>
            <p:ph type="sldNum" sz="quarter" idx="12"/>
          </p:nvPr>
        </p:nvSpPr>
        <p:spPr/>
        <p:txBody>
          <a:bodyPr/>
          <a:lstStyle/>
          <a:p>
            <a:pPr>
              <a:defRPr/>
            </a:pPr>
            <a:fld id="{B3523E75-A28C-4060-9330-B2BE6DE0F8E2}" type="slidenum">
              <a:rPr lang="en-US" sz="1600" smtClean="0"/>
              <a:pPr>
                <a:defRPr/>
              </a:pPr>
              <a:t>1</a:t>
            </a:fld>
            <a:endParaRPr lang="en-US" sz="1600" dirty="0"/>
          </a:p>
        </p:txBody>
      </p:sp>
    </p:spTree>
    <p:extLst>
      <p:ext uri="{BB962C8B-B14F-4D97-AF65-F5344CB8AC3E}">
        <p14:creationId xmlns:p14="http://schemas.microsoft.com/office/powerpoint/2010/main" val="1789551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1187624" y="571262"/>
            <a:ext cx="6552728" cy="1261011"/>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600" dirty="0"/>
              <a:t>L’enjeu de la </a:t>
            </a:r>
            <a:r>
              <a:rPr lang="fr-BE" sz="3600" dirty="0" err="1"/>
              <a:t>professionalisation</a:t>
            </a:r>
            <a:r>
              <a:rPr lang="fr-BE" sz="3600" dirty="0"/>
              <a:t> </a:t>
            </a:r>
          </a:p>
        </p:txBody>
      </p:sp>
      <p:sp>
        <p:nvSpPr>
          <p:cNvPr id="6" name="Rectangle à coins arrondis 5"/>
          <p:cNvSpPr/>
          <p:nvPr/>
        </p:nvSpPr>
        <p:spPr>
          <a:xfrm>
            <a:off x="107504" y="2636912"/>
            <a:ext cx="8856984" cy="24482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a:solidFill>
                  <a:schemeClr val="tx1"/>
                </a:solidFill>
              </a:rPr>
              <a:t>Nos enfants iront-ils demain dans des écoles eugénistes </a:t>
            </a:r>
            <a:r>
              <a:rPr lang="fr-BE" sz="2800" dirty="0" smtClean="0">
                <a:solidFill>
                  <a:schemeClr val="tx1"/>
                </a:solidFill>
              </a:rPr>
              <a:t>?</a:t>
            </a:r>
          </a:p>
          <a:p>
            <a:pPr algn="ctr"/>
            <a:r>
              <a:rPr lang="fr-BE" sz="2800" dirty="0" smtClean="0">
                <a:solidFill>
                  <a:schemeClr val="tx1"/>
                </a:solidFill>
              </a:rPr>
              <a:t> Laurent Alexandre</a:t>
            </a:r>
          </a:p>
          <a:p>
            <a:endParaRPr lang="fr-BE" sz="2800" b="1" dirty="0" smtClean="0">
              <a:solidFill>
                <a:schemeClr val="tx1"/>
              </a:solidFill>
            </a:endParaRPr>
          </a:p>
          <a:p>
            <a:r>
              <a:rPr lang="fr-BE" sz="2800" dirty="0">
                <a:solidFill>
                  <a:schemeClr val="tx1"/>
                </a:solidFill>
                <a:hlinkClick r:id="rId2"/>
              </a:rPr>
              <a:t>https://</a:t>
            </a:r>
            <a:r>
              <a:rPr lang="fr-BE" sz="2800" dirty="0" smtClean="0">
                <a:solidFill>
                  <a:schemeClr val="tx1"/>
                </a:solidFill>
                <a:hlinkClick r:id="rId2"/>
              </a:rPr>
              <a:t>www.youtube.com/watch?v=wWF7R2vs3qM</a:t>
            </a:r>
            <a:r>
              <a:rPr lang="fr-BE" sz="2800" dirty="0" smtClean="0">
                <a:solidFill>
                  <a:schemeClr val="tx1"/>
                </a:solidFill>
              </a:rPr>
              <a:t> </a:t>
            </a:r>
            <a:endParaRPr lang="fr-BE" sz="2800" dirty="0">
              <a:solidFill>
                <a:schemeClr val="tx1"/>
              </a:solidFill>
            </a:endParaRPr>
          </a:p>
          <a:p>
            <a:endParaRPr lang="fr-BE" b="1" dirty="0">
              <a:solidFill>
                <a:schemeClr val="tx1"/>
              </a:solidFill>
            </a:endParaRPr>
          </a:p>
        </p:txBody>
      </p:sp>
      <p:sp>
        <p:nvSpPr>
          <p:cNvPr id="2" name="Espace réservé du numéro de diapositive 1"/>
          <p:cNvSpPr>
            <a:spLocks noGrp="1"/>
          </p:cNvSpPr>
          <p:nvPr>
            <p:ph type="sldNum" sz="quarter" idx="12"/>
          </p:nvPr>
        </p:nvSpPr>
        <p:spPr/>
        <p:txBody>
          <a:bodyPr/>
          <a:lstStyle/>
          <a:p>
            <a:pPr>
              <a:defRPr/>
            </a:pPr>
            <a:fld id="{10B4A40D-FA7C-4358-9425-09F814E86E86}" type="slidenum">
              <a:rPr lang="en-US" smtClean="0"/>
              <a:pPr>
                <a:defRPr/>
              </a:pPr>
              <a:t>10</a:t>
            </a:fld>
            <a:endParaRPr lang="en-US"/>
          </a:p>
        </p:txBody>
      </p:sp>
    </p:spTree>
    <p:extLst>
      <p:ext uri="{BB962C8B-B14F-4D97-AF65-F5344CB8AC3E}">
        <p14:creationId xmlns:p14="http://schemas.microsoft.com/office/powerpoint/2010/main" val="3175019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1154857" y="332657"/>
            <a:ext cx="6552728" cy="864096"/>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600" dirty="0" smtClean="0"/>
              <a:t>La question qui tue ? </a:t>
            </a:r>
            <a:endParaRPr lang="fr-BE" sz="3600" dirty="0"/>
          </a:p>
        </p:txBody>
      </p:sp>
      <p:graphicFrame>
        <p:nvGraphicFramePr>
          <p:cNvPr id="2" name="Objet 1"/>
          <p:cNvGraphicFramePr>
            <a:graphicFrameLocks noChangeAspect="1"/>
          </p:cNvGraphicFramePr>
          <p:nvPr>
            <p:extLst>
              <p:ext uri="{D42A27DB-BD31-4B8C-83A1-F6EECF244321}">
                <p14:modId xmlns:p14="http://schemas.microsoft.com/office/powerpoint/2010/main" val="1406610839"/>
              </p:ext>
            </p:extLst>
          </p:nvPr>
        </p:nvGraphicFramePr>
        <p:xfrm>
          <a:off x="2843808" y="1484784"/>
          <a:ext cx="3312368" cy="4949068"/>
        </p:xfrm>
        <a:graphic>
          <a:graphicData uri="http://schemas.openxmlformats.org/presentationml/2006/ole">
            <mc:AlternateContent xmlns:mc="http://schemas.openxmlformats.org/markup-compatibility/2006">
              <mc:Choice xmlns:v="urn:schemas-microsoft-com:vml" Requires="v">
                <p:oleObj spid="_x0000_s56354" name="Document" r:id="rId3" imgW="2129181" imgH="3337456" progId="Word.Document.8">
                  <p:embed/>
                </p:oleObj>
              </mc:Choice>
              <mc:Fallback>
                <p:oleObj name="Document" r:id="rId3" imgW="2129181" imgH="3337456" progId="Word.Document.8">
                  <p:embed/>
                  <p:pic>
                    <p:nvPicPr>
                      <p:cNvPr id="0"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1484784"/>
                        <a:ext cx="3312368" cy="4949068"/>
                      </a:xfrm>
                      <a:prstGeom prst="rect">
                        <a:avLst/>
                      </a:prstGeom>
                      <a:noFill/>
                      <a:ln w="9525">
                        <a:solidFill>
                          <a:srgbClr val="000099"/>
                        </a:solidFill>
                        <a:miter lim="800000"/>
                        <a:headEnd/>
                        <a:tailEnd/>
                      </a:ln>
                    </p:spPr>
                  </p:pic>
                </p:oleObj>
              </mc:Fallback>
            </mc:AlternateContent>
          </a:graphicData>
        </a:graphic>
      </p:graphicFrame>
      <p:sp>
        <p:nvSpPr>
          <p:cNvPr id="3" name="Espace réservé du numéro de diapositive 2"/>
          <p:cNvSpPr>
            <a:spLocks noGrp="1"/>
          </p:cNvSpPr>
          <p:nvPr>
            <p:ph type="sldNum" sz="quarter" idx="12"/>
          </p:nvPr>
        </p:nvSpPr>
        <p:spPr/>
        <p:txBody>
          <a:bodyPr/>
          <a:lstStyle/>
          <a:p>
            <a:pPr>
              <a:defRPr/>
            </a:pPr>
            <a:fld id="{10B4A40D-FA7C-4358-9425-09F814E86E86}" type="slidenum">
              <a:rPr lang="en-US" smtClean="0"/>
              <a:pPr>
                <a:defRPr/>
              </a:pPr>
              <a:t>11</a:t>
            </a:fld>
            <a:endParaRPr lang="en-US"/>
          </a:p>
        </p:txBody>
      </p:sp>
    </p:spTree>
    <p:extLst>
      <p:ext uri="{BB962C8B-B14F-4D97-AF65-F5344CB8AC3E}">
        <p14:creationId xmlns:p14="http://schemas.microsoft.com/office/powerpoint/2010/main" val="166887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251520" y="116633"/>
            <a:ext cx="8640959" cy="648071"/>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600" dirty="0" smtClean="0"/>
              <a:t>Faire apprendre d’accord mais comment apprend-t-on ? </a:t>
            </a:r>
            <a:endParaRPr lang="fr-BE" sz="2600" dirty="0"/>
          </a:p>
        </p:txBody>
      </p:sp>
      <p:pic>
        <p:nvPicPr>
          <p:cNvPr id="4" name="Picture 2" descr="D:\Activités d'enseignements\Ressources\My Cmaps\Courants d'apprentiss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30448"/>
            <a:ext cx="9007475"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pPr>
              <a:defRPr/>
            </a:pPr>
            <a:fld id="{10B4A40D-FA7C-4358-9425-09F814E86E86}" type="slidenum">
              <a:rPr lang="en-US" smtClean="0"/>
              <a:pPr>
                <a:defRPr/>
              </a:pPr>
              <a:t>12</a:t>
            </a:fld>
            <a:endParaRPr lang="en-US"/>
          </a:p>
        </p:txBody>
      </p:sp>
    </p:spTree>
    <p:extLst>
      <p:ext uri="{BB962C8B-B14F-4D97-AF65-F5344CB8AC3E}">
        <p14:creationId xmlns:p14="http://schemas.microsoft.com/office/powerpoint/2010/main" val="1716048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9F04ABB-4B1B-4DB3-A814-CCFAABA7AA95}" type="slidenum">
              <a:rPr lang="fr-BE" smtClean="0"/>
              <a:t>13</a:t>
            </a:fld>
            <a:endParaRPr lang="fr-BE"/>
          </a:p>
        </p:txBody>
      </p:sp>
      <p:sp>
        <p:nvSpPr>
          <p:cNvPr id="4" name="Rectangle à coins arrondis 3"/>
          <p:cNvSpPr/>
          <p:nvPr/>
        </p:nvSpPr>
        <p:spPr>
          <a:xfrm>
            <a:off x="3117724" y="260648"/>
            <a:ext cx="3182468" cy="1249942"/>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solidFill>
                  <a:schemeClr val="bg2">
                    <a:lumMod val="25000"/>
                  </a:schemeClr>
                </a:solidFill>
              </a:rPr>
              <a:t>L’encadrant</a:t>
            </a:r>
            <a:endParaRPr lang="fr-BE" sz="4000" dirty="0">
              <a:solidFill>
                <a:schemeClr val="bg2">
                  <a:lumMod val="25000"/>
                </a:schemeClr>
              </a:solidFill>
            </a:endParaRPr>
          </a:p>
        </p:txBody>
      </p:sp>
      <p:sp>
        <p:nvSpPr>
          <p:cNvPr id="5" name="Rectangle à coins arrondis 4"/>
          <p:cNvSpPr/>
          <p:nvPr/>
        </p:nvSpPr>
        <p:spPr>
          <a:xfrm>
            <a:off x="323528" y="5300158"/>
            <a:ext cx="3816424" cy="1225186"/>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solidFill>
                  <a:schemeClr val="bg2">
                    <a:lumMod val="25000"/>
                  </a:schemeClr>
                </a:solidFill>
              </a:rPr>
              <a:t>Les méthodes</a:t>
            </a:r>
          </a:p>
          <a:p>
            <a:pPr algn="ctr"/>
            <a:r>
              <a:rPr lang="fr-BE" sz="4000" dirty="0" smtClean="0">
                <a:solidFill>
                  <a:schemeClr val="bg2">
                    <a:lumMod val="25000"/>
                  </a:schemeClr>
                </a:solidFill>
              </a:rPr>
              <a:t>Les outils</a:t>
            </a:r>
            <a:endParaRPr lang="fr-BE" sz="4000" dirty="0">
              <a:solidFill>
                <a:schemeClr val="bg2">
                  <a:lumMod val="25000"/>
                </a:schemeClr>
              </a:solidFill>
            </a:endParaRPr>
          </a:p>
        </p:txBody>
      </p:sp>
      <p:sp>
        <p:nvSpPr>
          <p:cNvPr id="9" name="Rectangle à coins arrondis 8"/>
          <p:cNvSpPr/>
          <p:nvPr/>
        </p:nvSpPr>
        <p:spPr>
          <a:xfrm>
            <a:off x="6300192" y="5157192"/>
            <a:ext cx="2664296" cy="1203903"/>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solidFill>
                  <a:schemeClr val="bg2">
                    <a:lumMod val="25000"/>
                  </a:schemeClr>
                </a:solidFill>
              </a:rPr>
              <a:t>Les étudiants</a:t>
            </a:r>
            <a:endParaRPr lang="fr-BE" sz="4000" dirty="0">
              <a:solidFill>
                <a:schemeClr val="bg2">
                  <a:lumMod val="25000"/>
                </a:schemeClr>
              </a:solidFill>
            </a:endParaRPr>
          </a:p>
        </p:txBody>
      </p:sp>
      <p:sp>
        <p:nvSpPr>
          <p:cNvPr id="12" name="Ellipse 11"/>
          <p:cNvSpPr/>
          <p:nvPr/>
        </p:nvSpPr>
        <p:spPr>
          <a:xfrm>
            <a:off x="2759224" y="2348880"/>
            <a:ext cx="3625552" cy="2106748"/>
          </a:xfrm>
          <a:prstGeom prst="ellipse">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t>Enseigner vs Apprendre</a:t>
            </a:r>
            <a:endParaRPr lang="fr-BE" sz="4000" dirty="0"/>
          </a:p>
        </p:txBody>
      </p:sp>
      <p:sp>
        <p:nvSpPr>
          <p:cNvPr id="13" name="Flèche vers le bas 12"/>
          <p:cNvSpPr/>
          <p:nvPr/>
        </p:nvSpPr>
        <p:spPr>
          <a:xfrm>
            <a:off x="4283968" y="1556792"/>
            <a:ext cx="576064" cy="739428"/>
          </a:xfrm>
          <a:prstGeom prst="downArrow">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Flèche vers le bas 14"/>
          <p:cNvSpPr/>
          <p:nvPr/>
        </p:nvSpPr>
        <p:spPr>
          <a:xfrm rot="8102566">
            <a:off x="5602000" y="4325748"/>
            <a:ext cx="648072" cy="955328"/>
          </a:xfrm>
          <a:prstGeom prst="downArrow">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Flèche vers le bas 15"/>
          <p:cNvSpPr/>
          <p:nvPr/>
        </p:nvSpPr>
        <p:spPr>
          <a:xfrm rot="13025997">
            <a:off x="3045532" y="4389139"/>
            <a:ext cx="648072" cy="828547"/>
          </a:xfrm>
          <a:prstGeom prst="downArrow">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32645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2" grpId="0" animBg="1"/>
      <p:bldP spid="13"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Activités d'enseignements\Notes de cours\Notes de cours pédagogie Blida\Contexte de mes pratiques triple concordance.c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4482"/>
            <a:ext cx="6273248" cy="67873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à coins arrondis 5"/>
          <p:cNvSpPr/>
          <p:nvPr/>
        </p:nvSpPr>
        <p:spPr>
          <a:xfrm>
            <a:off x="3347864" y="5085184"/>
            <a:ext cx="2808312" cy="1249942"/>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solidFill>
                  <a:schemeClr val="bg2">
                    <a:lumMod val="25000"/>
                  </a:schemeClr>
                </a:solidFill>
              </a:rPr>
              <a:t>L’encadrant</a:t>
            </a:r>
            <a:endParaRPr lang="fr-BE" sz="4000" dirty="0">
              <a:solidFill>
                <a:schemeClr val="bg2">
                  <a:lumMod val="25000"/>
                </a:schemeClr>
              </a:solidFill>
            </a:endParaRPr>
          </a:p>
        </p:txBody>
      </p:sp>
      <p:sp>
        <p:nvSpPr>
          <p:cNvPr id="7" name="Rectangle à coins arrondis 6"/>
          <p:cNvSpPr/>
          <p:nvPr/>
        </p:nvSpPr>
        <p:spPr>
          <a:xfrm>
            <a:off x="3275856" y="738815"/>
            <a:ext cx="2664296" cy="1203903"/>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solidFill>
                  <a:schemeClr val="bg2">
                    <a:lumMod val="25000"/>
                  </a:schemeClr>
                </a:solidFill>
              </a:rPr>
              <a:t>Les étudiants</a:t>
            </a:r>
            <a:endParaRPr lang="fr-BE" sz="4000" dirty="0">
              <a:solidFill>
                <a:schemeClr val="bg2">
                  <a:lumMod val="25000"/>
                </a:schemeClr>
              </a:solidFill>
            </a:endParaRPr>
          </a:p>
        </p:txBody>
      </p:sp>
      <p:sp>
        <p:nvSpPr>
          <p:cNvPr id="8" name="Rectangle à coins arrondis 7"/>
          <p:cNvSpPr/>
          <p:nvPr/>
        </p:nvSpPr>
        <p:spPr>
          <a:xfrm>
            <a:off x="2627784" y="2813546"/>
            <a:ext cx="3636404" cy="1225186"/>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solidFill>
                  <a:schemeClr val="bg2">
                    <a:lumMod val="25000"/>
                  </a:schemeClr>
                </a:solidFill>
              </a:rPr>
              <a:t>Les méthodes</a:t>
            </a:r>
          </a:p>
          <a:p>
            <a:pPr algn="ctr"/>
            <a:r>
              <a:rPr lang="fr-BE" sz="4000" dirty="0" smtClean="0">
                <a:solidFill>
                  <a:schemeClr val="bg2">
                    <a:lumMod val="25000"/>
                  </a:schemeClr>
                </a:solidFill>
              </a:rPr>
              <a:t>Les outils</a:t>
            </a:r>
            <a:endParaRPr lang="fr-BE" sz="4000" dirty="0">
              <a:solidFill>
                <a:schemeClr val="bg2">
                  <a:lumMod val="25000"/>
                </a:schemeClr>
              </a:solidFill>
            </a:endParaRPr>
          </a:p>
        </p:txBody>
      </p:sp>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14</a:t>
            </a:fld>
            <a:endParaRPr lang="en-US"/>
          </a:p>
        </p:txBody>
      </p:sp>
    </p:spTree>
    <p:extLst>
      <p:ext uri="{BB962C8B-B14F-4D97-AF65-F5344CB8AC3E}">
        <p14:creationId xmlns:p14="http://schemas.microsoft.com/office/powerpoint/2010/main" val="353605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180364" y="2348880"/>
            <a:ext cx="6552728" cy="1261011"/>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5400" dirty="0" smtClean="0"/>
              <a:t>Les étudiants</a:t>
            </a:r>
            <a:endParaRPr lang="fr-BE" sz="5400" dirty="0"/>
          </a:p>
        </p:txBody>
      </p:sp>
      <p:sp>
        <p:nvSpPr>
          <p:cNvPr id="3" name="Espace réservé du numéro de diapositive 2"/>
          <p:cNvSpPr>
            <a:spLocks noGrp="1"/>
          </p:cNvSpPr>
          <p:nvPr>
            <p:ph type="sldNum" sz="quarter" idx="12"/>
          </p:nvPr>
        </p:nvSpPr>
        <p:spPr/>
        <p:txBody>
          <a:bodyPr/>
          <a:lstStyle/>
          <a:p>
            <a:pPr>
              <a:defRPr/>
            </a:pPr>
            <a:fld id="{B3523E75-A28C-4060-9330-B2BE6DE0F8E2}" type="slidenum">
              <a:rPr lang="en-US" smtClean="0"/>
              <a:pPr>
                <a:defRPr/>
              </a:pPr>
              <a:t>15</a:t>
            </a:fld>
            <a:endParaRPr lang="en-US"/>
          </a:p>
        </p:txBody>
      </p:sp>
    </p:spTree>
    <p:extLst>
      <p:ext uri="{BB962C8B-B14F-4D97-AF65-F5344CB8AC3E}">
        <p14:creationId xmlns:p14="http://schemas.microsoft.com/office/powerpoint/2010/main" val="1229620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6734" y="4149080"/>
            <a:ext cx="8291264" cy="1656184"/>
          </a:xfrm>
          <a:ln>
            <a:solidFill>
              <a:schemeClr val="accent1"/>
            </a:solidFill>
          </a:ln>
        </p:spPr>
        <p:txBody>
          <a:bodyPr/>
          <a:lstStyle/>
          <a:p>
            <a:pPr algn="l"/>
            <a:r>
              <a:rPr lang="fr-BE" sz="3200" dirty="0" smtClean="0">
                <a:latin typeface="Arial Narrow" panose="020B0606020202030204" pitchFamily="34" charset="0"/>
                <a:hlinkClick r:id="rId2"/>
              </a:rPr>
              <a:t>https</a:t>
            </a:r>
            <a:r>
              <a:rPr lang="fr-BE" sz="3200" dirty="0">
                <a:latin typeface="Arial Narrow" panose="020B0606020202030204" pitchFamily="34" charset="0"/>
                <a:hlinkClick r:id="rId2"/>
              </a:rPr>
              <a:t>://</a:t>
            </a:r>
            <a:r>
              <a:rPr lang="fr-BE" sz="3200" dirty="0" smtClean="0">
                <a:latin typeface="Arial Narrow" panose="020B0606020202030204" pitchFamily="34" charset="0"/>
                <a:hlinkClick r:id="rId2"/>
              </a:rPr>
              <a:t>www.youtube.com/watch?v=dGCJ46vyR9o&amp;feature=player_embedded</a:t>
            </a:r>
            <a:endParaRPr lang="fr-BE" sz="3200" dirty="0">
              <a:solidFill>
                <a:srgbClr val="A50021"/>
              </a:solidFill>
              <a:latin typeface="Arial Narrow" panose="020B0606020202030204" pitchFamily="34" charset="0"/>
            </a:endParaRPr>
          </a:p>
        </p:txBody>
      </p:sp>
      <p:sp>
        <p:nvSpPr>
          <p:cNvPr id="5" name="Rectangle à coins arrondis 4"/>
          <p:cNvSpPr/>
          <p:nvPr/>
        </p:nvSpPr>
        <p:spPr>
          <a:xfrm>
            <a:off x="1180364" y="692696"/>
            <a:ext cx="6704004" cy="1728192"/>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5400" dirty="0" smtClean="0"/>
              <a:t>Les « nouveaux » étudiants</a:t>
            </a:r>
            <a:endParaRPr lang="fr-BE" sz="5400" dirty="0"/>
          </a:p>
        </p:txBody>
      </p:sp>
      <p:sp>
        <p:nvSpPr>
          <p:cNvPr id="6" name="Flèche vers le bas 5"/>
          <p:cNvSpPr/>
          <p:nvPr/>
        </p:nvSpPr>
        <p:spPr>
          <a:xfrm>
            <a:off x="3851920" y="2708920"/>
            <a:ext cx="1008112" cy="1296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Espace réservé du numéro de diapositive 2"/>
          <p:cNvSpPr>
            <a:spLocks noGrp="1"/>
          </p:cNvSpPr>
          <p:nvPr>
            <p:ph type="sldNum" sz="quarter" idx="12"/>
          </p:nvPr>
        </p:nvSpPr>
        <p:spPr/>
        <p:txBody>
          <a:bodyPr/>
          <a:lstStyle/>
          <a:p>
            <a:pPr>
              <a:defRPr/>
            </a:pPr>
            <a:fld id="{789F4083-3178-46E5-8A58-E8749ABA9A37}" type="slidenum">
              <a:rPr lang="en-US" smtClean="0"/>
              <a:pPr>
                <a:defRPr/>
              </a:pPr>
              <a:t>16</a:t>
            </a:fld>
            <a:endParaRPr lang="en-US"/>
          </a:p>
        </p:txBody>
      </p:sp>
    </p:spTree>
    <p:extLst>
      <p:ext uri="{BB962C8B-B14F-4D97-AF65-F5344CB8AC3E}">
        <p14:creationId xmlns:p14="http://schemas.microsoft.com/office/powerpoint/2010/main" val="2872719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rot="17561817">
            <a:off x="-637809" y="4401619"/>
            <a:ext cx="3672408" cy="975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800" dirty="0" smtClean="0"/>
              <a:t>S’adapter aux outils …numériques</a:t>
            </a:r>
            <a:endParaRPr lang="fr-BE" sz="28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189" y="2996952"/>
            <a:ext cx="6248400"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332656"/>
            <a:ext cx="3980449"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543948" y="188640"/>
            <a:ext cx="3772468" cy="2308324"/>
          </a:xfrm>
          <a:prstGeom prst="rect">
            <a:avLst/>
          </a:prstGeom>
          <a:noFill/>
          <a:ln>
            <a:solidFill>
              <a:schemeClr val="tx1"/>
            </a:solidFill>
          </a:ln>
        </p:spPr>
        <p:txBody>
          <a:bodyPr wrap="square" rtlCol="0">
            <a:spAutoFit/>
          </a:bodyPr>
          <a:lstStyle/>
          <a:p>
            <a:r>
              <a:rPr lang="fr-BE" sz="2400" dirty="0" smtClean="0"/>
              <a:t>Génération Y</a:t>
            </a:r>
          </a:p>
          <a:p>
            <a:r>
              <a:rPr lang="fr-BE" sz="2400" dirty="0" smtClean="0"/>
              <a:t>Elle a grandi avec les TIC</a:t>
            </a:r>
          </a:p>
          <a:p>
            <a:r>
              <a:rPr lang="fr-BE" sz="2400" dirty="0" smtClean="0"/>
              <a:t>Elle s’en sert pour </a:t>
            </a:r>
          </a:p>
          <a:p>
            <a:r>
              <a:rPr lang="fr-BE" sz="2400" dirty="0" smtClean="0"/>
              <a:t>- Communiquer</a:t>
            </a:r>
          </a:p>
          <a:p>
            <a:r>
              <a:rPr lang="fr-BE" sz="2400" dirty="0" smtClean="0"/>
              <a:t>- Collaborer</a:t>
            </a:r>
          </a:p>
          <a:p>
            <a:r>
              <a:rPr lang="fr-BE" sz="2400" dirty="0" smtClean="0"/>
              <a:t>- Créer </a:t>
            </a:r>
            <a:endParaRPr lang="fr-BE" sz="2400" dirty="0"/>
          </a:p>
        </p:txBody>
      </p:sp>
      <p:sp>
        <p:nvSpPr>
          <p:cNvPr id="5" name="Flèche droite 4"/>
          <p:cNvSpPr/>
          <p:nvPr/>
        </p:nvSpPr>
        <p:spPr>
          <a:xfrm rot="16200000">
            <a:off x="7198258" y="2541031"/>
            <a:ext cx="432048" cy="499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Espace réservé du numéro de diapositive 2"/>
          <p:cNvSpPr>
            <a:spLocks noGrp="1"/>
          </p:cNvSpPr>
          <p:nvPr>
            <p:ph type="sldNum" sz="quarter" idx="12"/>
          </p:nvPr>
        </p:nvSpPr>
        <p:spPr/>
        <p:txBody>
          <a:bodyPr/>
          <a:lstStyle/>
          <a:p>
            <a:pPr>
              <a:defRPr/>
            </a:pPr>
            <a:fld id="{B3523E75-A28C-4060-9330-B2BE6DE0F8E2}" type="slidenum">
              <a:rPr lang="en-US" smtClean="0"/>
              <a:pPr>
                <a:defRPr/>
              </a:pPr>
              <a:t>17</a:t>
            </a:fld>
            <a:endParaRPr lang="en-US"/>
          </a:p>
        </p:txBody>
      </p:sp>
    </p:spTree>
    <p:extLst>
      <p:ext uri="{BB962C8B-B14F-4D97-AF65-F5344CB8AC3E}">
        <p14:creationId xmlns:p14="http://schemas.microsoft.com/office/powerpoint/2010/main" val="251861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548680"/>
            <a:ext cx="6552728" cy="5780196"/>
          </a:xfrm>
          <a:prstGeom prst="rect">
            <a:avLst/>
          </a:prstGeom>
        </p:spPr>
      </p:pic>
      <p:sp>
        <p:nvSpPr>
          <p:cNvPr id="3" name="Espace réservé du numéro de diapositive 2"/>
          <p:cNvSpPr>
            <a:spLocks noGrp="1"/>
          </p:cNvSpPr>
          <p:nvPr>
            <p:ph type="sldNum" sz="quarter" idx="12"/>
          </p:nvPr>
        </p:nvSpPr>
        <p:spPr/>
        <p:txBody>
          <a:bodyPr/>
          <a:lstStyle/>
          <a:p>
            <a:pPr>
              <a:defRPr/>
            </a:pPr>
            <a:fld id="{B3523E75-A28C-4060-9330-B2BE6DE0F8E2}" type="slidenum">
              <a:rPr lang="en-US" smtClean="0"/>
              <a:pPr>
                <a:defRPr/>
              </a:pPr>
              <a:t>18</a:t>
            </a:fld>
            <a:endParaRPr lang="en-US"/>
          </a:p>
        </p:txBody>
      </p:sp>
    </p:spTree>
    <p:extLst>
      <p:ext uri="{BB962C8B-B14F-4D97-AF65-F5344CB8AC3E}">
        <p14:creationId xmlns:p14="http://schemas.microsoft.com/office/powerpoint/2010/main" val="6480555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Activités d'enseignements\Notes de cours\Notes de cours pédagogie Blida\Contexte de mes pratiques 1 étudiants.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1844824"/>
            <a:ext cx="9143149" cy="41764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à coins arrondis 5"/>
          <p:cNvSpPr/>
          <p:nvPr/>
        </p:nvSpPr>
        <p:spPr>
          <a:xfrm>
            <a:off x="179512" y="188640"/>
            <a:ext cx="3816424" cy="864096"/>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solidFill>
                  <a:schemeClr val="bg2">
                    <a:lumMod val="25000"/>
                  </a:schemeClr>
                </a:solidFill>
              </a:rPr>
              <a:t>Les étudiants</a:t>
            </a:r>
            <a:endParaRPr lang="fr-BE" sz="4000" dirty="0">
              <a:solidFill>
                <a:schemeClr val="bg2">
                  <a:lumMod val="25000"/>
                </a:schemeClr>
              </a:solidFill>
            </a:endParaRPr>
          </a:p>
        </p:txBody>
      </p:sp>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19</a:t>
            </a:fld>
            <a:endParaRPr lang="en-US"/>
          </a:p>
        </p:txBody>
      </p:sp>
    </p:spTree>
    <p:extLst>
      <p:ext uri="{BB962C8B-B14F-4D97-AF65-F5344CB8AC3E}">
        <p14:creationId xmlns:p14="http://schemas.microsoft.com/office/powerpoint/2010/main" val="85743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Résultat de recherche d'images pour &quot;carte de djibouti&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563" y="188640"/>
            <a:ext cx="8136904" cy="65351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2"/>
          <p:cNvSpPr/>
          <p:nvPr/>
        </p:nvSpPr>
        <p:spPr>
          <a:xfrm>
            <a:off x="607454" y="195697"/>
            <a:ext cx="8136904" cy="664412"/>
          </a:xfrm>
          <a:prstGeom prst="roundRect">
            <a:avLst/>
          </a:prstGeom>
          <a:solidFill>
            <a:srgbClr val="006600"/>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2600" dirty="0" smtClean="0">
                <a:solidFill>
                  <a:schemeClr val="bg1"/>
                </a:solidFill>
              </a:rPr>
              <a:t>Quel voyage allons-nous faire ensemble ? </a:t>
            </a:r>
            <a:endParaRPr lang="fr-BE" sz="2600" dirty="0">
              <a:solidFill>
                <a:schemeClr val="bg1"/>
              </a:solidFill>
            </a:endParaRPr>
          </a:p>
        </p:txBody>
      </p:sp>
      <p:sp>
        <p:nvSpPr>
          <p:cNvPr id="4" name="Rectangle à coins arrondis 3"/>
          <p:cNvSpPr/>
          <p:nvPr/>
        </p:nvSpPr>
        <p:spPr>
          <a:xfrm>
            <a:off x="693722" y="980728"/>
            <a:ext cx="5102414" cy="1889166"/>
          </a:xfrm>
          <a:prstGeom prst="roundRect">
            <a:avLst/>
          </a:prstGeom>
          <a:solidFill>
            <a:schemeClr val="tx2">
              <a:lumMod val="7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2600" dirty="0" smtClean="0">
                <a:solidFill>
                  <a:schemeClr val="bg1"/>
                </a:solidFill>
              </a:rPr>
              <a:t>Prendre du recul : </a:t>
            </a:r>
          </a:p>
          <a:p>
            <a:pPr>
              <a:defRPr/>
            </a:pPr>
            <a:r>
              <a:rPr lang="fr-BE" sz="2200" dirty="0" smtClean="0">
                <a:solidFill>
                  <a:schemeClr val="bg1"/>
                </a:solidFill>
              </a:rPr>
              <a:t>Qui suis-je ?, </a:t>
            </a:r>
          </a:p>
          <a:p>
            <a:pPr>
              <a:defRPr/>
            </a:pPr>
            <a:r>
              <a:rPr lang="fr-BE" sz="2200" dirty="0" err="1" smtClean="0">
                <a:solidFill>
                  <a:schemeClr val="bg1"/>
                </a:solidFill>
              </a:rPr>
              <a:t>L’Ulg</a:t>
            </a:r>
            <a:r>
              <a:rPr lang="fr-BE" sz="2200" dirty="0" smtClean="0">
                <a:solidFill>
                  <a:schemeClr val="bg1"/>
                </a:solidFill>
              </a:rPr>
              <a:t> ?</a:t>
            </a:r>
          </a:p>
          <a:p>
            <a:pPr>
              <a:defRPr/>
            </a:pPr>
            <a:r>
              <a:rPr lang="fr-BE" sz="2200" dirty="0" smtClean="0">
                <a:solidFill>
                  <a:schemeClr val="bg1"/>
                </a:solidFill>
              </a:rPr>
              <a:t>Le contexte universitaire européen</a:t>
            </a:r>
          </a:p>
          <a:p>
            <a:pPr>
              <a:defRPr/>
            </a:pPr>
            <a:r>
              <a:rPr lang="fr-BE" sz="2200" dirty="0" smtClean="0">
                <a:solidFill>
                  <a:schemeClr val="bg1"/>
                </a:solidFill>
              </a:rPr>
              <a:t>Nos défis d’enseignants </a:t>
            </a:r>
            <a:endParaRPr lang="fr-BE" sz="2200" dirty="0">
              <a:solidFill>
                <a:schemeClr val="bg1"/>
              </a:solidFill>
            </a:endParaRPr>
          </a:p>
        </p:txBody>
      </p:sp>
      <p:sp>
        <p:nvSpPr>
          <p:cNvPr id="7" name="Rectangle à coins arrondis 6"/>
          <p:cNvSpPr/>
          <p:nvPr/>
        </p:nvSpPr>
        <p:spPr>
          <a:xfrm>
            <a:off x="690863" y="3212976"/>
            <a:ext cx="4015110" cy="1080120"/>
          </a:xfrm>
          <a:prstGeom prst="roundRect">
            <a:avLst/>
          </a:prstGeom>
          <a:solidFill>
            <a:schemeClr val="tx2">
              <a:lumMod val="7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2600" dirty="0" smtClean="0">
                <a:solidFill>
                  <a:schemeClr val="bg1"/>
                </a:solidFill>
              </a:rPr>
              <a:t>Allons au cinéma</a:t>
            </a:r>
          </a:p>
          <a:p>
            <a:pPr>
              <a:defRPr/>
            </a:pPr>
            <a:r>
              <a:rPr lang="fr-BE" sz="2200" dirty="0" smtClean="0">
                <a:solidFill>
                  <a:schemeClr val="bg1"/>
                </a:solidFill>
              </a:rPr>
              <a:t>Faire apprendre pour demain</a:t>
            </a:r>
            <a:endParaRPr lang="fr-BE" sz="2200" dirty="0">
              <a:solidFill>
                <a:schemeClr val="bg1"/>
              </a:solidFill>
            </a:endParaRPr>
          </a:p>
        </p:txBody>
      </p:sp>
      <p:sp>
        <p:nvSpPr>
          <p:cNvPr id="8" name="Rectangle à coins arrondis 7"/>
          <p:cNvSpPr/>
          <p:nvPr/>
        </p:nvSpPr>
        <p:spPr>
          <a:xfrm>
            <a:off x="693722" y="4895666"/>
            <a:ext cx="3554242" cy="1584176"/>
          </a:xfrm>
          <a:prstGeom prst="roundRect">
            <a:avLst/>
          </a:prstGeom>
          <a:solidFill>
            <a:schemeClr val="tx2">
              <a:lumMod val="7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2600" dirty="0" smtClean="0">
                <a:solidFill>
                  <a:schemeClr val="bg1"/>
                </a:solidFill>
              </a:rPr>
              <a:t>La trilogie du choix d’enseigner ou de faire apprendre  </a:t>
            </a:r>
          </a:p>
        </p:txBody>
      </p:sp>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2</a:t>
            </a:fld>
            <a:endParaRPr lang="en-US"/>
          </a:p>
        </p:txBody>
      </p:sp>
    </p:spTree>
    <p:extLst>
      <p:ext uri="{BB962C8B-B14F-4D97-AF65-F5344CB8AC3E}">
        <p14:creationId xmlns:p14="http://schemas.microsoft.com/office/powerpoint/2010/main" val="2405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xfrm>
            <a:off x="467544" y="404664"/>
            <a:ext cx="8229600" cy="1143000"/>
          </a:xfrm>
          <a:solidFill>
            <a:srgbClr val="000066"/>
          </a:solidFill>
          <a:ln>
            <a:solidFill>
              <a:schemeClr val="tx1"/>
            </a:solidFill>
          </a:ln>
        </p:spPr>
        <p:txBody>
          <a:bodyPr/>
          <a:lstStyle/>
          <a:p>
            <a:pPr algn="l"/>
            <a:r>
              <a:rPr lang="fr-FR" sz="3200" dirty="0">
                <a:solidFill>
                  <a:schemeClr val="bg1"/>
                </a:solidFill>
                <a:latin typeface="Arial Narrow" panose="020B0606020202030204" pitchFamily="34" charset="0"/>
              </a:rPr>
              <a:t>Oui, les étudiants sont capables de faire la part des choses prioritaires et accessoires.</a:t>
            </a:r>
            <a:endParaRPr lang="fr-FR" sz="3200" dirty="0" smtClean="0">
              <a:solidFill>
                <a:schemeClr val="bg1"/>
              </a:solidFill>
              <a:latin typeface="Arial Narrow" pitchFamily="34" charset="0"/>
            </a:endParaRPr>
          </a:p>
        </p:txBody>
      </p:sp>
      <p:sp>
        <p:nvSpPr>
          <p:cNvPr id="5" name="Flèche droite 4"/>
          <p:cNvSpPr/>
          <p:nvPr/>
        </p:nvSpPr>
        <p:spPr>
          <a:xfrm rot="5400000">
            <a:off x="3295384" y="2190136"/>
            <a:ext cx="1476164" cy="356989"/>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6" name="Titre 1"/>
          <p:cNvSpPr txBox="1">
            <a:spLocks/>
          </p:cNvSpPr>
          <p:nvPr/>
        </p:nvSpPr>
        <p:spPr bwMode="auto">
          <a:xfrm>
            <a:off x="3602943" y="3212976"/>
            <a:ext cx="1008112" cy="612068"/>
          </a:xfrm>
          <a:prstGeom prst="rect">
            <a:avLst/>
          </a:prstGeom>
          <a:solidFill>
            <a:schemeClr val="accent6">
              <a:lumMod val="40000"/>
              <a:lumOff val="60000"/>
            </a:schemeClr>
          </a:solidFill>
          <a:ln w="9525">
            <a:solidFill>
              <a:schemeClr val="tx1"/>
            </a:solidFill>
            <a:miter lim="800000"/>
            <a:headEnd/>
            <a:tailEnd/>
          </a:ln>
        </p:spPr>
        <p:txBody>
          <a:bodyPr anchor="ctr"/>
          <a:lstStyle/>
          <a:p>
            <a:r>
              <a:rPr lang="fr-BE" sz="2800" dirty="0" smtClean="0">
                <a:latin typeface="Arial Narrow" pitchFamily="34" charset="0"/>
              </a:rPr>
              <a:t>NON</a:t>
            </a:r>
            <a:endParaRPr lang="en-US" sz="2800" dirty="0">
              <a:latin typeface="Arial Narrow" pitchFamily="34" charset="0"/>
            </a:endParaRPr>
          </a:p>
        </p:txBody>
      </p:sp>
      <p:sp>
        <p:nvSpPr>
          <p:cNvPr id="7" name="Flèche droite 6"/>
          <p:cNvSpPr/>
          <p:nvPr/>
        </p:nvSpPr>
        <p:spPr>
          <a:xfrm rot="5400000">
            <a:off x="3295384" y="4492643"/>
            <a:ext cx="1476164" cy="356990"/>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8" name="Titre 1"/>
          <p:cNvSpPr txBox="1">
            <a:spLocks/>
          </p:cNvSpPr>
          <p:nvPr/>
        </p:nvSpPr>
        <p:spPr bwMode="auto">
          <a:xfrm>
            <a:off x="1727685" y="5490356"/>
            <a:ext cx="4968552" cy="612068"/>
          </a:xfrm>
          <a:prstGeom prst="rect">
            <a:avLst/>
          </a:prstGeom>
          <a:solidFill>
            <a:srgbClr val="00B050"/>
          </a:solidFill>
          <a:ln w="9525">
            <a:solidFill>
              <a:schemeClr val="tx1"/>
            </a:solidFill>
            <a:miter lim="800000"/>
            <a:headEnd/>
            <a:tailEnd/>
          </a:ln>
        </p:spPr>
        <p:txBody>
          <a:bodyPr anchor="ctr"/>
          <a:lstStyle/>
          <a:p>
            <a:r>
              <a:rPr lang="fr-BE" sz="2800" dirty="0" smtClean="0">
                <a:latin typeface="Arial Narrow" pitchFamily="34" charset="0"/>
              </a:rPr>
              <a:t>OBJECTIFS spécifiques à rédiger </a:t>
            </a:r>
            <a:endParaRPr lang="en-US" sz="2800" dirty="0">
              <a:latin typeface="Arial Narrow" pitchFamily="34" charset="0"/>
            </a:endParaRPr>
          </a:p>
        </p:txBody>
      </p:sp>
      <p:sp>
        <p:nvSpPr>
          <p:cNvPr id="2" name="Espace réservé du numéro de diapositive 1"/>
          <p:cNvSpPr>
            <a:spLocks noGrp="1"/>
          </p:cNvSpPr>
          <p:nvPr>
            <p:ph type="sldNum" sz="quarter" idx="12"/>
          </p:nvPr>
        </p:nvSpPr>
        <p:spPr/>
        <p:txBody>
          <a:bodyPr/>
          <a:lstStyle/>
          <a:p>
            <a:pPr>
              <a:defRPr/>
            </a:pPr>
            <a:fld id="{789F4083-3178-46E5-8A58-E8749ABA9A37}" type="slidenum">
              <a:rPr lang="en-US" smtClean="0"/>
              <a:pPr>
                <a:defRPr/>
              </a:pPr>
              <a:t>20</a:t>
            </a:fld>
            <a:endParaRPr lang="en-US"/>
          </a:p>
        </p:txBody>
      </p:sp>
    </p:spTree>
    <p:extLst>
      <p:ext uri="{BB962C8B-B14F-4D97-AF65-F5344CB8AC3E}">
        <p14:creationId xmlns:p14="http://schemas.microsoft.com/office/powerpoint/2010/main" val="250939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xfrm>
            <a:off x="1765214" y="722817"/>
            <a:ext cx="4536504" cy="792088"/>
          </a:xfrm>
          <a:solidFill>
            <a:srgbClr val="000066"/>
          </a:solidFill>
          <a:ln>
            <a:solidFill>
              <a:schemeClr val="tx1"/>
            </a:solidFill>
          </a:ln>
        </p:spPr>
        <p:txBody>
          <a:bodyPr/>
          <a:lstStyle/>
          <a:p>
            <a:pPr algn="l"/>
            <a:r>
              <a:rPr lang="fr-FR" sz="3200" dirty="0">
                <a:solidFill>
                  <a:schemeClr val="bg1"/>
                </a:solidFill>
                <a:latin typeface="Arial Narrow" panose="020B0606020202030204" pitchFamily="34" charset="0"/>
              </a:rPr>
              <a:t>On apprend qu’en écoutant.</a:t>
            </a:r>
            <a:endParaRPr lang="fr-FR" sz="3200" dirty="0" smtClean="0">
              <a:solidFill>
                <a:schemeClr val="bg1"/>
              </a:solidFill>
              <a:latin typeface="Arial Narrow" pitchFamily="34" charset="0"/>
            </a:endParaRPr>
          </a:p>
        </p:txBody>
      </p:sp>
      <p:sp>
        <p:nvSpPr>
          <p:cNvPr id="5" name="Flèche droite 4"/>
          <p:cNvSpPr/>
          <p:nvPr/>
        </p:nvSpPr>
        <p:spPr>
          <a:xfrm rot="5400000">
            <a:off x="3295384" y="2190136"/>
            <a:ext cx="1476164" cy="356989"/>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6" name="Titre 1"/>
          <p:cNvSpPr txBox="1">
            <a:spLocks/>
          </p:cNvSpPr>
          <p:nvPr/>
        </p:nvSpPr>
        <p:spPr bwMode="auto">
          <a:xfrm>
            <a:off x="3602943" y="3212976"/>
            <a:ext cx="1008112" cy="612068"/>
          </a:xfrm>
          <a:prstGeom prst="rect">
            <a:avLst/>
          </a:prstGeom>
          <a:solidFill>
            <a:schemeClr val="accent6">
              <a:lumMod val="40000"/>
              <a:lumOff val="60000"/>
            </a:schemeClr>
          </a:solidFill>
          <a:ln w="9525">
            <a:solidFill>
              <a:schemeClr val="tx1"/>
            </a:solidFill>
            <a:miter lim="800000"/>
            <a:headEnd/>
            <a:tailEnd/>
          </a:ln>
        </p:spPr>
        <p:txBody>
          <a:bodyPr anchor="ctr"/>
          <a:lstStyle/>
          <a:p>
            <a:r>
              <a:rPr lang="fr-BE" sz="2800" dirty="0" smtClean="0">
                <a:latin typeface="Arial Narrow" pitchFamily="34" charset="0"/>
              </a:rPr>
              <a:t>NON</a:t>
            </a:r>
            <a:endParaRPr lang="en-US" sz="2800" dirty="0">
              <a:latin typeface="Arial Narrow" pitchFamily="34" charset="0"/>
            </a:endParaRPr>
          </a:p>
        </p:txBody>
      </p:sp>
      <p:sp>
        <p:nvSpPr>
          <p:cNvPr id="7" name="Flèche droite 6"/>
          <p:cNvSpPr/>
          <p:nvPr/>
        </p:nvSpPr>
        <p:spPr>
          <a:xfrm rot="5400000">
            <a:off x="3295384" y="4492643"/>
            <a:ext cx="1476164" cy="356990"/>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8" name="Titre 1"/>
          <p:cNvSpPr txBox="1">
            <a:spLocks/>
          </p:cNvSpPr>
          <p:nvPr/>
        </p:nvSpPr>
        <p:spPr bwMode="auto">
          <a:xfrm>
            <a:off x="755576" y="5517232"/>
            <a:ext cx="7056784" cy="864096"/>
          </a:xfrm>
          <a:prstGeom prst="rect">
            <a:avLst/>
          </a:prstGeom>
          <a:solidFill>
            <a:srgbClr val="00B050"/>
          </a:solidFill>
          <a:ln w="9525">
            <a:solidFill>
              <a:schemeClr val="tx1"/>
            </a:solidFill>
            <a:miter lim="800000"/>
            <a:headEnd/>
            <a:tailEnd/>
          </a:ln>
        </p:spPr>
        <p:txBody>
          <a:bodyPr anchor="ctr"/>
          <a:lstStyle/>
          <a:p>
            <a:pPr algn="ctr"/>
            <a:r>
              <a:rPr lang="fr-FR" sz="2800" dirty="0">
                <a:latin typeface="Arial Narrow" panose="020B0606020202030204" pitchFamily="34" charset="0"/>
              </a:rPr>
              <a:t>diversification des moyens d’apprentissage </a:t>
            </a:r>
            <a:endParaRPr lang="fr-FR" sz="2800" dirty="0" smtClean="0">
              <a:latin typeface="Arial Narrow" panose="020B0606020202030204" pitchFamily="34" charset="0"/>
            </a:endParaRPr>
          </a:p>
          <a:p>
            <a:pPr algn="ctr"/>
            <a:r>
              <a:rPr lang="fr-FR" sz="2800" dirty="0" smtClean="0">
                <a:latin typeface="Arial Narrow" panose="020B0606020202030204" pitchFamily="34" charset="0"/>
              </a:rPr>
              <a:t>et </a:t>
            </a:r>
            <a:r>
              <a:rPr lang="fr-FR" sz="2800" dirty="0">
                <a:latin typeface="Arial Narrow" panose="020B0606020202030204" pitchFamily="34" charset="0"/>
              </a:rPr>
              <a:t>donc des METHODES</a:t>
            </a:r>
            <a:endParaRPr lang="en-US" sz="2800" dirty="0">
              <a:latin typeface="Arial Narrow" pitchFamily="34" charset="0"/>
            </a:endParaRPr>
          </a:p>
        </p:txBody>
      </p:sp>
      <p:sp>
        <p:nvSpPr>
          <p:cNvPr id="2" name="Espace réservé du numéro de diapositive 1"/>
          <p:cNvSpPr>
            <a:spLocks noGrp="1"/>
          </p:cNvSpPr>
          <p:nvPr>
            <p:ph type="sldNum" sz="quarter" idx="12"/>
          </p:nvPr>
        </p:nvSpPr>
        <p:spPr/>
        <p:txBody>
          <a:bodyPr/>
          <a:lstStyle/>
          <a:p>
            <a:pPr>
              <a:defRPr/>
            </a:pPr>
            <a:fld id="{789F4083-3178-46E5-8A58-E8749ABA9A37}" type="slidenum">
              <a:rPr lang="en-US" smtClean="0"/>
              <a:pPr>
                <a:defRPr/>
              </a:pPr>
              <a:t>21</a:t>
            </a:fld>
            <a:endParaRPr lang="en-US"/>
          </a:p>
        </p:txBody>
      </p:sp>
    </p:spTree>
    <p:extLst>
      <p:ext uri="{BB962C8B-B14F-4D97-AF65-F5344CB8AC3E}">
        <p14:creationId xmlns:p14="http://schemas.microsoft.com/office/powerpoint/2010/main" val="423230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xfrm>
            <a:off x="107504" y="404664"/>
            <a:ext cx="8856984" cy="1143000"/>
          </a:xfrm>
          <a:solidFill>
            <a:srgbClr val="000066"/>
          </a:solidFill>
          <a:ln>
            <a:solidFill>
              <a:schemeClr val="tx1"/>
            </a:solidFill>
          </a:ln>
        </p:spPr>
        <p:txBody>
          <a:bodyPr/>
          <a:lstStyle/>
          <a:p>
            <a:pPr algn="l"/>
            <a:r>
              <a:rPr lang="fr-FR" sz="3200" dirty="0">
                <a:solidFill>
                  <a:schemeClr val="bg1"/>
                </a:solidFill>
                <a:latin typeface="Arial Narrow" panose="020B0606020202030204" pitchFamily="34" charset="0"/>
              </a:rPr>
              <a:t>Pas de problème, les étudiants savent prendre des notes</a:t>
            </a:r>
            <a:endParaRPr lang="fr-FR" sz="3200" dirty="0" smtClean="0">
              <a:solidFill>
                <a:schemeClr val="bg1"/>
              </a:solidFill>
              <a:latin typeface="Arial Narrow" pitchFamily="34" charset="0"/>
            </a:endParaRPr>
          </a:p>
        </p:txBody>
      </p:sp>
      <p:sp>
        <p:nvSpPr>
          <p:cNvPr id="5" name="Flèche droite 4"/>
          <p:cNvSpPr/>
          <p:nvPr/>
        </p:nvSpPr>
        <p:spPr>
          <a:xfrm rot="5400000">
            <a:off x="3295384" y="2190136"/>
            <a:ext cx="1476164" cy="356989"/>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6" name="Titre 1"/>
          <p:cNvSpPr txBox="1">
            <a:spLocks/>
          </p:cNvSpPr>
          <p:nvPr/>
        </p:nvSpPr>
        <p:spPr bwMode="auto">
          <a:xfrm>
            <a:off x="3602943" y="3212976"/>
            <a:ext cx="1008112" cy="612068"/>
          </a:xfrm>
          <a:prstGeom prst="rect">
            <a:avLst/>
          </a:prstGeom>
          <a:solidFill>
            <a:schemeClr val="accent6">
              <a:lumMod val="40000"/>
              <a:lumOff val="60000"/>
            </a:schemeClr>
          </a:solidFill>
          <a:ln w="9525">
            <a:solidFill>
              <a:schemeClr val="tx1"/>
            </a:solidFill>
            <a:miter lim="800000"/>
            <a:headEnd/>
            <a:tailEnd/>
          </a:ln>
        </p:spPr>
        <p:txBody>
          <a:bodyPr anchor="ctr"/>
          <a:lstStyle/>
          <a:p>
            <a:r>
              <a:rPr lang="fr-BE" sz="2800" dirty="0" smtClean="0">
                <a:latin typeface="Arial Narrow" pitchFamily="34" charset="0"/>
              </a:rPr>
              <a:t>NON</a:t>
            </a:r>
            <a:endParaRPr lang="en-US" sz="2800" dirty="0">
              <a:latin typeface="Arial Narrow" pitchFamily="34" charset="0"/>
            </a:endParaRPr>
          </a:p>
        </p:txBody>
      </p:sp>
      <p:sp>
        <p:nvSpPr>
          <p:cNvPr id="7" name="Flèche droite 6"/>
          <p:cNvSpPr/>
          <p:nvPr/>
        </p:nvSpPr>
        <p:spPr>
          <a:xfrm rot="5400000">
            <a:off x="3601418" y="4186609"/>
            <a:ext cx="864096" cy="356990"/>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8" name="Titre 1"/>
          <p:cNvSpPr txBox="1">
            <a:spLocks/>
          </p:cNvSpPr>
          <p:nvPr/>
        </p:nvSpPr>
        <p:spPr bwMode="auto">
          <a:xfrm>
            <a:off x="899592" y="4905164"/>
            <a:ext cx="7056784" cy="1476164"/>
          </a:xfrm>
          <a:prstGeom prst="rect">
            <a:avLst/>
          </a:prstGeom>
          <a:solidFill>
            <a:srgbClr val="00B050"/>
          </a:solidFill>
          <a:ln w="9525">
            <a:solidFill>
              <a:schemeClr val="tx1"/>
            </a:solidFill>
            <a:miter lim="800000"/>
            <a:headEnd/>
            <a:tailEnd/>
          </a:ln>
        </p:spPr>
        <p:txBody>
          <a:bodyPr anchor="ctr"/>
          <a:lstStyle/>
          <a:p>
            <a:pPr algn="ctr"/>
            <a:r>
              <a:rPr lang="fr-FR" sz="2800" dirty="0">
                <a:latin typeface="Arial Narrow" panose="020B0606020202030204" pitchFamily="34" charset="0"/>
              </a:rPr>
              <a:t>nécessité d’un conséquent travail de rédaction de notes de </a:t>
            </a:r>
            <a:r>
              <a:rPr lang="fr-FR" sz="2800" dirty="0" smtClean="0">
                <a:latin typeface="Arial Narrow" panose="020B0606020202030204" pitchFamily="34" charset="0"/>
              </a:rPr>
              <a:t>cours ou à défaut d’un « guide » d’utilisation d’un ouvrage de référence</a:t>
            </a:r>
            <a:endParaRPr lang="en-US" sz="2800" dirty="0">
              <a:latin typeface="Arial Narrow" pitchFamily="34" charset="0"/>
            </a:endParaRPr>
          </a:p>
        </p:txBody>
      </p:sp>
      <p:sp>
        <p:nvSpPr>
          <p:cNvPr id="2" name="Espace réservé du numéro de diapositive 1"/>
          <p:cNvSpPr>
            <a:spLocks noGrp="1"/>
          </p:cNvSpPr>
          <p:nvPr>
            <p:ph type="sldNum" sz="quarter" idx="12"/>
          </p:nvPr>
        </p:nvSpPr>
        <p:spPr/>
        <p:txBody>
          <a:bodyPr/>
          <a:lstStyle/>
          <a:p>
            <a:pPr>
              <a:defRPr/>
            </a:pPr>
            <a:fld id="{789F4083-3178-46E5-8A58-E8749ABA9A37}" type="slidenum">
              <a:rPr lang="en-US" smtClean="0"/>
              <a:pPr>
                <a:defRPr/>
              </a:pPr>
              <a:t>22</a:t>
            </a:fld>
            <a:endParaRPr lang="en-US"/>
          </a:p>
        </p:txBody>
      </p:sp>
    </p:spTree>
    <p:extLst>
      <p:ext uri="{BB962C8B-B14F-4D97-AF65-F5344CB8AC3E}">
        <p14:creationId xmlns:p14="http://schemas.microsoft.com/office/powerpoint/2010/main" val="42350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xfrm>
            <a:off x="467544" y="404664"/>
            <a:ext cx="8229600" cy="1512168"/>
          </a:xfrm>
          <a:solidFill>
            <a:srgbClr val="000066"/>
          </a:solidFill>
          <a:ln>
            <a:solidFill>
              <a:schemeClr val="tx1"/>
            </a:solidFill>
          </a:ln>
        </p:spPr>
        <p:txBody>
          <a:bodyPr/>
          <a:lstStyle/>
          <a:p>
            <a:pPr algn="l"/>
            <a:r>
              <a:rPr lang="fr-FR" sz="3200" dirty="0">
                <a:solidFill>
                  <a:schemeClr val="bg1"/>
                </a:solidFill>
                <a:latin typeface="Arial Narrow" panose="020B0606020202030204" pitchFamily="34" charset="0"/>
              </a:rPr>
              <a:t>Les étudiants ont les </a:t>
            </a:r>
            <a:r>
              <a:rPr lang="fr-FR" sz="3200" dirty="0" err="1">
                <a:solidFill>
                  <a:schemeClr val="bg1"/>
                </a:solidFill>
                <a:latin typeface="Arial Narrow" panose="020B0606020202030204" pitchFamily="34" charset="0"/>
              </a:rPr>
              <a:t>prerequis</a:t>
            </a:r>
            <a:r>
              <a:rPr lang="fr-FR" sz="3200" dirty="0">
                <a:solidFill>
                  <a:schemeClr val="bg1"/>
                </a:solidFill>
                <a:latin typeface="Arial Narrow" panose="020B0606020202030204" pitchFamily="34" charset="0"/>
              </a:rPr>
              <a:t> nécessaires à la compréhension automatique des contenus enseignés</a:t>
            </a:r>
            <a:endParaRPr lang="fr-FR" sz="3200" dirty="0" smtClean="0">
              <a:solidFill>
                <a:schemeClr val="bg1"/>
              </a:solidFill>
              <a:latin typeface="Arial Narrow" pitchFamily="34" charset="0"/>
            </a:endParaRPr>
          </a:p>
        </p:txBody>
      </p:sp>
      <p:sp>
        <p:nvSpPr>
          <p:cNvPr id="5" name="Flèche droite 4"/>
          <p:cNvSpPr/>
          <p:nvPr/>
        </p:nvSpPr>
        <p:spPr>
          <a:xfrm rot="5400000">
            <a:off x="3546538" y="2441290"/>
            <a:ext cx="973855" cy="356989"/>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6" name="Titre 1"/>
          <p:cNvSpPr txBox="1">
            <a:spLocks/>
          </p:cNvSpPr>
          <p:nvPr/>
        </p:nvSpPr>
        <p:spPr bwMode="auto">
          <a:xfrm>
            <a:off x="3602943" y="3212976"/>
            <a:ext cx="1008112" cy="612068"/>
          </a:xfrm>
          <a:prstGeom prst="rect">
            <a:avLst/>
          </a:prstGeom>
          <a:solidFill>
            <a:schemeClr val="accent6">
              <a:lumMod val="40000"/>
              <a:lumOff val="60000"/>
            </a:schemeClr>
          </a:solidFill>
          <a:ln w="9525">
            <a:solidFill>
              <a:schemeClr val="tx1"/>
            </a:solidFill>
            <a:miter lim="800000"/>
            <a:headEnd/>
            <a:tailEnd/>
          </a:ln>
        </p:spPr>
        <p:txBody>
          <a:bodyPr anchor="ctr"/>
          <a:lstStyle/>
          <a:p>
            <a:r>
              <a:rPr lang="fr-BE" sz="2800" dirty="0" smtClean="0">
                <a:latin typeface="Arial Narrow" pitchFamily="34" charset="0"/>
              </a:rPr>
              <a:t>NON</a:t>
            </a:r>
            <a:endParaRPr lang="en-US" sz="2800" dirty="0">
              <a:latin typeface="Arial Narrow" pitchFamily="34" charset="0"/>
            </a:endParaRPr>
          </a:p>
        </p:txBody>
      </p:sp>
      <p:sp>
        <p:nvSpPr>
          <p:cNvPr id="7" name="Flèche droite 6"/>
          <p:cNvSpPr/>
          <p:nvPr/>
        </p:nvSpPr>
        <p:spPr>
          <a:xfrm rot="5400000">
            <a:off x="3565414" y="4222613"/>
            <a:ext cx="936104" cy="356990"/>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8" name="Titre 1"/>
          <p:cNvSpPr txBox="1">
            <a:spLocks/>
          </p:cNvSpPr>
          <p:nvPr/>
        </p:nvSpPr>
        <p:spPr bwMode="auto">
          <a:xfrm>
            <a:off x="755576" y="4977172"/>
            <a:ext cx="7056784" cy="864096"/>
          </a:xfrm>
          <a:prstGeom prst="rect">
            <a:avLst/>
          </a:prstGeom>
          <a:solidFill>
            <a:srgbClr val="00B050"/>
          </a:solidFill>
          <a:ln w="9525">
            <a:solidFill>
              <a:schemeClr val="tx1"/>
            </a:solidFill>
            <a:miter lim="800000"/>
            <a:headEnd/>
            <a:tailEnd/>
          </a:ln>
        </p:spPr>
        <p:txBody>
          <a:bodyPr anchor="ctr"/>
          <a:lstStyle/>
          <a:p>
            <a:pPr algn="ctr"/>
            <a:r>
              <a:rPr lang="fr-FR" sz="2800" dirty="0" smtClean="0">
                <a:latin typeface="Arial Narrow" panose="020B0606020202030204" pitchFamily="34" charset="0"/>
              </a:rPr>
              <a:t>Nécessité de les vérifier et de former dans un contexte aussi authentique que possible </a:t>
            </a:r>
            <a:endParaRPr lang="en-US" sz="2800" dirty="0">
              <a:latin typeface="Arial Narrow" pitchFamily="34" charset="0"/>
            </a:endParaRPr>
          </a:p>
        </p:txBody>
      </p:sp>
      <p:sp>
        <p:nvSpPr>
          <p:cNvPr id="2" name="Espace réservé du numéro de diapositive 1"/>
          <p:cNvSpPr>
            <a:spLocks noGrp="1"/>
          </p:cNvSpPr>
          <p:nvPr>
            <p:ph type="sldNum" sz="quarter" idx="12"/>
          </p:nvPr>
        </p:nvSpPr>
        <p:spPr/>
        <p:txBody>
          <a:bodyPr/>
          <a:lstStyle/>
          <a:p>
            <a:pPr>
              <a:defRPr/>
            </a:pPr>
            <a:fld id="{789F4083-3178-46E5-8A58-E8749ABA9A37}" type="slidenum">
              <a:rPr lang="en-US" smtClean="0"/>
              <a:pPr>
                <a:defRPr/>
              </a:pPr>
              <a:t>23</a:t>
            </a:fld>
            <a:endParaRPr lang="en-US"/>
          </a:p>
        </p:txBody>
      </p:sp>
    </p:spTree>
    <p:extLst>
      <p:ext uri="{BB962C8B-B14F-4D97-AF65-F5344CB8AC3E}">
        <p14:creationId xmlns:p14="http://schemas.microsoft.com/office/powerpoint/2010/main" val="90746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a:xfrm>
            <a:off x="467544" y="404664"/>
            <a:ext cx="8229600" cy="1512168"/>
          </a:xfrm>
          <a:solidFill>
            <a:srgbClr val="000066"/>
          </a:solidFill>
          <a:ln>
            <a:solidFill>
              <a:schemeClr val="tx1"/>
            </a:solidFill>
          </a:ln>
        </p:spPr>
        <p:txBody>
          <a:bodyPr/>
          <a:lstStyle/>
          <a:p>
            <a:pPr algn="l"/>
            <a:r>
              <a:rPr lang="fr-FR" sz="3200" dirty="0">
                <a:solidFill>
                  <a:schemeClr val="bg1"/>
                </a:solidFill>
                <a:latin typeface="Arial Narrow" panose="020B0606020202030204" pitchFamily="34" charset="0"/>
              </a:rPr>
              <a:t>Les étudiants ont cette capacité naturelle à </a:t>
            </a:r>
            <a:r>
              <a:rPr lang="fr-FR" sz="3200" dirty="0" smtClean="0">
                <a:solidFill>
                  <a:schemeClr val="bg1"/>
                </a:solidFill>
                <a:latin typeface="Arial Narrow" panose="020B0606020202030204" pitchFamily="34" charset="0"/>
              </a:rPr>
              <a:t>signaler </a:t>
            </a:r>
            <a:r>
              <a:rPr lang="fr-FR" sz="3200" dirty="0">
                <a:solidFill>
                  <a:schemeClr val="bg1"/>
                </a:solidFill>
                <a:latin typeface="Arial Narrow" panose="020B0606020202030204" pitchFamily="34" charset="0"/>
              </a:rPr>
              <a:t>leur incompréhension</a:t>
            </a:r>
            <a:endParaRPr lang="fr-FR" sz="3200" dirty="0" smtClean="0">
              <a:solidFill>
                <a:schemeClr val="bg1"/>
              </a:solidFill>
              <a:latin typeface="Arial Narrow" pitchFamily="34" charset="0"/>
            </a:endParaRPr>
          </a:p>
        </p:txBody>
      </p:sp>
      <p:sp>
        <p:nvSpPr>
          <p:cNvPr id="5" name="Flèche droite 4"/>
          <p:cNvSpPr/>
          <p:nvPr/>
        </p:nvSpPr>
        <p:spPr>
          <a:xfrm rot="5400000">
            <a:off x="3546538" y="2441290"/>
            <a:ext cx="973855" cy="356989"/>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6" name="Titre 1"/>
          <p:cNvSpPr txBox="1">
            <a:spLocks/>
          </p:cNvSpPr>
          <p:nvPr/>
        </p:nvSpPr>
        <p:spPr bwMode="auto">
          <a:xfrm>
            <a:off x="3602943" y="3212976"/>
            <a:ext cx="1008112" cy="612068"/>
          </a:xfrm>
          <a:prstGeom prst="rect">
            <a:avLst/>
          </a:prstGeom>
          <a:solidFill>
            <a:schemeClr val="accent6">
              <a:lumMod val="40000"/>
              <a:lumOff val="60000"/>
            </a:schemeClr>
          </a:solidFill>
          <a:ln w="9525">
            <a:solidFill>
              <a:schemeClr val="tx1"/>
            </a:solidFill>
            <a:miter lim="800000"/>
            <a:headEnd/>
            <a:tailEnd/>
          </a:ln>
        </p:spPr>
        <p:txBody>
          <a:bodyPr anchor="ctr"/>
          <a:lstStyle/>
          <a:p>
            <a:r>
              <a:rPr lang="fr-BE" sz="2800" dirty="0" smtClean="0">
                <a:latin typeface="Arial Narrow" pitchFamily="34" charset="0"/>
              </a:rPr>
              <a:t>NON</a:t>
            </a:r>
            <a:endParaRPr lang="en-US" sz="2800" dirty="0">
              <a:latin typeface="Arial Narrow" pitchFamily="34" charset="0"/>
            </a:endParaRPr>
          </a:p>
        </p:txBody>
      </p:sp>
      <p:sp>
        <p:nvSpPr>
          <p:cNvPr id="7" name="Flèche droite 6"/>
          <p:cNvSpPr/>
          <p:nvPr/>
        </p:nvSpPr>
        <p:spPr>
          <a:xfrm rot="5400000">
            <a:off x="3565414" y="4222613"/>
            <a:ext cx="936104" cy="356990"/>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 </a:t>
            </a:r>
            <a:endParaRPr lang="fr-BE" dirty="0"/>
          </a:p>
        </p:txBody>
      </p:sp>
      <p:sp>
        <p:nvSpPr>
          <p:cNvPr id="8" name="Titre 1"/>
          <p:cNvSpPr txBox="1">
            <a:spLocks/>
          </p:cNvSpPr>
          <p:nvPr/>
        </p:nvSpPr>
        <p:spPr bwMode="auto">
          <a:xfrm>
            <a:off x="827584" y="4977172"/>
            <a:ext cx="7056784" cy="864096"/>
          </a:xfrm>
          <a:prstGeom prst="rect">
            <a:avLst/>
          </a:prstGeom>
          <a:solidFill>
            <a:srgbClr val="00B050"/>
          </a:solidFill>
          <a:ln w="9525">
            <a:solidFill>
              <a:schemeClr val="tx1"/>
            </a:solidFill>
            <a:miter lim="800000"/>
            <a:headEnd/>
            <a:tailEnd/>
          </a:ln>
        </p:spPr>
        <p:txBody>
          <a:bodyPr anchor="ctr"/>
          <a:lstStyle/>
          <a:p>
            <a:pPr algn="ctr"/>
            <a:r>
              <a:rPr lang="fr-FR" sz="2800" dirty="0" smtClean="0">
                <a:latin typeface="Arial Narrow" panose="020B0606020202030204" pitchFamily="34" charset="0"/>
              </a:rPr>
              <a:t>Il faut leur donner l’occasion de s’exprimer en intensifiant l’interactivité</a:t>
            </a:r>
            <a:endParaRPr lang="en-US" sz="2800" dirty="0">
              <a:latin typeface="Arial Narrow" pitchFamily="34" charset="0"/>
            </a:endParaRPr>
          </a:p>
        </p:txBody>
      </p:sp>
      <p:sp>
        <p:nvSpPr>
          <p:cNvPr id="2" name="Espace réservé du numéro de diapositive 1"/>
          <p:cNvSpPr>
            <a:spLocks noGrp="1"/>
          </p:cNvSpPr>
          <p:nvPr>
            <p:ph type="sldNum" sz="quarter" idx="12"/>
          </p:nvPr>
        </p:nvSpPr>
        <p:spPr/>
        <p:txBody>
          <a:bodyPr/>
          <a:lstStyle/>
          <a:p>
            <a:pPr>
              <a:defRPr/>
            </a:pPr>
            <a:fld id="{789F4083-3178-46E5-8A58-E8749ABA9A37}" type="slidenum">
              <a:rPr lang="en-US" smtClean="0"/>
              <a:pPr>
                <a:defRPr/>
              </a:pPr>
              <a:t>24</a:t>
            </a:fld>
            <a:endParaRPr lang="en-US"/>
          </a:p>
        </p:txBody>
      </p:sp>
    </p:spTree>
    <p:extLst>
      <p:ext uri="{BB962C8B-B14F-4D97-AF65-F5344CB8AC3E}">
        <p14:creationId xmlns:p14="http://schemas.microsoft.com/office/powerpoint/2010/main" val="214786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2386608" cy="634082"/>
          </a:xfrm>
          <a:ln>
            <a:solidFill>
              <a:schemeClr val="accent1"/>
            </a:solidFill>
          </a:ln>
        </p:spPr>
        <p:txBody>
          <a:bodyPr/>
          <a:lstStyle/>
          <a:p>
            <a:pPr algn="l"/>
            <a:r>
              <a:rPr lang="fr-BE" sz="3200" dirty="0" smtClean="0">
                <a:solidFill>
                  <a:srgbClr val="A50021"/>
                </a:solidFill>
                <a:latin typeface="Arial Narrow" panose="020B0606020202030204" pitchFamily="34" charset="0"/>
              </a:rPr>
              <a:t>Qui sont-ils ?</a:t>
            </a:r>
            <a:endParaRPr lang="fr-BE" sz="3200" dirty="0">
              <a:solidFill>
                <a:srgbClr val="A50021"/>
              </a:solidFill>
              <a:latin typeface="Arial Narrow" panose="020B0606020202030204" pitchFamily="34" charset="0"/>
            </a:endParaRPr>
          </a:p>
        </p:txBody>
      </p:sp>
      <p:sp>
        <p:nvSpPr>
          <p:cNvPr id="3" name="Espace réservé du contenu 2"/>
          <p:cNvSpPr>
            <a:spLocks noGrp="1"/>
          </p:cNvSpPr>
          <p:nvPr>
            <p:ph idx="1"/>
          </p:nvPr>
        </p:nvSpPr>
        <p:spPr>
          <a:xfrm>
            <a:off x="395536" y="1700808"/>
            <a:ext cx="8229600" cy="4752528"/>
          </a:xfrm>
        </p:spPr>
        <p:txBody>
          <a:bodyPr/>
          <a:lstStyle/>
          <a:p>
            <a:r>
              <a:rPr lang="fr-BE" sz="2200" dirty="0" smtClean="0">
                <a:latin typeface="Arial Narrow" panose="020B0606020202030204" pitchFamily="34" charset="0"/>
              </a:rPr>
              <a:t>Ils vivent </a:t>
            </a:r>
            <a:r>
              <a:rPr lang="fr-BE" sz="2200" dirty="0">
                <a:latin typeface="Arial Narrow" panose="020B0606020202030204" pitchFamily="34" charset="0"/>
              </a:rPr>
              <a:t>dans un espace qui n’est plus limité par des distances. Ils accèdent aisément à toute personne, à tout lieu, à tout </a:t>
            </a:r>
            <a:r>
              <a:rPr lang="fr-BE" sz="2200" dirty="0" smtClean="0">
                <a:latin typeface="Arial Narrow" panose="020B0606020202030204" pitchFamily="34" charset="0"/>
              </a:rPr>
              <a:t>savoir.</a:t>
            </a:r>
            <a:endParaRPr lang="fr-BE" sz="2200" dirty="0">
              <a:latin typeface="Arial Narrow" panose="020B0606020202030204" pitchFamily="34" charset="0"/>
            </a:endParaRPr>
          </a:p>
          <a:p>
            <a:r>
              <a:rPr lang="fr-BE" sz="2200" i="1" dirty="0" smtClean="0">
                <a:latin typeface="Arial Narrow" panose="020B0606020202030204" pitchFamily="34" charset="0"/>
              </a:rPr>
              <a:t>Leur </a:t>
            </a:r>
            <a:r>
              <a:rPr lang="fr-BE" sz="2200" i="1" dirty="0">
                <a:latin typeface="Arial Narrow" panose="020B0606020202030204" pitchFamily="34" charset="0"/>
              </a:rPr>
              <a:t>entourage humain a changé, en nombre et en variété de religions, langues et </a:t>
            </a:r>
            <a:r>
              <a:rPr lang="fr-BE" sz="2200" i="1" dirty="0" smtClean="0">
                <a:latin typeface="Arial Narrow" panose="020B0606020202030204" pitchFamily="34" charset="0"/>
              </a:rPr>
              <a:t>cultures.</a:t>
            </a:r>
            <a:endParaRPr lang="fr-BE" sz="2200" i="1" dirty="0">
              <a:latin typeface="Arial Narrow" panose="020B0606020202030204" pitchFamily="34" charset="0"/>
            </a:endParaRPr>
          </a:p>
          <a:p>
            <a:r>
              <a:rPr lang="fr-BE" sz="2200" dirty="0" smtClean="0">
                <a:latin typeface="Arial Narrow" panose="020B0606020202030204" pitchFamily="34" charset="0"/>
              </a:rPr>
              <a:t>Ils sont conscients </a:t>
            </a:r>
            <a:r>
              <a:rPr lang="fr-BE" sz="2200" dirty="0">
                <a:latin typeface="Arial Narrow" panose="020B0606020202030204" pitchFamily="34" charset="0"/>
              </a:rPr>
              <a:t>de vivre dans un monde interconnecté dans lequel rien ne leur est </a:t>
            </a:r>
            <a:r>
              <a:rPr lang="fr-BE" sz="2200" dirty="0" smtClean="0">
                <a:latin typeface="Arial Narrow" panose="020B0606020202030204" pitchFamily="34" charset="0"/>
              </a:rPr>
              <a:t>étranger.</a:t>
            </a:r>
            <a:endParaRPr lang="fr-BE" sz="2200" dirty="0">
              <a:latin typeface="Arial Narrow" panose="020B0606020202030204" pitchFamily="34" charset="0"/>
            </a:endParaRPr>
          </a:p>
          <a:p>
            <a:r>
              <a:rPr lang="fr-BE" sz="2200" i="1" dirty="0" smtClean="0">
                <a:latin typeface="Arial Narrow" panose="020B0606020202030204" pitchFamily="34" charset="0"/>
              </a:rPr>
              <a:t>Ils exploitent </a:t>
            </a:r>
            <a:r>
              <a:rPr lang="fr-BE" sz="2200" i="1" dirty="0">
                <a:latin typeface="Arial Narrow" panose="020B0606020202030204" pitchFamily="34" charset="0"/>
              </a:rPr>
              <a:t>naturellement les technologies comme un outil qui augmente leur capacité à </a:t>
            </a:r>
            <a:r>
              <a:rPr lang="fr-BE" sz="2200" i="1" dirty="0" smtClean="0">
                <a:latin typeface="Arial Narrow" panose="020B0606020202030204" pitchFamily="34" charset="0"/>
              </a:rPr>
              <a:t>penser</a:t>
            </a:r>
            <a:r>
              <a:rPr lang="fr-BE" sz="2200" dirty="0" smtClean="0">
                <a:latin typeface="Arial Narrow" panose="020B0606020202030204" pitchFamily="34" charset="0"/>
              </a:rPr>
              <a:t>.</a:t>
            </a:r>
            <a:endParaRPr lang="fr-BE" sz="2200" dirty="0">
              <a:latin typeface="Arial Narrow" panose="020B0606020202030204" pitchFamily="34" charset="0"/>
            </a:endParaRPr>
          </a:p>
          <a:p>
            <a:r>
              <a:rPr lang="fr-BE" sz="2200" dirty="0">
                <a:latin typeface="Arial Narrow" panose="020B0606020202030204" pitchFamily="34" charset="0"/>
              </a:rPr>
              <a:t>Leurs langages parlé et écrit évoluent a un rythme beaucoup plus soutenu qu’il n’a évolué </a:t>
            </a:r>
            <a:r>
              <a:rPr lang="fr-BE" sz="2200" dirty="0" smtClean="0">
                <a:latin typeface="Arial Narrow" panose="020B0606020202030204" pitchFamily="34" charset="0"/>
              </a:rPr>
              <a:t>auparavant.</a:t>
            </a:r>
          </a:p>
          <a:p>
            <a:r>
              <a:rPr lang="fr-BE" sz="2200" i="1" dirty="0">
                <a:latin typeface="Arial Narrow" panose="020B0606020202030204" pitchFamily="34" charset="0"/>
              </a:rPr>
              <a:t>De nombreux métiers pour lesquels ils se préparent n’existent parfois pas encore aujourd’hui.</a:t>
            </a:r>
          </a:p>
          <a:p>
            <a:endParaRPr lang="fr-BE" sz="2200" dirty="0">
              <a:latin typeface="Arial Narrow" panose="020B0606020202030204" pitchFamily="34" charset="0"/>
            </a:endParaRPr>
          </a:p>
        </p:txBody>
      </p:sp>
      <p:sp>
        <p:nvSpPr>
          <p:cNvPr id="4" name="Espace réservé du numéro de diapositive 3"/>
          <p:cNvSpPr>
            <a:spLocks noGrp="1"/>
          </p:cNvSpPr>
          <p:nvPr>
            <p:ph type="sldNum" sz="quarter" idx="12"/>
          </p:nvPr>
        </p:nvSpPr>
        <p:spPr/>
        <p:txBody>
          <a:bodyPr/>
          <a:lstStyle/>
          <a:p>
            <a:pPr>
              <a:defRPr/>
            </a:pPr>
            <a:fld id="{789F4083-3178-46E5-8A58-E8749ABA9A37}" type="slidenum">
              <a:rPr lang="en-US" smtClean="0"/>
              <a:pPr>
                <a:defRPr/>
              </a:pPr>
              <a:t>25</a:t>
            </a:fld>
            <a:endParaRPr lang="en-US"/>
          </a:p>
        </p:txBody>
      </p:sp>
    </p:spTree>
    <p:extLst>
      <p:ext uri="{BB962C8B-B14F-4D97-AF65-F5344CB8AC3E}">
        <p14:creationId xmlns:p14="http://schemas.microsoft.com/office/powerpoint/2010/main" val="2399649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187624" y="2634566"/>
            <a:ext cx="6704004" cy="1658530"/>
          </a:xfrm>
          <a:prstGeom prst="roundRect">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En 4 mots donnons du sens à ce que nous souhaitons leur apprendre</a:t>
            </a:r>
            <a:endParaRPr lang="fr-BE" sz="3200" dirty="0"/>
          </a:p>
        </p:txBody>
      </p:sp>
      <p:sp>
        <p:nvSpPr>
          <p:cNvPr id="3" name="Rectangle à coins arrondis 2"/>
          <p:cNvSpPr/>
          <p:nvPr/>
        </p:nvSpPr>
        <p:spPr>
          <a:xfrm>
            <a:off x="827584" y="5053372"/>
            <a:ext cx="2655912" cy="783704"/>
          </a:xfrm>
          <a:prstGeom prst="round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Objectifs</a:t>
            </a:r>
            <a:endParaRPr lang="fr-BE" sz="3200" dirty="0"/>
          </a:p>
        </p:txBody>
      </p:sp>
      <p:sp>
        <p:nvSpPr>
          <p:cNvPr id="4" name="Rectangle à coins arrondis 3"/>
          <p:cNvSpPr/>
          <p:nvPr/>
        </p:nvSpPr>
        <p:spPr>
          <a:xfrm>
            <a:off x="5148064" y="928319"/>
            <a:ext cx="3498655" cy="823900"/>
          </a:xfrm>
          <a:prstGeom prst="round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Contextualisation</a:t>
            </a:r>
            <a:endParaRPr lang="fr-BE" sz="3200" dirty="0"/>
          </a:p>
        </p:txBody>
      </p:sp>
      <p:sp>
        <p:nvSpPr>
          <p:cNvPr id="5" name="Rectangle à coins arrondis 4"/>
          <p:cNvSpPr/>
          <p:nvPr/>
        </p:nvSpPr>
        <p:spPr>
          <a:xfrm>
            <a:off x="919478" y="960131"/>
            <a:ext cx="2594925" cy="792088"/>
          </a:xfrm>
          <a:prstGeom prst="round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Interactivité</a:t>
            </a:r>
            <a:endParaRPr lang="fr-BE" sz="3200" dirty="0"/>
          </a:p>
        </p:txBody>
      </p:sp>
      <p:sp>
        <p:nvSpPr>
          <p:cNvPr id="6" name="Rectangle à coins arrondis 5"/>
          <p:cNvSpPr/>
          <p:nvPr/>
        </p:nvSpPr>
        <p:spPr>
          <a:xfrm>
            <a:off x="5439845" y="4885066"/>
            <a:ext cx="3240360" cy="1120316"/>
          </a:xfrm>
          <a:prstGeom prst="round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Diversification</a:t>
            </a:r>
          </a:p>
          <a:p>
            <a:pPr algn="ctr"/>
            <a:r>
              <a:rPr lang="fr-BE" sz="2200" dirty="0" smtClean="0"/>
              <a:t>(des méthodes) </a:t>
            </a:r>
            <a:endParaRPr lang="fr-BE" sz="2200" dirty="0"/>
          </a:p>
        </p:txBody>
      </p:sp>
      <p:cxnSp>
        <p:nvCxnSpPr>
          <p:cNvPr id="8" name="Connecteur droit avec flèche 7"/>
          <p:cNvCxnSpPr/>
          <p:nvPr/>
        </p:nvCxnSpPr>
        <p:spPr>
          <a:xfrm flipV="1">
            <a:off x="2411760" y="1752219"/>
            <a:ext cx="0" cy="88234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2195736" y="4293096"/>
            <a:ext cx="21204" cy="7602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6588224" y="4293096"/>
            <a:ext cx="1" cy="5919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V="1">
            <a:off x="6588224" y="1752219"/>
            <a:ext cx="0" cy="88234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6"/>
          <p:cNvSpPr>
            <a:spLocks noGrp="1"/>
          </p:cNvSpPr>
          <p:nvPr>
            <p:ph type="sldNum" sz="quarter" idx="12"/>
          </p:nvPr>
        </p:nvSpPr>
        <p:spPr/>
        <p:txBody>
          <a:bodyPr/>
          <a:lstStyle/>
          <a:p>
            <a:pPr>
              <a:defRPr/>
            </a:pPr>
            <a:fld id="{B3523E75-A28C-4060-9330-B2BE6DE0F8E2}" type="slidenum">
              <a:rPr lang="en-US" smtClean="0"/>
              <a:pPr>
                <a:defRPr/>
              </a:pPr>
              <a:t>26</a:t>
            </a:fld>
            <a:endParaRPr lang="en-US"/>
          </a:p>
        </p:txBody>
      </p:sp>
    </p:spTree>
    <p:extLst>
      <p:ext uri="{BB962C8B-B14F-4D97-AF65-F5344CB8AC3E}">
        <p14:creationId xmlns:p14="http://schemas.microsoft.com/office/powerpoint/2010/main" val="152860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180364" y="2348880"/>
            <a:ext cx="6552728" cy="1261011"/>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5400" dirty="0" smtClean="0"/>
              <a:t>Les méthodes</a:t>
            </a:r>
            <a:endParaRPr lang="fr-BE" sz="5400" dirty="0"/>
          </a:p>
        </p:txBody>
      </p:sp>
      <p:sp>
        <p:nvSpPr>
          <p:cNvPr id="3" name="Espace réservé du numéro de diapositive 2"/>
          <p:cNvSpPr>
            <a:spLocks noGrp="1"/>
          </p:cNvSpPr>
          <p:nvPr>
            <p:ph type="sldNum" sz="quarter" idx="12"/>
          </p:nvPr>
        </p:nvSpPr>
        <p:spPr/>
        <p:txBody>
          <a:bodyPr/>
          <a:lstStyle/>
          <a:p>
            <a:pPr>
              <a:defRPr/>
            </a:pPr>
            <a:fld id="{B3523E75-A28C-4060-9330-B2BE6DE0F8E2}" type="slidenum">
              <a:rPr lang="en-US" smtClean="0"/>
              <a:pPr>
                <a:defRPr/>
              </a:pPr>
              <a:t>27</a:t>
            </a:fld>
            <a:endParaRPr lang="en-US"/>
          </a:p>
        </p:txBody>
      </p:sp>
    </p:spTree>
    <p:extLst>
      <p:ext uri="{BB962C8B-B14F-4D97-AF65-F5344CB8AC3E}">
        <p14:creationId xmlns:p14="http://schemas.microsoft.com/office/powerpoint/2010/main" val="10096413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u numéro de diapositive 2"/>
          <p:cNvSpPr>
            <a:spLocks noGrp="1"/>
          </p:cNvSpPr>
          <p:nvPr>
            <p:ph type="sldNum" sz="quarter" idx="12"/>
          </p:nvPr>
        </p:nvSpPr>
        <p:spPr>
          <a:noFill/>
        </p:spPr>
        <p:txBody>
          <a:bodyPr/>
          <a:lstStyle>
            <a:lvl1pPr>
              <a:spcBef>
                <a:spcPct val="20000"/>
              </a:spcBef>
              <a:buFont typeface="Arial Narrow" pitchFamily="34" charset="0"/>
              <a:buChar char="●"/>
              <a:defRPr sz="2400">
                <a:solidFill>
                  <a:srgbClr val="CC3300"/>
                </a:solidFill>
                <a:latin typeface="Arial Narrow" pitchFamily="34" charset="0"/>
              </a:defRPr>
            </a:lvl1pPr>
            <a:lvl2pPr marL="742950" indent="-285750">
              <a:spcBef>
                <a:spcPct val="20000"/>
              </a:spcBef>
              <a:buFont typeface="Wingdings" pitchFamily="2" charset="2"/>
              <a:buChar char="§"/>
              <a:defRPr sz="2200">
                <a:solidFill>
                  <a:srgbClr val="CC3300"/>
                </a:solidFill>
                <a:latin typeface="Arial Narrow" pitchFamily="34" charset="0"/>
              </a:defRPr>
            </a:lvl2pPr>
            <a:lvl3pPr marL="1143000" indent="-228600">
              <a:spcBef>
                <a:spcPct val="20000"/>
              </a:spcBef>
              <a:buChar char="•"/>
              <a:defRPr sz="2000">
                <a:solidFill>
                  <a:srgbClr val="CC3300"/>
                </a:solidFill>
                <a:latin typeface="Arial Narrow" pitchFamily="34" charset="0"/>
              </a:defRPr>
            </a:lvl3pPr>
            <a:lvl4pPr marL="1600200" indent="-228600">
              <a:spcBef>
                <a:spcPct val="20000"/>
              </a:spcBef>
              <a:buChar char="–"/>
              <a:defRPr sz="2000">
                <a:solidFill>
                  <a:srgbClr val="336600"/>
                </a:solidFill>
                <a:latin typeface="Arial Narrow" pitchFamily="34" charset="0"/>
              </a:defRPr>
            </a:lvl4pPr>
            <a:lvl5pPr marL="2057400" indent="-22860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spcBef>
                <a:spcPct val="0"/>
              </a:spcBef>
              <a:buFontTx/>
              <a:buNone/>
            </a:pPr>
            <a:fld id="{97D2575C-61FD-40D8-B84F-749D6CB5E025}" type="slidenum">
              <a:rPr lang="fr-FR" altLang="fr-FR" sz="1500">
                <a:solidFill>
                  <a:srgbClr val="CC0000"/>
                </a:solidFill>
              </a:rPr>
              <a:pPr>
                <a:spcBef>
                  <a:spcPct val="0"/>
                </a:spcBef>
                <a:buFontTx/>
                <a:buNone/>
              </a:pPr>
              <a:t>28</a:t>
            </a:fld>
            <a:endParaRPr lang="fr-FR" altLang="fr-FR" sz="1500">
              <a:solidFill>
                <a:srgbClr val="CC0000"/>
              </a:solidFill>
            </a:endParaRPr>
          </a:p>
        </p:txBody>
      </p:sp>
      <p:pic>
        <p:nvPicPr>
          <p:cNvPr id="25603" name="Picture 2" descr="C:\Users\User\Pictures\Cerve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1844675"/>
            <a:ext cx="4906764" cy="302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5292080" y="1557338"/>
            <a:ext cx="3600400" cy="892175"/>
          </a:xfrm>
          <a:prstGeom prst="rect">
            <a:avLst/>
          </a:prstGeom>
          <a:noFill/>
          <a:ln>
            <a:solidFill>
              <a:schemeClr val="accent4">
                <a:lumMod val="10000"/>
              </a:schemeClr>
            </a:solidFill>
          </a:ln>
        </p:spPr>
        <p:txBody>
          <a:bodyPr wrap="square">
            <a:spAutoFit/>
          </a:bodyPr>
          <a:lstStyle/>
          <a:p>
            <a:pPr eaLnBrk="1" hangingPunct="1">
              <a:defRPr/>
            </a:pPr>
            <a:r>
              <a:rPr lang="fr-BE" sz="2600" dirty="0">
                <a:solidFill>
                  <a:schemeClr val="accent5">
                    <a:lumMod val="10000"/>
                  </a:schemeClr>
                </a:solidFill>
                <a:latin typeface="+mn-lt"/>
              </a:rPr>
              <a:t>A découvrir via </a:t>
            </a:r>
          </a:p>
          <a:p>
            <a:pPr eaLnBrk="1" hangingPunct="1">
              <a:defRPr/>
            </a:pPr>
            <a:r>
              <a:rPr lang="fr-BE" sz="2600" dirty="0">
                <a:solidFill>
                  <a:schemeClr val="accent5">
                    <a:lumMod val="10000"/>
                  </a:schemeClr>
                </a:solidFill>
                <a:latin typeface="+mn-lt"/>
              </a:rPr>
              <a:t>les sciences cognitives </a:t>
            </a:r>
          </a:p>
        </p:txBody>
      </p:sp>
      <p:sp>
        <p:nvSpPr>
          <p:cNvPr id="11" name="ZoneTexte 10"/>
          <p:cNvSpPr txBox="1"/>
          <p:nvPr/>
        </p:nvSpPr>
        <p:spPr>
          <a:xfrm>
            <a:off x="5292080" y="2859088"/>
            <a:ext cx="3732858" cy="2492375"/>
          </a:xfrm>
          <a:prstGeom prst="rect">
            <a:avLst/>
          </a:prstGeom>
          <a:noFill/>
          <a:ln>
            <a:solidFill>
              <a:schemeClr val="accent4">
                <a:lumMod val="10000"/>
              </a:schemeClr>
            </a:solidFill>
          </a:ln>
        </p:spPr>
        <p:txBody>
          <a:bodyPr wrap="square">
            <a:spAutoFit/>
          </a:bodyPr>
          <a:lstStyle/>
          <a:p>
            <a:pPr eaLnBrk="1" hangingPunct="1">
              <a:defRPr/>
            </a:pPr>
            <a:r>
              <a:rPr lang="fr-BE" sz="2600" dirty="0">
                <a:solidFill>
                  <a:schemeClr val="accent5">
                    <a:lumMod val="10000"/>
                  </a:schemeClr>
                </a:solidFill>
                <a:latin typeface="+mn-lt"/>
              </a:rPr>
              <a:t>- Psychologie cognitive</a:t>
            </a:r>
          </a:p>
          <a:p>
            <a:pPr eaLnBrk="1" hangingPunct="1">
              <a:defRPr/>
            </a:pPr>
            <a:r>
              <a:rPr lang="fr-BE" sz="2600" dirty="0">
                <a:solidFill>
                  <a:schemeClr val="accent5">
                    <a:lumMod val="10000"/>
                  </a:schemeClr>
                </a:solidFill>
                <a:latin typeface="+mn-lt"/>
              </a:rPr>
              <a:t>- Linguistique</a:t>
            </a:r>
          </a:p>
          <a:p>
            <a:pPr eaLnBrk="1" hangingPunct="1">
              <a:defRPr/>
            </a:pPr>
            <a:r>
              <a:rPr lang="fr-BE" sz="2600" dirty="0">
                <a:solidFill>
                  <a:schemeClr val="accent5">
                    <a:lumMod val="10000"/>
                  </a:schemeClr>
                </a:solidFill>
                <a:latin typeface="+mn-lt"/>
              </a:rPr>
              <a:t>- Neurosciences </a:t>
            </a:r>
          </a:p>
          <a:p>
            <a:pPr eaLnBrk="1" hangingPunct="1">
              <a:defRPr/>
            </a:pPr>
            <a:r>
              <a:rPr lang="fr-BE" sz="2600" dirty="0">
                <a:solidFill>
                  <a:schemeClr val="accent5">
                    <a:lumMod val="10000"/>
                  </a:schemeClr>
                </a:solidFill>
                <a:latin typeface="+mn-lt"/>
              </a:rPr>
              <a:t>- Informatique (IA)</a:t>
            </a:r>
          </a:p>
          <a:p>
            <a:pPr eaLnBrk="1" hangingPunct="1">
              <a:defRPr/>
            </a:pPr>
            <a:r>
              <a:rPr lang="fr-BE" sz="2600" dirty="0">
                <a:solidFill>
                  <a:schemeClr val="accent5">
                    <a:lumMod val="10000"/>
                  </a:schemeClr>
                </a:solidFill>
                <a:latin typeface="+mn-lt"/>
              </a:rPr>
              <a:t>- Anthropologie</a:t>
            </a:r>
          </a:p>
          <a:p>
            <a:pPr eaLnBrk="1" hangingPunct="1">
              <a:defRPr/>
            </a:pPr>
            <a:r>
              <a:rPr lang="fr-BE" sz="2600" dirty="0">
                <a:solidFill>
                  <a:schemeClr val="accent5">
                    <a:lumMod val="10000"/>
                  </a:schemeClr>
                </a:solidFill>
                <a:latin typeface="+mn-lt"/>
              </a:rPr>
              <a:t>- Philosophie </a:t>
            </a:r>
          </a:p>
        </p:txBody>
      </p:sp>
      <p:cxnSp>
        <p:nvCxnSpPr>
          <p:cNvPr id="6" name="Connecteur droit avec flèche 5"/>
          <p:cNvCxnSpPr/>
          <p:nvPr/>
        </p:nvCxnSpPr>
        <p:spPr>
          <a:xfrm>
            <a:off x="7359650" y="2465388"/>
            <a:ext cx="0" cy="393700"/>
          </a:xfrm>
          <a:prstGeom prst="straightConnector1">
            <a:avLst/>
          </a:prstGeom>
          <a:ln w="28575">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à coins arrondis 7"/>
          <p:cNvSpPr/>
          <p:nvPr/>
        </p:nvSpPr>
        <p:spPr>
          <a:xfrm>
            <a:off x="125412" y="168275"/>
            <a:ext cx="4662611" cy="596900"/>
          </a:xfrm>
          <a:prstGeom prst="roundRect">
            <a:avLst/>
          </a:prstGeom>
          <a:solidFill>
            <a:srgbClr val="006600"/>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2600" dirty="0">
                <a:solidFill>
                  <a:schemeClr val="bg1"/>
                </a:solidFill>
              </a:rPr>
              <a:t>Le cerveau : une boite noire</a:t>
            </a:r>
          </a:p>
        </p:txBody>
      </p:sp>
    </p:spTree>
    <p:extLst>
      <p:ext uri="{BB962C8B-B14F-4D97-AF65-F5344CB8AC3E}">
        <p14:creationId xmlns:p14="http://schemas.microsoft.com/office/powerpoint/2010/main" val="1244266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26"/>
          <p:cNvGrpSpPr>
            <a:grpSpLocks/>
          </p:cNvGrpSpPr>
          <p:nvPr/>
        </p:nvGrpSpPr>
        <p:grpSpPr bwMode="auto">
          <a:xfrm>
            <a:off x="3544693" y="1585914"/>
            <a:ext cx="714375" cy="431800"/>
            <a:chOff x="2381" y="709"/>
            <a:chExt cx="586" cy="272"/>
          </a:xfrm>
        </p:grpSpPr>
        <p:sp>
          <p:nvSpPr>
            <p:cNvPr id="2078" name="Rectangle 4"/>
            <p:cNvSpPr>
              <a:spLocks noChangeArrowheads="1"/>
            </p:cNvSpPr>
            <p:nvPr/>
          </p:nvSpPr>
          <p:spPr bwMode="auto">
            <a:xfrm>
              <a:off x="2381" y="709"/>
              <a:ext cx="586" cy="272"/>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sp>
          <p:nvSpPr>
            <p:cNvPr id="2079" name="Text Box 5"/>
            <p:cNvSpPr txBox="1">
              <a:spLocks noChangeArrowheads="1"/>
            </p:cNvSpPr>
            <p:nvPr/>
          </p:nvSpPr>
          <p:spPr bwMode="auto">
            <a:xfrm>
              <a:off x="2414" y="721"/>
              <a:ext cx="511" cy="2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a:latin typeface="Arial Narrow" pitchFamily="34" charset="0"/>
                </a:rPr>
                <a:t>Lire</a:t>
              </a:r>
            </a:p>
          </p:txBody>
        </p:sp>
      </p:grpSp>
      <p:sp>
        <p:nvSpPr>
          <p:cNvPr id="2051" name="Text Box 11"/>
          <p:cNvSpPr txBox="1">
            <a:spLocks noChangeArrowheads="1"/>
          </p:cNvSpPr>
          <p:nvPr/>
        </p:nvSpPr>
        <p:spPr bwMode="auto">
          <a:xfrm>
            <a:off x="1815905" y="4321176"/>
            <a:ext cx="4249738" cy="64135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a:latin typeface="Arial Narrow" pitchFamily="34" charset="0"/>
              </a:rPr>
              <a:t>Participer à une discussion</a:t>
            </a:r>
          </a:p>
          <a:p>
            <a:pPr algn="ctr" eaLnBrk="1" hangingPunct="1"/>
            <a:r>
              <a:rPr lang="fr-FR" altLang="fr-FR">
                <a:latin typeface="Arial Narrow" pitchFamily="34" charset="0"/>
              </a:rPr>
              <a:t>Donner une conférence</a:t>
            </a:r>
          </a:p>
        </p:txBody>
      </p:sp>
      <p:sp>
        <p:nvSpPr>
          <p:cNvPr id="2052" name="Rectangle 15"/>
          <p:cNvSpPr>
            <a:spLocks noChangeArrowheads="1"/>
          </p:cNvSpPr>
          <p:nvPr/>
        </p:nvSpPr>
        <p:spPr bwMode="auto">
          <a:xfrm>
            <a:off x="1815905" y="4321176"/>
            <a:ext cx="4249738" cy="649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sp>
        <p:nvSpPr>
          <p:cNvPr id="2053" name="Rectangle 16"/>
          <p:cNvSpPr>
            <a:spLocks noChangeArrowheads="1"/>
          </p:cNvSpPr>
          <p:nvPr/>
        </p:nvSpPr>
        <p:spPr bwMode="auto">
          <a:xfrm>
            <a:off x="2608068" y="2738439"/>
            <a:ext cx="2663825" cy="504825"/>
          </a:xfrm>
          <a:prstGeom prst="rect">
            <a:avLst/>
          </a:prstGeom>
          <a:solidFill>
            <a:srgbClr val="CC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a:latin typeface="Arial Narrow" pitchFamily="34" charset="0"/>
              </a:rPr>
              <a:t>Regarder des images</a:t>
            </a:r>
          </a:p>
        </p:txBody>
      </p:sp>
      <p:sp>
        <p:nvSpPr>
          <p:cNvPr id="2054" name="Rectangle 17"/>
          <p:cNvSpPr>
            <a:spLocks noChangeArrowheads="1"/>
          </p:cNvSpPr>
          <p:nvPr/>
        </p:nvSpPr>
        <p:spPr bwMode="auto">
          <a:xfrm>
            <a:off x="3257355" y="2162176"/>
            <a:ext cx="1295400" cy="431800"/>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a:latin typeface="Arial Narrow" pitchFamily="34" charset="0"/>
              </a:rPr>
              <a:t>Ecouter</a:t>
            </a:r>
          </a:p>
        </p:txBody>
      </p:sp>
      <p:grpSp>
        <p:nvGrpSpPr>
          <p:cNvPr id="2055" name="Group 23"/>
          <p:cNvGrpSpPr>
            <a:grpSpLocks/>
          </p:cNvGrpSpPr>
          <p:nvPr/>
        </p:nvGrpSpPr>
        <p:grpSpPr bwMode="auto">
          <a:xfrm>
            <a:off x="2249293" y="3384551"/>
            <a:ext cx="3600450" cy="649288"/>
            <a:chOff x="1655" y="1842"/>
            <a:chExt cx="2178" cy="409"/>
          </a:xfrm>
        </p:grpSpPr>
        <p:sp>
          <p:nvSpPr>
            <p:cNvPr id="2076" name="Text Box 12"/>
            <p:cNvSpPr txBox="1">
              <a:spLocks noChangeArrowheads="1"/>
            </p:cNvSpPr>
            <p:nvPr/>
          </p:nvSpPr>
          <p:spPr bwMode="auto">
            <a:xfrm>
              <a:off x="1655" y="1842"/>
              <a:ext cx="2164" cy="404"/>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a:latin typeface="Arial Narrow" pitchFamily="34" charset="0"/>
                </a:rPr>
                <a:t>Regarder un film</a:t>
              </a:r>
            </a:p>
            <a:p>
              <a:pPr algn="ctr" eaLnBrk="1" hangingPunct="1"/>
              <a:r>
                <a:rPr lang="fr-FR" altLang="fr-FR">
                  <a:latin typeface="Arial Narrow" pitchFamily="34" charset="0"/>
                </a:rPr>
                <a:t>Voir une démonstration pratique</a:t>
              </a:r>
            </a:p>
          </p:txBody>
        </p:sp>
        <p:sp>
          <p:nvSpPr>
            <p:cNvPr id="2077" name="Rectangle 18"/>
            <p:cNvSpPr>
              <a:spLocks noChangeArrowheads="1"/>
            </p:cNvSpPr>
            <p:nvPr/>
          </p:nvSpPr>
          <p:spPr bwMode="auto">
            <a:xfrm>
              <a:off x="1655" y="1842"/>
              <a:ext cx="2178" cy="4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grpSp>
      <p:grpSp>
        <p:nvGrpSpPr>
          <p:cNvPr id="2056" name="Group 25"/>
          <p:cNvGrpSpPr>
            <a:grpSpLocks/>
          </p:cNvGrpSpPr>
          <p:nvPr/>
        </p:nvGrpSpPr>
        <p:grpSpPr bwMode="auto">
          <a:xfrm>
            <a:off x="1384105" y="5184776"/>
            <a:ext cx="5041900" cy="366713"/>
            <a:chOff x="1338" y="3022"/>
            <a:chExt cx="2358" cy="276"/>
          </a:xfrm>
        </p:grpSpPr>
        <p:sp>
          <p:nvSpPr>
            <p:cNvPr id="2074" name="Text Box 10"/>
            <p:cNvSpPr txBox="1">
              <a:spLocks noChangeArrowheads="1"/>
            </p:cNvSpPr>
            <p:nvPr/>
          </p:nvSpPr>
          <p:spPr bwMode="auto">
            <a:xfrm>
              <a:off x="1338" y="3022"/>
              <a:ext cx="2340" cy="276"/>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a:latin typeface="Arial Narrow" pitchFamily="34" charset="0"/>
                </a:rPr>
                <a:t>Réaliser soi-même une expérience</a:t>
              </a:r>
            </a:p>
          </p:txBody>
        </p:sp>
        <p:sp>
          <p:nvSpPr>
            <p:cNvPr id="2075" name="Rectangle 19"/>
            <p:cNvSpPr>
              <a:spLocks noChangeArrowheads="1"/>
            </p:cNvSpPr>
            <p:nvPr/>
          </p:nvSpPr>
          <p:spPr bwMode="auto">
            <a:xfrm>
              <a:off x="1338" y="3022"/>
              <a:ext cx="2358"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grpSp>
      <p:sp>
        <p:nvSpPr>
          <p:cNvPr id="2057" name="AutoShape 28"/>
          <p:cNvSpPr>
            <a:spLocks noChangeArrowheads="1"/>
          </p:cNvSpPr>
          <p:nvPr/>
        </p:nvSpPr>
        <p:spPr bwMode="auto">
          <a:xfrm>
            <a:off x="664968" y="1081089"/>
            <a:ext cx="6480175" cy="4752975"/>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sp>
        <p:nvSpPr>
          <p:cNvPr id="2058" name="Rectangle 29"/>
          <p:cNvSpPr>
            <a:spLocks noChangeArrowheads="1"/>
          </p:cNvSpPr>
          <p:nvPr/>
        </p:nvSpPr>
        <p:spPr bwMode="auto">
          <a:xfrm>
            <a:off x="304605" y="1296989"/>
            <a:ext cx="8496300" cy="2808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sp>
        <p:nvSpPr>
          <p:cNvPr id="2059" name="Rectangle 30"/>
          <p:cNvSpPr>
            <a:spLocks noChangeArrowheads="1"/>
          </p:cNvSpPr>
          <p:nvPr/>
        </p:nvSpPr>
        <p:spPr bwMode="auto">
          <a:xfrm>
            <a:off x="304605" y="4176714"/>
            <a:ext cx="8496300" cy="1873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BE" altLang="fr-FR"/>
          </a:p>
        </p:txBody>
      </p:sp>
      <p:sp>
        <p:nvSpPr>
          <p:cNvPr id="2060" name="Text Box 31"/>
          <p:cNvSpPr txBox="1">
            <a:spLocks noChangeArrowheads="1"/>
          </p:cNvSpPr>
          <p:nvPr/>
        </p:nvSpPr>
        <p:spPr bwMode="auto">
          <a:xfrm>
            <a:off x="376043" y="1443039"/>
            <a:ext cx="11318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sz="2600">
                <a:latin typeface="Arial Narrow" pitchFamily="34" charset="0"/>
              </a:rPr>
              <a:t>Passive</a:t>
            </a:r>
          </a:p>
        </p:txBody>
      </p:sp>
      <p:sp>
        <p:nvSpPr>
          <p:cNvPr id="2061" name="Text Box 32"/>
          <p:cNvSpPr txBox="1">
            <a:spLocks noChangeArrowheads="1"/>
          </p:cNvSpPr>
          <p:nvPr/>
        </p:nvSpPr>
        <p:spPr bwMode="auto">
          <a:xfrm>
            <a:off x="304605" y="4322764"/>
            <a:ext cx="9207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sz="2600">
                <a:latin typeface="Arial Narrow" pitchFamily="34" charset="0"/>
              </a:rPr>
              <a:t>Active</a:t>
            </a:r>
          </a:p>
        </p:txBody>
      </p:sp>
      <p:sp>
        <p:nvSpPr>
          <p:cNvPr id="2062" name="Line 33"/>
          <p:cNvSpPr>
            <a:spLocks noChangeShapeType="1"/>
          </p:cNvSpPr>
          <p:nvPr/>
        </p:nvSpPr>
        <p:spPr bwMode="auto">
          <a:xfrm>
            <a:off x="3257355" y="2089151"/>
            <a:ext cx="5543550"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063" name="Line 34"/>
          <p:cNvSpPr>
            <a:spLocks noChangeShapeType="1"/>
          </p:cNvSpPr>
          <p:nvPr/>
        </p:nvSpPr>
        <p:spPr bwMode="auto">
          <a:xfrm>
            <a:off x="2825555" y="2665414"/>
            <a:ext cx="5975350"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064" name="Line 35"/>
          <p:cNvSpPr>
            <a:spLocks noChangeShapeType="1"/>
          </p:cNvSpPr>
          <p:nvPr/>
        </p:nvSpPr>
        <p:spPr bwMode="auto">
          <a:xfrm>
            <a:off x="2392168" y="3313114"/>
            <a:ext cx="6408737"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065" name="Line 36"/>
          <p:cNvSpPr>
            <a:spLocks noChangeShapeType="1"/>
          </p:cNvSpPr>
          <p:nvPr/>
        </p:nvSpPr>
        <p:spPr bwMode="auto">
          <a:xfrm>
            <a:off x="1168205" y="5041901"/>
            <a:ext cx="7632700"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2066" name="Rectangle 37"/>
          <p:cNvSpPr>
            <a:spLocks noChangeArrowheads="1"/>
          </p:cNvSpPr>
          <p:nvPr/>
        </p:nvSpPr>
        <p:spPr bwMode="auto">
          <a:xfrm>
            <a:off x="4788024" y="215641"/>
            <a:ext cx="3744912" cy="64359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sz="3200" dirty="0">
                <a:latin typeface="Arial Narrow" pitchFamily="34" charset="0"/>
              </a:rPr>
              <a:t>On se souvient de </a:t>
            </a:r>
          </a:p>
        </p:txBody>
      </p:sp>
      <p:sp>
        <p:nvSpPr>
          <p:cNvPr id="2067" name="Text Box 39"/>
          <p:cNvSpPr txBox="1">
            <a:spLocks noChangeArrowheads="1"/>
          </p:cNvSpPr>
          <p:nvPr/>
        </p:nvSpPr>
        <p:spPr bwMode="auto">
          <a:xfrm>
            <a:off x="6929243" y="1514476"/>
            <a:ext cx="1825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10 % de ce qu’on lit</a:t>
            </a:r>
          </a:p>
        </p:txBody>
      </p:sp>
      <p:sp>
        <p:nvSpPr>
          <p:cNvPr id="2068" name="Text Box 40"/>
          <p:cNvSpPr txBox="1">
            <a:spLocks noChangeArrowheads="1"/>
          </p:cNvSpPr>
          <p:nvPr/>
        </p:nvSpPr>
        <p:spPr bwMode="auto">
          <a:xfrm>
            <a:off x="6929243" y="3386139"/>
            <a:ext cx="18272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50 % de ce </a:t>
            </a:r>
          </a:p>
          <a:p>
            <a:pPr eaLnBrk="1" hangingPunct="1"/>
            <a:r>
              <a:rPr lang="fr-FR" altLang="fr-FR" dirty="0">
                <a:latin typeface="Arial Narrow" pitchFamily="34" charset="0"/>
              </a:rPr>
              <a:t>qu’on voit et entend</a:t>
            </a:r>
          </a:p>
        </p:txBody>
      </p:sp>
      <p:sp>
        <p:nvSpPr>
          <p:cNvPr id="2069" name="Text Box 41"/>
          <p:cNvSpPr txBox="1">
            <a:spLocks noChangeArrowheads="1"/>
          </p:cNvSpPr>
          <p:nvPr/>
        </p:nvSpPr>
        <p:spPr bwMode="auto">
          <a:xfrm>
            <a:off x="6424418" y="2233614"/>
            <a:ext cx="226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20 % de ce qu’on entend</a:t>
            </a:r>
          </a:p>
        </p:txBody>
      </p:sp>
      <p:sp>
        <p:nvSpPr>
          <p:cNvPr id="2070" name="Text Box 42"/>
          <p:cNvSpPr txBox="1">
            <a:spLocks noChangeArrowheads="1"/>
          </p:cNvSpPr>
          <p:nvPr/>
        </p:nvSpPr>
        <p:spPr bwMode="auto">
          <a:xfrm>
            <a:off x="6713343" y="2809876"/>
            <a:ext cx="1982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30 % de ce qu’on voit</a:t>
            </a:r>
          </a:p>
        </p:txBody>
      </p:sp>
      <p:sp>
        <p:nvSpPr>
          <p:cNvPr id="2071" name="Text Box 43"/>
          <p:cNvSpPr txBox="1">
            <a:spLocks noChangeArrowheads="1"/>
          </p:cNvSpPr>
          <p:nvPr/>
        </p:nvSpPr>
        <p:spPr bwMode="auto">
          <a:xfrm>
            <a:off x="7289605" y="5186364"/>
            <a:ext cx="14398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90 % de ce </a:t>
            </a:r>
          </a:p>
          <a:p>
            <a:pPr eaLnBrk="1" hangingPunct="1"/>
            <a:r>
              <a:rPr lang="fr-FR" altLang="fr-FR" dirty="0">
                <a:latin typeface="Arial Narrow" pitchFamily="34" charset="0"/>
              </a:rPr>
              <a:t>qu’on dit et fait</a:t>
            </a:r>
          </a:p>
        </p:txBody>
      </p:sp>
      <p:sp>
        <p:nvSpPr>
          <p:cNvPr id="2072" name="Text Box 44"/>
          <p:cNvSpPr txBox="1">
            <a:spLocks noChangeArrowheads="1"/>
          </p:cNvSpPr>
          <p:nvPr/>
        </p:nvSpPr>
        <p:spPr bwMode="auto">
          <a:xfrm>
            <a:off x="6857805" y="4394201"/>
            <a:ext cx="1889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itchFamily="34" charset="0"/>
              </a:rPr>
              <a:t>70 % de ce qu’on dit</a:t>
            </a:r>
          </a:p>
        </p:txBody>
      </p:sp>
      <p:sp>
        <p:nvSpPr>
          <p:cNvPr id="2073" name="Text Box 45"/>
          <p:cNvSpPr txBox="1">
            <a:spLocks noChangeArrowheads="1"/>
          </p:cNvSpPr>
          <p:nvPr/>
        </p:nvSpPr>
        <p:spPr bwMode="auto">
          <a:xfrm>
            <a:off x="1087438" y="6168231"/>
            <a:ext cx="4873194"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dirty="0">
                <a:latin typeface="Arial Narrow" panose="020B0606020202030204" pitchFamily="34" charset="0"/>
              </a:rPr>
              <a:t>Adapté de R. </a:t>
            </a:r>
            <a:r>
              <a:rPr lang="fr-FR" altLang="fr-FR" dirty="0" err="1">
                <a:latin typeface="Arial Narrow" panose="020B0606020202030204" pitchFamily="34" charset="0"/>
              </a:rPr>
              <a:t>Felder</a:t>
            </a:r>
            <a:r>
              <a:rPr lang="fr-FR" altLang="fr-FR" dirty="0">
                <a:latin typeface="Arial Narrow" panose="020B0606020202030204" pitchFamily="34" charset="0"/>
              </a:rPr>
              <a:t> : </a:t>
            </a:r>
            <a:r>
              <a:rPr lang="fr-FR" altLang="fr-FR" dirty="0" err="1">
                <a:latin typeface="Arial Narrow" panose="020B0606020202030204" pitchFamily="34" charset="0"/>
              </a:rPr>
              <a:t>Teaching</a:t>
            </a:r>
            <a:r>
              <a:rPr lang="fr-FR" altLang="fr-FR" dirty="0">
                <a:latin typeface="Arial Narrow" panose="020B0606020202030204" pitchFamily="34" charset="0"/>
              </a:rPr>
              <a:t> </a:t>
            </a:r>
            <a:r>
              <a:rPr lang="fr-FR" altLang="fr-FR" dirty="0" err="1">
                <a:latin typeface="Arial Narrow" panose="020B0606020202030204" pitchFamily="34" charset="0"/>
              </a:rPr>
              <a:t>effectiveness</a:t>
            </a:r>
            <a:r>
              <a:rPr lang="fr-FR" altLang="fr-FR" dirty="0">
                <a:latin typeface="Arial Narrow" panose="020B0606020202030204" pitchFamily="34" charset="0"/>
              </a:rPr>
              <a:t> </a:t>
            </a:r>
            <a:r>
              <a:rPr lang="fr-FR" altLang="fr-FR" dirty="0" err="1">
                <a:latin typeface="Arial Narrow" panose="020B0606020202030204" pitchFamily="34" charset="0"/>
              </a:rPr>
              <a:t>work</a:t>
            </a:r>
            <a:r>
              <a:rPr lang="fr-FR" altLang="fr-FR" dirty="0">
                <a:latin typeface="Arial Narrow" panose="020B0606020202030204" pitchFamily="34" charset="0"/>
              </a:rPr>
              <a:t> book</a:t>
            </a:r>
          </a:p>
        </p:txBody>
      </p:sp>
      <p:sp>
        <p:nvSpPr>
          <p:cNvPr id="33" name="Rectangle à coins arrondis 32"/>
          <p:cNvSpPr/>
          <p:nvPr/>
        </p:nvSpPr>
        <p:spPr>
          <a:xfrm>
            <a:off x="107504" y="116632"/>
            <a:ext cx="2718051" cy="648072"/>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2">
                    <a:lumMod val="25000"/>
                  </a:schemeClr>
                </a:solidFill>
              </a:rPr>
              <a:t>Les méthodes</a:t>
            </a:r>
            <a:endParaRPr lang="fr-BE" sz="2400" dirty="0">
              <a:solidFill>
                <a:schemeClr val="bg2">
                  <a:lumMod val="25000"/>
                </a:schemeClr>
              </a:solidFill>
            </a:endParaRPr>
          </a:p>
        </p:txBody>
      </p:sp>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29</a:t>
            </a:fld>
            <a:endParaRPr lang="en-US"/>
          </a:p>
        </p:txBody>
      </p:sp>
    </p:spTree>
    <p:extLst>
      <p:ext uri="{BB962C8B-B14F-4D97-AF65-F5344CB8AC3E}">
        <p14:creationId xmlns:p14="http://schemas.microsoft.com/office/powerpoint/2010/main" val="394556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p:bldP spid="2053" grpId="0" animBg="1"/>
      <p:bldP spid="2054" grpId="0" animBg="1"/>
      <p:bldP spid="2066" grpId="0" animBg="1"/>
      <p:bldP spid="2067" grpId="0"/>
      <p:bldP spid="2068" grpId="0"/>
      <p:bldP spid="2069" grpId="0"/>
      <p:bldP spid="2070" grpId="0"/>
      <p:bldP spid="2071" grpId="0"/>
      <p:bldP spid="207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7" y="0"/>
            <a:ext cx="6465189" cy="457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43608" y="6102588"/>
            <a:ext cx="7776864" cy="461665"/>
          </a:xfrm>
          <a:prstGeom prst="rect">
            <a:avLst/>
          </a:prstGeom>
        </p:spPr>
        <p:txBody>
          <a:bodyPr wrap="square">
            <a:spAutoFit/>
          </a:bodyPr>
          <a:lstStyle/>
          <a:p>
            <a:r>
              <a:rPr lang="fr-BE" sz="2400" dirty="0">
                <a:latin typeface="+mn-lt"/>
                <a:hlinkClick r:id="rId3"/>
              </a:rPr>
              <a:t>https://</a:t>
            </a:r>
            <a:r>
              <a:rPr lang="fr-BE" sz="2400" dirty="0" smtClean="0">
                <a:latin typeface="+mn-lt"/>
                <a:hlinkClick r:id="rId3"/>
              </a:rPr>
              <a:t>www.uliege.be/cms/c_8699436/fr/portail-uliege</a:t>
            </a:r>
            <a:r>
              <a:rPr lang="fr-BE" sz="2400" dirty="0" smtClean="0">
                <a:latin typeface="+mn-lt"/>
              </a:rPr>
              <a:t> </a:t>
            </a:r>
            <a:endParaRPr lang="fr-BE" sz="2400" dirty="0">
              <a:latin typeface="+mn-lt"/>
            </a:endParaRPr>
          </a:p>
        </p:txBody>
      </p:sp>
      <p:sp>
        <p:nvSpPr>
          <p:cNvPr id="3" name="ZoneTexte 2"/>
          <p:cNvSpPr txBox="1"/>
          <p:nvPr/>
        </p:nvSpPr>
        <p:spPr>
          <a:xfrm>
            <a:off x="2195736" y="5229200"/>
            <a:ext cx="4490525" cy="461665"/>
          </a:xfrm>
          <a:prstGeom prst="rect">
            <a:avLst/>
          </a:prstGeom>
          <a:noFill/>
        </p:spPr>
        <p:txBody>
          <a:bodyPr wrap="none" rtlCol="0">
            <a:spAutoFit/>
          </a:bodyPr>
          <a:lstStyle/>
          <a:p>
            <a:r>
              <a:rPr lang="fr-BE" sz="2400" dirty="0" smtClean="0">
                <a:latin typeface="+mn-lt"/>
              </a:rPr>
              <a:t>Recteur : professeur Albert </a:t>
            </a:r>
            <a:r>
              <a:rPr lang="fr-BE" sz="2400" dirty="0" err="1" smtClean="0">
                <a:latin typeface="+mn-lt"/>
              </a:rPr>
              <a:t>Corhay</a:t>
            </a:r>
            <a:endParaRPr lang="fr-BE" sz="2400" dirty="0">
              <a:latin typeface="+mn-lt"/>
            </a:endParaRPr>
          </a:p>
        </p:txBody>
      </p:sp>
      <p:pic>
        <p:nvPicPr>
          <p:cNvPr id="5" name="Image 4"/>
          <p:cNvPicPr/>
          <p:nvPr/>
        </p:nvPicPr>
        <p:blipFill>
          <a:blip r:embed="rId4"/>
          <a:stretch>
            <a:fillRect/>
          </a:stretch>
        </p:blipFill>
        <p:spPr>
          <a:xfrm>
            <a:off x="5363938" y="3212976"/>
            <a:ext cx="3672558" cy="1681792"/>
          </a:xfrm>
          <a:prstGeom prst="rect">
            <a:avLst/>
          </a:prstGeom>
        </p:spPr>
      </p:pic>
      <p:sp>
        <p:nvSpPr>
          <p:cNvPr id="4" name="Espace réservé du numéro de diapositive 3"/>
          <p:cNvSpPr>
            <a:spLocks noGrp="1"/>
          </p:cNvSpPr>
          <p:nvPr>
            <p:ph type="sldNum" sz="quarter" idx="12"/>
          </p:nvPr>
        </p:nvSpPr>
        <p:spPr/>
        <p:txBody>
          <a:bodyPr/>
          <a:lstStyle/>
          <a:p>
            <a:pPr>
              <a:defRPr/>
            </a:pPr>
            <a:fld id="{B3523E75-A28C-4060-9330-B2BE6DE0F8E2}" type="slidenum">
              <a:rPr lang="en-US" smtClean="0"/>
              <a:pPr>
                <a:defRPr/>
              </a:pPr>
              <a:t>3</a:t>
            </a:fld>
            <a:endParaRPr lang="en-US"/>
          </a:p>
        </p:txBody>
      </p:sp>
    </p:spTree>
    <p:extLst>
      <p:ext uri="{BB962C8B-B14F-4D97-AF65-F5344CB8AC3E}">
        <p14:creationId xmlns:p14="http://schemas.microsoft.com/office/powerpoint/2010/main" val="37893580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D:\Activités d'enseignements\Notes de cours\Notes de cours pédagogie Blida\Contexte de mes pratiques 2 methodes.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1556792"/>
            <a:ext cx="8953894" cy="42484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à coins arrondis 3"/>
          <p:cNvSpPr/>
          <p:nvPr/>
        </p:nvSpPr>
        <p:spPr>
          <a:xfrm>
            <a:off x="1032498" y="116631"/>
            <a:ext cx="7355925" cy="1063583"/>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2">
                    <a:lumMod val="25000"/>
                  </a:schemeClr>
                </a:solidFill>
              </a:rPr>
              <a:t>Les méthodes adaptées aux contextes d’apprentissage</a:t>
            </a:r>
            <a:endParaRPr lang="fr-BE" sz="2400" dirty="0">
              <a:solidFill>
                <a:schemeClr val="bg2">
                  <a:lumMod val="25000"/>
                </a:schemeClr>
              </a:solidFill>
            </a:endParaRPr>
          </a:p>
        </p:txBody>
      </p:sp>
      <p:sp>
        <p:nvSpPr>
          <p:cNvPr id="3" name="Forme libre 2"/>
          <p:cNvSpPr/>
          <p:nvPr/>
        </p:nvSpPr>
        <p:spPr>
          <a:xfrm>
            <a:off x="393405" y="1180214"/>
            <a:ext cx="8623004" cy="2668772"/>
          </a:xfrm>
          <a:custGeom>
            <a:avLst/>
            <a:gdLst>
              <a:gd name="connsiteX0" fmla="*/ 106325 w 8623004"/>
              <a:gd name="connsiteY0" fmla="*/ 1190846 h 2668772"/>
              <a:gd name="connsiteX1" fmla="*/ 10632 w 8623004"/>
              <a:gd name="connsiteY1" fmla="*/ 1318437 h 2668772"/>
              <a:gd name="connsiteX2" fmla="*/ 0 w 8623004"/>
              <a:gd name="connsiteY2" fmla="*/ 1350335 h 2668772"/>
              <a:gd name="connsiteX3" fmla="*/ 10632 w 8623004"/>
              <a:gd name="connsiteY3" fmla="*/ 1392865 h 2668772"/>
              <a:gd name="connsiteX4" fmla="*/ 42530 w 8623004"/>
              <a:gd name="connsiteY4" fmla="*/ 1424763 h 2668772"/>
              <a:gd name="connsiteX5" fmla="*/ 63795 w 8623004"/>
              <a:gd name="connsiteY5" fmla="*/ 1456660 h 2668772"/>
              <a:gd name="connsiteX6" fmla="*/ 116958 w 8623004"/>
              <a:gd name="connsiteY6" fmla="*/ 1509823 h 2668772"/>
              <a:gd name="connsiteX7" fmla="*/ 212651 w 8623004"/>
              <a:gd name="connsiteY7" fmla="*/ 1584251 h 2668772"/>
              <a:gd name="connsiteX8" fmla="*/ 276446 w 8623004"/>
              <a:gd name="connsiteY8" fmla="*/ 1605516 h 2668772"/>
              <a:gd name="connsiteX9" fmla="*/ 308344 w 8623004"/>
              <a:gd name="connsiteY9" fmla="*/ 1616149 h 2668772"/>
              <a:gd name="connsiteX10" fmla="*/ 372139 w 8623004"/>
              <a:gd name="connsiteY10" fmla="*/ 1658679 h 2668772"/>
              <a:gd name="connsiteX11" fmla="*/ 404037 w 8623004"/>
              <a:gd name="connsiteY11" fmla="*/ 1679944 h 2668772"/>
              <a:gd name="connsiteX12" fmla="*/ 531628 w 8623004"/>
              <a:gd name="connsiteY12" fmla="*/ 1701209 h 2668772"/>
              <a:gd name="connsiteX13" fmla="*/ 563525 w 8623004"/>
              <a:gd name="connsiteY13" fmla="*/ 1711842 h 2668772"/>
              <a:gd name="connsiteX14" fmla="*/ 606055 w 8623004"/>
              <a:gd name="connsiteY14" fmla="*/ 1807535 h 2668772"/>
              <a:gd name="connsiteX15" fmla="*/ 627321 w 8623004"/>
              <a:gd name="connsiteY15" fmla="*/ 1828800 h 2668772"/>
              <a:gd name="connsiteX16" fmla="*/ 765544 w 8623004"/>
              <a:gd name="connsiteY16" fmla="*/ 1807535 h 2668772"/>
              <a:gd name="connsiteX17" fmla="*/ 839972 w 8623004"/>
              <a:gd name="connsiteY17" fmla="*/ 1786270 h 2668772"/>
              <a:gd name="connsiteX18" fmla="*/ 1116418 w 8623004"/>
              <a:gd name="connsiteY18" fmla="*/ 1775637 h 2668772"/>
              <a:gd name="connsiteX19" fmla="*/ 1148316 w 8623004"/>
              <a:gd name="connsiteY19" fmla="*/ 1765005 h 2668772"/>
              <a:gd name="connsiteX20" fmla="*/ 1722474 w 8623004"/>
              <a:gd name="connsiteY20" fmla="*/ 1765005 h 2668772"/>
              <a:gd name="connsiteX21" fmla="*/ 1807535 w 8623004"/>
              <a:gd name="connsiteY21" fmla="*/ 1828800 h 2668772"/>
              <a:gd name="connsiteX22" fmla="*/ 1850065 w 8623004"/>
              <a:gd name="connsiteY22" fmla="*/ 1892595 h 2668772"/>
              <a:gd name="connsiteX23" fmla="*/ 1839432 w 8623004"/>
              <a:gd name="connsiteY23" fmla="*/ 2052084 h 2668772"/>
              <a:gd name="connsiteX24" fmla="*/ 1828800 w 8623004"/>
              <a:gd name="connsiteY24" fmla="*/ 2105246 h 2668772"/>
              <a:gd name="connsiteX25" fmla="*/ 1807535 w 8623004"/>
              <a:gd name="connsiteY25" fmla="*/ 2126512 h 2668772"/>
              <a:gd name="connsiteX26" fmla="*/ 1796902 w 8623004"/>
              <a:gd name="connsiteY26" fmla="*/ 2158409 h 2668772"/>
              <a:gd name="connsiteX27" fmla="*/ 1754372 w 8623004"/>
              <a:gd name="connsiteY27" fmla="*/ 2222205 h 2668772"/>
              <a:gd name="connsiteX28" fmla="*/ 1722474 w 8623004"/>
              <a:gd name="connsiteY28" fmla="*/ 2296633 h 2668772"/>
              <a:gd name="connsiteX29" fmla="*/ 1711842 w 8623004"/>
              <a:gd name="connsiteY29" fmla="*/ 2402958 h 2668772"/>
              <a:gd name="connsiteX30" fmla="*/ 1690576 w 8623004"/>
              <a:gd name="connsiteY30" fmla="*/ 2519916 h 2668772"/>
              <a:gd name="connsiteX31" fmla="*/ 1701209 w 8623004"/>
              <a:gd name="connsiteY31" fmla="*/ 2626242 h 2668772"/>
              <a:gd name="connsiteX32" fmla="*/ 1775637 w 8623004"/>
              <a:gd name="connsiteY32" fmla="*/ 2668772 h 2668772"/>
              <a:gd name="connsiteX33" fmla="*/ 1935125 w 8623004"/>
              <a:gd name="connsiteY33" fmla="*/ 2626242 h 2668772"/>
              <a:gd name="connsiteX34" fmla="*/ 1977655 w 8623004"/>
              <a:gd name="connsiteY34" fmla="*/ 2562446 h 2668772"/>
              <a:gd name="connsiteX35" fmla="*/ 1998921 w 8623004"/>
              <a:gd name="connsiteY35" fmla="*/ 2530549 h 2668772"/>
              <a:gd name="connsiteX36" fmla="*/ 2020186 w 8623004"/>
              <a:gd name="connsiteY36" fmla="*/ 2445488 h 2668772"/>
              <a:gd name="connsiteX37" fmla="*/ 2041451 w 8623004"/>
              <a:gd name="connsiteY37" fmla="*/ 2381693 h 2668772"/>
              <a:gd name="connsiteX38" fmla="*/ 2052083 w 8623004"/>
              <a:gd name="connsiteY38" fmla="*/ 2275367 h 2668772"/>
              <a:gd name="connsiteX39" fmla="*/ 2083981 w 8623004"/>
              <a:gd name="connsiteY39" fmla="*/ 2137144 h 2668772"/>
              <a:gd name="connsiteX40" fmla="*/ 2094614 w 8623004"/>
              <a:gd name="connsiteY40" fmla="*/ 2105246 h 2668772"/>
              <a:gd name="connsiteX41" fmla="*/ 2105246 w 8623004"/>
              <a:gd name="connsiteY41" fmla="*/ 2073349 h 2668772"/>
              <a:gd name="connsiteX42" fmla="*/ 2126511 w 8623004"/>
              <a:gd name="connsiteY42" fmla="*/ 2041451 h 2668772"/>
              <a:gd name="connsiteX43" fmla="*/ 2158409 w 8623004"/>
              <a:gd name="connsiteY43" fmla="*/ 1977656 h 2668772"/>
              <a:gd name="connsiteX44" fmla="*/ 2222204 w 8623004"/>
              <a:gd name="connsiteY44" fmla="*/ 1945758 h 2668772"/>
              <a:gd name="connsiteX45" fmla="*/ 2286000 w 8623004"/>
              <a:gd name="connsiteY45" fmla="*/ 1967023 h 2668772"/>
              <a:gd name="connsiteX46" fmla="*/ 2349795 w 8623004"/>
              <a:gd name="connsiteY46" fmla="*/ 1998921 h 2668772"/>
              <a:gd name="connsiteX47" fmla="*/ 2509283 w 8623004"/>
              <a:gd name="connsiteY47" fmla="*/ 2009553 h 2668772"/>
              <a:gd name="connsiteX48" fmla="*/ 2743200 w 8623004"/>
              <a:gd name="connsiteY48" fmla="*/ 2009553 h 2668772"/>
              <a:gd name="connsiteX49" fmla="*/ 2796362 w 8623004"/>
              <a:gd name="connsiteY49" fmla="*/ 1998921 h 2668772"/>
              <a:gd name="connsiteX50" fmla="*/ 2860158 w 8623004"/>
              <a:gd name="connsiteY50" fmla="*/ 1977656 h 2668772"/>
              <a:gd name="connsiteX51" fmla="*/ 2902688 w 8623004"/>
              <a:gd name="connsiteY51" fmla="*/ 2020186 h 2668772"/>
              <a:gd name="connsiteX52" fmla="*/ 3115339 w 8623004"/>
              <a:gd name="connsiteY52" fmla="*/ 2020186 h 2668772"/>
              <a:gd name="connsiteX53" fmla="*/ 3221665 w 8623004"/>
              <a:gd name="connsiteY53" fmla="*/ 2030819 h 2668772"/>
              <a:gd name="connsiteX54" fmla="*/ 3285460 w 8623004"/>
              <a:gd name="connsiteY54" fmla="*/ 2052084 h 2668772"/>
              <a:gd name="connsiteX55" fmla="*/ 3306725 w 8623004"/>
              <a:gd name="connsiteY55" fmla="*/ 2083981 h 2668772"/>
              <a:gd name="connsiteX56" fmla="*/ 3338623 w 8623004"/>
              <a:gd name="connsiteY56" fmla="*/ 2115879 h 2668772"/>
              <a:gd name="connsiteX57" fmla="*/ 3349255 w 8623004"/>
              <a:gd name="connsiteY57" fmla="*/ 2147777 h 2668772"/>
              <a:gd name="connsiteX58" fmla="*/ 3370521 w 8623004"/>
              <a:gd name="connsiteY58" fmla="*/ 2275367 h 2668772"/>
              <a:gd name="connsiteX59" fmla="*/ 3391786 w 8623004"/>
              <a:gd name="connsiteY59" fmla="*/ 2339163 h 2668772"/>
              <a:gd name="connsiteX60" fmla="*/ 3402418 w 8623004"/>
              <a:gd name="connsiteY60" fmla="*/ 2413591 h 2668772"/>
              <a:gd name="connsiteX61" fmla="*/ 3423683 w 8623004"/>
              <a:gd name="connsiteY61" fmla="*/ 2488019 h 2668772"/>
              <a:gd name="connsiteX62" fmla="*/ 3434316 w 8623004"/>
              <a:gd name="connsiteY62" fmla="*/ 2573079 h 2668772"/>
              <a:gd name="connsiteX63" fmla="*/ 3444948 w 8623004"/>
              <a:gd name="connsiteY63" fmla="*/ 2604977 h 2668772"/>
              <a:gd name="connsiteX64" fmla="*/ 3508744 w 8623004"/>
              <a:gd name="connsiteY64" fmla="*/ 2626242 h 2668772"/>
              <a:gd name="connsiteX65" fmla="*/ 3593804 w 8623004"/>
              <a:gd name="connsiteY65" fmla="*/ 2615609 h 2668772"/>
              <a:gd name="connsiteX66" fmla="*/ 3668232 w 8623004"/>
              <a:gd name="connsiteY66" fmla="*/ 2530549 h 2668772"/>
              <a:gd name="connsiteX67" fmla="*/ 3689497 w 8623004"/>
              <a:gd name="connsiteY67" fmla="*/ 2445488 h 2668772"/>
              <a:gd name="connsiteX68" fmla="*/ 3710762 w 8623004"/>
              <a:gd name="connsiteY68" fmla="*/ 2381693 h 2668772"/>
              <a:gd name="connsiteX69" fmla="*/ 3721395 w 8623004"/>
              <a:gd name="connsiteY69" fmla="*/ 2296633 h 2668772"/>
              <a:gd name="connsiteX70" fmla="*/ 3732028 w 8623004"/>
              <a:gd name="connsiteY70" fmla="*/ 2264735 h 2668772"/>
              <a:gd name="connsiteX71" fmla="*/ 3742660 w 8623004"/>
              <a:gd name="connsiteY71" fmla="*/ 2190307 h 2668772"/>
              <a:gd name="connsiteX72" fmla="*/ 3763925 w 8623004"/>
              <a:gd name="connsiteY72" fmla="*/ 2083981 h 2668772"/>
              <a:gd name="connsiteX73" fmla="*/ 3795823 w 8623004"/>
              <a:gd name="connsiteY73" fmla="*/ 1945758 h 2668772"/>
              <a:gd name="connsiteX74" fmla="*/ 3795823 w 8623004"/>
              <a:gd name="connsiteY74" fmla="*/ 1945758 h 2668772"/>
              <a:gd name="connsiteX75" fmla="*/ 3827721 w 8623004"/>
              <a:gd name="connsiteY75" fmla="*/ 1839433 h 2668772"/>
              <a:gd name="connsiteX76" fmla="*/ 3838353 w 8623004"/>
              <a:gd name="connsiteY76" fmla="*/ 1807535 h 2668772"/>
              <a:gd name="connsiteX77" fmla="*/ 3880883 w 8623004"/>
              <a:gd name="connsiteY77" fmla="*/ 1733107 h 2668772"/>
              <a:gd name="connsiteX78" fmla="*/ 3912781 w 8623004"/>
              <a:gd name="connsiteY78" fmla="*/ 1701209 h 2668772"/>
              <a:gd name="connsiteX79" fmla="*/ 3965944 w 8623004"/>
              <a:gd name="connsiteY79" fmla="*/ 1690577 h 2668772"/>
              <a:gd name="connsiteX80" fmla="*/ 4231758 w 8623004"/>
              <a:gd name="connsiteY80" fmla="*/ 1701209 h 2668772"/>
              <a:gd name="connsiteX81" fmla="*/ 4263655 w 8623004"/>
              <a:gd name="connsiteY81" fmla="*/ 1711842 h 2668772"/>
              <a:gd name="connsiteX82" fmla="*/ 4316818 w 8623004"/>
              <a:gd name="connsiteY82" fmla="*/ 1722474 h 2668772"/>
              <a:gd name="connsiteX83" fmla="*/ 4444409 w 8623004"/>
              <a:gd name="connsiteY83" fmla="*/ 1754372 h 2668772"/>
              <a:gd name="connsiteX84" fmla="*/ 4518837 w 8623004"/>
              <a:gd name="connsiteY84" fmla="*/ 1796902 h 2668772"/>
              <a:gd name="connsiteX85" fmla="*/ 4582632 w 8623004"/>
              <a:gd name="connsiteY85" fmla="*/ 1818167 h 2668772"/>
              <a:gd name="connsiteX86" fmla="*/ 5039832 w 8623004"/>
              <a:gd name="connsiteY86" fmla="*/ 1796902 h 2668772"/>
              <a:gd name="connsiteX87" fmla="*/ 5114260 w 8623004"/>
              <a:gd name="connsiteY87" fmla="*/ 1775637 h 2668772"/>
              <a:gd name="connsiteX88" fmla="*/ 5188688 w 8623004"/>
              <a:gd name="connsiteY88" fmla="*/ 1754372 h 2668772"/>
              <a:gd name="connsiteX89" fmla="*/ 5358809 w 8623004"/>
              <a:gd name="connsiteY89" fmla="*/ 1765005 h 2668772"/>
              <a:gd name="connsiteX90" fmla="*/ 5390707 w 8623004"/>
              <a:gd name="connsiteY90" fmla="*/ 1786270 h 2668772"/>
              <a:gd name="connsiteX91" fmla="*/ 5422604 w 8623004"/>
              <a:gd name="connsiteY91" fmla="*/ 1796902 h 2668772"/>
              <a:gd name="connsiteX92" fmla="*/ 5528930 w 8623004"/>
              <a:gd name="connsiteY92" fmla="*/ 1871330 h 2668772"/>
              <a:gd name="connsiteX93" fmla="*/ 5560828 w 8623004"/>
              <a:gd name="connsiteY93" fmla="*/ 1881963 h 2668772"/>
              <a:gd name="connsiteX94" fmla="*/ 5603358 w 8623004"/>
              <a:gd name="connsiteY94" fmla="*/ 1935126 h 2668772"/>
              <a:gd name="connsiteX95" fmla="*/ 5624623 w 8623004"/>
              <a:gd name="connsiteY95" fmla="*/ 1967023 h 2668772"/>
              <a:gd name="connsiteX96" fmla="*/ 5645888 w 8623004"/>
              <a:gd name="connsiteY96" fmla="*/ 2030819 h 2668772"/>
              <a:gd name="connsiteX97" fmla="*/ 5656521 w 8623004"/>
              <a:gd name="connsiteY97" fmla="*/ 2062716 h 2668772"/>
              <a:gd name="connsiteX98" fmla="*/ 5667153 w 8623004"/>
              <a:gd name="connsiteY98" fmla="*/ 2137144 h 2668772"/>
              <a:gd name="connsiteX99" fmla="*/ 5688418 w 8623004"/>
              <a:gd name="connsiteY99" fmla="*/ 2488019 h 2668772"/>
              <a:gd name="connsiteX100" fmla="*/ 5730948 w 8623004"/>
              <a:gd name="connsiteY100" fmla="*/ 2583712 h 2668772"/>
              <a:gd name="connsiteX101" fmla="*/ 5805376 w 8623004"/>
              <a:gd name="connsiteY101" fmla="*/ 2551814 h 2668772"/>
              <a:gd name="connsiteX102" fmla="*/ 5816009 w 8623004"/>
              <a:gd name="connsiteY102" fmla="*/ 2519916 h 2668772"/>
              <a:gd name="connsiteX103" fmla="*/ 5837274 w 8623004"/>
              <a:gd name="connsiteY103" fmla="*/ 2488019 h 2668772"/>
              <a:gd name="connsiteX104" fmla="*/ 5869172 w 8623004"/>
              <a:gd name="connsiteY104" fmla="*/ 2371060 h 2668772"/>
              <a:gd name="connsiteX105" fmla="*/ 5890437 w 8623004"/>
              <a:gd name="connsiteY105" fmla="*/ 2211572 h 2668772"/>
              <a:gd name="connsiteX106" fmla="*/ 5922335 w 8623004"/>
              <a:gd name="connsiteY106" fmla="*/ 2115879 h 2668772"/>
              <a:gd name="connsiteX107" fmla="*/ 5932967 w 8623004"/>
              <a:gd name="connsiteY107" fmla="*/ 2083981 h 2668772"/>
              <a:gd name="connsiteX108" fmla="*/ 5964865 w 8623004"/>
              <a:gd name="connsiteY108" fmla="*/ 2020186 h 2668772"/>
              <a:gd name="connsiteX109" fmla="*/ 5996762 w 8623004"/>
              <a:gd name="connsiteY109" fmla="*/ 1913860 h 2668772"/>
              <a:gd name="connsiteX110" fmla="*/ 6049925 w 8623004"/>
              <a:gd name="connsiteY110" fmla="*/ 1860698 h 2668772"/>
              <a:gd name="connsiteX111" fmla="*/ 6113721 w 8623004"/>
              <a:gd name="connsiteY111" fmla="*/ 1839433 h 2668772"/>
              <a:gd name="connsiteX112" fmla="*/ 6145618 w 8623004"/>
              <a:gd name="connsiteY112" fmla="*/ 1818167 h 2668772"/>
              <a:gd name="connsiteX113" fmla="*/ 6698511 w 8623004"/>
              <a:gd name="connsiteY113" fmla="*/ 1807535 h 2668772"/>
              <a:gd name="connsiteX114" fmla="*/ 6730409 w 8623004"/>
              <a:gd name="connsiteY114" fmla="*/ 1828800 h 2668772"/>
              <a:gd name="connsiteX115" fmla="*/ 6762307 w 8623004"/>
              <a:gd name="connsiteY115" fmla="*/ 1860698 h 2668772"/>
              <a:gd name="connsiteX116" fmla="*/ 6794204 w 8623004"/>
              <a:gd name="connsiteY116" fmla="*/ 1871330 h 2668772"/>
              <a:gd name="connsiteX117" fmla="*/ 6826102 w 8623004"/>
              <a:gd name="connsiteY117" fmla="*/ 1892595 h 2668772"/>
              <a:gd name="connsiteX118" fmla="*/ 6858000 w 8623004"/>
              <a:gd name="connsiteY118" fmla="*/ 1903228 h 2668772"/>
              <a:gd name="connsiteX119" fmla="*/ 7240772 w 8623004"/>
              <a:gd name="connsiteY119" fmla="*/ 1892595 h 2668772"/>
              <a:gd name="connsiteX120" fmla="*/ 7400260 w 8623004"/>
              <a:gd name="connsiteY120" fmla="*/ 1860698 h 2668772"/>
              <a:gd name="connsiteX121" fmla="*/ 7495953 w 8623004"/>
              <a:gd name="connsiteY121" fmla="*/ 1828800 h 2668772"/>
              <a:gd name="connsiteX122" fmla="*/ 7527851 w 8623004"/>
              <a:gd name="connsiteY122" fmla="*/ 1818167 h 2668772"/>
              <a:gd name="connsiteX123" fmla="*/ 7740502 w 8623004"/>
              <a:gd name="connsiteY123" fmla="*/ 1828800 h 2668772"/>
              <a:gd name="connsiteX124" fmla="*/ 7761767 w 8623004"/>
              <a:gd name="connsiteY124" fmla="*/ 1892595 h 2668772"/>
              <a:gd name="connsiteX125" fmla="*/ 7751135 w 8623004"/>
              <a:gd name="connsiteY125" fmla="*/ 1945758 h 2668772"/>
              <a:gd name="connsiteX126" fmla="*/ 7740502 w 8623004"/>
              <a:gd name="connsiteY126" fmla="*/ 1977656 h 2668772"/>
              <a:gd name="connsiteX127" fmla="*/ 7751135 w 8623004"/>
              <a:gd name="connsiteY127" fmla="*/ 2020186 h 2668772"/>
              <a:gd name="connsiteX128" fmla="*/ 7772400 w 8623004"/>
              <a:gd name="connsiteY128" fmla="*/ 2062716 h 2668772"/>
              <a:gd name="connsiteX129" fmla="*/ 7836195 w 8623004"/>
              <a:gd name="connsiteY129" fmla="*/ 2094614 h 2668772"/>
              <a:gd name="connsiteX130" fmla="*/ 7878725 w 8623004"/>
              <a:gd name="connsiteY130" fmla="*/ 2126512 h 2668772"/>
              <a:gd name="connsiteX131" fmla="*/ 7942521 w 8623004"/>
              <a:gd name="connsiteY131" fmla="*/ 2169042 h 2668772"/>
              <a:gd name="connsiteX132" fmla="*/ 7985051 w 8623004"/>
              <a:gd name="connsiteY132" fmla="*/ 2232837 h 2668772"/>
              <a:gd name="connsiteX133" fmla="*/ 8006316 w 8623004"/>
              <a:gd name="connsiteY133" fmla="*/ 2264735 h 2668772"/>
              <a:gd name="connsiteX134" fmla="*/ 8027581 w 8623004"/>
              <a:gd name="connsiteY134" fmla="*/ 2317898 h 2668772"/>
              <a:gd name="connsiteX135" fmla="*/ 8048846 w 8623004"/>
              <a:gd name="connsiteY135" fmla="*/ 2498651 h 2668772"/>
              <a:gd name="connsiteX136" fmla="*/ 8070111 w 8623004"/>
              <a:gd name="connsiteY136" fmla="*/ 2530549 h 2668772"/>
              <a:gd name="connsiteX137" fmla="*/ 8229600 w 8623004"/>
              <a:gd name="connsiteY137" fmla="*/ 2498651 h 2668772"/>
              <a:gd name="connsiteX138" fmla="*/ 8261497 w 8623004"/>
              <a:gd name="connsiteY138" fmla="*/ 2477386 h 2668772"/>
              <a:gd name="connsiteX139" fmla="*/ 8282762 w 8623004"/>
              <a:gd name="connsiteY139" fmla="*/ 2445488 h 2668772"/>
              <a:gd name="connsiteX140" fmla="*/ 8346558 w 8623004"/>
              <a:gd name="connsiteY140" fmla="*/ 2381693 h 2668772"/>
              <a:gd name="connsiteX141" fmla="*/ 8389088 w 8623004"/>
              <a:gd name="connsiteY141" fmla="*/ 2317898 h 2668772"/>
              <a:gd name="connsiteX142" fmla="*/ 8431618 w 8623004"/>
              <a:gd name="connsiteY142" fmla="*/ 2254102 h 2668772"/>
              <a:gd name="connsiteX143" fmla="*/ 8452883 w 8623004"/>
              <a:gd name="connsiteY143" fmla="*/ 2179674 h 2668772"/>
              <a:gd name="connsiteX144" fmla="*/ 8495414 w 8623004"/>
              <a:gd name="connsiteY144" fmla="*/ 2126512 h 2668772"/>
              <a:gd name="connsiteX145" fmla="*/ 8537944 w 8623004"/>
              <a:gd name="connsiteY145" fmla="*/ 2030819 h 2668772"/>
              <a:gd name="connsiteX146" fmla="*/ 8548576 w 8623004"/>
              <a:gd name="connsiteY146" fmla="*/ 1988288 h 2668772"/>
              <a:gd name="connsiteX147" fmla="*/ 8569842 w 8623004"/>
              <a:gd name="connsiteY147" fmla="*/ 1924493 h 2668772"/>
              <a:gd name="connsiteX148" fmla="*/ 8580474 w 8623004"/>
              <a:gd name="connsiteY148" fmla="*/ 1892595 h 2668772"/>
              <a:gd name="connsiteX149" fmla="*/ 8601739 w 8623004"/>
              <a:gd name="connsiteY149" fmla="*/ 1828800 h 2668772"/>
              <a:gd name="connsiteX150" fmla="*/ 8623004 w 8623004"/>
              <a:gd name="connsiteY150" fmla="*/ 1743739 h 2668772"/>
              <a:gd name="connsiteX151" fmla="*/ 8612372 w 8623004"/>
              <a:gd name="connsiteY151" fmla="*/ 1414130 h 2668772"/>
              <a:gd name="connsiteX152" fmla="*/ 8591107 w 8623004"/>
              <a:gd name="connsiteY152" fmla="*/ 1329070 h 2668772"/>
              <a:gd name="connsiteX153" fmla="*/ 8569842 w 8623004"/>
              <a:gd name="connsiteY153" fmla="*/ 1286539 h 2668772"/>
              <a:gd name="connsiteX154" fmla="*/ 8548576 w 8623004"/>
              <a:gd name="connsiteY154" fmla="*/ 1222744 h 2668772"/>
              <a:gd name="connsiteX155" fmla="*/ 8474148 w 8623004"/>
              <a:gd name="connsiteY155" fmla="*/ 1137684 h 2668772"/>
              <a:gd name="connsiteX156" fmla="*/ 8442251 w 8623004"/>
              <a:gd name="connsiteY156" fmla="*/ 1116419 h 2668772"/>
              <a:gd name="connsiteX157" fmla="*/ 8389088 w 8623004"/>
              <a:gd name="connsiteY157" fmla="*/ 1073888 h 2668772"/>
              <a:gd name="connsiteX158" fmla="*/ 8314660 w 8623004"/>
              <a:gd name="connsiteY158" fmla="*/ 1010093 h 2668772"/>
              <a:gd name="connsiteX159" fmla="*/ 8187069 w 8623004"/>
              <a:gd name="connsiteY159" fmla="*/ 946298 h 2668772"/>
              <a:gd name="connsiteX160" fmla="*/ 8059479 w 8623004"/>
              <a:gd name="connsiteY160" fmla="*/ 871870 h 2668772"/>
              <a:gd name="connsiteX161" fmla="*/ 7899990 w 8623004"/>
              <a:gd name="connsiteY161" fmla="*/ 829339 h 2668772"/>
              <a:gd name="connsiteX162" fmla="*/ 7857460 w 8623004"/>
              <a:gd name="connsiteY162" fmla="*/ 808074 h 2668772"/>
              <a:gd name="connsiteX163" fmla="*/ 7793665 w 8623004"/>
              <a:gd name="connsiteY163" fmla="*/ 797442 h 2668772"/>
              <a:gd name="connsiteX164" fmla="*/ 7708604 w 8623004"/>
              <a:gd name="connsiteY164" fmla="*/ 776177 h 2668772"/>
              <a:gd name="connsiteX165" fmla="*/ 7666074 w 8623004"/>
              <a:gd name="connsiteY165" fmla="*/ 765544 h 2668772"/>
              <a:gd name="connsiteX166" fmla="*/ 7634176 w 8623004"/>
              <a:gd name="connsiteY166" fmla="*/ 744279 h 2668772"/>
              <a:gd name="connsiteX167" fmla="*/ 7474688 w 8623004"/>
              <a:gd name="connsiteY167" fmla="*/ 712381 h 2668772"/>
              <a:gd name="connsiteX168" fmla="*/ 7389628 w 8623004"/>
              <a:gd name="connsiteY168" fmla="*/ 691116 h 2668772"/>
              <a:gd name="connsiteX169" fmla="*/ 7230139 w 8623004"/>
              <a:gd name="connsiteY169" fmla="*/ 659219 h 2668772"/>
              <a:gd name="connsiteX170" fmla="*/ 7176976 w 8623004"/>
              <a:gd name="connsiteY170" fmla="*/ 637953 h 2668772"/>
              <a:gd name="connsiteX171" fmla="*/ 7091916 w 8623004"/>
              <a:gd name="connsiteY171" fmla="*/ 616688 h 2668772"/>
              <a:gd name="connsiteX172" fmla="*/ 6953693 w 8623004"/>
              <a:gd name="connsiteY172" fmla="*/ 563526 h 2668772"/>
              <a:gd name="connsiteX173" fmla="*/ 6889897 w 8623004"/>
              <a:gd name="connsiteY173" fmla="*/ 542260 h 2668772"/>
              <a:gd name="connsiteX174" fmla="*/ 6719776 w 8623004"/>
              <a:gd name="connsiteY174" fmla="*/ 510363 h 2668772"/>
              <a:gd name="connsiteX175" fmla="*/ 6645348 w 8623004"/>
              <a:gd name="connsiteY175" fmla="*/ 478465 h 2668772"/>
              <a:gd name="connsiteX176" fmla="*/ 6581553 w 8623004"/>
              <a:gd name="connsiteY176" fmla="*/ 467833 h 2668772"/>
              <a:gd name="connsiteX177" fmla="*/ 6528390 w 8623004"/>
              <a:gd name="connsiteY177" fmla="*/ 457200 h 2668772"/>
              <a:gd name="connsiteX178" fmla="*/ 6411432 w 8623004"/>
              <a:gd name="connsiteY178" fmla="*/ 414670 h 2668772"/>
              <a:gd name="connsiteX179" fmla="*/ 6358269 w 8623004"/>
              <a:gd name="connsiteY179" fmla="*/ 393405 h 2668772"/>
              <a:gd name="connsiteX180" fmla="*/ 6241311 w 8623004"/>
              <a:gd name="connsiteY180" fmla="*/ 372139 h 2668772"/>
              <a:gd name="connsiteX181" fmla="*/ 6209414 w 8623004"/>
              <a:gd name="connsiteY181" fmla="*/ 350874 h 2668772"/>
              <a:gd name="connsiteX182" fmla="*/ 6156251 w 8623004"/>
              <a:gd name="connsiteY182" fmla="*/ 340242 h 2668772"/>
              <a:gd name="connsiteX183" fmla="*/ 6113721 w 8623004"/>
              <a:gd name="connsiteY183" fmla="*/ 329609 h 2668772"/>
              <a:gd name="connsiteX184" fmla="*/ 6060558 w 8623004"/>
              <a:gd name="connsiteY184" fmla="*/ 308344 h 2668772"/>
              <a:gd name="connsiteX185" fmla="*/ 5964865 w 8623004"/>
              <a:gd name="connsiteY185" fmla="*/ 287079 h 2668772"/>
              <a:gd name="connsiteX186" fmla="*/ 5901069 w 8623004"/>
              <a:gd name="connsiteY186" fmla="*/ 265814 h 2668772"/>
              <a:gd name="connsiteX187" fmla="*/ 5869172 w 8623004"/>
              <a:gd name="connsiteY187" fmla="*/ 255181 h 2668772"/>
              <a:gd name="connsiteX188" fmla="*/ 5773479 w 8623004"/>
              <a:gd name="connsiteY188" fmla="*/ 233916 h 2668772"/>
              <a:gd name="connsiteX189" fmla="*/ 5699051 w 8623004"/>
              <a:gd name="connsiteY189" fmla="*/ 223284 h 2668772"/>
              <a:gd name="connsiteX190" fmla="*/ 5667153 w 8623004"/>
              <a:gd name="connsiteY190" fmla="*/ 212651 h 2668772"/>
              <a:gd name="connsiteX191" fmla="*/ 5635255 w 8623004"/>
              <a:gd name="connsiteY191" fmla="*/ 191386 h 2668772"/>
              <a:gd name="connsiteX192" fmla="*/ 5433237 w 8623004"/>
              <a:gd name="connsiteY192" fmla="*/ 148856 h 2668772"/>
              <a:gd name="connsiteX193" fmla="*/ 5390707 w 8623004"/>
              <a:gd name="connsiteY193" fmla="*/ 138223 h 2668772"/>
              <a:gd name="connsiteX194" fmla="*/ 5326911 w 8623004"/>
              <a:gd name="connsiteY194" fmla="*/ 116958 h 2668772"/>
              <a:gd name="connsiteX195" fmla="*/ 5252483 w 8623004"/>
              <a:gd name="connsiteY195" fmla="*/ 106326 h 2668772"/>
              <a:gd name="connsiteX196" fmla="*/ 5178055 w 8623004"/>
              <a:gd name="connsiteY196" fmla="*/ 85060 h 2668772"/>
              <a:gd name="connsiteX197" fmla="*/ 5092995 w 8623004"/>
              <a:gd name="connsiteY197" fmla="*/ 63795 h 2668772"/>
              <a:gd name="connsiteX198" fmla="*/ 5050465 w 8623004"/>
              <a:gd name="connsiteY198" fmla="*/ 53163 h 2668772"/>
              <a:gd name="connsiteX199" fmla="*/ 4922874 w 8623004"/>
              <a:gd name="connsiteY199" fmla="*/ 31898 h 2668772"/>
              <a:gd name="connsiteX200" fmla="*/ 4869711 w 8623004"/>
              <a:gd name="connsiteY200" fmla="*/ 21265 h 2668772"/>
              <a:gd name="connsiteX201" fmla="*/ 4742121 w 8623004"/>
              <a:gd name="connsiteY201" fmla="*/ 0 h 2668772"/>
              <a:gd name="connsiteX202" fmla="*/ 4051004 w 8623004"/>
              <a:gd name="connsiteY202" fmla="*/ 10633 h 2668772"/>
              <a:gd name="connsiteX203" fmla="*/ 3880883 w 8623004"/>
              <a:gd name="connsiteY203" fmla="*/ 21265 h 2668772"/>
              <a:gd name="connsiteX204" fmla="*/ 3785190 w 8623004"/>
              <a:gd name="connsiteY204" fmla="*/ 42530 h 2668772"/>
              <a:gd name="connsiteX205" fmla="*/ 3700130 w 8623004"/>
              <a:gd name="connsiteY205" fmla="*/ 53163 h 2668772"/>
              <a:gd name="connsiteX206" fmla="*/ 3593804 w 8623004"/>
              <a:gd name="connsiteY206" fmla="*/ 74428 h 2668772"/>
              <a:gd name="connsiteX207" fmla="*/ 3391786 w 8623004"/>
              <a:gd name="connsiteY207" fmla="*/ 95693 h 2668772"/>
              <a:gd name="connsiteX208" fmla="*/ 3349255 w 8623004"/>
              <a:gd name="connsiteY208" fmla="*/ 106326 h 2668772"/>
              <a:gd name="connsiteX209" fmla="*/ 3274828 w 8623004"/>
              <a:gd name="connsiteY209" fmla="*/ 116958 h 2668772"/>
              <a:gd name="connsiteX210" fmla="*/ 3168502 w 8623004"/>
              <a:gd name="connsiteY210" fmla="*/ 138223 h 2668772"/>
              <a:gd name="connsiteX211" fmla="*/ 2966483 w 8623004"/>
              <a:gd name="connsiteY211" fmla="*/ 159488 h 2668772"/>
              <a:gd name="connsiteX212" fmla="*/ 2785730 w 8623004"/>
              <a:gd name="connsiteY212" fmla="*/ 202019 h 2668772"/>
              <a:gd name="connsiteX213" fmla="*/ 2743200 w 8623004"/>
              <a:gd name="connsiteY213" fmla="*/ 212651 h 2668772"/>
              <a:gd name="connsiteX214" fmla="*/ 2679404 w 8623004"/>
              <a:gd name="connsiteY214" fmla="*/ 223284 h 2668772"/>
              <a:gd name="connsiteX215" fmla="*/ 2551814 w 8623004"/>
              <a:gd name="connsiteY215" fmla="*/ 255181 h 2668772"/>
              <a:gd name="connsiteX216" fmla="*/ 2466753 w 8623004"/>
              <a:gd name="connsiteY216" fmla="*/ 297712 h 2668772"/>
              <a:gd name="connsiteX217" fmla="*/ 2402958 w 8623004"/>
              <a:gd name="connsiteY217" fmla="*/ 308344 h 2668772"/>
              <a:gd name="connsiteX218" fmla="*/ 2307265 w 8623004"/>
              <a:gd name="connsiteY218" fmla="*/ 350874 h 2668772"/>
              <a:gd name="connsiteX219" fmla="*/ 2232837 w 8623004"/>
              <a:gd name="connsiteY219" fmla="*/ 372139 h 2668772"/>
              <a:gd name="connsiteX220" fmla="*/ 2190307 w 8623004"/>
              <a:gd name="connsiteY220" fmla="*/ 393405 h 2668772"/>
              <a:gd name="connsiteX221" fmla="*/ 2147776 w 8623004"/>
              <a:gd name="connsiteY221" fmla="*/ 404037 h 2668772"/>
              <a:gd name="connsiteX222" fmla="*/ 2083981 w 8623004"/>
              <a:gd name="connsiteY222" fmla="*/ 425302 h 2668772"/>
              <a:gd name="connsiteX223" fmla="*/ 1977655 w 8623004"/>
              <a:gd name="connsiteY223" fmla="*/ 457200 h 2668772"/>
              <a:gd name="connsiteX224" fmla="*/ 1945758 w 8623004"/>
              <a:gd name="connsiteY224" fmla="*/ 467833 h 2668772"/>
              <a:gd name="connsiteX225" fmla="*/ 1903228 w 8623004"/>
              <a:gd name="connsiteY225" fmla="*/ 478465 h 2668772"/>
              <a:gd name="connsiteX226" fmla="*/ 1881962 w 8623004"/>
              <a:gd name="connsiteY226" fmla="*/ 499730 h 2668772"/>
              <a:gd name="connsiteX227" fmla="*/ 1786269 w 8623004"/>
              <a:gd name="connsiteY227" fmla="*/ 542260 h 2668772"/>
              <a:gd name="connsiteX228" fmla="*/ 1679944 w 8623004"/>
              <a:gd name="connsiteY228" fmla="*/ 563526 h 2668772"/>
              <a:gd name="connsiteX229" fmla="*/ 1594883 w 8623004"/>
              <a:gd name="connsiteY229" fmla="*/ 606056 h 2668772"/>
              <a:gd name="connsiteX230" fmla="*/ 1552353 w 8623004"/>
              <a:gd name="connsiteY230" fmla="*/ 616688 h 2668772"/>
              <a:gd name="connsiteX231" fmla="*/ 1520455 w 8623004"/>
              <a:gd name="connsiteY231" fmla="*/ 627321 h 2668772"/>
              <a:gd name="connsiteX232" fmla="*/ 1446028 w 8623004"/>
              <a:gd name="connsiteY232" fmla="*/ 637953 h 2668772"/>
              <a:gd name="connsiteX233" fmla="*/ 1201479 w 8623004"/>
              <a:gd name="connsiteY233" fmla="*/ 701749 h 2668772"/>
              <a:gd name="connsiteX234" fmla="*/ 1148316 w 8623004"/>
              <a:gd name="connsiteY234" fmla="*/ 712381 h 2668772"/>
              <a:gd name="connsiteX235" fmla="*/ 1063255 w 8623004"/>
              <a:gd name="connsiteY235" fmla="*/ 723014 h 2668772"/>
              <a:gd name="connsiteX236" fmla="*/ 914400 w 8623004"/>
              <a:gd name="connsiteY236" fmla="*/ 744279 h 2668772"/>
              <a:gd name="connsiteX237" fmla="*/ 850604 w 8623004"/>
              <a:gd name="connsiteY237" fmla="*/ 765544 h 2668772"/>
              <a:gd name="connsiteX238" fmla="*/ 786809 w 8623004"/>
              <a:gd name="connsiteY238" fmla="*/ 776177 h 2668772"/>
              <a:gd name="connsiteX239" fmla="*/ 744279 w 8623004"/>
              <a:gd name="connsiteY239" fmla="*/ 797442 h 2668772"/>
              <a:gd name="connsiteX240" fmla="*/ 691116 w 8623004"/>
              <a:gd name="connsiteY240" fmla="*/ 808074 h 2668772"/>
              <a:gd name="connsiteX241" fmla="*/ 584790 w 8623004"/>
              <a:gd name="connsiteY241" fmla="*/ 839972 h 2668772"/>
              <a:gd name="connsiteX242" fmla="*/ 531628 w 8623004"/>
              <a:gd name="connsiteY242" fmla="*/ 850605 h 2668772"/>
              <a:gd name="connsiteX243" fmla="*/ 467832 w 8623004"/>
              <a:gd name="connsiteY243" fmla="*/ 871870 h 2668772"/>
              <a:gd name="connsiteX244" fmla="*/ 404037 w 8623004"/>
              <a:gd name="connsiteY244" fmla="*/ 903767 h 2668772"/>
              <a:gd name="connsiteX245" fmla="*/ 340242 w 8623004"/>
              <a:gd name="connsiteY245" fmla="*/ 946298 h 2668772"/>
              <a:gd name="connsiteX246" fmla="*/ 318976 w 8623004"/>
              <a:gd name="connsiteY246" fmla="*/ 967563 h 2668772"/>
              <a:gd name="connsiteX247" fmla="*/ 276446 w 8623004"/>
              <a:gd name="connsiteY247" fmla="*/ 999460 h 2668772"/>
              <a:gd name="connsiteX248" fmla="*/ 255181 w 8623004"/>
              <a:gd name="connsiteY248" fmla="*/ 1031358 h 2668772"/>
              <a:gd name="connsiteX249" fmla="*/ 223283 w 8623004"/>
              <a:gd name="connsiteY249" fmla="*/ 1041991 h 2668772"/>
              <a:gd name="connsiteX250" fmla="*/ 159488 w 8623004"/>
              <a:gd name="connsiteY250" fmla="*/ 1084521 h 2668772"/>
              <a:gd name="connsiteX251" fmla="*/ 95693 w 8623004"/>
              <a:gd name="connsiteY251" fmla="*/ 1137684 h 2668772"/>
              <a:gd name="connsiteX252" fmla="*/ 106325 w 8623004"/>
              <a:gd name="connsiteY252" fmla="*/ 1190846 h 266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8623004" h="2668772">
                <a:moveTo>
                  <a:pt x="106325" y="1190846"/>
                </a:moveTo>
                <a:cubicBezTo>
                  <a:pt x="92148" y="1220972"/>
                  <a:pt x="35061" y="1232936"/>
                  <a:pt x="10632" y="1318437"/>
                </a:cubicBezTo>
                <a:cubicBezTo>
                  <a:pt x="7553" y="1329214"/>
                  <a:pt x="3544" y="1339702"/>
                  <a:pt x="0" y="1350335"/>
                </a:cubicBezTo>
                <a:cubicBezTo>
                  <a:pt x="3544" y="1364512"/>
                  <a:pt x="3382" y="1380177"/>
                  <a:pt x="10632" y="1392865"/>
                </a:cubicBezTo>
                <a:cubicBezTo>
                  <a:pt x="18092" y="1405921"/>
                  <a:pt x="32904" y="1413211"/>
                  <a:pt x="42530" y="1424763"/>
                </a:cubicBezTo>
                <a:cubicBezTo>
                  <a:pt x="50711" y="1434580"/>
                  <a:pt x="55380" y="1447043"/>
                  <a:pt x="63795" y="1456660"/>
                </a:cubicBezTo>
                <a:cubicBezTo>
                  <a:pt x="80298" y="1475520"/>
                  <a:pt x="99237" y="1492102"/>
                  <a:pt x="116958" y="1509823"/>
                </a:cubicBezTo>
                <a:cubicBezTo>
                  <a:pt x="144482" y="1537347"/>
                  <a:pt x="174493" y="1571532"/>
                  <a:pt x="212651" y="1584251"/>
                </a:cubicBezTo>
                <a:lnTo>
                  <a:pt x="276446" y="1605516"/>
                </a:lnTo>
                <a:cubicBezTo>
                  <a:pt x="287079" y="1609060"/>
                  <a:pt x="299019" y="1609932"/>
                  <a:pt x="308344" y="1616149"/>
                </a:cubicBezTo>
                <a:lnTo>
                  <a:pt x="372139" y="1658679"/>
                </a:lnTo>
                <a:cubicBezTo>
                  <a:pt x="382772" y="1665767"/>
                  <a:pt x="391506" y="1677438"/>
                  <a:pt x="404037" y="1679944"/>
                </a:cubicBezTo>
                <a:cubicBezTo>
                  <a:pt x="481774" y="1695492"/>
                  <a:pt x="439310" y="1688021"/>
                  <a:pt x="531628" y="1701209"/>
                </a:cubicBezTo>
                <a:cubicBezTo>
                  <a:pt x="542260" y="1704753"/>
                  <a:pt x="554773" y="1704841"/>
                  <a:pt x="563525" y="1711842"/>
                </a:cubicBezTo>
                <a:cubicBezTo>
                  <a:pt x="623559" y="1759869"/>
                  <a:pt x="534554" y="1736038"/>
                  <a:pt x="606055" y="1807535"/>
                </a:cubicBezTo>
                <a:lnTo>
                  <a:pt x="627321" y="1828800"/>
                </a:lnTo>
                <a:cubicBezTo>
                  <a:pt x="704434" y="1820232"/>
                  <a:pt x="706951" y="1824276"/>
                  <a:pt x="765544" y="1807535"/>
                </a:cubicBezTo>
                <a:cubicBezTo>
                  <a:pt x="786976" y="1801411"/>
                  <a:pt x="818289" y="1787716"/>
                  <a:pt x="839972" y="1786270"/>
                </a:cubicBezTo>
                <a:cubicBezTo>
                  <a:pt x="931985" y="1780136"/>
                  <a:pt x="1024269" y="1779181"/>
                  <a:pt x="1116418" y="1775637"/>
                </a:cubicBezTo>
                <a:cubicBezTo>
                  <a:pt x="1127051" y="1772093"/>
                  <a:pt x="1137539" y="1768084"/>
                  <a:pt x="1148316" y="1765005"/>
                </a:cubicBezTo>
                <a:cubicBezTo>
                  <a:pt x="1337751" y="1710881"/>
                  <a:pt x="1480035" y="1760156"/>
                  <a:pt x="1722474" y="1765005"/>
                </a:cubicBezTo>
                <a:cubicBezTo>
                  <a:pt x="1744459" y="1779662"/>
                  <a:pt x="1787868" y="1802578"/>
                  <a:pt x="1807535" y="1828800"/>
                </a:cubicBezTo>
                <a:cubicBezTo>
                  <a:pt x="1822870" y="1849246"/>
                  <a:pt x="1850065" y="1892595"/>
                  <a:pt x="1850065" y="1892595"/>
                </a:cubicBezTo>
                <a:cubicBezTo>
                  <a:pt x="1846521" y="1945758"/>
                  <a:pt x="1844734" y="1999067"/>
                  <a:pt x="1839432" y="2052084"/>
                </a:cubicBezTo>
                <a:cubicBezTo>
                  <a:pt x="1837634" y="2070066"/>
                  <a:pt x="1835919" y="2088636"/>
                  <a:pt x="1828800" y="2105246"/>
                </a:cubicBezTo>
                <a:cubicBezTo>
                  <a:pt x="1824851" y="2114460"/>
                  <a:pt x="1814623" y="2119423"/>
                  <a:pt x="1807535" y="2126512"/>
                </a:cubicBezTo>
                <a:cubicBezTo>
                  <a:pt x="1803991" y="2137144"/>
                  <a:pt x="1802345" y="2148612"/>
                  <a:pt x="1796902" y="2158409"/>
                </a:cubicBezTo>
                <a:cubicBezTo>
                  <a:pt x="1784490" y="2180750"/>
                  <a:pt x="1762454" y="2197959"/>
                  <a:pt x="1754372" y="2222205"/>
                </a:cubicBezTo>
                <a:cubicBezTo>
                  <a:pt x="1738726" y="2269139"/>
                  <a:pt x="1748751" y="2244078"/>
                  <a:pt x="1722474" y="2296633"/>
                </a:cubicBezTo>
                <a:cubicBezTo>
                  <a:pt x="1718930" y="2332075"/>
                  <a:pt x="1716260" y="2367615"/>
                  <a:pt x="1711842" y="2402958"/>
                </a:cubicBezTo>
                <a:cubicBezTo>
                  <a:pt x="1707308" y="2439230"/>
                  <a:pt x="1697834" y="2483629"/>
                  <a:pt x="1690576" y="2519916"/>
                </a:cubicBezTo>
                <a:cubicBezTo>
                  <a:pt x="1694120" y="2555358"/>
                  <a:pt x="1689945" y="2592451"/>
                  <a:pt x="1701209" y="2626242"/>
                </a:cubicBezTo>
                <a:cubicBezTo>
                  <a:pt x="1704215" y="2635259"/>
                  <a:pt x="1773871" y="2667889"/>
                  <a:pt x="1775637" y="2668772"/>
                </a:cubicBezTo>
                <a:cubicBezTo>
                  <a:pt x="1876344" y="2660379"/>
                  <a:pt x="1887801" y="2687087"/>
                  <a:pt x="1935125" y="2626242"/>
                </a:cubicBezTo>
                <a:cubicBezTo>
                  <a:pt x="1950816" y="2606068"/>
                  <a:pt x="1963478" y="2583711"/>
                  <a:pt x="1977655" y="2562446"/>
                </a:cubicBezTo>
                <a:lnTo>
                  <a:pt x="1998921" y="2530549"/>
                </a:lnTo>
                <a:cubicBezTo>
                  <a:pt x="2031186" y="2433747"/>
                  <a:pt x="1981687" y="2586651"/>
                  <a:pt x="2020186" y="2445488"/>
                </a:cubicBezTo>
                <a:cubicBezTo>
                  <a:pt x="2026084" y="2423863"/>
                  <a:pt x="2041451" y="2381693"/>
                  <a:pt x="2041451" y="2381693"/>
                </a:cubicBezTo>
                <a:cubicBezTo>
                  <a:pt x="2044995" y="2346251"/>
                  <a:pt x="2047921" y="2310742"/>
                  <a:pt x="2052083" y="2275367"/>
                </a:cubicBezTo>
                <a:cubicBezTo>
                  <a:pt x="2062121" y="2190046"/>
                  <a:pt x="2058159" y="2214610"/>
                  <a:pt x="2083981" y="2137144"/>
                </a:cubicBezTo>
                <a:lnTo>
                  <a:pt x="2094614" y="2105246"/>
                </a:lnTo>
                <a:cubicBezTo>
                  <a:pt x="2098158" y="2094614"/>
                  <a:pt x="2099029" y="2082674"/>
                  <a:pt x="2105246" y="2073349"/>
                </a:cubicBezTo>
                <a:cubicBezTo>
                  <a:pt x="2112334" y="2062716"/>
                  <a:pt x="2120796" y="2052881"/>
                  <a:pt x="2126511" y="2041451"/>
                </a:cubicBezTo>
                <a:cubicBezTo>
                  <a:pt x="2143806" y="2006862"/>
                  <a:pt x="2127939" y="2008125"/>
                  <a:pt x="2158409" y="1977656"/>
                </a:cubicBezTo>
                <a:cubicBezTo>
                  <a:pt x="2179020" y="1957045"/>
                  <a:pt x="2196262" y="1954406"/>
                  <a:pt x="2222204" y="1945758"/>
                </a:cubicBezTo>
                <a:cubicBezTo>
                  <a:pt x="2243469" y="1952846"/>
                  <a:pt x="2267349" y="1954589"/>
                  <a:pt x="2286000" y="1967023"/>
                </a:cubicBezTo>
                <a:cubicBezTo>
                  <a:pt x="2307146" y="1981120"/>
                  <a:pt x="2323383" y="1995986"/>
                  <a:pt x="2349795" y="1998921"/>
                </a:cubicBezTo>
                <a:cubicBezTo>
                  <a:pt x="2402750" y="2004805"/>
                  <a:pt x="2456120" y="2006009"/>
                  <a:pt x="2509283" y="2009553"/>
                </a:cubicBezTo>
                <a:cubicBezTo>
                  <a:pt x="2602542" y="2040640"/>
                  <a:pt x="2545697" y="2026011"/>
                  <a:pt x="2743200" y="2009553"/>
                </a:cubicBezTo>
                <a:cubicBezTo>
                  <a:pt x="2761209" y="2008052"/>
                  <a:pt x="2778927" y="2003676"/>
                  <a:pt x="2796362" y="1998921"/>
                </a:cubicBezTo>
                <a:cubicBezTo>
                  <a:pt x="2817988" y="1993023"/>
                  <a:pt x="2860158" y="1977656"/>
                  <a:pt x="2860158" y="1977656"/>
                </a:cubicBezTo>
                <a:cubicBezTo>
                  <a:pt x="2874335" y="1991833"/>
                  <a:pt x="2884756" y="2011220"/>
                  <a:pt x="2902688" y="2020186"/>
                </a:cubicBezTo>
                <a:cubicBezTo>
                  <a:pt x="2949716" y="2043700"/>
                  <a:pt x="3096892" y="2021504"/>
                  <a:pt x="3115339" y="2020186"/>
                </a:cubicBezTo>
                <a:cubicBezTo>
                  <a:pt x="3150781" y="2023730"/>
                  <a:pt x="3186656" y="2024255"/>
                  <a:pt x="3221665" y="2030819"/>
                </a:cubicBezTo>
                <a:cubicBezTo>
                  <a:pt x="3243696" y="2034950"/>
                  <a:pt x="3285460" y="2052084"/>
                  <a:pt x="3285460" y="2052084"/>
                </a:cubicBezTo>
                <a:cubicBezTo>
                  <a:pt x="3292548" y="2062716"/>
                  <a:pt x="3298544" y="2074164"/>
                  <a:pt x="3306725" y="2083981"/>
                </a:cubicBezTo>
                <a:cubicBezTo>
                  <a:pt x="3316351" y="2095533"/>
                  <a:pt x="3330282" y="2103368"/>
                  <a:pt x="3338623" y="2115879"/>
                </a:cubicBezTo>
                <a:cubicBezTo>
                  <a:pt x="3344840" y="2125204"/>
                  <a:pt x="3347057" y="2136787"/>
                  <a:pt x="3349255" y="2147777"/>
                </a:cubicBezTo>
                <a:cubicBezTo>
                  <a:pt x="3357711" y="2190056"/>
                  <a:pt x="3356886" y="2234463"/>
                  <a:pt x="3370521" y="2275367"/>
                </a:cubicBezTo>
                <a:lnTo>
                  <a:pt x="3391786" y="2339163"/>
                </a:lnTo>
                <a:cubicBezTo>
                  <a:pt x="3395330" y="2363972"/>
                  <a:pt x="3397503" y="2389016"/>
                  <a:pt x="3402418" y="2413591"/>
                </a:cubicBezTo>
                <a:cubicBezTo>
                  <a:pt x="3427708" y="2540043"/>
                  <a:pt x="3397247" y="2329402"/>
                  <a:pt x="3423683" y="2488019"/>
                </a:cubicBezTo>
                <a:cubicBezTo>
                  <a:pt x="3428381" y="2516204"/>
                  <a:pt x="3429205" y="2544966"/>
                  <a:pt x="3434316" y="2573079"/>
                </a:cubicBezTo>
                <a:cubicBezTo>
                  <a:pt x="3436321" y="2584106"/>
                  <a:pt x="3435828" y="2598463"/>
                  <a:pt x="3444948" y="2604977"/>
                </a:cubicBezTo>
                <a:cubicBezTo>
                  <a:pt x="3463188" y="2618006"/>
                  <a:pt x="3508744" y="2626242"/>
                  <a:pt x="3508744" y="2626242"/>
                </a:cubicBezTo>
                <a:cubicBezTo>
                  <a:pt x="3537097" y="2622698"/>
                  <a:pt x="3566237" y="2623127"/>
                  <a:pt x="3593804" y="2615609"/>
                </a:cubicBezTo>
                <a:cubicBezTo>
                  <a:pt x="3625643" y="2606925"/>
                  <a:pt x="3661261" y="2551461"/>
                  <a:pt x="3668232" y="2530549"/>
                </a:cubicBezTo>
                <a:cubicBezTo>
                  <a:pt x="3700492" y="2433771"/>
                  <a:pt x="3651010" y="2586611"/>
                  <a:pt x="3689497" y="2445488"/>
                </a:cubicBezTo>
                <a:cubicBezTo>
                  <a:pt x="3695395" y="2423863"/>
                  <a:pt x="3710762" y="2381693"/>
                  <a:pt x="3710762" y="2381693"/>
                </a:cubicBezTo>
                <a:cubicBezTo>
                  <a:pt x="3714306" y="2353340"/>
                  <a:pt x="3716283" y="2324746"/>
                  <a:pt x="3721395" y="2296633"/>
                </a:cubicBezTo>
                <a:cubicBezTo>
                  <a:pt x="3723400" y="2285606"/>
                  <a:pt x="3729830" y="2275725"/>
                  <a:pt x="3732028" y="2264735"/>
                </a:cubicBezTo>
                <a:cubicBezTo>
                  <a:pt x="3736943" y="2240160"/>
                  <a:pt x="3738305" y="2214987"/>
                  <a:pt x="3742660" y="2190307"/>
                </a:cubicBezTo>
                <a:cubicBezTo>
                  <a:pt x="3748941" y="2154713"/>
                  <a:pt x="3757644" y="2119575"/>
                  <a:pt x="3763925" y="2083981"/>
                </a:cubicBezTo>
                <a:cubicBezTo>
                  <a:pt x="3784629" y="1966662"/>
                  <a:pt x="3760461" y="2051844"/>
                  <a:pt x="3795823" y="1945758"/>
                </a:cubicBezTo>
                <a:lnTo>
                  <a:pt x="3795823" y="1945758"/>
                </a:lnTo>
                <a:cubicBezTo>
                  <a:pt x="3811893" y="1881474"/>
                  <a:pt x="3801831" y="1917102"/>
                  <a:pt x="3827721" y="1839433"/>
                </a:cubicBezTo>
                <a:cubicBezTo>
                  <a:pt x="3831265" y="1828800"/>
                  <a:pt x="3833341" y="1817560"/>
                  <a:pt x="3838353" y="1807535"/>
                </a:cubicBezTo>
                <a:cubicBezTo>
                  <a:pt x="3851352" y="1781537"/>
                  <a:pt x="3862098" y="1755649"/>
                  <a:pt x="3880883" y="1733107"/>
                </a:cubicBezTo>
                <a:cubicBezTo>
                  <a:pt x="3890509" y="1721555"/>
                  <a:pt x="3899332" y="1707934"/>
                  <a:pt x="3912781" y="1701209"/>
                </a:cubicBezTo>
                <a:cubicBezTo>
                  <a:pt x="3928945" y="1693127"/>
                  <a:pt x="3948223" y="1694121"/>
                  <a:pt x="3965944" y="1690577"/>
                </a:cubicBezTo>
                <a:cubicBezTo>
                  <a:pt x="4054549" y="1694121"/>
                  <a:pt x="4143308" y="1694891"/>
                  <a:pt x="4231758" y="1701209"/>
                </a:cubicBezTo>
                <a:cubicBezTo>
                  <a:pt x="4242937" y="1702008"/>
                  <a:pt x="4252782" y="1709124"/>
                  <a:pt x="4263655" y="1711842"/>
                </a:cubicBezTo>
                <a:cubicBezTo>
                  <a:pt x="4281187" y="1716225"/>
                  <a:pt x="4299383" y="1717719"/>
                  <a:pt x="4316818" y="1722474"/>
                </a:cubicBezTo>
                <a:cubicBezTo>
                  <a:pt x="4449217" y="1758582"/>
                  <a:pt x="4312194" y="1732335"/>
                  <a:pt x="4444409" y="1754372"/>
                </a:cubicBezTo>
                <a:cubicBezTo>
                  <a:pt x="4473180" y="1773553"/>
                  <a:pt x="4485113" y="1783412"/>
                  <a:pt x="4518837" y="1796902"/>
                </a:cubicBezTo>
                <a:cubicBezTo>
                  <a:pt x="4539649" y="1805227"/>
                  <a:pt x="4582632" y="1818167"/>
                  <a:pt x="4582632" y="1818167"/>
                </a:cubicBezTo>
                <a:cubicBezTo>
                  <a:pt x="4710554" y="1814512"/>
                  <a:pt x="4894442" y="1821134"/>
                  <a:pt x="5039832" y="1796902"/>
                </a:cubicBezTo>
                <a:cubicBezTo>
                  <a:pt x="5079730" y="1790252"/>
                  <a:pt x="5078857" y="1785752"/>
                  <a:pt x="5114260" y="1775637"/>
                </a:cubicBezTo>
                <a:cubicBezTo>
                  <a:pt x="5207716" y="1748935"/>
                  <a:pt x="5112207" y="1779866"/>
                  <a:pt x="5188688" y="1754372"/>
                </a:cubicBezTo>
                <a:cubicBezTo>
                  <a:pt x="5245395" y="1757916"/>
                  <a:pt x="5302687" y="1756144"/>
                  <a:pt x="5358809" y="1765005"/>
                </a:cubicBezTo>
                <a:cubicBezTo>
                  <a:pt x="5371431" y="1766998"/>
                  <a:pt x="5379277" y="1780555"/>
                  <a:pt x="5390707" y="1786270"/>
                </a:cubicBezTo>
                <a:cubicBezTo>
                  <a:pt x="5400731" y="1791282"/>
                  <a:pt x="5411972" y="1793358"/>
                  <a:pt x="5422604" y="1796902"/>
                </a:cubicBezTo>
                <a:cubicBezTo>
                  <a:pt x="5442014" y="1811459"/>
                  <a:pt x="5513223" y="1866094"/>
                  <a:pt x="5528930" y="1871330"/>
                </a:cubicBezTo>
                <a:lnTo>
                  <a:pt x="5560828" y="1881963"/>
                </a:lnTo>
                <a:cubicBezTo>
                  <a:pt x="5626278" y="1980137"/>
                  <a:pt x="5542757" y="1859374"/>
                  <a:pt x="5603358" y="1935126"/>
                </a:cubicBezTo>
                <a:cubicBezTo>
                  <a:pt x="5611341" y="1945104"/>
                  <a:pt x="5617535" y="1956391"/>
                  <a:pt x="5624623" y="1967023"/>
                </a:cubicBezTo>
                <a:lnTo>
                  <a:pt x="5645888" y="2030819"/>
                </a:lnTo>
                <a:lnTo>
                  <a:pt x="5656521" y="2062716"/>
                </a:lnTo>
                <a:cubicBezTo>
                  <a:pt x="5660065" y="2087525"/>
                  <a:pt x="5664659" y="2112207"/>
                  <a:pt x="5667153" y="2137144"/>
                </a:cubicBezTo>
                <a:cubicBezTo>
                  <a:pt x="5683814" y="2303757"/>
                  <a:pt x="5674581" y="2294294"/>
                  <a:pt x="5688418" y="2488019"/>
                </a:cubicBezTo>
                <a:cubicBezTo>
                  <a:pt x="5695162" y="2582440"/>
                  <a:pt x="5674014" y="2564733"/>
                  <a:pt x="5730948" y="2583712"/>
                </a:cubicBezTo>
                <a:cubicBezTo>
                  <a:pt x="5756487" y="2577327"/>
                  <a:pt x="5787019" y="2574760"/>
                  <a:pt x="5805376" y="2551814"/>
                </a:cubicBezTo>
                <a:cubicBezTo>
                  <a:pt x="5812377" y="2543062"/>
                  <a:pt x="5810997" y="2529941"/>
                  <a:pt x="5816009" y="2519916"/>
                </a:cubicBezTo>
                <a:cubicBezTo>
                  <a:pt x="5821724" y="2508487"/>
                  <a:pt x="5830186" y="2498651"/>
                  <a:pt x="5837274" y="2488019"/>
                </a:cubicBezTo>
                <a:cubicBezTo>
                  <a:pt x="5861257" y="2392085"/>
                  <a:pt x="5849297" y="2430684"/>
                  <a:pt x="5869172" y="2371060"/>
                </a:cubicBezTo>
                <a:cubicBezTo>
                  <a:pt x="5872713" y="2339190"/>
                  <a:pt x="5880890" y="2249760"/>
                  <a:pt x="5890437" y="2211572"/>
                </a:cubicBezTo>
                <a:cubicBezTo>
                  <a:pt x="5890441" y="2211557"/>
                  <a:pt x="5917016" y="2131835"/>
                  <a:pt x="5922335" y="2115879"/>
                </a:cubicBezTo>
                <a:cubicBezTo>
                  <a:pt x="5925879" y="2105246"/>
                  <a:pt x="5926750" y="2093306"/>
                  <a:pt x="5932967" y="2083981"/>
                </a:cubicBezTo>
                <a:cubicBezTo>
                  <a:pt x="5960449" y="2042759"/>
                  <a:pt x="5950191" y="2064207"/>
                  <a:pt x="5964865" y="2020186"/>
                </a:cubicBezTo>
                <a:cubicBezTo>
                  <a:pt x="5971734" y="1978973"/>
                  <a:pt x="5970539" y="1947576"/>
                  <a:pt x="5996762" y="1913860"/>
                </a:cubicBezTo>
                <a:cubicBezTo>
                  <a:pt x="6012148" y="1894078"/>
                  <a:pt x="6026150" y="1868623"/>
                  <a:pt x="6049925" y="1860698"/>
                </a:cubicBezTo>
                <a:lnTo>
                  <a:pt x="6113721" y="1839433"/>
                </a:lnTo>
                <a:cubicBezTo>
                  <a:pt x="6124353" y="1832344"/>
                  <a:pt x="6133941" y="1823357"/>
                  <a:pt x="6145618" y="1818167"/>
                </a:cubicBezTo>
                <a:cubicBezTo>
                  <a:pt x="6312034" y="1744203"/>
                  <a:pt x="6565899" y="1804652"/>
                  <a:pt x="6698511" y="1807535"/>
                </a:cubicBezTo>
                <a:cubicBezTo>
                  <a:pt x="6709144" y="1814623"/>
                  <a:pt x="6720592" y="1820619"/>
                  <a:pt x="6730409" y="1828800"/>
                </a:cubicBezTo>
                <a:cubicBezTo>
                  <a:pt x="6741961" y="1838426"/>
                  <a:pt x="6749796" y="1852357"/>
                  <a:pt x="6762307" y="1860698"/>
                </a:cubicBezTo>
                <a:cubicBezTo>
                  <a:pt x="6771632" y="1866915"/>
                  <a:pt x="6783572" y="1867786"/>
                  <a:pt x="6794204" y="1871330"/>
                </a:cubicBezTo>
                <a:cubicBezTo>
                  <a:pt x="6804837" y="1878418"/>
                  <a:pt x="6814672" y="1886880"/>
                  <a:pt x="6826102" y="1892595"/>
                </a:cubicBezTo>
                <a:cubicBezTo>
                  <a:pt x="6836127" y="1897607"/>
                  <a:pt x="6846792" y="1903228"/>
                  <a:pt x="6858000" y="1903228"/>
                </a:cubicBezTo>
                <a:cubicBezTo>
                  <a:pt x="6985640" y="1903228"/>
                  <a:pt x="7113181" y="1896139"/>
                  <a:pt x="7240772" y="1892595"/>
                </a:cubicBezTo>
                <a:cubicBezTo>
                  <a:pt x="7388284" y="1877844"/>
                  <a:pt x="7302133" y="1896381"/>
                  <a:pt x="7400260" y="1860698"/>
                </a:cubicBezTo>
                <a:cubicBezTo>
                  <a:pt x="7431859" y="1849208"/>
                  <a:pt x="7464055" y="1839433"/>
                  <a:pt x="7495953" y="1828800"/>
                </a:cubicBezTo>
                <a:lnTo>
                  <a:pt x="7527851" y="1818167"/>
                </a:lnTo>
                <a:cubicBezTo>
                  <a:pt x="7598735" y="1821711"/>
                  <a:pt x="7672871" y="1807281"/>
                  <a:pt x="7740502" y="1828800"/>
                </a:cubicBezTo>
                <a:cubicBezTo>
                  <a:pt x="7761862" y="1835596"/>
                  <a:pt x="7761767" y="1892595"/>
                  <a:pt x="7761767" y="1892595"/>
                </a:cubicBezTo>
                <a:cubicBezTo>
                  <a:pt x="7758223" y="1910316"/>
                  <a:pt x="7755518" y="1928226"/>
                  <a:pt x="7751135" y="1945758"/>
                </a:cubicBezTo>
                <a:cubicBezTo>
                  <a:pt x="7748417" y="1956631"/>
                  <a:pt x="7740502" y="1966448"/>
                  <a:pt x="7740502" y="1977656"/>
                </a:cubicBezTo>
                <a:cubicBezTo>
                  <a:pt x="7740502" y="1992269"/>
                  <a:pt x="7746004" y="2006503"/>
                  <a:pt x="7751135" y="2020186"/>
                </a:cubicBezTo>
                <a:cubicBezTo>
                  <a:pt x="7756700" y="2035027"/>
                  <a:pt x="7762253" y="2050540"/>
                  <a:pt x="7772400" y="2062716"/>
                </a:cubicBezTo>
                <a:cubicBezTo>
                  <a:pt x="7788255" y="2081742"/>
                  <a:pt x="7814424" y="2087357"/>
                  <a:pt x="7836195" y="2094614"/>
                </a:cubicBezTo>
                <a:cubicBezTo>
                  <a:pt x="7850372" y="2105247"/>
                  <a:pt x="7864207" y="2116350"/>
                  <a:pt x="7878725" y="2126512"/>
                </a:cubicBezTo>
                <a:cubicBezTo>
                  <a:pt x="7899663" y="2141168"/>
                  <a:pt x="7942521" y="2169042"/>
                  <a:pt x="7942521" y="2169042"/>
                </a:cubicBezTo>
                <a:lnTo>
                  <a:pt x="7985051" y="2232837"/>
                </a:lnTo>
                <a:cubicBezTo>
                  <a:pt x="7992139" y="2243470"/>
                  <a:pt x="8001570" y="2252870"/>
                  <a:pt x="8006316" y="2264735"/>
                </a:cubicBezTo>
                <a:lnTo>
                  <a:pt x="8027581" y="2317898"/>
                </a:lnTo>
                <a:cubicBezTo>
                  <a:pt x="8028542" y="2330395"/>
                  <a:pt x="8030420" y="2455655"/>
                  <a:pt x="8048846" y="2498651"/>
                </a:cubicBezTo>
                <a:cubicBezTo>
                  <a:pt x="8053880" y="2510397"/>
                  <a:pt x="8063023" y="2519916"/>
                  <a:pt x="8070111" y="2530549"/>
                </a:cubicBezTo>
                <a:cubicBezTo>
                  <a:pt x="8107119" y="2526437"/>
                  <a:pt x="8191905" y="2523782"/>
                  <a:pt x="8229600" y="2498651"/>
                </a:cubicBezTo>
                <a:lnTo>
                  <a:pt x="8261497" y="2477386"/>
                </a:lnTo>
                <a:cubicBezTo>
                  <a:pt x="8268585" y="2466753"/>
                  <a:pt x="8274272" y="2455039"/>
                  <a:pt x="8282762" y="2445488"/>
                </a:cubicBezTo>
                <a:cubicBezTo>
                  <a:pt x="8302742" y="2423011"/>
                  <a:pt x="8346558" y="2381693"/>
                  <a:pt x="8346558" y="2381693"/>
                </a:cubicBezTo>
                <a:cubicBezTo>
                  <a:pt x="8366892" y="2320688"/>
                  <a:pt x="8342628" y="2377633"/>
                  <a:pt x="8389088" y="2317898"/>
                </a:cubicBezTo>
                <a:cubicBezTo>
                  <a:pt x="8404779" y="2297724"/>
                  <a:pt x="8431618" y="2254102"/>
                  <a:pt x="8431618" y="2254102"/>
                </a:cubicBezTo>
                <a:cubicBezTo>
                  <a:pt x="8435023" y="2240482"/>
                  <a:pt x="8445259" y="2194923"/>
                  <a:pt x="8452883" y="2179674"/>
                </a:cubicBezTo>
                <a:cubicBezTo>
                  <a:pt x="8466295" y="2152849"/>
                  <a:pt x="8475635" y="2146290"/>
                  <a:pt x="8495414" y="2126512"/>
                </a:cubicBezTo>
                <a:cubicBezTo>
                  <a:pt x="8520720" y="2050593"/>
                  <a:pt x="8504245" y="2081367"/>
                  <a:pt x="8537944" y="2030819"/>
                </a:cubicBezTo>
                <a:cubicBezTo>
                  <a:pt x="8541488" y="2016642"/>
                  <a:pt x="8544377" y="2002285"/>
                  <a:pt x="8548576" y="1988288"/>
                </a:cubicBezTo>
                <a:cubicBezTo>
                  <a:pt x="8555017" y="1966818"/>
                  <a:pt x="8562754" y="1945758"/>
                  <a:pt x="8569842" y="1924493"/>
                </a:cubicBezTo>
                <a:lnTo>
                  <a:pt x="8580474" y="1892595"/>
                </a:lnTo>
                <a:cubicBezTo>
                  <a:pt x="8580478" y="1892582"/>
                  <a:pt x="8601736" y="1828813"/>
                  <a:pt x="8601739" y="1828800"/>
                </a:cubicBezTo>
                <a:cubicBezTo>
                  <a:pt x="8614570" y="1764647"/>
                  <a:pt x="8606657" y="1792782"/>
                  <a:pt x="8623004" y="1743739"/>
                </a:cubicBezTo>
                <a:cubicBezTo>
                  <a:pt x="8619460" y="1633869"/>
                  <a:pt x="8620803" y="1523733"/>
                  <a:pt x="8612372" y="1414130"/>
                </a:cubicBezTo>
                <a:cubicBezTo>
                  <a:pt x="8610131" y="1384990"/>
                  <a:pt x="8604177" y="1355211"/>
                  <a:pt x="8591107" y="1329070"/>
                </a:cubicBezTo>
                <a:cubicBezTo>
                  <a:pt x="8584019" y="1314893"/>
                  <a:pt x="8575729" y="1301256"/>
                  <a:pt x="8569842" y="1286539"/>
                </a:cubicBezTo>
                <a:cubicBezTo>
                  <a:pt x="8561517" y="1265727"/>
                  <a:pt x="8562926" y="1239964"/>
                  <a:pt x="8548576" y="1222744"/>
                </a:cubicBezTo>
                <a:cubicBezTo>
                  <a:pt x="8545367" y="1218893"/>
                  <a:pt x="8494573" y="1154024"/>
                  <a:pt x="8474148" y="1137684"/>
                </a:cubicBezTo>
                <a:cubicBezTo>
                  <a:pt x="8464170" y="1129701"/>
                  <a:pt x="8452883" y="1123507"/>
                  <a:pt x="8442251" y="1116419"/>
                </a:cubicBezTo>
                <a:cubicBezTo>
                  <a:pt x="8420302" y="1050573"/>
                  <a:pt x="8451221" y="1113427"/>
                  <a:pt x="8389088" y="1073888"/>
                </a:cubicBezTo>
                <a:cubicBezTo>
                  <a:pt x="8361521" y="1056345"/>
                  <a:pt x="8341249" y="1029085"/>
                  <a:pt x="8314660" y="1010093"/>
                </a:cubicBezTo>
                <a:cubicBezTo>
                  <a:pt x="8197860" y="926665"/>
                  <a:pt x="8283996" y="999168"/>
                  <a:pt x="8187069" y="946298"/>
                </a:cubicBezTo>
                <a:cubicBezTo>
                  <a:pt x="8085102" y="890679"/>
                  <a:pt x="8163241" y="915104"/>
                  <a:pt x="8059479" y="871870"/>
                </a:cubicBezTo>
                <a:cubicBezTo>
                  <a:pt x="8005313" y="849301"/>
                  <a:pt x="7958339" y="842306"/>
                  <a:pt x="7899990" y="829339"/>
                </a:cubicBezTo>
                <a:cubicBezTo>
                  <a:pt x="7885813" y="822251"/>
                  <a:pt x="7872642" y="812628"/>
                  <a:pt x="7857460" y="808074"/>
                </a:cubicBezTo>
                <a:cubicBezTo>
                  <a:pt x="7836811" y="801879"/>
                  <a:pt x="7814745" y="801959"/>
                  <a:pt x="7793665" y="797442"/>
                </a:cubicBezTo>
                <a:cubicBezTo>
                  <a:pt x="7765087" y="791318"/>
                  <a:pt x="7736958" y="783265"/>
                  <a:pt x="7708604" y="776177"/>
                </a:cubicBezTo>
                <a:lnTo>
                  <a:pt x="7666074" y="765544"/>
                </a:lnTo>
                <a:cubicBezTo>
                  <a:pt x="7655441" y="758456"/>
                  <a:pt x="7646185" y="748646"/>
                  <a:pt x="7634176" y="744279"/>
                </a:cubicBezTo>
                <a:cubicBezTo>
                  <a:pt x="7581099" y="724978"/>
                  <a:pt x="7529774" y="720251"/>
                  <a:pt x="7474688" y="712381"/>
                </a:cubicBezTo>
                <a:cubicBezTo>
                  <a:pt x="7433607" y="698688"/>
                  <a:pt x="7440944" y="699669"/>
                  <a:pt x="7389628" y="691116"/>
                </a:cubicBezTo>
                <a:cubicBezTo>
                  <a:pt x="7336013" y="682180"/>
                  <a:pt x="7281500" y="679764"/>
                  <a:pt x="7230139" y="659219"/>
                </a:cubicBezTo>
                <a:cubicBezTo>
                  <a:pt x="7212418" y="652130"/>
                  <a:pt x="7195218" y="643566"/>
                  <a:pt x="7176976" y="637953"/>
                </a:cubicBezTo>
                <a:cubicBezTo>
                  <a:pt x="7149043" y="629358"/>
                  <a:pt x="7118056" y="629758"/>
                  <a:pt x="7091916" y="616688"/>
                </a:cubicBezTo>
                <a:cubicBezTo>
                  <a:pt x="7019310" y="580385"/>
                  <a:pt x="7064427" y="600437"/>
                  <a:pt x="6953693" y="563526"/>
                </a:cubicBezTo>
                <a:cubicBezTo>
                  <a:pt x="6932428" y="556438"/>
                  <a:pt x="6911779" y="547123"/>
                  <a:pt x="6889897" y="542260"/>
                </a:cubicBezTo>
                <a:cubicBezTo>
                  <a:pt x="6769740" y="515558"/>
                  <a:pt x="6826551" y="525616"/>
                  <a:pt x="6719776" y="510363"/>
                </a:cubicBezTo>
                <a:cubicBezTo>
                  <a:pt x="6694967" y="499730"/>
                  <a:pt x="6671146" y="486403"/>
                  <a:pt x="6645348" y="478465"/>
                </a:cubicBezTo>
                <a:cubicBezTo>
                  <a:pt x="6624743" y="472125"/>
                  <a:pt x="6602764" y="471689"/>
                  <a:pt x="6581553" y="467833"/>
                </a:cubicBezTo>
                <a:cubicBezTo>
                  <a:pt x="6563773" y="464600"/>
                  <a:pt x="6546111" y="460744"/>
                  <a:pt x="6528390" y="457200"/>
                </a:cubicBezTo>
                <a:cubicBezTo>
                  <a:pt x="6430592" y="398520"/>
                  <a:pt x="6522892" y="445067"/>
                  <a:pt x="6411432" y="414670"/>
                </a:cubicBezTo>
                <a:cubicBezTo>
                  <a:pt x="6393018" y="409648"/>
                  <a:pt x="6376550" y="398889"/>
                  <a:pt x="6358269" y="393405"/>
                </a:cubicBezTo>
                <a:cubicBezTo>
                  <a:pt x="6339690" y="387831"/>
                  <a:pt x="6256458" y="374664"/>
                  <a:pt x="6241311" y="372139"/>
                </a:cubicBezTo>
                <a:cubicBezTo>
                  <a:pt x="6230679" y="365051"/>
                  <a:pt x="6221379" y="355361"/>
                  <a:pt x="6209414" y="350874"/>
                </a:cubicBezTo>
                <a:cubicBezTo>
                  <a:pt x="6192493" y="344529"/>
                  <a:pt x="6173893" y="344162"/>
                  <a:pt x="6156251" y="340242"/>
                </a:cubicBezTo>
                <a:cubicBezTo>
                  <a:pt x="6141986" y="337072"/>
                  <a:pt x="6127584" y="334230"/>
                  <a:pt x="6113721" y="329609"/>
                </a:cubicBezTo>
                <a:cubicBezTo>
                  <a:pt x="6095614" y="323573"/>
                  <a:pt x="6078665" y="314379"/>
                  <a:pt x="6060558" y="308344"/>
                </a:cubicBezTo>
                <a:cubicBezTo>
                  <a:pt x="6017606" y="294027"/>
                  <a:pt x="6011197" y="299715"/>
                  <a:pt x="5964865" y="287079"/>
                </a:cubicBezTo>
                <a:cubicBezTo>
                  <a:pt x="5943239" y="281181"/>
                  <a:pt x="5922334" y="272903"/>
                  <a:pt x="5901069" y="265814"/>
                </a:cubicBezTo>
                <a:cubicBezTo>
                  <a:pt x="5890437" y="262270"/>
                  <a:pt x="5880045" y="257899"/>
                  <a:pt x="5869172" y="255181"/>
                </a:cubicBezTo>
                <a:cubicBezTo>
                  <a:pt x="5830948" y="245625"/>
                  <a:pt x="5813964" y="240663"/>
                  <a:pt x="5773479" y="233916"/>
                </a:cubicBezTo>
                <a:cubicBezTo>
                  <a:pt x="5748759" y="229796"/>
                  <a:pt x="5723860" y="226828"/>
                  <a:pt x="5699051" y="223284"/>
                </a:cubicBezTo>
                <a:cubicBezTo>
                  <a:pt x="5688418" y="219740"/>
                  <a:pt x="5677178" y="217663"/>
                  <a:pt x="5667153" y="212651"/>
                </a:cubicBezTo>
                <a:cubicBezTo>
                  <a:pt x="5655723" y="206936"/>
                  <a:pt x="5647584" y="194748"/>
                  <a:pt x="5635255" y="191386"/>
                </a:cubicBezTo>
                <a:cubicBezTo>
                  <a:pt x="5568864" y="173280"/>
                  <a:pt x="5499998" y="165547"/>
                  <a:pt x="5433237" y="148856"/>
                </a:cubicBezTo>
                <a:cubicBezTo>
                  <a:pt x="5419060" y="145312"/>
                  <a:pt x="5404704" y="142422"/>
                  <a:pt x="5390707" y="138223"/>
                </a:cubicBezTo>
                <a:cubicBezTo>
                  <a:pt x="5369237" y="131782"/>
                  <a:pt x="5348753" y="121998"/>
                  <a:pt x="5326911" y="116958"/>
                </a:cubicBezTo>
                <a:cubicBezTo>
                  <a:pt x="5302492" y="111323"/>
                  <a:pt x="5277140" y="110809"/>
                  <a:pt x="5252483" y="106326"/>
                </a:cubicBezTo>
                <a:cubicBezTo>
                  <a:pt x="5199359" y="96667"/>
                  <a:pt x="5223602" y="97482"/>
                  <a:pt x="5178055" y="85060"/>
                </a:cubicBezTo>
                <a:cubicBezTo>
                  <a:pt x="5149859" y="77370"/>
                  <a:pt x="5121348" y="70883"/>
                  <a:pt x="5092995" y="63795"/>
                </a:cubicBezTo>
                <a:cubicBezTo>
                  <a:pt x="5078818" y="60251"/>
                  <a:pt x="5064328" y="57784"/>
                  <a:pt x="5050465" y="53163"/>
                </a:cubicBezTo>
                <a:cubicBezTo>
                  <a:pt x="4981902" y="30308"/>
                  <a:pt x="5047513" y="49704"/>
                  <a:pt x="4922874" y="31898"/>
                </a:cubicBezTo>
                <a:cubicBezTo>
                  <a:pt x="4904984" y="29342"/>
                  <a:pt x="4887508" y="24406"/>
                  <a:pt x="4869711" y="21265"/>
                </a:cubicBezTo>
                <a:lnTo>
                  <a:pt x="4742121" y="0"/>
                </a:lnTo>
                <a:lnTo>
                  <a:pt x="4051004" y="10633"/>
                </a:lnTo>
                <a:cubicBezTo>
                  <a:pt x="3994204" y="12035"/>
                  <a:pt x="3937296" y="14496"/>
                  <a:pt x="3880883" y="21265"/>
                </a:cubicBezTo>
                <a:cubicBezTo>
                  <a:pt x="3848440" y="25158"/>
                  <a:pt x="3817369" y="36851"/>
                  <a:pt x="3785190" y="42530"/>
                </a:cubicBezTo>
                <a:cubicBezTo>
                  <a:pt x="3757051" y="47496"/>
                  <a:pt x="3728315" y="48465"/>
                  <a:pt x="3700130" y="53163"/>
                </a:cubicBezTo>
                <a:cubicBezTo>
                  <a:pt x="3664478" y="59105"/>
                  <a:pt x="3629823" y="71427"/>
                  <a:pt x="3593804" y="74428"/>
                </a:cubicBezTo>
                <a:cubicBezTo>
                  <a:pt x="3519835" y="80592"/>
                  <a:pt x="3462309" y="82870"/>
                  <a:pt x="3391786" y="95693"/>
                </a:cubicBezTo>
                <a:cubicBezTo>
                  <a:pt x="3377408" y="98307"/>
                  <a:pt x="3363633" y="103712"/>
                  <a:pt x="3349255" y="106326"/>
                </a:cubicBezTo>
                <a:cubicBezTo>
                  <a:pt x="3324598" y="110809"/>
                  <a:pt x="3299508" y="112603"/>
                  <a:pt x="3274828" y="116958"/>
                </a:cubicBezTo>
                <a:cubicBezTo>
                  <a:pt x="3239234" y="123239"/>
                  <a:pt x="3204096" y="131942"/>
                  <a:pt x="3168502" y="138223"/>
                </a:cubicBezTo>
                <a:cubicBezTo>
                  <a:pt x="3093926" y="151384"/>
                  <a:pt x="3047354" y="152749"/>
                  <a:pt x="2966483" y="159488"/>
                </a:cubicBezTo>
                <a:lnTo>
                  <a:pt x="2785730" y="202019"/>
                </a:lnTo>
                <a:cubicBezTo>
                  <a:pt x="2771514" y="205404"/>
                  <a:pt x="2757614" y="210249"/>
                  <a:pt x="2743200" y="212651"/>
                </a:cubicBezTo>
                <a:lnTo>
                  <a:pt x="2679404" y="223284"/>
                </a:lnTo>
                <a:cubicBezTo>
                  <a:pt x="2582666" y="261980"/>
                  <a:pt x="2671801" y="231184"/>
                  <a:pt x="2551814" y="255181"/>
                </a:cubicBezTo>
                <a:cubicBezTo>
                  <a:pt x="2493104" y="266923"/>
                  <a:pt x="2542814" y="270054"/>
                  <a:pt x="2466753" y="297712"/>
                </a:cubicBezTo>
                <a:cubicBezTo>
                  <a:pt x="2446493" y="305079"/>
                  <a:pt x="2424223" y="304800"/>
                  <a:pt x="2402958" y="308344"/>
                </a:cubicBezTo>
                <a:cubicBezTo>
                  <a:pt x="2365904" y="326871"/>
                  <a:pt x="2347994" y="337298"/>
                  <a:pt x="2307265" y="350874"/>
                </a:cubicBezTo>
                <a:cubicBezTo>
                  <a:pt x="2282787" y="359033"/>
                  <a:pt x="2257086" y="363321"/>
                  <a:pt x="2232837" y="372139"/>
                </a:cubicBezTo>
                <a:cubicBezTo>
                  <a:pt x="2217941" y="377556"/>
                  <a:pt x="2205148" y="387840"/>
                  <a:pt x="2190307" y="393405"/>
                </a:cubicBezTo>
                <a:cubicBezTo>
                  <a:pt x="2176624" y="398536"/>
                  <a:pt x="2161773" y="399838"/>
                  <a:pt x="2147776" y="404037"/>
                </a:cubicBezTo>
                <a:cubicBezTo>
                  <a:pt x="2126306" y="410478"/>
                  <a:pt x="2104793" y="416977"/>
                  <a:pt x="2083981" y="425302"/>
                </a:cubicBezTo>
                <a:cubicBezTo>
                  <a:pt x="1995677" y="460624"/>
                  <a:pt x="2093119" y="437955"/>
                  <a:pt x="1977655" y="457200"/>
                </a:cubicBezTo>
                <a:cubicBezTo>
                  <a:pt x="1967023" y="460744"/>
                  <a:pt x="1956534" y="464754"/>
                  <a:pt x="1945758" y="467833"/>
                </a:cubicBezTo>
                <a:cubicBezTo>
                  <a:pt x="1931707" y="471848"/>
                  <a:pt x="1916298" y="471930"/>
                  <a:pt x="1903228" y="478465"/>
                </a:cubicBezTo>
                <a:cubicBezTo>
                  <a:pt x="1894262" y="482948"/>
                  <a:pt x="1890303" y="494169"/>
                  <a:pt x="1881962" y="499730"/>
                </a:cubicBezTo>
                <a:cubicBezTo>
                  <a:pt x="1865984" y="510382"/>
                  <a:pt x="1801619" y="538167"/>
                  <a:pt x="1786269" y="542260"/>
                </a:cubicBezTo>
                <a:cubicBezTo>
                  <a:pt x="1751346" y="551573"/>
                  <a:pt x="1679944" y="563526"/>
                  <a:pt x="1679944" y="563526"/>
                </a:cubicBezTo>
                <a:cubicBezTo>
                  <a:pt x="1651590" y="577703"/>
                  <a:pt x="1625637" y="598368"/>
                  <a:pt x="1594883" y="606056"/>
                </a:cubicBezTo>
                <a:cubicBezTo>
                  <a:pt x="1580706" y="609600"/>
                  <a:pt x="1566404" y="612674"/>
                  <a:pt x="1552353" y="616688"/>
                </a:cubicBezTo>
                <a:cubicBezTo>
                  <a:pt x="1541576" y="619767"/>
                  <a:pt x="1531445" y="625123"/>
                  <a:pt x="1520455" y="627321"/>
                </a:cubicBezTo>
                <a:cubicBezTo>
                  <a:pt x="1495881" y="632236"/>
                  <a:pt x="1470837" y="634409"/>
                  <a:pt x="1446028" y="637953"/>
                </a:cubicBezTo>
                <a:cubicBezTo>
                  <a:pt x="1326176" y="697879"/>
                  <a:pt x="1409075" y="664004"/>
                  <a:pt x="1201479" y="701749"/>
                </a:cubicBezTo>
                <a:cubicBezTo>
                  <a:pt x="1183699" y="704982"/>
                  <a:pt x="1166248" y="710139"/>
                  <a:pt x="1148316" y="712381"/>
                </a:cubicBezTo>
                <a:cubicBezTo>
                  <a:pt x="1119962" y="715925"/>
                  <a:pt x="1091497" y="718669"/>
                  <a:pt x="1063255" y="723014"/>
                </a:cubicBezTo>
                <a:cubicBezTo>
                  <a:pt x="887221" y="750096"/>
                  <a:pt x="1190376" y="713614"/>
                  <a:pt x="914400" y="744279"/>
                </a:cubicBezTo>
                <a:cubicBezTo>
                  <a:pt x="893135" y="751367"/>
                  <a:pt x="872350" y="760107"/>
                  <a:pt x="850604" y="765544"/>
                </a:cubicBezTo>
                <a:cubicBezTo>
                  <a:pt x="829689" y="770773"/>
                  <a:pt x="807458" y="769982"/>
                  <a:pt x="786809" y="776177"/>
                </a:cubicBezTo>
                <a:cubicBezTo>
                  <a:pt x="771627" y="780732"/>
                  <a:pt x="759316" y="792430"/>
                  <a:pt x="744279" y="797442"/>
                </a:cubicBezTo>
                <a:cubicBezTo>
                  <a:pt x="727134" y="803157"/>
                  <a:pt x="708758" y="804154"/>
                  <a:pt x="691116" y="808074"/>
                </a:cubicBezTo>
                <a:cubicBezTo>
                  <a:pt x="601466" y="827996"/>
                  <a:pt x="701371" y="808177"/>
                  <a:pt x="584790" y="839972"/>
                </a:cubicBezTo>
                <a:cubicBezTo>
                  <a:pt x="567355" y="844727"/>
                  <a:pt x="549063" y="845850"/>
                  <a:pt x="531628" y="850605"/>
                </a:cubicBezTo>
                <a:cubicBezTo>
                  <a:pt x="510002" y="856503"/>
                  <a:pt x="486483" y="859436"/>
                  <a:pt x="467832" y="871870"/>
                </a:cubicBezTo>
                <a:cubicBezTo>
                  <a:pt x="426610" y="899352"/>
                  <a:pt x="448058" y="889094"/>
                  <a:pt x="404037" y="903767"/>
                </a:cubicBezTo>
                <a:cubicBezTo>
                  <a:pt x="355284" y="952523"/>
                  <a:pt x="417480" y="894807"/>
                  <a:pt x="340242" y="946298"/>
                </a:cubicBezTo>
                <a:cubicBezTo>
                  <a:pt x="331901" y="951859"/>
                  <a:pt x="326677" y="961145"/>
                  <a:pt x="318976" y="967563"/>
                </a:cubicBezTo>
                <a:cubicBezTo>
                  <a:pt x="305362" y="978907"/>
                  <a:pt x="290623" y="988828"/>
                  <a:pt x="276446" y="999460"/>
                </a:cubicBezTo>
                <a:cubicBezTo>
                  <a:pt x="269358" y="1010093"/>
                  <a:pt x="265160" y="1023375"/>
                  <a:pt x="255181" y="1031358"/>
                </a:cubicBezTo>
                <a:cubicBezTo>
                  <a:pt x="246429" y="1038360"/>
                  <a:pt x="233080" y="1036548"/>
                  <a:pt x="223283" y="1041991"/>
                </a:cubicBezTo>
                <a:cubicBezTo>
                  <a:pt x="200942" y="1054403"/>
                  <a:pt x="180753" y="1070344"/>
                  <a:pt x="159488" y="1084521"/>
                </a:cubicBezTo>
                <a:cubicBezTo>
                  <a:pt x="146000" y="1093513"/>
                  <a:pt x="100242" y="1121006"/>
                  <a:pt x="95693" y="1137684"/>
                </a:cubicBezTo>
                <a:cubicBezTo>
                  <a:pt x="88233" y="1165038"/>
                  <a:pt x="120502" y="1160720"/>
                  <a:pt x="106325" y="11908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30</a:t>
            </a:fld>
            <a:endParaRPr lang="en-US"/>
          </a:p>
        </p:txBody>
      </p:sp>
    </p:spTree>
    <p:extLst>
      <p:ext uri="{BB962C8B-B14F-4D97-AF65-F5344CB8AC3E}">
        <p14:creationId xmlns:p14="http://schemas.microsoft.com/office/powerpoint/2010/main" val="228216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numéro de diapositive 5"/>
          <p:cNvSpPr>
            <a:spLocks noGrp="1"/>
          </p:cNvSpPr>
          <p:nvPr>
            <p:ph type="sldNum" sz="quarter" idx="12"/>
          </p:nvPr>
        </p:nvSpPr>
        <p:spPr/>
        <p:txBody>
          <a:bodyPr/>
          <a:lstStyle/>
          <a:p>
            <a:pPr>
              <a:defRPr/>
            </a:pPr>
            <a:fld id="{824A1EDD-4E2A-4057-86EB-AA193ADE86EC}" type="slidenum">
              <a:rPr lang="fr-FR" altLang="fr-FR">
                <a:solidFill>
                  <a:schemeClr val="tx1"/>
                </a:solidFill>
              </a:rPr>
              <a:pPr>
                <a:defRPr/>
              </a:pPr>
              <a:t>31</a:t>
            </a:fld>
            <a:endParaRPr lang="fr-FR" altLang="fr-FR">
              <a:solidFill>
                <a:schemeClr val="tx1"/>
              </a:solidFill>
            </a:endParaRPr>
          </a:p>
        </p:txBody>
      </p:sp>
      <p:sp>
        <p:nvSpPr>
          <p:cNvPr id="470019" name="Rectangle 3"/>
          <p:cNvSpPr>
            <a:spLocks noChangeArrowheads="1"/>
          </p:cNvSpPr>
          <p:nvPr/>
        </p:nvSpPr>
        <p:spPr bwMode="auto">
          <a:xfrm>
            <a:off x="1835696" y="5733256"/>
            <a:ext cx="5616624" cy="515912"/>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Connaissance</a:t>
            </a:r>
          </a:p>
        </p:txBody>
      </p:sp>
      <p:sp>
        <p:nvSpPr>
          <p:cNvPr id="470020" name="Rectangle 4"/>
          <p:cNvSpPr>
            <a:spLocks noChangeArrowheads="1"/>
          </p:cNvSpPr>
          <p:nvPr/>
        </p:nvSpPr>
        <p:spPr bwMode="auto">
          <a:xfrm>
            <a:off x="2033971" y="4797152"/>
            <a:ext cx="5058309" cy="504056"/>
          </a:xfrm>
          <a:prstGeom prst="rect">
            <a:avLst/>
          </a:prstGeom>
          <a:solidFill>
            <a:schemeClr val="accent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Compréhension  </a:t>
            </a:r>
          </a:p>
        </p:txBody>
      </p:sp>
      <p:sp>
        <p:nvSpPr>
          <p:cNvPr id="470021" name="Rectangle 5"/>
          <p:cNvSpPr>
            <a:spLocks noChangeArrowheads="1"/>
          </p:cNvSpPr>
          <p:nvPr/>
        </p:nvSpPr>
        <p:spPr bwMode="auto">
          <a:xfrm>
            <a:off x="3419873" y="2622308"/>
            <a:ext cx="2088232" cy="504825"/>
          </a:xfrm>
          <a:prstGeom prst="rect">
            <a:avLst/>
          </a:prstGeom>
          <a:solidFill>
            <a:srgbClr val="33993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Analyse</a:t>
            </a:r>
          </a:p>
        </p:txBody>
      </p:sp>
      <p:sp>
        <p:nvSpPr>
          <p:cNvPr id="470022" name="Rectangle 6"/>
          <p:cNvSpPr>
            <a:spLocks noChangeArrowheads="1"/>
          </p:cNvSpPr>
          <p:nvPr/>
        </p:nvSpPr>
        <p:spPr bwMode="auto">
          <a:xfrm>
            <a:off x="2783987" y="3650227"/>
            <a:ext cx="3600400" cy="543798"/>
          </a:xfrm>
          <a:prstGeom prst="rect">
            <a:avLst/>
          </a:prstGeom>
          <a:solidFill>
            <a:srgbClr val="CC33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Application  </a:t>
            </a:r>
          </a:p>
        </p:txBody>
      </p:sp>
      <p:sp>
        <p:nvSpPr>
          <p:cNvPr id="470023" name="Rectangle 7"/>
          <p:cNvSpPr>
            <a:spLocks noChangeArrowheads="1"/>
          </p:cNvSpPr>
          <p:nvPr/>
        </p:nvSpPr>
        <p:spPr bwMode="auto">
          <a:xfrm>
            <a:off x="3833402" y="1571638"/>
            <a:ext cx="1440160" cy="504825"/>
          </a:xfrm>
          <a:prstGeom prst="rect">
            <a:avLst/>
          </a:prstGeom>
          <a:solidFill>
            <a:srgbClr val="FF33CC"/>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Evaluer </a:t>
            </a:r>
          </a:p>
        </p:txBody>
      </p:sp>
      <p:sp>
        <p:nvSpPr>
          <p:cNvPr id="470024" name="Rectangle 8"/>
          <p:cNvSpPr>
            <a:spLocks noChangeArrowheads="1"/>
          </p:cNvSpPr>
          <p:nvPr/>
        </p:nvSpPr>
        <p:spPr bwMode="auto">
          <a:xfrm>
            <a:off x="3914670" y="376878"/>
            <a:ext cx="1098638" cy="504056"/>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Narrow" pitchFamily="34" charset="0"/>
              <a:buChar char="●"/>
              <a:defRPr sz="2600">
                <a:solidFill>
                  <a:srgbClr val="CC3300"/>
                </a:solidFill>
                <a:latin typeface="Arial Narrow" pitchFamily="34" charset="0"/>
              </a:defRPr>
            </a:lvl1pPr>
            <a:lvl2pPr marL="742950" indent="-285750" eaLnBrk="0" hangingPunct="0">
              <a:spcBef>
                <a:spcPct val="20000"/>
              </a:spcBef>
              <a:buFont typeface="Wingdings" pitchFamily="2" charset="2"/>
              <a:buChar char="§"/>
              <a:defRPr sz="2400">
                <a:solidFill>
                  <a:srgbClr val="CC3300"/>
                </a:solidFill>
                <a:latin typeface="Arial Narrow" pitchFamily="34" charset="0"/>
              </a:defRPr>
            </a:lvl2pPr>
            <a:lvl3pPr marL="1143000" indent="-228600" eaLnBrk="0" hangingPunct="0">
              <a:spcBef>
                <a:spcPct val="20000"/>
              </a:spcBef>
              <a:buChar char="•"/>
              <a:defRPr sz="2000">
                <a:solidFill>
                  <a:srgbClr val="CC3300"/>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lgn="ctr" eaLnBrk="1" hangingPunct="1">
              <a:spcBef>
                <a:spcPct val="0"/>
              </a:spcBef>
              <a:buFontTx/>
              <a:buNone/>
            </a:pPr>
            <a:r>
              <a:rPr lang="fr-BE" altLang="fr-FR" sz="2500" dirty="0" smtClean="0">
                <a:solidFill>
                  <a:schemeClr val="tx1"/>
                </a:solidFill>
              </a:rPr>
              <a:t>Créer </a:t>
            </a:r>
          </a:p>
        </p:txBody>
      </p:sp>
      <p:sp>
        <p:nvSpPr>
          <p:cNvPr id="7" name="Rectangle 6"/>
          <p:cNvSpPr/>
          <p:nvPr/>
        </p:nvSpPr>
        <p:spPr>
          <a:xfrm>
            <a:off x="2213992" y="908719"/>
            <a:ext cx="4572000" cy="646331"/>
          </a:xfrm>
          <a:prstGeom prst="rect">
            <a:avLst/>
          </a:prstGeom>
        </p:spPr>
        <p:txBody>
          <a:bodyPr>
            <a:spAutoFit/>
          </a:bodyPr>
          <a:lstStyle/>
          <a:p>
            <a:pPr algn="ctr">
              <a:spcBef>
                <a:spcPct val="0"/>
              </a:spcBef>
            </a:pPr>
            <a:r>
              <a:rPr lang="fr-BE" altLang="fr-FR" dirty="0" smtClean="0">
                <a:solidFill>
                  <a:schemeClr val="tx1"/>
                </a:solidFill>
              </a:rPr>
              <a:t>concevoir une méthode, une idée, </a:t>
            </a:r>
          </a:p>
          <a:p>
            <a:pPr algn="ctr">
              <a:spcBef>
                <a:spcPct val="0"/>
              </a:spcBef>
            </a:pPr>
            <a:r>
              <a:rPr lang="fr-BE" altLang="fr-FR" dirty="0" smtClean="0">
                <a:solidFill>
                  <a:schemeClr val="tx1"/>
                </a:solidFill>
              </a:rPr>
              <a:t>un produit original</a:t>
            </a:r>
            <a:endParaRPr lang="fr-BE" altLang="fr-FR" dirty="0">
              <a:solidFill>
                <a:schemeClr val="tx1"/>
              </a:solidFill>
            </a:endParaRPr>
          </a:p>
        </p:txBody>
      </p:sp>
      <p:sp>
        <p:nvSpPr>
          <p:cNvPr id="8" name="Rectangle 7"/>
          <p:cNvSpPr/>
          <p:nvPr/>
        </p:nvSpPr>
        <p:spPr>
          <a:xfrm>
            <a:off x="2805360" y="2100980"/>
            <a:ext cx="3386889" cy="369332"/>
          </a:xfrm>
          <a:prstGeom prst="rect">
            <a:avLst/>
          </a:prstGeom>
        </p:spPr>
        <p:txBody>
          <a:bodyPr wrap="none">
            <a:spAutoFit/>
          </a:bodyPr>
          <a:lstStyle/>
          <a:p>
            <a:pPr algn="ctr">
              <a:spcBef>
                <a:spcPct val="0"/>
              </a:spcBef>
            </a:pPr>
            <a:r>
              <a:rPr lang="fr-BE" altLang="fr-FR" dirty="0" smtClean="0">
                <a:solidFill>
                  <a:schemeClr val="tx1"/>
                </a:solidFill>
              </a:rPr>
              <a:t>estimer en appliquant des critères</a:t>
            </a:r>
            <a:endParaRPr lang="fr-BE" altLang="fr-FR" dirty="0">
              <a:solidFill>
                <a:schemeClr val="tx1"/>
              </a:solidFill>
            </a:endParaRPr>
          </a:p>
        </p:txBody>
      </p:sp>
      <p:sp>
        <p:nvSpPr>
          <p:cNvPr id="9" name="Rectangle 8"/>
          <p:cNvSpPr/>
          <p:nvPr/>
        </p:nvSpPr>
        <p:spPr>
          <a:xfrm>
            <a:off x="2783987" y="3142845"/>
            <a:ext cx="3624775" cy="369332"/>
          </a:xfrm>
          <a:prstGeom prst="rect">
            <a:avLst/>
          </a:prstGeom>
        </p:spPr>
        <p:txBody>
          <a:bodyPr wrap="none">
            <a:spAutoFit/>
          </a:bodyPr>
          <a:lstStyle/>
          <a:p>
            <a:pPr algn="ctr">
              <a:spcBef>
                <a:spcPct val="0"/>
              </a:spcBef>
            </a:pPr>
            <a:r>
              <a:rPr lang="fr-BE" altLang="fr-FR" dirty="0" smtClean="0">
                <a:solidFill>
                  <a:schemeClr val="tx1"/>
                </a:solidFill>
              </a:rPr>
              <a:t> identifier les composantes d’un tout</a:t>
            </a:r>
            <a:endParaRPr lang="fr-BE" altLang="fr-FR" dirty="0">
              <a:solidFill>
                <a:schemeClr val="tx1"/>
              </a:solidFill>
            </a:endParaRPr>
          </a:p>
        </p:txBody>
      </p:sp>
      <p:sp>
        <p:nvSpPr>
          <p:cNvPr id="10" name="Rectangle 9"/>
          <p:cNvSpPr/>
          <p:nvPr/>
        </p:nvSpPr>
        <p:spPr>
          <a:xfrm>
            <a:off x="2289732" y="4194025"/>
            <a:ext cx="4572000" cy="646331"/>
          </a:xfrm>
          <a:prstGeom prst="rect">
            <a:avLst/>
          </a:prstGeom>
        </p:spPr>
        <p:txBody>
          <a:bodyPr>
            <a:spAutoFit/>
          </a:bodyPr>
          <a:lstStyle/>
          <a:p>
            <a:pPr algn="ctr">
              <a:spcBef>
                <a:spcPct val="0"/>
              </a:spcBef>
            </a:pPr>
            <a:r>
              <a:rPr lang="fr-BE" altLang="fr-FR" dirty="0" smtClean="0">
                <a:solidFill>
                  <a:schemeClr val="tx1"/>
                </a:solidFill>
              </a:rPr>
              <a:t>mobiliser des connaissances </a:t>
            </a:r>
          </a:p>
          <a:p>
            <a:pPr algn="ctr">
              <a:spcBef>
                <a:spcPct val="0"/>
              </a:spcBef>
            </a:pPr>
            <a:r>
              <a:rPr lang="fr-BE" altLang="fr-FR" dirty="0" smtClean="0">
                <a:solidFill>
                  <a:schemeClr val="tx1"/>
                </a:solidFill>
              </a:rPr>
              <a:t>dans une situation familière</a:t>
            </a:r>
            <a:endParaRPr lang="fr-BE" altLang="fr-FR" dirty="0">
              <a:solidFill>
                <a:schemeClr val="tx1"/>
              </a:solidFill>
            </a:endParaRPr>
          </a:p>
        </p:txBody>
      </p:sp>
      <p:sp>
        <p:nvSpPr>
          <p:cNvPr id="11" name="Rectangle 10"/>
          <p:cNvSpPr/>
          <p:nvPr/>
        </p:nvSpPr>
        <p:spPr>
          <a:xfrm>
            <a:off x="3018960" y="5280060"/>
            <a:ext cx="3069045" cy="369332"/>
          </a:xfrm>
          <a:prstGeom prst="rect">
            <a:avLst/>
          </a:prstGeom>
        </p:spPr>
        <p:txBody>
          <a:bodyPr wrap="none">
            <a:spAutoFit/>
          </a:bodyPr>
          <a:lstStyle/>
          <a:p>
            <a:pPr algn="ctr">
              <a:spcBef>
                <a:spcPct val="0"/>
              </a:spcBef>
            </a:pPr>
            <a:r>
              <a:rPr lang="fr-BE" altLang="fr-FR" dirty="0" smtClean="0">
                <a:solidFill>
                  <a:schemeClr val="tx1"/>
                </a:solidFill>
              </a:rPr>
              <a:t>donner du sens à l’information</a:t>
            </a:r>
            <a:endParaRPr lang="fr-BE" altLang="fr-FR" dirty="0">
              <a:solidFill>
                <a:schemeClr val="tx1"/>
              </a:solidFill>
            </a:endParaRPr>
          </a:p>
        </p:txBody>
      </p:sp>
      <p:sp>
        <p:nvSpPr>
          <p:cNvPr id="12" name="Rectangle 11"/>
          <p:cNvSpPr/>
          <p:nvPr/>
        </p:nvSpPr>
        <p:spPr>
          <a:xfrm>
            <a:off x="3248075" y="6263563"/>
            <a:ext cx="2668679" cy="369332"/>
          </a:xfrm>
          <a:prstGeom prst="rect">
            <a:avLst/>
          </a:prstGeom>
        </p:spPr>
        <p:txBody>
          <a:bodyPr wrap="none">
            <a:spAutoFit/>
          </a:bodyPr>
          <a:lstStyle/>
          <a:p>
            <a:pPr algn="ctr">
              <a:spcBef>
                <a:spcPct val="0"/>
              </a:spcBef>
            </a:pPr>
            <a:r>
              <a:rPr lang="fr-BE" altLang="fr-FR" dirty="0" smtClean="0">
                <a:solidFill>
                  <a:schemeClr val="tx1"/>
                </a:solidFill>
              </a:rPr>
              <a:t>récupérer de l’information</a:t>
            </a:r>
            <a:endParaRPr lang="fr-BE" altLang="fr-FR" dirty="0">
              <a:solidFill>
                <a:schemeClr val="tx1"/>
              </a:solidFill>
            </a:endParaRPr>
          </a:p>
        </p:txBody>
      </p:sp>
      <p:sp>
        <p:nvSpPr>
          <p:cNvPr id="13" name="Triangle isocèle 12"/>
          <p:cNvSpPr/>
          <p:nvPr/>
        </p:nvSpPr>
        <p:spPr>
          <a:xfrm>
            <a:off x="701054" y="116632"/>
            <a:ext cx="7704856" cy="6516263"/>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à coins arrondis 30"/>
          <p:cNvSpPr/>
          <p:nvPr/>
        </p:nvSpPr>
        <p:spPr>
          <a:xfrm rot="18251839">
            <a:off x="21564" y="2823566"/>
            <a:ext cx="2919093" cy="11064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2000" dirty="0" smtClean="0">
                <a:latin typeface="Arial Narrow" pitchFamily="34" charset="0"/>
              </a:rPr>
              <a:t>Pyramide de Bloom 1956</a:t>
            </a:r>
          </a:p>
          <a:p>
            <a:pPr algn="ctr"/>
            <a:r>
              <a:rPr lang="fr-FR" altLang="fr-FR" sz="2000" dirty="0" smtClean="0">
                <a:latin typeface="Arial Narrow" pitchFamily="34" charset="0"/>
              </a:rPr>
              <a:t>Et Anderson 2000</a:t>
            </a:r>
          </a:p>
          <a:p>
            <a:pPr algn="ctr"/>
            <a:r>
              <a:rPr lang="fr-FR" altLang="fr-FR" sz="2000" dirty="0" smtClean="0">
                <a:latin typeface="Arial Narrow" pitchFamily="34" charset="0"/>
              </a:rPr>
              <a:t>Objectifs cognitifs</a:t>
            </a:r>
            <a:endParaRPr lang="fr-FR" altLang="fr-FR" sz="2000" dirty="0">
              <a:latin typeface="Arial Narrow" pitchFamily="34" charset="0"/>
            </a:endParaRPr>
          </a:p>
        </p:txBody>
      </p:sp>
      <p:sp>
        <p:nvSpPr>
          <p:cNvPr id="18" name="Rectangle à coins arrondis 17"/>
          <p:cNvSpPr/>
          <p:nvPr/>
        </p:nvSpPr>
        <p:spPr>
          <a:xfrm rot="3311008">
            <a:off x="5673417" y="2666922"/>
            <a:ext cx="4019019" cy="764303"/>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2">
                    <a:lumMod val="25000"/>
                  </a:schemeClr>
                </a:solidFill>
              </a:rPr>
              <a:t>Les méthodes adaptées </a:t>
            </a:r>
          </a:p>
          <a:p>
            <a:pPr algn="ctr"/>
            <a:r>
              <a:rPr lang="fr-BE" sz="2400" dirty="0" smtClean="0">
                <a:solidFill>
                  <a:schemeClr val="bg2">
                    <a:lumMod val="25000"/>
                  </a:schemeClr>
                </a:solidFill>
              </a:rPr>
              <a:t>aux objectifs (cognitifs)</a:t>
            </a:r>
            <a:endParaRPr lang="fr-BE" sz="2400" dirty="0">
              <a:solidFill>
                <a:schemeClr val="bg2">
                  <a:lumMod val="25000"/>
                </a:schemeClr>
              </a:solidFill>
            </a:endParaRPr>
          </a:p>
        </p:txBody>
      </p:sp>
    </p:spTree>
    <p:extLst>
      <p:ext uri="{BB962C8B-B14F-4D97-AF65-F5344CB8AC3E}">
        <p14:creationId xmlns:p14="http://schemas.microsoft.com/office/powerpoint/2010/main" val="109686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00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00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00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00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00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0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P spid="470020" grpId="0" animBg="1"/>
      <p:bldP spid="470021" grpId="0" animBg="1"/>
      <p:bldP spid="470022" grpId="0" animBg="1"/>
      <p:bldP spid="470023" grpId="0" animBg="1"/>
      <p:bldP spid="470024" grpId="0" animBg="1"/>
      <p:bldP spid="7" grpId="0"/>
      <p:bldP spid="8"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2"/>
          <p:cNvSpPr>
            <a:spLocks noGrp="1"/>
          </p:cNvSpPr>
          <p:nvPr>
            <p:ph type="sldNum" sz="quarter" idx="12"/>
          </p:nvPr>
        </p:nvSpPr>
        <p:spPr>
          <a:noFill/>
        </p:spPr>
        <p:txBody>
          <a:bodyPr/>
          <a:lstStyle>
            <a:lvl1pPr>
              <a:spcBef>
                <a:spcPct val="20000"/>
              </a:spcBef>
              <a:buFont typeface="Arial Narrow" pitchFamily="34" charset="0"/>
              <a:buChar char="●"/>
              <a:defRPr sz="2400">
                <a:solidFill>
                  <a:srgbClr val="CC3300"/>
                </a:solidFill>
                <a:latin typeface="Arial Narrow" pitchFamily="34" charset="0"/>
              </a:defRPr>
            </a:lvl1pPr>
            <a:lvl2pPr marL="742950" indent="-285750">
              <a:spcBef>
                <a:spcPct val="20000"/>
              </a:spcBef>
              <a:buFont typeface="Wingdings" pitchFamily="2" charset="2"/>
              <a:buChar char="§"/>
              <a:defRPr sz="2200">
                <a:solidFill>
                  <a:srgbClr val="CC3300"/>
                </a:solidFill>
                <a:latin typeface="Arial Narrow" pitchFamily="34" charset="0"/>
              </a:defRPr>
            </a:lvl2pPr>
            <a:lvl3pPr marL="1143000" indent="-228600">
              <a:spcBef>
                <a:spcPct val="20000"/>
              </a:spcBef>
              <a:buChar char="•"/>
              <a:defRPr sz="2000">
                <a:solidFill>
                  <a:srgbClr val="CC3300"/>
                </a:solidFill>
                <a:latin typeface="Arial Narrow" pitchFamily="34" charset="0"/>
              </a:defRPr>
            </a:lvl3pPr>
            <a:lvl4pPr marL="1600200" indent="-228600">
              <a:spcBef>
                <a:spcPct val="20000"/>
              </a:spcBef>
              <a:buChar char="–"/>
              <a:defRPr sz="2000">
                <a:solidFill>
                  <a:srgbClr val="336600"/>
                </a:solidFill>
                <a:latin typeface="Arial Narrow" pitchFamily="34" charset="0"/>
              </a:defRPr>
            </a:lvl4pPr>
            <a:lvl5pPr marL="2057400" indent="-22860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spcBef>
                <a:spcPct val="0"/>
              </a:spcBef>
              <a:buFontTx/>
              <a:buNone/>
            </a:pPr>
            <a:fld id="{05FF5AAF-252C-49CB-B8BD-69EFDA420700}" type="slidenum">
              <a:rPr lang="fr-FR" altLang="fr-FR" sz="1500">
                <a:solidFill>
                  <a:srgbClr val="CC0000"/>
                </a:solidFill>
              </a:rPr>
              <a:pPr>
                <a:spcBef>
                  <a:spcPct val="0"/>
                </a:spcBef>
                <a:buFontTx/>
                <a:buNone/>
              </a:pPr>
              <a:t>32</a:t>
            </a:fld>
            <a:endParaRPr lang="fr-FR" altLang="fr-FR" sz="1500">
              <a:solidFill>
                <a:srgbClr val="CC0000"/>
              </a:solidFill>
            </a:endParaRPr>
          </a:p>
        </p:txBody>
      </p:sp>
      <p:pic>
        <p:nvPicPr>
          <p:cNvPr id="11267" name="Picture 2" descr="H:\Dossier MOOC raisonnement clinique\Notion de compét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908050"/>
            <a:ext cx="8848725"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à coins arrondis 18"/>
          <p:cNvSpPr/>
          <p:nvPr/>
        </p:nvSpPr>
        <p:spPr>
          <a:xfrm>
            <a:off x="130174" y="115888"/>
            <a:ext cx="7106121" cy="576262"/>
          </a:xfrm>
          <a:prstGeom prst="roundRect">
            <a:avLst/>
          </a:prstGeom>
          <a:solidFill>
            <a:srgbClr val="006600"/>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2600" dirty="0">
                <a:solidFill>
                  <a:schemeClr val="bg1"/>
                </a:solidFill>
              </a:rPr>
              <a:t>Compétence, vous avez dit compétence ?</a:t>
            </a:r>
          </a:p>
        </p:txBody>
      </p:sp>
    </p:spTree>
    <p:extLst>
      <p:ext uri="{BB962C8B-B14F-4D97-AF65-F5344CB8AC3E}">
        <p14:creationId xmlns:p14="http://schemas.microsoft.com/office/powerpoint/2010/main" val="14464627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4" y="260647"/>
            <a:ext cx="9061930" cy="636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à coins arrondis 2"/>
          <p:cNvSpPr/>
          <p:nvPr/>
        </p:nvSpPr>
        <p:spPr>
          <a:xfrm>
            <a:off x="179512" y="332656"/>
            <a:ext cx="3888432" cy="6254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à coins arrondis 3"/>
          <p:cNvSpPr/>
          <p:nvPr/>
        </p:nvSpPr>
        <p:spPr>
          <a:xfrm>
            <a:off x="6012160" y="260646"/>
            <a:ext cx="2718051" cy="792089"/>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2">
                    <a:lumMod val="25000"/>
                  </a:schemeClr>
                </a:solidFill>
              </a:rPr>
              <a:t>Vous avez dit transmissif</a:t>
            </a:r>
            <a:endParaRPr lang="fr-BE" sz="2400" dirty="0">
              <a:solidFill>
                <a:schemeClr val="bg2">
                  <a:lumMod val="25000"/>
                </a:schemeClr>
              </a:solidFill>
            </a:endParaRPr>
          </a:p>
        </p:txBody>
      </p:sp>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33</a:t>
            </a:fld>
            <a:endParaRPr lang="en-US"/>
          </a:p>
        </p:txBody>
      </p:sp>
    </p:spTree>
    <p:extLst>
      <p:ext uri="{BB962C8B-B14F-4D97-AF65-F5344CB8AC3E}">
        <p14:creationId xmlns:p14="http://schemas.microsoft.com/office/powerpoint/2010/main" val="35180606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8" y="119063"/>
            <a:ext cx="8391525" cy="661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à coins arrondis 2"/>
          <p:cNvSpPr/>
          <p:nvPr/>
        </p:nvSpPr>
        <p:spPr>
          <a:xfrm>
            <a:off x="107504" y="548680"/>
            <a:ext cx="2751051" cy="648072"/>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2">
                    <a:lumMod val="25000"/>
                  </a:schemeClr>
                </a:solidFill>
              </a:rPr>
              <a:t>Contextualisation</a:t>
            </a:r>
            <a:endParaRPr lang="fr-BE" sz="2400" dirty="0">
              <a:solidFill>
                <a:schemeClr val="bg2">
                  <a:lumMod val="25000"/>
                </a:schemeClr>
              </a:solidFill>
            </a:endParaRPr>
          </a:p>
        </p:txBody>
      </p:sp>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34</a:t>
            </a:fld>
            <a:endParaRPr lang="en-US"/>
          </a:p>
        </p:txBody>
      </p:sp>
    </p:spTree>
    <p:extLst>
      <p:ext uri="{BB962C8B-B14F-4D97-AF65-F5344CB8AC3E}">
        <p14:creationId xmlns:p14="http://schemas.microsoft.com/office/powerpoint/2010/main" val="30330392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180364" y="2348880"/>
            <a:ext cx="6552728" cy="1261011"/>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5400" dirty="0" smtClean="0"/>
              <a:t>Les outils</a:t>
            </a:r>
            <a:endParaRPr lang="fr-BE" sz="5400" dirty="0"/>
          </a:p>
        </p:txBody>
      </p:sp>
      <p:sp>
        <p:nvSpPr>
          <p:cNvPr id="3" name="Espace réservé du numéro de diapositive 2"/>
          <p:cNvSpPr>
            <a:spLocks noGrp="1"/>
          </p:cNvSpPr>
          <p:nvPr>
            <p:ph type="sldNum" sz="quarter" idx="12"/>
          </p:nvPr>
        </p:nvSpPr>
        <p:spPr/>
        <p:txBody>
          <a:bodyPr/>
          <a:lstStyle/>
          <a:p>
            <a:pPr>
              <a:defRPr/>
            </a:pPr>
            <a:fld id="{B3523E75-A28C-4060-9330-B2BE6DE0F8E2}" type="slidenum">
              <a:rPr lang="en-US" smtClean="0"/>
              <a:pPr>
                <a:defRPr/>
              </a:pPr>
              <a:t>35</a:t>
            </a:fld>
            <a:endParaRPr lang="en-US"/>
          </a:p>
        </p:txBody>
      </p:sp>
    </p:spTree>
    <p:extLst>
      <p:ext uri="{BB962C8B-B14F-4D97-AF65-F5344CB8AC3E}">
        <p14:creationId xmlns:p14="http://schemas.microsoft.com/office/powerpoint/2010/main" val="15698735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1758260" y="2204864"/>
            <a:ext cx="6198116" cy="1382886"/>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solidFill>
                  <a:schemeClr val="bg2">
                    <a:lumMod val="25000"/>
                  </a:schemeClr>
                </a:solidFill>
              </a:rPr>
              <a:t>Vive (?) les power points</a:t>
            </a:r>
            <a:endParaRPr lang="fr-BE" sz="4000" dirty="0">
              <a:solidFill>
                <a:schemeClr val="bg2">
                  <a:lumMod val="25000"/>
                </a:schemeClr>
              </a:solidFill>
            </a:endParaRPr>
          </a:p>
        </p:txBody>
      </p:sp>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36</a:t>
            </a:fld>
            <a:endParaRPr lang="en-US"/>
          </a:p>
        </p:txBody>
      </p:sp>
    </p:spTree>
    <p:extLst>
      <p:ext uri="{BB962C8B-B14F-4D97-AF65-F5344CB8AC3E}">
        <p14:creationId xmlns:p14="http://schemas.microsoft.com/office/powerpoint/2010/main" val="3060153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07950" y="765175"/>
            <a:ext cx="1590675" cy="792163"/>
          </a:xfrm>
        </p:spPr>
        <p:txBody>
          <a:bodyPr/>
          <a:lstStyle/>
          <a:p>
            <a:pPr eaLnBrk="1" hangingPunct="1"/>
            <a:r>
              <a:rPr lang="fr-BE" altLang="fr-FR" smtClean="0">
                <a:latin typeface="Arial Narrow" pitchFamily="34" charset="0"/>
              </a:rPr>
              <a:t>Vous</a:t>
            </a:r>
            <a:endParaRPr lang="en-US" altLang="fr-FR" smtClean="0">
              <a:latin typeface="Arial Narrow" pitchFamily="34" charset="0"/>
            </a:endParaRPr>
          </a:p>
        </p:txBody>
      </p:sp>
      <p:sp>
        <p:nvSpPr>
          <p:cNvPr id="3077" name="Rectangle 3"/>
          <p:cNvSpPr>
            <a:spLocks noGrp="1" noChangeArrowheads="1"/>
          </p:cNvSpPr>
          <p:nvPr>
            <p:ph type="body" idx="1"/>
          </p:nvPr>
        </p:nvSpPr>
        <p:spPr>
          <a:xfrm>
            <a:off x="1835150" y="266700"/>
            <a:ext cx="7124700" cy="1578124"/>
          </a:xfrm>
          <a:ln>
            <a:solidFill>
              <a:schemeClr val="bg2">
                <a:lumMod val="50000"/>
              </a:schemeClr>
            </a:solidFill>
          </a:ln>
        </p:spPr>
        <p:txBody>
          <a:bodyPr/>
          <a:lstStyle/>
          <a:p>
            <a:pPr eaLnBrk="1" hangingPunct="1">
              <a:defRPr/>
            </a:pPr>
            <a:r>
              <a:rPr lang="fr-BE" altLang="fr-FR" sz="2800" dirty="0" smtClean="0">
                <a:latin typeface="Arial Narrow" panose="020B0606020202030204" pitchFamily="34" charset="0"/>
              </a:rPr>
              <a:t>avez déjà VU saloper des </a:t>
            </a:r>
            <a:r>
              <a:rPr lang="fr-BE" altLang="fr-FR" sz="2800" dirty="0" err="1" smtClean="0">
                <a:latin typeface="Arial Narrow" panose="020B0606020202030204" pitchFamily="34" charset="0"/>
              </a:rPr>
              <a:t>PPT</a:t>
            </a:r>
            <a:endParaRPr lang="fr-BE" altLang="fr-FR" sz="2800" dirty="0" smtClean="0">
              <a:latin typeface="Arial Narrow" panose="020B0606020202030204" pitchFamily="34" charset="0"/>
            </a:endParaRPr>
          </a:p>
          <a:p>
            <a:pPr eaLnBrk="1" hangingPunct="1">
              <a:defRPr/>
            </a:pPr>
            <a:r>
              <a:rPr lang="fr-BE" altLang="fr-FR" sz="2800" dirty="0" smtClean="0">
                <a:latin typeface="Arial Narrow" panose="020B0606020202030204" pitchFamily="34" charset="0"/>
              </a:rPr>
              <a:t>avez déjà salopé des </a:t>
            </a:r>
            <a:r>
              <a:rPr lang="fr-BE" altLang="fr-FR" sz="2800" dirty="0" err="1" smtClean="0">
                <a:latin typeface="Arial Narrow" panose="020B0606020202030204" pitchFamily="34" charset="0"/>
              </a:rPr>
              <a:t>PPT</a:t>
            </a:r>
            <a:r>
              <a:rPr lang="fr-BE" altLang="fr-FR" sz="2800" dirty="0" smtClean="0">
                <a:latin typeface="Arial Narrow" panose="020B0606020202030204" pitchFamily="34" charset="0"/>
              </a:rPr>
              <a:t> vous-mêmes</a:t>
            </a:r>
          </a:p>
          <a:p>
            <a:pPr eaLnBrk="1" hangingPunct="1">
              <a:defRPr/>
            </a:pPr>
            <a:r>
              <a:rPr lang="fr-BE" altLang="fr-FR" sz="2800" dirty="0" smtClean="0">
                <a:latin typeface="Arial Narrow" panose="020B0606020202030204" pitchFamily="34" charset="0"/>
              </a:rPr>
              <a:t>avez des (contre) conseils à donner.</a:t>
            </a:r>
            <a:endParaRPr lang="en-US" altLang="fr-FR" sz="2800" dirty="0" smtClean="0">
              <a:latin typeface="Arial Narrow" panose="020B0606020202030204" pitchFamily="34" charset="0"/>
            </a:endParaRPr>
          </a:p>
        </p:txBody>
      </p:sp>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121233"/>
            <a:ext cx="3721100"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5433074" y="6093296"/>
            <a:ext cx="3685624" cy="646331"/>
          </a:xfrm>
          <a:prstGeom prst="rect">
            <a:avLst/>
          </a:prstGeom>
          <a:noFill/>
        </p:spPr>
        <p:txBody>
          <a:bodyPr wrap="none" rtlCol="0">
            <a:spAutoFit/>
          </a:bodyPr>
          <a:lstStyle/>
          <a:p>
            <a:r>
              <a:rPr lang="fr-BE" dirty="0" smtClean="0"/>
              <a:t>Adapté de D Leclercq 2012</a:t>
            </a:r>
          </a:p>
          <a:p>
            <a:r>
              <a:rPr lang="fr-BE" dirty="0">
                <a:hlinkClick r:id="rId3"/>
              </a:rPr>
              <a:t>http://hdl.handle.net/2268/120092</a:t>
            </a:r>
            <a:r>
              <a:rPr lang="fr-BE" dirty="0" smtClean="0"/>
              <a:t> </a:t>
            </a:r>
            <a:endParaRPr lang="fr-BE" dirty="0"/>
          </a:p>
        </p:txBody>
      </p:sp>
      <p:sp>
        <p:nvSpPr>
          <p:cNvPr id="4" name="Espace réservé du numéro de diapositive 3"/>
          <p:cNvSpPr>
            <a:spLocks noGrp="1"/>
          </p:cNvSpPr>
          <p:nvPr>
            <p:ph type="sldNum" sz="quarter" idx="12"/>
          </p:nvPr>
        </p:nvSpPr>
        <p:spPr/>
        <p:txBody>
          <a:bodyPr/>
          <a:lstStyle/>
          <a:p>
            <a:pPr>
              <a:defRPr/>
            </a:pPr>
            <a:fld id="{789F4083-3178-46E5-8A58-E8749ABA9A37}" type="slidenum">
              <a:rPr lang="en-US" smtClean="0"/>
              <a:pPr>
                <a:defRPr/>
              </a:pPr>
              <a:t>37</a:t>
            </a:fld>
            <a:endParaRPr lang="en-US"/>
          </a:p>
        </p:txBody>
      </p:sp>
    </p:spTree>
    <p:extLst>
      <p:ext uri="{BB962C8B-B14F-4D97-AF65-F5344CB8AC3E}">
        <p14:creationId xmlns:p14="http://schemas.microsoft.com/office/powerpoint/2010/main" val="28129249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ChangeArrowheads="1"/>
          </p:cNvSpPr>
          <p:nvPr/>
        </p:nvSpPr>
        <p:spPr bwMode="auto">
          <a:xfrm>
            <a:off x="2051050" y="1052513"/>
            <a:ext cx="5616575" cy="3816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8197" name="Rectangle 3"/>
          <p:cNvSpPr>
            <a:spLocks noGrp="1" noChangeArrowheads="1"/>
          </p:cNvSpPr>
          <p:nvPr>
            <p:ph type="title" sz="quarter"/>
          </p:nvPr>
        </p:nvSpPr>
        <p:spPr>
          <a:xfrm>
            <a:off x="1692275" y="238125"/>
            <a:ext cx="6443663" cy="476250"/>
          </a:xfrm>
          <a:solidFill>
            <a:srgbClr val="FFFFCC"/>
          </a:solidFill>
          <a:ln>
            <a:solidFill>
              <a:schemeClr val="bg2">
                <a:lumMod val="50000"/>
              </a:schemeClr>
            </a:solidFill>
          </a:ln>
        </p:spPr>
        <p:txBody>
          <a:bodyPr/>
          <a:lstStyle/>
          <a:p>
            <a:pPr eaLnBrk="1" hangingPunct="1">
              <a:defRPr/>
            </a:pPr>
            <a:r>
              <a:rPr lang="fr-BE" altLang="fr-FR" sz="2800" dirty="0" err="1" smtClean="0">
                <a:latin typeface="Arial Narrow" panose="020B0606020202030204" pitchFamily="34" charset="0"/>
              </a:rPr>
              <a:t>Salopage</a:t>
            </a:r>
            <a:r>
              <a:rPr lang="fr-BE" altLang="fr-FR" sz="2800" dirty="0" smtClean="0">
                <a:latin typeface="Arial Narrow" panose="020B0606020202030204" pitchFamily="34" charset="0"/>
              </a:rPr>
              <a:t> 1  : réduire la zone de projection</a:t>
            </a:r>
          </a:p>
        </p:txBody>
      </p:sp>
      <p:pic>
        <p:nvPicPr>
          <p:cNvPr id="2" name="Picture 4"/>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r="14772"/>
          <a:stretch>
            <a:fillRect/>
          </a:stretch>
        </p:blipFill>
        <p:spPr>
          <a:xfrm>
            <a:off x="3924300" y="5157788"/>
            <a:ext cx="3810000" cy="920750"/>
          </a:xfrm>
          <a:noFill/>
          <a:extLst>
            <a:ext uri="{909E8E84-426E-40DD-AFC4-6F175D3DCCD1}">
              <a14:hiddenFill xmlns:a14="http://schemas.microsoft.com/office/drawing/2010/main">
                <a:solidFill>
                  <a:srgbClr val="CC9900"/>
                </a:solidFill>
              </a14:hiddenFill>
            </a:ext>
          </a:extLst>
        </p:spPr>
      </p:pic>
      <p:pic>
        <p:nvPicPr>
          <p:cNvPr id="8198" name="Picture 5"/>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684213" y="5229225"/>
            <a:ext cx="2816225" cy="1028700"/>
          </a:xfrm>
          <a:noFill/>
          <a:extLst>
            <a:ext uri="{909E8E84-426E-40DD-AFC4-6F175D3DCCD1}">
              <a14:hiddenFill xmlns:a14="http://schemas.microsoft.com/office/drawing/2010/main">
                <a:solidFill>
                  <a:srgbClr val="CC9900"/>
                </a:solidFill>
              </a14:hiddenFill>
            </a:ext>
          </a:extLst>
        </p:spPr>
      </p:pic>
      <p:sp>
        <p:nvSpPr>
          <p:cNvPr id="8199" name="Line 6"/>
          <p:cNvSpPr>
            <a:spLocks noChangeShapeType="1"/>
          </p:cNvSpPr>
          <p:nvPr/>
        </p:nvSpPr>
        <p:spPr bwMode="auto">
          <a:xfrm flipH="1" flipV="1">
            <a:off x="684213" y="620713"/>
            <a:ext cx="1366837"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8200" name="Line 7"/>
          <p:cNvSpPr>
            <a:spLocks noChangeShapeType="1"/>
          </p:cNvSpPr>
          <p:nvPr/>
        </p:nvSpPr>
        <p:spPr bwMode="auto">
          <a:xfrm flipH="1">
            <a:off x="755650" y="4868863"/>
            <a:ext cx="1295400"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8201" name="Line 8"/>
          <p:cNvSpPr>
            <a:spLocks noChangeShapeType="1"/>
          </p:cNvSpPr>
          <p:nvPr/>
        </p:nvSpPr>
        <p:spPr bwMode="auto">
          <a:xfrm flipV="1">
            <a:off x="7667625" y="476250"/>
            <a:ext cx="1152525"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8202" name="Line 9"/>
          <p:cNvSpPr>
            <a:spLocks noChangeShapeType="1"/>
          </p:cNvSpPr>
          <p:nvPr/>
        </p:nvSpPr>
        <p:spPr bwMode="auto">
          <a:xfrm>
            <a:off x="7667625" y="4868863"/>
            <a:ext cx="936625"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grpSp>
        <p:nvGrpSpPr>
          <p:cNvPr id="8203" name="Group 10"/>
          <p:cNvGrpSpPr>
            <a:grpSpLocks/>
          </p:cNvGrpSpPr>
          <p:nvPr/>
        </p:nvGrpSpPr>
        <p:grpSpPr bwMode="auto">
          <a:xfrm>
            <a:off x="2051050" y="1052513"/>
            <a:ext cx="5616575" cy="3816350"/>
            <a:chOff x="1292" y="663"/>
            <a:chExt cx="3538" cy="2404"/>
          </a:xfrm>
        </p:grpSpPr>
        <p:sp>
          <p:nvSpPr>
            <p:cNvPr id="8245" name="Rectangle 11"/>
            <p:cNvSpPr>
              <a:spLocks noChangeArrowheads="1"/>
            </p:cNvSpPr>
            <p:nvPr/>
          </p:nvSpPr>
          <p:spPr bwMode="auto">
            <a:xfrm>
              <a:off x="1292" y="663"/>
              <a:ext cx="3538" cy="240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pic>
          <p:nvPicPr>
            <p:cNvPr id="8246"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7" y="1162"/>
              <a:ext cx="2400" cy="850"/>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47" name="Text Box 13"/>
            <p:cNvSpPr txBox="1">
              <a:spLocks noChangeArrowheads="1"/>
            </p:cNvSpPr>
            <p:nvPr/>
          </p:nvSpPr>
          <p:spPr bwMode="auto">
            <a:xfrm>
              <a:off x="2018" y="890"/>
              <a:ext cx="20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t>L’évolution de l’Homme</a:t>
              </a:r>
            </a:p>
          </p:txBody>
        </p:sp>
        <p:sp>
          <p:nvSpPr>
            <p:cNvPr id="8248" name="Text Box 14"/>
            <p:cNvSpPr txBox="1">
              <a:spLocks noChangeArrowheads="1"/>
            </p:cNvSpPr>
            <p:nvPr/>
          </p:nvSpPr>
          <p:spPr bwMode="auto">
            <a:xfrm>
              <a:off x="1655" y="2024"/>
              <a:ext cx="2941" cy="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600"/>
                <a:t>L’expression « Hominisation » apparaît </a:t>
              </a:r>
            </a:p>
            <a:p>
              <a:pPr eaLnBrk="1" hangingPunct="1">
                <a:spcBef>
                  <a:spcPct val="0"/>
                </a:spcBef>
                <a:buFontTx/>
                <a:buNone/>
              </a:pPr>
              <a:r>
                <a:rPr lang="fr-BE" altLang="fr-FR" sz="1600"/>
                <a:t>pour la première fois dans les livres de Pierre Teilhard </a:t>
              </a:r>
            </a:p>
            <a:p>
              <a:pPr eaLnBrk="1" hangingPunct="1">
                <a:spcBef>
                  <a:spcPct val="0"/>
                </a:spcBef>
                <a:buFontTx/>
                <a:buNone/>
              </a:pPr>
              <a:r>
                <a:rPr lang="fr-BE" altLang="fr-FR" sz="1600"/>
                <a:t>de Chardin et du philosophe français Edouard Leroy </a:t>
              </a:r>
            </a:p>
            <a:p>
              <a:pPr eaLnBrk="1" hangingPunct="1">
                <a:spcBef>
                  <a:spcPct val="0"/>
                </a:spcBef>
                <a:buFontTx/>
                <a:buNone/>
              </a:pPr>
              <a:r>
                <a:rPr lang="fr-BE" altLang="fr-FR" sz="1600"/>
                <a:t>(1970-1954) et fait appel à deux facteurs psychiques :  </a:t>
              </a:r>
            </a:p>
            <a:p>
              <a:pPr eaLnBrk="1" hangingPunct="1">
                <a:spcBef>
                  <a:spcPct val="0"/>
                </a:spcBef>
                <a:buFontTx/>
                <a:buNone/>
              </a:pPr>
              <a:r>
                <a:rPr lang="fr-BE" altLang="fr-FR" sz="1600"/>
                <a:t>la réflexion et la conspiration (concours vers </a:t>
              </a:r>
            </a:p>
            <a:p>
              <a:pPr eaLnBrk="1" hangingPunct="1">
                <a:spcBef>
                  <a:spcPct val="0"/>
                </a:spcBef>
                <a:buFontTx/>
                <a:buNone/>
              </a:pPr>
              <a:r>
                <a:rPr lang="fr-BE" altLang="fr-FR" sz="1600"/>
                <a:t>un même effet). </a:t>
              </a:r>
            </a:p>
          </p:txBody>
        </p:sp>
      </p:grpSp>
      <p:grpSp>
        <p:nvGrpSpPr>
          <p:cNvPr id="8204" name="Group 15"/>
          <p:cNvGrpSpPr>
            <a:grpSpLocks/>
          </p:cNvGrpSpPr>
          <p:nvPr/>
        </p:nvGrpSpPr>
        <p:grpSpPr bwMode="auto">
          <a:xfrm>
            <a:off x="2051050" y="1052513"/>
            <a:ext cx="5545138" cy="3816350"/>
            <a:chOff x="521" y="1071"/>
            <a:chExt cx="3493" cy="2404"/>
          </a:xfrm>
        </p:grpSpPr>
        <p:sp>
          <p:nvSpPr>
            <p:cNvPr id="8238" name="Rectangle 16"/>
            <p:cNvSpPr>
              <a:spLocks noChangeArrowheads="1"/>
            </p:cNvSpPr>
            <p:nvPr/>
          </p:nvSpPr>
          <p:spPr bwMode="auto">
            <a:xfrm>
              <a:off x="521" y="1071"/>
              <a:ext cx="3493" cy="240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nvGrpSpPr>
            <p:cNvPr id="8239" name="Group 17"/>
            <p:cNvGrpSpPr>
              <a:grpSpLocks/>
            </p:cNvGrpSpPr>
            <p:nvPr/>
          </p:nvGrpSpPr>
          <p:grpSpPr bwMode="auto">
            <a:xfrm>
              <a:off x="1066" y="1480"/>
              <a:ext cx="2313" cy="1556"/>
              <a:chOff x="2580" y="1723"/>
              <a:chExt cx="2325" cy="1406"/>
            </a:xfrm>
          </p:grpSpPr>
          <p:sp>
            <p:nvSpPr>
              <p:cNvPr id="8241" name="Rectangle 18"/>
              <p:cNvSpPr>
                <a:spLocks noChangeArrowheads="1"/>
              </p:cNvSpPr>
              <p:nvPr/>
            </p:nvSpPr>
            <p:spPr bwMode="auto">
              <a:xfrm>
                <a:off x="2580" y="1723"/>
                <a:ext cx="2325" cy="140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pic>
            <p:nvPicPr>
              <p:cNvPr id="8242"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8" y="2015"/>
                <a:ext cx="1577" cy="497"/>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43" name="Text Box 20"/>
              <p:cNvSpPr txBox="1">
                <a:spLocks noChangeArrowheads="1"/>
              </p:cNvSpPr>
              <p:nvPr/>
            </p:nvSpPr>
            <p:spPr bwMode="auto">
              <a:xfrm>
                <a:off x="3061" y="1842"/>
                <a:ext cx="12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400"/>
                  <a:t>L’évolution de l’Homme</a:t>
                </a:r>
              </a:p>
            </p:txBody>
          </p:sp>
          <p:sp>
            <p:nvSpPr>
              <p:cNvPr id="8244" name="Text Box 21"/>
              <p:cNvSpPr txBox="1">
                <a:spLocks noChangeArrowheads="1"/>
              </p:cNvSpPr>
              <p:nvPr/>
            </p:nvSpPr>
            <p:spPr bwMode="auto">
              <a:xfrm>
                <a:off x="2835" y="2523"/>
                <a:ext cx="1891" cy="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000"/>
                  <a:t>L’expression « Hominisation » apparaît </a:t>
                </a:r>
              </a:p>
              <a:p>
                <a:pPr eaLnBrk="1" hangingPunct="1">
                  <a:spcBef>
                    <a:spcPct val="0"/>
                  </a:spcBef>
                  <a:buFontTx/>
                  <a:buNone/>
                </a:pPr>
                <a:r>
                  <a:rPr lang="fr-BE" altLang="fr-FR" sz="1000"/>
                  <a:t>pour la première fois dans les livres de Pierre Teilhard </a:t>
                </a:r>
              </a:p>
              <a:p>
                <a:pPr eaLnBrk="1" hangingPunct="1">
                  <a:spcBef>
                    <a:spcPct val="0"/>
                  </a:spcBef>
                  <a:buFontTx/>
                  <a:buNone/>
                </a:pPr>
                <a:r>
                  <a:rPr lang="fr-BE" altLang="fr-FR" sz="1000"/>
                  <a:t>de Chardin et du philosophe français Edouard Leroy </a:t>
                </a:r>
              </a:p>
              <a:p>
                <a:pPr eaLnBrk="1" hangingPunct="1">
                  <a:spcBef>
                    <a:spcPct val="0"/>
                  </a:spcBef>
                  <a:buFontTx/>
                  <a:buNone/>
                </a:pPr>
                <a:r>
                  <a:rPr lang="fr-BE" altLang="fr-FR" sz="1000"/>
                  <a:t>(1970-1954) et fait appel à deux facteurs psychiques :  </a:t>
                </a:r>
              </a:p>
              <a:p>
                <a:pPr eaLnBrk="1" hangingPunct="1">
                  <a:spcBef>
                    <a:spcPct val="0"/>
                  </a:spcBef>
                  <a:buFontTx/>
                  <a:buNone/>
                </a:pPr>
                <a:r>
                  <a:rPr lang="fr-BE" altLang="fr-FR" sz="1000"/>
                  <a:t>la réflexion et la conspiration (concours vers </a:t>
                </a:r>
              </a:p>
              <a:p>
                <a:pPr eaLnBrk="1" hangingPunct="1">
                  <a:spcBef>
                    <a:spcPct val="0"/>
                  </a:spcBef>
                  <a:buFontTx/>
                  <a:buNone/>
                </a:pPr>
                <a:r>
                  <a:rPr lang="fr-BE" altLang="fr-FR" sz="1000"/>
                  <a:t>un même effet). </a:t>
                </a:r>
              </a:p>
            </p:txBody>
          </p:sp>
        </p:grpSp>
        <p:sp>
          <p:nvSpPr>
            <p:cNvPr id="8240" name="AutoShape 22"/>
            <p:cNvSpPr>
              <a:spLocks noChangeArrowheads="1"/>
            </p:cNvSpPr>
            <p:nvPr/>
          </p:nvSpPr>
          <p:spPr bwMode="auto">
            <a:xfrm rot="5400000">
              <a:off x="2189" y="221"/>
              <a:ext cx="67" cy="2585"/>
            </a:xfrm>
            <a:prstGeom prst="can">
              <a:avLst>
                <a:gd name="adj" fmla="val 83416"/>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sp>
        <p:nvSpPr>
          <p:cNvPr id="8205" name="Rectangle 24"/>
          <p:cNvSpPr>
            <a:spLocks noChangeArrowheads="1"/>
          </p:cNvSpPr>
          <p:nvPr/>
        </p:nvSpPr>
        <p:spPr bwMode="auto">
          <a:xfrm>
            <a:off x="2051050" y="1052513"/>
            <a:ext cx="5545138" cy="38163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8206" name="Rectangle 25"/>
          <p:cNvSpPr>
            <a:spLocks noChangeArrowheads="1"/>
          </p:cNvSpPr>
          <p:nvPr/>
        </p:nvSpPr>
        <p:spPr bwMode="auto">
          <a:xfrm>
            <a:off x="2987675" y="1773238"/>
            <a:ext cx="3924300" cy="23749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8207" name="Rectangle 27"/>
          <p:cNvSpPr>
            <a:spLocks noChangeArrowheads="1"/>
          </p:cNvSpPr>
          <p:nvPr/>
        </p:nvSpPr>
        <p:spPr bwMode="auto">
          <a:xfrm>
            <a:off x="4038600" y="2374900"/>
            <a:ext cx="1584325" cy="406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sp>
        <p:nvSpPr>
          <p:cNvPr id="8208" name="AutoShape 31"/>
          <p:cNvSpPr>
            <a:spLocks noChangeArrowheads="1"/>
          </p:cNvSpPr>
          <p:nvPr/>
        </p:nvSpPr>
        <p:spPr bwMode="auto">
          <a:xfrm rot="5400000">
            <a:off x="4914901" y="-298450"/>
            <a:ext cx="106362" cy="4103687"/>
          </a:xfrm>
          <a:prstGeom prst="can">
            <a:avLst>
              <a:gd name="adj" fmla="val 83416"/>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pic>
        <p:nvPicPr>
          <p:cNvPr id="8209" name="Picture 32"/>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r="14772"/>
          <a:stretch>
            <a:fillRect/>
          </a:stretch>
        </p:blipFill>
        <p:spPr>
          <a:xfrm>
            <a:off x="3203575" y="4508500"/>
            <a:ext cx="3810000" cy="920750"/>
          </a:xfrm>
          <a:noFill/>
          <a:extLst>
            <a:ext uri="{909E8E84-426E-40DD-AFC4-6F175D3DCCD1}">
              <a14:hiddenFill xmlns:a14="http://schemas.microsoft.com/office/drawing/2010/main">
                <a:solidFill>
                  <a:srgbClr val="CC9900"/>
                </a:solidFill>
              </a14:hiddenFill>
            </a:ext>
          </a:extLst>
        </p:spPr>
      </p:pic>
      <p:grpSp>
        <p:nvGrpSpPr>
          <p:cNvPr id="8210" name="Group 33"/>
          <p:cNvGrpSpPr>
            <a:grpSpLocks/>
          </p:cNvGrpSpPr>
          <p:nvPr/>
        </p:nvGrpSpPr>
        <p:grpSpPr bwMode="auto">
          <a:xfrm>
            <a:off x="755650" y="5157788"/>
            <a:ext cx="2808288" cy="1223962"/>
            <a:chOff x="476" y="3249"/>
            <a:chExt cx="1769" cy="771"/>
          </a:xfrm>
        </p:grpSpPr>
        <p:sp>
          <p:nvSpPr>
            <p:cNvPr id="8236" name="Line 34"/>
            <p:cNvSpPr>
              <a:spLocks noChangeShapeType="1"/>
            </p:cNvSpPr>
            <p:nvPr/>
          </p:nvSpPr>
          <p:spPr bwMode="auto">
            <a:xfrm>
              <a:off x="703" y="3249"/>
              <a:ext cx="1542" cy="771"/>
            </a:xfrm>
            <a:prstGeom prst="line">
              <a:avLst/>
            </a:prstGeom>
            <a:noFill/>
            <a:ln w="603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8237" name="Line 35"/>
            <p:cNvSpPr>
              <a:spLocks noChangeShapeType="1"/>
            </p:cNvSpPr>
            <p:nvPr/>
          </p:nvSpPr>
          <p:spPr bwMode="auto">
            <a:xfrm flipV="1">
              <a:off x="476" y="3294"/>
              <a:ext cx="1406" cy="59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grpSp>
      <p:sp>
        <p:nvSpPr>
          <p:cNvPr id="8211" name="Line 37"/>
          <p:cNvSpPr>
            <a:spLocks noChangeShapeType="1"/>
          </p:cNvSpPr>
          <p:nvPr/>
        </p:nvSpPr>
        <p:spPr bwMode="auto">
          <a:xfrm flipV="1">
            <a:off x="4356100" y="5373688"/>
            <a:ext cx="3240088" cy="863600"/>
          </a:xfrm>
          <a:prstGeom prst="line">
            <a:avLst/>
          </a:prstGeom>
          <a:noFill/>
          <a:ln w="603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8212" name="Line 38"/>
          <p:cNvSpPr>
            <a:spLocks noChangeShapeType="1"/>
          </p:cNvSpPr>
          <p:nvPr/>
        </p:nvSpPr>
        <p:spPr bwMode="auto">
          <a:xfrm>
            <a:off x="4572000" y="5445125"/>
            <a:ext cx="3313113" cy="936625"/>
          </a:xfrm>
          <a:prstGeom prst="line">
            <a:avLst/>
          </a:prstGeom>
          <a:noFill/>
          <a:ln w="476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8213" name="Rectangle 39"/>
          <p:cNvSpPr>
            <a:spLocks noChangeArrowheads="1"/>
          </p:cNvSpPr>
          <p:nvPr/>
        </p:nvSpPr>
        <p:spPr bwMode="auto">
          <a:xfrm>
            <a:off x="3924300" y="2276475"/>
            <a:ext cx="2016125" cy="1584325"/>
          </a:xfrm>
          <a:prstGeom prst="rect">
            <a:avLst/>
          </a:prstGeom>
          <a:noFill/>
          <a:ln w="38100">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75144" name="Text Box 40"/>
          <p:cNvSpPr txBox="1">
            <a:spLocks noChangeArrowheads="1"/>
          </p:cNvSpPr>
          <p:nvPr/>
        </p:nvSpPr>
        <p:spPr bwMode="auto">
          <a:xfrm>
            <a:off x="50800" y="2636838"/>
            <a:ext cx="1943100" cy="830262"/>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b="1">
                <a:solidFill>
                  <a:srgbClr val="FF0000"/>
                </a:solidFill>
                <a:latin typeface="Arial Narrow" pitchFamily="34" charset="0"/>
              </a:rPr>
              <a:t>75 % de </a:t>
            </a:r>
          </a:p>
          <a:p>
            <a:pPr eaLnBrk="1" hangingPunct="1">
              <a:spcBef>
                <a:spcPct val="0"/>
              </a:spcBef>
              <a:buFontTx/>
              <a:buNone/>
            </a:pPr>
            <a:r>
              <a:rPr lang="fr-BE" altLang="fr-FR" sz="2400" b="1">
                <a:solidFill>
                  <a:srgbClr val="FF0000"/>
                </a:solidFill>
                <a:latin typeface="Arial Narrow" pitchFamily="34" charset="0"/>
              </a:rPr>
              <a:t>Non Voyants </a:t>
            </a:r>
            <a:endParaRPr lang="fr-BE" altLang="fr-FR" sz="2400">
              <a:latin typeface="Arial Narrow" pitchFamily="34" charset="0"/>
            </a:endParaRPr>
          </a:p>
        </p:txBody>
      </p:sp>
      <p:sp>
        <p:nvSpPr>
          <p:cNvPr id="175145" name="Line 41"/>
          <p:cNvSpPr>
            <a:spLocks noChangeShapeType="1"/>
          </p:cNvSpPr>
          <p:nvPr/>
        </p:nvSpPr>
        <p:spPr bwMode="auto">
          <a:xfrm>
            <a:off x="1331913" y="3429000"/>
            <a:ext cx="3240087" cy="18002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BE"/>
          </a:p>
        </p:txBody>
      </p:sp>
      <p:sp>
        <p:nvSpPr>
          <p:cNvPr id="175146" name="Text Box 42"/>
          <p:cNvSpPr txBox="1">
            <a:spLocks noChangeArrowheads="1"/>
          </p:cNvSpPr>
          <p:nvPr/>
        </p:nvSpPr>
        <p:spPr bwMode="auto">
          <a:xfrm>
            <a:off x="50800" y="1270000"/>
            <a:ext cx="1820863" cy="12001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itchFamily="34" charset="0"/>
              </a:rPr>
              <a:t>Utilisez des fonds de dias </a:t>
            </a:r>
          </a:p>
          <a:p>
            <a:pPr eaLnBrk="1" hangingPunct="1">
              <a:spcBef>
                <a:spcPct val="0"/>
              </a:spcBef>
              <a:buFontTx/>
              <a:buNone/>
            </a:pPr>
            <a:r>
              <a:rPr lang="fr-BE" altLang="fr-FR" sz="2400">
                <a:latin typeface="Arial Narrow" pitchFamily="34" charset="0"/>
              </a:rPr>
              <a:t>à bordures !</a:t>
            </a:r>
          </a:p>
        </p:txBody>
      </p:sp>
      <p:pic>
        <p:nvPicPr>
          <p:cNvPr id="8217" name="Picture 4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500" y="3573463"/>
            <a:ext cx="252413"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8" name="Picture 4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500" y="3284538"/>
            <a:ext cx="252413"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9" name="Picture 4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500" y="2997200"/>
            <a:ext cx="252413"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0" name="Picture 4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500" y="2708275"/>
            <a:ext cx="252413"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1" name="Picture 4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500" y="2420938"/>
            <a:ext cx="252413"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2" name="Picture 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2276475"/>
            <a:ext cx="252412"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3" name="Picture 4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6100" y="2276475"/>
            <a:ext cx="252413"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4" name="Picture 5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463" y="2276475"/>
            <a:ext cx="252412"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5" name="Picture 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3800" y="2276475"/>
            <a:ext cx="252413"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6" name="Picture 5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4163" y="2276475"/>
            <a:ext cx="252412"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7" name="Picture 5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2565400"/>
            <a:ext cx="252412"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8" name="Picture 5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2852738"/>
            <a:ext cx="252412"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9" name="Picture 5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3141663"/>
            <a:ext cx="252412"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0" name="Picture 5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3429000"/>
            <a:ext cx="252412" cy="25241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1" name="Picture 5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638" y="3573463"/>
            <a:ext cx="252412"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2" name="Picture 5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3573463"/>
            <a:ext cx="252413"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3" name="Picture 5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363" y="3573463"/>
            <a:ext cx="252412"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4" name="Picture 6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725" y="3573463"/>
            <a:ext cx="252413" cy="252412"/>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35" name="Picture 3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92600" y="2578100"/>
            <a:ext cx="1338263"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numéro de diapositive 2"/>
          <p:cNvSpPr>
            <a:spLocks noGrp="1"/>
          </p:cNvSpPr>
          <p:nvPr>
            <p:ph type="sldNum" sz="quarter" idx="11"/>
          </p:nvPr>
        </p:nvSpPr>
        <p:spPr/>
        <p:txBody>
          <a:bodyPr/>
          <a:lstStyle/>
          <a:p>
            <a:pPr>
              <a:defRPr/>
            </a:pPr>
            <a:fld id="{7AE3E5FC-FABF-4538-AF63-95F9072D5658}" type="slidenum">
              <a:rPr lang="fr-FR" smtClean="0"/>
              <a:pPr>
                <a:defRPr/>
              </a:pPr>
              <a:t>38</a:t>
            </a:fld>
            <a:endParaRPr lang="fr-FR"/>
          </a:p>
        </p:txBody>
      </p:sp>
    </p:spTree>
    <p:extLst>
      <p:ext uri="{BB962C8B-B14F-4D97-AF65-F5344CB8AC3E}">
        <p14:creationId xmlns:p14="http://schemas.microsoft.com/office/powerpoint/2010/main" val="729984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1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51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5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44" grpId="0" animBg="1"/>
      <p:bldP spid="175145" grpId="0" animBg="1"/>
      <p:bldP spid="17514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051050" y="1052513"/>
            <a:ext cx="5616575" cy="3816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43" name="Rectangle 9"/>
          <p:cNvSpPr>
            <a:spLocks noChangeArrowheads="1"/>
          </p:cNvSpPr>
          <p:nvPr/>
        </p:nvSpPr>
        <p:spPr bwMode="auto">
          <a:xfrm>
            <a:off x="2051050" y="1052513"/>
            <a:ext cx="5616575" cy="3816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BE" altLang="fr-FR" sz="2400"/>
          </a:p>
        </p:txBody>
      </p:sp>
      <p:pic>
        <p:nvPicPr>
          <p:cNvPr id="10244" name="Picture 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6513" y="1412875"/>
            <a:ext cx="4786312"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7" name="Rectangle 3"/>
          <p:cNvSpPr>
            <a:spLocks noGrp="1" noChangeArrowheads="1"/>
          </p:cNvSpPr>
          <p:nvPr>
            <p:ph type="title" sz="quarter"/>
          </p:nvPr>
        </p:nvSpPr>
        <p:spPr>
          <a:xfrm>
            <a:off x="2051050" y="238125"/>
            <a:ext cx="5951538" cy="476250"/>
          </a:xfrm>
          <a:solidFill>
            <a:srgbClr val="FFFFCC"/>
          </a:solidFill>
          <a:ln>
            <a:solidFill>
              <a:schemeClr val="bg2">
                <a:lumMod val="50000"/>
              </a:schemeClr>
            </a:solidFill>
          </a:ln>
        </p:spPr>
        <p:txBody>
          <a:bodyPr/>
          <a:lstStyle/>
          <a:p>
            <a:pPr eaLnBrk="1" hangingPunct="1">
              <a:defRPr/>
            </a:pPr>
            <a:r>
              <a:rPr lang="fr-BE" altLang="fr-FR" sz="2800" dirty="0" err="1" smtClean="0">
                <a:latin typeface="Arial Narrow" panose="020B0606020202030204" pitchFamily="34" charset="0"/>
              </a:rPr>
              <a:t>Salopage</a:t>
            </a:r>
            <a:r>
              <a:rPr lang="fr-BE" altLang="fr-FR" sz="2800" dirty="0" smtClean="0">
                <a:latin typeface="Arial Narrow" panose="020B0606020202030204" pitchFamily="34" charset="0"/>
              </a:rPr>
              <a:t> 2 : cacher une partie du visible</a:t>
            </a:r>
          </a:p>
        </p:txBody>
      </p:sp>
      <p:sp>
        <p:nvSpPr>
          <p:cNvPr id="2" name="Line 5"/>
          <p:cNvSpPr>
            <a:spLocks noChangeShapeType="1"/>
          </p:cNvSpPr>
          <p:nvPr/>
        </p:nvSpPr>
        <p:spPr bwMode="auto">
          <a:xfrm flipH="1" flipV="1">
            <a:off x="684213" y="620713"/>
            <a:ext cx="1366837"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0248" name="Line 6"/>
          <p:cNvSpPr>
            <a:spLocks noChangeShapeType="1"/>
          </p:cNvSpPr>
          <p:nvPr/>
        </p:nvSpPr>
        <p:spPr bwMode="auto">
          <a:xfrm flipH="1">
            <a:off x="755650" y="4868863"/>
            <a:ext cx="1295400" cy="1008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0249" name="Line 7"/>
          <p:cNvSpPr>
            <a:spLocks noChangeShapeType="1"/>
          </p:cNvSpPr>
          <p:nvPr/>
        </p:nvSpPr>
        <p:spPr bwMode="auto">
          <a:xfrm flipV="1">
            <a:off x="7667625" y="476250"/>
            <a:ext cx="1152525"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sp>
        <p:nvSpPr>
          <p:cNvPr id="10250" name="Line 8"/>
          <p:cNvSpPr>
            <a:spLocks noChangeShapeType="1"/>
          </p:cNvSpPr>
          <p:nvPr/>
        </p:nvSpPr>
        <p:spPr bwMode="auto">
          <a:xfrm>
            <a:off x="7667625" y="4868863"/>
            <a:ext cx="936625"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p>
        </p:txBody>
      </p:sp>
      <p:pic>
        <p:nvPicPr>
          <p:cNvPr id="82961"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663" y="1557338"/>
            <a:ext cx="2163762" cy="3473450"/>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3018" name="Group 74"/>
          <p:cNvGrpSpPr>
            <a:grpSpLocks/>
          </p:cNvGrpSpPr>
          <p:nvPr/>
        </p:nvGrpSpPr>
        <p:grpSpPr bwMode="auto">
          <a:xfrm>
            <a:off x="2987675" y="4581525"/>
            <a:ext cx="5762625" cy="1800225"/>
            <a:chOff x="1247" y="2886"/>
            <a:chExt cx="3630" cy="1134"/>
          </a:xfrm>
        </p:grpSpPr>
        <p:grpSp>
          <p:nvGrpSpPr>
            <p:cNvPr id="10310" name="Group 19"/>
            <p:cNvGrpSpPr>
              <a:grpSpLocks/>
            </p:cNvGrpSpPr>
            <p:nvPr/>
          </p:nvGrpSpPr>
          <p:grpSpPr bwMode="auto">
            <a:xfrm rot="-786068">
              <a:off x="1791" y="2886"/>
              <a:ext cx="591" cy="681"/>
              <a:chOff x="1292" y="3203"/>
              <a:chExt cx="591" cy="681"/>
            </a:xfrm>
          </p:grpSpPr>
          <p:sp>
            <p:nvSpPr>
              <p:cNvPr id="10361" name="Oval 2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62" name="AutoShape 2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63" name="AutoShape 2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64" name="AutoShape 2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1" name="Group 24"/>
            <p:cNvGrpSpPr>
              <a:grpSpLocks/>
            </p:cNvGrpSpPr>
            <p:nvPr/>
          </p:nvGrpSpPr>
          <p:grpSpPr bwMode="auto">
            <a:xfrm rot="-786068">
              <a:off x="2109" y="3294"/>
              <a:ext cx="591" cy="681"/>
              <a:chOff x="1292" y="3203"/>
              <a:chExt cx="591" cy="681"/>
            </a:xfrm>
          </p:grpSpPr>
          <p:sp>
            <p:nvSpPr>
              <p:cNvPr id="10357" name="Oval 2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58" name="AutoShape 2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59" name="AutoShape 2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60" name="AutoShape 2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2" name="Group 29"/>
            <p:cNvGrpSpPr>
              <a:grpSpLocks/>
            </p:cNvGrpSpPr>
            <p:nvPr/>
          </p:nvGrpSpPr>
          <p:grpSpPr bwMode="auto">
            <a:xfrm rot="-851834">
              <a:off x="2744" y="3339"/>
              <a:ext cx="591" cy="681"/>
              <a:chOff x="1292" y="3203"/>
              <a:chExt cx="591" cy="681"/>
            </a:xfrm>
          </p:grpSpPr>
          <p:sp>
            <p:nvSpPr>
              <p:cNvPr id="10353" name="Oval 3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54" name="AutoShape 3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55" name="AutoShape 3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56" name="AutoShape 3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3" name="Group 34"/>
            <p:cNvGrpSpPr>
              <a:grpSpLocks/>
            </p:cNvGrpSpPr>
            <p:nvPr/>
          </p:nvGrpSpPr>
          <p:grpSpPr bwMode="auto">
            <a:xfrm rot="-1451899">
              <a:off x="3016" y="2886"/>
              <a:ext cx="591" cy="681"/>
              <a:chOff x="1292" y="3203"/>
              <a:chExt cx="591" cy="681"/>
            </a:xfrm>
          </p:grpSpPr>
          <p:sp>
            <p:nvSpPr>
              <p:cNvPr id="10349" name="Oval 3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50" name="AutoShape 3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51" name="AutoShape 3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52" name="AutoShape 3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4" name="Group 39"/>
            <p:cNvGrpSpPr>
              <a:grpSpLocks/>
            </p:cNvGrpSpPr>
            <p:nvPr/>
          </p:nvGrpSpPr>
          <p:grpSpPr bwMode="auto">
            <a:xfrm rot="-1400616">
              <a:off x="2426" y="2886"/>
              <a:ext cx="591" cy="681"/>
              <a:chOff x="1292" y="3203"/>
              <a:chExt cx="591" cy="681"/>
            </a:xfrm>
          </p:grpSpPr>
          <p:sp>
            <p:nvSpPr>
              <p:cNvPr id="10345" name="Oval 4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46" name="AutoShape 4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47" name="AutoShape 4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48" name="AutoShape 4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5" name="Group 44"/>
            <p:cNvGrpSpPr>
              <a:grpSpLocks/>
            </p:cNvGrpSpPr>
            <p:nvPr/>
          </p:nvGrpSpPr>
          <p:grpSpPr bwMode="auto">
            <a:xfrm rot="-1427893">
              <a:off x="3606" y="2886"/>
              <a:ext cx="591" cy="681"/>
              <a:chOff x="1292" y="3203"/>
              <a:chExt cx="591" cy="681"/>
            </a:xfrm>
          </p:grpSpPr>
          <p:sp>
            <p:nvSpPr>
              <p:cNvPr id="10341" name="Oval 4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42" name="AutoShape 4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43" name="AutoShape 4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44" name="AutoShape 4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6" name="Group 49"/>
            <p:cNvGrpSpPr>
              <a:grpSpLocks/>
            </p:cNvGrpSpPr>
            <p:nvPr/>
          </p:nvGrpSpPr>
          <p:grpSpPr bwMode="auto">
            <a:xfrm rot="-1298004">
              <a:off x="4286" y="2886"/>
              <a:ext cx="591" cy="681"/>
              <a:chOff x="1292" y="3203"/>
              <a:chExt cx="591" cy="681"/>
            </a:xfrm>
          </p:grpSpPr>
          <p:sp>
            <p:nvSpPr>
              <p:cNvPr id="10337" name="Oval 5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38" name="AutoShape 5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39" name="AutoShape 5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40" name="AutoShape 5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7" name="Group 54"/>
            <p:cNvGrpSpPr>
              <a:grpSpLocks/>
            </p:cNvGrpSpPr>
            <p:nvPr/>
          </p:nvGrpSpPr>
          <p:grpSpPr bwMode="auto">
            <a:xfrm rot="-851834">
              <a:off x="1247" y="2931"/>
              <a:ext cx="591" cy="681"/>
              <a:chOff x="1292" y="3203"/>
              <a:chExt cx="591" cy="681"/>
            </a:xfrm>
          </p:grpSpPr>
          <p:sp>
            <p:nvSpPr>
              <p:cNvPr id="10333" name="Oval 5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34" name="AutoShape 5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35" name="AutoShape 5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36" name="AutoShape 5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8" name="Group 59"/>
            <p:cNvGrpSpPr>
              <a:grpSpLocks/>
            </p:cNvGrpSpPr>
            <p:nvPr/>
          </p:nvGrpSpPr>
          <p:grpSpPr bwMode="auto">
            <a:xfrm rot="-1339038">
              <a:off x="1428" y="3339"/>
              <a:ext cx="591" cy="681"/>
              <a:chOff x="1292" y="3203"/>
              <a:chExt cx="591" cy="681"/>
            </a:xfrm>
          </p:grpSpPr>
          <p:sp>
            <p:nvSpPr>
              <p:cNvPr id="10329" name="Oval 6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30" name="AutoShape 6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31" name="AutoShape 6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32" name="AutoShape 6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19" name="Group 64"/>
            <p:cNvGrpSpPr>
              <a:grpSpLocks/>
            </p:cNvGrpSpPr>
            <p:nvPr/>
          </p:nvGrpSpPr>
          <p:grpSpPr bwMode="auto">
            <a:xfrm rot="-989665">
              <a:off x="3334" y="3339"/>
              <a:ext cx="591" cy="681"/>
              <a:chOff x="1292" y="3203"/>
              <a:chExt cx="591" cy="681"/>
            </a:xfrm>
          </p:grpSpPr>
          <p:sp>
            <p:nvSpPr>
              <p:cNvPr id="10325" name="Oval 6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26" name="AutoShape 6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27" name="AutoShape 6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28" name="AutoShape 6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320" name="Group 69"/>
            <p:cNvGrpSpPr>
              <a:grpSpLocks/>
            </p:cNvGrpSpPr>
            <p:nvPr/>
          </p:nvGrpSpPr>
          <p:grpSpPr bwMode="auto">
            <a:xfrm rot="-1123423">
              <a:off x="4059" y="3294"/>
              <a:ext cx="591" cy="681"/>
              <a:chOff x="1292" y="3203"/>
              <a:chExt cx="591" cy="681"/>
            </a:xfrm>
          </p:grpSpPr>
          <p:sp>
            <p:nvSpPr>
              <p:cNvPr id="10321" name="Oval 7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22" name="AutoShape 7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23" name="AutoShape 7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24" name="AutoShape 7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sp>
        <p:nvSpPr>
          <p:cNvPr id="10253" name="Text Box 132"/>
          <p:cNvSpPr txBox="1">
            <a:spLocks noChangeArrowheads="1"/>
          </p:cNvSpPr>
          <p:nvPr/>
        </p:nvSpPr>
        <p:spPr bwMode="auto">
          <a:xfrm>
            <a:off x="250825" y="2544763"/>
            <a:ext cx="1376363" cy="8318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solidFill>
                  <a:srgbClr val="FF0000"/>
                </a:solidFill>
                <a:latin typeface="Arial Narrow" pitchFamily="34" charset="0"/>
              </a:rPr>
              <a:t>Avec votre</a:t>
            </a:r>
          </a:p>
          <a:p>
            <a:pPr eaLnBrk="1" hangingPunct="1">
              <a:spcBef>
                <a:spcPct val="0"/>
              </a:spcBef>
              <a:buFontTx/>
              <a:buNone/>
            </a:pPr>
            <a:r>
              <a:rPr lang="fr-BE" altLang="fr-FR" sz="2400">
                <a:solidFill>
                  <a:srgbClr val="FF0000"/>
                </a:solidFill>
                <a:latin typeface="Arial Narrow" pitchFamily="34" charset="0"/>
              </a:rPr>
              <a:t> corps</a:t>
            </a:r>
          </a:p>
        </p:txBody>
      </p:sp>
      <p:grpSp>
        <p:nvGrpSpPr>
          <p:cNvPr id="83077" name="Group 133"/>
          <p:cNvGrpSpPr>
            <a:grpSpLocks/>
          </p:cNvGrpSpPr>
          <p:nvPr/>
        </p:nvGrpSpPr>
        <p:grpSpPr bwMode="auto">
          <a:xfrm>
            <a:off x="2916238" y="4581525"/>
            <a:ext cx="5762625" cy="1800225"/>
            <a:chOff x="1247" y="2886"/>
            <a:chExt cx="3630" cy="1134"/>
          </a:xfrm>
        </p:grpSpPr>
        <p:grpSp>
          <p:nvGrpSpPr>
            <p:cNvPr id="10255" name="Group 134"/>
            <p:cNvGrpSpPr>
              <a:grpSpLocks/>
            </p:cNvGrpSpPr>
            <p:nvPr/>
          </p:nvGrpSpPr>
          <p:grpSpPr bwMode="auto">
            <a:xfrm>
              <a:off x="1791" y="2886"/>
              <a:ext cx="591" cy="681"/>
              <a:chOff x="1292" y="3203"/>
              <a:chExt cx="591" cy="681"/>
            </a:xfrm>
          </p:grpSpPr>
          <p:sp>
            <p:nvSpPr>
              <p:cNvPr id="10306" name="Oval 13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07" name="AutoShape 13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08" name="AutoShape 13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09" name="AutoShape 13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56" name="Group 139"/>
            <p:cNvGrpSpPr>
              <a:grpSpLocks/>
            </p:cNvGrpSpPr>
            <p:nvPr/>
          </p:nvGrpSpPr>
          <p:grpSpPr bwMode="auto">
            <a:xfrm>
              <a:off x="2109" y="3294"/>
              <a:ext cx="591" cy="681"/>
              <a:chOff x="1292" y="3203"/>
              <a:chExt cx="591" cy="681"/>
            </a:xfrm>
          </p:grpSpPr>
          <p:sp>
            <p:nvSpPr>
              <p:cNvPr id="10302" name="Oval 14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03" name="AutoShape 14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04" name="AutoShape 14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05" name="AutoShape 14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57" name="Group 144"/>
            <p:cNvGrpSpPr>
              <a:grpSpLocks/>
            </p:cNvGrpSpPr>
            <p:nvPr/>
          </p:nvGrpSpPr>
          <p:grpSpPr bwMode="auto">
            <a:xfrm>
              <a:off x="2744" y="3339"/>
              <a:ext cx="591" cy="681"/>
              <a:chOff x="1292" y="3203"/>
              <a:chExt cx="591" cy="681"/>
            </a:xfrm>
          </p:grpSpPr>
          <p:sp>
            <p:nvSpPr>
              <p:cNvPr id="10298" name="Oval 14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99" name="AutoShape 14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300" name="AutoShape 14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301" name="AutoShape 14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58" name="Group 149"/>
            <p:cNvGrpSpPr>
              <a:grpSpLocks/>
            </p:cNvGrpSpPr>
            <p:nvPr/>
          </p:nvGrpSpPr>
          <p:grpSpPr bwMode="auto">
            <a:xfrm>
              <a:off x="3016" y="2886"/>
              <a:ext cx="591" cy="681"/>
              <a:chOff x="1292" y="3203"/>
              <a:chExt cx="591" cy="681"/>
            </a:xfrm>
          </p:grpSpPr>
          <p:sp>
            <p:nvSpPr>
              <p:cNvPr id="10294" name="Oval 15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95" name="AutoShape 15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96" name="AutoShape 15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97" name="AutoShape 15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grpSp>
        <p:grpSp>
          <p:nvGrpSpPr>
            <p:cNvPr id="10259" name="Group 154"/>
            <p:cNvGrpSpPr>
              <a:grpSpLocks/>
            </p:cNvGrpSpPr>
            <p:nvPr/>
          </p:nvGrpSpPr>
          <p:grpSpPr bwMode="auto">
            <a:xfrm>
              <a:off x="2426" y="2886"/>
              <a:ext cx="591" cy="681"/>
              <a:chOff x="1292" y="3203"/>
              <a:chExt cx="591" cy="681"/>
            </a:xfrm>
          </p:grpSpPr>
          <p:sp>
            <p:nvSpPr>
              <p:cNvPr id="10290" name="Oval 15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91" name="AutoShape 15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292" name="AutoShape 15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93" name="AutoShape 15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60" name="Group 159"/>
            <p:cNvGrpSpPr>
              <a:grpSpLocks/>
            </p:cNvGrpSpPr>
            <p:nvPr/>
          </p:nvGrpSpPr>
          <p:grpSpPr bwMode="auto">
            <a:xfrm>
              <a:off x="3606" y="2886"/>
              <a:ext cx="591" cy="681"/>
              <a:chOff x="1292" y="3203"/>
              <a:chExt cx="591" cy="681"/>
            </a:xfrm>
          </p:grpSpPr>
          <p:sp>
            <p:nvSpPr>
              <p:cNvPr id="10286" name="Oval 16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87" name="AutoShape 16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288" name="AutoShape 16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89" name="AutoShape 16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61" name="Group 164"/>
            <p:cNvGrpSpPr>
              <a:grpSpLocks/>
            </p:cNvGrpSpPr>
            <p:nvPr/>
          </p:nvGrpSpPr>
          <p:grpSpPr bwMode="auto">
            <a:xfrm>
              <a:off x="4286" y="2886"/>
              <a:ext cx="591" cy="681"/>
              <a:chOff x="1292" y="3203"/>
              <a:chExt cx="591" cy="681"/>
            </a:xfrm>
          </p:grpSpPr>
          <p:sp>
            <p:nvSpPr>
              <p:cNvPr id="10282" name="Oval 16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83" name="AutoShape 16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284" name="AutoShape 16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85" name="AutoShape 16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62" name="Group 169"/>
            <p:cNvGrpSpPr>
              <a:grpSpLocks/>
            </p:cNvGrpSpPr>
            <p:nvPr/>
          </p:nvGrpSpPr>
          <p:grpSpPr bwMode="auto">
            <a:xfrm>
              <a:off x="1247" y="2931"/>
              <a:ext cx="591" cy="681"/>
              <a:chOff x="1292" y="3203"/>
              <a:chExt cx="591" cy="681"/>
            </a:xfrm>
          </p:grpSpPr>
          <p:sp>
            <p:nvSpPr>
              <p:cNvPr id="10278" name="Oval 17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79" name="AutoShape 17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280" name="AutoShape 17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81" name="AutoShape 17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63" name="Group 174"/>
            <p:cNvGrpSpPr>
              <a:grpSpLocks/>
            </p:cNvGrpSpPr>
            <p:nvPr/>
          </p:nvGrpSpPr>
          <p:grpSpPr bwMode="auto">
            <a:xfrm>
              <a:off x="1428" y="3339"/>
              <a:ext cx="591" cy="681"/>
              <a:chOff x="1292" y="3203"/>
              <a:chExt cx="591" cy="681"/>
            </a:xfrm>
          </p:grpSpPr>
          <p:sp>
            <p:nvSpPr>
              <p:cNvPr id="10274" name="Oval 17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75" name="AutoShape 17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276" name="AutoShape 17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77" name="AutoShape 17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64" name="Group 179"/>
            <p:cNvGrpSpPr>
              <a:grpSpLocks/>
            </p:cNvGrpSpPr>
            <p:nvPr/>
          </p:nvGrpSpPr>
          <p:grpSpPr bwMode="auto">
            <a:xfrm>
              <a:off x="3334" y="3339"/>
              <a:ext cx="591" cy="681"/>
              <a:chOff x="1292" y="3203"/>
              <a:chExt cx="591" cy="681"/>
            </a:xfrm>
          </p:grpSpPr>
          <p:sp>
            <p:nvSpPr>
              <p:cNvPr id="10270" name="Oval 180"/>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71" name="AutoShape 181"/>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272" name="AutoShape 182"/>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73" name="AutoShape 183"/>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nvGrpSpPr>
            <p:cNvPr id="10265" name="Group 184"/>
            <p:cNvGrpSpPr>
              <a:grpSpLocks/>
            </p:cNvGrpSpPr>
            <p:nvPr/>
          </p:nvGrpSpPr>
          <p:grpSpPr bwMode="auto">
            <a:xfrm>
              <a:off x="4059" y="3294"/>
              <a:ext cx="591" cy="681"/>
              <a:chOff x="1292" y="3203"/>
              <a:chExt cx="591" cy="681"/>
            </a:xfrm>
          </p:grpSpPr>
          <p:sp>
            <p:nvSpPr>
              <p:cNvPr id="10266" name="Oval 185"/>
              <p:cNvSpPr>
                <a:spLocks noChangeArrowheads="1"/>
              </p:cNvSpPr>
              <p:nvPr/>
            </p:nvSpPr>
            <p:spPr bwMode="auto">
              <a:xfrm>
                <a:off x="1383" y="3203"/>
                <a:ext cx="363" cy="318"/>
              </a:xfrm>
              <a:prstGeom prst="ellipse">
                <a:avLst/>
              </a:prstGeom>
              <a:solidFill>
                <a:srgbClr val="00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67" name="AutoShape 186"/>
              <p:cNvSpPr>
                <a:spLocks noChangeArrowheads="1"/>
              </p:cNvSpPr>
              <p:nvPr/>
            </p:nvSpPr>
            <p:spPr bwMode="auto">
              <a:xfrm>
                <a:off x="1338" y="3521"/>
                <a:ext cx="499" cy="363"/>
              </a:xfrm>
              <a:custGeom>
                <a:avLst/>
                <a:gdLst>
                  <a:gd name="T0" fmla="*/ 10 w 21600"/>
                  <a:gd name="T1" fmla="*/ 3 h 21600"/>
                  <a:gd name="T2" fmla="*/ 6 w 21600"/>
                  <a:gd name="T3" fmla="*/ 6 h 21600"/>
                  <a:gd name="T4" fmla="*/ 1 w 21600"/>
                  <a:gd name="T5" fmla="*/ 3 h 21600"/>
                  <a:gd name="T6" fmla="*/ 6 w 21600"/>
                  <a:gd name="T7" fmla="*/ 0 h 21600"/>
                  <a:gd name="T8" fmla="*/ 0 60000 65536"/>
                  <a:gd name="T9" fmla="*/ 0 60000 65536"/>
                  <a:gd name="T10" fmla="*/ 0 60000 65536"/>
                  <a:gd name="T11" fmla="*/ 0 60000 65536"/>
                  <a:gd name="T12" fmla="*/ 4502 w 21600"/>
                  <a:gd name="T13" fmla="*/ 4522 h 21600"/>
                  <a:gd name="T14" fmla="*/ 17098 w 21600"/>
                  <a:gd name="T15" fmla="*/ 1707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BE"/>
              </a:p>
            </p:txBody>
          </p:sp>
          <p:sp>
            <p:nvSpPr>
              <p:cNvPr id="10268" name="AutoShape 187"/>
              <p:cNvSpPr>
                <a:spLocks noChangeArrowheads="1"/>
              </p:cNvSpPr>
              <p:nvPr/>
            </p:nvSpPr>
            <p:spPr bwMode="auto">
              <a:xfrm>
                <a:off x="1292"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10269" name="AutoShape 188"/>
              <p:cNvSpPr>
                <a:spLocks noChangeArrowheads="1"/>
              </p:cNvSpPr>
              <p:nvPr/>
            </p:nvSpPr>
            <p:spPr bwMode="auto">
              <a:xfrm rot="-1033922">
                <a:off x="1746" y="3521"/>
                <a:ext cx="137" cy="363"/>
              </a:xfrm>
              <a:prstGeom prst="parallelogram">
                <a:avLst>
                  <a:gd name="adj" fmla="val 25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grpSp>
      </p:grpSp>
      <p:sp>
        <p:nvSpPr>
          <p:cNvPr id="3" name="Espace réservé du numéro de diapositive 2"/>
          <p:cNvSpPr>
            <a:spLocks noGrp="1"/>
          </p:cNvSpPr>
          <p:nvPr>
            <p:ph type="sldNum" sz="quarter" idx="11"/>
          </p:nvPr>
        </p:nvSpPr>
        <p:spPr/>
        <p:txBody>
          <a:bodyPr/>
          <a:lstStyle/>
          <a:p>
            <a:pPr>
              <a:defRPr/>
            </a:pPr>
            <a:fld id="{7AE3E5FC-FABF-4538-AF63-95F9072D5658}" type="slidenum">
              <a:rPr lang="fr-FR" smtClean="0"/>
              <a:pPr>
                <a:defRPr/>
              </a:pPr>
              <a:t>39</a:t>
            </a:fld>
            <a:endParaRPr lang="fr-FR"/>
          </a:p>
        </p:txBody>
      </p:sp>
    </p:spTree>
    <p:extLst>
      <p:ext uri="{BB962C8B-B14F-4D97-AF65-F5344CB8AC3E}">
        <p14:creationId xmlns:p14="http://schemas.microsoft.com/office/powerpoint/2010/main" val="1625849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0 0.0  L -0.25 0.0  E" pathEditMode="relative" ptsTypes="">
                                      <p:cBhvr>
                                        <p:cTn id="6" dur="2000" fill="hold"/>
                                        <p:tgtEl>
                                          <p:spTgt spid="82961"/>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8307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path" presetSubtype="0" accel="50000" decel="50000" fill="hold" nodeType="clickEffect">
                                  <p:stCondLst>
                                    <p:cond delay="0"/>
                                  </p:stCondLst>
                                  <p:childTnLst>
                                    <p:animMotion origin="layout" path="M 0.0 0.0  L -0.25 0.0  E" pathEditMode="relative" ptsTypes="">
                                      <p:cBhvr>
                                        <p:cTn id="14" dur="2000" fill="hold"/>
                                        <p:tgtEl>
                                          <p:spTgt spid="830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8" y="56009"/>
            <a:ext cx="4181692" cy="3012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50362"/>
            <a:ext cx="4536503" cy="326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16632"/>
            <a:ext cx="4260155" cy="308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9" y="3538225"/>
            <a:ext cx="4557712" cy="320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4</a:t>
            </a:fld>
            <a:endParaRPr lang="en-US"/>
          </a:p>
        </p:txBody>
      </p:sp>
    </p:spTree>
    <p:extLst>
      <p:ext uri="{BB962C8B-B14F-4D97-AF65-F5344CB8AC3E}">
        <p14:creationId xmlns:p14="http://schemas.microsoft.com/office/powerpoint/2010/main" val="329985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0A245B3D-02A2-40FA-9FAE-83F5C2E8077B}" type="slidenum">
              <a:rPr lang="fr-FR" altLang="fr-FR" sz="1800" smtClean="0"/>
              <a:pPr eaLnBrk="1" hangingPunct="1">
                <a:spcBef>
                  <a:spcPct val="0"/>
                </a:spcBef>
                <a:buFontTx/>
                <a:buNone/>
              </a:pPr>
              <a:t>40</a:t>
            </a:fld>
            <a:endParaRPr lang="fr-FR" altLang="fr-FR" sz="1800" smtClean="0"/>
          </a:p>
        </p:txBody>
      </p:sp>
      <p:sp>
        <p:nvSpPr>
          <p:cNvPr id="11268" name="Rectangle 2"/>
          <p:cNvSpPr>
            <a:spLocks noGrp="1" noChangeArrowheads="1"/>
          </p:cNvSpPr>
          <p:nvPr>
            <p:ph type="title"/>
          </p:nvPr>
        </p:nvSpPr>
        <p:spPr>
          <a:xfrm>
            <a:off x="290513" y="549275"/>
            <a:ext cx="2878137" cy="531813"/>
          </a:xfrm>
          <a:solidFill>
            <a:srgbClr val="FFFFCC"/>
          </a:solidFill>
          <a:ln>
            <a:solidFill>
              <a:schemeClr val="bg2">
                <a:lumMod val="50000"/>
              </a:schemeClr>
            </a:solidFill>
          </a:ln>
        </p:spPr>
        <p:txBody>
          <a:bodyPr/>
          <a:lstStyle/>
          <a:p>
            <a:pPr eaLnBrk="1" hangingPunct="1">
              <a:defRPr/>
            </a:pPr>
            <a:r>
              <a:rPr lang="fr-BE" altLang="fr-FR" sz="2800" smtClean="0">
                <a:latin typeface="Arial Narrow" panose="020B0606020202030204" pitchFamily="34" charset="0"/>
              </a:rPr>
              <a:t>Salopage  3 : </a:t>
            </a:r>
            <a:endParaRPr lang="fr-FR" altLang="fr-FR" sz="2800" smtClean="0">
              <a:latin typeface="Arial Narrow" panose="020B0606020202030204" pitchFamily="34" charset="0"/>
            </a:endParaRPr>
          </a:p>
        </p:txBody>
      </p:sp>
      <p:sp>
        <p:nvSpPr>
          <p:cNvPr id="6147" name="Text Box 3"/>
          <p:cNvSpPr txBox="1">
            <a:spLocks noChangeArrowheads="1"/>
          </p:cNvSpPr>
          <p:nvPr/>
        </p:nvSpPr>
        <p:spPr bwMode="auto">
          <a:xfrm>
            <a:off x="4114800" y="1143000"/>
            <a:ext cx="95885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000">
                <a:solidFill>
                  <a:schemeClr val="tx2"/>
                </a:solidFill>
                <a:latin typeface="Arial Narrow" pitchFamily="34" charset="0"/>
              </a:rPr>
              <a:t>Ecrivez petit : 10</a:t>
            </a:r>
            <a:endParaRPr lang="fr-FR" altLang="fr-FR" sz="1000">
              <a:solidFill>
                <a:schemeClr val="tx2"/>
              </a:solidFill>
              <a:latin typeface="Arial Narrow" pitchFamily="34" charset="0"/>
            </a:endParaRPr>
          </a:p>
        </p:txBody>
      </p:sp>
      <p:sp>
        <p:nvSpPr>
          <p:cNvPr id="6148" name="Text Box 4"/>
          <p:cNvSpPr txBox="1">
            <a:spLocks noChangeArrowheads="1"/>
          </p:cNvSpPr>
          <p:nvPr/>
        </p:nvSpPr>
        <p:spPr bwMode="auto">
          <a:xfrm>
            <a:off x="4114800" y="1524000"/>
            <a:ext cx="11176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200">
                <a:solidFill>
                  <a:schemeClr val="tx2"/>
                </a:solidFill>
                <a:latin typeface="Arial Narrow" pitchFamily="34" charset="0"/>
              </a:rPr>
              <a:t>Ecrivez petit : 12</a:t>
            </a:r>
            <a:endParaRPr lang="fr-FR" altLang="fr-FR" sz="1200">
              <a:solidFill>
                <a:schemeClr val="tx2"/>
              </a:solidFill>
              <a:latin typeface="Arial Narrow" pitchFamily="34" charset="0"/>
            </a:endParaRPr>
          </a:p>
        </p:txBody>
      </p:sp>
      <p:sp>
        <p:nvSpPr>
          <p:cNvPr id="6149" name="Text Box 5"/>
          <p:cNvSpPr txBox="1">
            <a:spLocks noChangeArrowheads="1"/>
          </p:cNvSpPr>
          <p:nvPr/>
        </p:nvSpPr>
        <p:spPr bwMode="auto">
          <a:xfrm>
            <a:off x="3962400" y="1905000"/>
            <a:ext cx="14255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1600">
                <a:solidFill>
                  <a:schemeClr val="tx2"/>
                </a:solidFill>
                <a:latin typeface="Arial Narrow" pitchFamily="34" charset="0"/>
              </a:rPr>
              <a:t>Ecrivez petit : 16</a:t>
            </a:r>
            <a:endParaRPr lang="fr-FR" altLang="fr-FR" sz="1600">
              <a:solidFill>
                <a:schemeClr val="tx2"/>
              </a:solidFill>
              <a:latin typeface="Arial Narrow" pitchFamily="34" charset="0"/>
            </a:endParaRPr>
          </a:p>
        </p:txBody>
      </p:sp>
      <p:sp>
        <p:nvSpPr>
          <p:cNvPr id="6150" name="Text Box 6"/>
          <p:cNvSpPr txBox="1">
            <a:spLocks noChangeArrowheads="1"/>
          </p:cNvSpPr>
          <p:nvPr/>
        </p:nvSpPr>
        <p:spPr bwMode="auto">
          <a:xfrm>
            <a:off x="3733800" y="2286000"/>
            <a:ext cx="17383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000">
                <a:solidFill>
                  <a:schemeClr val="tx2"/>
                </a:solidFill>
                <a:latin typeface="Arial Narrow" pitchFamily="34" charset="0"/>
              </a:rPr>
              <a:t>Ecrivez petit : 20</a:t>
            </a:r>
            <a:endParaRPr lang="fr-FR" altLang="fr-FR" sz="2000">
              <a:solidFill>
                <a:schemeClr val="tx2"/>
              </a:solidFill>
              <a:latin typeface="Arial Narrow" pitchFamily="34" charset="0"/>
            </a:endParaRPr>
          </a:p>
        </p:txBody>
      </p:sp>
      <p:sp>
        <p:nvSpPr>
          <p:cNvPr id="6151" name="Text Box 7"/>
          <p:cNvSpPr txBox="1">
            <a:spLocks noChangeArrowheads="1"/>
          </p:cNvSpPr>
          <p:nvPr/>
        </p:nvSpPr>
        <p:spPr bwMode="auto">
          <a:xfrm>
            <a:off x="3200400" y="3048000"/>
            <a:ext cx="3605213"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4400">
                <a:solidFill>
                  <a:schemeClr val="tx2"/>
                </a:solidFill>
                <a:latin typeface="Arial Narrow" pitchFamily="34" charset="0"/>
              </a:rPr>
              <a:t>Ecrivez petit : 44</a:t>
            </a:r>
            <a:endParaRPr lang="fr-FR" altLang="fr-FR" sz="4400">
              <a:solidFill>
                <a:schemeClr val="tx2"/>
              </a:solidFill>
              <a:latin typeface="Arial Narrow" pitchFamily="34" charset="0"/>
            </a:endParaRPr>
          </a:p>
        </p:txBody>
      </p:sp>
      <p:sp>
        <p:nvSpPr>
          <p:cNvPr id="6152" name="Text Box 8"/>
          <p:cNvSpPr txBox="1">
            <a:spLocks noChangeArrowheads="1"/>
          </p:cNvSpPr>
          <p:nvPr/>
        </p:nvSpPr>
        <p:spPr bwMode="auto">
          <a:xfrm>
            <a:off x="-107950" y="3808413"/>
            <a:ext cx="9104313"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9600">
                <a:solidFill>
                  <a:schemeClr val="tx2"/>
                </a:solidFill>
                <a:latin typeface="Arial Narrow" pitchFamily="34" charset="0"/>
              </a:rPr>
              <a:t>Mais pas trop grand</a:t>
            </a:r>
          </a:p>
          <a:p>
            <a:pPr eaLnBrk="1" hangingPunct="1">
              <a:spcBef>
                <a:spcPct val="0"/>
              </a:spcBef>
              <a:buFontTx/>
              <a:buNone/>
            </a:pPr>
            <a:r>
              <a:rPr lang="fr-BE" altLang="fr-FR" sz="9600">
                <a:solidFill>
                  <a:schemeClr val="tx2"/>
                </a:solidFill>
                <a:latin typeface="Arial Narrow" pitchFamily="34" charset="0"/>
              </a:rPr>
              <a:t> : 96</a:t>
            </a:r>
            <a:endParaRPr lang="fr-FR" altLang="fr-FR" sz="9600">
              <a:solidFill>
                <a:schemeClr val="tx2"/>
              </a:solidFill>
              <a:latin typeface="Arial Narrow" pitchFamily="34" charset="0"/>
            </a:endParaRPr>
          </a:p>
        </p:txBody>
      </p:sp>
      <p:sp>
        <p:nvSpPr>
          <p:cNvPr id="6153" name="Text Box 9"/>
          <p:cNvSpPr txBox="1">
            <a:spLocks noChangeArrowheads="1"/>
          </p:cNvSpPr>
          <p:nvPr/>
        </p:nvSpPr>
        <p:spPr bwMode="auto">
          <a:xfrm>
            <a:off x="4211638" y="549275"/>
            <a:ext cx="7207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600">
                <a:solidFill>
                  <a:schemeClr val="tx2"/>
                </a:solidFill>
                <a:latin typeface="Arial Narrow" pitchFamily="34" charset="0"/>
              </a:rPr>
              <a:t>Ecrivez petit : 6</a:t>
            </a:r>
          </a:p>
        </p:txBody>
      </p:sp>
      <p:sp>
        <p:nvSpPr>
          <p:cNvPr id="6154" name="Rectangle 10"/>
          <p:cNvSpPr>
            <a:spLocks noChangeArrowheads="1"/>
          </p:cNvSpPr>
          <p:nvPr/>
        </p:nvSpPr>
        <p:spPr bwMode="auto">
          <a:xfrm>
            <a:off x="4140200" y="836613"/>
            <a:ext cx="78581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800">
                <a:solidFill>
                  <a:schemeClr val="tx2"/>
                </a:solidFill>
                <a:latin typeface="Arial Narrow" pitchFamily="34" charset="0"/>
              </a:rPr>
              <a:t>Ecrivez petit :  8</a:t>
            </a:r>
            <a:endParaRPr lang="fr-FR" altLang="fr-FR" sz="800">
              <a:solidFill>
                <a:schemeClr val="tx2"/>
              </a:solidFill>
              <a:latin typeface="Arial Narrow" pitchFamily="34" charset="0"/>
            </a:endParaRPr>
          </a:p>
        </p:txBody>
      </p:sp>
    </p:spTree>
    <p:extLst>
      <p:ext uri="{BB962C8B-B14F-4D97-AF65-F5344CB8AC3E}">
        <p14:creationId xmlns:p14="http://schemas.microsoft.com/office/powerpoint/2010/main" val="3864917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5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p:bldP spid="6149" grpId="0"/>
      <p:bldP spid="6150" grpId="0"/>
      <p:bldP spid="6151" grpId="0"/>
      <p:bldP spid="6152" grpId="0"/>
      <p:bldP spid="6153" grpId="0"/>
      <p:bldP spid="615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4"/>
          <p:cNvSpPr>
            <a:spLocks noGrp="1"/>
          </p:cNvSpPr>
          <p:nvPr>
            <p:ph type="sldNum" sz="quarter" idx="11"/>
          </p:nvPr>
        </p:nvSpPr>
        <p:spPr>
          <a:xfrm>
            <a:off x="8497888" y="6400800"/>
            <a:ext cx="646112" cy="457200"/>
          </a:xfrm>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8565B0E9-250C-4757-AB11-8518A6732453}" type="slidenum">
              <a:rPr lang="fr-FR" altLang="fr-FR" sz="1800" smtClean="0"/>
              <a:pPr eaLnBrk="1" hangingPunct="1">
                <a:spcBef>
                  <a:spcPct val="0"/>
                </a:spcBef>
                <a:buFontTx/>
                <a:buNone/>
              </a:pPr>
              <a:t>41</a:t>
            </a:fld>
            <a:endParaRPr lang="fr-FR" altLang="fr-FR" sz="1800" smtClean="0"/>
          </a:p>
        </p:txBody>
      </p:sp>
      <p:sp>
        <p:nvSpPr>
          <p:cNvPr id="14339" name="Rectangle 2"/>
          <p:cNvSpPr>
            <a:spLocks noGrp="1" noChangeArrowheads="1"/>
          </p:cNvSpPr>
          <p:nvPr>
            <p:ph type="title"/>
          </p:nvPr>
        </p:nvSpPr>
        <p:spPr>
          <a:xfrm>
            <a:off x="539750" y="476250"/>
            <a:ext cx="7920038" cy="504825"/>
          </a:xfrm>
          <a:solidFill>
            <a:srgbClr val="FFFFCC"/>
          </a:solidFill>
          <a:ln>
            <a:solidFill>
              <a:schemeClr val="tx2"/>
            </a:solidFill>
            <a:miter lim="800000"/>
            <a:headEnd/>
            <a:tailEnd/>
          </a:ln>
        </p:spPr>
        <p:txBody>
          <a:bodyPr/>
          <a:lstStyle/>
          <a:p>
            <a:pPr eaLnBrk="1" hangingPunct="1"/>
            <a:r>
              <a:rPr lang="fr-BE" altLang="fr-FR" sz="2800" smtClean="0">
                <a:latin typeface="Arial Narrow" pitchFamily="34" charset="0"/>
              </a:rPr>
              <a:t>Salopage 5 :  Foncez le fond</a:t>
            </a:r>
          </a:p>
        </p:txBody>
      </p:sp>
      <p:sp>
        <p:nvSpPr>
          <p:cNvPr id="14340" name="Text Box 4"/>
          <p:cNvSpPr txBox="1">
            <a:spLocks noChangeArrowheads="1"/>
          </p:cNvSpPr>
          <p:nvPr/>
        </p:nvSpPr>
        <p:spPr bwMode="auto">
          <a:xfrm>
            <a:off x="36513" y="1593850"/>
            <a:ext cx="4464050" cy="255587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000"/>
              <a:t>L’expression « Hominisation » apparaît </a:t>
            </a:r>
          </a:p>
          <a:p>
            <a:pPr eaLnBrk="1" hangingPunct="1">
              <a:spcBef>
                <a:spcPct val="0"/>
              </a:spcBef>
              <a:buFontTx/>
              <a:buNone/>
            </a:pPr>
            <a:r>
              <a:rPr lang="fr-BE" altLang="fr-FR" sz="2000"/>
              <a:t>pour la première fois dans les livres de Pierre Teilhard de Chardin et du philosophe français Edouard Leroy (1970-1954) et fait appel à deux facteurs psychiques :  la réflexion et la conspiration (concours vers un même effet).</a:t>
            </a:r>
            <a:r>
              <a:rPr lang="fr-BE" altLang="fr-FR" sz="1600"/>
              <a:t> </a:t>
            </a:r>
          </a:p>
        </p:txBody>
      </p:sp>
      <p:sp>
        <p:nvSpPr>
          <p:cNvPr id="36870" name="Text Box 6"/>
          <p:cNvSpPr txBox="1">
            <a:spLocks noChangeArrowheads="1"/>
          </p:cNvSpPr>
          <p:nvPr/>
        </p:nvSpPr>
        <p:spPr bwMode="auto">
          <a:xfrm>
            <a:off x="4559300" y="1593850"/>
            <a:ext cx="4584700" cy="255587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000" b="1">
                <a:solidFill>
                  <a:srgbClr val="FFFF00"/>
                </a:solidFill>
              </a:rPr>
              <a:t>L’expression « Hominisation » apparaît </a:t>
            </a:r>
          </a:p>
          <a:p>
            <a:pPr eaLnBrk="1" hangingPunct="1">
              <a:spcBef>
                <a:spcPct val="0"/>
              </a:spcBef>
              <a:buFontTx/>
              <a:buNone/>
            </a:pPr>
            <a:r>
              <a:rPr lang="fr-BE" altLang="fr-FR" sz="2000" b="1">
                <a:solidFill>
                  <a:srgbClr val="FFFF00"/>
                </a:solidFill>
              </a:rPr>
              <a:t>pour la première fois dans les livres de Pierre Teilhard de Chardin et du philosophe français Edouard Leroy (1970-1954) et fait appel à deux facteurs psychiques :  la réflexion et la conspiration (concours vers un même effet).</a:t>
            </a:r>
            <a:r>
              <a:rPr lang="fr-BE" altLang="fr-FR" sz="1600" b="1"/>
              <a:t> </a:t>
            </a:r>
          </a:p>
        </p:txBody>
      </p:sp>
      <p:sp>
        <p:nvSpPr>
          <p:cNvPr id="14342" name="Text Box 7"/>
          <p:cNvSpPr txBox="1">
            <a:spLocks noChangeArrowheads="1"/>
          </p:cNvSpPr>
          <p:nvPr/>
        </p:nvSpPr>
        <p:spPr bwMode="auto">
          <a:xfrm>
            <a:off x="0" y="4221163"/>
            <a:ext cx="4572000" cy="223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000"/>
              <a:t>L’expression « Hominisation » apparaît </a:t>
            </a:r>
          </a:p>
          <a:p>
            <a:pPr eaLnBrk="1" hangingPunct="1">
              <a:spcBef>
                <a:spcPct val="0"/>
              </a:spcBef>
              <a:buFontTx/>
              <a:buNone/>
            </a:pPr>
            <a:r>
              <a:rPr lang="fr-BE" altLang="fr-FR" sz="2000"/>
              <a:t>pour la première fois dans les livres de Pierre Teilhard de Chardin et du philosophe français Edouard Leroy (1970-1954) et fait appel à deux facteurs psychiques :  la réflexion et la conspiration (concours vers un même effet).</a:t>
            </a:r>
            <a:r>
              <a:rPr lang="fr-BE" altLang="fr-FR" sz="1600"/>
              <a:t> </a:t>
            </a:r>
          </a:p>
        </p:txBody>
      </p:sp>
      <p:sp>
        <p:nvSpPr>
          <p:cNvPr id="36872" name="Text Box 8"/>
          <p:cNvSpPr txBox="1">
            <a:spLocks noChangeArrowheads="1"/>
          </p:cNvSpPr>
          <p:nvPr/>
        </p:nvSpPr>
        <p:spPr bwMode="auto">
          <a:xfrm>
            <a:off x="4572000" y="4202113"/>
            <a:ext cx="4572000" cy="2235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000">
                <a:solidFill>
                  <a:schemeClr val="bg1"/>
                </a:solidFill>
              </a:rPr>
              <a:t>L’expression « Hominisation » apparaît </a:t>
            </a:r>
          </a:p>
          <a:p>
            <a:pPr eaLnBrk="1" hangingPunct="1">
              <a:spcBef>
                <a:spcPct val="0"/>
              </a:spcBef>
              <a:buFontTx/>
              <a:buNone/>
            </a:pPr>
            <a:r>
              <a:rPr lang="fr-BE" altLang="fr-FR" sz="2000">
                <a:solidFill>
                  <a:schemeClr val="bg1"/>
                </a:solidFill>
              </a:rPr>
              <a:t>pour la première fois dans les livres de Pierre Teilhard de Chardin et du philosophe français Edouard Leroy (1970-1954) et fait appel à deux facteurs psychiques :  la réflexion et la conspiration (concours vers un même effet).</a:t>
            </a:r>
            <a:r>
              <a:rPr lang="fr-BE" altLang="fr-FR" sz="1600">
                <a:solidFill>
                  <a:schemeClr val="bg1"/>
                </a:solidFill>
              </a:rPr>
              <a:t> </a:t>
            </a:r>
          </a:p>
        </p:txBody>
      </p:sp>
    </p:spTree>
    <p:extLst>
      <p:ext uri="{BB962C8B-B14F-4D97-AF65-F5344CB8AC3E}">
        <p14:creationId xmlns:p14="http://schemas.microsoft.com/office/powerpoint/2010/main" val="3059274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p:bldP spid="3687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7A3FB2DF-49CC-4021-BD2B-42CE9C6CD557}" type="slidenum">
              <a:rPr lang="fr-FR" altLang="fr-FR" sz="1800" smtClean="0"/>
              <a:pPr eaLnBrk="1" hangingPunct="1">
                <a:spcBef>
                  <a:spcPct val="0"/>
                </a:spcBef>
                <a:buFontTx/>
                <a:buNone/>
              </a:pPr>
              <a:t>42</a:t>
            </a:fld>
            <a:endParaRPr lang="fr-FR" altLang="fr-FR" sz="1800" smtClean="0"/>
          </a:p>
        </p:txBody>
      </p:sp>
      <p:sp>
        <p:nvSpPr>
          <p:cNvPr id="9218" name="Rectangle 2"/>
          <p:cNvSpPr>
            <a:spLocks noGrp="1" noChangeArrowheads="1"/>
          </p:cNvSpPr>
          <p:nvPr>
            <p:ph type="title"/>
          </p:nvPr>
        </p:nvSpPr>
        <p:spPr>
          <a:xfrm>
            <a:off x="361950" y="620713"/>
            <a:ext cx="8421688" cy="812800"/>
          </a:xfrm>
          <a:solidFill>
            <a:srgbClr val="FFFFCC"/>
          </a:solidFill>
          <a:ln>
            <a:solidFill>
              <a:schemeClr val="tx2"/>
            </a:solidFill>
            <a:miter lim="800000"/>
            <a:headEnd/>
            <a:tailEnd/>
          </a:ln>
        </p:spPr>
        <p:txBody>
          <a:bodyPr/>
          <a:lstStyle/>
          <a:p>
            <a:pPr eaLnBrk="1" hangingPunct="1"/>
            <a:r>
              <a:rPr lang="fr-BE" altLang="fr-FR" sz="2800" smtClean="0">
                <a:latin typeface="Arial Narrow" pitchFamily="34" charset="0"/>
              </a:rPr>
              <a:t>Salopage 6 : Perturbez la lecture des textes par des </a:t>
            </a:r>
            <a:r>
              <a:rPr lang="fr-BE" altLang="fr-FR" sz="2800" smtClean="0">
                <a:solidFill>
                  <a:srgbClr val="FF0000"/>
                </a:solidFill>
                <a:latin typeface="Arial Narrow" pitchFamily="34" charset="0"/>
              </a:rPr>
              <a:t>animations</a:t>
            </a:r>
            <a:endParaRPr lang="fr-FR" altLang="fr-FR" sz="2800" smtClean="0">
              <a:solidFill>
                <a:srgbClr val="FF0000"/>
              </a:solidFill>
              <a:latin typeface="Arial Narrow" pitchFamily="34" charset="0"/>
            </a:endParaRPr>
          </a:p>
        </p:txBody>
      </p:sp>
      <p:sp>
        <p:nvSpPr>
          <p:cNvPr id="9219" name="Text Box 3"/>
          <p:cNvSpPr txBox="1">
            <a:spLocks noChangeArrowheads="1"/>
          </p:cNvSpPr>
          <p:nvPr/>
        </p:nvSpPr>
        <p:spPr bwMode="auto">
          <a:xfrm>
            <a:off x="845171" y="2068761"/>
            <a:ext cx="6732933"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dirty="0">
                <a:latin typeface="Arial Narrow" panose="020B0606020202030204" pitchFamily="34" charset="0"/>
              </a:rPr>
              <a:t>Lire peut être agréable, si le cerveau sait où fixer les yeux.</a:t>
            </a:r>
          </a:p>
        </p:txBody>
      </p:sp>
      <p:sp>
        <p:nvSpPr>
          <p:cNvPr id="9221" name="Text Box 5"/>
          <p:cNvSpPr txBox="1">
            <a:spLocks noChangeArrowheads="1"/>
          </p:cNvSpPr>
          <p:nvPr/>
        </p:nvSpPr>
        <p:spPr bwMode="auto">
          <a:xfrm>
            <a:off x="879475" y="2801938"/>
            <a:ext cx="5072671"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anose="020B0606020202030204" pitchFamily="34" charset="0"/>
              </a:rPr>
              <a:t>Trop d’animations INUTILES peuvent nuire.</a:t>
            </a:r>
          </a:p>
        </p:txBody>
      </p:sp>
      <p:sp>
        <p:nvSpPr>
          <p:cNvPr id="9222" name="Text Box 6"/>
          <p:cNvSpPr txBox="1">
            <a:spLocks noChangeArrowheads="1"/>
          </p:cNvSpPr>
          <p:nvPr/>
        </p:nvSpPr>
        <p:spPr bwMode="auto">
          <a:xfrm>
            <a:off x="4500563" y="3500438"/>
            <a:ext cx="3824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t>Et même donner mal à la tête.</a:t>
            </a:r>
          </a:p>
        </p:txBody>
      </p:sp>
      <p:sp>
        <p:nvSpPr>
          <p:cNvPr id="9223" name="Text Box 7"/>
          <p:cNvSpPr txBox="1">
            <a:spLocks noChangeArrowheads="1"/>
          </p:cNvSpPr>
          <p:nvPr/>
        </p:nvSpPr>
        <p:spPr bwMode="auto">
          <a:xfrm>
            <a:off x="750560" y="4454971"/>
            <a:ext cx="3787768"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anose="020B0606020202030204" pitchFamily="34" charset="0"/>
              </a:rPr>
              <a:t>Voire donner des hauts-le cœur.</a:t>
            </a:r>
          </a:p>
        </p:txBody>
      </p:sp>
      <p:sp>
        <p:nvSpPr>
          <p:cNvPr id="19464" name="Rectangle 8"/>
          <p:cNvSpPr>
            <a:spLocks noChangeArrowheads="1"/>
          </p:cNvSpPr>
          <p:nvPr/>
        </p:nvSpPr>
        <p:spPr bwMode="auto">
          <a:xfrm>
            <a:off x="4427538" y="0"/>
            <a:ext cx="43926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
        <p:nvSpPr>
          <p:cNvPr id="9226" name="Rectangle 10"/>
          <p:cNvSpPr>
            <a:spLocks noChangeArrowheads="1"/>
          </p:cNvSpPr>
          <p:nvPr/>
        </p:nvSpPr>
        <p:spPr bwMode="auto">
          <a:xfrm>
            <a:off x="4445644" y="3506788"/>
            <a:ext cx="4356100" cy="4318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s-ES" altLang="fr-FR" sz="2400"/>
          </a:p>
        </p:txBody>
      </p:sp>
    </p:spTree>
    <p:extLst>
      <p:ext uri="{BB962C8B-B14F-4D97-AF65-F5344CB8AC3E}">
        <p14:creationId xmlns:p14="http://schemas.microsoft.com/office/powerpoint/2010/main" val="333046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dissolve">
                                      <p:cBhvr>
                                        <p:cTn id="7" dur="5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grpId="0" nodeType="clickEffect">
                                  <p:stCondLst>
                                    <p:cond delay="0"/>
                                  </p:stCondLst>
                                  <p:iterate type="lt">
                                    <p:tmPct val="10000"/>
                                  </p:iterate>
                                  <p:childTnLst>
                                    <p:set>
                                      <p:cBhvr>
                                        <p:cTn id="11" dur="1" fill="hold">
                                          <p:stCondLst>
                                            <p:cond delay="0"/>
                                          </p:stCondLst>
                                        </p:cTn>
                                        <p:tgtEl>
                                          <p:spTgt spid="9219"/>
                                        </p:tgtEl>
                                        <p:attrNameLst>
                                          <p:attrName>style.visibility</p:attrName>
                                        </p:attrNameLst>
                                      </p:cBhvr>
                                      <p:to>
                                        <p:strVal val="visible"/>
                                      </p:to>
                                    </p:set>
                                    <p:animEffect transition="in" filter="fade">
                                      <p:cBhvr>
                                        <p:cTn id="12" dur="2000"/>
                                        <p:tgtEl>
                                          <p:spTgt spid="9219"/>
                                        </p:tgtEl>
                                      </p:cBhvr>
                                    </p:animEffect>
                                    <p:anim calcmode="lin" valueType="num">
                                      <p:cBhvr>
                                        <p:cTn id="13" dur="2000" fill="hold"/>
                                        <p:tgtEl>
                                          <p:spTgt spid="9219"/>
                                        </p:tgtEl>
                                        <p:attrNameLst>
                                          <p:attrName>ppt_w</p:attrName>
                                        </p:attrNameLst>
                                      </p:cBhvr>
                                      <p:tavLst>
                                        <p:tav tm="0" fmla="#ppt_w*sin(2.5*pi*$)">
                                          <p:val>
                                            <p:fltVal val="0"/>
                                          </p:val>
                                        </p:tav>
                                        <p:tav tm="100000">
                                          <p:val>
                                            <p:fltVal val="1"/>
                                          </p:val>
                                        </p:tav>
                                      </p:tavLst>
                                    </p:anim>
                                    <p:anim calcmode="lin" valueType="num">
                                      <p:cBhvr>
                                        <p:cTn id="14" dur="2000" fill="hold"/>
                                        <p:tgtEl>
                                          <p:spTgt spid="9219"/>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iterate type="lt">
                                    <p:tmPct val="0"/>
                                  </p:iterate>
                                  <p:childTnLst>
                                    <p:set>
                                      <p:cBhvr>
                                        <p:cTn id="18" dur="1" fill="hold">
                                          <p:stCondLst>
                                            <p:cond delay="0"/>
                                          </p:stCondLst>
                                        </p:cTn>
                                        <p:tgtEl>
                                          <p:spTgt spid="9221"/>
                                        </p:tgtEl>
                                        <p:attrNameLst>
                                          <p:attrName>style.visibility</p:attrName>
                                        </p:attrNameLst>
                                      </p:cBhvr>
                                      <p:to>
                                        <p:strVal val="visible"/>
                                      </p:to>
                                    </p:set>
                                    <p:animEffect transition="in" filter="wheel(4)">
                                      <p:cBhvr>
                                        <p:cTn id="19" dur="2000"/>
                                        <p:tgtEl>
                                          <p:spTgt spid="92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9226"/>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5" presetClass="path" presetSubtype="0" accel="50000" decel="50000" fill="hold" grpId="0" nodeType="clickEffect">
                                  <p:stCondLst>
                                    <p:cond delay="0"/>
                                  </p:stCondLst>
                                  <p:childTnLst>
                                    <p:animMotion origin="layout" path="M 0.0 0.0  C -0.022 -0.02269  -0.033 -0.06139  -0.027 -0.10009  C -0.024 -0.11344  -0.02 -0.12678  -0.014 -0.13746  C -0.01 -0.10677  0.004 -0.07874  0.025 -0.06139  C 0.025 -0.09876  0.041 -0.13479  0.068 -0.15081  C 0.077 -0.15748  0.087 -0.16015  0.097 -0.16148  C 0.082 -0.1388  0.074 -0.10677  0.077 -0.0734  C 0.099 -0.09742  0.13 -0.10276  0.157 -0.08541  C 0.166 -0.08007  0.175 -0.07073  0.181 -0.06139  C 0.158 -0.06406  0.134 -0.05205  0.117 -0.02803  C 0.144 -0.02002  0.167 0.00801  0.174 0.04671  C 0.176 0.06006  0.176 0.0734  0.174 0.08675  C 0.161 0.06139  0.139 0.04404  0.115 0.04137  C 0.127 0.07474  0.124 0.11611  0.106 0.1468  C 0.099 0.15748  0.091 0.16682  0.082 0.17216  C 0.089 0.1428  0.085 0.10943  0.072 0.08274  C 0.06 0.11611  0.034 0.1388  0.004 0.1388  C -0.007 0.1388  -0.017 0.13613  -0.026 0.13079  C -0.004 0.12011  0.013 0.09475  0.021 0.06406  C -0.007 0.07207  -0.036 0.06006  -0.055 0.02936  C -0.062 0.01735  -0.066 0.00534  -0.069 -0.00801  C -0.049 0.00934  -0.023 0.01201  0.0 0.0  Z" pathEditMode="relative" ptsTypes="">
                                      <p:cBhvr>
                                        <p:cTn id="27" dur="2000" fill="hold"/>
                                        <p:tgtEl>
                                          <p:spTgt spid="9222"/>
                                        </p:tgtEl>
                                        <p:attrNameLst>
                                          <p:attrName>ppt_x</p:attrName>
                                          <p:attrName>ppt_y</p:attrName>
                                        </p:attrNameLst>
                                      </p:cBhvr>
                                    </p:animMotion>
                                  </p:childTnLst>
                                </p:cTn>
                              </p:par>
                            </p:childTnLst>
                          </p:cTn>
                        </p:par>
                      </p:childTnLst>
                    </p:cTn>
                  </p:par>
                  <p:par>
                    <p:cTn id="28" fill="hold" nodeType="clickPar">
                      <p:stCondLst>
                        <p:cond delay="indefinite"/>
                      </p:stCondLst>
                      <p:childTnLst>
                        <p:par>
                          <p:cTn id="29" fill="hold" nodeType="withGroup">
                            <p:stCondLst>
                              <p:cond delay="0"/>
                            </p:stCondLst>
                            <p:childTnLst>
                              <p:par>
                                <p:cTn id="30" presetID="13" presetClass="entr" presetSubtype="16" fill="hold" grpId="0" nodeType="clickEffect">
                                  <p:stCondLst>
                                    <p:cond delay="0"/>
                                  </p:stCondLst>
                                  <p:childTnLst>
                                    <p:set>
                                      <p:cBhvr>
                                        <p:cTn id="31" dur="1" fill="hold">
                                          <p:stCondLst>
                                            <p:cond delay="0"/>
                                          </p:stCondLst>
                                        </p:cTn>
                                        <p:tgtEl>
                                          <p:spTgt spid="9223"/>
                                        </p:tgtEl>
                                        <p:attrNameLst>
                                          <p:attrName>style.visibility</p:attrName>
                                        </p:attrNameLst>
                                      </p:cBhvr>
                                      <p:to>
                                        <p:strVal val="visible"/>
                                      </p:to>
                                    </p:set>
                                    <p:animEffect transition="in" filter="plus(in)">
                                      <p:cBhvr>
                                        <p:cTn id="32" dur="2000"/>
                                        <p:tgtEl>
                                          <p:spTgt spid="92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5" presetClass="path" presetSubtype="0" accel="50000" decel="50000" fill="hold" grpId="1" nodeType="clickEffect">
                                  <p:stCondLst>
                                    <p:cond delay="0"/>
                                  </p:stCondLst>
                                  <p:childTnLst>
                                    <p:animMotion origin="layout" path="M 0.0 0.0  C 0.004 -0.08942  -0.046 -0.16682  -0.113 -0.17216  C -0.177 -0.17883  -0.237 -0.11878  -0.241 -0.03203  C -0.246 0.04804  -0.204 0.12278  -0.144 0.12812  C -0.089 0.13212  -0.037 0.08274  -0.033 0.00801  C -0.029 -0.06006  -0.064 -0.12411  -0.115 -0.12945  C -0.162 -0.13346  -0.206 -0.09209  -0.209 -0.02936  C -0.212 0.02669  -0.184 0.08141  -0.142 0.08408  C -0.104 0.08808  -0.068 0.05605  -0.065 0.00534  C -0.063 -0.04004  -0.084 -0.08408  -0.117 -0.08675  C -0.146 -0.08942  -0.175 -0.06539  -0.177 -0.02669  C -0.179 0.00667  -0.164 0.0387  -0.14 0.04137  C -0.12 0.04404  -0.099 0.02936  -0.098 0.00267  C -0.096 -0.01868  -0.104 -0.04137  -0.119 -0.04404  C -0.131 -0.04404  -0.143 -0.0387  -0.145 -0.02402  C -0.146 -0.01468  -0.144 -0.00534  -0.138 -0.00133  C -0.135 0.0  -0.133 0.0  -0.13 -0.00133  E" pathEditMode="relative" ptsTypes="">
                                      <p:cBhvr>
                                        <p:cTn id="36" dur="2000" fill="hold"/>
                                        <p:tgtEl>
                                          <p:spTgt spid="9223"/>
                                        </p:tgtEl>
                                        <p:attrNameLst>
                                          <p:attrName>ppt_x</p:attrName>
                                          <p:attrName>ppt_y</p:attrName>
                                        </p:attrNameLst>
                                      </p:cBhvr>
                                    </p:animMotion>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92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P spid="9219" grpId="0" animBg="1"/>
      <p:bldP spid="9221" grpId="0" animBg="1"/>
      <p:bldP spid="9222" grpId="0"/>
      <p:bldP spid="9223" grpId="0" animBg="1"/>
      <p:bldP spid="9223" grpId="1" animBg="1"/>
      <p:bldP spid="9226" grpId="0" animBg="1"/>
      <p:bldP spid="922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3"/>
          <p:cNvSpPr>
            <a:spLocks noGrp="1"/>
          </p:cNvSpPr>
          <p:nvPr>
            <p:ph type="sldNum" sz="quarter" idx="11"/>
          </p:nvPr>
        </p:nvSpPr>
        <p:spPr>
          <a:noFill/>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fld id="{68CE436F-6521-4ECE-8910-E805C11E37FD}" type="slidenum">
              <a:rPr lang="fr-FR" altLang="fr-FR" sz="1800" smtClean="0"/>
              <a:pPr eaLnBrk="1" hangingPunct="1">
                <a:spcBef>
                  <a:spcPct val="0"/>
                </a:spcBef>
                <a:buFontTx/>
                <a:buNone/>
              </a:pPr>
              <a:t>43</a:t>
            </a:fld>
            <a:endParaRPr lang="fr-FR" altLang="fr-FR" sz="1800" smtClean="0"/>
          </a:p>
        </p:txBody>
      </p:sp>
      <p:sp>
        <p:nvSpPr>
          <p:cNvPr id="22531" name="Rectangle 2"/>
          <p:cNvSpPr>
            <a:spLocks noGrp="1" noChangeArrowheads="1"/>
          </p:cNvSpPr>
          <p:nvPr>
            <p:ph type="title"/>
          </p:nvPr>
        </p:nvSpPr>
        <p:spPr>
          <a:xfrm>
            <a:off x="539750" y="333375"/>
            <a:ext cx="7773988" cy="514350"/>
          </a:xfrm>
          <a:solidFill>
            <a:srgbClr val="FFFFCC"/>
          </a:solidFill>
          <a:ln>
            <a:solidFill>
              <a:schemeClr val="tx1"/>
            </a:solidFill>
            <a:miter lim="800000"/>
            <a:headEnd/>
            <a:tailEnd/>
          </a:ln>
        </p:spPr>
        <p:txBody>
          <a:bodyPr/>
          <a:lstStyle/>
          <a:p>
            <a:pPr eaLnBrk="1" hangingPunct="1"/>
            <a:r>
              <a:rPr lang="fr-BE" altLang="fr-FR" sz="2800" smtClean="0">
                <a:latin typeface="Arial Narrow" pitchFamily="34" charset="0"/>
              </a:rPr>
              <a:t>Salopage 8 : Confondez livre et l’écran</a:t>
            </a:r>
            <a:endParaRPr lang="fr-FR" altLang="fr-FR" sz="2800" smtClean="0">
              <a:latin typeface="Arial Narrow" pitchFamily="34" charset="0"/>
            </a:endParaRPr>
          </a:p>
        </p:txBody>
      </p:sp>
      <p:sp>
        <p:nvSpPr>
          <p:cNvPr id="12291" name="Text Box 3"/>
          <p:cNvSpPr txBox="1">
            <a:spLocks noChangeArrowheads="1"/>
          </p:cNvSpPr>
          <p:nvPr/>
        </p:nvSpPr>
        <p:spPr bwMode="auto">
          <a:xfrm>
            <a:off x="611560" y="1268760"/>
            <a:ext cx="7773859" cy="37856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BE" altLang="fr-FR" sz="2400">
                <a:latin typeface="Arial Narrow" panose="020B0606020202030204" pitchFamily="34" charset="0"/>
              </a:rPr>
              <a:t>Notre opinion est que, sans y aller par quatre chemins, sans </a:t>
            </a:r>
          </a:p>
          <a:p>
            <a:pPr eaLnBrk="1" hangingPunct="1">
              <a:spcBef>
                <a:spcPct val="0"/>
              </a:spcBef>
              <a:buFontTx/>
              <a:buNone/>
            </a:pPr>
            <a:r>
              <a:rPr lang="fr-BE" altLang="fr-FR" sz="2400">
                <a:latin typeface="Arial Narrow" panose="020B0606020202030204" pitchFamily="34" charset="0"/>
              </a:rPr>
              <a:t>battre la campagne, il faut prendre une position. La nôtre est la </a:t>
            </a:r>
          </a:p>
          <a:p>
            <a:pPr eaLnBrk="1" hangingPunct="1">
              <a:spcBef>
                <a:spcPct val="0"/>
              </a:spcBef>
              <a:buFontTx/>
              <a:buNone/>
            </a:pPr>
            <a:r>
              <a:rPr lang="fr-BE" altLang="fr-FR" sz="2400">
                <a:latin typeface="Arial Narrow" panose="020B0606020202030204" pitchFamily="34" charset="0"/>
              </a:rPr>
              <a:t>suivante. Elle l’est et l’a d’ailleurs toujours été et nous avons la</a:t>
            </a:r>
          </a:p>
          <a:p>
            <a:pPr eaLnBrk="1" hangingPunct="1">
              <a:spcBef>
                <a:spcPct val="0"/>
              </a:spcBef>
              <a:buFontTx/>
              <a:buNone/>
            </a:pPr>
            <a:r>
              <a:rPr lang="fr-BE" altLang="fr-FR" sz="2400">
                <a:latin typeface="Arial Narrow" panose="020B0606020202030204" pitchFamily="34" charset="0"/>
              </a:rPr>
              <a:t> ferme conviction qu’elle le restera, bien que des éléments </a:t>
            </a:r>
          </a:p>
          <a:p>
            <a:pPr eaLnBrk="1" hangingPunct="1">
              <a:spcBef>
                <a:spcPct val="0"/>
              </a:spcBef>
              <a:buFontTx/>
              <a:buNone/>
            </a:pPr>
            <a:r>
              <a:rPr lang="fr-BE" altLang="fr-FR" sz="2400">
                <a:latin typeface="Arial Narrow" panose="020B0606020202030204" pitchFamily="34" charset="0"/>
              </a:rPr>
              <a:t>nouveaux peuvent évidemment surgir à tout moment qui la </a:t>
            </a:r>
          </a:p>
          <a:p>
            <a:pPr eaLnBrk="1" hangingPunct="1">
              <a:spcBef>
                <a:spcPct val="0"/>
              </a:spcBef>
              <a:buFontTx/>
              <a:buNone/>
            </a:pPr>
            <a:r>
              <a:rPr lang="fr-BE" altLang="fr-FR" sz="2400">
                <a:latin typeface="Arial Narrow" panose="020B0606020202030204" pitchFamily="34" charset="0"/>
              </a:rPr>
              <a:t>remettent en question, qui la fassent vaciller sur ses bases.</a:t>
            </a:r>
          </a:p>
          <a:p>
            <a:pPr eaLnBrk="1" hangingPunct="1">
              <a:spcBef>
                <a:spcPct val="0"/>
              </a:spcBef>
              <a:buFontTx/>
              <a:buNone/>
            </a:pPr>
            <a:r>
              <a:rPr lang="fr-BE" altLang="fr-FR" sz="2400">
                <a:latin typeface="Arial Narrow" panose="020B0606020202030204" pitchFamily="34" charset="0"/>
              </a:rPr>
              <a:t>Nous l’avons déjà dit à plusieurs reprises, nous le disons et </a:t>
            </a:r>
          </a:p>
          <a:p>
            <a:pPr eaLnBrk="1" hangingPunct="1">
              <a:spcBef>
                <a:spcPct val="0"/>
              </a:spcBef>
              <a:buFontTx/>
              <a:buNone/>
            </a:pPr>
            <a:r>
              <a:rPr lang="fr-BE" altLang="fr-FR" sz="2400">
                <a:latin typeface="Arial Narrow" panose="020B0606020202030204" pitchFamily="34" charset="0"/>
              </a:rPr>
              <a:t>nous le redirons autant de fois qu’il le faudra pour nous faire </a:t>
            </a:r>
          </a:p>
          <a:p>
            <a:pPr eaLnBrk="1" hangingPunct="1">
              <a:spcBef>
                <a:spcPct val="0"/>
              </a:spcBef>
              <a:buFontTx/>
              <a:buNone/>
            </a:pPr>
            <a:r>
              <a:rPr lang="fr-BE" altLang="fr-FR" sz="2400">
                <a:latin typeface="Arial Narrow" panose="020B0606020202030204" pitchFamily="34" charset="0"/>
              </a:rPr>
              <a:t>entendre, pour nous faire comprendre, voire pour nous faire</a:t>
            </a:r>
          </a:p>
          <a:p>
            <a:pPr eaLnBrk="1" hangingPunct="1">
              <a:spcBef>
                <a:spcPct val="0"/>
              </a:spcBef>
              <a:buFontTx/>
              <a:buNone/>
            </a:pPr>
            <a:r>
              <a:rPr lang="fr-BE" altLang="fr-FR" sz="2400">
                <a:latin typeface="Arial Narrow" panose="020B0606020202030204" pitchFamily="34" charset="0"/>
              </a:rPr>
              <a:t>accepter. Bref, notre position, en un mot comme en cent, est que… </a:t>
            </a:r>
          </a:p>
        </p:txBody>
      </p:sp>
      <p:sp>
        <p:nvSpPr>
          <p:cNvPr id="5" name="ZoneTexte 1"/>
          <p:cNvSpPr txBox="1">
            <a:spLocks noChangeArrowheads="1"/>
          </p:cNvSpPr>
          <p:nvPr/>
        </p:nvSpPr>
        <p:spPr bwMode="auto">
          <a:xfrm>
            <a:off x="2205682" y="5588659"/>
            <a:ext cx="5452134" cy="523220"/>
          </a:xfrm>
          <a:prstGeom prst="rect">
            <a:avLst/>
          </a:prstGeom>
          <a:solidFill>
            <a:schemeClr val="accent2">
              <a:lumMod val="75000"/>
            </a:schemeClr>
          </a:solidFill>
          <a:ln>
            <a:solidFill>
              <a:schemeClr val="tx1"/>
            </a:solidFill>
          </a:ln>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 altLang="fr-FR" sz="2800" dirty="0" err="1" smtClean="0">
                <a:solidFill>
                  <a:schemeClr val="bg1"/>
                </a:solidFill>
                <a:latin typeface="Arial Narrow" panose="020B0606020202030204" pitchFamily="34" charset="0"/>
              </a:rPr>
              <a:t>Réduire</a:t>
            </a:r>
            <a:r>
              <a:rPr lang="es-ES" altLang="fr-FR" sz="2800" dirty="0" smtClean="0">
                <a:solidFill>
                  <a:schemeClr val="bg1"/>
                </a:solidFill>
                <a:latin typeface="Arial Narrow" panose="020B0606020202030204" pitchFamily="34" charset="0"/>
              </a:rPr>
              <a:t> le </a:t>
            </a:r>
            <a:r>
              <a:rPr lang="es-ES" altLang="fr-FR" sz="2800" dirty="0" err="1" smtClean="0">
                <a:solidFill>
                  <a:schemeClr val="bg1"/>
                </a:solidFill>
                <a:latin typeface="Arial Narrow" panose="020B0606020202030204" pitchFamily="34" charset="0"/>
              </a:rPr>
              <a:t>volume</a:t>
            </a:r>
            <a:r>
              <a:rPr lang="es-ES" altLang="fr-FR" sz="2800" dirty="0" smtClean="0">
                <a:solidFill>
                  <a:schemeClr val="bg1"/>
                </a:solidFill>
                <a:latin typeface="Arial Narrow" panose="020B0606020202030204" pitchFamily="34" charset="0"/>
              </a:rPr>
              <a:t> de </a:t>
            </a:r>
            <a:r>
              <a:rPr lang="es-ES" altLang="fr-FR" sz="2800" dirty="0" err="1" smtClean="0">
                <a:solidFill>
                  <a:schemeClr val="bg1"/>
                </a:solidFill>
                <a:latin typeface="Arial Narrow" panose="020B0606020202030204" pitchFamily="34" charset="0"/>
              </a:rPr>
              <a:t>texte</a:t>
            </a:r>
            <a:r>
              <a:rPr lang="es-ES" altLang="fr-FR" sz="2800" dirty="0" smtClean="0">
                <a:solidFill>
                  <a:schemeClr val="bg1"/>
                </a:solidFill>
                <a:latin typeface="Arial Narrow" panose="020B0606020202030204" pitchFamily="34" charset="0"/>
              </a:rPr>
              <a:t> </a:t>
            </a:r>
            <a:r>
              <a:rPr lang="es-ES" altLang="fr-FR" sz="2800" dirty="0" err="1" smtClean="0">
                <a:solidFill>
                  <a:schemeClr val="bg1"/>
                </a:solidFill>
                <a:latin typeface="Arial Narrow" panose="020B0606020202030204" pitchFamily="34" charset="0"/>
              </a:rPr>
              <a:t>au</a:t>
            </a:r>
            <a:r>
              <a:rPr lang="es-ES" altLang="fr-FR" sz="2800" dirty="0" smtClean="0">
                <a:solidFill>
                  <a:schemeClr val="bg1"/>
                </a:solidFill>
                <a:latin typeface="Arial Narrow" panose="020B0606020202030204" pitchFamily="34" charset="0"/>
              </a:rPr>
              <a:t> </a:t>
            </a:r>
            <a:r>
              <a:rPr lang="es-ES" altLang="fr-FR" sz="2800" dirty="0" err="1" smtClean="0">
                <a:solidFill>
                  <a:schemeClr val="bg1"/>
                </a:solidFill>
                <a:latin typeface="Arial Narrow" panose="020B0606020202030204" pitchFamily="34" charset="0"/>
              </a:rPr>
              <a:t>maximum</a:t>
            </a:r>
            <a:endParaRPr lang="es-ES" altLang="fr-FR" sz="2800" dirty="0">
              <a:solidFill>
                <a:schemeClr val="bg1"/>
              </a:solidFill>
              <a:latin typeface="Arial Narrow" panose="020B0606020202030204" pitchFamily="34" charset="0"/>
            </a:endParaRPr>
          </a:p>
        </p:txBody>
      </p:sp>
      <p:sp>
        <p:nvSpPr>
          <p:cNvPr id="6" name="Flèche droite 5"/>
          <p:cNvSpPr/>
          <p:nvPr/>
        </p:nvSpPr>
        <p:spPr>
          <a:xfrm>
            <a:off x="684212" y="5526233"/>
            <a:ext cx="1365895" cy="648072"/>
          </a:xfrm>
          <a:prstGeom prs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471549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2022628" y="1268760"/>
            <a:ext cx="4853628" cy="1382886"/>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solidFill>
                  <a:schemeClr val="bg2">
                    <a:lumMod val="25000"/>
                  </a:schemeClr>
                </a:solidFill>
              </a:rPr>
              <a:t>Vive l’interactivité </a:t>
            </a:r>
            <a:endParaRPr lang="fr-BE" sz="4000" dirty="0">
              <a:solidFill>
                <a:schemeClr val="bg2">
                  <a:lumMod val="25000"/>
                </a:schemeClr>
              </a:solidFill>
            </a:endParaRPr>
          </a:p>
        </p:txBody>
      </p:sp>
      <p:sp>
        <p:nvSpPr>
          <p:cNvPr id="2" name="ZoneTexte 1"/>
          <p:cNvSpPr txBox="1"/>
          <p:nvPr/>
        </p:nvSpPr>
        <p:spPr>
          <a:xfrm>
            <a:off x="971600" y="3429000"/>
            <a:ext cx="7848872" cy="2677656"/>
          </a:xfrm>
          <a:prstGeom prst="rect">
            <a:avLst/>
          </a:prstGeom>
          <a:noFill/>
        </p:spPr>
        <p:txBody>
          <a:bodyPr wrap="square" rtlCol="0">
            <a:spAutoFit/>
          </a:bodyPr>
          <a:lstStyle/>
          <a:p>
            <a:r>
              <a:rPr lang="fr-BE" sz="2400" dirty="0" smtClean="0">
                <a:latin typeface="Arial Narrow" panose="020B0606020202030204" pitchFamily="34" charset="0"/>
              </a:rPr>
              <a:t>Les techniques de </a:t>
            </a:r>
            <a:r>
              <a:rPr lang="fr-BE" sz="2400" dirty="0" err="1" smtClean="0">
                <a:latin typeface="Arial Narrow" panose="020B0606020202030204" pitchFamily="34" charset="0"/>
              </a:rPr>
              <a:t>retroaction</a:t>
            </a:r>
            <a:r>
              <a:rPr lang="fr-BE" sz="2400" dirty="0" smtClean="0">
                <a:latin typeface="Arial Narrow" panose="020B0606020202030204" pitchFamily="34" charset="0"/>
              </a:rPr>
              <a:t> en classe (</a:t>
            </a:r>
            <a:r>
              <a:rPr lang="fr-BE" sz="2400" dirty="0" err="1" smtClean="0">
                <a:latin typeface="Arial Narrow" panose="020B0606020202030204" pitchFamily="34" charset="0"/>
              </a:rPr>
              <a:t>TRC</a:t>
            </a:r>
            <a:r>
              <a:rPr lang="fr-BE" sz="2400" dirty="0" smtClean="0">
                <a:latin typeface="Arial Narrow" panose="020B0606020202030204" pitchFamily="34" charset="0"/>
              </a:rPr>
              <a:t>)</a:t>
            </a:r>
          </a:p>
          <a:p>
            <a:r>
              <a:rPr lang="fr-BE" sz="2400" dirty="0" smtClean="0">
                <a:latin typeface="Arial Narrow" panose="020B0606020202030204" pitchFamily="34" charset="0"/>
              </a:rPr>
              <a:t>Les </a:t>
            </a:r>
            <a:r>
              <a:rPr lang="fr-BE" sz="2400" dirty="0" err="1" smtClean="0">
                <a:latin typeface="Arial Narrow" panose="020B0606020202030204" pitchFamily="34" charset="0"/>
              </a:rPr>
              <a:t>classroom</a:t>
            </a:r>
            <a:r>
              <a:rPr lang="fr-BE" sz="2400" dirty="0" smtClean="0">
                <a:latin typeface="Arial Narrow" panose="020B0606020202030204" pitchFamily="34" charset="0"/>
              </a:rPr>
              <a:t> </a:t>
            </a:r>
            <a:r>
              <a:rPr lang="fr-BE" sz="2400" dirty="0" err="1" smtClean="0">
                <a:latin typeface="Arial Narrow" panose="020B0606020202030204" pitchFamily="34" charset="0"/>
              </a:rPr>
              <a:t>assments</a:t>
            </a:r>
            <a:r>
              <a:rPr lang="fr-BE" sz="2400" dirty="0" smtClean="0">
                <a:latin typeface="Arial Narrow" panose="020B0606020202030204" pitchFamily="34" charset="0"/>
              </a:rPr>
              <a:t> techniques (CAT)</a:t>
            </a:r>
          </a:p>
          <a:p>
            <a:endParaRPr lang="fr-BE" sz="2400" dirty="0">
              <a:latin typeface="Arial Narrow" panose="020B0606020202030204" pitchFamily="34" charset="0"/>
            </a:endParaRPr>
          </a:p>
          <a:p>
            <a:r>
              <a:rPr lang="fr-BE" sz="2400" dirty="0">
                <a:latin typeface="Arial Narrow" panose="020B0606020202030204" pitchFamily="34" charset="0"/>
                <a:hlinkClick r:id="rId2"/>
              </a:rPr>
              <a:t>https://</a:t>
            </a:r>
            <a:r>
              <a:rPr lang="fr-BE" sz="2400" dirty="0" smtClean="0">
                <a:latin typeface="Arial Narrow" panose="020B0606020202030204" pitchFamily="34" charset="0"/>
                <a:hlinkClick r:id="rId2"/>
              </a:rPr>
              <a:t>uclouvain.be/fr/etudier/lll/memos-du-louvain-learning-lab.html</a:t>
            </a:r>
            <a:endParaRPr lang="fr-BE" sz="2400" dirty="0" smtClean="0">
              <a:latin typeface="Arial Narrow" panose="020B0606020202030204" pitchFamily="34" charset="0"/>
            </a:endParaRPr>
          </a:p>
          <a:p>
            <a:endParaRPr lang="fr-BE" sz="2400" dirty="0" smtClean="0">
              <a:latin typeface="Arial Narrow" panose="020B0606020202030204" pitchFamily="34" charset="0"/>
            </a:endParaRPr>
          </a:p>
          <a:p>
            <a:r>
              <a:rPr lang="fr-BE" sz="2400" dirty="0" smtClean="0">
                <a:latin typeface="Arial Narrow" panose="020B0606020202030204" pitchFamily="34" charset="0"/>
              </a:rPr>
              <a:t>Class-room </a:t>
            </a:r>
            <a:r>
              <a:rPr lang="fr-BE" sz="2400" dirty="0" err="1" smtClean="0">
                <a:latin typeface="Arial Narrow" panose="020B0606020202030204" pitchFamily="34" charset="0"/>
              </a:rPr>
              <a:t>assessments</a:t>
            </a:r>
            <a:r>
              <a:rPr lang="fr-BE" sz="2400" dirty="0" smtClean="0">
                <a:latin typeface="Arial Narrow" panose="020B0606020202030204" pitchFamily="34" charset="0"/>
              </a:rPr>
              <a:t> techniques </a:t>
            </a:r>
            <a:r>
              <a:rPr lang="fr-BE" sz="2400" dirty="0" smtClean="0">
                <a:latin typeface="Arial Narrow" panose="020B0606020202030204" pitchFamily="34" charset="0"/>
                <a:hlinkClick r:id="rId3"/>
              </a:rPr>
              <a:t>http</a:t>
            </a:r>
            <a:r>
              <a:rPr lang="fr-BE" sz="2400" dirty="0">
                <a:latin typeface="Arial Narrow" panose="020B0606020202030204" pitchFamily="34" charset="0"/>
                <a:hlinkClick r:id="rId3"/>
              </a:rPr>
              <a:t>://</a:t>
            </a:r>
            <a:r>
              <a:rPr lang="fr-BE" sz="2400" dirty="0" smtClean="0">
                <a:latin typeface="Arial Narrow" panose="020B0606020202030204" pitchFamily="34" charset="0"/>
                <a:hlinkClick r:id="rId3"/>
              </a:rPr>
              <a:t>sites.southseattle.edu/tlc/Home/cats</a:t>
            </a:r>
            <a:r>
              <a:rPr lang="fr-BE" sz="2400" dirty="0" smtClean="0">
                <a:latin typeface="Arial Narrow" panose="020B0606020202030204" pitchFamily="34" charset="0"/>
              </a:rPr>
              <a:t>  </a:t>
            </a:r>
            <a:endParaRPr lang="fr-BE" sz="2400" dirty="0">
              <a:latin typeface="Arial Narrow" panose="020B0606020202030204" pitchFamily="34" charset="0"/>
            </a:endParaRPr>
          </a:p>
        </p:txBody>
      </p:sp>
      <p:sp>
        <p:nvSpPr>
          <p:cNvPr id="4" name="Espace réservé du numéro de diapositive 3"/>
          <p:cNvSpPr>
            <a:spLocks noGrp="1"/>
          </p:cNvSpPr>
          <p:nvPr>
            <p:ph type="sldNum" sz="quarter" idx="12"/>
          </p:nvPr>
        </p:nvSpPr>
        <p:spPr/>
        <p:txBody>
          <a:bodyPr/>
          <a:lstStyle/>
          <a:p>
            <a:pPr>
              <a:defRPr/>
            </a:pPr>
            <a:fld id="{B3523E75-A28C-4060-9330-B2BE6DE0F8E2}" type="slidenum">
              <a:rPr lang="en-US" smtClean="0"/>
              <a:pPr>
                <a:defRPr/>
              </a:pPr>
              <a:t>44</a:t>
            </a:fld>
            <a:endParaRPr lang="en-US"/>
          </a:p>
        </p:txBody>
      </p:sp>
    </p:spTree>
    <p:extLst>
      <p:ext uri="{BB962C8B-B14F-4D97-AF65-F5344CB8AC3E}">
        <p14:creationId xmlns:p14="http://schemas.microsoft.com/office/powerpoint/2010/main" val="14911079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7" y="1052736"/>
            <a:ext cx="7781925"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71600" y="548680"/>
            <a:ext cx="6804757" cy="369332"/>
          </a:xfrm>
          <a:prstGeom prst="rect">
            <a:avLst/>
          </a:prstGeom>
        </p:spPr>
        <p:txBody>
          <a:bodyPr wrap="square">
            <a:spAutoFit/>
          </a:bodyPr>
          <a:lstStyle/>
          <a:p>
            <a:r>
              <a:rPr lang="en-US" i="1" dirty="0">
                <a:hlinkClick r:id="rId3"/>
              </a:rPr>
              <a:t>Proceedings of the National Academy of Sciences</a:t>
            </a:r>
            <a:r>
              <a:rPr lang="en-US" dirty="0"/>
              <a:t> (</a:t>
            </a:r>
            <a:r>
              <a:rPr lang="en-US" dirty="0" err="1"/>
              <a:t>PNAS</a:t>
            </a:r>
            <a:r>
              <a:rPr lang="en-US" dirty="0" smtClean="0"/>
              <a:t>) 2014 .</a:t>
            </a:r>
            <a:endParaRPr lang="fr-BE" dirty="0"/>
          </a:p>
        </p:txBody>
      </p:sp>
      <p:sp>
        <p:nvSpPr>
          <p:cNvPr id="3" name="Flèche vers le bas 2"/>
          <p:cNvSpPr/>
          <p:nvPr/>
        </p:nvSpPr>
        <p:spPr>
          <a:xfrm>
            <a:off x="3959931" y="3068960"/>
            <a:ext cx="1224136"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p:cNvSpPr txBox="1"/>
          <p:nvPr/>
        </p:nvSpPr>
        <p:spPr>
          <a:xfrm>
            <a:off x="2709951" y="4581128"/>
            <a:ext cx="3724096" cy="1200329"/>
          </a:xfrm>
          <a:prstGeom prst="rect">
            <a:avLst/>
          </a:prstGeom>
          <a:noFill/>
        </p:spPr>
        <p:txBody>
          <a:bodyPr wrap="none" rtlCol="0">
            <a:spAutoFit/>
          </a:bodyPr>
          <a:lstStyle/>
          <a:p>
            <a:pPr algn="ctr"/>
            <a:r>
              <a:rPr lang="fr-BE" sz="3600" dirty="0" smtClean="0"/>
              <a:t>Soyez actifs</a:t>
            </a:r>
          </a:p>
          <a:p>
            <a:pPr algn="ctr"/>
            <a:r>
              <a:rPr lang="fr-BE" sz="3600" dirty="0" smtClean="0"/>
              <a:t>Rendez-les actifs</a:t>
            </a:r>
            <a:endParaRPr lang="fr-BE" sz="3600" dirty="0"/>
          </a:p>
        </p:txBody>
      </p:sp>
      <p:sp>
        <p:nvSpPr>
          <p:cNvPr id="5" name="Espace réservé du numéro de diapositive 4"/>
          <p:cNvSpPr>
            <a:spLocks noGrp="1"/>
          </p:cNvSpPr>
          <p:nvPr>
            <p:ph type="sldNum" sz="quarter" idx="12"/>
          </p:nvPr>
        </p:nvSpPr>
        <p:spPr/>
        <p:txBody>
          <a:bodyPr/>
          <a:lstStyle/>
          <a:p>
            <a:pPr>
              <a:defRPr/>
            </a:pPr>
            <a:fld id="{B3523E75-A28C-4060-9330-B2BE6DE0F8E2}" type="slidenum">
              <a:rPr lang="en-US" smtClean="0"/>
              <a:pPr>
                <a:defRPr/>
              </a:pPr>
              <a:t>45</a:t>
            </a:fld>
            <a:endParaRPr lang="en-US"/>
          </a:p>
        </p:txBody>
      </p:sp>
    </p:spTree>
    <p:extLst>
      <p:ext uri="{BB962C8B-B14F-4D97-AF65-F5344CB8AC3E}">
        <p14:creationId xmlns:p14="http://schemas.microsoft.com/office/powerpoint/2010/main" val="42375483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827584" y="116632"/>
            <a:ext cx="7200800" cy="78337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a:solidFill>
                  <a:schemeClr val="tx1"/>
                </a:solidFill>
              </a:rPr>
              <a:t>Pourquoi de </a:t>
            </a:r>
            <a:r>
              <a:rPr lang="fr-BE" sz="2800" dirty="0" smtClean="0">
                <a:solidFill>
                  <a:schemeClr val="tx1"/>
                </a:solidFill>
              </a:rPr>
              <a:t>l’interactivité ?  7 propositions</a:t>
            </a:r>
          </a:p>
        </p:txBody>
      </p:sp>
      <p:sp>
        <p:nvSpPr>
          <p:cNvPr id="5" name="Espace réservé du contenu 4"/>
          <p:cNvSpPr>
            <a:spLocks noGrp="1"/>
          </p:cNvSpPr>
          <p:nvPr>
            <p:ph idx="1"/>
          </p:nvPr>
        </p:nvSpPr>
        <p:spPr>
          <a:xfrm>
            <a:off x="267374" y="1070162"/>
            <a:ext cx="8615300" cy="4824536"/>
          </a:xfrm>
        </p:spPr>
        <p:txBody>
          <a:bodyPr/>
          <a:lstStyle/>
          <a:p>
            <a:pPr marL="457200" indent="-457200">
              <a:buFont typeface="+mj-lt"/>
              <a:buAutoNum type="arabicPeriod"/>
            </a:pPr>
            <a:r>
              <a:rPr lang="fr-BE" sz="2000" dirty="0"/>
              <a:t>La </a:t>
            </a:r>
            <a:r>
              <a:rPr lang="fr-BE" sz="2000" dirty="0" smtClean="0"/>
              <a:t>qualité des apprentissages et directement liée à celle de l’enseignement</a:t>
            </a:r>
          </a:p>
          <a:p>
            <a:pPr marL="457200" indent="-457200">
              <a:buFont typeface="+mj-lt"/>
              <a:buAutoNum type="arabicPeriod"/>
            </a:pPr>
            <a:r>
              <a:rPr lang="fr-BE" sz="2000" dirty="0"/>
              <a:t>Pour </a:t>
            </a:r>
            <a:r>
              <a:rPr lang="fr-BE" sz="2000" dirty="0" smtClean="0"/>
              <a:t>améliorer leur efficacité, les enseignants doivent d’abord rendre leurs objectifs explicites et ensuite recueillir de l’information sur le niveau atteint</a:t>
            </a:r>
            <a:endParaRPr lang="fr-BE" sz="2000" dirty="0"/>
          </a:p>
          <a:p>
            <a:pPr marL="457200" indent="-457200">
              <a:buFont typeface="+mj-lt"/>
              <a:buAutoNum type="arabicPeriod"/>
            </a:pPr>
            <a:r>
              <a:rPr lang="fr-BE" sz="2000" dirty="0"/>
              <a:t>Pour </a:t>
            </a:r>
            <a:r>
              <a:rPr lang="fr-BE" sz="2000" dirty="0" smtClean="0"/>
              <a:t>améliorer leurs apprentissages, les étudiants ont besoin de recevoir très tôt et très fréquemment un feedback précis et ciblé. Ils doivent aussi apprendre à s’autoévaluer. </a:t>
            </a:r>
          </a:p>
          <a:p>
            <a:pPr marL="457200" indent="-457200">
              <a:buFont typeface="+mj-lt"/>
              <a:buAutoNum type="arabicPeriod"/>
            </a:pPr>
            <a:r>
              <a:rPr lang="fr-BE" sz="2000" dirty="0" smtClean="0"/>
              <a:t>Le type d’évaluation le plus susceptible d’améliorer l’enseignement est celui organisé par l’enseignant pour répondre aux questions à l’égard de leur propre enseignement</a:t>
            </a:r>
          </a:p>
          <a:p>
            <a:pPr marL="457200" indent="-457200">
              <a:buFont typeface="+mj-lt"/>
              <a:buAutoNum type="arabicPeriod"/>
            </a:pPr>
            <a:r>
              <a:rPr lang="fr-BE" sz="2000" dirty="0" smtClean="0"/>
              <a:t>Les défis intellectuels sont de puissantes sources de motivation pour l’enseignant et les étudiants. </a:t>
            </a:r>
          </a:p>
          <a:p>
            <a:pPr marL="457200" indent="-457200">
              <a:buFont typeface="+mj-lt"/>
              <a:buAutoNum type="arabicPeriod"/>
            </a:pPr>
            <a:r>
              <a:rPr lang="fr-BE" sz="2000" dirty="0" smtClean="0"/>
              <a:t>Les </a:t>
            </a:r>
            <a:r>
              <a:rPr lang="fr-BE" sz="2000" dirty="0" err="1" smtClean="0"/>
              <a:t>TRC</a:t>
            </a:r>
            <a:r>
              <a:rPr lang="fr-BE" sz="2000" dirty="0" smtClean="0"/>
              <a:t> peuvent être organisés par tout enseignant dans n’importe quelle discipline</a:t>
            </a:r>
          </a:p>
          <a:p>
            <a:pPr marL="457200" indent="-457200">
              <a:buFont typeface="+mj-lt"/>
              <a:buAutoNum type="arabicPeriod"/>
            </a:pPr>
            <a:r>
              <a:rPr lang="fr-BE" sz="2000" dirty="0" smtClean="0"/>
              <a:t>Les </a:t>
            </a:r>
            <a:r>
              <a:rPr lang="fr-BE" sz="2000" dirty="0" err="1" smtClean="0"/>
              <a:t>TRC</a:t>
            </a:r>
            <a:r>
              <a:rPr lang="fr-BE" sz="2000" dirty="0" smtClean="0"/>
              <a:t> activent la motivation des enseignants et des étudiants.</a:t>
            </a:r>
            <a:endParaRPr lang="fr-BE" sz="2000" dirty="0"/>
          </a:p>
        </p:txBody>
      </p:sp>
      <p:sp>
        <p:nvSpPr>
          <p:cNvPr id="6" name="Rectangle 5"/>
          <p:cNvSpPr/>
          <p:nvPr/>
        </p:nvSpPr>
        <p:spPr>
          <a:xfrm>
            <a:off x="313722" y="6351711"/>
            <a:ext cx="8568952" cy="461665"/>
          </a:xfrm>
          <a:prstGeom prst="rect">
            <a:avLst/>
          </a:prstGeom>
        </p:spPr>
        <p:txBody>
          <a:bodyPr wrap="square">
            <a:spAutoFit/>
          </a:bodyPr>
          <a:lstStyle/>
          <a:p>
            <a:r>
              <a:rPr lang="fr-BE" sz="1200" dirty="0">
                <a:hlinkClick r:id="rId2"/>
              </a:rPr>
              <a:t>https://</a:t>
            </a:r>
            <a:r>
              <a:rPr lang="fr-BE" sz="1200" dirty="0" smtClean="0">
                <a:hlinkClick r:id="rId2"/>
              </a:rPr>
              <a:t>alfresco.uclouvain.be/alfresco/service/guest/streamDownload/workspace/SpacesStore/4b85bdff-49bf-11dd-b40e-7d3969d8e496/9MemoTRC.pdf?guest=true</a:t>
            </a:r>
            <a:r>
              <a:rPr lang="fr-BE" sz="1200" dirty="0" smtClean="0"/>
              <a:t> </a:t>
            </a:r>
            <a:endParaRPr lang="fr-BE" sz="1200" dirty="0"/>
          </a:p>
        </p:txBody>
      </p:sp>
      <p:sp>
        <p:nvSpPr>
          <p:cNvPr id="2" name="Espace réservé du numéro de diapositive 1"/>
          <p:cNvSpPr>
            <a:spLocks noGrp="1"/>
          </p:cNvSpPr>
          <p:nvPr>
            <p:ph type="sldNum" sz="quarter" idx="12"/>
          </p:nvPr>
        </p:nvSpPr>
        <p:spPr/>
        <p:txBody>
          <a:bodyPr/>
          <a:lstStyle/>
          <a:p>
            <a:pPr>
              <a:defRPr/>
            </a:pPr>
            <a:fld id="{789F4083-3178-46E5-8A58-E8749ABA9A37}" type="slidenum">
              <a:rPr lang="en-US" smtClean="0"/>
              <a:pPr>
                <a:defRPr/>
              </a:pPr>
              <a:t>46</a:t>
            </a:fld>
            <a:endParaRPr lang="en-US"/>
          </a:p>
        </p:txBody>
      </p:sp>
    </p:spTree>
    <p:extLst>
      <p:ext uri="{BB962C8B-B14F-4D97-AF65-F5344CB8AC3E}">
        <p14:creationId xmlns:p14="http://schemas.microsoft.com/office/powerpoint/2010/main" val="37905869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56792"/>
            <a:ext cx="7751812" cy="486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691680" y="418148"/>
            <a:ext cx="5854423" cy="523220"/>
          </a:xfrm>
          <a:prstGeom prst="rect">
            <a:avLst/>
          </a:prstGeom>
          <a:noFill/>
        </p:spPr>
        <p:txBody>
          <a:bodyPr wrap="none" rtlCol="0">
            <a:spAutoFit/>
          </a:bodyPr>
          <a:lstStyle/>
          <a:p>
            <a:r>
              <a:rPr lang="fr-BE" sz="2800" dirty="0" smtClean="0"/>
              <a:t>Elles sont de nature fort différentes </a:t>
            </a:r>
            <a:endParaRPr lang="fr-BE" sz="2800" dirty="0"/>
          </a:p>
        </p:txBody>
      </p:sp>
      <p:sp>
        <p:nvSpPr>
          <p:cNvPr id="3" name="Espace réservé du numéro de diapositive 2"/>
          <p:cNvSpPr>
            <a:spLocks noGrp="1"/>
          </p:cNvSpPr>
          <p:nvPr>
            <p:ph type="sldNum" sz="quarter" idx="12"/>
          </p:nvPr>
        </p:nvSpPr>
        <p:spPr/>
        <p:txBody>
          <a:bodyPr/>
          <a:lstStyle/>
          <a:p>
            <a:pPr>
              <a:defRPr/>
            </a:pPr>
            <a:fld id="{B3523E75-A28C-4060-9330-B2BE6DE0F8E2}" type="slidenum">
              <a:rPr lang="en-US" smtClean="0"/>
              <a:pPr>
                <a:defRPr/>
              </a:pPr>
              <a:t>47</a:t>
            </a:fld>
            <a:endParaRPr lang="en-US"/>
          </a:p>
        </p:txBody>
      </p:sp>
    </p:spTree>
    <p:extLst>
      <p:ext uri="{BB962C8B-B14F-4D97-AF65-F5344CB8AC3E}">
        <p14:creationId xmlns:p14="http://schemas.microsoft.com/office/powerpoint/2010/main" val="1572621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989" y="188640"/>
            <a:ext cx="4777194"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descr="C:\Users\User\Pictures\BV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987868"/>
            <a:ext cx="2798765"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4838" y="3069831"/>
            <a:ext cx="4485780" cy="400110"/>
          </a:xfrm>
          <a:prstGeom prst="rect">
            <a:avLst/>
          </a:prstGeom>
        </p:spPr>
        <p:txBody>
          <a:bodyPr wrap="none">
            <a:spAutoFit/>
          </a:bodyPr>
          <a:lstStyle/>
          <a:p>
            <a:r>
              <a:rPr lang="fr-BE" sz="2000" dirty="0">
                <a:hlinkClick r:id="rId4"/>
              </a:rPr>
              <a:t>https://www.turningtechnologies.com</a:t>
            </a:r>
            <a:r>
              <a:rPr lang="fr-BE" sz="2000" dirty="0" smtClean="0">
                <a:hlinkClick r:id="rId4"/>
              </a:rPr>
              <a:t>/</a:t>
            </a:r>
            <a:r>
              <a:rPr lang="fr-BE" sz="2000" dirty="0" smtClean="0"/>
              <a:t> </a:t>
            </a:r>
            <a:endParaRPr lang="fr-BE" sz="2000" dirty="0"/>
          </a:p>
        </p:txBody>
      </p:sp>
      <p:pic>
        <p:nvPicPr>
          <p:cNvPr id="2" name="Picture 2" descr="H:\Dossier Djibouti\Turning point exemp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3469941"/>
            <a:ext cx="4392488" cy="3294366"/>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2"/>
          </p:nvPr>
        </p:nvSpPr>
        <p:spPr/>
        <p:txBody>
          <a:bodyPr/>
          <a:lstStyle/>
          <a:p>
            <a:pPr>
              <a:defRPr/>
            </a:pPr>
            <a:fld id="{B3523E75-A28C-4060-9330-B2BE6DE0F8E2}" type="slidenum">
              <a:rPr lang="en-US" smtClean="0"/>
              <a:pPr>
                <a:defRPr/>
              </a:pPr>
              <a:t>48</a:t>
            </a:fld>
            <a:endParaRPr lang="en-US"/>
          </a:p>
        </p:txBody>
      </p:sp>
    </p:spTree>
    <p:extLst>
      <p:ext uri="{BB962C8B-B14F-4D97-AF65-F5344CB8AC3E}">
        <p14:creationId xmlns:p14="http://schemas.microsoft.com/office/powerpoint/2010/main" val="22500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4" y="836711"/>
            <a:ext cx="9086850"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780205" y="188640"/>
            <a:ext cx="3640740" cy="461665"/>
          </a:xfrm>
          <a:prstGeom prst="rect">
            <a:avLst/>
          </a:prstGeom>
        </p:spPr>
        <p:txBody>
          <a:bodyPr wrap="none">
            <a:spAutoFit/>
          </a:bodyPr>
          <a:lstStyle/>
          <a:p>
            <a:r>
              <a:rPr lang="fr-BE" sz="2400" dirty="0">
                <a:hlinkClick r:id="rId3"/>
              </a:rPr>
              <a:t>https://answergarden.ch</a:t>
            </a:r>
            <a:r>
              <a:rPr lang="fr-BE" sz="2400" dirty="0" smtClean="0">
                <a:hlinkClick r:id="rId3"/>
              </a:rPr>
              <a:t>/</a:t>
            </a:r>
            <a:r>
              <a:rPr lang="fr-BE" sz="2400" dirty="0" smtClean="0"/>
              <a:t> </a:t>
            </a:r>
            <a:endParaRPr lang="fr-BE" sz="2400" dirty="0"/>
          </a:p>
        </p:txBody>
      </p:sp>
      <p:pic>
        <p:nvPicPr>
          <p:cNvPr id="3" name="Picture 2" descr="D:\2 ACTIVITES ENSEIGNEMENTS\Ressources\Facebook Theriogenology\bac 1 answergard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3861048"/>
            <a:ext cx="6264573" cy="279524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pPr>
              <a:defRPr/>
            </a:pPr>
            <a:fld id="{B3523E75-A28C-4060-9330-B2BE6DE0F8E2}" type="slidenum">
              <a:rPr lang="en-US" smtClean="0"/>
              <a:pPr>
                <a:defRPr/>
              </a:pPr>
              <a:t>49</a:t>
            </a:fld>
            <a:endParaRPr lang="en-US"/>
          </a:p>
        </p:txBody>
      </p:sp>
    </p:spTree>
    <p:extLst>
      <p:ext uri="{BB962C8B-B14F-4D97-AF65-F5344CB8AC3E}">
        <p14:creationId xmlns:p14="http://schemas.microsoft.com/office/powerpoint/2010/main" val="18197799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a:xfrm>
            <a:off x="36160" y="3679501"/>
            <a:ext cx="1080120" cy="864096"/>
          </a:xfrm>
          <a:prstGeom prst="ellipse">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DMV</a:t>
            </a:r>
            <a:endParaRPr lang="fr-BE" dirty="0" smtClean="0"/>
          </a:p>
          <a:p>
            <a:pPr algn="ctr"/>
            <a:r>
              <a:rPr lang="fr-BE" dirty="0" smtClean="0"/>
              <a:t>1975</a:t>
            </a:r>
            <a:endParaRPr lang="fr-BE" dirty="0"/>
          </a:p>
        </p:txBody>
      </p:sp>
      <p:sp>
        <p:nvSpPr>
          <p:cNvPr id="4" name="Ellipse 3"/>
          <p:cNvSpPr/>
          <p:nvPr/>
        </p:nvSpPr>
        <p:spPr>
          <a:xfrm>
            <a:off x="4152002" y="5803737"/>
            <a:ext cx="1080120" cy="864096"/>
          </a:xfrm>
          <a:prstGeom prst="ellipse">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PhD</a:t>
            </a:r>
          </a:p>
          <a:p>
            <a:pPr algn="ctr"/>
            <a:r>
              <a:rPr lang="fr-BE" dirty="0" smtClean="0"/>
              <a:t>1994</a:t>
            </a:r>
            <a:endParaRPr lang="fr-BE" dirty="0"/>
          </a:p>
        </p:txBody>
      </p:sp>
      <p:sp>
        <p:nvSpPr>
          <p:cNvPr id="5" name="Ellipse 4"/>
          <p:cNvSpPr/>
          <p:nvPr/>
        </p:nvSpPr>
        <p:spPr>
          <a:xfrm>
            <a:off x="5076056" y="5229200"/>
            <a:ext cx="1080120" cy="864096"/>
          </a:xfrm>
          <a:prstGeom prst="ellipse">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DES</a:t>
            </a:r>
          </a:p>
          <a:p>
            <a:pPr algn="ctr"/>
            <a:r>
              <a:rPr lang="fr-BE" dirty="0" err="1" smtClean="0"/>
              <a:t>Peda</a:t>
            </a:r>
            <a:endParaRPr lang="fr-BE" dirty="0" smtClean="0"/>
          </a:p>
          <a:p>
            <a:pPr algn="ctr"/>
            <a:r>
              <a:rPr lang="fr-BE" dirty="0" smtClean="0"/>
              <a:t>2003</a:t>
            </a:r>
            <a:endParaRPr lang="fr-BE" dirty="0"/>
          </a:p>
        </p:txBody>
      </p:sp>
      <p:sp>
        <p:nvSpPr>
          <p:cNvPr id="6" name="Ellipse 5"/>
          <p:cNvSpPr/>
          <p:nvPr/>
        </p:nvSpPr>
        <p:spPr>
          <a:xfrm>
            <a:off x="7092280" y="5224163"/>
            <a:ext cx="1296144" cy="864096"/>
          </a:xfrm>
          <a:prstGeom prst="ellipse">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Master</a:t>
            </a:r>
          </a:p>
          <a:p>
            <a:pPr algn="ctr"/>
            <a:r>
              <a:rPr lang="fr-BE" dirty="0" err="1" smtClean="0"/>
              <a:t>Peda</a:t>
            </a:r>
            <a:endParaRPr lang="fr-BE" dirty="0" smtClean="0"/>
          </a:p>
          <a:p>
            <a:pPr algn="ctr"/>
            <a:r>
              <a:rPr lang="fr-BE" dirty="0" smtClean="0"/>
              <a:t>2012</a:t>
            </a:r>
            <a:endParaRPr lang="fr-BE" dirty="0"/>
          </a:p>
        </p:txBody>
      </p:sp>
      <p:sp>
        <p:nvSpPr>
          <p:cNvPr id="7" name="Ellipse 6"/>
          <p:cNvSpPr/>
          <p:nvPr/>
        </p:nvSpPr>
        <p:spPr>
          <a:xfrm>
            <a:off x="1181136" y="5407828"/>
            <a:ext cx="1728192" cy="1296144"/>
          </a:xfrm>
          <a:prstGeom prst="ellipse">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smtClean="0"/>
              <a:t>Diploma</a:t>
            </a:r>
            <a:r>
              <a:rPr lang="fr-BE" dirty="0" smtClean="0"/>
              <a:t> bovine </a:t>
            </a:r>
            <a:r>
              <a:rPr lang="fr-BE" dirty="0" err="1" smtClean="0"/>
              <a:t>repro</a:t>
            </a:r>
            <a:endParaRPr lang="fr-BE" dirty="0" smtClean="0"/>
          </a:p>
          <a:p>
            <a:pPr algn="ctr"/>
            <a:r>
              <a:rPr lang="fr-BE" dirty="0" smtClean="0"/>
              <a:t>1989</a:t>
            </a:r>
          </a:p>
        </p:txBody>
      </p:sp>
      <p:sp>
        <p:nvSpPr>
          <p:cNvPr id="8" name="Ellipse 7"/>
          <p:cNvSpPr/>
          <p:nvPr/>
        </p:nvSpPr>
        <p:spPr>
          <a:xfrm>
            <a:off x="5946641" y="3679501"/>
            <a:ext cx="1721702" cy="791536"/>
          </a:xfrm>
          <a:prstGeom prst="ellipse">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Professeur2007</a:t>
            </a:r>
          </a:p>
        </p:txBody>
      </p:sp>
      <p:sp>
        <p:nvSpPr>
          <p:cNvPr id="9" name="Ellipse 8"/>
          <p:cNvSpPr/>
          <p:nvPr/>
        </p:nvSpPr>
        <p:spPr>
          <a:xfrm>
            <a:off x="4050814" y="3687884"/>
            <a:ext cx="1457290" cy="1214225"/>
          </a:xfrm>
          <a:prstGeom prst="ellipse">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Chargé </a:t>
            </a:r>
          </a:p>
          <a:p>
            <a:pPr algn="ctr"/>
            <a:r>
              <a:rPr lang="fr-BE" dirty="0" smtClean="0"/>
              <a:t>de cours</a:t>
            </a:r>
          </a:p>
          <a:p>
            <a:pPr algn="ctr"/>
            <a:r>
              <a:rPr lang="fr-BE" dirty="0" smtClean="0"/>
              <a:t>1998</a:t>
            </a:r>
          </a:p>
        </p:txBody>
      </p:sp>
      <p:cxnSp>
        <p:nvCxnSpPr>
          <p:cNvPr id="11" name="Connecteur droit 10"/>
          <p:cNvCxnSpPr/>
          <p:nvPr/>
        </p:nvCxnSpPr>
        <p:spPr>
          <a:xfrm flipV="1">
            <a:off x="179512" y="3247453"/>
            <a:ext cx="8420610" cy="3600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1292451" y="3700413"/>
            <a:ext cx="1464854" cy="864096"/>
          </a:xfrm>
          <a:prstGeom prst="ellipse">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1</a:t>
            </a:r>
            <a:r>
              <a:rPr lang="fr-BE" baseline="30000" dirty="0" smtClean="0"/>
              <a:t>er</a:t>
            </a:r>
            <a:r>
              <a:rPr lang="fr-BE" dirty="0" smtClean="0"/>
              <a:t> Assistant</a:t>
            </a:r>
          </a:p>
          <a:p>
            <a:pPr algn="ctr"/>
            <a:r>
              <a:rPr lang="fr-BE" dirty="0" smtClean="0"/>
              <a:t>1984</a:t>
            </a:r>
            <a:endParaRPr lang="fr-BE" dirty="0"/>
          </a:p>
        </p:txBody>
      </p:sp>
      <p:sp>
        <p:nvSpPr>
          <p:cNvPr id="14" name="Ellipse 13"/>
          <p:cNvSpPr/>
          <p:nvPr/>
        </p:nvSpPr>
        <p:spPr>
          <a:xfrm>
            <a:off x="107504" y="2348880"/>
            <a:ext cx="1008112"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1977</a:t>
            </a:r>
            <a:endParaRPr lang="fr-BE" dirty="0"/>
          </a:p>
        </p:txBody>
      </p:sp>
      <p:sp>
        <p:nvSpPr>
          <p:cNvPr id="15" name="Ellipse 14"/>
          <p:cNvSpPr/>
          <p:nvPr/>
        </p:nvSpPr>
        <p:spPr>
          <a:xfrm>
            <a:off x="8096066" y="3356992"/>
            <a:ext cx="1008112"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2017</a:t>
            </a:r>
            <a:endParaRPr lang="fr-BE" dirty="0"/>
          </a:p>
        </p:txBody>
      </p:sp>
      <p:sp>
        <p:nvSpPr>
          <p:cNvPr id="16" name="Triangle rectangle 15"/>
          <p:cNvSpPr/>
          <p:nvPr/>
        </p:nvSpPr>
        <p:spPr>
          <a:xfrm flipH="1">
            <a:off x="245438" y="1735285"/>
            <a:ext cx="5262665" cy="1512168"/>
          </a:xfrm>
          <a:prstGeom prst="rtTriangle">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Recherche</a:t>
            </a:r>
            <a:endParaRPr lang="fr-BE" dirty="0">
              <a:solidFill>
                <a:schemeClr val="tx1"/>
              </a:solidFill>
            </a:endParaRPr>
          </a:p>
        </p:txBody>
      </p:sp>
      <p:sp>
        <p:nvSpPr>
          <p:cNvPr id="17" name="Triangle rectangle 16"/>
          <p:cNvSpPr/>
          <p:nvPr/>
        </p:nvSpPr>
        <p:spPr>
          <a:xfrm flipH="1">
            <a:off x="5654644" y="1735285"/>
            <a:ext cx="2945477" cy="1512168"/>
          </a:xfrm>
          <a:prstGeom prst="rtTriangl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smtClean="0">
              <a:solidFill>
                <a:schemeClr val="tx1"/>
              </a:solidFill>
            </a:endParaRPr>
          </a:p>
          <a:p>
            <a:pPr algn="ctr"/>
            <a:r>
              <a:rPr lang="fr-BE" dirty="0" smtClean="0">
                <a:solidFill>
                  <a:schemeClr val="tx1"/>
                </a:solidFill>
              </a:rPr>
              <a:t>Pédagogie</a:t>
            </a:r>
            <a:r>
              <a:rPr lang="fr-BE" sz="1400" dirty="0" smtClean="0">
                <a:solidFill>
                  <a:schemeClr val="tx1"/>
                </a:solidFill>
              </a:rPr>
              <a:t> </a:t>
            </a:r>
            <a:endParaRPr lang="fr-BE" sz="1400" dirty="0">
              <a:solidFill>
                <a:schemeClr val="tx1"/>
              </a:solidFill>
            </a:endParaRPr>
          </a:p>
        </p:txBody>
      </p:sp>
      <p:cxnSp>
        <p:nvCxnSpPr>
          <p:cNvPr id="19" name="Connecteur droit avec flèche 18"/>
          <p:cNvCxnSpPr/>
          <p:nvPr/>
        </p:nvCxnSpPr>
        <p:spPr>
          <a:xfrm>
            <a:off x="576220" y="3284253"/>
            <a:ext cx="0" cy="3972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3736649" y="3292784"/>
            <a:ext cx="792111" cy="25844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6773962" y="3280846"/>
            <a:ext cx="0" cy="3972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4716016" y="3292784"/>
            <a:ext cx="0" cy="3972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2024878" y="3265455"/>
            <a:ext cx="20174" cy="44421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a:off x="2194019" y="3265455"/>
            <a:ext cx="1110582" cy="217608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a:off x="5580112" y="3280846"/>
            <a:ext cx="0" cy="193063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7740352" y="3298566"/>
            <a:ext cx="0" cy="193063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Rectangle à coins arrondis 29"/>
          <p:cNvSpPr/>
          <p:nvPr/>
        </p:nvSpPr>
        <p:spPr>
          <a:xfrm>
            <a:off x="1762917" y="260648"/>
            <a:ext cx="5400600" cy="466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2508932" y="309244"/>
            <a:ext cx="3980577" cy="369332"/>
          </a:xfrm>
          <a:prstGeom prst="rect">
            <a:avLst/>
          </a:prstGeom>
        </p:spPr>
        <p:txBody>
          <a:bodyPr wrap="none">
            <a:spAutoFit/>
          </a:bodyPr>
          <a:lstStyle/>
          <a:p>
            <a:r>
              <a:rPr lang="fr-BE" dirty="0"/>
              <a:t>40 ans de mon parcours universitaire</a:t>
            </a:r>
          </a:p>
        </p:txBody>
      </p:sp>
      <p:pic>
        <p:nvPicPr>
          <p:cNvPr id="33" name="Picture 4"/>
          <p:cNvPicPr>
            <a:picLocks noChangeAspect="1" noChangeArrowheads="1"/>
          </p:cNvPicPr>
          <p:nvPr/>
        </p:nvPicPr>
        <p:blipFill>
          <a:blip r:embed="rId2" cstate="print"/>
          <a:srcRect/>
          <a:stretch>
            <a:fillRect/>
          </a:stretch>
        </p:blipFill>
        <p:spPr bwMode="auto">
          <a:xfrm>
            <a:off x="107504" y="117110"/>
            <a:ext cx="1488680" cy="1618175"/>
          </a:xfrm>
          <a:prstGeom prst="rect">
            <a:avLst/>
          </a:prstGeom>
          <a:noFill/>
          <a:ln w="9525">
            <a:solidFill>
              <a:srgbClr val="000099"/>
            </a:solidFill>
            <a:miter lim="800000"/>
            <a:headEnd/>
            <a:tailEnd/>
          </a:ln>
        </p:spPr>
      </p:pic>
      <p:pic>
        <p:nvPicPr>
          <p:cNvPr id="34" name="Picture 5"/>
          <p:cNvPicPr>
            <a:picLocks noChangeAspect="1" noChangeArrowheads="1"/>
          </p:cNvPicPr>
          <p:nvPr/>
        </p:nvPicPr>
        <p:blipFill>
          <a:blip r:embed="rId3" cstate="print"/>
          <a:srcRect/>
          <a:stretch>
            <a:fillRect/>
          </a:stretch>
        </p:blipFill>
        <p:spPr bwMode="auto">
          <a:xfrm>
            <a:off x="7350858" y="117110"/>
            <a:ext cx="1716970" cy="1511690"/>
          </a:xfrm>
          <a:prstGeom prst="rect">
            <a:avLst/>
          </a:prstGeom>
          <a:noFill/>
          <a:ln w="9525">
            <a:solidFill>
              <a:srgbClr val="000099"/>
            </a:solidFill>
            <a:miter lim="800000"/>
            <a:headEnd/>
            <a:tailEnd/>
          </a:ln>
        </p:spPr>
      </p:pic>
      <p:sp>
        <p:nvSpPr>
          <p:cNvPr id="29" name="Ellipse 28"/>
          <p:cNvSpPr/>
          <p:nvPr/>
        </p:nvSpPr>
        <p:spPr>
          <a:xfrm>
            <a:off x="2626774" y="4777201"/>
            <a:ext cx="1553446" cy="864096"/>
          </a:xfrm>
          <a:prstGeom prst="ellipse">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Chef de travaux</a:t>
            </a:r>
          </a:p>
          <a:p>
            <a:pPr algn="ctr"/>
            <a:r>
              <a:rPr lang="fr-BE" dirty="0" smtClean="0"/>
              <a:t>1984</a:t>
            </a:r>
            <a:endParaRPr lang="fr-BE" dirty="0"/>
          </a:p>
        </p:txBody>
      </p:sp>
      <p:cxnSp>
        <p:nvCxnSpPr>
          <p:cNvPr id="32" name="Connecteur droit avec flèche 31"/>
          <p:cNvCxnSpPr>
            <a:endCxn id="29" idx="0"/>
          </p:cNvCxnSpPr>
          <p:nvPr/>
        </p:nvCxnSpPr>
        <p:spPr>
          <a:xfrm>
            <a:off x="3392571" y="3319740"/>
            <a:ext cx="10926" cy="145746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Ellipse 34"/>
          <p:cNvSpPr/>
          <p:nvPr/>
        </p:nvSpPr>
        <p:spPr>
          <a:xfrm>
            <a:off x="48700" y="4771179"/>
            <a:ext cx="1641970" cy="937768"/>
          </a:xfrm>
          <a:prstGeom prst="ellipse">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Assistant</a:t>
            </a:r>
          </a:p>
          <a:p>
            <a:pPr algn="ctr"/>
            <a:r>
              <a:rPr lang="fr-BE" dirty="0" smtClean="0"/>
              <a:t>1977</a:t>
            </a:r>
            <a:endParaRPr lang="fr-BE" dirty="0"/>
          </a:p>
        </p:txBody>
      </p:sp>
      <p:cxnSp>
        <p:nvCxnSpPr>
          <p:cNvPr id="36" name="Connecteur droit avec flèche 35"/>
          <p:cNvCxnSpPr/>
          <p:nvPr/>
        </p:nvCxnSpPr>
        <p:spPr>
          <a:xfrm>
            <a:off x="1188476" y="3295015"/>
            <a:ext cx="23352" cy="157061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5</a:t>
            </a:fld>
            <a:endParaRPr lang="en-US"/>
          </a:p>
        </p:txBody>
      </p:sp>
    </p:spTree>
    <p:extLst>
      <p:ext uri="{BB962C8B-B14F-4D97-AF65-F5344CB8AC3E}">
        <p14:creationId xmlns:p14="http://schemas.microsoft.com/office/powerpoint/2010/main" val="386377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3" grpId="0" animBg="1"/>
      <p:bldP spid="16" grpId="0" animBg="1"/>
      <p:bldP spid="17" grpId="0" animBg="1"/>
      <p:bldP spid="29" grpId="0" animBg="1"/>
      <p:bldP spid="3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1572"/>
            <a:ext cx="3514725"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890826" y="620688"/>
            <a:ext cx="3912289" cy="461665"/>
          </a:xfrm>
          <a:prstGeom prst="rect">
            <a:avLst/>
          </a:prstGeom>
        </p:spPr>
        <p:txBody>
          <a:bodyPr wrap="none">
            <a:spAutoFit/>
          </a:bodyPr>
          <a:lstStyle/>
          <a:p>
            <a:r>
              <a:rPr lang="fr-BE" sz="2400" dirty="0">
                <a:hlinkClick r:id="rId3"/>
              </a:rPr>
              <a:t>https://www.socrative.com</a:t>
            </a:r>
            <a:r>
              <a:rPr lang="fr-BE" sz="2400" dirty="0" smtClean="0">
                <a:hlinkClick r:id="rId3"/>
              </a:rPr>
              <a:t>/</a:t>
            </a:r>
            <a:r>
              <a:rPr lang="fr-BE" sz="2400" dirty="0" smtClean="0"/>
              <a:t> </a:t>
            </a:r>
            <a:endParaRPr lang="fr-BE" sz="2400"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2204864"/>
            <a:ext cx="4699494" cy="323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numéro de diapositive 3"/>
          <p:cNvSpPr>
            <a:spLocks noGrp="1"/>
          </p:cNvSpPr>
          <p:nvPr>
            <p:ph type="sldNum" sz="quarter" idx="12"/>
          </p:nvPr>
        </p:nvSpPr>
        <p:spPr/>
        <p:txBody>
          <a:bodyPr/>
          <a:lstStyle/>
          <a:p>
            <a:pPr>
              <a:defRPr/>
            </a:pPr>
            <a:fld id="{B3523E75-A28C-4060-9330-B2BE6DE0F8E2}" type="slidenum">
              <a:rPr lang="en-US" smtClean="0"/>
              <a:pPr>
                <a:defRPr/>
              </a:pPr>
              <a:t>50</a:t>
            </a:fld>
            <a:endParaRPr lang="en-US"/>
          </a:p>
        </p:txBody>
      </p:sp>
    </p:spTree>
    <p:extLst>
      <p:ext uri="{BB962C8B-B14F-4D97-AF65-F5344CB8AC3E}">
        <p14:creationId xmlns:p14="http://schemas.microsoft.com/office/powerpoint/2010/main" val="37752860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2132856"/>
            <a:ext cx="6090311" cy="3920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1421" y="548680"/>
            <a:ext cx="3724738" cy="461665"/>
          </a:xfrm>
          <a:prstGeom prst="rect">
            <a:avLst/>
          </a:prstGeom>
        </p:spPr>
        <p:txBody>
          <a:bodyPr wrap="none">
            <a:spAutoFit/>
          </a:bodyPr>
          <a:lstStyle/>
          <a:p>
            <a:r>
              <a:rPr lang="fr-BE" sz="2400" dirty="0">
                <a:hlinkClick r:id="rId3"/>
              </a:rPr>
              <a:t>https://www.plickers.com</a:t>
            </a:r>
            <a:r>
              <a:rPr lang="fr-BE" sz="2400" dirty="0" smtClean="0">
                <a:hlinkClick r:id="rId3"/>
              </a:rPr>
              <a:t>/</a:t>
            </a:r>
            <a:r>
              <a:rPr lang="fr-BE" sz="2400" dirty="0" smtClean="0"/>
              <a:t> </a:t>
            </a:r>
            <a:endParaRPr lang="fr-BE" sz="2400" dirty="0"/>
          </a:p>
        </p:txBody>
      </p:sp>
      <p:sp>
        <p:nvSpPr>
          <p:cNvPr id="3" name="Espace réservé du numéro de diapositive 2"/>
          <p:cNvSpPr>
            <a:spLocks noGrp="1"/>
          </p:cNvSpPr>
          <p:nvPr>
            <p:ph type="sldNum" sz="quarter" idx="12"/>
          </p:nvPr>
        </p:nvSpPr>
        <p:spPr/>
        <p:txBody>
          <a:bodyPr/>
          <a:lstStyle/>
          <a:p>
            <a:pPr>
              <a:defRPr/>
            </a:pPr>
            <a:fld id="{B3523E75-A28C-4060-9330-B2BE6DE0F8E2}" type="slidenum">
              <a:rPr lang="en-US" smtClean="0"/>
              <a:pPr>
                <a:defRPr/>
              </a:pPr>
              <a:t>51</a:t>
            </a:fld>
            <a:endParaRPr lang="en-US"/>
          </a:p>
        </p:txBody>
      </p:sp>
    </p:spTree>
    <p:extLst>
      <p:ext uri="{BB962C8B-B14F-4D97-AF65-F5344CB8AC3E}">
        <p14:creationId xmlns:p14="http://schemas.microsoft.com/office/powerpoint/2010/main" val="10320534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3"/>
          <p:cNvSpPr>
            <a:spLocks noGrp="1"/>
          </p:cNvSpPr>
          <p:nvPr>
            <p:ph type="sldNum" sz="quarter" idx="10"/>
          </p:nvPr>
        </p:nvSpPr>
        <p:spPr>
          <a:noFill/>
        </p:spPr>
        <p:txBody>
          <a:bodyPr/>
          <a:lstStyle>
            <a:lvl1pPr>
              <a:spcBef>
                <a:spcPct val="20000"/>
              </a:spcBef>
              <a:buFont typeface="Arial Narrow" pitchFamily="34" charset="0"/>
              <a:buChar char="●"/>
              <a:defRPr sz="2400">
                <a:solidFill>
                  <a:srgbClr val="CC3300"/>
                </a:solidFill>
                <a:latin typeface="Arial Narrow" pitchFamily="34" charset="0"/>
              </a:defRPr>
            </a:lvl1pPr>
            <a:lvl2pPr marL="742950" indent="-285750">
              <a:spcBef>
                <a:spcPct val="20000"/>
              </a:spcBef>
              <a:buFont typeface="Wingdings" pitchFamily="2" charset="2"/>
              <a:buChar char="§"/>
              <a:defRPr sz="2200">
                <a:solidFill>
                  <a:srgbClr val="CC3300"/>
                </a:solidFill>
                <a:latin typeface="Arial Narrow" pitchFamily="34" charset="0"/>
              </a:defRPr>
            </a:lvl2pPr>
            <a:lvl3pPr marL="1143000" indent="-228600">
              <a:spcBef>
                <a:spcPct val="20000"/>
              </a:spcBef>
              <a:buChar char="•"/>
              <a:defRPr sz="2000">
                <a:solidFill>
                  <a:srgbClr val="CC3300"/>
                </a:solidFill>
                <a:latin typeface="Arial Narrow" pitchFamily="34" charset="0"/>
              </a:defRPr>
            </a:lvl3pPr>
            <a:lvl4pPr marL="1600200" indent="-228600">
              <a:spcBef>
                <a:spcPct val="20000"/>
              </a:spcBef>
              <a:buChar char="–"/>
              <a:defRPr sz="2000">
                <a:solidFill>
                  <a:srgbClr val="336600"/>
                </a:solidFill>
                <a:latin typeface="Arial Narrow" pitchFamily="34" charset="0"/>
              </a:defRPr>
            </a:lvl4pPr>
            <a:lvl5pPr marL="2057400" indent="-22860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a:spcBef>
                <a:spcPct val="0"/>
              </a:spcBef>
              <a:buFontTx/>
              <a:buNone/>
            </a:pPr>
            <a:fld id="{A7C96E9F-1CA2-4E0B-806C-B0E9D29E2D96}" type="slidenum">
              <a:rPr lang="fr-FR" altLang="fr-FR" sz="1500">
                <a:solidFill>
                  <a:srgbClr val="CC0000"/>
                </a:solidFill>
              </a:rPr>
              <a:pPr>
                <a:spcBef>
                  <a:spcPct val="0"/>
                </a:spcBef>
                <a:buFontTx/>
                <a:buNone/>
              </a:pPr>
              <a:t>52</a:t>
            </a:fld>
            <a:endParaRPr lang="fr-FR" altLang="fr-FR" sz="1500">
              <a:solidFill>
                <a:srgbClr val="CC0000"/>
              </a:solidFill>
            </a:endParaRPr>
          </a:p>
        </p:txBody>
      </p:sp>
      <p:sp>
        <p:nvSpPr>
          <p:cNvPr id="5" name="Rectangle à coins arrondis 4"/>
          <p:cNvSpPr/>
          <p:nvPr/>
        </p:nvSpPr>
        <p:spPr>
          <a:xfrm>
            <a:off x="125413" y="168274"/>
            <a:ext cx="4094162" cy="596429"/>
          </a:xfrm>
          <a:prstGeom prst="roundRect">
            <a:avLst/>
          </a:prstGeom>
          <a:solidFill>
            <a:srgbClr val="006600"/>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2600" dirty="0">
                <a:solidFill>
                  <a:schemeClr val="bg1"/>
                </a:solidFill>
              </a:rPr>
              <a:t>Le cerveau : un </a:t>
            </a:r>
            <a:r>
              <a:rPr lang="fr-BE" sz="2600" dirty="0" smtClean="0">
                <a:solidFill>
                  <a:schemeClr val="bg1"/>
                </a:solidFill>
              </a:rPr>
              <a:t>réseau</a:t>
            </a:r>
            <a:endParaRPr lang="fr-BE" sz="2600" dirty="0">
              <a:solidFill>
                <a:schemeClr val="bg1"/>
              </a:solidFill>
            </a:endParaRPr>
          </a:p>
        </p:txBody>
      </p:sp>
      <p:pic>
        <p:nvPicPr>
          <p:cNvPr id="8" name="Picture 3" descr="C:\Users\User\Pictures\réseau.jpg"/>
          <p:cNvPicPr>
            <a:picLocks noChangeAspect="1" noChangeArrowheads="1"/>
          </p:cNvPicPr>
          <p:nvPr/>
        </p:nvPicPr>
        <p:blipFill>
          <a:blip r:embed="rId2"/>
          <a:srcRect/>
          <a:stretch>
            <a:fillRect/>
          </a:stretch>
        </p:blipFill>
        <p:spPr bwMode="auto">
          <a:xfrm>
            <a:off x="460375" y="886147"/>
            <a:ext cx="2286000" cy="2182813"/>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grpSp>
        <p:nvGrpSpPr>
          <p:cNvPr id="26629" name="Groupe 31"/>
          <p:cNvGrpSpPr>
            <a:grpSpLocks/>
          </p:cNvGrpSpPr>
          <p:nvPr/>
        </p:nvGrpSpPr>
        <p:grpSpPr bwMode="auto">
          <a:xfrm>
            <a:off x="251520" y="3133725"/>
            <a:ext cx="2232247" cy="1519411"/>
            <a:chOff x="264752" y="3683428"/>
            <a:chExt cx="1987509" cy="1375317"/>
          </a:xfrm>
        </p:grpSpPr>
        <p:sp>
          <p:nvSpPr>
            <p:cNvPr id="7" name="Ellipse 6"/>
            <p:cNvSpPr/>
            <p:nvPr/>
          </p:nvSpPr>
          <p:spPr>
            <a:xfrm>
              <a:off x="591546" y="4005446"/>
              <a:ext cx="144479" cy="144352"/>
            </a:xfrm>
            <a:prstGeom prst="ellipse">
              <a:avLst/>
            </a:prstGeom>
            <a:solidFill>
              <a:srgbClr val="FF0000"/>
            </a:solidFill>
            <a:ln w="31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1" name="Ellipse 10"/>
            <p:cNvSpPr/>
            <p:nvPr/>
          </p:nvSpPr>
          <p:spPr>
            <a:xfrm>
              <a:off x="809058" y="4005446"/>
              <a:ext cx="144480" cy="144352"/>
            </a:xfrm>
            <a:prstGeom prst="ellipse">
              <a:avLst/>
            </a:prstGeom>
            <a:solidFill>
              <a:srgbClr val="FF0000"/>
            </a:solidFill>
            <a:ln w="31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2" name="Ellipse 11"/>
            <p:cNvSpPr/>
            <p:nvPr/>
          </p:nvSpPr>
          <p:spPr>
            <a:xfrm>
              <a:off x="1026570" y="4005446"/>
              <a:ext cx="142891" cy="144352"/>
            </a:xfrm>
            <a:prstGeom prst="ellipse">
              <a:avLst/>
            </a:prstGeom>
            <a:solidFill>
              <a:srgbClr val="FF0000"/>
            </a:solidFill>
            <a:ln w="31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3" name="Ellipse 12"/>
            <p:cNvSpPr/>
            <p:nvPr/>
          </p:nvSpPr>
          <p:spPr>
            <a:xfrm>
              <a:off x="1242495" y="4005446"/>
              <a:ext cx="144479" cy="144352"/>
            </a:xfrm>
            <a:prstGeom prst="ellipse">
              <a:avLst/>
            </a:prstGeom>
            <a:solidFill>
              <a:srgbClr val="FF0000"/>
            </a:solidFill>
            <a:ln w="31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5" name="Ellipse 14"/>
            <p:cNvSpPr/>
            <p:nvPr/>
          </p:nvSpPr>
          <p:spPr>
            <a:xfrm>
              <a:off x="639176" y="3692946"/>
              <a:ext cx="142891" cy="144353"/>
            </a:xfrm>
            <a:prstGeom prst="ellipse">
              <a:avLst/>
            </a:prstGeom>
            <a:solidFill>
              <a:srgbClr val="000000"/>
            </a:solidFill>
            <a:ln w="31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6" name="Ellipse 15"/>
            <p:cNvSpPr/>
            <p:nvPr/>
          </p:nvSpPr>
          <p:spPr>
            <a:xfrm>
              <a:off x="853513" y="3692946"/>
              <a:ext cx="144480" cy="144353"/>
            </a:xfrm>
            <a:prstGeom prst="ellipse">
              <a:avLst/>
            </a:prstGeom>
            <a:solidFill>
              <a:srgbClr val="000000"/>
            </a:solidFill>
            <a:ln w="31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7" name="Ellipse 16"/>
            <p:cNvSpPr/>
            <p:nvPr/>
          </p:nvSpPr>
          <p:spPr>
            <a:xfrm>
              <a:off x="1067850" y="3692946"/>
              <a:ext cx="144479" cy="144353"/>
            </a:xfrm>
            <a:prstGeom prst="ellipse">
              <a:avLst/>
            </a:prstGeom>
            <a:solidFill>
              <a:srgbClr val="000000"/>
            </a:solidFill>
            <a:ln w="31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8" name="Ellipse 17"/>
            <p:cNvSpPr/>
            <p:nvPr/>
          </p:nvSpPr>
          <p:spPr>
            <a:xfrm>
              <a:off x="1283775" y="3692946"/>
              <a:ext cx="142891" cy="144353"/>
            </a:xfrm>
            <a:prstGeom prst="ellipse">
              <a:avLst/>
            </a:prstGeom>
            <a:solidFill>
              <a:srgbClr val="000000"/>
            </a:solidFill>
            <a:ln w="31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9" name="Ellipse 18"/>
            <p:cNvSpPr/>
            <p:nvPr/>
          </p:nvSpPr>
          <p:spPr>
            <a:xfrm>
              <a:off x="1498112" y="3683428"/>
              <a:ext cx="144480" cy="144353"/>
            </a:xfrm>
            <a:prstGeom prst="ellipse">
              <a:avLst/>
            </a:prstGeom>
            <a:solidFill>
              <a:srgbClr val="000000"/>
            </a:solidFill>
            <a:ln w="31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0" name="Ellipse 19"/>
            <p:cNvSpPr/>
            <p:nvPr/>
          </p:nvSpPr>
          <p:spPr>
            <a:xfrm>
              <a:off x="1460007" y="4005446"/>
              <a:ext cx="142891" cy="144352"/>
            </a:xfrm>
            <a:prstGeom prst="ellipse">
              <a:avLst/>
            </a:prstGeom>
            <a:solidFill>
              <a:srgbClr val="FF0000"/>
            </a:solidFill>
            <a:ln w="31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1" name="Rectangle à coins arrondis 20"/>
            <p:cNvSpPr/>
            <p:nvPr/>
          </p:nvSpPr>
          <p:spPr>
            <a:xfrm>
              <a:off x="264752" y="4392502"/>
              <a:ext cx="1987509" cy="666243"/>
            </a:xfrm>
            <a:prstGeom prst="roundRect">
              <a:avLst/>
            </a:prstGeom>
            <a:solidFill>
              <a:srgbClr val="CC0000"/>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2200" dirty="0">
                  <a:solidFill>
                    <a:schemeClr val="bg1"/>
                  </a:solidFill>
                </a:rPr>
                <a:t>Connaissances</a:t>
              </a:r>
            </a:p>
            <a:p>
              <a:pPr>
                <a:defRPr/>
              </a:pPr>
              <a:r>
                <a:rPr lang="fr-BE" sz="2200" dirty="0">
                  <a:solidFill>
                    <a:schemeClr val="bg1"/>
                  </a:solidFill>
                </a:rPr>
                <a:t>Savoirs</a:t>
              </a:r>
            </a:p>
          </p:txBody>
        </p:sp>
      </p:grpSp>
      <p:grpSp>
        <p:nvGrpSpPr>
          <p:cNvPr id="26630" name="Groupe 30"/>
          <p:cNvGrpSpPr>
            <a:grpSpLocks/>
          </p:cNvGrpSpPr>
          <p:nvPr/>
        </p:nvGrpSpPr>
        <p:grpSpPr bwMode="auto">
          <a:xfrm>
            <a:off x="3902075" y="2565400"/>
            <a:ext cx="1022350" cy="1096963"/>
            <a:chOff x="3851919" y="908720"/>
            <a:chExt cx="1022412" cy="1097942"/>
          </a:xfrm>
        </p:grpSpPr>
        <p:sp>
          <p:nvSpPr>
            <p:cNvPr id="22" name="Rectangle à coins arrondis 21"/>
            <p:cNvSpPr/>
            <p:nvPr/>
          </p:nvSpPr>
          <p:spPr>
            <a:xfrm>
              <a:off x="3936062" y="1485497"/>
              <a:ext cx="938269" cy="521165"/>
            </a:xfrm>
            <a:prstGeom prst="roundRect">
              <a:avLst/>
            </a:prstGeom>
            <a:solidFill>
              <a:srgbClr val="CC0000"/>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2200" dirty="0">
                  <a:solidFill>
                    <a:schemeClr val="bg1"/>
                  </a:solidFill>
                </a:rPr>
                <a:t>Liens</a:t>
              </a:r>
            </a:p>
          </p:txBody>
        </p:sp>
        <p:cxnSp>
          <p:nvCxnSpPr>
            <p:cNvPr id="10" name="Connecteur droit 9"/>
            <p:cNvCxnSpPr/>
            <p:nvPr/>
          </p:nvCxnSpPr>
          <p:spPr>
            <a:xfrm>
              <a:off x="3851919" y="943676"/>
              <a:ext cx="71442" cy="394051"/>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4010679" y="921431"/>
              <a:ext cx="71442" cy="394051"/>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4169438" y="943676"/>
              <a:ext cx="71442" cy="394051"/>
            </a:xfrm>
            <a:prstGeom prst="line">
              <a:avLst/>
            </a:prstGeom>
            <a:ln>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4326611" y="943676"/>
              <a:ext cx="73029" cy="3940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4485370" y="908720"/>
              <a:ext cx="71441" cy="3940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4644130" y="953210"/>
              <a:ext cx="71441" cy="3940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4802890" y="943676"/>
              <a:ext cx="71441" cy="3940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631" name="Groupe 35"/>
          <p:cNvGrpSpPr>
            <a:grpSpLocks/>
          </p:cNvGrpSpPr>
          <p:nvPr/>
        </p:nvGrpSpPr>
        <p:grpSpPr bwMode="auto">
          <a:xfrm>
            <a:off x="6503988" y="3284538"/>
            <a:ext cx="1452562" cy="1216025"/>
            <a:chOff x="6503224" y="3699210"/>
            <a:chExt cx="1453152" cy="1215520"/>
          </a:xfrm>
        </p:grpSpPr>
        <p:sp>
          <p:nvSpPr>
            <p:cNvPr id="23" name="Ellipse 22"/>
            <p:cNvSpPr/>
            <p:nvPr/>
          </p:nvSpPr>
          <p:spPr>
            <a:xfrm>
              <a:off x="6682684" y="3770617"/>
              <a:ext cx="362097" cy="360213"/>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4" name="Ellipse 23"/>
            <p:cNvSpPr/>
            <p:nvPr/>
          </p:nvSpPr>
          <p:spPr>
            <a:xfrm>
              <a:off x="6611218" y="3699210"/>
              <a:ext cx="505030" cy="504615"/>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33" name="Ellipse 32"/>
            <p:cNvSpPr/>
            <p:nvPr/>
          </p:nvSpPr>
          <p:spPr>
            <a:xfrm>
              <a:off x="7444993" y="3770617"/>
              <a:ext cx="362097" cy="3602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34" name="Ellipse 33"/>
            <p:cNvSpPr/>
            <p:nvPr/>
          </p:nvSpPr>
          <p:spPr>
            <a:xfrm>
              <a:off x="7371939" y="3699210"/>
              <a:ext cx="506619" cy="5046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35" name="Rectangle à coins arrondis 34"/>
            <p:cNvSpPr/>
            <p:nvPr/>
          </p:nvSpPr>
          <p:spPr>
            <a:xfrm>
              <a:off x="6503224" y="4392659"/>
              <a:ext cx="1453152" cy="522071"/>
            </a:xfrm>
            <a:prstGeom prst="roundRect">
              <a:avLst/>
            </a:prstGeom>
            <a:solidFill>
              <a:srgbClr val="CC0000"/>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2200" dirty="0">
                  <a:solidFill>
                    <a:schemeClr val="bg1"/>
                  </a:solidFill>
                </a:rPr>
                <a:t>Concepts</a:t>
              </a:r>
            </a:p>
          </p:txBody>
        </p:sp>
      </p:grpSp>
      <p:cxnSp>
        <p:nvCxnSpPr>
          <p:cNvPr id="38" name="Connecteur droit avec flèche 37"/>
          <p:cNvCxnSpPr/>
          <p:nvPr/>
        </p:nvCxnSpPr>
        <p:spPr>
          <a:xfrm>
            <a:off x="2483767" y="4365625"/>
            <a:ext cx="3947196" cy="0"/>
          </a:xfrm>
          <a:prstGeom prst="straightConnector1">
            <a:avLst/>
          </a:prstGeom>
          <a:ln w="38100">
            <a:solidFill>
              <a:srgbClr val="0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a:endCxn id="22" idx="2"/>
          </p:cNvCxnSpPr>
          <p:nvPr/>
        </p:nvCxnSpPr>
        <p:spPr>
          <a:xfrm flipH="1" flipV="1">
            <a:off x="4456113" y="3662363"/>
            <a:ext cx="12700" cy="703262"/>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5" name="ZoneTexte 44"/>
          <p:cNvSpPr txBox="1"/>
          <p:nvPr/>
        </p:nvSpPr>
        <p:spPr>
          <a:xfrm>
            <a:off x="4376738" y="1579563"/>
            <a:ext cx="3248025" cy="708025"/>
          </a:xfrm>
          <a:prstGeom prst="rect">
            <a:avLst/>
          </a:prstGeom>
          <a:solidFill>
            <a:srgbClr val="FFFFCC"/>
          </a:solidFill>
          <a:ln>
            <a:solidFill>
              <a:schemeClr val="accent4">
                <a:lumMod val="10000"/>
              </a:schemeClr>
            </a:solidFill>
          </a:ln>
        </p:spPr>
        <p:txBody>
          <a:bodyPr>
            <a:spAutoFit/>
          </a:bodyPr>
          <a:lstStyle/>
          <a:p>
            <a:pPr eaLnBrk="1" hangingPunct="1">
              <a:defRPr/>
            </a:pPr>
            <a:r>
              <a:rPr lang="fr-BE" dirty="0">
                <a:solidFill>
                  <a:schemeClr val="accent5">
                    <a:lumMod val="10000"/>
                  </a:schemeClr>
                </a:solidFill>
                <a:latin typeface="+mn-lt"/>
              </a:rPr>
              <a:t>Plus les liens sont nombreux, </a:t>
            </a:r>
          </a:p>
          <a:p>
            <a:pPr eaLnBrk="1" hangingPunct="1">
              <a:defRPr/>
            </a:pPr>
            <a:r>
              <a:rPr lang="fr-BE" dirty="0">
                <a:solidFill>
                  <a:schemeClr val="accent5">
                    <a:lumMod val="10000"/>
                  </a:schemeClr>
                </a:solidFill>
                <a:latin typeface="+mn-lt"/>
              </a:rPr>
              <a:t>et plus le concept sera intégré</a:t>
            </a:r>
          </a:p>
        </p:txBody>
      </p:sp>
      <p:sp>
        <p:nvSpPr>
          <p:cNvPr id="43" name="Rectangle 42"/>
          <p:cNvSpPr/>
          <p:nvPr/>
        </p:nvSpPr>
        <p:spPr>
          <a:xfrm>
            <a:off x="1025122" y="4928806"/>
            <a:ext cx="6635750" cy="1631216"/>
          </a:xfrm>
          <a:prstGeom prst="rect">
            <a:avLst/>
          </a:prstGeom>
          <a:ln>
            <a:solidFill>
              <a:srgbClr val="000000"/>
            </a:solidFill>
          </a:ln>
        </p:spPr>
        <p:txBody>
          <a:bodyPr>
            <a:spAutoFit/>
          </a:bodyPr>
          <a:lstStyle/>
          <a:p>
            <a:pPr>
              <a:defRPr/>
            </a:pPr>
            <a:r>
              <a:rPr lang="fr-BE" sz="2000" dirty="0">
                <a:solidFill>
                  <a:srgbClr val="000000"/>
                </a:solidFill>
                <a:latin typeface="Arial Narrow" panose="020B0606020202030204" pitchFamily="34" charset="0"/>
              </a:rPr>
              <a:t>- déclaratives (concepts </a:t>
            </a:r>
            <a:r>
              <a:rPr lang="fr-BE" sz="2000" dirty="0" err="1">
                <a:solidFill>
                  <a:srgbClr val="000000"/>
                </a:solidFill>
                <a:latin typeface="Arial Narrow" panose="020B0606020202030204" pitchFamily="34" charset="0"/>
              </a:rPr>
              <a:t>cad</a:t>
            </a:r>
            <a:r>
              <a:rPr lang="fr-BE" sz="2000" dirty="0">
                <a:solidFill>
                  <a:srgbClr val="000000"/>
                </a:solidFill>
                <a:latin typeface="Arial Narrow" panose="020B0606020202030204" pitchFamily="34" charset="0"/>
              </a:rPr>
              <a:t> le QUOI)</a:t>
            </a:r>
          </a:p>
          <a:p>
            <a:pPr>
              <a:defRPr/>
            </a:pPr>
            <a:r>
              <a:rPr lang="fr-BE" sz="2000" dirty="0">
                <a:solidFill>
                  <a:srgbClr val="000000"/>
                </a:solidFill>
                <a:latin typeface="Arial Narrow" panose="020B0606020202030204" pitchFamily="34" charset="0"/>
              </a:rPr>
              <a:t>- procédurales (actions </a:t>
            </a:r>
            <a:r>
              <a:rPr lang="fr-BE" sz="2000" dirty="0" err="1">
                <a:solidFill>
                  <a:srgbClr val="000000"/>
                </a:solidFill>
                <a:latin typeface="Arial Narrow" panose="020B0606020202030204" pitchFamily="34" charset="0"/>
              </a:rPr>
              <a:t>cad</a:t>
            </a:r>
            <a:r>
              <a:rPr lang="fr-BE" sz="2000" dirty="0">
                <a:solidFill>
                  <a:srgbClr val="000000"/>
                </a:solidFill>
                <a:latin typeface="Arial Narrow" panose="020B0606020202030204" pitchFamily="34" charset="0"/>
              </a:rPr>
              <a:t> le COMMENT)</a:t>
            </a:r>
          </a:p>
          <a:p>
            <a:pPr>
              <a:defRPr/>
            </a:pPr>
            <a:r>
              <a:rPr lang="fr-BE" sz="2000" dirty="0">
                <a:solidFill>
                  <a:srgbClr val="000000"/>
                </a:solidFill>
                <a:latin typeface="Arial Narrow" panose="020B0606020202030204" pitchFamily="34" charset="0"/>
              </a:rPr>
              <a:t>- stratégiques (POURQUOI, QUAND  lors de la prise d'une décision)</a:t>
            </a:r>
          </a:p>
          <a:p>
            <a:pPr>
              <a:defRPr/>
            </a:pPr>
            <a:r>
              <a:rPr lang="fr-BE" sz="2000" dirty="0">
                <a:solidFill>
                  <a:srgbClr val="000000"/>
                </a:solidFill>
                <a:latin typeface="Arial Narrow" panose="020B0606020202030204" pitchFamily="34" charset="0"/>
              </a:rPr>
              <a:t>- factuelles (faits, données)</a:t>
            </a:r>
          </a:p>
          <a:p>
            <a:pPr>
              <a:defRPr/>
            </a:pPr>
            <a:r>
              <a:rPr lang="fr-BE" sz="2000" dirty="0">
                <a:solidFill>
                  <a:srgbClr val="000000"/>
                </a:solidFill>
                <a:latin typeface="Arial Narrow" panose="020B0606020202030204" pitchFamily="34" charset="0"/>
              </a:rPr>
              <a:t>- métacognitives</a:t>
            </a:r>
          </a:p>
        </p:txBody>
      </p:sp>
    </p:spTree>
    <p:extLst>
      <p:ext uri="{BB962C8B-B14F-4D97-AF65-F5344CB8AC3E}">
        <p14:creationId xmlns:p14="http://schemas.microsoft.com/office/powerpoint/2010/main" val="632764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63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6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MAP Facteurs d'infécondité"/>
          <p:cNvPicPr>
            <a:picLocks noChangeAspect="1" noChangeArrowheads="1"/>
          </p:cNvPicPr>
          <p:nvPr/>
        </p:nvPicPr>
        <p:blipFill>
          <a:blip r:embed="rId2" cstate="print"/>
          <a:srcRect/>
          <a:stretch>
            <a:fillRect/>
          </a:stretch>
        </p:blipFill>
        <p:spPr bwMode="auto">
          <a:xfrm>
            <a:off x="2123728" y="1038254"/>
            <a:ext cx="6768752" cy="5616213"/>
          </a:xfrm>
          <a:prstGeom prst="rect">
            <a:avLst/>
          </a:prstGeom>
          <a:noFill/>
          <a:ln w="9525">
            <a:noFill/>
            <a:miter lim="800000"/>
            <a:headEnd/>
            <a:tailEnd/>
          </a:ln>
        </p:spPr>
      </p:pic>
      <p:sp>
        <p:nvSpPr>
          <p:cNvPr id="3" name="Rectangle à coins arrondis 2"/>
          <p:cNvSpPr/>
          <p:nvPr/>
        </p:nvSpPr>
        <p:spPr>
          <a:xfrm>
            <a:off x="249614" y="217278"/>
            <a:ext cx="4264897" cy="648072"/>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2">
                    <a:lumMod val="25000"/>
                  </a:schemeClr>
                </a:solidFill>
              </a:rPr>
              <a:t>Vive les cartes conceptuelles </a:t>
            </a:r>
            <a:endParaRPr lang="fr-BE" sz="2400" dirty="0">
              <a:solidFill>
                <a:schemeClr val="bg2">
                  <a:lumMod val="25000"/>
                </a:schemeClr>
              </a:solidFill>
            </a:endParaRPr>
          </a:p>
        </p:txBody>
      </p:sp>
      <p:sp>
        <p:nvSpPr>
          <p:cNvPr id="4" name="Rectangle 3"/>
          <p:cNvSpPr/>
          <p:nvPr/>
        </p:nvSpPr>
        <p:spPr>
          <a:xfrm>
            <a:off x="5148064" y="310481"/>
            <a:ext cx="3175869" cy="461665"/>
          </a:xfrm>
          <a:prstGeom prst="rect">
            <a:avLst/>
          </a:prstGeom>
        </p:spPr>
        <p:txBody>
          <a:bodyPr wrap="none">
            <a:spAutoFit/>
          </a:bodyPr>
          <a:lstStyle/>
          <a:p>
            <a:r>
              <a:rPr lang="fr-BE" sz="2400" dirty="0">
                <a:hlinkClick r:id="rId3"/>
              </a:rPr>
              <a:t>https://cmap.ihmc.us</a:t>
            </a:r>
            <a:r>
              <a:rPr lang="fr-BE" sz="2400" dirty="0" smtClean="0">
                <a:hlinkClick r:id="rId3"/>
              </a:rPr>
              <a:t>/</a:t>
            </a:r>
            <a:r>
              <a:rPr lang="fr-BE" sz="2400" dirty="0" smtClean="0"/>
              <a:t> </a:t>
            </a:r>
            <a:endParaRPr lang="fr-BE" sz="2400" dirty="0"/>
          </a:p>
        </p:txBody>
      </p:sp>
      <p:sp>
        <p:nvSpPr>
          <p:cNvPr id="5" name="Rectangle 4"/>
          <p:cNvSpPr/>
          <p:nvPr/>
        </p:nvSpPr>
        <p:spPr>
          <a:xfrm rot="16200000">
            <a:off x="-2171852" y="3477029"/>
            <a:ext cx="5616213" cy="738664"/>
          </a:xfrm>
          <a:prstGeom prst="rect">
            <a:avLst/>
          </a:prstGeom>
        </p:spPr>
        <p:txBody>
          <a:bodyPr wrap="square">
            <a:spAutoFit/>
          </a:bodyPr>
          <a:lstStyle/>
          <a:p>
            <a:r>
              <a:rPr lang="fr-BE" sz="1400" dirty="0">
                <a:hlinkClick r:id="rId4"/>
              </a:rPr>
              <a:t>https://</a:t>
            </a:r>
            <a:r>
              <a:rPr lang="fr-BE" sz="1400" dirty="0" smtClean="0">
                <a:hlinkClick r:id="rId4"/>
              </a:rPr>
              <a:t>alfresco.uclouvain.be/alfresco/service/guest/streamDownload/workspace/SpacesStore/6f676686-2cbe-4c3c-b8df-da2db0764b7c/23MemoCartesConceptuelles.pdf?guest=true</a:t>
            </a:r>
            <a:r>
              <a:rPr lang="fr-BE" sz="1400" dirty="0" smtClean="0"/>
              <a:t> </a:t>
            </a:r>
            <a:endParaRPr lang="fr-BE" sz="1400" dirty="0"/>
          </a:p>
        </p:txBody>
      </p:sp>
      <p:sp>
        <p:nvSpPr>
          <p:cNvPr id="6" name="Rectangle 5"/>
          <p:cNvSpPr/>
          <p:nvPr/>
        </p:nvSpPr>
        <p:spPr>
          <a:xfrm rot="16200000">
            <a:off x="-908774" y="3965457"/>
            <a:ext cx="4572000" cy="523220"/>
          </a:xfrm>
          <a:prstGeom prst="rect">
            <a:avLst/>
          </a:prstGeom>
        </p:spPr>
        <p:txBody>
          <a:bodyPr>
            <a:spAutoFit/>
          </a:bodyPr>
          <a:lstStyle/>
          <a:p>
            <a:r>
              <a:rPr lang="fr-BE" sz="1400" dirty="0">
                <a:hlinkClick r:id="rId5"/>
              </a:rPr>
              <a:t>https://format30.com/2013/12/16/quest-ce-quun-logiciel-de-mindmapping</a:t>
            </a:r>
            <a:r>
              <a:rPr lang="fr-BE" sz="1400" dirty="0" smtClean="0">
                <a:hlinkClick r:id="rId5"/>
              </a:rPr>
              <a:t>/</a:t>
            </a:r>
            <a:r>
              <a:rPr lang="fr-BE" sz="1400" dirty="0" smtClean="0"/>
              <a:t> </a:t>
            </a:r>
            <a:endParaRPr lang="fr-BE" sz="1400" dirty="0"/>
          </a:p>
        </p:txBody>
      </p:sp>
      <p:sp>
        <p:nvSpPr>
          <p:cNvPr id="7" name="Espace réservé du numéro de diapositive 6"/>
          <p:cNvSpPr>
            <a:spLocks noGrp="1"/>
          </p:cNvSpPr>
          <p:nvPr>
            <p:ph type="sldNum" sz="quarter" idx="12"/>
          </p:nvPr>
        </p:nvSpPr>
        <p:spPr/>
        <p:txBody>
          <a:bodyPr/>
          <a:lstStyle/>
          <a:p>
            <a:pPr>
              <a:defRPr/>
            </a:pPr>
            <a:fld id="{B3523E75-A28C-4060-9330-B2BE6DE0F8E2}" type="slidenum">
              <a:rPr lang="en-US" smtClean="0"/>
              <a:pPr>
                <a:defRPr/>
              </a:pPr>
              <a:t>53</a:t>
            </a:fld>
            <a:endParaRPr lang="en-US"/>
          </a:p>
        </p:txBody>
      </p:sp>
    </p:spTree>
    <p:extLst>
      <p:ext uri="{BB962C8B-B14F-4D97-AF65-F5344CB8AC3E}">
        <p14:creationId xmlns:p14="http://schemas.microsoft.com/office/powerpoint/2010/main" val="9051069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164816" y="2348879"/>
            <a:ext cx="6552728" cy="1261011"/>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5400" dirty="0" smtClean="0"/>
              <a:t>Les encadrants</a:t>
            </a:r>
            <a:endParaRPr lang="fr-BE" sz="5400" dirty="0"/>
          </a:p>
        </p:txBody>
      </p:sp>
      <p:sp>
        <p:nvSpPr>
          <p:cNvPr id="3" name="Espace réservé du numéro de diapositive 2"/>
          <p:cNvSpPr>
            <a:spLocks noGrp="1"/>
          </p:cNvSpPr>
          <p:nvPr>
            <p:ph type="sldNum" sz="quarter" idx="12"/>
          </p:nvPr>
        </p:nvSpPr>
        <p:spPr/>
        <p:txBody>
          <a:bodyPr/>
          <a:lstStyle/>
          <a:p>
            <a:pPr>
              <a:defRPr/>
            </a:pPr>
            <a:fld id="{B3523E75-A28C-4060-9330-B2BE6DE0F8E2}" type="slidenum">
              <a:rPr lang="en-US" smtClean="0"/>
              <a:pPr>
                <a:defRPr/>
              </a:pPr>
              <a:t>54</a:t>
            </a:fld>
            <a:endParaRPr lang="en-US"/>
          </a:p>
        </p:txBody>
      </p:sp>
    </p:spTree>
    <p:extLst>
      <p:ext uri="{BB962C8B-B14F-4D97-AF65-F5344CB8AC3E}">
        <p14:creationId xmlns:p14="http://schemas.microsoft.com/office/powerpoint/2010/main" val="10733885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D:\Activités d'enseignements\Notes de cours\Notes de cours pédagogie Blida\Contexte de mes pratiques 3 professeur.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1124743"/>
            <a:ext cx="9036496" cy="48415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2"/>
          <p:cNvSpPr/>
          <p:nvPr/>
        </p:nvSpPr>
        <p:spPr>
          <a:xfrm>
            <a:off x="179512" y="5966290"/>
            <a:ext cx="3240360" cy="648072"/>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dirty="0" smtClean="0">
                <a:solidFill>
                  <a:schemeClr val="bg2">
                    <a:lumMod val="25000"/>
                  </a:schemeClr>
                </a:solidFill>
              </a:rPr>
              <a:t>L’encadrant</a:t>
            </a:r>
            <a:endParaRPr lang="fr-BE" sz="4000" dirty="0">
              <a:solidFill>
                <a:schemeClr val="bg2">
                  <a:lumMod val="25000"/>
                </a:schemeClr>
              </a:solidFill>
            </a:endParaRPr>
          </a:p>
        </p:txBody>
      </p:sp>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55</a:t>
            </a:fld>
            <a:endParaRPr lang="en-US"/>
          </a:p>
        </p:txBody>
      </p:sp>
    </p:spTree>
    <p:extLst>
      <p:ext uri="{BB962C8B-B14F-4D97-AF65-F5344CB8AC3E}">
        <p14:creationId xmlns:p14="http://schemas.microsoft.com/office/powerpoint/2010/main" val="12283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354188" y="1340768"/>
            <a:ext cx="6943428" cy="576064"/>
          </a:xfrm>
          <a:ln>
            <a:noFill/>
          </a:ln>
        </p:spPr>
        <p:txBody>
          <a:bodyPr>
            <a:normAutofit fontScale="92500"/>
          </a:bodyPr>
          <a:lstStyle/>
          <a:p>
            <a:r>
              <a:rPr lang="fr-BE" sz="2800" dirty="0" smtClean="0">
                <a:solidFill>
                  <a:schemeClr val="tx1"/>
                </a:solidFill>
              </a:rPr>
              <a:t>Le temps du magistral est révolu (M. Lebrun)</a:t>
            </a:r>
            <a:endParaRPr lang="fr-BE" sz="2800" dirty="0">
              <a:solidFill>
                <a:schemeClr val="tx1"/>
              </a:solidFill>
            </a:endParaRPr>
          </a:p>
        </p:txBody>
      </p:sp>
      <p:sp>
        <p:nvSpPr>
          <p:cNvPr id="5" name="Espace réservé du texte 2"/>
          <p:cNvSpPr txBox="1">
            <a:spLocks/>
          </p:cNvSpPr>
          <p:nvPr/>
        </p:nvSpPr>
        <p:spPr>
          <a:xfrm>
            <a:off x="354188" y="2153181"/>
            <a:ext cx="7772400" cy="576064"/>
          </a:xfrm>
          <a:prstGeom prst="rect">
            <a:avLst/>
          </a:prstGeom>
          <a:ln>
            <a:noFill/>
          </a:ln>
        </p:spPr>
        <p:txBody>
          <a:bodyPr vert="horz" lIns="91440" tIns="45720" rIns="91440" bIns="45720" rtlCol="0" anchor="b">
            <a:normAutofit fontScale="92500"/>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fr-BE" sz="2800" dirty="0" smtClean="0">
                <a:solidFill>
                  <a:schemeClr val="tx1"/>
                </a:solidFill>
              </a:rPr>
              <a:t>Arrêtez de transmettre, tout est transmis (M. Serre) </a:t>
            </a:r>
            <a:endParaRPr lang="fr-BE" sz="2800" dirty="0">
              <a:solidFill>
                <a:schemeClr val="tx1"/>
              </a:solidFill>
            </a:endParaRPr>
          </a:p>
        </p:txBody>
      </p:sp>
      <p:sp>
        <p:nvSpPr>
          <p:cNvPr id="7" name="Rectangle à coins arrondis 6"/>
          <p:cNvSpPr/>
          <p:nvPr/>
        </p:nvSpPr>
        <p:spPr>
          <a:xfrm>
            <a:off x="354188" y="332656"/>
            <a:ext cx="5297932" cy="6790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latin typeface="Arial Narrow" panose="020B0606020202030204" pitchFamily="34" charset="0"/>
              </a:rPr>
              <a:t>En </a:t>
            </a:r>
            <a:r>
              <a:rPr lang="fr-BE" sz="3200" dirty="0">
                <a:latin typeface="Arial Narrow" panose="020B0606020202030204" pitchFamily="34" charset="0"/>
              </a:rPr>
              <a:t>ê</a:t>
            </a:r>
            <a:r>
              <a:rPr lang="fr-BE" sz="3200" dirty="0" smtClean="0">
                <a:latin typeface="Arial Narrow" panose="020B0606020202030204" pitchFamily="34" charset="0"/>
              </a:rPr>
              <a:t>tes-vous convaincu(e)s ? </a:t>
            </a:r>
          </a:p>
        </p:txBody>
      </p:sp>
      <p:sp>
        <p:nvSpPr>
          <p:cNvPr id="9" name="Espace réservé du texte 2"/>
          <p:cNvSpPr txBox="1">
            <a:spLocks/>
          </p:cNvSpPr>
          <p:nvPr/>
        </p:nvSpPr>
        <p:spPr>
          <a:xfrm>
            <a:off x="354188" y="2965594"/>
            <a:ext cx="7887032" cy="1080120"/>
          </a:xfrm>
          <a:prstGeom prst="rect">
            <a:avLst/>
          </a:prstGeom>
          <a:ln>
            <a:noFill/>
          </a:ln>
        </p:spPr>
        <p:txBody>
          <a:bodyPr vert="horz" lIns="91440" tIns="45720" rIns="91440" bIns="45720" rtlCol="0" anchor="b">
            <a:normAutofit fontScale="92500"/>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fr-BE" sz="2800" dirty="0" smtClean="0">
                <a:solidFill>
                  <a:schemeClr val="tx1"/>
                </a:solidFill>
              </a:rPr>
              <a:t>I </a:t>
            </a:r>
            <a:r>
              <a:rPr lang="fr-BE" sz="2800" dirty="0" err="1" smtClean="0">
                <a:solidFill>
                  <a:schemeClr val="tx1"/>
                </a:solidFill>
              </a:rPr>
              <a:t>never</a:t>
            </a:r>
            <a:r>
              <a:rPr lang="fr-BE" sz="2800" dirty="0" smtClean="0">
                <a:solidFill>
                  <a:schemeClr val="tx1"/>
                </a:solidFill>
              </a:rPr>
              <a:t> </a:t>
            </a:r>
            <a:r>
              <a:rPr lang="fr-BE" sz="2800" dirty="0" err="1" smtClean="0">
                <a:solidFill>
                  <a:schemeClr val="tx1"/>
                </a:solidFill>
              </a:rPr>
              <a:t>teach</a:t>
            </a:r>
            <a:r>
              <a:rPr lang="fr-BE" sz="2800" dirty="0" smtClean="0">
                <a:solidFill>
                  <a:schemeClr val="tx1"/>
                </a:solidFill>
              </a:rPr>
              <a:t> </a:t>
            </a:r>
            <a:r>
              <a:rPr lang="fr-BE" sz="2800" dirty="0" err="1" smtClean="0">
                <a:solidFill>
                  <a:schemeClr val="tx1"/>
                </a:solidFill>
              </a:rPr>
              <a:t>my</a:t>
            </a:r>
            <a:r>
              <a:rPr lang="fr-BE" sz="2800" dirty="0" smtClean="0">
                <a:solidFill>
                  <a:schemeClr val="tx1"/>
                </a:solidFill>
              </a:rPr>
              <a:t> </a:t>
            </a:r>
            <a:r>
              <a:rPr lang="fr-BE" sz="2800" dirty="0" err="1" smtClean="0">
                <a:solidFill>
                  <a:schemeClr val="tx1"/>
                </a:solidFill>
              </a:rPr>
              <a:t>pupils</a:t>
            </a:r>
            <a:r>
              <a:rPr lang="fr-BE" sz="2800" dirty="0" smtClean="0">
                <a:solidFill>
                  <a:schemeClr val="tx1"/>
                </a:solidFill>
              </a:rPr>
              <a:t>. I </a:t>
            </a:r>
            <a:r>
              <a:rPr lang="fr-BE" sz="2800" dirty="0" err="1" smtClean="0">
                <a:solidFill>
                  <a:schemeClr val="tx1"/>
                </a:solidFill>
              </a:rPr>
              <a:t>only</a:t>
            </a:r>
            <a:r>
              <a:rPr lang="fr-BE" sz="2800" dirty="0" smtClean="0">
                <a:solidFill>
                  <a:schemeClr val="tx1"/>
                </a:solidFill>
              </a:rPr>
              <a:t> </a:t>
            </a:r>
            <a:r>
              <a:rPr lang="fr-BE" sz="2800" dirty="0" err="1" smtClean="0">
                <a:solidFill>
                  <a:schemeClr val="tx1"/>
                </a:solidFill>
              </a:rPr>
              <a:t>attempt</a:t>
            </a:r>
            <a:r>
              <a:rPr lang="fr-BE" sz="2800" dirty="0" smtClean="0">
                <a:solidFill>
                  <a:schemeClr val="tx1"/>
                </a:solidFill>
              </a:rPr>
              <a:t> to </a:t>
            </a:r>
            <a:r>
              <a:rPr lang="fr-BE" sz="2800" dirty="0" err="1" smtClean="0">
                <a:solidFill>
                  <a:schemeClr val="tx1"/>
                </a:solidFill>
              </a:rPr>
              <a:t>provide</a:t>
            </a:r>
            <a:r>
              <a:rPr lang="fr-BE" sz="2800" dirty="0" smtClean="0">
                <a:solidFill>
                  <a:schemeClr val="tx1"/>
                </a:solidFill>
              </a:rPr>
              <a:t> the conditions in </a:t>
            </a:r>
            <a:r>
              <a:rPr lang="fr-BE" sz="2800" dirty="0" err="1" smtClean="0">
                <a:solidFill>
                  <a:schemeClr val="tx1"/>
                </a:solidFill>
              </a:rPr>
              <a:t>which</a:t>
            </a:r>
            <a:r>
              <a:rPr lang="fr-BE" sz="2800" dirty="0" smtClean="0">
                <a:solidFill>
                  <a:schemeClr val="tx1"/>
                </a:solidFill>
              </a:rPr>
              <a:t> </a:t>
            </a:r>
            <a:r>
              <a:rPr lang="fr-BE" sz="2800" dirty="0" err="1" smtClean="0">
                <a:solidFill>
                  <a:schemeClr val="tx1"/>
                </a:solidFill>
              </a:rPr>
              <a:t>they</a:t>
            </a:r>
            <a:r>
              <a:rPr lang="fr-BE" sz="2800" dirty="0" smtClean="0">
                <a:solidFill>
                  <a:schemeClr val="tx1"/>
                </a:solidFill>
              </a:rPr>
              <a:t> </a:t>
            </a:r>
            <a:r>
              <a:rPr lang="fr-BE" sz="2800" dirty="0" err="1" smtClean="0">
                <a:solidFill>
                  <a:schemeClr val="tx1"/>
                </a:solidFill>
              </a:rPr>
              <a:t>can</a:t>
            </a:r>
            <a:r>
              <a:rPr lang="fr-BE" sz="2800" dirty="0" smtClean="0">
                <a:solidFill>
                  <a:schemeClr val="tx1"/>
                </a:solidFill>
              </a:rPr>
              <a:t> </a:t>
            </a:r>
            <a:r>
              <a:rPr lang="fr-BE" sz="2800" dirty="0" err="1" smtClean="0">
                <a:solidFill>
                  <a:schemeClr val="tx1"/>
                </a:solidFill>
              </a:rPr>
              <a:t>learn</a:t>
            </a:r>
            <a:r>
              <a:rPr lang="fr-BE" sz="2800" dirty="0" smtClean="0">
                <a:solidFill>
                  <a:schemeClr val="tx1"/>
                </a:solidFill>
              </a:rPr>
              <a:t> (A Einstein)</a:t>
            </a:r>
            <a:endParaRPr lang="fr-BE" sz="2800" dirty="0">
              <a:solidFill>
                <a:schemeClr val="tx1"/>
              </a:solidFill>
            </a:endParaRPr>
          </a:p>
        </p:txBody>
      </p:sp>
      <p:sp>
        <p:nvSpPr>
          <p:cNvPr id="10" name="Espace réservé du texte 2"/>
          <p:cNvSpPr txBox="1">
            <a:spLocks/>
          </p:cNvSpPr>
          <p:nvPr/>
        </p:nvSpPr>
        <p:spPr>
          <a:xfrm>
            <a:off x="354188" y="5094476"/>
            <a:ext cx="8352928" cy="1296144"/>
          </a:xfrm>
          <a:prstGeom prst="rect">
            <a:avLst/>
          </a:prstGeom>
          <a:ln>
            <a:noFill/>
          </a:ln>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fr-BE" sz="2800" i="1" dirty="0" smtClean="0">
                <a:solidFill>
                  <a:schemeClr val="bg1"/>
                </a:solidFill>
              </a:rPr>
              <a:t>“C’est comme ça qu’on apprend le plus, en faisant quelque chose avec tant de plaisir qu’on ne voit pas le temps passer”</a:t>
            </a:r>
            <a:r>
              <a:rPr lang="fr-BE" sz="2800" dirty="0" smtClean="0">
                <a:solidFill>
                  <a:schemeClr val="bg1"/>
                </a:solidFill>
              </a:rPr>
              <a:t> Lettre de Einstein à son fils de 11 ans</a:t>
            </a:r>
            <a:endParaRPr lang="fr-BE" sz="2800" dirty="0">
              <a:solidFill>
                <a:schemeClr val="bg1"/>
              </a:solidFill>
            </a:endParaRPr>
          </a:p>
        </p:txBody>
      </p:sp>
      <p:sp>
        <p:nvSpPr>
          <p:cNvPr id="2" name="Espace réservé du numéro de diapositive 1"/>
          <p:cNvSpPr>
            <a:spLocks noGrp="1"/>
          </p:cNvSpPr>
          <p:nvPr>
            <p:ph type="sldNum" sz="quarter" idx="12"/>
          </p:nvPr>
        </p:nvSpPr>
        <p:spPr/>
        <p:txBody>
          <a:bodyPr/>
          <a:lstStyle/>
          <a:p>
            <a:pPr>
              <a:defRPr/>
            </a:pPr>
            <a:fld id="{6140FC6D-1AA0-4924-A56E-8EAA3556B559}" type="slidenum">
              <a:rPr lang="en-US" smtClean="0"/>
              <a:pPr>
                <a:defRPr/>
              </a:pPr>
              <a:t>56</a:t>
            </a:fld>
            <a:endParaRPr lang="en-US"/>
          </a:p>
        </p:txBody>
      </p:sp>
    </p:spTree>
    <p:extLst>
      <p:ext uri="{BB962C8B-B14F-4D97-AF65-F5344CB8AC3E}">
        <p14:creationId xmlns:p14="http://schemas.microsoft.com/office/powerpoint/2010/main" val="64353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p:nvPr/>
        </p:nvSpPr>
        <p:spPr>
          <a:xfrm>
            <a:off x="466998" y="1484784"/>
            <a:ext cx="8250260" cy="6790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latin typeface="Arial Narrow" panose="020B0606020202030204" pitchFamily="34" charset="0"/>
              </a:rPr>
              <a:t>Notre enjeu d’enseignant : l’innovation pédagogique </a:t>
            </a:r>
          </a:p>
        </p:txBody>
      </p:sp>
      <p:sp>
        <p:nvSpPr>
          <p:cNvPr id="10" name="Espace réservé du texte 2"/>
          <p:cNvSpPr txBox="1">
            <a:spLocks/>
          </p:cNvSpPr>
          <p:nvPr/>
        </p:nvSpPr>
        <p:spPr>
          <a:xfrm>
            <a:off x="354188" y="5094476"/>
            <a:ext cx="8352928" cy="1296144"/>
          </a:xfrm>
          <a:prstGeom prst="rect">
            <a:avLst/>
          </a:prstGeom>
          <a:ln>
            <a:noFill/>
          </a:ln>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fr-BE" sz="2800" i="1" dirty="0" smtClean="0">
                <a:solidFill>
                  <a:schemeClr val="bg1"/>
                </a:solidFill>
              </a:rPr>
              <a:t>“C’est comme ça qu’on apprend le plus, en faisant quelque chose avec tant de plaisir qu’on ne voit pas le temps passer”</a:t>
            </a:r>
            <a:r>
              <a:rPr lang="fr-BE" sz="2800" dirty="0" smtClean="0">
                <a:solidFill>
                  <a:schemeClr val="bg1"/>
                </a:solidFill>
              </a:rPr>
              <a:t> Lettre de Einstein à son fils de 11 ans</a:t>
            </a:r>
            <a:endParaRPr lang="fr-BE" sz="2800" dirty="0">
              <a:solidFill>
                <a:schemeClr val="bg1"/>
              </a:solidFill>
            </a:endParaRPr>
          </a:p>
        </p:txBody>
      </p:sp>
      <p:sp>
        <p:nvSpPr>
          <p:cNvPr id="11" name="Rectangle à coins arrondis 10"/>
          <p:cNvSpPr/>
          <p:nvPr/>
        </p:nvSpPr>
        <p:spPr>
          <a:xfrm>
            <a:off x="2648107" y="4869160"/>
            <a:ext cx="3014350" cy="6790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latin typeface="Arial Narrow" panose="020B0606020202030204" pitchFamily="34" charset="0"/>
              </a:rPr>
              <a:t>Mais comment ?</a:t>
            </a:r>
          </a:p>
        </p:txBody>
      </p:sp>
      <p:sp>
        <p:nvSpPr>
          <p:cNvPr id="2" name="Espace réservé du numéro de diapositive 1"/>
          <p:cNvSpPr>
            <a:spLocks noGrp="1"/>
          </p:cNvSpPr>
          <p:nvPr>
            <p:ph type="sldNum" sz="quarter" idx="12"/>
          </p:nvPr>
        </p:nvSpPr>
        <p:spPr/>
        <p:txBody>
          <a:bodyPr/>
          <a:lstStyle/>
          <a:p>
            <a:pPr>
              <a:defRPr/>
            </a:pPr>
            <a:fld id="{6140FC6D-1AA0-4924-A56E-8EAA3556B559}" type="slidenum">
              <a:rPr lang="en-US" smtClean="0"/>
              <a:pPr>
                <a:defRPr/>
              </a:pPr>
              <a:t>57</a:t>
            </a:fld>
            <a:endParaRPr lang="en-US"/>
          </a:p>
        </p:txBody>
      </p:sp>
    </p:spTree>
    <p:extLst>
      <p:ext uri="{BB962C8B-B14F-4D97-AF65-F5344CB8AC3E}">
        <p14:creationId xmlns:p14="http://schemas.microsoft.com/office/powerpoint/2010/main" val="20684553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1521" y="1545404"/>
            <a:ext cx="8229600" cy="4824536"/>
          </a:xfrm>
        </p:spPr>
        <p:txBody>
          <a:bodyPr/>
          <a:lstStyle/>
          <a:p>
            <a:pPr marL="457200" indent="-457200">
              <a:buFont typeface="+mj-lt"/>
              <a:buAutoNum type="arabicPeriod"/>
            </a:pPr>
            <a:r>
              <a:rPr lang="fr-BE" sz="2000" dirty="0"/>
              <a:t>Repenser « </a:t>
            </a:r>
            <a:r>
              <a:rPr lang="fr-BE" sz="2000" dirty="0">
                <a:solidFill>
                  <a:srgbClr val="FF0000"/>
                </a:solidFill>
              </a:rPr>
              <a:t>l’alignement pédagogique </a:t>
            </a:r>
            <a:r>
              <a:rPr lang="fr-BE" sz="2000" dirty="0"/>
              <a:t>» de son cours (</a:t>
            </a:r>
            <a:r>
              <a:rPr lang="fr-BE" sz="2000" dirty="0" err="1"/>
              <a:t>Biggs</a:t>
            </a:r>
            <a:r>
              <a:rPr lang="fr-BE" sz="2000" dirty="0"/>
              <a:t>, 2003), c’est-à-dire le </a:t>
            </a:r>
            <a:r>
              <a:rPr lang="fr-BE" sz="2000" dirty="0" smtClean="0"/>
              <a:t>lien direct </a:t>
            </a:r>
            <a:r>
              <a:rPr lang="fr-BE" sz="2000" dirty="0"/>
              <a:t>entre ses objectifs, ses méthodes et son évaluation</a:t>
            </a:r>
            <a:r>
              <a:rPr lang="fr-BE" sz="2000" dirty="0" smtClean="0"/>
              <a:t>.</a:t>
            </a:r>
          </a:p>
          <a:p>
            <a:pPr marL="457200" indent="-457200">
              <a:buFont typeface="+mj-lt"/>
              <a:buAutoNum type="arabicPeriod"/>
            </a:pPr>
            <a:r>
              <a:rPr lang="fr-BE" sz="2000" dirty="0"/>
              <a:t>Rendre ses étudiants </a:t>
            </a:r>
            <a:r>
              <a:rPr lang="fr-BE" sz="2000" dirty="0">
                <a:solidFill>
                  <a:srgbClr val="FF0000"/>
                </a:solidFill>
              </a:rPr>
              <a:t>plus actifs</a:t>
            </a:r>
            <a:r>
              <a:rPr lang="fr-BE" sz="2000" dirty="0"/>
              <a:t>, de façon à ancrer leurs apprentissages en </a:t>
            </a:r>
            <a:r>
              <a:rPr lang="fr-BE" sz="2000" dirty="0" smtClean="0"/>
              <a:t>profondeur (</a:t>
            </a:r>
            <a:r>
              <a:rPr lang="fr-BE" sz="2000" dirty="0" err="1"/>
              <a:t>Biggs</a:t>
            </a:r>
            <a:r>
              <a:rPr lang="fr-BE" sz="2000" dirty="0"/>
              <a:t>, 1987</a:t>
            </a:r>
            <a:r>
              <a:rPr lang="fr-BE" sz="2000" dirty="0" smtClean="0"/>
              <a:t>) (</a:t>
            </a:r>
            <a:r>
              <a:rPr lang="fr-BE" sz="2000" dirty="0" err="1" smtClean="0"/>
              <a:t>cfr</a:t>
            </a:r>
            <a:r>
              <a:rPr lang="fr-BE" sz="2000" dirty="0" smtClean="0"/>
              <a:t> les outils </a:t>
            </a:r>
            <a:r>
              <a:rPr lang="fr-BE" sz="2000" dirty="0" err="1" smtClean="0"/>
              <a:t>Socrative</a:t>
            </a:r>
            <a:r>
              <a:rPr lang="fr-BE" sz="2000" dirty="0" smtClean="0"/>
              <a:t>, </a:t>
            </a:r>
            <a:r>
              <a:rPr lang="fr-BE" sz="2000" dirty="0" err="1" smtClean="0"/>
              <a:t>Answergarden</a:t>
            </a:r>
            <a:r>
              <a:rPr lang="fr-BE" sz="2000" dirty="0" smtClean="0"/>
              <a:t>…)</a:t>
            </a:r>
          </a:p>
          <a:p>
            <a:pPr marL="457200" indent="-457200">
              <a:buFont typeface="+mj-lt"/>
              <a:buAutoNum type="arabicPeriod"/>
            </a:pPr>
            <a:r>
              <a:rPr lang="fr-BE" sz="2000" dirty="0"/>
              <a:t>Augmenter le </a:t>
            </a:r>
            <a:r>
              <a:rPr lang="fr-BE" sz="2000" dirty="0">
                <a:solidFill>
                  <a:srgbClr val="FF0000"/>
                </a:solidFill>
              </a:rPr>
              <a:t>sentiment de maîtrise </a:t>
            </a:r>
            <a:r>
              <a:rPr lang="fr-BE" sz="2000" dirty="0"/>
              <a:t>ou de compétence des </a:t>
            </a:r>
            <a:r>
              <a:rPr lang="fr-BE" sz="2000" dirty="0" smtClean="0"/>
              <a:t>étudiants (Vive les tests formatifs par exemple)</a:t>
            </a:r>
          </a:p>
          <a:p>
            <a:pPr marL="457200" indent="-457200">
              <a:buFont typeface="+mj-lt"/>
              <a:buAutoNum type="arabicPeriod"/>
            </a:pPr>
            <a:r>
              <a:rPr lang="fr-BE" sz="2000" dirty="0">
                <a:solidFill>
                  <a:srgbClr val="FF0000"/>
                </a:solidFill>
              </a:rPr>
              <a:t>Augmenter la valeur des activités</a:t>
            </a:r>
            <a:r>
              <a:rPr lang="fr-BE" sz="2000" dirty="0"/>
              <a:t> aux yeux des </a:t>
            </a:r>
            <a:r>
              <a:rPr lang="fr-BE" sz="2000" dirty="0" smtClean="0"/>
              <a:t>étudiants (expliquer le pourquoi du cours via les engagements pédagogiques par exemple, contextualiser le cours)</a:t>
            </a:r>
          </a:p>
          <a:p>
            <a:pPr marL="457200" indent="-457200">
              <a:buFont typeface="+mj-lt"/>
              <a:buAutoNum type="arabicPeriod"/>
            </a:pPr>
            <a:r>
              <a:rPr lang="fr-BE" sz="2000" dirty="0"/>
              <a:t>Donner aux étudiants davantage de </a:t>
            </a:r>
            <a:r>
              <a:rPr lang="fr-BE" sz="2000" dirty="0">
                <a:solidFill>
                  <a:srgbClr val="FF0000"/>
                </a:solidFill>
              </a:rPr>
              <a:t>contrôle sur les tâches </a:t>
            </a:r>
            <a:r>
              <a:rPr lang="fr-BE" sz="2000" dirty="0"/>
              <a:t>qu’on leur </a:t>
            </a:r>
            <a:r>
              <a:rPr lang="fr-BE" sz="2000" dirty="0" smtClean="0"/>
              <a:t>propose (constitution des groupes par exemple)</a:t>
            </a:r>
          </a:p>
          <a:p>
            <a:pPr marL="457200" indent="-457200">
              <a:buFont typeface="+mj-lt"/>
              <a:buAutoNum type="arabicPeriod"/>
            </a:pPr>
            <a:r>
              <a:rPr lang="fr-BE" sz="2000" dirty="0"/>
              <a:t>I</a:t>
            </a:r>
            <a:r>
              <a:rPr lang="fr-BE" sz="2000" dirty="0" smtClean="0"/>
              <a:t>ntroduire </a:t>
            </a:r>
            <a:r>
              <a:rPr lang="fr-BE" sz="2000" dirty="0"/>
              <a:t>les </a:t>
            </a:r>
            <a:r>
              <a:rPr lang="fr-BE" sz="2000" dirty="0" smtClean="0">
                <a:solidFill>
                  <a:srgbClr val="FF0000"/>
                </a:solidFill>
              </a:rPr>
              <a:t>TICE</a:t>
            </a:r>
            <a:r>
              <a:rPr lang="fr-BE" sz="2000" dirty="0" smtClean="0"/>
              <a:t> </a:t>
            </a:r>
            <a:r>
              <a:rPr lang="fr-BE" sz="2000" dirty="0"/>
              <a:t>dans l’apprentissage</a:t>
            </a:r>
          </a:p>
        </p:txBody>
      </p:sp>
      <p:sp>
        <p:nvSpPr>
          <p:cNvPr id="4" name="Rectangle à coins arrondis 3"/>
          <p:cNvSpPr/>
          <p:nvPr/>
        </p:nvSpPr>
        <p:spPr>
          <a:xfrm>
            <a:off x="483752" y="260648"/>
            <a:ext cx="7544632"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Mais comment ? 6 propositions (</a:t>
            </a:r>
            <a:r>
              <a:rPr lang="fr-BE" sz="2400" dirty="0" err="1" smtClean="0">
                <a:solidFill>
                  <a:schemeClr val="tx1"/>
                </a:solidFill>
              </a:rPr>
              <a:t>Cfr</a:t>
            </a:r>
            <a:r>
              <a:rPr lang="fr-BE" sz="2400" dirty="0" smtClean="0">
                <a:solidFill>
                  <a:schemeClr val="tx1"/>
                </a:solidFill>
              </a:rPr>
              <a:t> </a:t>
            </a:r>
            <a:r>
              <a:rPr lang="fr-BE" sz="2400" dirty="0" err="1" smtClean="0">
                <a:solidFill>
                  <a:schemeClr val="tx1"/>
                </a:solidFill>
              </a:rPr>
              <a:t>Poumay</a:t>
            </a:r>
            <a:r>
              <a:rPr lang="fr-BE" sz="2400" dirty="0" smtClean="0">
                <a:solidFill>
                  <a:schemeClr val="tx1"/>
                </a:solidFill>
              </a:rPr>
              <a:t> 2014) </a:t>
            </a:r>
            <a:r>
              <a:rPr lang="fr-BE" sz="2000" dirty="0">
                <a:solidFill>
                  <a:schemeClr val="tx1"/>
                </a:solidFill>
                <a:hlinkClick r:id="rId2"/>
              </a:rPr>
              <a:t>http://hdl.handle.net/2268/167365</a:t>
            </a:r>
            <a:r>
              <a:rPr lang="fr-BE" sz="2000" dirty="0" smtClean="0">
                <a:solidFill>
                  <a:schemeClr val="tx1"/>
                </a:solidFill>
              </a:rPr>
              <a:t> </a:t>
            </a:r>
          </a:p>
        </p:txBody>
      </p:sp>
      <p:sp>
        <p:nvSpPr>
          <p:cNvPr id="2" name="Espace réservé du numéro de diapositive 1"/>
          <p:cNvSpPr>
            <a:spLocks noGrp="1"/>
          </p:cNvSpPr>
          <p:nvPr>
            <p:ph type="sldNum" sz="quarter" idx="12"/>
          </p:nvPr>
        </p:nvSpPr>
        <p:spPr/>
        <p:txBody>
          <a:bodyPr/>
          <a:lstStyle/>
          <a:p>
            <a:pPr>
              <a:defRPr/>
            </a:pPr>
            <a:fld id="{789F4083-3178-46E5-8A58-E8749ABA9A37}" type="slidenum">
              <a:rPr lang="en-US" smtClean="0"/>
              <a:pPr>
                <a:defRPr/>
              </a:pPr>
              <a:t>58</a:t>
            </a:fld>
            <a:endParaRPr lang="en-US"/>
          </a:p>
        </p:txBody>
      </p:sp>
    </p:spTree>
    <p:extLst>
      <p:ext uri="{BB962C8B-B14F-4D97-AF65-F5344CB8AC3E}">
        <p14:creationId xmlns:p14="http://schemas.microsoft.com/office/powerpoint/2010/main" val="280711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r>
              <a:rPr lang="en-US" smtClean="0"/>
              <a:t>1</a:t>
            </a:r>
            <a:endParaRPr lang="en-US" dirty="0"/>
          </a:p>
        </p:txBody>
      </p:sp>
      <p:sp>
        <p:nvSpPr>
          <p:cNvPr id="3" name="Rectangle à coins arrondis 2"/>
          <p:cNvSpPr/>
          <p:nvPr/>
        </p:nvSpPr>
        <p:spPr>
          <a:xfrm>
            <a:off x="150910" y="44624"/>
            <a:ext cx="8813578" cy="10374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latin typeface="Arial Narrow" panose="020B0606020202030204" pitchFamily="34" charset="0"/>
              </a:rPr>
              <a:t>Deux innovations (Charles Hadji)</a:t>
            </a:r>
          </a:p>
          <a:p>
            <a:r>
              <a:rPr lang="fr-BE" sz="1400" dirty="0">
                <a:latin typeface="Arial Narrow" panose="020B0606020202030204" pitchFamily="34" charset="0"/>
              </a:rPr>
              <a:t>https://theconversation.com/amp/classes-inversees-et-mooc-revolution-copernicienne-dans-lenseignement-vraiment-86515 </a:t>
            </a:r>
            <a:endParaRPr lang="fr-BE" sz="1400" dirty="0" smtClean="0">
              <a:latin typeface="Arial Narrow" panose="020B0606020202030204" pitchFamily="34" charset="0"/>
            </a:endParaRPr>
          </a:p>
          <a:p>
            <a:r>
              <a:rPr lang="fr-BE" sz="1400" dirty="0">
                <a:latin typeface="Arial Narrow" panose="020B0606020202030204" pitchFamily="34" charset="0"/>
              </a:rPr>
              <a:t>https://www.unige.ch/dife/enseigner-apprendre/soutien-enseignement/zoom-innovations/enseigner-en-classe-inversee/</a:t>
            </a:r>
            <a:endParaRPr lang="fr-BE" sz="1400" dirty="0" smtClean="0">
              <a:latin typeface="Arial Narrow" panose="020B0606020202030204" pitchFamily="34" charset="0"/>
            </a:endParaRPr>
          </a:p>
        </p:txBody>
      </p:sp>
      <p:sp>
        <p:nvSpPr>
          <p:cNvPr id="5" name="Rectangle à coins arrondis 4"/>
          <p:cNvSpPr/>
          <p:nvPr/>
        </p:nvSpPr>
        <p:spPr>
          <a:xfrm>
            <a:off x="4712769" y="1302781"/>
            <a:ext cx="1560850" cy="1010885"/>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tx1"/>
                </a:solidFill>
                <a:latin typeface="Arial Narrow" panose="020B0606020202030204" pitchFamily="34" charset="0"/>
              </a:rPr>
              <a:t>Cours</a:t>
            </a:r>
          </a:p>
          <a:p>
            <a:pPr algn="ctr"/>
            <a:r>
              <a:rPr lang="fr-BE" sz="2400" dirty="0" smtClean="0">
                <a:solidFill>
                  <a:schemeClr val="tx1"/>
                </a:solidFill>
                <a:latin typeface="Arial Narrow" panose="020B0606020202030204" pitchFamily="34" charset="0"/>
              </a:rPr>
              <a:t>magistraux</a:t>
            </a:r>
            <a:endParaRPr lang="fr-BE" sz="2400" dirty="0" smtClean="0">
              <a:solidFill>
                <a:schemeClr val="tx1"/>
              </a:solidFill>
              <a:latin typeface="Arial Narrow" panose="020B0606020202030204" pitchFamily="34" charset="0"/>
            </a:endParaRPr>
          </a:p>
        </p:txBody>
      </p:sp>
      <p:sp>
        <p:nvSpPr>
          <p:cNvPr id="6" name="Rectangle à coins arrondis 5"/>
          <p:cNvSpPr/>
          <p:nvPr/>
        </p:nvSpPr>
        <p:spPr>
          <a:xfrm>
            <a:off x="1331640" y="1451148"/>
            <a:ext cx="1408450" cy="749681"/>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tx1"/>
                </a:solidFill>
                <a:latin typeface="Arial Narrow" panose="020B0606020202030204" pitchFamily="34" charset="0"/>
              </a:rPr>
              <a:t>MOOC</a:t>
            </a:r>
            <a:endParaRPr lang="fr-BE" sz="2400" dirty="0" smtClean="0">
              <a:solidFill>
                <a:schemeClr val="tx1"/>
              </a:solidFill>
              <a:latin typeface="Arial Narrow" panose="020B0606020202030204" pitchFamily="34" charset="0"/>
            </a:endParaRPr>
          </a:p>
        </p:txBody>
      </p:sp>
      <p:sp>
        <p:nvSpPr>
          <p:cNvPr id="7" name="Rectangle à coins arrondis 6"/>
          <p:cNvSpPr/>
          <p:nvPr/>
        </p:nvSpPr>
        <p:spPr>
          <a:xfrm>
            <a:off x="6588495" y="2636912"/>
            <a:ext cx="1560850" cy="1010885"/>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tx1"/>
                </a:solidFill>
                <a:latin typeface="Arial Narrow" panose="020B0606020202030204" pitchFamily="34" charset="0"/>
              </a:rPr>
              <a:t>Classe inversée</a:t>
            </a:r>
            <a:endParaRPr lang="fr-BE" sz="2400" dirty="0" smtClean="0">
              <a:solidFill>
                <a:schemeClr val="tx1"/>
              </a:solidFill>
              <a:latin typeface="Arial Narrow" panose="020B0606020202030204" pitchFamily="34" charset="0"/>
            </a:endParaRPr>
          </a:p>
        </p:txBody>
      </p:sp>
      <p:sp>
        <p:nvSpPr>
          <p:cNvPr id="14" name="Rectangle à coins arrondis 13"/>
          <p:cNvSpPr/>
          <p:nvPr/>
        </p:nvSpPr>
        <p:spPr>
          <a:xfrm>
            <a:off x="150911" y="2670743"/>
            <a:ext cx="3773018" cy="12339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200" dirty="0" smtClean="0">
                <a:solidFill>
                  <a:schemeClr val="tx1"/>
                </a:solidFill>
              </a:rPr>
              <a:t>- Externalisation </a:t>
            </a:r>
            <a:r>
              <a:rPr lang="fr-BE" sz="2200" dirty="0">
                <a:solidFill>
                  <a:schemeClr val="tx1"/>
                </a:solidFill>
              </a:rPr>
              <a:t>du public </a:t>
            </a:r>
          </a:p>
          <a:p>
            <a:r>
              <a:rPr lang="fr-BE" sz="2200" dirty="0" smtClean="0">
                <a:solidFill>
                  <a:schemeClr val="tx1"/>
                </a:solidFill>
              </a:rPr>
              <a:t>- Modernisation </a:t>
            </a:r>
            <a:r>
              <a:rPr lang="fr-BE" sz="2200" dirty="0">
                <a:solidFill>
                  <a:schemeClr val="tx1"/>
                </a:solidFill>
              </a:rPr>
              <a:t>de </a:t>
            </a:r>
            <a:r>
              <a:rPr lang="fr-BE" sz="2200" dirty="0" smtClean="0">
                <a:solidFill>
                  <a:schemeClr val="tx1"/>
                </a:solidFill>
              </a:rPr>
              <a:t>l’EAD</a:t>
            </a:r>
          </a:p>
          <a:p>
            <a:r>
              <a:rPr lang="fr-BE" sz="2200" dirty="0" smtClean="0">
                <a:solidFill>
                  <a:schemeClr val="tx1"/>
                </a:solidFill>
              </a:rPr>
              <a:t>- On reste chez soi</a:t>
            </a:r>
            <a:endParaRPr lang="fr-BE" sz="2200" dirty="0">
              <a:solidFill>
                <a:schemeClr val="tx1"/>
              </a:solidFill>
            </a:endParaRPr>
          </a:p>
        </p:txBody>
      </p:sp>
      <p:sp>
        <p:nvSpPr>
          <p:cNvPr id="15" name="Rectangle à coins arrondis 14"/>
          <p:cNvSpPr/>
          <p:nvPr/>
        </p:nvSpPr>
        <p:spPr>
          <a:xfrm>
            <a:off x="2339752" y="4156520"/>
            <a:ext cx="6509044" cy="24763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fr-BE" sz="2200" dirty="0">
                <a:solidFill>
                  <a:schemeClr val="tx1"/>
                </a:solidFill>
              </a:rPr>
              <a:t>Centration sur le travail en classe</a:t>
            </a:r>
          </a:p>
          <a:p>
            <a:pPr marL="285750" indent="-285750">
              <a:buFontTx/>
              <a:buChar char="-"/>
            </a:pPr>
            <a:r>
              <a:rPr lang="fr-BE" sz="2200" dirty="0">
                <a:solidFill>
                  <a:schemeClr val="tx1"/>
                </a:solidFill>
              </a:rPr>
              <a:t>Dédoublement du travail de l’enseignant </a:t>
            </a:r>
          </a:p>
          <a:p>
            <a:pPr marL="742950" lvl="1" indent="-285750">
              <a:buFontTx/>
              <a:buChar char="-"/>
            </a:pPr>
            <a:r>
              <a:rPr lang="fr-BE" sz="2200" dirty="0">
                <a:solidFill>
                  <a:schemeClr val="tx1"/>
                </a:solidFill>
              </a:rPr>
              <a:t>à priori de préparation de contenus</a:t>
            </a:r>
          </a:p>
          <a:p>
            <a:pPr marL="742950" lvl="1" indent="-285750">
              <a:buFontTx/>
              <a:buChar char="-"/>
            </a:pPr>
            <a:r>
              <a:rPr lang="fr-BE" sz="2200" dirty="0">
                <a:solidFill>
                  <a:schemeClr val="tx1"/>
                </a:solidFill>
              </a:rPr>
              <a:t>à postériori d’encadrement de travaux </a:t>
            </a:r>
          </a:p>
          <a:p>
            <a:pPr marL="285750" indent="-285750">
              <a:buFontTx/>
              <a:buChar char="-"/>
            </a:pPr>
            <a:r>
              <a:rPr lang="fr-BE" sz="2200" dirty="0">
                <a:solidFill>
                  <a:schemeClr val="tx1"/>
                </a:solidFill>
              </a:rPr>
              <a:t>Dédoublement du travail de l’apprenant</a:t>
            </a:r>
          </a:p>
          <a:p>
            <a:pPr marL="742950" lvl="1" indent="-285750">
              <a:buFontTx/>
              <a:buChar char="-"/>
            </a:pPr>
            <a:r>
              <a:rPr lang="fr-BE" sz="2200" dirty="0">
                <a:solidFill>
                  <a:schemeClr val="tx1"/>
                </a:solidFill>
              </a:rPr>
              <a:t>À priori appropriation de contenus at home</a:t>
            </a:r>
          </a:p>
          <a:p>
            <a:pPr marL="742950" lvl="1" indent="-285750">
              <a:buFontTx/>
              <a:buChar char="-"/>
            </a:pPr>
            <a:r>
              <a:rPr lang="fr-BE" sz="2200" dirty="0">
                <a:solidFill>
                  <a:schemeClr val="tx1"/>
                </a:solidFill>
              </a:rPr>
              <a:t>À postériori : consolidation en classe </a:t>
            </a:r>
          </a:p>
        </p:txBody>
      </p:sp>
      <p:cxnSp>
        <p:nvCxnSpPr>
          <p:cNvPr id="17" name="Connecteur droit avec flèche 16"/>
          <p:cNvCxnSpPr>
            <a:stCxn id="5" idx="1"/>
            <a:endCxn id="6" idx="3"/>
          </p:cNvCxnSpPr>
          <p:nvPr/>
        </p:nvCxnSpPr>
        <p:spPr>
          <a:xfrm flipH="1">
            <a:off x="2740090" y="1808224"/>
            <a:ext cx="1972679" cy="177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endCxn id="7" idx="0"/>
          </p:cNvCxnSpPr>
          <p:nvPr/>
        </p:nvCxnSpPr>
        <p:spPr>
          <a:xfrm>
            <a:off x="7368920" y="1780660"/>
            <a:ext cx="0" cy="8562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2123728" y="2200829"/>
            <a:ext cx="0" cy="4360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7368987" y="3629263"/>
            <a:ext cx="0" cy="5272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25"/>
          <p:cNvCxnSpPr>
            <a:stCxn id="5" idx="3"/>
          </p:cNvCxnSpPr>
          <p:nvPr/>
        </p:nvCxnSpPr>
        <p:spPr>
          <a:xfrm flipV="1">
            <a:off x="6273619" y="1808223"/>
            <a:ext cx="1095301"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4990492" y="995830"/>
            <a:ext cx="1005403" cy="1569660"/>
          </a:xfrm>
          <a:prstGeom prst="rect">
            <a:avLst/>
          </a:prstGeom>
          <a:noFill/>
        </p:spPr>
        <p:txBody>
          <a:bodyPr wrap="none" rtlCol="0">
            <a:spAutoFit/>
          </a:bodyPr>
          <a:lstStyle/>
          <a:p>
            <a:r>
              <a:rPr lang="fr-BE" sz="9600" dirty="0" smtClean="0">
                <a:solidFill>
                  <a:srgbClr val="FF0000"/>
                </a:solidFill>
              </a:rPr>
              <a:t>X</a:t>
            </a:r>
            <a:endParaRPr lang="fr-BE" sz="9600" dirty="0">
              <a:solidFill>
                <a:srgbClr val="FF0000"/>
              </a:solidFill>
            </a:endParaRPr>
          </a:p>
        </p:txBody>
      </p:sp>
    </p:spTree>
    <p:extLst>
      <p:ext uri="{BB962C8B-B14F-4D97-AF65-F5344CB8AC3E}">
        <p14:creationId xmlns:p14="http://schemas.microsoft.com/office/powerpoint/2010/main" val="51209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15"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90" y="1340768"/>
            <a:ext cx="8598838" cy="457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à coins arrondis 2"/>
          <p:cNvSpPr/>
          <p:nvPr/>
        </p:nvSpPr>
        <p:spPr>
          <a:xfrm>
            <a:off x="1762916" y="260648"/>
            <a:ext cx="6049444" cy="6401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200" dirty="0"/>
          </a:p>
        </p:txBody>
      </p:sp>
      <p:sp>
        <p:nvSpPr>
          <p:cNvPr id="6" name="ZoneTexte 5"/>
          <p:cNvSpPr txBox="1"/>
          <p:nvPr/>
        </p:nvSpPr>
        <p:spPr>
          <a:xfrm>
            <a:off x="1898235" y="395372"/>
            <a:ext cx="5121915" cy="369332"/>
          </a:xfrm>
          <a:prstGeom prst="rect">
            <a:avLst/>
          </a:prstGeom>
          <a:noFill/>
        </p:spPr>
        <p:txBody>
          <a:bodyPr wrap="none" rtlCol="0">
            <a:spAutoFit/>
          </a:bodyPr>
          <a:lstStyle/>
          <a:p>
            <a:r>
              <a:rPr lang="fr-BE" dirty="0" smtClean="0"/>
              <a:t>Mes missions d’enseignement et de coopération</a:t>
            </a:r>
            <a:endParaRPr lang="fr-BE" dirty="0"/>
          </a:p>
        </p:txBody>
      </p:sp>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6</a:t>
            </a:fld>
            <a:endParaRPr lang="en-US"/>
          </a:p>
        </p:txBody>
      </p:sp>
    </p:spTree>
    <p:extLst>
      <p:ext uri="{BB962C8B-B14F-4D97-AF65-F5344CB8AC3E}">
        <p14:creationId xmlns:p14="http://schemas.microsoft.com/office/powerpoint/2010/main" val="34238253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r>
              <a:rPr lang="en-US" smtClean="0"/>
              <a:t>1</a:t>
            </a:r>
            <a:endParaRPr lang="en-US" dirty="0"/>
          </a:p>
        </p:txBody>
      </p:sp>
      <p:sp>
        <p:nvSpPr>
          <p:cNvPr id="3" name="Rectangle à coins arrondis 2"/>
          <p:cNvSpPr/>
          <p:nvPr/>
        </p:nvSpPr>
        <p:spPr>
          <a:xfrm>
            <a:off x="323528" y="260648"/>
            <a:ext cx="8363272" cy="893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latin typeface="Arial Narrow" panose="020B0606020202030204" pitchFamily="34" charset="0"/>
              </a:rPr>
              <a:t>La vrai innovation serait d’inverser la classe en classe </a:t>
            </a:r>
            <a:r>
              <a:rPr lang="fr-BE" sz="1400" dirty="0" smtClean="0">
                <a:latin typeface="Arial Narrow" panose="020B0606020202030204" pitchFamily="34" charset="0"/>
              </a:rPr>
              <a:t> </a:t>
            </a:r>
            <a:endParaRPr lang="fr-BE" sz="1400" dirty="0" smtClean="0">
              <a:latin typeface="Arial Narrow" panose="020B0606020202030204" pitchFamily="34" charset="0"/>
            </a:endParaRPr>
          </a:p>
        </p:txBody>
      </p:sp>
      <p:sp>
        <p:nvSpPr>
          <p:cNvPr id="7" name="Rectangle à coins arrondis 6"/>
          <p:cNvSpPr/>
          <p:nvPr/>
        </p:nvSpPr>
        <p:spPr>
          <a:xfrm>
            <a:off x="1921903" y="1460380"/>
            <a:ext cx="5472608" cy="1296144"/>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solidFill>
                  <a:schemeClr val="tx1"/>
                </a:solidFill>
              </a:rPr>
              <a:t>Supprimer la dichotomie </a:t>
            </a:r>
          </a:p>
          <a:p>
            <a:pPr marL="342900" indent="-342900">
              <a:buFontTx/>
              <a:buChar char="-"/>
            </a:pPr>
            <a:r>
              <a:rPr lang="fr-BE" sz="2400" dirty="0">
                <a:solidFill>
                  <a:schemeClr val="tx1"/>
                </a:solidFill>
              </a:rPr>
              <a:t>c</a:t>
            </a:r>
            <a:r>
              <a:rPr lang="fr-BE" sz="2400" dirty="0" smtClean="0">
                <a:solidFill>
                  <a:schemeClr val="tx1"/>
                </a:solidFill>
              </a:rPr>
              <a:t>lasse (amphi) /maison</a:t>
            </a:r>
          </a:p>
          <a:p>
            <a:pPr marL="342900" indent="-342900">
              <a:buFontTx/>
              <a:buChar char="-"/>
            </a:pPr>
            <a:r>
              <a:rPr lang="fr-BE" sz="2400" dirty="0">
                <a:solidFill>
                  <a:schemeClr val="tx1"/>
                </a:solidFill>
              </a:rPr>
              <a:t>t</a:t>
            </a:r>
            <a:r>
              <a:rPr lang="fr-BE" sz="2400" dirty="0" smtClean="0">
                <a:solidFill>
                  <a:schemeClr val="tx1"/>
                </a:solidFill>
              </a:rPr>
              <a:t>emps « familial » / temps scolaire</a:t>
            </a:r>
          </a:p>
        </p:txBody>
      </p:sp>
      <p:sp>
        <p:nvSpPr>
          <p:cNvPr id="15" name="Rectangle à coins arrondis 14"/>
          <p:cNvSpPr/>
          <p:nvPr/>
        </p:nvSpPr>
        <p:spPr>
          <a:xfrm>
            <a:off x="343203" y="3778196"/>
            <a:ext cx="8640960" cy="27460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fr-BE" sz="2400" dirty="0" smtClean="0">
                <a:solidFill>
                  <a:schemeClr val="tx1"/>
                </a:solidFill>
              </a:rPr>
              <a:t>augmenter </a:t>
            </a:r>
            <a:r>
              <a:rPr lang="fr-BE" sz="2400" dirty="0">
                <a:solidFill>
                  <a:schemeClr val="tx1"/>
                </a:solidFill>
              </a:rPr>
              <a:t>les interactions en classe </a:t>
            </a:r>
            <a:endParaRPr lang="fr-BE" sz="2400" dirty="0" smtClean="0">
              <a:solidFill>
                <a:schemeClr val="tx1"/>
              </a:solidFill>
            </a:endParaRPr>
          </a:p>
          <a:p>
            <a:pPr marL="342900" indent="-342900">
              <a:buFontTx/>
              <a:buChar char="-"/>
            </a:pPr>
            <a:r>
              <a:rPr lang="fr-BE" sz="2400" dirty="0" smtClean="0">
                <a:solidFill>
                  <a:schemeClr val="tx1"/>
                </a:solidFill>
              </a:rPr>
              <a:t>favoriser la responsabilisation de l’étudiant </a:t>
            </a:r>
          </a:p>
          <a:p>
            <a:pPr marL="342900" indent="-342900">
              <a:buFontTx/>
              <a:buChar char="-"/>
            </a:pPr>
            <a:r>
              <a:rPr lang="fr-BE" sz="2400" dirty="0">
                <a:solidFill>
                  <a:schemeClr val="tx1"/>
                </a:solidFill>
              </a:rPr>
              <a:t>s</a:t>
            </a:r>
            <a:r>
              <a:rPr lang="fr-BE" sz="2400" dirty="0" smtClean="0">
                <a:solidFill>
                  <a:schemeClr val="tx1"/>
                </a:solidFill>
              </a:rPr>
              <a:t>timuler le rôle de coach de l’encadrant</a:t>
            </a:r>
          </a:p>
          <a:p>
            <a:pPr marL="342900" indent="-342900">
              <a:buFontTx/>
              <a:buChar char="-"/>
            </a:pPr>
            <a:r>
              <a:rPr lang="fr-BE" sz="2400" dirty="0">
                <a:solidFill>
                  <a:schemeClr val="tx1"/>
                </a:solidFill>
              </a:rPr>
              <a:t>f</a:t>
            </a:r>
            <a:r>
              <a:rPr lang="fr-BE" sz="2400" dirty="0" smtClean="0">
                <a:solidFill>
                  <a:schemeClr val="tx1"/>
                </a:solidFill>
              </a:rPr>
              <a:t>avoriser la personnalisation de l’encadrement</a:t>
            </a:r>
          </a:p>
          <a:p>
            <a:pPr marL="342900" indent="-342900">
              <a:buFontTx/>
              <a:buChar char="-"/>
            </a:pPr>
            <a:r>
              <a:rPr lang="fr-BE" sz="2400" dirty="0">
                <a:solidFill>
                  <a:schemeClr val="tx1"/>
                </a:solidFill>
              </a:rPr>
              <a:t>t</a:t>
            </a:r>
            <a:r>
              <a:rPr lang="fr-BE" sz="2400" dirty="0" smtClean="0">
                <a:solidFill>
                  <a:schemeClr val="tx1"/>
                </a:solidFill>
              </a:rPr>
              <a:t>enir compte des conditions personnelles d’apprentissages de l’étudiant (travail, connections…)</a:t>
            </a:r>
          </a:p>
          <a:p>
            <a:pPr marL="342900" indent="-342900">
              <a:buFontTx/>
              <a:buChar char="-"/>
            </a:pPr>
            <a:r>
              <a:rPr lang="fr-BE" sz="2400" dirty="0">
                <a:solidFill>
                  <a:schemeClr val="tx1"/>
                </a:solidFill>
              </a:rPr>
              <a:t>r</a:t>
            </a:r>
            <a:r>
              <a:rPr lang="fr-BE" sz="2400" dirty="0" smtClean="0">
                <a:solidFill>
                  <a:schemeClr val="tx1"/>
                </a:solidFill>
              </a:rPr>
              <a:t>endre possible un épanouissement culturel et sportif  </a:t>
            </a:r>
          </a:p>
        </p:txBody>
      </p:sp>
      <p:cxnSp>
        <p:nvCxnSpPr>
          <p:cNvPr id="23" name="Connecteur droit avec flèche 22"/>
          <p:cNvCxnSpPr/>
          <p:nvPr/>
        </p:nvCxnSpPr>
        <p:spPr>
          <a:xfrm>
            <a:off x="4505164" y="2756524"/>
            <a:ext cx="0" cy="10216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38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p:cNvSpPr>
          <p:nvPr>
            <p:ph type="title"/>
          </p:nvPr>
        </p:nvSpPr>
        <p:spPr>
          <a:xfrm>
            <a:off x="457200" y="274638"/>
            <a:ext cx="8362950" cy="777875"/>
          </a:xfrm>
          <a:solidFill>
            <a:srgbClr val="000066"/>
          </a:solidFill>
          <a:ln>
            <a:solidFill>
              <a:schemeClr val="tx1"/>
            </a:solidFill>
          </a:ln>
        </p:spPr>
        <p:txBody>
          <a:bodyPr/>
          <a:lstStyle/>
          <a:p>
            <a:pPr algn="l"/>
            <a:r>
              <a:rPr lang="fr-BE" sz="4000" smtClean="0">
                <a:solidFill>
                  <a:schemeClr val="bg1"/>
                </a:solidFill>
                <a:latin typeface="Arial Narrow" pitchFamily="34" charset="0"/>
              </a:rPr>
              <a:t>Caractéristiques de mon activité évaluative</a:t>
            </a:r>
            <a:endParaRPr lang="fr-FR" sz="4000" smtClean="0">
              <a:solidFill>
                <a:schemeClr val="bg1"/>
              </a:solidFill>
              <a:latin typeface="Arial Narrow" pitchFamily="34" charset="0"/>
            </a:endParaRPr>
          </a:p>
        </p:txBody>
      </p:sp>
      <p:sp>
        <p:nvSpPr>
          <p:cNvPr id="63490" name="Rectangle 4"/>
          <p:cNvSpPr>
            <a:spLocks noChangeArrowheads="1"/>
          </p:cNvSpPr>
          <p:nvPr/>
        </p:nvSpPr>
        <p:spPr bwMode="auto">
          <a:xfrm>
            <a:off x="468313" y="1196975"/>
            <a:ext cx="8280400" cy="650875"/>
          </a:xfrm>
          <a:prstGeom prst="rect">
            <a:avLst/>
          </a:prstGeom>
          <a:noFill/>
          <a:ln w="9525">
            <a:solidFill>
              <a:srgbClr val="0000FF"/>
            </a:solidFill>
            <a:miter lim="800000"/>
            <a:headEnd/>
            <a:tailEnd/>
          </a:ln>
        </p:spPr>
        <p:txBody>
          <a:bodyPr anchor="ctr">
            <a:spAutoFit/>
          </a:bodyPr>
          <a:lstStyle/>
          <a:p>
            <a:r>
              <a:rPr lang="fr-FR">
                <a:latin typeface="Arial Narrow" pitchFamily="34" charset="0"/>
              </a:rPr>
              <a:t>"Si tu veux que ton enfant cesse de regarder la télévision, impose-lui après chaque épisode un examen sur ce qu'il a vu » (</a:t>
            </a:r>
            <a:r>
              <a:rPr lang="en-GB">
                <a:latin typeface="Arial Narrow" pitchFamily="34" charset="0"/>
              </a:rPr>
              <a:t>De Ketele et Roegiers 1993)</a:t>
            </a:r>
            <a:endParaRPr lang="fr-FR">
              <a:latin typeface="Arial Narrow" pitchFamily="34" charset="0"/>
            </a:endParaRPr>
          </a:p>
        </p:txBody>
      </p:sp>
      <p:sp>
        <p:nvSpPr>
          <p:cNvPr id="99346" name="Rectangle 18"/>
          <p:cNvSpPr>
            <a:spLocks noChangeArrowheads="1"/>
          </p:cNvSpPr>
          <p:nvPr/>
        </p:nvSpPr>
        <p:spPr bwMode="auto">
          <a:xfrm>
            <a:off x="468313" y="1989138"/>
            <a:ext cx="2900362" cy="406400"/>
          </a:xfrm>
          <a:prstGeom prst="rect">
            <a:avLst/>
          </a:prstGeom>
          <a:solidFill>
            <a:srgbClr val="FFCC99"/>
          </a:solidFill>
          <a:ln w="9525">
            <a:solidFill>
              <a:schemeClr val="tx1"/>
            </a:solidFill>
            <a:miter lim="800000"/>
            <a:headEnd/>
            <a:tailEnd/>
          </a:ln>
        </p:spPr>
        <p:txBody>
          <a:bodyPr wrap="none" anchor="ctr">
            <a:spAutoFit/>
          </a:bodyPr>
          <a:lstStyle/>
          <a:p>
            <a:r>
              <a:rPr lang="fr-FR" sz="2000" dirty="0">
                <a:latin typeface="Arial Narrow" pitchFamily="34" charset="0"/>
              </a:rPr>
              <a:t>Mon </a:t>
            </a:r>
            <a:r>
              <a:rPr lang="fr-FR" sz="2000" dirty="0" smtClean="0">
                <a:latin typeface="Arial Narrow" pitchFamily="34" charset="0"/>
              </a:rPr>
              <a:t>évaluation des </a:t>
            </a:r>
            <a:r>
              <a:rPr lang="fr-FR" sz="2000" dirty="0">
                <a:latin typeface="Arial Narrow" pitchFamily="34" charset="0"/>
              </a:rPr>
              <a:t>étudiants</a:t>
            </a:r>
          </a:p>
        </p:txBody>
      </p:sp>
      <p:pic>
        <p:nvPicPr>
          <p:cNvPr id="99353" name="Picture 25"/>
          <p:cNvPicPr>
            <a:picLocks noChangeAspect="1" noChangeArrowheads="1"/>
          </p:cNvPicPr>
          <p:nvPr/>
        </p:nvPicPr>
        <p:blipFill>
          <a:blip r:embed="rId2" cstate="print"/>
          <a:srcRect/>
          <a:stretch>
            <a:fillRect/>
          </a:stretch>
        </p:blipFill>
        <p:spPr bwMode="auto">
          <a:xfrm>
            <a:off x="107950" y="4365625"/>
            <a:ext cx="3168650" cy="2235200"/>
          </a:xfrm>
          <a:prstGeom prst="rect">
            <a:avLst/>
          </a:prstGeom>
          <a:noFill/>
          <a:ln w="9525">
            <a:noFill/>
            <a:round/>
            <a:headEnd/>
            <a:tailEnd/>
          </a:ln>
        </p:spPr>
      </p:pic>
      <p:pic>
        <p:nvPicPr>
          <p:cNvPr id="99354" name="Picture 26" descr="Exams question"/>
          <p:cNvPicPr>
            <a:picLocks noChangeAspect="1" noChangeArrowheads="1"/>
          </p:cNvPicPr>
          <p:nvPr/>
        </p:nvPicPr>
        <p:blipFill>
          <a:blip r:embed="rId3" cstate="print"/>
          <a:srcRect/>
          <a:stretch>
            <a:fillRect/>
          </a:stretch>
        </p:blipFill>
        <p:spPr bwMode="auto">
          <a:xfrm>
            <a:off x="3492500" y="4581525"/>
            <a:ext cx="2592388" cy="1933575"/>
          </a:xfrm>
          <a:prstGeom prst="rect">
            <a:avLst/>
          </a:prstGeom>
          <a:noFill/>
          <a:ln w="9525">
            <a:noFill/>
            <a:miter lim="800000"/>
            <a:headEnd/>
            <a:tailEnd/>
          </a:ln>
        </p:spPr>
      </p:pic>
      <p:grpSp>
        <p:nvGrpSpPr>
          <p:cNvPr id="2" name="Groupe 1"/>
          <p:cNvGrpSpPr/>
          <p:nvPr/>
        </p:nvGrpSpPr>
        <p:grpSpPr>
          <a:xfrm>
            <a:off x="250825" y="2852738"/>
            <a:ext cx="5327650" cy="1414462"/>
            <a:chOff x="250825" y="2852738"/>
            <a:chExt cx="5327650" cy="1414462"/>
          </a:xfrm>
        </p:grpSpPr>
        <p:sp>
          <p:nvSpPr>
            <p:cNvPr id="99349" name="Rectangle 21"/>
            <p:cNvSpPr>
              <a:spLocks noChangeArrowheads="1"/>
            </p:cNvSpPr>
            <p:nvPr/>
          </p:nvSpPr>
          <p:spPr bwMode="auto">
            <a:xfrm>
              <a:off x="3132138" y="3284538"/>
              <a:ext cx="2446337" cy="406400"/>
            </a:xfrm>
            <a:prstGeom prst="rect">
              <a:avLst/>
            </a:prstGeom>
            <a:solidFill>
              <a:srgbClr val="CCFFFF"/>
            </a:solidFill>
            <a:ln w="9525">
              <a:solidFill>
                <a:schemeClr val="tx1"/>
              </a:solidFill>
              <a:miter lim="800000"/>
              <a:headEnd/>
              <a:tailEnd/>
            </a:ln>
          </p:spPr>
          <p:txBody>
            <a:bodyPr wrap="none" anchor="ctr">
              <a:spAutoFit/>
            </a:bodyPr>
            <a:lstStyle/>
            <a:p>
              <a:r>
                <a:rPr lang="fr-FR" sz="2000">
                  <a:latin typeface="Arial Narrow" pitchFamily="34" charset="0"/>
                </a:rPr>
                <a:t>en privilégiant le formatif</a:t>
              </a:r>
            </a:p>
          </p:txBody>
        </p:sp>
        <p:sp>
          <p:nvSpPr>
            <p:cNvPr id="99350" name="Rectangle 22"/>
            <p:cNvSpPr>
              <a:spLocks noChangeArrowheads="1"/>
            </p:cNvSpPr>
            <p:nvPr/>
          </p:nvSpPr>
          <p:spPr bwMode="auto">
            <a:xfrm>
              <a:off x="2051050" y="3860800"/>
              <a:ext cx="1868488" cy="406400"/>
            </a:xfrm>
            <a:prstGeom prst="rect">
              <a:avLst/>
            </a:prstGeom>
            <a:solidFill>
              <a:srgbClr val="CCFFFF"/>
            </a:solidFill>
            <a:ln w="9525">
              <a:solidFill>
                <a:schemeClr val="tx1"/>
              </a:solidFill>
              <a:miter lim="800000"/>
              <a:headEnd/>
              <a:tailEnd/>
            </a:ln>
          </p:spPr>
          <p:txBody>
            <a:bodyPr wrap="none" anchor="ctr">
              <a:spAutoFit/>
            </a:bodyPr>
            <a:lstStyle/>
            <a:p>
              <a:r>
                <a:rPr lang="fr-FR" sz="2000">
                  <a:latin typeface="Arial Narrow" pitchFamily="34" charset="0"/>
                </a:rPr>
                <a:t>en les impliquant  </a:t>
              </a:r>
            </a:p>
          </p:txBody>
        </p:sp>
        <p:sp>
          <p:nvSpPr>
            <p:cNvPr id="99351" name="Rectangle 23"/>
            <p:cNvSpPr>
              <a:spLocks noChangeArrowheads="1"/>
            </p:cNvSpPr>
            <p:nvPr/>
          </p:nvSpPr>
          <p:spPr bwMode="auto">
            <a:xfrm>
              <a:off x="250825" y="3284538"/>
              <a:ext cx="2738438" cy="406400"/>
            </a:xfrm>
            <a:prstGeom prst="rect">
              <a:avLst/>
            </a:prstGeom>
            <a:solidFill>
              <a:srgbClr val="CCFFFF"/>
            </a:solidFill>
            <a:ln w="9525">
              <a:solidFill>
                <a:schemeClr val="tx1"/>
              </a:solidFill>
              <a:miter lim="800000"/>
              <a:headEnd/>
              <a:tailEnd/>
            </a:ln>
          </p:spPr>
          <p:txBody>
            <a:bodyPr wrap="none" anchor="ctr">
              <a:spAutoFit/>
            </a:bodyPr>
            <a:lstStyle/>
            <a:p>
              <a:r>
                <a:rPr lang="fr-FR" sz="2000">
                  <a:latin typeface="Arial Narrow" pitchFamily="34" charset="0"/>
                </a:rPr>
                <a:t>dans un contexte de qualité</a:t>
              </a:r>
            </a:p>
          </p:txBody>
        </p:sp>
        <p:sp>
          <p:nvSpPr>
            <p:cNvPr id="99352" name="Line 24"/>
            <p:cNvSpPr>
              <a:spLocks noChangeShapeType="1"/>
            </p:cNvSpPr>
            <p:nvPr/>
          </p:nvSpPr>
          <p:spPr bwMode="auto">
            <a:xfrm>
              <a:off x="1403350" y="2852738"/>
              <a:ext cx="0" cy="431800"/>
            </a:xfrm>
            <a:prstGeom prst="line">
              <a:avLst/>
            </a:prstGeom>
            <a:noFill/>
            <a:ln w="9525">
              <a:solidFill>
                <a:schemeClr val="tx1"/>
              </a:solidFill>
              <a:round/>
              <a:headEnd/>
              <a:tailEnd type="triangle" w="med" len="med"/>
            </a:ln>
          </p:spPr>
          <p:txBody>
            <a:bodyPr/>
            <a:lstStyle/>
            <a:p>
              <a:endParaRPr lang="fr-FR"/>
            </a:p>
          </p:txBody>
        </p:sp>
        <p:sp>
          <p:nvSpPr>
            <p:cNvPr id="99355" name="Line 27"/>
            <p:cNvSpPr>
              <a:spLocks noChangeShapeType="1"/>
            </p:cNvSpPr>
            <p:nvPr/>
          </p:nvSpPr>
          <p:spPr bwMode="auto">
            <a:xfrm>
              <a:off x="3708400" y="2852738"/>
              <a:ext cx="0" cy="431800"/>
            </a:xfrm>
            <a:prstGeom prst="line">
              <a:avLst/>
            </a:prstGeom>
            <a:noFill/>
            <a:ln w="9525">
              <a:solidFill>
                <a:schemeClr val="tx1"/>
              </a:solidFill>
              <a:round/>
              <a:headEnd/>
              <a:tailEnd type="triangle" w="med" len="med"/>
            </a:ln>
          </p:spPr>
          <p:txBody>
            <a:bodyPr/>
            <a:lstStyle/>
            <a:p>
              <a:endParaRPr lang="fr-FR"/>
            </a:p>
          </p:txBody>
        </p:sp>
        <p:sp>
          <p:nvSpPr>
            <p:cNvPr id="99356" name="Line 28"/>
            <p:cNvSpPr>
              <a:spLocks noChangeShapeType="1"/>
            </p:cNvSpPr>
            <p:nvPr/>
          </p:nvSpPr>
          <p:spPr bwMode="auto">
            <a:xfrm>
              <a:off x="3059113" y="2852738"/>
              <a:ext cx="0" cy="1008062"/>
            </a:xfrm>
            <a:prstGeom prst="line">
              <a:avLst/>
            </a:prstGeom>
            <a:noFill/>
            <a:ln w="9525">
              <a:solidFill>
                <a:schemeClr val="tx1"/>
              </a:solidFill>
              <a:round/>
              <a:headEnd/>
              <a:tailEnd type="triangle" w="med" len="med"/>
            </a:ln>
          </p:spPr>
          <p:txBody>
            <a:bodyPr/>
            <a:lstStyle/>
            <a:p>
              <a:endParaRPr lang="fr-FR"/>
            </a:p>
          </p:txBody>
        </p:sp>
      </p:grpSp>
      <p:sp>
        <p:nvSpPr>
          <p:cNvPr id="99357" name="Line 29"/>
          <p:cNvSpPr>
            <a:spLocks noChangeShapeType="1"/>
          </p:cNvSpPr>
          <p:nvPr/>
        </p:nvSpPr>
        <p:spPr bwMode="auto">
          <a:xfrm>
            <a:off x="971550" y="3716338"/>
            <a:ext cx="0" cy="433387"/>
          </a:xfrm>
          <a:prstGeom prst="line">
            <a:avLst/>
          </a:prstGeom>
          <a:noFill/>
          <a:ln w="9525">
            <a:solidFill>
              <a:schemeClr val="tx1"/>
            </a:solidFill>
            <a:round/>
            <a:headEnd/>
            <a:tailEnd type="triangle" w="med" len="med"/>
          </a:ln>
        </p:spPr>
        <p:txBody>
          <a:bodyPr/>
          <a:lstStyle/>
          <a:p>
            <a:endParaRPr lang="fr-FR"/>
          </a:p>
        </p:txBody>
      </p:sp>
      <p:sp>
        <p:nvSpPr>
          <p:cNvPr id="99358" name="Line 30"/>
          <p:cNvSpPr>
            <a:spLocks noChangeShapeType="1"/>
          </p:cNvSpPr>
          <p:nvPr/>
        </p:nvSpPr>
        <p:spPr bwMode="auto">
          <a:xfrm>
            <a:off x="3132138" y="4941888"/>
            <a:ext cx="360362" cy="0"/>
          </a:xfrm>
          <a:prstGeom prst="line">
            <a:avLst/>
          </a:prstGeom>
          <a:noFill/>
          <a:ln w="9525">
            <a:solidFill>
              <a:schemeClr val="tx1"/>
            </a:solidFill>
            <a:round/>
            <a:headEnd/>
            <a:tailEnd type="triangle" w="med" len="med"/>
          </a:ln>
        </p:spPr>
        <p:txBody>
          <a:bodyPr/>
          <a:lstStyle/>
          <a:p>
            <a:endParaRPr lang="fr-FR"/>
          </a:p>
        </p:txBody>
      </p:sp>
      <p:sp>
        <p:nvSpPr>
          <p:cNvPr id="99360" name="Rectangle 32"/>
          <p:cNvSpPr>
            <a:spLocks noChangeArrowheads="1"/>
          </p:cNvSpPr>
          <p:nvPr/>
        </p:nvSpPr>
        <p:spPr bwMode="auto">
          <a:xfrm>
            <a:off x="4932363" y="1989138"/>
            <a:ext cx="3816350" cy="406400"/>
          </a:xfrm>
          <a:prstGeom prst="rect">
            <a:avLst/>
          </a:prstGeom>
          <a:solidFill>
            <a:srgbClr val="990000"/>
          </a:solidFill>
          <a:ln w="9525">
            <a:solidFill>
              <a:schemeClr val="tx1"/>
            </a:solidFill>
            <a:miter lim="800000"/>
            <a:headEnd/>
            <a:tailEnd/>
          </a:ln>
        </p:spPr>
        <p:txBody>
          <a:bodyPr anchor="ctr">
            <a:spAutoFit/>
          </a:bodyPr>
          <a:lstStyle/>
          <a:p>
            <a:r>
              <a:rPr lang="fr-FR" sz="2000">
                <a:solidFill>
                  <a:schemeClr val="bg1"/>
                </a:solidFill>
                <a:latin typeface="Arial Narrow" pitchFamily="34" charset="0"/>
              </a:rPr>
              <a:t>Mon évaluation par les étudiants</a:t>
            </a:r>
          </a:p>
        </p:txBody>
      </p:sp>
      <p:sp>
        <p:nvSpPr>
          <p:cNvPr id="99362" name="Rectangle 34"/>
          <p:cNvSpPr>
            <a:spLocks noChangeArrowheads="1"/>
          </p:cNvSpPr>
          <p:nvPr/>
        </p:nvSpPr>
        <p:spPr bwMode="auto">
          <a:xfrm>
            <a:off x="6516688" y="2997200"/>
            <a:ext cx="2232025" cy="711200"/>
          </a:xfrm>
          <a:prstGeom prst="rect">
            <a:avLst/>
          </a:prstGeom>
          <a:solidFill>
            <a:srgbClr val="990000"/>
          </a:solidFill>
          <a:ln w="9525">
            <a:solidFill>
              <a:schemeClr val="tx1"/>
            </a:solidFill>
            <a:miter lim="800000"/>
            <a:headEnd/>
            <a:tailEnd/>
          </a:ln>
        </p:spPr>
        <p:txBody>
          <a:bodyPr anchor="ctr">
            <a:spAutoFit/>
          </a:bodyPr>
          <a:lstStyle/>
          <a:p>
            <a:r>
              <a:rPr lang="fr-FR" sz="2000">
                <a:solidFill>
                  <a:schemeClr val="bg1"/>
                </a:solidFill>
                <a:latin typeface="Arial Narrow" pitchFamily="34" charset="0"/>
              </a:rPr>
              <a:t>Un outil de régulation</a:t>
            </a:r>
          </a:p>
          <a:p>
            <a:r>
              <a:rPr lang="fr-FR" sz="2000">
                <a:solidFill>
                  <a:schemeClr val="bg1"/>
                </a:solidFill>
                <a:latin typeface="Arial Narrow" pitchFamily="34" charset="0"/>
              </a:rPr>
              <a:t>indispensable</a:t>
            </a:r>
          </a:p>
        </p:txBody>
      </p:sp>
      <p:sp>
        <p:nvSpPr>
          <p:cNvPr id="99363" name="Rectangle 35"/>
          <p:cNvSpPr>
            <a:spLocks noChangeArrowheads="1"/>
          </p:cNvSpPr>
          <p:nvPr/>
        </p:nvSpPr>
        <p:spPr bwMode="auto">
          <a:xfrm>
            <a:off x="971550" y="2492375"/>
            <a:ext cx="3065463" cy="406400"/>
          </a:xfrm>
          <a:prstGeom prst="rect">
            <a:avLst/>
          </a:prstGeom>
          <a:solidFill>
            <a:srgbClr val="FFCC99"/>
          </a:solidFill>
          <a:ln w="9525">
            <a:solidFill>
              <a:schemeClr val="tx1"/>
            </a:solidFill>
            <a:miter lim="800000"/>
            <a:headEnd/>
            <a:tailEnd/>
          </a:ln>
        </p:spPr>
        <p:txBody>
          <a:bodyPr wrap="none" anchor="ctr">
            <a:spAutoFit/>
          </a:bodyPr>
          <a:lstStyle/>
          <a:p>
            <a:r>
              <a:rPr lang="fr-FR" sz="2000">
                <a:latin typeface="Arial Narrow" pitchFamily="34" charset="0"/>
              </a:rPr>
              <a:t>un mal nécessaire à concevoir </a:t>
            </a:r>
          </a:p>
        </p:txBody>
      </p:sp>
      <p:sp>
        <p:nvSpPr>
          <p:cNvPr id="99364" name="Line 36"/>
          <p:cNvSpPr>
            <a:spLocks noChangeShapeType="1"/>
          </p:cNvSpPr>
          <p:nvPr/>
        </p:nvSpPr>
        <p:spPr bwMode="auto">
          <a:xfrm>
            <a:off x="8172450" y="2420938"/>
            <a:ext cx="0" cy="576262"/>
          </a:xfrm>
          <a:prstGeom prst="line">
            <a:avLst/>
          </a:prstGeom>
          <a:noFill/>
          <a:ln w="9525">
            <a:solidFill>
              <a:schemeClr val="tx1"/>
            </a:solidFill>
            <a:round/>
            <a:headEnd/>
            <a:tailEnd type="triangle" w="med" len="med"/>
          </a:ln>
        </p:spPr>
        <p:txBody>
          <a:bodyPr/>
          <a:lstStyle/>
          <a:p>
            <a:endParaRPr lang="fr-FR"/>
          </a:p>
        </p:txBody>
      </p:sp>
      <p:sp>
        <p:nvSpPr>
          <p:cNvPr id="63507" name="Line 37"/>
          <p:cNvSpPr>
            <a:spLocks noChangeShapeType="1"/>
          </p:cNvSpPr>
          <p:nvPr/>
        </p:nvSpPr>
        <p:spPr bwMode="auto">
          <a:xfrm>
            <a:off x="8101013" y="3716338"/>
            <a:ext cx="0" cy="288925"/>
          </a:xfrm>
          <a:prstGeom prst="line">
            <a:avLst/>
          </a:prstGeom>
          <a:noFill/>
          <a:ln w="9525">
            <a:solidFill>
              <a:schemeClr val="tx1"/>
            </a:solidFill>
            <a:round/>
            <a:headEnd/>
            <a:tailEnd type="triangle" w="med" len="med"/>
          </a:ln>
        </p:spPr>
        <p:txBody>
          <a:bodyPr/>
          <a:lstStyle/>
          <a:p>
            <a:endParaRPr lang="fr-FR"/>
          </a:p>
        </p:txBody>
      </p:sp>
      <p:grpSp>
        <p:nvGrpSpPr>
          <p:cNvPr id="4" name="Groupe 3"/>
          <p:cNvGrpSpPr/>
          <p:nvPr/>
        </p:nvGrpSpPr>
        <p:grpSpPr>
          <a:xfrm>
            <a:off x="6227763" y="4005263"/>
            <a:ext cx="2665412" cy="2303462"/>
            <a:chOff x="6227763" y="4005263"/>
            <a:chExt cx="2665412" cy="2303462"/>
          </a:xfrm>
        </p:grpSpPr>
        <p:sp>
          <p:nvSpPr>
            <p:cNvPr id="99361" name="Rectangle 33"/>
            <p:cNvSpPr>
              <a:spLocks noChangeArrowheads="1"/>
            </p:cNvSpPr>
            <p:nvPr/>
          </p:nvSpPr>
          <p:spPr bwMode="auto">
            <a:xfrm>
              <a:off x="6588125" y="4005263"/>
              <a:ext cx="1944688" cy="711200"/>
            </a:xfrm>
            <a:prstGeom prst="rect">
              <a:avLst/>
            </a:prstGeom>
            <a:solidFill>
              <a:srgbClr val="CCFFFF"/>
            </a:solidFill>
            <a:ln w="9525">
              <a:solidFill>
                <a:schemeClr val="tx1"/>
              </a:solidFill>
              <a:miter lim="800000"/>
              <a:headEnd/>
              <a:tailEnd/>
            </a:ln>
          </p:spPr>
          <p:txBody>
            <a:bodyPr anchor="ctr">
              <a:spAutoFit/>
            </a:bodyPr>
            <a:lstStyle/>
            <a:p>
              <a:r>
                <a:rPr lang="fr-FR" sz="2000">
                  <a:latin typeface="Arial Narrow" pitchFamily="34" charset="0"/>
                </a:rPr>
                <a:t>Vive le class room</a:t>
              </a:r>
            </a:p>
            <a:p>
              <a:r>
                <a:rPr lang="fr-FR" sz="2000">
                  <a:latin typeface="Arial Narrow" pitchFamily="34" charset="0"/>
                </a:rPr>
                <a:t>assessment</a:t>
              </a:r>
            </a:p>
          </p:txBody>
        </p:sp>
        <p:sp>
          <p:nvSpPr>
            <p:cNvPr id="3" name="Espace réservé du contenu 2"/>
            <p:cNvSpPr>
              <a:spLocks/>
            </p:cNvSpPr>
            <p:nvPr/>
          </p:nvSpPr>
          <p:spPr bwMode="auto">
            <a:xfrm>
              <a:off x="6227763" y="4941888"/>
              <a:ext cx="2665412" cy="1366837"/>
            </a:xfrm>
            <a:prstGeom prst="rect">
              <a:avLst/>
            </a:prstGeom>
            <a:noFill/>
            <a:ln w="9525">
              <a:solidFill>
                <a:schemeClr val="accent1"/>
              </a:solidFill>
              <a:miter lim="800000"/>
              <a:headEnd/>
              <a:tailEnd/>
            </a:ln>
          </p:spPr>
          <p:txBody>
            <a:bodyPr/>
            <a:lstStyle/>
            <a:p>
              <a:pPr marL="3175" indent="12700">
                <a:spcBef>
                  <a:spcPct val="20000"/>
                </a:spcBef>
                <a:buSzPct val="110000"/>
                <a:buFont typeface="Arial" charset="0"/>
                <a:buNone/>
              </a:pPr>
              <a:r>
                <a:rPr lang="fr-FR" sz="1600">
                  <a:latin typeface="Arial Narrow" pitchFamily="34" charset="0"/>
                </a:rPr>
                <a:t>Plus on sait de ce que les étudiants apprennent et comment ils apprennent et plus on pourra améliorer la qualité de leurs apprentissages.</a:t>
              </a:r>
              <a:endParaRPr lang="en-US" sz="1600">
                <a:latin typeface="Arial Narrow" pitchFamily="34" charset="0"/>
              </a:endParaRPr>
            </a:p>
          </p:txBody>
        </p:sp>
        <p:sp>
          <p:nvSpPr>
            <p:cNvPr id="63511" name="Line 23"/>
            <p:cNvSpPr>
              <a:spLocks noChangeShapeType="1"/>
            </p:cNvSpPr>
            <p:nvPr/>
          </p:nvSpPr>
          <p:spPr bwMode="auto">
            <a:xfrm>
              <a:off x="8101013" y="4724400"/>
              <a:ext cx="0" cy="217488"/>
            </a:xfrm>
            <a:prstGeom prst="line">
              <a:avLst/>
            </a:prstGeom>
            <a:noFill/>
            <a:ln w="9525">
              <a:solidFill>
                <a:schemeClr val="tx1"/>
              </a:solidFill>
              <a:round/>
              <a:headEnd/>
              <a:tailEnd type="triangle" w="med" len="med"/>
            </a:ln>
          </p:spPr>
          <p:txBody>
            <a:bodyPr/>
            <a:lstStyle/>
            <a:p>
              <a:endParaRPr lang="fr-FR"/>
            </a:p>
          </p:txBody>
        </p:sp>
      </p:grpSp>
      <p:sp>
        <p:nvSpPr>
          <p:cNvPr id="5" name="Espace réservé du numéro de diapositive 4"/>
          <p:cNvSpPr>
            <a:spLocks noGrp="1"/>
          </p:cNvSpPr>
          <p:nvPr>
            <p:ph type="sldNum" sz="quarter" idx="12"/>
          </p:nvPr>
        </p:nvSpPr>
        <p:spPr/>
        <p:txBody>
          <a:bodyPr/>
          <a:lstStyle/>
          <a:p>
            <a:pPr>
              <a:defRPr/>
            </a:pPr>
            <a:fld id="{789F4083-3178-46E5-8A58-E8749ABA9A37}" type="slidenum">
              <a:rPr lang="en-US" smtClean="0"/>
              <a:pPr>
                <a:defRPr/>
              </a:pPr>
              <a:t>61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3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93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93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3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93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93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93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93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50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6" grpId="0" animBg="1"/>
      <p:bldP spid="99357" grpId="0" animBg="1"/>
      <p:bldP spid="99358" grpId="0" animBg="1"/>
      <p:bldP spid="99360" grpId="0" animBg="1"/>
      <p:bldP spid="99362" grpId="0" animBg="1"/>
      <p:bldP spid="99363" grpId="0" animBg="1"/>
      <p:bldP spid="99364" grpId="0" animBg="1"/>
      <p:bldP spid="6350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566948" y="116632"/>
            <a:ext cx="8109508"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t>Processus de transformations sociales, organisationnelles et personnelles (O </a:t>
            </a:r>
            <a:r>
              <a:rPr lang="fr-BE" sz="2400" dirty="0" err="1" smtClean="0"/>
              <a:t>Scharmer</a:t>
            </a:r>
            <a:r>
              <a:rPr lang="fr-BE" sz="2400" dirty="0" smtClean="0"/>
              <a:t> du MIT) : le voyage en U</a:t>
            </a:r>
            <a:endParaRPr lang="fr-BE" sz="2400" dirty="0"/>
          </a:p>
        </p:txBody>
      </p:sp>
      <p:sp>
        <p:nvSpPr>
          <p:cNvPr id="5" name="ZoneTexte 4"/>
          <p:cNvSpPr txBox="1"/>
          <p:nvPr/>
        </p:nvSpPr>
        <p:spPr>
          <a:xfrm>
            <a:off x="2555776" y="6453336"/>
            <a:ext cx="6302238" cy="369332"/>
          </a:xfrm>
          <a:prstGeom prst="rect">
            <a:avLst/>
          </a:prstGeom>
          <a:noFill/>
        </p:spPr>
        <p:txBody>
          <a:bodyPr wrap="none" rtlCol="0">
            <a:spAutoFit/>
          </a:bodyPr>
          <a:lstStyle/>
          <a:p>
            <a:r>
              <a:rPr lang="fr-BE" dirty="0" err="1" smtClean="0">
                <a:solidFill>
                  <a:schemeClr val="bg1">
                    <a:lumMod val="65000"/>
                  </a:schemeClr>
                </a:solidFill>
              </a:rPr>
              <a:t>Rege</a:t>
            </a:r>
            <a:r>
              <a:rPr lang="fr-BE" dirty="0" smtClean="0">
                <a:solidFill>
                  <a:schemeClr val="bg1">
                    <a:lumMod val="65000"/>
                  </a:schemeClr>
                </a:solidFill>
              </a:rPr>
              <a:t> Colet N Strasbourg In La pédagogie inversée </a:t>
            </a:r>
            <a:r>
              <a:rPr lang="fr-BE" dirty="0" err="1" smtClean="0">
                <a:solidFill>
                  <a:schemeClr val="bg1">
                    <a:lumMod val="65000"/>
                  </a:schemeClr>
                </a:solidFill>
              </a:rPr>
              <a:t>DeBoeck</a:t>
            </a:r>
            <a:r>
              <a:rPr lang="fr-BE" dirty="0" smtClean="0">
                <a:solidFill>
                  <a:schemeClr val="bg1">
                    <a:lumMod val="65000"/>
                  </a:schemeClr>
                </a:solidFill>
              </a:rPr>
              <a:t> 2016</a:t>
            </a:r>
            <a:endParaRPr lang="fr-BE" dirty="0">
              <a:solidFill>
                <a:schemeClr val="bg1">
                  <a:lumMod val="65000"/>
                </a:scheme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84416"/>
            <a:ext cx="7029388" cy="526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1695" y="5045019"/>
            <a:ext cx="1235583" cy="120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37243" y="1772816"/>
            <a:ext cx="1659044" cy="646331"/>
          </a:xfrm>
          <a:prstGeom prst="rect">
            <a:avLst/>
          </a:prstGeom>
          <a:solidFill>
            <a:schemeClr val="accent2">
              <a:lumMod val="75000"/>
            </a:schemeClr>
          </a:solidFill>
          <a:ln>
            <a:solidFill>
              <a:schemeClr val="tx1"/>
            </a:solidFill>
          </a:ln>
        </p:spPr>
        <p:txBody>
          <a:bodyPr wrap="none" rtlCol="0">
            <a:spAutoFit/>
          </a:bodyPr>
          <a:lstStyle/>
          <a:p>
            <a:pPr algn="ctr"/>
            <a:r>
              <a:rPr lang="fr-BE" dirty="0" smtClean="0">
                <a:solidFill>
                  <a:schemeClr val="bg1"/>
                </a:solidFill>
              </a:rPr>
              <a:t>Mais attention  </a:t>
            </a:r>
          </a:p>
          <a:p>
            <a:pPr algn="ctr"/>
            <a:r>
              <a:rPr lang="fr-BE" dirty="0" smtClean="0">
                <a:solidFill>
                  <a:schemeClr val="bg1"/>
                </a:solidFill>
              </a:rPr>
              <a:t>aux ennemis </a:t>
            </a:r>
            <a:endParaRPr lang="fr-BE" dirty="0">
              <a:solidFill>
                <a:schemeClr val="bg1"/>
              </a:solidFill>
            </a:endParaRPr>
          </a:p>
        </p:txBody>
      </p:sp>
      <p:sp>
        <p:nvSpPr>
          <p:cNvPr id="10" name="ZoneTexte 9"/>
          <p:cNvSpPr txBox="1"/>
          <p:nvPr/>
        </p:nvSpPr>
        <p:spPr>
          <a:xfrm>
            <a:off x="65290" y="2056814"/>
            <a:ext cx="1099147" cy="369332"/>
          </a:xfrm>
          <a:prstGeom prst="rect">
            <a:avLst/>
          </a:prstGeom>
          <a:solidFill>
            <a:schemeClr val="accent2">
              <a:lumMod val="75000"/>
            </a:schemeClr>
          </a:solidFill>
          <a:ln>
            <a:solidFill>
              <a:schemeClr val="tx1"/>
            </a:solidFill>
          </a:ln>
        </p:spPr>
        <p:txBody>
          <a:bodyPr wrap="none" rtlCol="0">
            <a:spAutoFit/>
          </a:bodyPr>
          <a:lstStyle/>
          <a:p>
            <a:r>
              <a:rPr lang="fr-BE" dirty="0" smtClean="0">
                <a:solidFill>
                  <a:schemeClr val="bg1"/>
                </a:solidFill>
              </a:rPr>
              <a:t>Jugement</a:t>
            </a:r>
            <a:endParaRPr lang="fr-BE" dirty="0">
              <a:solidFill>
                <a:schemeClr val="bg1"/>
              </a:solidFill>
            </a:endParaRPr>
          </a:p>
        </p:txBody>
      </p:sp>
      <p:sp>
        <p:nvSpPr>
          <p:cNvPr id="11" name="ZoneTexte 10"/>
          <p:cNvSpPr txBox="1"/>
          <p:nvPr/>
        </p:nvSpPr>
        <p:spPr>
          <a:xfrm>
            <a:off x="6012160" y="5739473"/>
            <a:ext cx="616066" cy="369332"/>
          </a:xfrm>
          <a:prstGeom prst="rect">
            <a:avLst/>
          </a:prstGeom>
          <a:solidFill>
            <a:schemeClr val="accent2">
              <a:lumMod val="75000"/>
            </a:schemeClr>
          </a:solidFill>
          <a:ln>
            <a:solidFill>
              <a:schemeClr val="tx1"/>
            </a:solidFill>
          </a:ln>
        </p:spPr>
        <p:txBody>
          <a:bodyPr wrap="none" rtlCol="0">
            <a:spAutoFit/>
          </a:bodyPr>
          <a:lstStyle/>
          <a:p>
            <a:r>
              <a:rPr lang="fr-BE" dirty="0" smtClean="0">
                <a:solidFill>
                  <a:schemeClr val="bg1"/>
                </a:solidFill>
              </a:rPr>
              <a:t>Peur</a:t>
            </a:r>
            <a:endParaRPr lang="fr-BE" dirty="0">
              <a:solidFill>
                <a:schemeClr val="bg1"/>
              </a:solidFill>
            </a:endParaRPr>
          </a:p>
        </p:txBody>
      </p:sp>
      <p:sp>
        <p:nvSpPr>
          <p:cNvPr id="12" name="ZoneTexte 11"/>
          <p:cNvSpPr txBox="1"/>
          <p:nvPr/>
        </p:nvSpPr>
        <p:spPr>
          <a:xfrm>
            <a:off x="7911211" y="1726649"/>
            <a:ext cx="976549" cy="369332"/>
          </a:xfrm>
          <a:prstGeom prst="rect">
            <a:avLst/>
          </a:prstGeom>
          <a:solidFill>
            <a:schemeClr val="accent2">
              <a:lumMod val="75000"/>
            </a:schemeClr>
          </a:solidFill>
          <a:ln>
            <a:solidFill>
              <a:schemeClr val="tx1"/>
            </a:solidFill>
          </a:ln>
        </p:spPr>
        <p:txBody>
          <a:bodyPr wrap="none" rtlCol="0">
            <a:spAutoFit/>
          </a:bodyPr>
          <a:lstStyle/>
          <a:p>
            <a:r>
              <a:rPr lang="fr-BE" dirty="0" smtClean="0">
                <a:solidFill>
                  <a:schemeClr val="bg1"/>
                </a:solidFill>
              </a:rPr>
              <a:t>Cynisme</a:t>
            </a:r>
            <a:endParaRPr lang="fr-BE" dirty="0">
              <a:solidFill>
                <a:schemeClr val="bg1"/>
              </a:solidFill>
            </a:endParaRPr>
          </a:p>
        </p:txBody>
      </p:sp>
      <p:sp>
        <p:nvSpPr>
          <p:cNvPr id="13" name="ZoneTexte 12"/>
          <p:cNvSpPr txBox="1"/>
          <p:nvPr/>
        </p:nvSpPr>
        <p:spPr>
          <a:xfrm>
            <a:off x="289130" y="4832285"/>
            <a:ext cx="1624804" cy="830997"/>
          </a:xfrm>
          <a:prstGeom prst="rect">
            <a:avLst/>
          </a:prstGeom>
          <a:solidFill>
            <a:schemeClr val="tx2">
              <a:lumMod val="50000"/>
            </a:schemeClr>
          </a:solidFill>
          <a:ln>
            <a:solidFill>
              <a:schemeClr val="tx1"/>
            </a:solidFill>
          </a:ln>
        </p:spPr>
        <p:txBody>
          <a:bodyPr wrap="none" rtlCol="0">
            <a:spAutoFit/>
          </a:bodyPr>
          <a:lstStyle/>
          <a:p>
            <a:pPr algn="ctr"/>
            <a:r>
              <a:rPr lang="fr-BE" sz="2400" dirty="0" smtClean="0">
                <a:solidFill>
                  <a:schemeClr val="bg1"/>
                </a:solidFill>
              </a:rPr>
              <a:t>Prise de </a:t>
            </a:r>
          </a:p>
          <a:p>
            <a:pPr algn="ctr"/>
            <a:r>
              <a:rPr lang="fr-BE" sz="2400" dirty="0" smtClean="0">
                <a:solidFill>
                  <a:schemeClr val="bg1"/>
                </a:solidFill>
              </a:rPr>
              <a:t>conscience </a:t>
            </a:r>
            <a:endParaRPr lang="fr-BE" sz="2400" dirty="0">
              <a:solidFill>
                <a:schemeClr val="bg1"/>
              </a:solidFill>
            </a:endParaRPr>
          </a:p>
        </p:txBody>
      </p:sp>
      <p:sp>
        <p:nvSpPr>
          <p:cNvPr id="14" name="ZoneTexte 13"/>
          <p:cNvSpPr txBox="1"/>
          <p:nvPr/>
        </p:nvSpPr>
        <p:spPr>
          <a:xfrm>
            <a:off x="7986057" y="3731840"/>
            <a:ext cx="989373" cy="461665"/>
          </a:xfrm>
          <a:prstGeom prst="rect">
            <a:avLst/>
          </a:prstGeom>
          <a:solidFill>
            <a:schemeClr val="tx2">
              <a:lumMod val="50000"/>
            </a:schemeClr>
          </a:solidFill>
          <a:ln>
            <a:solidFill>
              <a:schemeClr val="tx1"/>
            </a:solidFill>
          </a:ln>
        </p:spPr>
        <p:txBody>
          <a:bodyPr wrap="none" rtlCol="0">
            <a:spAutoFit/>
          </a:bodyPr>
          <a:lstStyle/>
          <a:p>
            <a:pPr algn="ctr"/>
            <a:r>
              <a:rPr lang="fr-BE" sz="2400" dirty="0" smtClean="0">
                <a:solidFill>
                  <a:schemeClr val="bg1"/>
                </a:solidFill>
              </a:rPr>
              <a:t>Action</a:t>
            </a:r>
            <a:endParaRPr lang="fr-BE" sz="2400" dirty="0">
              <a:solidFill>
                <a:schemeClr val="bg1"/>
              </a:solidFill>
            </a:endParaRPr>
          </a:p>
        </p:txBody>
      </p:sp>
      <p:sp>
        <p:nvSpPr>
          <p:cNvPr id="2" name="Espace réservé du numéro de diapositive 1"/>
          <p:cNvSpPr>
            <a:spLocks noGrp="1"/>
          </p:cNvSpPr>
          <p:nvPr>
            <p:ph type="sldNum" sz="quarter" idx="12"/>
          </p:nvPr>
        </p:nvSpPr>
        <p:spPr/>
        <p:txBody>
          <a:bodyPr/>
          <a:lstStyle/>
          <a:p>
            <a:pPr>
              <a:defRPr/>
            </a:pPr>
            <a:fld id="{789F4083-3178-46E5-8A58-E8749ABA9A37}" type="slidenum">
              <a:rPr lang="en-US" smtClean="0"/>
              <a:pPr>
                <a:defRPr/>
              </a:pPr>
              <a:t>62</a:t>
            </a:fld>
            <a:endParaRPr lang="en-US"/>
          </a:p>
        </p:txBody>
      </p:sp>
    </p:spTree>
    <p:extLst>
      <p:ext uri="{BB962C8B-B14F-4D97-AF65-F5344CB8AC3E}">
        <p14:creationId xmlns:p14="http://schemas.microsoft.com/office/powerpoint/2010/main" val="241437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566948" y="116632"/>
            <a:ext cx="8109508"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t>Oser traverser le miroir pour voir les choses autrement </a:t>
            </a:r>
            <a:endParaRPr lang="fr-BE" sz="2400" dirty="0"/>
          </a:p>
        </p:txBody>
      </p:sp>
      <p:sp>
        <p:nvSpPr>
          <p:cNvPr id="5" name="ZoneTexte 4"/>
          <p:cNvSpPr txBox="1"/>
          <p:nvPr/>
        </p:nvSpPr>
        <p:spPr>
          <a:xfrm>
            <a:off x="566948" y="6381328"/>
            <a:ext cx="7101396" cy="369332"/>
          </a:xfrm>
          <a:prstGeom prst="rect">
            <a:avLst/>
          </a:prstGeom>
          <a:noFill/>
        </p:spPr>
        <p:txBody>
          <a:bodyPr wrap="square" rtlCol="0">
            <a:spAutoFit/>
          </a:bodyPr>
          <a:lstStyle/>
          <a:p>
            <a:r>
              <a:rPr lang="fr-BE" dirty="0" err="1" smtClean="0">
                <a:solidFill>
                  <a:schemeClr val="bg1">
                    <a:lumMod val="65000"/>
                  </a:schemeClr>
                </a:solidFill>
              </a:rPr>
              <a:t>Rege</a:t>
            </a:r>
            <a:r>
              <a:rPr lang="fr-BE" dirty="0" smtClean="0">
                <a:solidFill>
                  <a:schemeClr val="bg1">
                    <a:lumMod val="65000"/>
                  </a:schemeClr>
                </a:solidFill>
              </a:rPr>
              <a:t> Colet N Strasbourg In La pédagogie inversée </a:t>
            </a:r>
            <a:r>
              <a:rPr lang="fr-BE" dirty="0" err="1" smtClean="0">
                <a:solidFill>
                  <a:schemeClr val="bg1">
                    <a:lumMod val="65000"/>
                  </a:schemeClr>
                </a:solidFill>
              </a:rPr>
              <a:t>DeBoeck</a:t>
            </a:r>
            <a:r>
              <a:rPr lang="fr-BE" dirty="0" smtClean="0">
                <a:solidFill>
                  <a:schemeClr val="bg1">
                    <a:lumMod val="65000"/>
                  </a:schemeClr>
                </a:solidFill>
              </a:rPr>
              <a:t> 2016</a:t>
            </a:r>
            <a:endParaRPr lang="fr-BE" dirty="0">
              <a:solidFill>
                <a:schemeClr val="bg1">
                  <a:lumMod val="65000"/>
                </a:schemeClr>
              </a:solidFill>
            </a:endParaRPr>
          </a:p>
        </p:txBody>
      </p:sp>
      <p:pic>
        <p:nvPicPr>
          <p:cNvPr id="2050" name="Picture 2" descr="Résultat de recherche d'images pour &quot;miroir d'alice au pays des merveilles&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124744"/>
            <a:ext cx="3626976" cy="4941558"/>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pPr>
              <a:defRPr/>
            </a:pPr>
            <a:fld id="{789F4083-3178-46E5-8A58-E8749ABA9A37}" type="slidenum">
              <a:rPr lang="en-US" smtClean="0"/>
              <a:pPr>
                <a:defRPr/>
              </a:pPr>
              <a:t>63</a:t>
            </a:fld>
            <a:endParaRPr lang="en-US"/>
          </a:p>
        </p:txBody>
      </p:sp>
    </p:spTree>
    <p:extLst>
      <p:ext uri="{BB962C8B-B14F-4D97-AF65-F5344CB8AC3E}">
        <p14:creationId xmlns:p14="http://schemas.microsoft.com/office/powerpoint/2010/main" val="39716600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568524" y="116632"/>
            <a:ext cx="847000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smtClean="0"/>
              <a:t>L’Innovation pédagogique : </a:t>
            </a:r>
          </a:p>
          <a:p>
            <a:r>
              <a:rPr lang="fr-BE" sz="2400" dirty="0" smtClean="0"/>
              <a:t>un changement culturel au travers d’une triple révolution ?</a:t>
            </a:r>
            <a:endParaRPr lang="fr-BE" sz="2400" dirty="0"/>
          </a:p>
        </p:txBody>
      </p:sp>
      <p:sp>
        <p:nvSpPr>
          <p:cNvPr id="5" name="ZoneTexte 4"/>
          <p:cNvSpPr txBox="1"/>
          <p:nvPr/>
        </p:nvSpPr>
        <p:spPr>
          <a:xfrm>
            <a:off x="2555776" y="6453336"/>
            <a:ext cx="6302238" cy="369332"/>
          </a:xfrm>
          <a:prstGeom prst="rect">
            <a:avLst/>
          </a:prstGeom>
          <a:noFill/>
        </p:spPr>
        <p:txBody>
          <a:bodyPr wrap="none" rtlCol="0">
            <a:spAutoFit/>
          </a:bodyPr>
          <a:lstStyle/>
          <a:p>
            <a:r>
              <a:rPr lang="fr-BE" dirty="0" err="1" smtClean="0">
                <a:solidFill>
                  <a:schemeClr val="bg1">
                    <a:lumMod val="65000"/>
                  </a:schemeClr>
                </a:solidFill>
              </a:rPr>
              <a:t>Rege</a:t>
            </a:r>
            <a:r>
              <a:rPr lang="fr-BE" dirty="0" smtClean="0">
                <a:solidFill>
                  <a:schemeClr val="bg1">
                    <a:lumMod val="65000"/>
                  </a:schemeClr>
                </a:solidFill>
              </a:rPr>
              <a:t> Colet N Strasbourg In La pédagogie inversée </a:t>
            </a:r>
            <a:r>
              <a:rPr lang="fr-BE" dirty="0" err="1" smtClean="0">
                <a:solidFill>
                  <a:schemeClr val="bg1">
                    <a:lumMod val="65000"/>
                  </a:schemeClr>
                </a:solidFill>
              </a:rPr>
              <a:t>DeBoeck</a:t>
            </a:r>
            <a:r>
              <a:rPr lang="fr-BE" dirty="0" smtClean="0">
                <a:solidFill>
                  <a:schemeClr val="bg1">
                    <a:lumMod val="65000"/>
                  </a:schemeClr>
                </a:solidFill>
              </a:rPr>
              <a:t> 2016</a:t>
            </a:r>
            <a:endParaRPr lang="fr-BE" dirty="0">
              <a:solidFill>
                <a:schemeClr val="bg1">
                  <a:lumMod val="65000"/>
                </a:schemeClr>
              </a:solidFill>
            </a:endParaRPr>
          </a:p>
        </p:txBody>
      </p:sp>
      <p:sp>
        <p:nvSpPr>
          <p:cNvPr id="2" name="Ellipse 1"/>
          <p:cNvSpPr/>
          <p:nvPr/>
        </p:nvSpPr>
        <p:spPr>
          <a:xfrm>
            <a:off x="1053350" y="1172213"/>
            <a:ext cx="2715574" cy="1080120"/>
          </a:xfrm>
          <a:prstGeom prst="ellipse">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1"/>
                </a:solidFill>
              </a:rPr>
              <a:t>Révolution épistémique</a:t>
            </a:r>
            <a:endParaRPr lang="fr-BE" sz="2400" dirty="0">
              <a:solidFill>
                <a:schemeClr val="bg1"/>
              </a:solidFill>
            </a:endParaRPr>
          </a:p>
        </p:txBody>
      </p:sp>
      <p:sp>
        <p:nvSpPr>
          <p:cNvPr id="3" name="ZoneTexte 2"/>
          <p:cNvSpPr txBox="1"/>
          <p:nvPr/>
        </p:nvSpPr>
        <p:spPr>
          <a:xfrm>
            <a:off x="198995" y="2348880"/>
            <a:ext cx="4424284" cy="2031325"/>
          </a:xfrm>
          <a:prstGeom prst="rect">
            <a:avLst/>
          </a:prstGeom>
          <a:solidFill>
            <a:schemeClr val="accent3">
              <a:lumMod val="50000"/>
            </a:schemeClr>
          </a:solidFill>
          <a:ln>
            <a:solidFill>
              <a:schemeClr val="tx1"/>
            </a:solidFill>
          </a:ln>
        </p:spPr>
        <p:txBody>
          <a:bodyPr wrap="square" rtlCol="0">
            <a:spAutoFit/>
          </a:bodyPr>
          <a:lstStyle/>
          <a:p>
            <a:pPr marL="285750" indent="-285750">
              <a:buFontTx/>
              <a:buChar char="-"/>
            </a:pPr>
            <a:r>
              <a:rPr lang="fr-BE" dirty="0" smtClean="0">
                <a:solidFill>
                  <a:schemeClr val="bg1"/>
                </a:solidFill>
              </a:rPr>
              <a:t>Les savoirs sont externalisés (tout a été transmis)</a:t>
            </a:r>
          </a:p>
          <a:p>
            <a:pPr marL="285750" indent="-285750">
              <a:buFontTx/>
              <a:buChar char="-"/>
            </a:pPr>
            <a:r>
              <a:rPr lang="fr-BE" dirty="0" smtClean="0">
                <a:solidFill>
                  <a:schemeClr val="bg1"/>
                </a:solidFill>
              </a:rPr>
              <a:t>Cette externalisation ne vide pas les cerveaux : elle les rend libres</a:t>
            </a:r>
          </a:p>
          <a:p>
            <a:pPr marL="285750" indent="-285750">
              <a:buFontTx/>
              <a:buChar char="-"/>
            </a:pPr>
            <a:r>
              <a:rPr lang="fr-BE" dirty="0" smtClean="0">
                <a:solidFill>
                  <a:schemeClr val="bg1"/>
                </a:solidFill>
              </a:rPr>
              <a:t>Il faut décloisonner les savoirs</a:t>
            </a:r>
          </a:p>
          <a:p>
            <a:pPr marL="285750" indent="-285750">
              <a:buFontTx/>
              <a:buChar char="-"/>
            </a:pPr>
            <a:r>
              <a:rPr lang="fr-BE" dirty="0" smtClean="0">
                <a:solidFill>
                  <a:schemeClr val="bg1"/>
                </a:solidFill>
              </a:rPr>
              <a:t>Il faut développer leur exploration  par les étudiants </a:t>
            </a:r>
            <a:endParaRPr lang="fr-BE" dirty="0">
              <a:solidFill>
                <a:schemeClr val="bg1"/>
              </a:solidFill>
            </a:endParaRPr>
          </a:p>
        </p:txBody>
      </p:sp>
      <p:sp>
        <p:nvSpPr>
          <p:cNvPr id="7" name="Ellipse 6"/>
          <p:cNvSpPr/>
          <p:nvPr/>
        </p:nvSpPr>
        <p:spPr>
          <a:xfrm>
            <a:off x="5508104" y="2024844"/>
            <a:ext cx="2938469" cy="1080120"/>
          </a:xfrm>
          <a:prstGeom prst="ellipse">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1"/>
                </a:solidFill>
              </a:rPr>
              <a:t>Révolution pédagogique</a:t>
            </a:r>
            <a:endParaRPr lang="fr-BE" sz="2400" dirty="0">
              <a:solidFill>
                <a:schemeClr val="bg1"/>
              </a:solidFill>
            </a:endParaRPr>
          </a:p>
        </p:txBody>
      </p:sp>
      <p:sp>
        <p:nvSpPr>
          <p:cNvPr id="8" name="ZoneTexte 7"/>
          <p:cNvSpPr txBox="1"/>
          <p:nvPr/>
        </p:nvSpPr>
        <p:spPr>
          <a:xfrm>
            <a:off x="4725767" y="3212976"/>
            <a:ext cx="4312759" cy="1754326"/>
          </a:xfrm>
          <a:prstGeom prst="rect">
            <a:avLst/>
          </a:prstGeom>
          <a:solidFill>
            <a:schemeClr val="accent2">
              <a:lumMod val="75000"/>
            </a:schemeClr>
          </a:solidFill>
          <a:ln>
            <a:solidFill>
              <a:schemeClr val="tx1"/>
            </a:solidFill>
          </a:ln>
        </p:spPr>
        <p:txBody>
          <a:bodyPr wrap="square" rtlCol="0">
            <a:spAutoFit/>
          </a:bodyPr>
          <a:lstStyle/>
          <a:p>
            <a:pPr marL="285750" indent="-285750">
              <a:buFontTx/>
              <a:buChar char="-"/>
            </a:pPr>
            <a:r>
              <a:rPr lang="fr-BE" dirty="0" smtClean="0">
                <a:solidFill>
                  <a:schemeClr val="bg1"/>
                </a:solidFill>
              </a:rPr>
              <a:t>Learning &gt;&gt;&gt; </a:t>
            </a:r>
            <a:r>
              <a:rPr lang="fr-BE" dirty="0" err="1" smtClean="0">
                <a:solidFill>
                  <a:schemeClr val="bg1"/>
                </a:solidFill>
              </a:rPr>
              <a:t>teaching</a:t>
            </a:r>
            <a:endParaRPr lang="fr-BE" dirty="0" smtClean="0">
              <a:solidFill>
                <a:schemeClr val="bg1"/>
              </a:solidFill>
            </a:endParaRPr>
          </a:p>
          <a:p>
            <a:pPr marL="285750" indent="-285750">
              <a:buFontTx/>
              <a:buChar char="-"/>
            </a:pPr>
            <a:r>
              <a:rPr lang="fr-BE" dirty="0" smtClean="0">
                <a:solidFill>
                  <a:schemeClr val="bg1"/>
                </a:solidFill>
              </a:rPr>
              <a:t>Renforcer les liens entre compétences disciplinaires et transversales </a:t>
            </a:r>
          </a:p>
          <a:p>
            <a:pPr marL="285750" indent="-285750">
              <a:buFontTx/>
              <a:buChar char="-"/>
            </a:pPr>
            <a:r>
              <a:rPr lang="fr-BE" dirty="0" smtClean="0">
                <a:solidFill>
                  <a:schemeClr val="bg1"/>
                </a:solidFill>
              </a:rPr>
              <a:t>Changer les méthodes d’évaluation</a:t>
            </a:r>
          </a:p>
          <a:p>
            <a:pPr marL="285750" indent="-285750">
              <a:buFontTx/>
              <a:buChar char="-"/>
            </a:pPr>
            <a:r>
              <a:rPr lang="fr-BE" dirty="0" smtClean="0">
                <a:solidFill>
                  <a:schemeClr val="bg1"/>
                </a:solidFill>
              </a:rPr>
              <a:t>Favoriser une approche </a:t>
            </a:r>
            <a:r>
              <a:rPr lang="fr-BE" dirty="0" err="1" smtClean="0">
                <a:solidFill>
                  <a:schemeClr val="bg1"/>
                </a:solidFill>
              </a:rPr>
              <a:t>connectiviste</a:t>
            </a:r>
            <a:r>
              <a:rPr lang="fr-BE" dirty="0" smtClean="0">
                <a:solidFill>
                  <a:schemeClr val="bg1"/>
                </a:solidFill>
              </a:rPr>
              <a:t>  (mise en relation des savoirs)</a:t>
            </a:r>
          </a:p>
        </p:txBody>
      </p:sp>
      <p:sp>
        <p:nvSpPr>
          <p:cNvPr id="9" name="Ellipse 8"/>
          <p:cNvSpPr/>
          <p:nvPr/>
        </p:nvSpPr>
        <p:spPr>
          <a:xfrm>
            <a:off x="395536" y="5085184"/>
            <a:ext cx="3197324" cy="1080120"/>
          </a:xfrm>
          <a:prstGeom prst="ellipse">
            <a:avLst/>
          </a:prstGeom>
          <a:solidFill>
            <a:schemeClr val="tx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solidFill>
                  <a:schemeClr val="bg1"/>
                </a:solidFill>
              </a:rPr>
              <a:t>Révolution professionnelle</a:t>
            </a:r>
            <a:endParaRPr lang="fr-BE" sz="2400" dirty="0">
              <a:solidFill>
                <a:schemeClr val="bg1"/>
              </a:solidFill>
            </a:endParaRPr>
          </a:p>
        </p:txBody>
      </p:sp>
      <p:sp>
        <p:nvSpPr>
          <p:cNvPr id="10" name="ZoneTexte 9"/>
          <p:cNvSpPr txBox="1"/>
          <p:nvPr/>
        </p:nvSpPr>
        <p:spPr>
          <a:xfrm>
            <a:off x="3768924" y="5095131"/>
            <a:ext cx="4312759" cy="1200329"/>
          </a:xfrm>
          <a:prstGeom prst="rect">
            <a:avLst/>
          </a:prstGeom>
          <a:solidFill>
            <a:schemeClr val="tx2">
              <a:lumMod val="75000"/>
            </a:schemeClr>
          </a:solidFill>
          <a:ln>
            <a:solidFill>
              <a:schemeClr val="tx1"/>
            </a:solidFill>
          </a:ln>
        </p:spPr>
        <p:txBody>
          <a:bodyPr wrap="square" rtlCol="0">
            <a:spAutoFit/>
          </a:bodyPr>
          <a:lstStyle/>
          <a:p>
            <a:pPr marL="285750" indent="-285750">
              <a:buFontTx/>
              <a:buChar char="-"/>
            </a:pPr>
            <a:r>
              <a:rPr lang="fr-BE" dirty="0" smtClean="0">
                <a:solidFill>
                  <a:schemeClr val="bg1"/>
                </a:solidFill>
              </a:rPr>
              <a:t>Découvrir les vertus de l’interaction</a:t>
            </a:r>
          </a:p>
          <a:p>
            <a:pPr marL="285750" indent="-285750">
              <a:buFontTx/>
              <a:buChar char="-"/>
            </a:pPr>
            <a:r>
              <a:rPr lang="fr-BE" dirty="0" smtClean="0">
                <a:solidFill>
                  <a:schemeClr val="bg1"/>
                </a:solidFill>
              </a:rPr>
              <a:t>Enseignant ≠ réceptacle de savoirs</a:t>
            </a:r>
          </a:p>
          <a:p>
            <a:pPr marL="285750" indent="-285750">
              <a:buFontTx/>
              <a:buChar char="-"/>
            </a:pPr>
            <a:r>
              <a:rPr lang="fr-BE" dirty="0" smtClean="0">
                <a:solidFill>
                  <a:schemeClr val="bg1"/>
                </a:solidFill>
              </a:rPr>
              <a:t>Compagnonnage cognitif </a:t>
            </a:r>
          </a:p>
          <a:p>
            <a:pPr marL="285750" indent="-285750">
              <a:buFontTx/>
              <a:buChar char="-"/>
            </a:pPr>
            <a:r>
              <a:rPr lang="fr-BE" dirty="0" smtClean="0">
                <a:solidFill>
                  <a:schemeClr val="bg1"/>
                </a:solidFill>
              </a:rPr>
              <a:t>Enseignant = </a:t>
            </a:r>
            <a:r>
              <a:rPr lang="fr-BE" dirty="0" err="1" smtClean="0">
                <a:solidFill>
                  <a:schemeClr val="bg1"/>
                </a:solidFill>
              </a:rPr>
              <a:t>cocréateur</a:t>
            </a:r>
            <a:r>
              <a:rPr lang="fr-BE" dirty="0" smtClean="0">
                <a:solidFill>
                  <a:schemeClr val="bg1"/>
                </a:solidFill>
              </a:rPr>
              <a:t> de savoirs</a:t>
            </a:r>
          </a:p>
        </p:txBody>
      </p:sp>
      <p:sp>
        <p:nvSpPr>
          <p:cNvPr id="6" name="Espace réservé du numéro de diapositive 5"/>
          <p:cNvSpPr>
            <a:spLocks noGrp="1"/>
          </p:cNvSpPr>
          <p:nvPr>
            <p:ph type="sldNum" sz="quarter" idx="12"/>
          </p:nvPr>
        </p:nvSpPr>
        <p:spPr/>
        <p:txBody>
          <a:bodyPr/>
          <a:lstStyle/>
          <a:p>
            <a:pPr>
              <a:defRPr/>
            </a:pPr>
            <a:fld id="{789F4083-3178-46E5-8A58-E8749ABA9A37}" type="slidenum">
              <a:rPr lang="en-US" smtClean="0"/>
              <a:pPr>
                <a:defRPr/>
              </a:pPr>
              <a:t>64</a:t>
            </a:fld>
            <a:endParaRPr lang="en-US"/>
          </a:p>
        </p:txBody>
      </p:sp>
    </p:spTree>
    <p:extLst>
      <p:ext uri="{BB962C8B-B14F-4D97-AF65-F5344CB8AC3E}">
        <p14:creationId xmlns:p14="http://schemas.microsoft.com/office/powerpoint/2010/main" val="70154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13123" y="1340768"/>
            <a:ext cx="8229600" cy="4525963"/>
          </a:xfrm>
        </p:spPr>
        <p:txBody>
          <a:bodyPr>
            <a:normAutofit/>
          </a:bodyPr>
          <a:lstStyle/>
          <a:p>
            <a:r>
              <a:rPr lang="fr-BE" sz="2400" dirty="0" smtClean="0"/>
              <a:t>Ce ne sont pas les mesures </a:t>
            </a:r>
            <a:r>
              <a:rPr lang="fr-BE" sz="2400" b="1" dirty="0" smtClean="0"/>
              <a:t>administratives</a:t>
            </a:r>
            <a:r>
              <a:rPr lang="fr-BE" sz="2400" dirty="0" smtClean="0"/>
              <a:t> qui vont produire les apprentissages attendus </a:t>
            </a:r>
          </a:p>
          <a:p>
            <a:r>
              <a:rPr lang="fr-BE" sz="2400" dirty="0" smtClean="0"/>
              <a:t>Les leaders doyen, recteur, ministre ?????) sont responsables de fournir un </a:t>
            </a:r>
            <a:r>
              <a:rPr lang="fr-BE" sz="2400" b="1" dirty="0" smtClean="0"/>
              <a:t>cadre </a:t>
            </a:r>
            <a:r>
              <a:rPr lang="fr-BE" sz="2400" dirty="0" smtClean="0"/>
              <a:t>qui rend possible l’expérimentation pédagogique par ceux qui le veulent </a:t>
            </a:r>
          </a:p>
          <a:p>
            <a:r>
              <a:rPr lang="fr-BE" sz="2400" dirty="0" smtClean="0"/>
              <a:t>Innover c’est moins se poser la question du comment faire que du </a:t>
            </a:r>
            <a:r>
              <a:rPr lang="fr-BE" sz="2400" b="1" dirty="0" smtClean="0"/>
              <a:t>pourquoi le faire </a:t>
            </a:r>
          </a:p>
          <a:p>
            <a:r>
              <a:rPr lang="fr-BE" sz="2400" dirty="0" smtClean="0"/>
              <a:t>Le plus grand défi qui nous guette est celui de nous engager </a:t>
            </a:r>
            <a:r>
              <a:rPr lang="fr-BE" sz="2400" b="1" dirty="0" smtClean="0"/>
              <a:t>collectivement</a:t>
            </a:r>
            <a:r>
              <a:rPr lang="fr-BE" sz="2400" dirty="0" smtClean="0"/>
              <a:t>  pour mettre fin à la « solitude pédagogique »</a:t>
            </a:r>
          </a:p>
          <a:p>
            <a:r>
              <a:rPr lang="fr-BE" sz="2400" dirty="0" smtClean="0"/>
              <a:t>L’innovation nous concerne mais aussi les </a:t>
            </a:r>
            <a:r>
              <a:rPr lang="fr-BE" sz="2400" b="1" dirty="0" smtClean="0"/>
              <a:t>étudiants</a:t>
            </a:r>
            <a:r>
              <a:rPr lang="fr-BE" sz="2400" dirty="0" smtClean="0"/>
              <a:t> </a:t>
            </a:r>
            <a:endParaRPr lang="fr-BE" sz="2400" dirty="0"/>
          </a:p>
        </p:txBody>
      </p:sp>
      <p:sp>
        <p:nvSpPr>
          <p:cNvPr id="4" name="Rectangle à coins arrondis 3"/>
          <p:cNvSpPr/>
          <p:nvPr/>
        </p:nvSpPr>
        <p:spPr>
          <a:xfrm>
            <a:off x="566948" y="116632"/>
            <a:ext cx="8109508"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800" dirty="0" smtClean="0"/>
              <a:t>Contexte institutionnel (facultaire) de mise en </a:t>
            </a:r>
            <a:r>
              <a:rPr lang="fr-BE" sz="2800" dirty="0" err="1" smtClean="0"/>
              <a:t>oeuvre</a:t>
            </a:r>
            <a:endParaRPr lang="fr-BE" sz="2800" dirty="0"/>
          </a:p>
        </p:txBody>
      </p:sp>
      <p:sp>
        <p:nvSpPr>
          <p:cNvPr id="5" name="ZoneTexte 4"/>
          <p:cNvSpPr txBox="1"/>
          <p:nvPr/>
        </p:nvSpPr>
        <p:spPr>
          <a:xfrm>
            <a:off x="545168" y="6381328"/>
            <a:ext cx="7051167" cy="369332"/>
          </a:xfrm>
          <a:prstGeom prst="rect">
            <a:avLst/>
          </a:prstGeom>
          <a:noFill/>
        </p:spPr>
        <p:txBody>
          <a:bodyPr wrap="square" rtlCol="0">
            <a:spAutoFit/>
          </a:bodyPr>
          <a:lstStyle/>
          <a:p>
            <a:r>
              <a:rPr lang="fr-BE" dirty="0" err="1" smtClean="0">
                <a:solidFill>
                  <a:schemeClr val="bg1">
                    <a:lumMod val="65000"/>
                  </a:schemeClr>
                </a:solidFill>
              </a:rPr>
              <a:t>Rege</a:t>
            </a:r>
            <a:r>
              <a:rPr lang="fr-BE" dirty="0" smtClean="0">
                <a:solidFill>
                  <a:schemeClr val="bg1">
                    <a:lumMod val="65000"/>
                  </a:schemeClr>
                </a:solidFill>
              </a:rPr>
              <a:t> Colet N Strasbourg In La pédagogie inversée </a:t>
            </a:r>
            <a:r>
              <a:rPr lang="fr-BE" dirty="0" err="1" smtClean="0">
                <a:solidFill>
                  <a:schemeClr val="bg1">
                    <a:lumMod val="65000"/>
                  </a:schemeClr>
                </a:solidFill>
              </a:rPr>
              <a:t>DeBoeck</a:t>
            </a:r>
            <a:r>
              <a:rPr lang="fr-BE" dirty="0" smtClean="0">
                <a:solidFill>
                  <a:schemeClr val="bg1">
                    <a:lumMod val="65000"/>
                  </a:schemeClr>
                </a:solidFill>
              </a:rPr>
              <a:t> 2016</a:t>
            </a:r>
            <a:endParaRPr lang="fr-BE" dirty="0">
              <a:solidFill>
                <a:schemeClr val="bg1">
                  <a:lumMod val="65000"/>
                </a:schemeClr>
              </a:solidFill>
            </a:endParaRPr>
          </a:p>
        </p:txBody>
      </p:sp>
      <p:sp>
        <p:nvSpPr>
          <p:cNvPr id="2" name="Espace réservé du numéro de diapositive 1"/>
          <p:cNvSpPr>
            <a:spLocks noGrp="1"/>
          </p:cNvSpPr>
          <p:nvPr>
            <p:ph type="sldNum" sz="quarter" idx="12"/>
          </p:nvPr>
        </p:nvSpPr>
        <p:spPr/>
        <p:txBody>
          <a:bodyPr/>
          <a:lstStyle/>
          <a:p>
            <a:pPr>
              <a:defRPr/>
            </a:pPr>
            <a:fld id="{789F4083-3178-46E5-8A58-E8749ABA9A37}" type="slidenum">
              <a:rPr lang="en-US" smtClean="0"/>
              <a:pPr>
                <a:defRPr/>
              </a:pPr>
              <a:t>65</a:t>
            </a:fld>
            <a:endParaRPr lang="en-US"/>
          </a:p>
        </p:txBody>
      </p:sp>
    </p:spTree>
    <p:extLst>
      <p:ext uri="{BB962C8B-B14F-4D97-AF65-F5344CB8AC3E}">
        <p14:creationId xmlns:p14="http://schemas.microsoft.com/office/powerpoint/2010/main" val="13006447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r>
              <a:rPr lang="en-US" smtClean="0"/>
              <a:t>1</a:t>
            </a:r>
            <a:endParaRPr lang="en-US" dirty="0"/>
          </a:p>
        </p:txBody>
      </p:sp>
      <p:graphicFrame>
        <p:nvGraphicFramePr>
          <p:cNvPr id="3" name="Tableau 2"/>
          <p:cNvGraphicFramePr>
            <a:graphicFrameLocks noGrp="1"/>
          </p:cNvGraphicFramePr>
          <p:nvPr>
            <p:extLst>
              <p:ext uri="{D42A27DB-BD31-4B8C-83A1-F6EECF244321}">
                <p14:modId xmlns:p14="http://schemas.microsoft.com/office/powerpoint/2010/main" val="1969281649"/>
              </p:ext>
            </p:extLst>
          </p:nvPr>
        </p:nvGraphicFramePr>
        <p:xfrm>
          <a:off x="1043608" y="3131661"/>
          <a:ext cx="7128792" cy="365760"/>
        </p:xfrm>
        <a:graphic>
          <a:graphicData uri="http://schemas.openxmlformats.org/drawingml/2006/table">
            <a:tbl>
              <a:tblPr/>
              <a:tblGrid>
                <a:gridCol w="4322401"/>
                <a:gridCol w="2806391"/>
              </a:tblGrid>
              <a:tr h="0">
                <a:tc>
                  <a:txBody>
                    <a:bodyPr/>
                    <a:lstStyle/>
                    <a:p>
                      <a:pPr algn="l"/>
                      <a:endParaRPr lang="fr-BE">
                        <a:effectLst/>
                      </a:endParaRPr>
                    </a:p>
                  </a:txBody>
                  <a:tcPr anchor="ctr">
                    <a:lnL>
                      <a:noFill/>
                    </a:lnL>
                    <a:lnR>
                      <a:noFill/>
                    </a:lnR>
                    <a:lnT>
                      <a:noFill/>
                    </a:lnT>
                    <a:lnB>
                      <a:noFill/>
                    </a:lnB>
                  </a:tcPr>
                </a:tc>
                <a:tc>
                  <a:txBody>
                    <a:bodyPr/>
                    <a:lstStyle/>
                    <a:p>
                      <a:pPr algn="l"/>
                      <a:endParaRPr lang="fr-BE" dirty="0"/>
                    </a:p>
                  </a:txBody>
                  <a:tcPr anchor="ctr">
                    <a:lnL>
                      <a:noFill/>
                    </a:lnL>
                    <a:lnR>
                      <a:noFill/>
                    </a:lnR>
                    <a:lnT>
                      <a:noFill/>
                    </a:lnT>
                    <a:lnB>
                      <a:noFill/>
                    </a:lnB>
                  </a:tcPr>
                </a:tc>
              </a:tr>
            </a:tbl>
          </a:graphicData>
        </a:graphic>
      </p:graphicFrame>
      <p:sp>
        <p:nvSpPr>
          <p:cNvPr id="4" name="Rectangle 3"/>
          <p:cNvSpPr/>
          <p:nvPr/>
        </p:nvSpPr>
        <p:spPr>
          <a:xfrm>
            <a:off x="683568" y="3314541"/>
            <a:ext cx="184731" cy="369332"/>
          </a:xfrm>
          <a:prstGeom prst="rect">
            <a:avLst/>
          </a:prstGeom>
        </p:spPr>
        <p:txBody>
          <a:bodyPr wrap="none">
            <a:spAutoFit/>
          </a:bodyPr>
          <a:lstStyle/>
          <a:p>
            <a:endParaRPr lang="fr-BE" dirty="0"/>
          </a:p>
        </p:txBody>
      </p:sp>
      <p:sp>
        <p:nvSpPr>
          <p:cNvPr id="5" name="Rectangle à coins arrondis 4"/>
          <p:cNvSpPr/>
          <p:nvPr/>
        </p:nvSpPr>
        <p:spPr>
          <a:xfrm>
            <a:off x="857752" y="1326486"/>
            <a:ext cx="7632848" cy="3600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2400" dirty="0">
                <a:solidFill>
                  <a:schemeClr val="tx1"/>
                </a:solidFill>
              </a:rPr>
              <a:t>Les métiers de l’enseignant chercheur : quelle professionnalisation ?</a:t>
            </a:r>
          </a:p>
          <a:p>
            <a:r>
              <a:rPr lang="fr-BE" sz="2400" dirty="0">
                <a:solidFill>
                  <a:schemeClr val="tx1"/>
                </a:solidFill>
                <a:hlinkClick r:id="rId2"/>
              </a:rPr>
              <a:t>http://hdl.handle.net/2268/215554</a:t>
            </a:r>
            <a:endParaRPr lang="fr-BE" sz="2400" dirty="0">
              <a:solidFill>
                <a:schemeClr val="tx1"/>
              </a:solidFill>
            </a:endParaRPr>
          </a:p>
          <a:p>
            <a:endParaRPr lang="fr-BE" sz="2400" dirty="0">
              <a:solidFill>
                <a:schemeClr val="tx1"/>
              </a:solidFill>
            </a:endParaRPr>
          </a:p>
          <a:p>
            <a:r>
              <a:rPr lang="fr-BE" sz="2400" dirty="0">
                <a:solidFill>
                  <a:schemeClr val="tx1"/>
                </a:solidFill>
              </a:rPr>
              <a:t>Approche pluridimensionnelle de l’évaluation en enseignement supérieur</a:t>
            </a:r>
          </a:p>
          <a:p>
            <a:r>
              <a:rPr lang="fr-BE" sz="2400" dirty="0">
                <a:solidFill>
                  <a:schemeClr val="tx1"/>
                </a:solidFill>
                <a:hlinkClick r:id="rId3"/>
              </a:rPr>
              <a:t>http://hdl.handle.net/2268/215555</a:t>
            </a:r>
            <a:endParaRPr lang="fr-BE" sz="2400" dirty="0">
              <a:solidFill>
                <a:schemeClr val="tx1"/>
              </a:solidFill>
            </a:endParaRPr>
          </a:p>
        </p:txBody>
      </p:sp>
    </p:spTree>
    <p:extLst>
      <p:ext uri="{BB962C8B-B14F-4D97-AF65-F5344CB8AC3E}">
        <p14:creationId xmlns:p14="http://schemas.microsoft.com/office/powerpoint/2010/main" val="20343966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Résultat de recherche d'images pour &quot;you can do i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282" y="2559330"/>
            <a:ext cx="4886325" cy="3228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2"/>
          <p:cNvSpPr/>
          <p:nvPr/>
        </p:nvSpPr>
        <p:spPr>
          <a:xfrm>
            <a:off x="1182514" y="593976"/>
            <a:ext cx="6773862" cy="13681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dirty="0">
                <a:solidFill>
                  <a:schemeClr val="tx1"/>
                </a:solidFill>
              </a:rPr>
              <a:t>Do you can do </a:t>
            </a:r>
            <a:r>
              <a:rPr lang="en-US" sz="6000" dirty="0" smtClean="0">
                <a:solidFill>
                  <a:schemeClr val="tx1"/>
                </a:solidFill>
              </a:rPr>
              <a:t>it ? </a:t>
            </a:r>
            <a:endParaRPr lang="fr-BE" sz="6000" dirty="0">
              <a:solidFill>
                <a:schemeClr val="tx1"/>
              </a:solidFill>
            </a:endParaRPr>
          </a:p>
        </p:txBody>
      </p:sp>
      <p:sp>
        <p:nvSpPr>
          <p:cNvPr id="2" name="Espace réservé du numéro de diapositive 1"/>
          <p:cNvSpPr>
            <a:spLocks noGrp="1"/>
          </p:cNvSpPr>
          <p:nvPr>
            <p:ph type="sldNum" sz="quarter" idx="12"/>
          </p:nvPr>
        </p:nvSpPr>
        <p:spPr/>
        <p:txBody>
          <a:bodyPr/>
          <a:lstStyle/>
          <a:p>
            <a:pPr>
              <a:defRPr/>
            </a:pPr>
            <a:fld id="{B3523E75-A28C-4060-9330-B2BE6DE0F8E2}" type="slidenum">
              <a:rPr lang="en-US" smtClean="0"/>
              <a:pPr>
                <a:defRPr/>
              </a:pPr>
              <a:t>67</a:t>
            </a:fld>
            <a:endParaRPr lang="en-US"/>
          </a:p>
        </p:txBody>
      </p:sp>
    </p:spTree>
    <p:extLst>
      <p:ext uri="{BB962C8B-B14F-4D97-AF65-F5344CB8AC3E}">
        <p14:creationId xmlns:p14="http://schemas.microsoft.com/office/powerpoint/2010/main" val="4036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Résultat de recherche d'images pour &quot;avio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3" name="AutoShape 8" descr="Résultat de recherche d'images pour &quot;auto dion bouto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4" name="AutoShape 10" descr="Résultat de recherche d'images pour &quot;auto dion bouton&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5" name="AutoShape 16" descr="Résultat de recherche d'images pour &quot;auto audi A5&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grpSp>
        <p:nvGrpSpPr>
          <p:cNvPr id="7" name="Groupe 6"/>
          <p:cNvGrpSpPr/>
          <p:nvPr/>
        </p:nvGrpSpPr>
        <p:grpSpPr>
          <a:xfrm>
            <a:off x="107504" y="19977"/>
            <a:ext cx="8961666" cy="6751515"/>
            <a:chOff x="107504" y="19977"/>
            <a:chExt cx="8961666" cy="6751515"/>
          </a:xfrm>
        </p:grpSpPr>
        <p:pic>
          <p:nvPicPr>
            <p:cNvPr id="3074" name="Picture 2" descr="Résultat de recherche d'images pour &quot;avion wrigh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977"/>
              <a:ext cx="2904257" cy="21811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ésultat de recherche d'images pour &quot;avio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2740" y="30424"/>
              <a:ext cx="4875696" cy="223224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ésultat de recherche d'images pour &quot;auto dion bouton&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304746"/>
              <a:ext cx="2592288" cy="213236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Résultat de recherche d'images pour &quot;auto audi A5&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5780" y="2298045"/>
              <a:ext cx="3153929" cy="192304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Résultat de recherche d'images pour &quot;ecole 1900 photo&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728" y="4648066"/>
              <a:ext cx="2745950" cy="20394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Résultat de recherche d'images pour &quot;amphitheatre université&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1" y="4486902"/>
              <a:ext cx="4569179" cy="2284590"/>
            </a:xfrm>
            <a:prstGeom prst="rect">
              <a:avLst/>
            </a:prstGeom>
            <a:noFill/>
            <a:extLst>
              <a:ext uri="{909E8E84-426E-40DD-AFC4-6F175D3DCCD1}">
                <a14:hiddenFill xmlns:a14="http://schemas.microsoft.com/office/drawing/2010/main">
                  <a:solidFill>
                    <a:srgbClr val="FFFFFF"/>
                  </a:solidFill>
                </a14:hiddenFill>
              </a:ext>
            </a:extLst>
          </p:spPr>
        </p:pic>
        <p:sp>
          <p:nvSpPr>
            <p:cNvPr id="6" name="Flèche droite 5"/>
            <p:cNvSpPr/>
            <p:nvPr/>
          </p:nvSpPr>
          <p:spPr>
            <a:xfrm>
              <a:off x="3203848" y="836712"/>
              <a:ext cx="792088" cy="576064"/>
            </a:xfrm>
            <a:prstGeom prs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Flèche droite 13"/>
            <p:cNvSpPr/>
            <p:nvPr/>
          </p:nvSpPr>
          <p:spPr>
            <a:xfrm>
              <a:off x="2894608" y="2492896"/>
              <a:ext cx="2757512" cy="576064"/>
            </a:xfrm>
            <a:prstGeom prs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Flèche droite 14"/>
            <p:cNvSpPr/>
            <p:nvPr/>
          </p:nvSpPr>
          <p:spPr>
            <a:xfrm>
              <a:off x="3290652" y="5632101"/>
              <a:ext cx="1065324" cy="576064"/>
            </a:xfrm>
            <a:prstGeom prs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6" name="Rectangle à coins arrondis 15"/>
          <p:cNvSpPr/>
          <p:nvPr/>
        </p:nvSpPr>
        <p:spPr>
          <a:xfrm>
            <a:off x="2771800" y="3323676"/>
            <a:ext cx="2952328" cy="6790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dirty="0" smtClean="0">
                <a:latin typeface="Arial Narrow" panose="020B0606020202030204" pitchFamily="34" charset="0"/>
              </a:rPr>
              <a:t>Cherchez l’erreur</a:t>
            </a:r>
          </a:p>
        </p:txBody>
      </p:sp>
      <p:sp>
        <p:nvSpPr>
          <p:cNvPr id="8" name="Espace réservé du numéro de diapositive 7"/>
          <p:cNvSpPr>
            <a:spLocks noGrp="1"/>
          </p:cNvSpPr>
          <p:nvPr>
            <p:ph type="sldNum" sz="quarter" idx="12"/>
          </p:nvPr>
        </p:nvSpPr>
        <p:spPr/>
        <p:txBody>
          <a:bodyPr/>
          <a:lstStyle/>
          <a:p>
            <a:pPr>
              <a:defRPr/>
            </a:pPr>
            <a:fld id="{B3523E75-A28C-4060-9330-B2BE6DE0F8E2}" type="slidenum">
              <a:rPr lang="en-US" smtClean="0"/>
              <a:pPr>
                <a:defRPr/>
              </a:pPr>
              <a:t>7</a:t>
            </a:fld>
            <a:endParaRPr lang="en-US"/>
          </a:p>
        </p:txBody>
      </p:sp>
    </p:spTree>
    <p:extLst>
      <p:ext uri="{BB962C8B-B14F-4D97-AF65-F5344CB8AC3E}">
        <p14:creationId xmlns:p14="http://schemas.microsoft.com/office/powerpoint/2010/main" val="54471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843808" y="3212976"/>
            <a:ext cx="3384376" cy="1273562"/>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500" dirty="0" smtClean="0"/>
              <a:t>Les évolutions </a:t>
            </a:r>
          </a:p>
          <a:p>
            <a:pPr algn="ctr"/>
            <a:r>
              <a:rPr lang="fr-BE" sz="2500" dirty="0" smtClean="0"/>
              <a:t>de l’enseignement </a:t>
            </a:r>
          </a:p>
          <a:p>
            <a:pPr algn="ctr"/>
            <a:r>
              <a:rPr lang="fr-BE" sz="2500" dirty="0"/>
              <a:t>s</a:t>
            </a:r>
            <a:r>
              <a:rPr lang="fr-BE" sz="2500" dirty="0" smtClean="0"/>
              <a:t>upérieur en Europe</a:t>
            </a:r>
            <a:endParaRPr lang="fr-BE" sz="2500" dirty="0"/>
          </a:p>
        </p:txBody>
      </p:sp>
      <p:sp>
        <p:nvSpPr>
          <p:cNvPr id="3" name="Rectangle à coins arrondis 2"/>
          <p:cNvSpPr/>
          <p:nvPr/>
        </p:nvSpPr>
        <p:spPr>
          <a:xfrm>
            <a:off x="1368188" y="2576194"/>
            <a:ext cx="2016224" cy="528770"/>
          </a:xfrm>
          <a:prstGeom prst="roundRect">
            <a:avLst/>
          </a:prstGeom>
          <a:solidFill>
            <a:schemeClr val="tx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POLITIQUE</a:t>
            </a:r>
            <a:endParaRPr lang="fr-BE" sz="2400" dirty="0"/>
          </a:p>
        </p:txBody>
      </p:sp>
      <p:sp>
        <p:nvSpPr>
          <p:cNvPr id="4" name="Rectangle à coins arrondis 3"/>
          <p:cNvSpPr/>
          <p:nvPr/>
        </p:nvSpPr>
        <p:spPr>
          <a:xfrm>
            <a:off x="3285755" y="4700430"/>
            <a:ext cx="2798413" cy="528770"/>
          </a:xfrm>
          <a:prstGeom prst="roundRect">
            <a:avLst/>
          </a:prstGeom>
          <a:solidFill>
            <a:schemeClr val="tx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PEDAGOGIQUE</a:t>
            </a:r>
            <a:endParaRPr lang="fr-BE" sz="2400" dirty="0"/>
          </a:p>
        </p:txBody>
      </p:sp>
      <p:sp>
        <p:nvSpPr>
          <p:cNvPr id="5" name="Rectangle à coins arrondis 4"/>
          <p:cNvSpPr/>
          <p:nvPr/>
        </p:nvSpPr>
        <p:spPr>
          <a:xfrm>
            <a:off x="5388383" y="2570573"/>
            <a:ext cx="2514563" cy="528770"/>
          </a:xfrm>
          <a:prstGeom prst="roundRect">
            <a:avLst/>
          </a:prstGeom>
          <a:solidFill>
            <a:schemeClr val="tx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ECONOMIQUE</a:t>
            </a:r>
            <a:endParaRPr lang="fr-BE" sz="2400" dirty="0"/>
          </a:p>
        </p:txBody>
      </p:sp>
      <p:sp>
        <p:nvSpPr>
          <p:cNvPr id="6" name="Rectangle à coins arrondis 5"/>
          <p:cNvSpPr/>
          <p:nvPr/>
        </p:nvSpPr>
        <p:spPr>
          <a:xfrm>
            <a:off x="179512" y="116632"/>
            <a:ext cx="4752528" cy="23197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smtClean="0">
                <a:solidFill>
                  <a:schemeClr val="tx1"/>
                </a:solidFill>
              </a:rPr>
              <a:t>- Déclaration de Bologne</a:t>
            </a:r>
          </a:p>
          <a:p>
            <a:r>
              <a:rPr lang="fr-BE" dirty="0" smtClean="0">
                <a:solidFill>
                  <a:schemeClr val="tx1"/>
                </a:solidFill>
              </a:rPr>
              <a:t>- </a:t>
            </a:r>
            <a:r>
              <a:rPr lang="fr-BE" i="1" dirty="0" smtClean="0">
                <a:solidFill>
                  <a:schemeClr val="tx1"/>
                </a:solidFill>
              </a:rPr>
              <a:t>Learning </a:t>
            </a:r>
            <a:r>
              <a:rPr lang="fr-BE" i="1" dirty="0" err="1" smtClean="0">
                <a:solidFill>
                  <a:schemeClr val="tx1"/>
                </a:solidFill>
              </a:rPr>
              <a:t>outcomes</a:t>
            </a:r>
            <a:r>
              <a:rPr lang="fr-BE" i="1" dirty="0" smtClean="0">
                <a:solidFill>
                  <a:schemeClr val="tx1"/>
                </a:solidFill>
              </a:rPr>
              <a:t> de Dublin </a:t>
            </a:r>
            <a:r>
              <a:rPr lang="fr-BE" dirty="0" smtClean="0">
                <a:solidFill>
                  <a:schemeClr val="tx1"/>
                </a:solidFill>
              </a:rPr>
              <a:t>(connaissances, </a:t>
            </a:r>
            <a:br>
              <a:rPr lang="fr-BE" dirty="0" smtClean="0">
                <a:solidFill>
                  <a:schemeClr val="tx1"/>
                </a:solidFill>
              </a:rPr>
            </a:br>
            <a:r>
              <a:rPr lang="fr-BE" dirty="0" smtClean="0">
                <a:solidFill>
                  <a:schemeClr val="tx1"/>
                </a:solidFill>
              </a:rPr>
              <a:t>    compréhension, jugements, communication, </a:t>
            </a:r>
            <a:br>
              <a:rPr lang="fr-BE" dirty="0" smtClean="0">
                <a:solidFill>
                  <a:schemeClr val="tx1"/>
                </a:solidFill>
              </a:rPr>
            </a:br>
            <a:r>
              <a:rPr lang="fr-BE" dirty="0" smtClean="0">
                <a:solidFill>
                  <a:schemeClr val="tx1"/>
                </a:solidFill>
              </a:rPr>
              <a:t>     autonomie)</a:t>
            </a:r>
          </a:p>
          <a:p>
            <a:r>
              <a:rPr lang="fr-BE" dirty="0" smtClean="0">
                <a:solidFill>
                  <a:schemeClr val="tx1"/>
                </a:solidFill>
              </a:rPr>
              <a:t>- Renforcement de la gouvernance</a:t>
            </a:r>
          </a:p>
          <a:p>
            <a:r>
              <a:rPr lang="fr-BE" dirty="0" smtClean="0">
                <a:solidFill>
                  <a:schemeClr val="tx1"/>
                </a:solidFill>
              </a:rPr>
              <a:t>- Démarche qualité (</a:t>
            </a:r>
            <a:r>
              <a:rPr lang="fr-BE" dirty="0" err="1" smtClean="0">
                <a:solidFill>
                  <a:schemeClr val="tx1"/>
                </a:solidFill>
              </a:rPr>
              <a:t>rankings</a:t>
            </a:r>
            <a:r>
              <a:rPr lang="fr-BE" dirty="0" smtClean="0">
                <a:solidFill>
                  <a:schemeClr val="tx1"/>
                </a:solidFill>
              </a:rPr>
              <a:t>)</a:t>
            </a:r>
          </a:p>
        </p:txBody>
      </p:sp>
      <p:sp>
        <p:nvSpPr>
          <p:cNvPr id="7" name="Rectangle à coins arrondis 6"/>
          <p:cNvSpPr/>
          <p:nvPr/>
        </p:nvSpPr>
        <p:spPr>
          <a:xfrm>
            <a:off x="5212994" y="406924"/>
            <a:ext cx="3559412" cy="1691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fr-BE" dirty="0" smtClean="0">
                <a:solidFill>
                  <a:schemeClr val="tx1"/>
                </a:solidFill>
              </a:rPr>
              <a:t>Massification des universités</a:t>
            </a:r>
          </a:p>
          <a:p>
            <a:pPr marL="285750" indent="-285750">
              <a:buFontTx/>
              <a:buChar char="-"/>
            </a:pPr>
            <a:r>
              <a:rPr lang="fr-BE" dirty="0" smtClean="0">
                <a:solidFill>
                  <a:schemeClr val="tx1"/>
                </a:solidFill>
              </a:rPr>
              <a:t>Manque de financement </a:t>
            </a:r>
          </a:p>
          <a:p>
            <a:pPr marL="285750" indent="-285750">
              <a:buFontTx/>
              <a:buChar char="-"/>
            </a:pPr>
            <a:r>
              <a:rPr lang="fr-BE" i="1" dirty="0" err="1" smtClean="0">
                <a:solidFill>
                  <a:schemeClr val="tx1"/>
                </a:solidFill>
              </a:rPr>
              <a:t>Merchandisation</a:t>
            </a:r>
            <a:r>
              <a:rPr lang="fr-BE" dirty="0" smtClean="0">
                <a:solidFill>
                  <a:schemeClr val="tx1"/>
                </a:solidFill>
              </a:rPr>
              <a:t> des étudiants</a:t>
            </a:r>
          </a:p>
          <a:p>
            <a:pPr marL="285750" indent="-285750">
              <a:buFontTx/>
              <a:buChar char="-"/>
            </a:pPr>
            <a:r>
              <a:rPr lang="fr-BE" dirty="0" smtClean="0">
                <a:solidFill>
                  <a:schemeClr val="tx1"/>
                </a:solidFill>
              </a:rPr>
              <a:t>Conciliation études et travail</a:t>
            </a:r>
          </a:p>
          <a:p>
            <a:pPr marL="285750" indent="-285750">
              <a:buFontTx/>
              <a:buChar char="-"/>
            </a:pPr>
            <a:r>
              <a:rPr lang="fr-BE" dirty="0">
                <a:solidFill>
                  <a:schemeClr val="tx1"/>
                </a:solidFill>
              </a:rPr>
              <a:t>Employabilité </a:t>
            </a:r>
          </a:p>
        </p:txBody>
      </p:sp>
      <p:sp>
        <p:nvSpPr>
          <p:cNvPr id="8" name="Rectangle à coins arrondis 7"/>
          <p:cNvSpPr/>
          <p:nvPr/>
        </p:nvSpPr>
        <p:spPr>
          <a:xfrm>
            <a:off x="323528" y="5445224"/>
            <a:ext cx="8448878" cy="1152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fr-BE" dirty="0" smtClean="0">
                <a:solidFill>
                  <a:schemeClr val="tx1"/>
                </a:solidFill>
              </a:rPr>
              <a:t>Développement des approches constructivistes et socioconstructivistes</a:t>
            </a:r>
          </a:p>
          <a:p>
            <a:pPr marL="285750" indent="-285750">
              <a:buFontTx/>
              <a:buChar char="-"/>
            </a:pPr>
            <a:r>
              <a:rPr lang="fr-BE" dirty="0" smtClean="0">
                <a:solidFill>
                  <a:schemeClr val="tx1"/>
                </a:solidFill>
              </a:rPr>
              <a:t>Organisation des </a:t>
            </a:r>
            <a:r>
              <a:rPr lang="fr-BE" dirty="0" err="1" smtClean="0">
                <a:solidFill>
                  <a:schemeClr val="tx1"/>
                </a:solidFill>
              </a:rPr>
              <a:t>ECTS</a:t>
            </a:r>
            <a:r>
              <a:rPr lang="fr-BE" dirty="0" smtClean="0">
                <a:solidFill>
                  <a:schemeClr val="tx1"/>
                </a:solidFill>
              </a:rPr>
              <a:t> (prise en compte du travail personnel de l’étudiant</a:t>
            </a:r>
          </a:p>
          <a:p>
            <a:pPr marL="285750" indent="-285750">
              <a:buFontTx/>
              <a:buChar char="-"/>
            </a:pPr>
            <a:r>
              <a:rPr lang="fr-BE" dirty="0" smtClean="0">
                <a:solidFill>
                  <a:schemeClr val="tx1"/>
                </a:solidFill>
              </a:rPr>
              <a:t>Enseignant : organisateur de dispositifs de formation &gt;&gt;&gt;&gt; transmetteur</a:t>
            </a:r>
          </a:p>
        </p:txBody>
      </p:sp>
      <p:sp>
        <p:nvSpPr>
          <p:cNvPr id="9" name="Rectangle 8"/>
          <p:cNvSpPr/>
          <p:nvPr/>
        </p:nvSpPr>
        <p:spPr>
          <a:xfrm>
            <a:off x="6486406" y="3302158"/>
            <a:ext cx="2550090" cy="954107"/>
          </a:xfrm>
          <a:prstGeom prst="rect">
            <a:avLst/>
          </a:prstGeom>
        </p:spPr>
        <p:txBody>
          <a:bodyPr wrap="square">
            <a:spAutoFit/>
          </a:bodyPr>
          <a:lstStyle/>
          <a:p>
            <a:pPr>
              <a:defRPr sz="1800" b="1" i="0" u="none" strike="noStrike" kern="1200" baseline="0">
                <a:solidFill>
                  <a:prstClr val="black"/>
                </a:solidFill>
                <a:latin typeface="+mn-lt"/>
                <a:ea typeface="+mn-ea"/>
                <a:cs typeface="+mn-cs"/>
              </a:defRPr>
            </a:pPr>
            <a:r>
              <a:rPr lang="en-US" sz="1400" b="1" dirty="0" smtClean="0">
                <a:solidFill>
                  <a:prstClr val="black"/>
                </a:solidFill>
              </a:rPr>
              <a:t>N </a:t>
            </a:r>
            <a:r>
              <a:rPr lang="en-US" sz="1400" b="1" dirty="0" err="1" smtClean="0">
                <a:solidFill>
                  <a:prstClr val="black"/>
                </a:solidFill>
              </a:rPr>
              <a:t>étudiants</a:t>
            </a:r>
            <a:r>
              <a:rPr lang="en-US" sz="1400" b="1" dirty="0" smtClean="0">
                <a:solidFill>
                  <a:prstClr val="black"/>
                </a:solidFill>
              </a:rPr>
              <a:t> </a:t>
            </a:r>
            <a:r>
              <a:rPr lang="en-US" sz="1400" b="1" dirty="0" err="1" smtClean="0">
                <a:solidFill>
                  <a:prstClr val="black"/>
                </a:solidFill>
              </a:rPr>
              <a:t>universitaires</a:t>
            </a:r>
            <a:r>
              <a:rPr lang="en-US" sz="1400" b="1" dirty="0" smtClean="0">
                <a:solidFill>
                  <a:prstClr val="black"/>
                </a:solidFill>
              </a:rPr>
              <a:t> </a:t>
            </a:r>
          </a:p>
          <a:p>
            <a:pPr>
              <a:defRPr sz="1800" b="1" i="0" u="none" strike="noStrike" kern="1200" baseline="0">
                <a:solidFill>
                  <a:prstClr val="black"/>
                </a:solidFill>
                <a:latin typeface="+mn-lt"/>
                <a:ea typeface="+mn-ea"/>
                <a:cs typeface="+mn-cs"/>
              </a:defRPr>
            </a:pPr>
            <a:r>
              <a:rPr lang="en-US" sz="1400" b="1" dirty="0" err="1" smtClean="0">
                <a:solidFill>
                  <a:prstClr val="black"/>
                </a:solidFill>
              </a:rPr>
              <a:t>européens</a:t>
            </a:r>
            <a:r>
              <a:rPr lang="en-US" sz="1400" b="1" dirty="0" smtClean="0">
                <a:solidFill>
                  <a:prstClr val="black"/>
                </a:solidFill>
              </a:rPr>
              <a:t> : 19, 6  10</a:t>
            </a:r>
            <a:r>
              <a:rPr lang="en-US" sz="1400" b="1" baseline="30000" dirty="0" smtClean="0">
                <a:solidFill>
                  <a:prstClr val="black"/>
                </a:solidFill>
              </a:rPr>
              <a:t>6</a:t>
            </a:r>
          </a:p>
          <a:p>
            <a:pPr>
              <a:defRPr sz="1800" b="1" i="0" u="none" strike="noStrike" kern="1200" baseline="0">
                <a:solidFill>
                  <a:prstClr val="black"/>
                </a:solidFill>
                <a:latin typeface="+mn-lt"/>
                <a:ea typeface="+mn-ea"/>
                <a:cs typeface="+mn-cs"/>
              </a:defRPr>
            </a:pPr>
            <a:r>
              <a:rPr lang="en-US" sz="1400" b="1" dirty="0" smtClean="0">
                <a:solidFill>
                  <a:prstClr val="black"/>
                </a:solidFill>
              </a:rPr>
              <a:t>N </a:t>
            </a:r>
            <a:r>
              <a:rPr lang="en-US" sz="1400" b="1" dirty="0" err="1" smtClean="0">
                <a:solidFill>
                  <a:prstClr val="black"/>
                </a:solidFill>
              </a:rPr>
              <a:t>diplômés</a:t>
            </a:r>
            <a:r>
              <a:rPr lang="en-US" sz="1400" b="1" dirty="0" smtClean="0">
                <a:solidFill>
                  <a:prstClr val="black"/>
                </a:solidFill>
              </a:rPr>
              <a:t> par an : 4,1 </a:t>
            </a:r>
            <a:r>
              <a:rPr lang="en-US" sz="1400" b="1" dirty="0">
                <a:solidFill>
                  <a:prstClr val="black"/>
                </a:solidFill>
              </a:rPr>
              <a:t>10</a:t>
            </a:r>
            <a:r>
              <a:rPr lang="en-US" sz="1400" b="1" baseline="30000" dirty="0">
                <a:solidFill>
                  <a:prstClr val="black"/>
                </a:solidFill>
              </a:rPr>
              <a:t>6</a:t>
            </a:r>
          </a:p>
          <a:p>
            <a:pPr>
              <a:defRPr sz="1800" b="1" i="0" u="none" strike="noStrike" kern="1200" baseline="0">
                <a:solidFill>
                  <a:prstClr val="black"/>
                </a:solidFill>
                <a:latin typeface="+mn-lt"/>
                <a:ea typeface="+mn-ea"/>
                <a:cs typeface="+mn-cs"/>
              </a:defRPr>
            </a:pPr>
            <a:r>
              <a:rPr lang="en-US" sz="1400" b="1" dirty="0" smtClean="0">
                <a:solidFill>
                  <a:prstClr val="black"/>
                </a:solidFill>
                <a:hlinkClick r:id="rId2"/>
              </a:rPr>
              <a:t>http</a:t>
            </a:r>
            <a:r>
              <a:rPr lang="en-US" sz="1400" b="1" dirty="0">
                <a:solidFill>
                  <a:prstClr val="black"/>
                </a:solidFill>
                <a:hlinkClick r:id="rId2"/>
              </a:rPr>
              <a:t>://ec.europa.eu/eurostat</a:t>
            </a:r>
            <a:r>
              <a:rPr lang="en-US" sz="1400" b="1" dirty="0" smtClean="0">
                <a:solidFill>
                  <a:prstClr val="black"/>
                </a:solidFill>
                <a:hlinkClick r:id="rId2"/>
              </a:rPr>
              <a:t>/</a:t>
            </a:r>
            <a:r>
              <a:rPr lang="en-US" sz="1400" b="1" dirty="0" smtClean="0">
                <a:solidFill>
                  <a:prstClr val="black"/>
                </a:solidFill>
              </a:rPr>
              <a:t> </a:t>
            </a:r>
            <a:endParaRPr lang="en-US" sz="1400" b="1" dirty="0">
              <a:solidFill>
                <a:prstClr val="black"/>
              </a:solidFill>
            </a:endParaRPr>
          </a:p>
        </p:txBody>
      </p:sp>
      <p:cxnSp>
        <p:nvCxnSpPr>
          <p:cNvPr id="10" name="Connecteur droit avec flèche 9"/>
          <p:cNvCxnSpPr/>
          <p:nvPr/>
        </p:nvCxnSpPr>
        <p:spPr>
          <a:xfrm>
            <a:off x="8244408" y="2098726"/>
            <a:ext cx="0" cy="111425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10"/>
          <p:cNvSpPr>
            <a:spLocks noGrp="1"/>
          </p:cNvSpPr>
          <p:nvPr>
            <p:ph type="sldNum" sz="quarter" idx="12"/>
          </p:nvPr>
        </p:nvSpPr>
        <p:spPr/>
        <p:txBody>
          <a:bodyPr/>
          <a:lstStyle/>
          <a:p>
            <a:pPr>
              <a:defRPr/>
            </a:pPr>
            <a:fld id="{B3523E75-A28C-4060-9330-B2BE6DE0F8E2}" type="slidenum">
              <a:rPr lang="en-US" smtClean="0"/>
              <a:pPr>
                <a:defRPr/>
              </a:pPr>
              <a:t>8</a:t>
            </a:fld>
            <a:endParaRPr lang="en-US"/>
          </a:p>
        </p:txBody>
      </p:sp>
    </p:spTree>
    <p:extLst>
      <p:ext uri="{BB962C8B-B14F-4D97-AF65-F5344CB8AC3E}">
        <p14:creationId xmlns:p14="http://schemas.microsoft.com/office/powerpoint/2010/main" val="194769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203847" y="2955014"/>
            <a:ext cx="2520280" cy="1043289"/>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Les défis pour</a:t>
            </a:r>
          </a:p>
          <a:p>
            <a:pPr algn="ctr"/>
            <a:r>
              <a:rPr lang="fr-BE" dirty="0" smtClean="0"/>
              <a:t> les enseignants </a:t>
            </a:r>
            <a:endParaRPr lang="fr-BE" dirty="0"/>
          </a:p>
        </p:txBody>
      </p:sp>
      <p:sp>
        <p:nvSpPr>
          <p:cNvPr id="8" name="Rectangle à coins arrondis 7"/>
          <p:cNvSpPr/>
          <p:nvPr/>
        </p:nvSpPr>
        <p:spPr>
          <a:xfrm>
            <a:off x="407272" y="2310431"/>
            <a:ext cx="2304256" cy="8919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smtClean="0">
                <a:solidFill>
                  <a:schemeClr val="tx1"/>
                </a:solidFill>
              </a:rPr>
              <a:t>Faire de la recherche</a:t>
            </a:r>
          </a:p>
          <a:p>
            <a:r>
              <a:rPr lang="fr-BE" dirty="0" smtClean="0">
                <a:solidFill>
                  <a:schemeClr val="tx1"/>
                </a:solidFill>
              </a:rPr>
              <a:t>(construire son CV)</a:t>
            </a:r>
          </a:p>
        </p:txBody>
      </p:sp>
      <p:sp>
        <p:nvSpPr>
          <p:cNvPr id="11" name="Rectangle à coins arrondis 10"/>
          <p:cNvSpPr/>
          <p:nvPr/>
        </p:nvSpPr>
        <p:spPr>
          <a:xfrm>
            <a:off x="3203847" y="214939"/>
            <a:ext cx="2304256" cy="14662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smtClean="0">
                <a:solidFill>
                  <a:schemeClr val="tx1"/>
                </a:solidFill>
              </a:rPr>
              <a:t>Faire de la recherche</a:t>
            </a:r>
          </a:p>
          <a:p>
            <a:r>
              <a:rPr lang="fr-BE" dirty="0">
                <a:solidFill>
                  <a:schemeClr val="tx1"/>
                </a:solidFill>
              </a:rPr>
              <a:t>d</a:t>
            </a:r>
            <a:r>
              <a:rPr lang="fr-BE" dirty="0" smtClean="0">
                <a:solidFill>
                  <a:schemeClr val="tx1"/>
                </a:solidFill>
              </a:rPr>
              <a:t>e haut niveau pour augmenter le </a:t>
            </a:r>
            <a:r>
              <a:rPr lang="fr-BE" dirty="0" err="1" smtClean="0">
                <a:solidFill>
                  <a:schemeClr val="tx1"/>
                </a:solidFill>
              </a:rPr>
              <a:t>ranking</a:t>
            </a:r>
            <a:endParaRPr lang="fr-BE" dirty="0" smtClean="0">
              <a:solidFill>
                <a:schemeClr val="tx1"/>
              </a:solidFill>
            </a:endParaRPr>
          </a:p>
        </p:txBody>
      </p:sp>
      <p:sp>
        <p:nvSpPr>
          <p:cNvPr id="12" name="Rectangle à coins arrondis 11"/>
          <p:cNvSpPr/>
          <p:nvPr/>
        </p:nvSpPr>
        <p:spPr>
          <a:xfrm>
            <a:off x="5724127" y="939419"/>
            <a:ext cx="2016224" cy="8968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Trouver des fonds</a:t>
            </a:r>
          </a:p>
          <a:p>
            <a:pPr algn="ctr"/>
            <a:r>
              <a:rPr lang="fr-BE" dirty="0" smtClean="0">
                <a:solidFill>
                  <a:schemeClr val="tx1"/>
                </a:solidFill>
              </a:rPr>
              <a:t>(Manager)</a:t>
            </a:r>
          </a:p>
        </p:txBody>
      </p:sp>
      <p:sp>
        <p:nvSpPr>
          <p:cNvPr id="13" name="Rectangle à coins arrondis 12"/>
          <p:cNvSpPr/>
          <p:nvPr/>
        </p:nvSpPr>
        <p:spPr>
          <a:xfrm>
            <a:off x="6228184" y="2122261"/>
            <a:ext cx="2016224"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Atteindre les objectifs d’apprentissage</a:t>
            </a:r>
          </a:p>
        </p:txBody>
      </p:sp>
      <p:sp>
        <p:nvSpPr>
          <p:cNvPr id="14" name="Rectangle à coins arrondis 13"/>
          <p:cNvSpPr/>
          <p:nvPr/>
        </p:nvSpPr>
        <p:spPr>
          <a:xfrm>
            <a:off x="6245926" y="3476659"/>
            <a:ext cx="2016224"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Avoir des taux de réussite élevés</a:t>
            </a:r>
          </a:p>
        </p:txBody>
      </p:sp>
      <p:sp>
        <p:nvSpPr>
          <p:cNvPr id="15" name="Rectangle à coins arrondis 14"/>
          <p:cNvSpPr/>
          <p:nvPr/>
        </p:nvSpPr>
        <p:spPr>
          <a:xfrm>
            <a:off x="4067944" y="4891678"/>
            <a:ext cx="1728192" cy="9708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Rendre les étudiants </a:t>
            </a:r>
          </a:p>
          <a:p>
            <a:pPr algn="ctr"/>
            <a:r>
              <a:rPr lang="fr-BE" dirty="0" smtClean="0">
                <a:solidFill>
                  <a:schemeClr val="tx1"/>
                </a:solidFill>
              </a:rPr>
              <a:t>satisfaits</a:t>
            </a:r>
          </a:p>
        </p:txBody>
      </p:sp>
      <p:sp>
        <p:nvSpPr>
          <p:cNvPr id="16" name="Rectangle à coins arrondis 15"/>
          <p:cNvSpPr/>
          <p:nvPr/>
        </p:nvSpPr>
        <p:spPr>
          <a:xfrm>
            <a:off x="767312" y="3619265"/>
            <a:ext cx="1944216" cy="10801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Développer ses compétences en enseignement</a:t>
            </a:r>
          </a:p>
        </p:txBody>
      </p:sp>
      <p:sp>
        <p:nvSpPr>
          <p:cNvPr id="17" name="Rectangle à coins arrondis 16"/>
          <p:cNvSpPr/>
          <p:nvPr/>
        </p:nvSpPr>
        <p:spPr>
          <a:xfrm>
            <a:off x="2169705" y="4891678"/>
            <a:ext cx="1584176" cy="10801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Capacité à travailler en équipe</a:t>
            </a:r>
          </a:p>
        </p:txBody>
      </p:sp>
      <p:sp>
        <p:nvSpPr>
          <p:cNvPr id="18" name="Rectangle à coins arrondis 17"/>
          <p:cNvSpPr/>
          <p:nvPr/>
        </p:nvSpPr>
        <p:spPr>
          <a:xfrm>
            <a:off x="5961052" y="4595283"/>
            <a:ext cx="1779299" cy="9219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Capacité à intégrer les TIC</a:t>
            </a:r>
          </a:p>
        </p:txBody>
      </p:sp>
      <p:sp>
        <p:nvSpPr>
          <p:cNvPr id="19" name="Rectangle à coins arrondis 18"/>
          <p:cNvSpPr/>
          <p:nvPr/>
        </p:nvSpPr>
        <p:spPr>
          <a:xfrm>
            <a:off x="1331640" y="1216908"/>
            <a:ext cx="1584176" cy="9669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Rendre des comptes</a:t>
            </a:r>
          </a:p>
          <a:p>
            <a:pPr algn="ctr"/>
            <a:r>
              <a:rPr lang="fr-BE" dirty="0" smtClean="0">
                <a:solidFill>
                  <a:schemeClr val="tx1"/>
                </a:solidFill>
              </a:rPr>
              <a:t>(portfolios)</a:t>
            </a:r>
          </a:p>
        </p:txBody>
      </p:sp>
      <p:cxnSp>
        <p:nvCxnSpPr>
          <p:cNvPr id="20" name="Connecteur droit avec flèche 19"/>
          <p:cNvCxnSpPr>
            <a:endCxn id="15" idx="0"/>
          </p:cNvCxnSpPr>
          <p:nvPr/>
        </p:nvCxnSpPr>
        <p:spPr>
          <a:xfrm>
            <a:off x="4932040" y="3998303"/>
            <a:ext cx="0" cy="89337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H="1" flipV="1">
            <a:off x="2711528" y="3001201"/>
            <a:ext cx="492319" cy="26914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H="1" flipV="1">
            <a:off x="2915816" y="2122261"/>
            <a:ext cx="432048" cy="81868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4572000" y="1681154"/>
            <a:ext cx="0" cy="125979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V="1">
            <a:off x="5389240" y="1836273"/>
            <a:ext cx="406896" cy="111874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endCxn id="13" idx="1"/>
          </p:cNvCxnSpPr>
          <p:nvPr/>
        </p:nvCxnSpPr>
        <p:spPr>
          <a:xfrm flipV="1">
            <a:off x="5687218" y="2554309"/>
            <a:ext cx="540966" cy="44689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a:off x="5724127" y="3546545"/>
            <a:ext cx="521799" cy="17048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5674852" y="3993233"/>
            <a:ext cx="286200" cy="61467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flipH="1">
            <a:off x="2717396" y="3745802"/>
            <a:ext cx="492320" cy="24743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flipH="1">
            <a:off x="3203847" y="4043279"/>
            <a:ext cx="250266" cy="8483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p:cNvSpPr>
            <a:spLocks noGrp="1"/>
          </p:cNvSpPr>
          <p:nvPr>
            <p:ph type="sldNum" sz="quarter" idx="12"/>
          </p:nvPr>
        </p:nvSpPr>
        <p:spPr/>
        <p:txBody>
          <a:bodyPr/>
          <a:lstStyle/>
          <a:p>
            <a:pPr>
              <a:defRPr/>
            </a:pPr>
            <a:fld id="{B3523E75-A28C-4060-9330-B2BE6DE0F8E2}" type="slidenum">
              <a:rPr lang="en-US" smtClean="0"/>
              <a:pPr>
                <a:defRPr/>
              </a:pPr>
              <a:t>9</a:t>
            </a:fld>
            <a:endParaRPr lang="en-US"/>
          </a:p>
        </p:txBody>
      </p:sp>
    </p:spTree>
    <p:extLst>
      <p:ext uri="{BB962C8B-B14F-4D97-AF65-F5344CB8AC3E}">
        <p14:creationId xmlns:p14="http://schemas.microsoft.com/office/powerpoint/2010/main" val="361479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8138</TotalTime>
  <Words>2737</Words>
  <Application>Microsoft Office PowerPoint</Application>
  <PresentationFormat>Affichage à l'écran (4:3)</PresentationFormat>
  <Paragraphs>499</Paragraphs>
  <Slides>67</Slides>
  <Notes>8</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67</vt:i4>
      </vt:variant>
    </vt:vector>
  </HeadingPairs>
  <TitlesOfParts>
    <vt:vector size="74" baseType="lpstr">
      <vt:lpstr>Arial</vt:lpstr>
      <vt:lpstr>Arial Black</vt:lpstr>
      <vt:lpstr>Arial Narrow</vt:lpstr>
      <vt:lpstr>Calibri</vt:lpstr>
      <vt:lpstr>Times New Roman</vt:lpstr>
      <vt:lpstr>Thème Office</vt:lpstr>
      <vt:lpstr>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https://www.youtube.com/watch?v=dGCJ46vyR9o&amp;feature=player_embedded</vt:lpstr>
      <vt:lpstr>Présentation PowerPoint</vt:lpstr>
      <vt:lpstr>Présentation PowerPoint</vt:lpstr>
      <vt:lpstr>Présentation PowerPoint</vt:lpstr>
      <vt:lpstr>Oui, les étudiants sont capables de faire la part des choses prioritaires et accessoires.</vt:lpstr>
      <vt:lpstr>On apprend qu’en écoutant.</vt:lpstr>
      <vt:lpstr>Pas de problème, les étudiants savent prendre des notes</vt:lpstr>
      <vt:lpstr>Les étudiants ont les prerequis nécessaires à la compréhension automatique des contenus enseignés</vt:lpstr>
      <vt:lpstr>Les étudiants ont cette capacité naturelle à signaler leur incompréhension</vt:lpstr>
      <vt:lpstr>Qui sont-ils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Vous</vt:lpstr>
      <vt:lpstr>Salopage 1  : réduire la zone de projection</vt:lpstr>
      <vt:lpstr>Salopage 2 : cacher une partie du visible</vt:lpstr>
      <vt:lpstr>Salopage  3 : </vt:lpstr>
      <vt:lpstr>Salopage 5 :  Foncez le fond</vt:lpstr>
      <vt:lpstr>Salopage 6 : Perturbez la lecture des textes par des animations</vt:lpstr>
      <vt:lpstr>Salopage 8 : Confondez livre et l’écran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Caractéristiques de mon activité évaluative</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des tests formatifs et de l’activité régulatrice des étudiants y afférente sur leur réussite à un test certificatif.</dc:title>
  <dc:creator>u012685</dc:creator>
  <cp:lastModifiedBy>Hanzen Christian</cp:lastModifiedBy>
  <cp:revision>219</cp:revision>
  <dcterms:created xsi:type="dcterms:W3CDTF">2012-06-27T09:32:36Z</dcterms:created>
  <dcterms:modified xsi:type="dcterms:W3CDTF">2017-11-07T14:03:11Z</dcterms:modified>
</cp:coreProperties>
</file>