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67" r:id="rId4"/>
    <p:sldId id="268" r:id="rId5"/>
    <p:sldId id="269" r:id="rId6"/>
    <p:sldId id="273" r:id="rId7"/>
    <p:sldId id="275" r:id="rId8"/>
    <p:sldId id="257" r:id="rId9"/>
    <p:sldId id="274" r:id="rId10"/>
    <p:sldId id="276" r:id="rId11"/>
    <p:sldId id="279" r:id="rId12"/>
    <p:sldId id="277" r:id="rId13"/>
    <p:sldId id="278" r:id="rId14"/>
    <p:sldId id="281" r:id="rId15"/>
    <p:sldId id="282" r:id="rId16"/>
    <p:sldId id="280" r:id="rId17"/>
    <p:sldId id="283" r:id="rId18"/>
    <p:sldId id="284" r:id="rId19"/>
    <p:sldId id="285" r:id="rId20"/>
    <p:sldId id="286"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88" d="100"/>
          <a:sy n="88" d="100"/>
        </p:scale>
        <p:origin x="31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a:pPr>
            <a:r>
              <a:rPr lang="en-GB" sz="1600" b="1" i="1" baseline="0" dirty="0" smtClean="0">
                <a:effectLst/>
              </a:rPr>
              <a:t>Serial</a:t>
            </a:r>
            <a:r>
              <a:rPr lang="en-GB" sz="1600" b="1" i="0" baseline="0" dirty="0" smtClean="0">
                <a:effectLst/>
              </a:rPr>
              <a:t> </a:t>
            </a:r>
            <a:r>
              <a:rPr lang="en-GB" sz="1600" b="1" i="1" baseline="0" dirty="0" smtClean="0">
                <a:effectLst/>
              </a:rPr>
              <a:t>price increase compared to the evolution of life cost</a:t>
            </a:r>
            <a:br>
              <a:rPr lang="en-GB" sz="1600" b="1" i="1" baseline="0" dirty="0" smtClean="0">
                <a:effectLst/>
              </a:rPr>
            </a:br>
            <a:r>
              <a:rPr lang="en-GB" sz="1400" b="1" i="1" baseline="0" dirty="0" smtClean="0">
                <a:effectLst/>
              </a:rPr>
              <a:t> (on a base 100 in 1993)</a:t>
            </a:r>
            <a:endParaRPr lang="en-GB" sz="1800" i="1" dirty="0">
              <a:effectLst/>
            </a:endParaRPr>
          </a:p>
        </c:rich>
      </c:tx>
      <c:layout>
        <c:manualLayout>
          <c:xMode val="edge"/>
          <c:yMode val="edge"/>
          <c:x val="0.17561643336249599"/>
          <c:y val="0"/>
        </c:manualLayout>
      </c:layout>
      <c:overlay val="0"/>
    </c:title>
    <c:autoTitleDeleted val="0"/>
    <c:plotArea>
      <c:layout>
        <c:manualLayout>
          <c:layoutTarget val="inner"/>
          <c:xMode val="edge"/>
          <c:yMode val="edge"/>
          <c:x val="9.0714553537950604E-2"/>
          <c:y val="0.125542796733742"/>
          <c:w val="0.81625862739379795"/>
          <c:h val="0.75627933456847296"/>
        </c:manualLayout>
      </c:layout>
      <c:lineChart>
        <c:grouping val="standard"/>
        <c:varyColors val="0"/>
        <c:ser>
          <c:idx val="0"/>
          <c:order val="0"/>
          <c:tx>
            <c:strRef>
              <c:f>Feuil1!$A$13</c:f>
              <c:strCache>
                <c:ptCount val="1"/>
                <c:pt idx="0">
                  <c:v>Humanities</c:v>
                </c:pt>
              </c:strCache>
            </c:strRef>
          </c:tx>
          <c:spPr>
            <a:ln w="19050">
              <a:solidFill>
                <a:schemeClr val="bg1">
                  <a:lumMod val="75000"/>
                </a:schemeClr>
              </a:solidFill>
            </a:ln>
          </c:spPr>
          <c:marker>
            <c:symbol val="none"/>
          </c:marker>
          <c:cat>
            <c:numRef>
              <c:f>Feuil1!$B$12:$U$12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Feuil1!$B$13:$U$13</c:f>
              <c:numCache>
                <c:formatCode>0.0</c:formatCode>
                <c:ptCount val="20"/>
                <c:pt idx="0">
                  <c:v>100</c:v>
                </c:pt>
                <c:pt idx="1">
                  <c:v>104.96000000000001</c:v>
                </c:pt>
                <c:pt idx="2">
                  <c:v>109.92460799999999</c:v>
                </c:pt>
                <c:pt idx="3">
                  <c:v>115.32190625279998</c:v>
                </c:pt>
                <c:pt idx="4">
                  <c:v>120.93808308731133</c:v>
                </c:pt>
                <c:pt idx="5">
                  <c:v>127.80736620667061</c:v>
                </c:pt>
                <c:pt idx="6">
                  <c:v>137.17564614961955</c:v>
                </c:pt>
                <c:pt idx="7">
                  <c:v>144.1167338447903</c:v>
                </c:pt>
                <c:pt idx="8">
                  <c:v>152.99432464962939</c:v>
                </c:pt>
                <c:pt idx="9">
                  <c:v>163.61213078031366</c:v>
                </c:pt>
                <c:pt idx="10">
                  <c:v>172.3817409901385</c:v>
                </c:pt>
                <c:pt idx="11">
                  <c:v>183.67274502499259</c:v>
                </c:pt>
                <c:pt idx="12">
                  <c:v>197.30126270584705</c:v>
                </c:pt>
                <c:pt idx="13">
                  <c:v>208.80392632159794</c:v>
                </c:pt>
                <c:pt idx="14">
                  <c:v>222.50146388829478</c:v>
                </c:pt>
                <c:pt idx="15">
                  <c:v>240.36833143852485</c:v>
                </c:pt>
                <c:pt idx="16">
                  <c:v>259.11706129072979</c:v>
                </c:pt>
                <c:pt idx="17">
                  <c:v>272.2283845920407</c:v>
                </c:pt>
                <c:pt idx="18">
                  <c:v>291.01214312889147</c:v>
                </c:pt>
                <c:pt idx="19">
                  <c:v>303.17645071167914</c:v>
                </c:pt>
              </c:numCache>
            </c:numRef>
          </c:val>
          <c:smooth val="0"/>
          <c:extLst>
            <c:ext xmlns:c16="http://schemas.microsoft.com/office/drawing/2014/chart" uri="{C3380CC4-5D6E-409C-BE32-E72D297353CC}">
              <c16:uniqueId val="{00000000-63C9-448A-B863-2E2708574AE1}"/>
            </c:ext>
          </c:extLst>
        </c:ser>
        <c:ser>
          <c:idx val="1"/>
          <c:order val="1"/>
          <c:tx>
            <c:strRef>
              <c:f>Feuil1!$A$14</c:f>
              <c:strCache>
                <c:ptCount val="1"/>
                <c:pt idx="0">
                  <c:v>Medicine</c:v>
                </c:pt>
              </c:strCache>
            </c:strRef>
          </c:tx>
          <c:spPr>
            <a:ln w="19050"/>
          </c:spPr>
          <c:marker>
            <c:symbol val="none"/>
          </c:marker>
          <c:cat>
            <c:numRef>
              <c:f>Feuil1!$B$12:$U$12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Feuil1!$B$14:$U$14</c:f>
              <c:numCache>
                <c:formatCode>0.0</c:formatCode>
                <c:ptCount val="20"/>
                <c:pt idx="0">
                  <c:v>100</c:v>
                </c:pt>
                <c:pt idx="1">
                  <c:v>109.28999999999999</c:v>
                </c:pt>
                <c:pt idx="2">
                  <c:v>117.617898</c:v>
                </c:pt>
                <c:pt idx="3">
                  <c:v>130.25006024519999</c:v>
                </c:pt>
                <c:pt idx="4">
                  <c:v>143.65279144443107</c:v>
                </c:pt>
                <c:pt idx="5">
                  <c:v>153.83777435784123</c:v>
                </c:pt>
                <c:pt idx="6">
                  <c:v>164.60641856289013</c:v>
                </c:pt>
                <c:pt idx="7">
                  <c:v>173.65977158384908</c:v>
                </c:pt>
                <c:pt idx="8">
                  <c:v>186.09381122925268</c:v>
                </c:pt>
                <c:pt idx="9">
                  <c:v>199.00872172856279</c:v>
                </c:pt>
                <c:pt idx="10">
                  <c:v>209.51638223583089</c:v>
                </c:pt>
                <c:pt idx="11">
                  <c:v>227.70240421390102</c:v>
                </c:pt>
                <c:pt idx="12">
                  <c:v>244.1425177981447</c:v>
                </c:pt>
                <c:pt idx="13">
                  <c:v>263.01473442394126</c:v>
                </c:pt>
                <c:pt idx="14">
                  <c:v>284.87125885457078</c:v>
                </c:pt>
                <c:pt idx="15">
                  <c:v>305.86627063215269</c:v>
                </c:pt>
                <c:pt idx="16">
                  <c:v>332.93543558309818</c:v>
                </c:pt>
                <c:pt idx="17">
                  <c:v>350.71418784323561</c:v>
                </c:pt>
                <c:pt idx="18">
                  <c:v>375.01868106077183</c:v>
                </c:pt>
                <c:pt idx="19">
                  <c:v>396.16973467259936</c:v>
                </c:pt>
              </c:numCache>
            </c:numRef>
          </c:val>
          <c:smooth val="0"/>
          <c:extLst>
            <c:ext xmlns:c16="http://schemas.microsoft.com/office/drawing/2014/chart" uri="{C3380CC4-5D6E-409C-BE32-E72D297353CC}">
              <c16:uniqueId val="{00000001-63C9-448A-B863-2E2708574AE1}"/>
            </c:ext>
          </c:extLst>
        </c:ser>
        <c:ser>
          <c:idx val="2"/>
          <c:order val="2"/>
          <c:tx>
            <c:strRef>
              <c:f>Feuil1!$A$15</c:f>
              <c:strCache>
                <c:ptCount val="1"/>
                <c:pt idx="0">
                  <c:v>Science</c:v>
                </c:pt>
              </c:strCache>
            </c:strRef>
          </c:tx>
          <c:spPr>
            <a:ln w="19050"/>
          </c:spPr>
          <c:marker>
            <c:symbol val="none"/>
          </c:marker>
          <c:dLbls>
            <c:dLbl>
              <c:idx val="19"/>
              <c:layout>
                <c:manualLayout>
                  <c:x val="2.0061606882473101E-2"/>
                  <c:y val="-3.233830845771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3C9-448A-B863-2E2708574A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Feuil1!$B$12:$U$12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Feuil1!$B$15:$U$15</c:f>
              <c:numCache>
                <c:formatCode>0.0</c:formatCode>
                <c:ptCount val="20"/>
                <c:pt idx="0">
                  <c:v>100</c:v>
                </c:pt>
                <c:pt idx="1">
                  <c:v>109.2</c:v>
                </c:pt>
                <c:pt idx="2">
                  <c:v>119.04984</c:v>
                </c:pt>
                <c:pt idx="3">
                  <c:v>131.43102336000001</c:v>
                </c:pt>
                <c:pt idx="4">
                  <c:v>145.31013942681599</c:v>
                </c:pt>
                <c:pt idx="5">
                  <c:v>155.64169034006261</c:v>
                </c:pt>
                <c:pt idx="6">
                  <c:v>167.20586793232926</c:v>
                </c:pt>
                <c:pt idx="7">
                  <c:v>179.24469042345697</c:v>
                </c:pt>
                <c:pt idx="8">
                  <c:v>192.22200601011525</c:v>
                </c:pt>
                <c:pt idx="9">
                  <c:v>205.27388021820209</c:v>
                </c:pt>
                <c:pt idx="10">
                  <c:v>220.07412698193448</c:v>
                </c:pt>
                <c:pt idx="11">
                  <c:v>237.06384958493982</c:v>
                </c:pt>
                <c:pt idx="12">
                  <c:v>249.43858253327369</c:v>
                </c:pt>
                <c:pt idx="13">
                  <c:v>269.21906212816225</c:v>
                </c:pt>
                <c:pt idx="14">
                  <c:v>288.17208410198486</c:v>
                </c:pt>
                <c:pt idx="15">
                  <c:v>309.84262482645408</c:v>
                </c:pt>
                <c:pt idx="16">
                  <c:v>334.87790891243156</c:v>
                </c:pt>
                <c:pt idx="17">
                  <c:v>353.83199855687519</c:v>
                </c:pt>
                <c:pt idx="18">
                  <c:v>373.82350647533866</c:v>
                </c:pt>
                <c:pt idx="19">
                  <c:v>397.26224033134241</c:v>
                </c:pt>
              </c:numCache>
            </c:numRef>
          </c:val>
          <c:smooth val="0"/>
          <c:extLst>
            <c:ext xmlns:c16="http://schemas.microsoft.com/office/drawing/2014/chart" uri="{C3380CC4-5D6E-409C-BE32-E72D297353CC}">
              <c16:uniqueId val="{00000003-63C9-448A-B863-2E2708574AE1}"/>
            </c:ext>
          </c:extLst>
        </c:ser>
        <c:ser>
          <c:idx val="3"/>
          <c:order val="3"/>
          <c:tx>
            <c:strRef>
              <c:f>Feuil1!$A$16</c:f>
              <c:strCache>
                <c:ptCount val="1"/>
                <c:pt idx="0">
                  <c:v>Social Sciences</c:v>
                </c:pt>
              </c:strCache>
            </c:strRef>
          </c:tx>
          <c:spPr>
            <a:ln w="19050">
              <a:solidFill>
                <a:srgbClr val="5671B4"/>
              </a:solidFill>
            </a:ln>
          </c:spPr>
          <c:marker>
            <c:symbol val="none"/>
          </c:marker>
          <c:dLbls>
            <c:dLbl>
              <c:idx val="19"/>
              <c:layout>
                <c:manualLayout>
                  <c:x val="2.00614853698842E-2"/>
                  <c:y val="4.97492850707099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3C9-448A-B863-2E2708574A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Feuil1!$B$12:$U$12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Feuil1!$B$16:$U$16</c:f>
              <c:numCache>
                <c:formatCode>0.0</c:formatCode>
                <c:ptCount val="20"/>
                <c:pt idx="0">
                  <c:v>100</c:v>
                </c:pt>
                <c:pt idx="1">
                  <c:v>106.95000000000002</c:v>
                </c:pt>
                <c:pt idx="2">
                  <c:v>114.71457000000002</c:v>
                </c:pt>
                <c:pt idx="3">
                  <c:v>122.07924539400003</c:v>
                </c:pt>
                <c:pt idx="4">
                  <c:v>128.92789106060343</c:v>
                </c:pt>
                <c:pt idx="5">
                  <c:v>136.86984914993661</c:v>
                </c:pt>
                <c:pt idx="6">
                  <c:v>145.7116414050225</c:v>
                </c:pt>
                <c:pt idx="7">
                  <c:v>142.66626809965754</c:v>
                </c:pt>
                <c:pt idx="8">
                  <c:v>152.21064143552462</c:v>
                </c:pt>
                <c:pt idx="9">
                  <c:v>162.13477525712082</c:v>
                </c:pt>
                <c:pt idx="10">
                  <c:v>170.0469522896683</c:v>
                </c:pt>
                <c:pt idx="11">
                  <c:v>180.28377881750635</c:v>
                </c:pt>
                <c:pt idx="12">
                  <c:v>190.55995421010419</c:v>
                </c:pt>
                <c:pt idx="13">
                  <c:v>201.13603166876499</c:v>
                </c:pt>
                <c:pt idx="14">
                  <c:v>211.55487810920704</c:v>
                </c:pt>
                <c:pt idx="15">
                  <c:v>222.5345762830749</c:v>
                </c:pt>
                <c:pt idx="16">
                  <c:v>235.08552638544032</c:v>
                </c:pt>
                <c:pt idx="17">
                  <c:v>244.04228494072561</c:v>
                </c:pt>
                <c:pt idx="18">
                  <c:v>258.58720512319286</c:v>
                </c:pt>
                <c:pt idx="19">
                  <c:v>268.72382356402198</c:v>
                </c:pt>
              </c:numCache>
            </c:numRef>
          </c:val>
          <c:smooth val="0"/>
          <c:extLst>
            <c:ext xmlns:c16="http://schemas.microsoft.com/office/drawing/2014/chart" uri="{C3380CC4-5D6E-409C-BE32-E72D297353CC}">
              <c16:uniqueId val="{00000005-63C9-448A-B863-2E2708574AE1}"/>
            </c:ext>
          </c:extLst>
        </c:ser>
        <c:ser>
          <c:idx val="4"/>
          <c:order val="4"/>
          <c:tx>
            <c:strRef>
              <c:f>Feuil1!$A$17</c:f>
              <c:strCache>
                <c:ptCount val="1"/>
                <c:pt idx="0">
                  <c:v>Technology</c:v>
                </c:pt>
              </c:strCache>
            </c:strRef>
          </c:tx>
          <c:spPr>
            <a:ln w="19050">
              <a:solidFill>
                <a:srgbClr val="FFFF00"/>
              </a:solidFill>
            </a:ln>
          </c:spPr>
          <c:marker>
            <c:symbol val="none"/>
          </c:marker>
          <c:cat>
            <c:numRef>
              <c:f>Feuil1!$B$12:$U$12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Feuil1!$B$17:$U$17</c:f>
              <c:numCache>
                <c:formatCode>0.0</c:formatCode>
                <c:ptCount val="20"/>
                <c:pt idx="0">
                  <c:v>100</c:v>
                </c:pt>
                <c:pt idx="1">
                  <c:v>107</c:v>
                </c:pt>
                <c:pt idx="2">
                  <c:v>114.3616</c:v>
                </c:pt>
                <c:pt idx="3">
                  <c:v>123.31611328</c:v>
                </c:pt>
                <c:pt idx="4">
                  <c:v>133.045754617792</c:v>
                </c:pt>
                <c:pt idx="5">
                  <c:v>141.58729206425426</c:v>
                </c:pt>
                <c:pt idx="6">
                  <c:v>150.81878350684363</c:v>
                </c:pt>
                <c:pt idx="7">
                  <c:v>158.6613602491995</c:v>
                </c:pt>
                <c:pt idx="8">
                  <c:v>168.75222276104861</c:v>
                </c:pt>
                <c:pt idx="9">
                  <c:v>179.87299424100172</c:v>
                </c:pt>
                <c:pt idx="10">
                  <c:v>191.15103097991252</c:v>
                </c:pt>
                <c:pt idx="11">
                  <c:v>206.46222856140352</c:v>
                </c:pt>
                <c:pt idx="12">
                  <c:v>211.04569003546669</c:v>
                </c:pt>
                <c:pt idx="13">
                  <c:v>224.6159279047472</c:v>
                </c:pt>
                <c:pt idx="14">
                  <c:v>240.65350515714613</c:v>
                </c:pt>
                <c:pt idx="15">
                  <c:v>257.47518516763068</c:v>
                </c:pt>
                <c:pt idx="16">
                  <c:v>274.82901264792895</c:v>
                </c:pt>
                <c:pt idx="17">
                  <c:v>287.85590784744079</c:v>
                </c:pt>
                <c:pt idx="18">
                  <c:v>306.04840122339903</c:v>
                </c:pt>
                <c:pt idx="19">
                  <c:v>321.90170840677109</c:v>
                </c:pt>
              </c:numCache>
            </c:numRef>
          </c:val>
          <c:smooth val="0"/>
          <c:extLst>
            <c:ext xmlns:c16="http://schemas.microsoft.com/office/drawing/2014/chart" uri="{C3380CC4-5D6E-409C-BE32-E72D297353CC}">
              <c16:uniqueId val="{00000006-63C9-448A-B863-2E2708574AE1}"/>
            </c:ext>
          </c:extLst>
        </c:ser>
        <c:ser>
          <c:idx val="6"/>
          <c:order val="5"/>
          <c:tx>
            <c:strRef>
              <c:f>Feuil1!$A$19</c:f>
              <c:strCache>
                <c:ptCount val="1"/>
                <c:pt idx="0">
                  <c:v>All Subjects</c:v>
                </c:pt>
              </c:strCache>
            </c:strRef>
          </c:tx>
          <c:spPr>
            <a:ln>
              <a:solidFill>
                <a:srgbClr val="996633"/>
              </a:solidFill>
            </a:ln>
          </c:spPr>
          <c:marker>
            <c:symbol val="none"/>
          </c:marker>
          <c:dLbls>
            <c:dLbl>
              <c:idx val="19"/>
              <c:layout>
                <c:manualLayout>
                  <c:x val="2.0061728395061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3C9-448A-B863-2E2708574A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Feuil1!$B$12:$U$12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Feuil1!$B$19:$U$19</c:f>
              <c:numCache>
                <c:formatCode>0.0</c:formatCode>
                <c:ptCount val="20"/>
                <c:pt idx="0">
                  <c:v>100</c:v>
                </c:pt>
                <c:pt idx="1">
                  <c:v>108.04</c:v>
                </c:pt>
                <c:pt idx="2">
                  <c:v>116.40229599999999</c:v>
                </c:pt>
                <c:pt idx="3">
                  <c:v>126.645698048</c:v>
                </c:pt>
                <c:pt idx="4">
                  <c:v>137.60055092915201</c:v>
                </c:pt>
                <c:pt idx="5">
                  <c:v>146.81978784140517</c:v>
                </c:pt>
                <c:pt idx="6">
                  <c:v>157.03844507516695</c:v>
                </c:pt>
                <c:pt idx="7">
                  <c:v>163.19435212211349</c:v>
                </c:pt>
                <c:pt idx="8">
                  <c:v>174.43844298332709</c:v>
                </c:pt>
                <c:pt idx="9">
                  <c:v>186.16070635180665</c:v>
                </c:pt>
                <c:pt idx="10">
                  <c:v>197.57235765117238</c:v>
                </c:pt>
                <c:pt idx="11">
                  <c:v>212.35077000348008</c:v>
                </c:pt>
                <c:pt idx="12">
                  <c:v>225.68639835969861</c:v>
                </c:pt>
                <c:pt idx="13">
                  <c:v>241.55215216438543</c:v>
                </c:pt>
                <c:pt idx="14">
                  <c:v>257.85692243548141</c:v>
                </c:pt>
                <c:pt idx="15">
                  <c:v>275.03019346968449</c:v>
                </c:pt>
                <c:pt idx="16">
                  <c:v>295.02488853493054</c:v>
                </c:pt>
                <c:pt idx="17">
                  <c:v>309.54011305084907</c:v>
                </c:pt>
                <c:pt idx="18">
                  <c:v>328.20538186781528</c:v>
                </c:pt>
                <c:pt idx="19">
                  <c:v>345.30488226312849</c:v>
                </c:pt>
              </c:numCache>
            </c:numRef>
          </c:val>
          <c:smooth val="0"/>
          <c:extLst>
            <c:ext xmlns:c16="http://schemas.microsoft.com/office/drawing/2014/chart" uri="{C3380CC4-5D6E-409C-BE32-E72D297353CC}">
              <c16:uniqueId val="{00000008-63C9-448A-B863-2E2708574AE1}"/>
            </c:ext>
          </c:extLst>
        </c:ser>
        <c:ser>
          <c:idx val="5"/>
          <c:order val="6"/>
          <c:tx>
            <c:strRef>
              <c:f>Feuil1!$A$24</c:f>
              <c:strCache>
                <c:ptCount val="1"/>
                <c:pt idx="0">
                  <c:v>Life cost (belgian index)</c:v>
                </c:pt>
              </c:strCache>
            </c:strRef>
          </c:tx>
          <c:spPr>
            <a:ln>
              <a:solidFill>
                <a:srgbClr val="800000"/>
              </a:solidFill>
            </a:ln>
          </c:spPr>
          <c:marker>
            <c:symbol val="none"/>
          </c:marker>
          <c:dLbls>
            <c:dLbl>
              <c:idx val="19"/>
              <c:layout>
                <c:manualLayout>
                  <c:x val="1.08022261106252E-2"/>
                  <c:y val="9.95024875621890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3C9-448A-B863-2E2708574A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Feuil1!$B$12:$U$12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Feuil1!$B$24:$U$24</c:f>
              <c:numCache>
                <c:formatCode>0.00</c:formatCode>
                <c:ptCount val="20"/>
                <c:pt idx="0" formatCode="General">
                  <c:v>100</c:v>
                </c:pt>
                <c:pt idx="1">
                  <c:v>102.4217745392199</c:v>
                </c:pt>
                <c:pt idx="2">
                  <c:v>104.33990570081441</c:v>
                </c:pt>
                <c:pt idx="3">
                  <c:v>106.38662666095158</c:v>
                </c:pt>
                <c:pt idx="4">
                  <c:v>108.8298328332619</c:v>
                </c:pt>
                <c:pt idx="5">
                  <c:v>109.2906129447064</c:v>
                </c:pt>
                <c:pt idx="6">
                  <c:v>110.3300471495928</c:v>
                </c:pt>
                <c:pt idx="7">
                  <c:v>112.30175739391342</c:v>
                </c:pt>
                <c:pt idx="8">
                  <c:v>114.77711101585942</c:v>
                </c:pt>
                <c:pt idx="9">
                  <c:v>118.10972996142306</c:v>
                </c:pt>
                <c:pt idx="10">
                  <c:v>119.53493356193744</c:v>
                </c:pt>
                <c:pt idx="11">
                  <c:v>121.43163309044149</c:v>
                </c:pt>
                <c:pt idx="12">
                  <c:v>124.17488212601802</c:v>
                </c:pt>
                <c:pt idx="13">
                  <c:v>127.44320617231035</c:v>
                </c:pt>
                <c:pt idx="14">
                  <c:v>129.56493784826404</c:v>
                </c:pt>
                <c:pt idx="15">
                  <c:v>134.04414916416633</c:v>
                </c:pt>
                <c:pt idx="16">
                  <c:v>137.15173596228033</c:v>
                </c:pt>
                <c:pt idx="17">
                  <c:v>137.99828546935277</c:v>
                </c:pt>
                <c:pt idx="18">
                  <c:v>142.4453493356194</c:v>
                </c:pt>
                <c:pt idx="19">
                  <c:v>147.64252036005146</c:v>
                </c:pt>
              </c:numCache>
            </c:numRef>
          </c:val>
          <c:smooth val="0"/>
          <c:extLst>
            <c:ext xmlns:c16="http://schemas.microsoft.com/office/drawing/2014/chart" uri="{C3380CC4-5D6E-409C-BE32-E72D297353CC}">
              <c16:uniqueId val="{0000000A-63C9-448A-B863-2E2708574AE1}"/>
            </c:ext>
          </c:extLst>
        </c:ser>
        <c:dLbls>
          <c:showLegendKey val="0"/>
          <c:showVal val="0"/>
          <c:showCatName val="0"/>
          <c:showSerName val="0"/>
          <c:showPercent val="0"/>
          <c:showBubbleSize val="0"/>
        </c:dLbls>
        <c:smooth val="0"/>
        <c:axId val="160639488"/>
        <c:axId val="211898304"/>
      </c:lineChart>
      <c:catAx>
        <c:axId val="160639488"/>
        <c:scaling>
          <c:orientation val="minMax"/>
        </c:scaling>
        <c:delete val="0"/>
        <c:axPos val="b"/>
        <c:numFmt formatCode="General" sourceLinked="1"/>
        <c:majorTickMark val="out"/>
        <c:minorTickMark val="none"/>
        <c:tickLblPos val="nextTo"/>
        <c:spPr>
          <a:ln>
            <a:solidFill>
              <a:schemeClr val="accent4">
                <a:lumMod val="25000"/>
              </a:schemeClr>
            </a:solidFill>
          </a:ln>
        </c:spPr>
        <c:txPr>
          <a:bodyPr rot="2580000" vert="horz"/>
          <a:lstStyle/>
          <a:p>
            <a:pPr>
              <a:defRPr sz="1200"/>
            </a:pPr>
            <a:endParaRPr lang="fr-FR"/>
          </a:p>
        </c:txPr>
        <c:crossAx val="211898304"/>
        <c:crosses val="autoZero"/>
        <c:auto val="1"/>
        <c:lblAlgn val="ctr"/>
        <c:lblOffset val="100"/>
        <c:noMultiLvlLbl val="0"/>
      </c:catAx>
      <c:valAx>
        <c:axId val="211898304"/>
        <c:scaling>
          <c:orientation val="minMax"/>
        </c:scaling>
        <c:delete val="0"/>
        <c:axPos val="l"/>
        <c:majorGridlines>
          <c:spPr>
            <a:ln>
              <a:solidFill>
                <a:schemeClr val="accent4">
                  <a:lumMod val="25000"/>
                </a:schemeClr>
              </a:solidFill>
            </a:ln>
          </c:spPr>
        </c:majorGridlines>
        <c:numFmt formatCode="0" sourceLinked="0"/>
        <c:majorTickMark val="out"/>
        <c:minorTickMark val="none"/>
        <c:tickLblPos val="nextTo"/>
        <c:spPr>
          <a:ln>
            <a:solidFill>
              <a:schemeClr val="accent4">
                <a:lumMod val="10000"/>
              </a:schemeClr>
            </a:solidFill>
          </a:ln>
        </c:spPr>
        <c:txPr>
          <a:bodyPr/>
          <a:lstStyle/>
          <a:p>
            <a:pPr>
              <a:defRPr sz="1400"/>
            </a:pPr>
            <a:endParaRPr lang="fr-FR"/>
          </a:p>
        </c:txPr>
        <c:crossAx val="160639488"/>
        <c:crosses val="autoZero"/>
        <c:crossBetween val="between"/>
      </c:valAx>
      <c:spPr>
        <a:noFill/>
        <a:ln>
          <a:solidFill>
            <a:schemeClr val="accent4">
              <a:lumMod val="10000"/>
            </a:schemeClr>
          </a:solidFill>
        </a:ln>
      </c:spPr>
    </c:plotArea>
    <c:legend>
      <c:legendPos val="r"/>
      <c:layout>
        <c:manualLayout>
          <c:xMode val="edge"/>
          <c:yMode val="edge"/>
          <c:x val="0.10859823077670799"/>
          <c:y val="0.179982502187227"/>
          <c:w val="0.27767036064936301"/>
          <c:h val="0.28088746719160101"/>
        </c:manualLayout>
      </c:layout>
      <c:overlay val="0"/>
      <c:spPr>
        <a:noFill/>
        <a:ln>
          <a:solidFill>
            <a:schemeClr val="accent4">
              <a:lumMod val="25000"/>
            </a:schemeClr>
          </a:solidFill>
        </a:ln>
      </c:spPr>
      <c:txPr>
        <a:bodyPr/>
        <a:lstStyle/>
        <a:p>
          <a:pPr>
            <a:defRPr sz="1200"/>
          </a:pPr>
          <a:endParaRPr lang="fr-FR"/>
        </a:p>
      </c:txPr>
    </c:legend>
    <c:plotVisOnly val="1"/>
    <c:dispBlanksAs val="gap"/>
    <c:showDLblsOverMax val="0"/>
  </c:chart>
  <c:spPr>
    <a:solidFill>
      <a:schemeClr val="bg1"/>
    </a:solidFill>
  </c:spPr>
  <c:txPr>
    <a:bodyPr/>
    <a:lstStyle/>
    <a:p>
      <a:pPr>
        <a:defRPr sz="1800">
          <a:solidFill>
            <a:schemeClr val="accent4">
              <a:lumMod val="10000"/>
            </a:schemeClr>
          </a:solidFill>
        </a:defRPr>
      </a:pPr>
      <a:endParaRPr lang="fr-F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lsevier.com/connect/working-towards-a-transition-to-open-acce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log.frontiersin.org/2017/10/05/frontiers-participating-in-european-commission-expert-grou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persee.fr/" TargetMode="External"/><Relationship Id="rId2" Type="http://schemas.openxmlformats.org/officeDocument/2006/relationships/hyperlink" Target="http://www.cairn.info/" TargetMode="External"/><Relationship Id="rId1" Type="http://schemas.openxmlformats.org/officeDocument/2006/relationships/slideLayout" Target="../slideLayouts/slideLayout2.xml"/><Relationship Id="rId5" Type="http://schemas.openxmlformats.org/officeDocument/2006/relationships/hyperlink" Target="https://www.openedition.org/" TargetMode="External"/><Relationship Id="rId4" Type="http://schemas.openxmlformats.org/officeDocument/2006/relationships/hyperlink" Target="https://www.erudit.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budapestopenaccessinitiativ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iloveopenaccess.org/arguments-for-open-acc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pow.com/2012/01/13/the-obscene-profits-of-commercial-scholarly-publish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penedition.org/8873?lang=en" TargetMode="External"/><Relationship Id="rId2" Type="http://schemas.openxmlformats.org/officeDocument/2006/relationships/hyperlink" Target="http://orbi.ulg.ac.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Paul_Ginspar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13" y="2514600"/>
            <a:ext cx="9391772" cy="2262781"/>
          </a:xfrm>
        </p:spPr>
        <p:txBody>
          <a:bodyPr>
            <a:normAutofit fontScale="90000"/>
          </a:bodyPr>
          <a:lstStyle/>
          <a:p>
            <a:r>
              <a:rPr lang="fr-BE" dirty="0" smtClean="0"/>
              <a:t>L’open </a:t>
            </a:r>
            <a:r>
              <a:rPr lang="fr-BE" dirty="0" err="1" smtClean="0"/>
              <a:t>access</a:t>
            </a:r>
            <a:r>
              <a:rPr lang="fr-BE" dirty="0" smtClean="0"/>
              <a:t> et </a:t>
            </a:r>
            <a:br>
              <a:rPr lang="fr-BE" dirty="0" smtClean="0"/>
            </a:br>
            <a:r>
              <a:rPr lang="fr-BE" dirty="0" smtClean="0"/>
              <a:t>les plateformes francophones de publication en SHS</a:t>
            </a:r>
            <a:endParaRPr lang="fr-BE" dirty="0"/>
          </a:p>
        </p:txBody>
      </p:sp>
      <p:sp>
        <p:nvSpPr>
          <p:cNvPr id="3" name="Sous-titre 2"/>
          <p:cNvSpPr>
            <a:spLocks noGrp="1"/>
          </p:cNvSpPr>
          <p:nvPr>
            <p:ph type="subTitle" idx="1"/>
          </p:nvPr>
        </p:nvSpPr>
        <p:spPr>
          <a:xfrm>
            <a:off x="2589213" y="4777379"/>
            <a:ext cx="9391772" cy="1126283"/>
          </a:xfrm>
        </p:spPr>
        <p:txBody>
          <a:bodyPr/>
          <a:lstStyle/>
          <a:p>
            <a:r>
              <a:rPr lang="fr-BE" dirty="0" smtClean="0"/>
              <a:t>Ou «  Quand le chercheur se pose des questions sur la diffusion de ses résultats »</a:t>
            </a:r>
            <a:endParaRPr lang="fr-BE" dirty="0"/>
          </a:p>
        </p:txBody>
      </p:sp>
      <p:sp>
        <p:nvSpPr>
          <p:cNvPr id="4" name="ZoneTexte 3"/>
          <p:cNvSpPr txBox="1"/>
          <p:nvPr/>
        </p:nvSpPr>
        <p:spPr>
          <a:xfrm>
            <a:off x="6966857" y="5538651"/>
            <a:ext cx="4711337" cy="369332"/>
          </a:xfrm>
          <a:prstGeom prst="rect">
            <a:avLst/>
          </a:prstGeom>
          <a:noFill/>
        </p:spPr>
        <p:txBody>
          <a:bodyPr wrap="square" rtlCol="0">
            <a:spAutoFit/>
          </a:bodyPr>
          <a:lstStyle/>
          <a:p>
            <a:r>
              <a:rPr lang="fr-BE" dirty="0" smtClean="0"/>
              <a:t>Björn-Olav Dozo – </a:t>
            </a:r>
            <a:r>
              <a:rPr lang="fr-BE" dirty="0" err="1" smtClean="0"/>
              <a:t>ULiège</a:t>
            </a:r>
            <a:endParaRPr lang="fr-BE" dirty="0"/>
          </a:p>
        </p:txBody>
      </p:sp>
    </p:spTree>
    <p:extLst>
      <p:ext uri="{BB962C8B-B14F-4D97-AF65-F5344CB8AC3E}">
        <p14:creationId xmlns:p14="http://schemas.microsoft.com/office/powerpoint/2010/main" val="3379750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Voie dorée : trois modèles de financement</a:t>
            </a:r>
            <a:endParaRPr lang="fr-BE" dirty="0"/>
          </a:p>
        </p:txBody>
      </p:sp>
      <p:sp>
        <p:nvSpPr>
          <p:cNvPr id="3" name="Espace réservé du contenu 2"/>
          <p:cNvSpPr>
            <a:spLocks noGrp="1"/>
          </p:cNvSpPr>
          <p:nvPr>
            <p:ph idx="1"/>
          </p:nvPr>
        </p:nvSpPr>
        <p:spPr/>
        <p:txBody>
          <a:bodyPr/>
          <a:lstStyle/>
          <a:p>
            <a:r>
              <a:rPr lang="fr-BE" dirty="0" smtClean="0"/>
              <a:t>APC (article </a:t>
            </a:r>
            <a:r>
              <a:rPr lang="fr-BE" dirty="0" err="1" smtClean="0"/>
              <a:t>processing</a:t>
            </a:r>
            <a:r>
              <a:rPr lang="fr-BE" dirty="0" smtClean="0"/>
              <a:t> charges)</a:t>
            </a:r>
          </a:p>
          <a:p>
            <a:endParaRPr lang="fr-BE" dirty="0" smtClean="0"/>
          </a:p>
          <a:p>
            <a:r>
              <a:rPr lang="fr-BE" dirty="0" smtClean="0"/>
              <a:t>Financement public</a:t>
            </a:r>
          </a:p>
          <a:p>
            <a:endParaRPr lang="fr-BE" dirty="0"/>
          </a:p>
          <a:p>
            <a:r>
              <a:rPr lang="fr-BE" dirty="0" err="1" smtClean="0"/>
              <a:t>Freemium</a:t>
            </a:r>
            <a:r>
              <a:rPr lang="fr-BE" dirty="0" smtClean="0"/>
              <a:t> (modèle d’OpenEdition)</a:t>
            </a:r>
          </a:p>
          <a:p>
            <a:endParaRPr lang="fr-BE" dirty="0"/>
          </a:p>
          <a:p>
            <a:endParaRPr lang="fr-BE" dirty="0"/>
          </a:p>
          <a:p>
            <a:endParaRPr lang="fr-BE" dirty="0"/>
          </a:p>
        </p:txBody>
      </p:sp>
    </p:spTree>
    <p:extLst>
      <p:ext uri="{BB962C8B-B14F-4D97-AF65-F5344CB8AC3E}">
        <p14:creationId xmlns:p14="http://schemas.microsoft.com/office/powerpoint/2010/main" val="3972555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Voie dorée : deux risques majeurs</a:t>
            </a:r>
            <a:endParaRPr lang="fr-BE" dirty="0"/>
          </a:p>
        </p:txBody>
      </p:sp>
      <p:sp>
        <p:nvSpPr>
          <p:cNvPr id="3" name="Espace réservé du contenu 2"/>
          <p:cNvSpPr>
            <a:spLocks noGrp="1"/>
          </p:cNvSpPr>
          <p:nvPr>
            <p:ph idx="1"/>
          </p:nvPr>
        </p:nvSpPr>
        <p:spPr/>
        <p:txBody>
          <a:bodyPr>
            <a:normAutofit/>
          </a:bodyPr>
          <a:lstStyle/>
          <a:p>
            <a:r>
              <a:rPr lang="fr-BE" sz="2400" dirty="0" smtClean="0"/>
              <a:t>Revues prédatrices : APC mais pas de </a:t>
            </a:r>
            <a:r>
              <a:rPr lang="fr-BE" sz="2400" dirty="0" err="1" smtClean="0"/>
              <a:t>peer</a:t>
            </a:r>
            <a:r>
              <a:rPr lang="fr-BE" sz="2400" dirty="0" smtClean="0"/>
              <a:t> </a:t>
            </a:r>
            <a:r>
              <a:rPr lang="fr-BE" sz="2400" dirty="0" err="1" smtClean="0"/>
              <a:t>review</a:t>
            </a:r>
            <a:endParaRPr lang="fr-BE" sz="2400" dirty="0" smtClean="0"/>
          </a:p>
          <a:p>
            <a:endParaRPr lang="fr-BE" sz="2400" dirty="0"/>
          </a:p>
          <a:p>
            <a:r>
              <a:rPr lang="fr-BE" sz="2400" dirty="0" smtClean="0"/>
              <a:t>« Double </a:t>
            </a:r>
            <a:r>
              <a:rPr lang="fr-BE" sz="2400" dirty="0" err="1" smtClean="0"/>
              <a:t>dipping</a:t>
            </a:r>
            <a:r>
              <a:rPr lang="fr-BE" sz="2400" dirty="0" smtClean="0"/>
              <a:t> » : payement deux fois, avec des APC et via abonnement</a:t>
            </a:r>
            <a:endParaRPr lang="fr-BE" sz="2400" dirty="0"/>
          </a:p>
        </p:txBody>
      </p:sp>
    </p:spTree>
    <p:extLst>
      <p:ext uri="{BB962C8B-B14F-4D97-AF65-F5344CB8AC3E}">
        <p14:creationId xmlns:p14="http://schemas.microsoft.com/office/powerpoint/2010/main" val="2362705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basculement complet vers la voie dorée vu par Elsevier</a:t>
            </a:r>
            <a:endParaRPr lang="fr-BE" dirty="0"/>
          </a:p>
        </p:txBody>
      </p:sp>
      <p:sp>
        <p:nvSpPr>
          <p:cNvPr id="3" name="Espace réservé du contenu 2"/>
          <p:cNvSpPr>
            <a:spLocks noGrp="1"/>
          </p:cNvSpPr>
          <p:nvPr>
            <p:ph idx="1"/>
          </p:nvPr>
        </p:nvSpPr>
        <p:spPr/>
        <p:txBody>
          <a:bodyPr/>
          <a:lstStyle/>
          <a:p>
            <a:r>
              <a:rPr lang="fr-BE" dirty="0" smtClean="0"/>
              <a:t>Extraits d’un article publié par Elsevier (26/9/2017)</a:t>
            </a:r>
          </a:p>
          <a:p>
            <a:pPr marL="457200" lvl="1" indent="0">
              <a:buNone/>
            </a:pPr>
            <a:r>
              <a:rPr lang="en-US" dirty="0"/>
              <a:t>Advocates for a global transition to gold open access alone should be clear that an entirely gold open access system </a:t>
            </a:r>
            <a:r>
              <a:rPr lang="en-US" b="1" dirty="0"/>
              <a:t>would cost more </a:t>
            </a:r>
            <a:r>
              <a:rPr lang="en-US" dirty="0"/>
              <a:t>in some regions and for some institutions – especially those that are highly research intensive and therefore pay more in a “pay to publish” model – and that they consider this a price worth paying</a:t>
            </a:r>
            <a:r>
              <a:rPr lang="en-US" dirty="0" smtClean="0"/>
              <a:t>.</a:t>
            </a:r>
            <a:endParaRPr lang="fr-BE" dirty="0" smtClean="0"/>
          </a:p>
          <a:p>
            <a:endParaRPr lang="en-US" dirty="0" smtClean="0"/>
          </a:p>
          <a:p>
            <a:pPr marL="457200" lvl="1" indent="0">
              <a:buNone/>
            </a:pPr>
            <a:r>
              <a:rPr lang="en-US" dirty="0"/>
              <a:t>In a “pay-to-publish model,” systemic costs would </a:t>
            </a:r>
            <a:r>
              <a:rPr lang="en-US" b="1" dirty="0"/>
              <a:t>need to be borne by the academic research community rather than shared with industry</a:t>
            </a:r>
            <a:r>
              <a:rPr lang="en-US" dirty="0"/>
              <a:t>. This is because the costs of publishing in a gold OA system are covered entirely by those who publish articles – the academic research community – and not spread among consumers including the commercial sector, which accesses large amounts of research but publishes comparatively little</a:t>
            </a:r>
            <a:endParaRPr lang="en-US" dirty="0" smtClean="0"/>
          </a:p>
        </p:txBody>
      </p:sp>
      <p:sp>
        <p:nvSpPr>
          <p:cNvPr id="4" name="ZoneTexte 3"/>
          <p:cNvSpPr txBox="1"/>
          <p:nvPr/>
        </p:nvSpPr>
        <p:spPr>
          <a:xfrm>
            <a:off x="4618892" y="5877169"/>
            <a:ext cx="6877539" cy="646331"/>
          </a:xfrm>
          <a:prstGeom prst="rect">
            <a:avLst/>
          </a:prstGeom>
          <a:noFill/>
        </p:spPr>
        <p:txBody>
          <a:bodyPr wrap="square" rtlCol="0">
            <a:spAutoFit/>
          </a:bodyPr>
          <a:lstStyle/>
          <a:p>
            <a:r>
              <a:rPr lang="fr-BE" dirty="0">
                <a:hlinkClick r:id="rId2"/>
              </a:rPr>
              <a:t>https://</a:t>
            </a:r>
            <a:r>
              <a:rPr lang="fr-BE" dirty="0" smtClean="0">
                <a:hlinkClick r:id="rId2"/>
              </a:rPr>
              <a:t>www.elsevier.com/connect/working-towards-a-transition-to-open-access</a:t>
            </a:r>
            <a:endParaRPr lang="fr-BE" dirty="0"/>
          </a:p>
        </p:txBody>
      </p:sp>
    </p:spTree>
    <p:extLst>
      <p:ext uri="{BB962C8B-B14F-4D97-AF65-F5344CB8AC3E}">
        <p14:creationId xmlns:p14="http://schemas.microsoft.com/office/powerpoint/2010/main" val="122685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07138" y="624110"/>
            <a:ext cx="9698893" cy="1280890"/>
          </a:xfrm>
        </p:spPr>
        <p:txBody>
          <a:bodyPr>
            <a:normAutofit fontScale="90000"/>
          </a:bodyPr>
          <a:lstStyle/>
          <a:p>
            <a:r>
              <a:rPr lang="fr-BE" dirty="0"/>
              <a:t>Horizon 2020 expert group on Future of </a:t>
            </a:r>
            <a:r>
              <a:rPr lang="fr-BE" dirty="0" err="1"/>
              <a:t>Scholarly</a:t>
            </a:r>
            <a:r>
              <a:rPr lang="fr-BE" dirty="0"/>
              <a:t> </a:t>
            </a:r>
            <a:r>
              <a:rPr lang="fr-BE" dirty="0" err="1"/>
              <a:t>Publishing</a:t>
            </a:r>
            <a:r>
              <a:rPr lang="fr-BE" dirty="0"/>
              <a:t> and </a:t>
            </a:r>
            <a:r>
              <a:rPr lang="fr-BE" dirty="0" err="1"/>
              <a:t>scholarly</a:t>
            </a:r>
            <a:r>
              <a:rPr lang="fr-BE" dirty="0"/>
              <a:t> Communication</a:t>
            </a:r>
          </a:p>
        </p:txBody>
      </p:sp>
      <p:sp>
        <p:nvSpPr>
          <p:cNvPr id="3" name="Espace réservé du contenu 2"/>
          <p:cNvSpPr>
            <a:spLocks noGrp="1"/>
          </p:cNvSpPr>
          <p:nvPr>
            <p:ph idx="1"/>
          </p:nvPr>
        </p:nvSpPr>
        <p:spPr/>
        <p:txBody>
          <a:bodyPr>
            <a:noAutofit/>
          </a:bodyPr>
          <a:lstStyle/>
          <a:p>
            <a:r>
              <a:rPr lang="fr-BE" sz="1200" dirty="0"/>
              <a:t>C</a:t>
            </a:r>
            <a:r>
              <a:rPr lang="fr-BE" sz="1200" dirty="0" smtClean="0"/>
              <a:t>omposition </a:t>
            </a:r>
            <a:r>
              <a:rPr lang="fr-BE" sz="1200" dirty="0"/>
              <a:t>du groupe d’experts pour "Horizon 2020 expert group on Future of </a:t>
            </a:r>
            <a:r>
              <a:rPr lang="fr-BE" sz="1200" dirty="0" err="1"/>
              <a:t>Scholarly</a:t>
            </a:r>
            <a:r>
              <a:rPr lang="fr-BE" sz="1200" dirty="0"/>
              <a:t> </a:t>
            </a:r>
            <a:r>
              <a:rPr lang="fr-BE" sz="1200" dirty="0" err="1"/>
              <a:t>Publishing</a:t>
            </a:r>
            <a:r>
              <a:rPr lang="fr-BE" sz="1200" dirty="0"/>
              <a:t> and </a:t>
            </a:r>
            <a:r>
              <a:rPr lang="fr-BE" sz="1200" dirty="0" err="1"/>
              <a:t>scholarly</a:t>
            </a:r>
            <a:r>
              <a:rPr lang="fr-BE" sz="1200" dirty="0"/>
              <a:t> Communication</a:t>
            </a:r>
            <a:r>
              <a:rPr lang="fr-BE" sz="1200" dirty="0" smtClean="0"/>
              <a:t>”</a:t>
            </a:r>
            <a:r>
              <a:rPr lang="fr-BE" sz="1200" dirty="0"/>
              <a:t/>
            </a:r>
            <a:br>
              <a:rPr lang="fr-BE" sz="1200" dirty="0"/>
            </a:br>
            <a:r>
              <a:rPr lang="fr-BE" sz="1200" dirty="0"/>
              <a:t/>
            </a:r>
            <a:br>
              <a:rPr lang="fr-BE" sz="1200" dirty="0"/>
            </a:br>
            <a:r>
              <a:rPr lang="fr-BE" sz="1200" dirty="0" err="1" smtClean="0"/>
              <a:t>Individual</a:t>
            </a:r>
            <a:r>
              <a:rPr lang="fr-BE" sz="1200" dirty="0" smtClean="0"/>
              <a:t> </a:t>
            </a:r>
            <a:r>
              <a:rPr lang="fr-BE" sz="1200" dirty="0"/>
              <a:t>experts:</a:t>
            </a:r>
            <a:br>
              <a:rPr lang="fr-BE" sz="1200" dirty="0"/>
            </a:br>
            <a:r>
              <a:rPr lang="fr-BE" sz="1200" dirty="0"/>
              <a:t/>
            </a:r>
            <a:br>
              <a:rPr lang="fr-BE" sz="1200" dirty="0"/>
            </a:br>
            <a:r>
              <a:rPr lang="fr-BE" sz="1200" dirty="0"/>
              <a:t>        • Jean-Claude </a:t>
            </a:r>
            <a:r>
              <a:rPr lang="fr-BE" sz="1200" dirty="0" err="1"/>
              <a:t>Guédon</a:t>
            </a:r>
            <a:r>
              <a:rPr lang="fr-BE" sz="1200" dirty="0"/>
              <a:t>, Canada</a:t>
            </a:r>
            <a:br>
              <a:rPr lang="fr-BE" sz="1200" dirty="0"/>
            </a:br>
            <a:r>
              <a:rPr lang="fr-BE" sz="1200" dirty="0"/>
              <a:t>        • Michael </a:t>
            </a:r>
            <a:r>
              <a:rPr lang="fr-BE" sz="1200" dirty="0" err="1"/>
              <a:t>Jubb</a:t>
            </a:r>
            <a:r>
              <a:rPr lang="fr-BE" sz="1200" dirty="0"/>
              <a:t>, United </a:t>
            </a:r>
            <a:r>
              <a:rPr lang="fr-BE" sz="1200" dirty="0" err="1"/>
              <a:t>Kingdom</a:t>
            </a:r>
            <a:r>
              <a:rPr lang="fr-BE" sz="1200" dirty="0"/>
              <a:t/>
            </a:r>
            <a:br>
              <a:rPr lang="fr-BE" sz="1200" dirty="0"/>
            </a:br>
            <a:r>
              <a:rPr lang="fr-BE" sz="1200" dirty="0"/>
              <a:t>        • Bianca Kramer, </a:t>
            </a:r>
            <a:r>
              <a:rPr lang="fr-BE" sz="1200" dirty="0" err="1"/>
              <a:t>Netherlands</a:t>
            </a:r>
            <a:r>
              <a:rPr lang="fr-BE" sz="1200" dirty="0"/>
              <a:t/>
            </a:r>
            <a:br>
              <a:rPr lang="fr-BE" sz="1200" dirty="0"/>
            </a:br>
            <a:r>
              <a:rPr lang="fr-BE" sz="1200" dirty="0"/>
              <a:t>        • Mikael </a:t>
            </a:r>
            <a:r>
              <a:rPr lang="fr-BE" sz="1200" dirty="0" err="1"/>
              <a:t>Laakso</a:t>
            </a:r>
            <a:r>
              <a:rPr lang="fr-BE" sz="1200" dirty="0"/>
              <a:t>, </a:t>
            </a:r>
            <a:r>
              <a:rPr lang="fr-BE" sz="1200" dirty="0" err="1"/>
              <a:t>Finland</a:t>
            </a:r>
            <a:r>
              <a:rPr lang="fr-BE" sz="1200" dirty="0"/>
              <a:t/>
            </a:r>
            <a:br>
              <a:rPr lang="fr-BE" sz="1200" dirty="0"/>
            </a:br>
            <a:r>
              <a:rPr lang="fr-BE" sz="1200" dirty="0"/>
              <a:t>        • Birgit Schmidt, Germany</a:t>
            </a:r>
            <a:br>
              <a:rPr lang="fr-BE" sz="1200" dirty="0"/>
            </a:br>
            <a:r>
              <a:rPr lang="fr-BE" sz="1200" dirty="0"/>
              <a:t>        • Elena </a:t>
            </a:r>
            <a:r>
              <a:rPr lang="fr-BE" sz="1200" dirty="0" err="1"/>
              <a:t>Šimukovič</a:t>
            </a:r>
            <a:r>
              <a:rPr lang="fr-BE" sz="1200" dirty="0"/>
              <a:t>, </a:t>
            </a:r>
            <a:r>
              <a:rPr lang="fr-BE" sz="1200" dirty="0" err="1"/>
              <a:t>Lithuania</a:t>
            </a:r>
            <a:r>
              <a:rPr lang="fr-BE" sz="1200" dirty="0"/>
              <a:t/>
            </a:r>
            <a:br>
              <a:rPr lang="fr-BE" sz="1200" dirty="0"/>
            </a:br>
            <a:r>
              <a:rPr lang="fr-BE" sz="1200" dirty="0"/>
              <a:t/>
            </a:r>
            <a:br>
              <a:rPr lang="fr-BE" sz="1200" dirty="0"/>
            </a:br>
            <a:r>
              <a:rPr lang="fr-BE" sz="1200" dirty="0"/>
              <a:t>Organisations:</a:t>
            </a:r>
            <a:br>
              <a:rPr lang="fr-BE" sz="1200" dirty="0"/>
            </a:br>
            <a:r>
              <a:rPr lang="fr-BE" sz="1200" dirty="0"/>
              <a:t/>
            </a:r>
            <a:br>
              <a:rPr lang="fr-BE" sz="1200" dirty="0"/>
            </a:br>
            <a:r>
              <a:rPr lang="fr-BE" sz="1200" dirty="0"/>
              <a:t>        • Bill and Melinda Gates </a:t>
            </a:r>
            <a:r>
              <a:rPr lang="fr-BE" sz="1200" dirty="0" err="1"/>
              <a:t>Foundation</a:t>
            </a:r>
            <a:r>
              <a:rPr lang="fr-BE" sz="1200" dirty="0"/>
              <a:t/>
            </a:r>
            <a:br>
              <a:rPr lang="fr-BE" sz="1200" dirty="0"/>
            </a:br>
            <a:r>
              <a:rPr lang="fr-BE" sz="1200" dirty="0"/>
              <a:t>        • </a:t>
            </a:r>
            <a:r>
              <a:rPr lang="fr-BE" sz="1200" dirty="0" err="1"/>
              <a:t>eLife</a:t>
            </a:r>
            <a:r>
              <a:rPr lang="fr-BE" sz="1200" dirty="0"/>
              <a:t/>
            </a:r>
            <a:br>
              <a:rPr lang="fr-BE" sz="1200" dirty="0"/>
            </a:br>
            <a:r>
              <a:rPr lang="fr-BE" sz="1200" dirty="0"/>
              <a:t>        • </a:t>
            </a:r>
            <a:r>
              <a:rPr lang="fr-BE" sz="1200" b="1" dirty="0"/>
              <a:t>Elsevier (RELX Group)</a:t>
            </a:r>
            <a:br>
              <a:rPr lang="fr-BE" sz="1200" b="1" dirty="0"/>
            </a:br>
            <a:r>
              <a:rPr lang="fr-BE" sz="1200" b="1" dirty="0"/>
              <a:t>        • </a:t>
            </a:r>
            <a:r>
              <a:rPr lang="fr-BE" sz="1200" b="1" dirty="0" err="1"/>
              <a:t>Frontiers</a:t>
            </a:r>
            <a:r>
              <a:rPr lang="fr-BE" sz="1200" b="1" dirty="0"/>
              <a:t/>
            </a:r>
            <a:br>
              <a:rPr lang="fr-BE" sz="1200" b="1" dirty="0"/>
            </a:br>
            <a:r>
              <a:rPr lang="fr-BE" sz="1200" b="1" dirty="0"/>
              <a:t>        • </a:t>
            </a:r>
            <a:r>
              <a:rPr lang="fr-BE" sz="1200" b="1" dirty="0" err="1"/>
              <a:t>SpringerNature</a:t>
            </a:r>
            <a:r>
              <a:rPr lang="fr-BE" sz="1200" b="1" dirty="0"/>
              <a:t/>
            </a:r>
            <a:br>
              <a:rPr lang="fr-BE" sz="1200" b="1" dirty="0"/>
            </a:br>
            <a:r>
              <a:rPr lang="fr-BE" sz="1200" dirty="0"/>
              <a:t>        • </a:t>
            </a:r>
            <a:r>
              <a:rPr lang="fr-BE" sz="1200" dirty="0" err="1"/>
              <a:t>Wellcome</a:t>
            </a:r>
            <a:r>
              <a:rPr lang="fr-BE" sz="1200" dirty="0"/>
              <a:t> Trust</a:t>
            </a:r>
            <a:br>
              <a:rPr lang="fr-BE" sz="1200" dirty="0"/>
            </a:br>
            <a:r>
              <a:rPr lang="fr-BE" sz="1200" dirty="0" smtClean="0"/>
              <a:t/>
            </a:r>
            <a:br>
              <a:rPr lang="fr-BE" sz="1200" dirty="0" smtClean="0"/>
            </a:br>
            <a:r>
              <a:rPr lang="fr-BE" sz="1200" dirty="0" smtClean="0"/>
              <a:t/>
            </a:r>
            <a:br>
              <a:rPr lang="fr-BE" sz="1200" dirty="0" smtClean="0"/>
            </a:br>
            <a:r>
              <a:rPr lang="fr-BE" sz="1200" dirty="0" smtClean="0"/>
              <a:t>Depuis</a:t>
            </a:r>
            <a:r>
              <a:rPr lang="fr-BE" sz="1200" dirty="0"/>
              <a:t> </a:t>
            </a:r>
            <a:r>
              <a:rPr lang="fr-BE" sz="1200" dirty="0">
                <a:hlinkClick r:id="rId2"/>
              </a:rPr>
              <a:t>https://blog.frontiersin.org/2017/10/05/frontiers-participating-in-european-commission-expert-group/</a:t>
            </a:r>
            <a:endParaRPr lang="fr-BE" sz="1200" dirty="0"/>
          </a:p>
        </p:txBody>
      </p:sp>
    </p:spTree>
    <p:extLst>
      <p:ext uri="{BB962C8B-B14F-4D97-AF65-F5344CB8AC3E}">
        <p14:creationId xmlns:p14="http://schemas.microsoft.com/office/powerpoint/2010/main" val="4114926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OpenEdition</a:t>
            </a:r>
            <a:r>
              <a:rPr lang="fr-BE" dirty="0" smtClean="0"/>
              <a:t> </a:t>
            </a:r>
            <a:r>
              <a:rPr lang="fr-BE" dirty="0" err="1" smtClean="0"/>
              <a:t>Freemium</a:t>
            </a:r>
            <a:endParaRPr lang="fr-BE" dirty="0"/>
          </a:p>
        </p:txBody>
      </p:sp>
      <p:sp>
        <p:nvSpPr>
          <p:cNvPr id="3" name="Espace réservé du contenu 2"/>
          <p:cNvSpPr>
            <a:spLocks noGrp="1"/>
          </p:cNvSpPr>
          <p:nvPr>
            <p:ph idx="1"/>
          </p:nvPr>
        </p:nvSpPr>
        <p:spPr/>
        <p:txBody>
          <a:bodyPr/>
          <a:lstStyle/>
          <a:p>
            <a:r>
              <a:rPr lang="en-US" dirty="0" smtClean="0"/>
              <a:t>Not a classical Article Processing-Charges gold model. It tries to be </a:t>
            </a:r>
            <a:r>
              <a:rPr lang="en-US" b="1" dirty="0" smtClean="0"/>
              <a:t>“fair gold”</a:t>
            </a:r>
          </a:p>
          <a:p>
            <a:endParaRPr lang="en-US" dirty="0"/>
          </a:p>
          <a:p>
            <a:r>
              <a:rPr lang="en-US" dirty="0" smtClean="0"/>
              <a:t>hybrid </a:t>
            </a:r>
            <a:r>
              <a:rPr lang="en-US" dirty="0"/>
              <a:t>economic model combining </a:t>
            </a:r>
            <a:r>
              <a:rPr lang="en-US" b="1" dirty="0"/>
              <a:t>open-access to information</a:t>
            </a:r>
            <a:r>
              <a:rPr lang="en-US" dirty="0"/>
              <a:t> and </a:t>
            </a:r>
            <a:r>
              <a:rPr lang="en-US" b="1" dirty="0"/>
              <a:t>paid services</a:t>
            </a:r>
            <a:r>
              <a:rPr lang="en-US" dirty="0"/>
              <a:t> generating income for the producers of its </a:t>
            </a:r>
            <a:r>
              <a:rPr lang="en-US" dirty="0" smtClean="0"/>
              <a:t>resources</a:t>
            </a:r>
          </a:p>
          <a:p>
            <a:endParaRPr lang="en-US" dirty="0"/>
          </a:p>
          <a:p>
            <a:r>
              <a:rPr lang="en-US" dirty="0"/>
              <a:t>place </a:t>
            </a:r>
            <a:r>
              <a:rPr lang="en-US" b="1" dirty="0"/>
              <a:t>libraries at the heart</a:t>
            </a:r>
            <a:r>
              <a:rPr lang="en-US" dirty="0"/>
              <a:t> of the development of open-access </a:t>
            </a:r>
            <a:r>
              <a:rPr lang="en-US" dirty="0" smtClean="0"/>
              <a:t>publication: </a:t>
            </a:r>
            <a:r>
              <a:rPr lang="en-US" dirty="0"/>
              <a:t>sustainable alliance </a:t>
            </a:r>
            <a:r>
              <a:rPr lang="en-US" dirty="0" smtClean="0"/>
              <a:t>between producers and libraries to </a:t>
            </a:r>
            <a:r>
              <a:rPr lang="en-US" dirty="0"/>
              <a:t>promote open-access in the humanities and social sciences</a:t>
            </a:r>
            <a:endParaRPr lang="en-US" dirty="0" smtClean="0"/>
          </a:p>
          <a:p>
            <a:endParaRPr lang="en-US" dirty="0" smtClean="0"/>
          </a:p>
          <a:p>
            <a:endParaRPr lang="en-US" dirty="0"/>
          </a:p>
          <a:p>
            <a:endParaRPr lang="fr-BE" dirty="0"/>
          </a:p>
        </p:txBody>
      </p:sp>
    </p:spTree>
    <p:extLst>
      <p:ext uri="{BB962C8B-B14F-4D97-AF65-F5344CB8AC3E}">
        <p14:creationId xmlns:p14="http://schemas.microsoft.com/office/powerpoint/2010/main" val="2433197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a:t>
            </a:r>
            <a:r>
              <a:rPr lang="fr-BE" dirty="0" err="1" smtClean="0"/>
              <a:t>link</a:t>
            </a:r>
            <a:r>
              <a:rPr lang="fr-BE" dirty="0"/>
              <a:t> </a:t>
            </a:r>
            <a:r>
              <a:rPr lang="fr-BE" dirty="0" err="1" smtClean="0"/>
              <a:t>between</a:t>
            </a:r>
            <a:r>
              <a:rPr lang="fr-BE" dirty="0" smtClean="0"/>
              <a:t> </a:t>
            </a:r>
            <a:r>
              <a:rPr lang="fr-BE" dirty="0" err="1" smtClean="0"/>
              <a:t>research</a:t>
            </a:r>
            <a:r>
              <a:rPr lang="fr-BE" dirty="0" smtClean="0"/>
              <a:t> and </a:t>
            </a:r>
            <a:r>
              <a:rPr lang="fr-BE" dirty="0" err="1" smtClean="0"/>
              <a:t>libraries</a:t>
            </a:r>
            <a:endParaRPr lang="fr-BE" dirty="0"/>
          </a:p>
        </p:txBody>
      </p:sp>
      <p:sp>
        <p:nvSpPr>
          <p:cNvPr id="3" name="Espace réservé du contenu 2"/>
          <p:cNvSpPr>
            <a:spLocks noGrp="1"/>
          </p:cNvSpPr>
          <p:nvPr>
            <p:ph idx="1"/>
          </p:nvPr>
        </p:nvSpPr>
        <p:spPr/>
        <p:txBody>
          <a:bodyPr>
            <a:normAutofit fontScale="92500"/>
          </a:bodyPr>
          <a:lstStyle/>
          <a:p>
            <a:r>
              <a:rPr lang="en-US" sz="2000" dirty="0" smtClean="0"/>
              <a:t>Libraries care less for what is freely available. The aim is to introduce </a:t>
            </a:r>
            <a:r>
              <a:rPr lang="en-US" sz="2000" dirty="0" err="1" smtClean="0"/>
              <a:t>librairies</a:t>
            </a:r>
            <a:r>
              <a:rPr lang="en-US" sz="2000" dirty="0" smtClean="0"/>
              <a:t> into open access.</a:t>
            </a:r>
          </a:p>
          <a:p>
            <a:endParaRPr lang="en-US" sz="2000" dirty="0" smtClean="0"/>
          </a:p>
          <a:p>
            <a:r>
              <a:rPr lang="en-US" sz="2000" dirty="0" smtClean="0"/>
              <a:t>Since </a:t>
            </a:r>
            <a:r>
              <a:rPr lang="en-US" sz="2000" dirty="0"/>
              <a:t>February 2011, the </a:t>
            </a:r>
            <a:r>
              <a:rPr lang="en-US" sz="2000" dirty="0" err="1"/>
              <a:t>OpenEdition</a:t>
            </a:r>
            <a:r>
              <a:rPr lang="en-US" sz="2000" dirty="0"/>
              <a:t> </a:t>
            </a:r>
            <a:r>
              <a:rPr lang="en-US" sz="2000" i="1" dirty="0"/>
              <a:t>Freemium</a:t>
            </a:r>
            <a:r>
              <a:rPr lang="en-US" sz="2000" dirty="0"/>
              <a:t> </a:t>
            </a:r>
            <a:r>
              <a:rPr lang="en-US" sz="2000" dirty="0" smtClean="0"/>
              <a:t>program has </a:t>
            </a:r>
            <a:r>
              <a:rPr lang="en-US" sz="2000" dirty="0"/>
              <a:t>enabled libraries:</a:t>
            </a:r>
          </a:p>
          <a:p>
            <a:pPr lvl="1"/>
            <a:r>
              <a:rPr lang="en-US" sz="1800" dirty="0"/>
              <a:t>to access six premium services specially designed to respond to their needs;</a:t>
            </a:r>
          </a:p>
          <a:p>
            <a:pPr lvl="1"/>
            <a:r>
              <a:rPr lang="en-US" sz="1800" dirty="0"/>
              <a:t>to take part in the construction of an economic model for open access and find an alternative to restricted access platforms, which constrict users and diminish the impact of academic production;</a:t>
            </a:r>
          </a:p>
          <a:p>
            <a:pPr lvl="1"/>
            <a:r>
              <a:rPr lang="en-US" sz="1800" dirty="0"/>
              <a:t>to create a dynamic which will incite more journals of quality to become open-access.</a:t>
            </a:r>
          </a:p>
          <a:p>
            <a:endParaRPr lang="fr-BE" sz="2000" dirty="0"/>
          </a:p>
        </p:txBody>
      </p:sp>
    </p:spTree>
    <p:extLst>
      <p:ext uri="{BB962C8B-B14F-4D97-AF65-F5344CB8AC3E}">
        <p14:creationId xmlns:p14="http://schemas.microsoft.com/office/powerpoint/2010/main" val="282509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Les plateformes francophones de publication en SHS</a:t>
            </a:r>
            <a:endParaRPr lang="fr-BE" dirty="0"/>
          </a:p>
        </p:txBody>
      </p:sp>
      <p:sp>
        <p:nvSpPr>
          <p:cNvPr id="5" name="Espace réservé du texte 4"/>
          <p:cNvSpPr>
            <a:spLocks noGrp="1"/>
          </p:cNvSpPr>
          <p:nvPr>
            <p:ph type="body" idx="1"/>
          </p:nvPr>
        </p:nvSpPr>
        <p:spPr/>
        <p:txBody>
          <a:bodyPr/>
          <a:lstStyle/>
          <a:p>
            <a:endParaRPr lang="fr-BE"/>
          </a:p>
        </p:txBody>
      </p:sp>
    </p:spTree>
    <p:extLst>
      <p:ext uri="{BB962C8B-B14F-4D97-AF65-F5344CB8AC3E}">
        <p14:creationId xmlns:p14="http://schemas.microsoft.com/office/powerpoint/2010/main" val="249309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Quatre grandes plateformes francophones</a:t>
            </a:r>
            <a:endParaRPr lang="fr-BE" dirty="0"/>
          </a:p>
        </p:txBody>
      </p:sp>
      <p:sp>
        <p:nvSpPr>
          <p:cNvPr id="5" name="Espace réservé du contenu 4"/>
          <p:cNvSpPr>
            <a:spLocks noGrp="1"/>
          </p:cNvSpPr>
          <p:nvPr>
            <p:ph idx="1"/>
          </p:nvPr>
        </p:nvSpPr>
        <p:spPr/>
        <p:txBody>
          <a:bodyPr/>
          <a:lstStyle/>
          <a:p>
            <a:r>
              <a:rPr lang="fr-BE" dirty="0"/>
              <a:t>Cairn.info (</a:t>
            </a:r>
            <a:r>
              <a:rPr lang="fr-BE" dirty="0">
                <a:hlinkClick r:id="rId2"/>
              </a:rPr>
              <a:t>http://www.cairn.info</a:t>
            </a:r>
            <a:r>
              <a:rPr lang="fr-BE" dirty="0" smtClean="0">
                <a:hlinkClick r:id="rId2"/>
              </a:rPr>
              <a:t>/</a:t>
            </a:r>
            <a:r>
              <a:rPr lang="fr-BE" dirty="0" smtClean="0"/>
              <a:t>)</a:t>
            </a:r>
          </a:p>
          <a:p>
            <a:r>
              <a:rPr lang="fr-BE" dirty="0"/>
              <a:t>Persee.fr (</a:t>
            </a:r>
            <a:r>
              <a:rPr lang="fr-BE" dirty="0">
                <a:hlinkClick r:id="rId3"/>
              </a:rPr>
              <a:t>http://www.persee.fr</a:t>
            </a:r>
            <a:r>
              <a:rPr lang="fr-BE" dirty="0" smtClean="0">
                <a:hlinkClick r:id="rId3"/>
              </a:rPr>
              <a:t>/</a:t>
            </a:r>
            <a:r>
              <a:rPr lang="fr-BE" dirty="0" smtClean="0"/>
              <a:t>) </a:t>
            </a:r>
          </a:p>
          <a:p>
            <a:r>
              <a:rPr lang="fr-BE" dirty="0"/>
              <a:t>Erudit.org (</a:t>
            </a:r>
            <a:r>
              <a:rPr lang="fr-BE" dirty="0">
                <a:hlinkClick r:id="rId4"/>
              </a:rPr>
              <a:t>https://</a:t>
            </a:r>
            <a:r>
              <a:rPr lang="fr-BE" dirty="0" smtClean="0">
                <a:hlinkClick r:id="rId4"/>
              </a:rPr>
              <a:t>www.erudit.org</a:t>
            </a:r>
            <a:r>
              <a:rPr lang="fr-BE" dirty="0" smtClean="0"/>
              <a:t>) </a:t>
            </a:r>
          </a:p>
          <a:p>
            <a:r>
              <a:rPr lang="fr-BE" dirty="0"/>
              <a:t>Openedition.org (</a:t>
            </a:r>
            <a:r>
              <a:rPr lang="fr-BE" dirty="0">
                <a:hlinkClick r:id="rId5"/>
              </a:rPr>
              <a:t>https://www.openedition.org</a:t>
            </a:r>
            <a:r>
              <a:rPr lang="fr-BE" dirty="0" smtClean="0">
                <a:hlinkClick r:id="rId5"/>
              </a:rPr>
              <a:t>/</a:t>
            </a:r>
            <a:r>
              <a:rPr lang="fr-BE" dirty="0" smtClean="0"/>
              <a:t>) </a:t>
            </a:r>
            <a:endParaRPr lang="fr-BE" dirty="0"/>
          </a:p>
        </p:txBody>
      </p:sp>
    </p:spTree>
    <p:extLst>
      <p:ext uri="{BB962C8B-B14F-4D97-AF65-F5344CB8AC3E}">
        <p14:creationId xmlns:p14="http://schemas.microsoft.com/office/powerpoint/2010/main" val="2110021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Cœur de l’activité : les revues scientifiques</a:t>
            </a:r>
            <a:endParaRPr lang="fr-BE" dirty="0"/>
          </a:p>
        </p:txBody>
      </p:sp>
      <p:sp>
        <p:nvSpPr>
          <p:cNvPr id="3" name="Espace réservé du contenu 2"/>
          <p:cNvSpPr>
            <a:spLocks noGrp="1"/>
          </p:cNvSpPr>
          <p:nvPr>
            <p:ph idx="1"/>
          </p:nvPr>
        </p:nvSpPr>
        <p:spPr/>
        <p:txBody>
          <a:bodyPr/>
          <a:lstStyle/>
          <a:p>
            <a:r>
              <a:rPr lang="fr-BE" dirty="0" smtClean="0"/>
              <a:t>Mais chaque plateforme s’est spécialisée</a:t>
            </a:r>
          </a:p>
          <a:p>
            <a:pPr lvl="1"/>
            <a:r>
              <a:rPr lang="fr-BE" dirty="0" smtClean="0"/>
              <a:t>Cairn.info : magazines et encyclopédies de poche</a:t>
            </a:r>
          </a:p>
          <a:p>
            <a:pPr lvl="1"/>
            <a:r>
              <a:rPr lang="fr-BE" dirty="0" smtClean="0"/>
              <a:t>Persée : </a:t>
            </a:r>
            <a:r>
              <a:rPr lang="fr-BE" dirty="0" err="1" smtClean="0"/>
              <a:t>rétronumérisation</a:t>
            </a:r>
            <a:endParaRPr lang="fr-BE" dirty="0" smtClean="0"/>
          </a:p>
          <a:p>
            <a:pPr lvl="1"/>
            <a:r>
              <a:rPr lang="fr-BE" dirty="0" smtClean="0"/>
              <a:t>Erudit : productions québécoise, + livres et littérature grise</a:t>
            </a:r>
          </a:p>
          <a:p>
            <a:pPr lvl="1"/>
            <a:r>
              <a:rPr lang="fr-BE" dirty="0" err="1" smtClean="0"/>
              <a:t>Openedition</a:t>
            </a:r>
            <a:r>
              <a:rPr lang="fr-BE" dirty="0" smtClean="0"/>
              <a:t> : livres, agenda et carnets de recherche</a:t>
            </a:r>
          </a:p>
        </p:txBody>
      </p:sp>
    </p:spTree>
    <p:extLst>
      <p:ext uri="{BB962C8B-B14F-4D97-AF65-F5344CB8AC3E}">
        <p14:creationId xmlns:p14="http://schemas.microsoft.com/office/powerpoint/2010/main" val="2075497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Financement</a:t>
            </a:r>
            <a:endParaRPr lang="fr-BE" dirty="0"/>
          </a:p>
        </p:txBody>
      </p:sp>
      <p:sp>
        <p:nvSpPr>
          <p:cNvPr id="3" name="Espace réservé du contenu 2"/>
          <p:cNvSpPr>
            <a:spLocks noGrp="1"/>
          </p:cNvSpPr>
          <p:nvPr>
            <p:ph idx="1"/>
          </p:nvPr>
        </p:nvSpPr>
        <p:spPr/>
        <p:txBody>
          <a:bodyPr/>
          <a:lstStyle/>
          <a:p>
            <a:r>
              <a:rPr lang="fr-BE" dirty="0" smtClean="0"/>
              <a:t>Cairn : abonnements</a:t>
            </a:r>
          </a:p>
          <a:p>
            <a:r>
              <a:rPr lang="fr-BE" dirty="0" smtClean="0"/>
              <a:t>Persée : dotation publique</a:t>
            </a:r>
          </a:p>
          <a:p>
            <a:r>
              <a:rPr lang="fr-BE" dirty="0" smtClean="0"/>
              <a:t>Erudit : public + abonnement</a:t>
            </a:r>
          </a:p>
          <a:p>
            <a:r>
              <a:rPr lang="fr-BE" dirty="0" err="1" smtClean="0"/>
              <a:t>Openedition</a:t>
            </a:r>
            <a:r>
              <a:rPr lang="fr-BE" dirty="0" smtClean="0"/>
              <a:t> : public + </a:t>
            </a:r>
            <a:r>
              <a:rPr lang="fr-BE" dirty="0" err="1" smtClean="0"/>
              <a:t>freemium</a:t>
            </a:r>
            <a:endParaRPr lang="fr-BE" dirty="0"/>
          </a:p>
        </p:txBody>
      </p:sp>
    </p:spTree>
    <p:extLst>
      <p:ext uri="{BB962C8B-B14F-4D97-AF65-F5344CB8AC3E}">
        <p14:creationId xmlns:p14="http://schemas.microsoft.com/office/powerpoint/2010/main" val="4283846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L’open </a:t>
            </a:r>
            <a:r>
              <a:rPr lang="fr-BE" dirty="0" err="1" smtClean="0"/>
              <a:t>access</a:t>
            </a:r>
            <a:endParaRPr lang="fr-BE" dirty="0"/>
          </a:p>
        </p:txBody>
      </p:sp>
      <p:sp>
        <p:nvSpPr>
          <p:cNvPr id="3" name="Sous-titre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601564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Vie scientifique : d’autres manières de faire exister sa recherche</a:t>
            </a:r>
            <a:endParaRPr lang="fr-BE" dirty="0"/>
          </a:p>
        </p:txBody>
      </p:sp>
      <p:sp>
        <p:nvSpPr>
          <p:cNvPr id="3" name="Espace réservé du contenu 2"/>
          <p:cNvSpPr>
            <a:spLocks noGrp="1"/>
          </p:cNvSpPr>
          <p:nvPr>
            <p:ph idx="1"/>
          </p:nvPr>
        </p:nvSpPr>
        <p:spPr/>
        <p:txBody>
          <a:bodyPr/>
          <a:lstStyle/>
          <a:p>
            <a:r>
              <a:rPr lang="fr-BE" dirty="0" smtClean="0"/>
              <a:t>Tenir un carnet de recherche (sur Hypotheses.org : </a:t>
            </a:r>
            <a:r>
              <a:rPr lang="fr-BE" dirty="0" err="1" smtClean="0"/>
              <a:t>blogging</a:t>
            </a:r>
            <a:r>
              <a:rPr lang="fr-BE" dirty="0" smtClean="0"/>
              <a:t> scientifique) </a:t>
            </a:r>
            <a:r>
              <a:rPr lang="fr-BE" dirty="0" smtClean="0">
                <a:sym typeface="Wingdings" panose="05000000000000000000" pitchFamily="2" charset="2"/>
              </a:rPr>
              <a:t> participer à une communauté</a:t>
            </a:r>
          </a:p>
          <a:p>
            <a:r>
              <a:rPr lang="fr-BE" dirty="0" smtClean="0">
                <a:sym typeface="Wingdings" panose="05000000000000000000" pitchFamily="2" charset="2"/>
              </a:rPr>
              <a:t>Activités sur les réseaux sociaux (</a:t>
            </a:r>
            <a:r>
              <a:rPr lang="fr-BE" dirty="0" err="1" smtClean="0">
                <a:sym typeface="Wingdings" panose="05000000000000000000" pitchFamily="2" charset="2"/>
              </a:rPr>
              <a:t>livetweets</a:t>
            </a:r>
            <a:r>
              <a:rPr lang="fr-BE" dirty="0">
                <a:sym typeface="Wingdings" panose="05000000000000000000" pitchFamily="2" charset="2"/>
              </a:rPr>
              <a:t> </a:t>
            </a:r>
            <a:r>
              <a:rPr lang="fr-BE" dirty="0" smtClean="0">
                <a:sym typeface="Wingdings" panose="05000000000000000000" pitchFamily="2" charset="2"/>
              </a:rPr>
              <a:t>de conférence)</a:t>
            </a:r>
          </a:p>
          <a:p>
            <a:r>
              <a:rPr lang="fr-BE" dirty="0" smtClean="0">
                <a:sym typeface="Wingdings" panose="05000000000000000000" pitchFamily="2" charset="2"/>
              </a:rPr>
              <a:t>Vulgarisation scientifique (YouTube, ex. Manon Bril)</a:t>
            </a:r>
          </a:p>
          <a:p>
            <a:r>
              <a:rPr lang="fr-BE" dirty="0" smtClean="0">
                <a:sym typeface="Wingdings" panose="05000000000000000000" pitchFamily="2" charset="2"/>
              </a:rPr>
              <a:t>Participation à un comité de revue</a:t>
            </a:r>
          </a:p>
          <a:p>
            <a:pPr marL="0" indent="0">
              <a:buNone/>
            </a:pPr>
            <a:r>
              <a:rPr lang="fr-BE" dirty="0" smtClean="0">
                <a:sym typeface="Wingdings" panose="05000000000000000000" pitchFamily="2" charset="2"/>
              </a:rPr>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354" y="3993662"/>
            <a:ext cx="4963015" cy="252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205" y="3997570"/>
            <a:ext cx="5289795" cy="2557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851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ésultat de recherche d'images pour &quot;have fu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467" y="133350"/>
            <a:ext cx="57150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097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quick </a:t>
            </a:r>
            <a:r>
              <a:rPr lang="fr-BE" dirty="0" err="1" smtClean="0"/>
              <a:t>definition</a:t>
            </a:r>
            <a:r>
              <a:rPr lang="fr-BE" dirty="0" smtClean="0"/>
              <a:t>, to </a:t>
            </a:r>
            <a:r>
              <a:rPr lang="fr-BE" dirty="0" err="1" smtClean="0"/>
              <a:t>fix</a:t>
            </a:r>
            <a:r>
              <a:rPr lang="fr-BE" dirty="0" smtClean="0"/>
              <a:t> </a:t>
            </a:r>
            <a:r>
              <a:rPr lang="fr-BE" dirty="0" err="1" smtClean="0"/>
              <a:t>ideas</a:t>
            </a:r>
            <a:endParaRPr lang="fr-BE" dirty="0"/>
          </a:p>
        </p:txBody>
      </p:sp>
      <p:sp>
        <p:nvSpPr>
          <p:cNvPr id="3" name="Espace réservé du contenu 2"/>
          <p:cNvSpPr>
            <a:spLocks noGrp="1"/>
          </p:cNvSpPr>
          <p:nvPr>
            <p:ph idx="1"/>
          </p:nvPr>
        </p:nvSpPr>
        <p:spPr/>
        <p:txBody>
          <a:bodyPr/>
          <a:lstStyle/>
          <a:p>
            <a:r>
              <a:rPr lang="en-US" i="1" dirty="0"/>
              <a:t>« By "open access" to [the scientific] literature, we mean its </a:t>
            </a:r>
            <a:r>
              <a:rPr lang="en-US" b="1" i="1" dirty="0"/>
              <a:t>free</a:t>
            </a:r>
            <a:r>
              <a:rPr lang="en-US" i="1" dirty="0"/>
              <a:t> availability on the public internet, permitting any users to read, download, copy, distribute, print, search, or link to the full texts of these articles, crawl them for indexing, pass them as data to software,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a:t>
            </a:r>
            <a:r>
              <a:rPr lang="en-US" b="1" i="1" dirty="0"/>
              <a:t>integrity</a:t>
            </a:r>
            <a:r>
              <a:rPr lang="en-US" i="1" dirty="0"/>
              <a:t> of their work and the right to be </a:t>
            </a:r>
            <a:r>
              <a:rPr lang="en-US" i="1" dirty="0" smtClean="0"/>
              <a:t>properly </a:t>
            </a:r>
            <a:r>
              <a:rPr lang="en-US" b="1" dirty="0" smtClean="0"/>
              <a:t>acknowledged </a:t>
            </a:r>
            <a:r>
              <a:rPr lang="en-US" b="1" dirty="0"/>
              <a:t>and cited</a:t>
            </a:r>
            <a:r>
              <a:rPr lang="en-US" i="1" dirty="0"/>
              <a:t>. »</a:t>
            </a:r>
          </a:p>
          <a:p>
            <a:pPr marL="0" indent="0" algn="r">
              <a:buNone/>
            </a:pPr>
            <a:r>
              <a:rPr lang="en-US" dirty="0"/>
              <a:t>Definition from the "</a:t>
            </a:r>
            <a:r>
              <a:rPr lang="en-US" dirty="0">
                <a:hlinkClick r:id="rId2"/>
              </a:rPr>
              <a:t>Budapest Open Access Initiative</a:t>
            </a:r>
            <a:r>
              <a:rPr lang="en-US" dirty="0"/>
              <a:t>" (BOAI, 2002).</a:t>
            </a:r>
          </a:p>
          <a:p>
            <a:endParaRPr lang="fr-BE" dirty="0"/>
          </a:p>
        </p:txBody>
      </p:sp>
    </p:spTree>
    <p:extLst>
      <p:ext uri="{BB962C8B-B14F-4D97-AF65-F5344CB8AC3E}">
        <p14:creationId xmlns:p14="http://schemas.microsoft.com/office/powerpoint/2010/main" val="3791673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Why</a:t>
            </a:r>
            <a:r>
              <a:rPr lang="fr-BE" dirty="0" smtClean="0"/>
              <a:t> do </a:t>
            </a:r>
            <a:r>
              <a:rPr lang="fr-BE" dirty="0" err="1" smtClean="0"/>
              <a:t>we</a:t>
            </a:r>
            <a:r>
              <a:rPr lang="fr-BE" dirty="0" smtClean="0"/>
              <a:t>, </a:t>
            </a:r>
            <a:r>
              <a:rPr lang="fr-BE" dirty="0" err="1" smtClean="0"/>
              <a:t>researchers</a:t>
            </a:r>
            <a:r>
              <a:rPr lang="fr-BE" dirty="0" smtClean="0"/>
              <a:t>, support </a:t>
            </a:r>
            <a:r>
              <a:rPr lang="fr-BE" dirty="0" err="1" smtClean="0"/>
              <a:t>such</a:t>
            </a:r>
            <a:r>
              <a:rPr lang="fr-BE" dirty="0" smtClean="0"/>
              <a:t> </a:t>
            </a:r>
            <a:r>
              <a:rPr lang="fr-BE" dirty="0" smtClean="0"/>
              <a:t>an </a:t>
            </a:r>
            <a:r>
              <a:rPr lang="fr-BE" dirty="0" smtClean="0"/>
              <a:t>initiative ?</a:t>
            </a:r>
            <a:endParaRPr lang="fr-BE" dirty="0"/>
          </a:p>
        </p:txBody>
      </p:sp>
      <p:sp>
        <p:nvSpPr>
          <p:cNvPr id="3" name="Espace réservé du contenu 2"/>
          <p:cNvSpPr>
            <a:spLocks noGrp="1"/>
          </p:cNvSpPr>
          <p:nvPr>
            <p:ph idx="1"/>
          </p:nvPr>
        </p:nvSpPr>
        <p:spPr/>
        <p:txBody>
          <a:bodyPr/>
          <a:lstStyle/>
          <a:p>
            <a:r>
              <a:rPr lang="fr-BE" dirty="0" err="1" smtClean="0"/>
              <a:t>Because</a:t>
            </a:r>
            <a:r>
              <a:rPr lang="fr-BE" dirty="0" smtClean="0"/>
              <a:t> </a:t>
            </a:r>
            <a:r>
              <a:rPr lang="fr-BE" dirty="0" err="1" smtClean="0"/>
              <a:t>it</a:t>
            </a:r>
            <a:r>
              <a:rPr lang="fr-BE" dirty="0" smtClean="0"/>
              <a:t> </a:t>
            </a:r>
            <a:r>
              <a:rPr lang="fr-BE" dirty="0" err="1" smtClean="0"/>
              <a:t>happens</a:t>
            </a:r>
            <a:r>
              <a:rPr lang="fr-BE" dirty="0" smtClean="0"/>
              <a:t> </a:t>
            </a:r>
            <a:r>
              <a:rPr lang="fr-BE" dirty="0" err="1" smtClean="0"/>
              <a:t>that</a:t>
            </a:r>
            <a:r>
              <a:rPr lang="fr-BE" dirty="0" smtClean="0"/>
              <a:t> </a:t>
            </a:r>
            <a:r>
              <a:rPr lang="fr-BE" dirty="0" err="1" smtClean="0"/>
              <a:t>some</a:t>
            </a:r>
            <a:r>
              <a:rPr lang="fr-BE" dirty="0" smtClean="0"/>
              <a:t> </a:t>
            </a:r>
            <a:r>
              <a:rPr lang="fr-BE" dirty="0" err="1" smtClean="0"/>
              <a:t>papers</a:t>
            </a:r>
            <a:r>
              <a:rPr lang="fr-BE" dirty="0" smtClean="0"/>
              <a:t> </a:t>
            </a:r>
            <a:r>
              <a:rPr lang="fr-BE" dirty="0" err="1" smtClean="0"/>
              <a:t>we</a:t>
            </a:r>
            <a:r>
              <a:rPr lang="fr-BE" dirty="0" smtClean="0"/>
              <a:t> </a:t>
            </a:r>
            <a:r>
              <a:rPr lang="fr-BE" dirty="0" err="1" smtClean="0"/>
              <a:t>would</a:t>
            </a:r>
            <a:r>
              <a:rPr lang="fr-BE" dirty="0" smtClean="0"/>
              <a:t> </a:t>
            </a:r>
            <a:r>
              <a:rPr lang="fr-BE" dirty="0" err="1" smtClean="0"/>
              <a:t>like</a:t>
            </a:r>
            <a:r>
              <a:rPr lang="fr-BE" dirty="0" smtClean="0"/>
              <a:t> to </a:t>
            </a:r>
            <a:r>
              <a:rPr lang="fr-BE" dirty="0" err="1" smtClean="0"/>
              <a:t>read</a:t>
            </a:r>
            <a:r>
              <a:rPr lang="fr-BE" dirty="0" smtClean="0"/>
              <a:t> are </a:t>
            </a:r>
            <a:r>
              <a:rPr lang="fr-BE" dirty="0" err="1" smtClean="0"/>
              <a:t>behind</a:t>
            </a:r>
            <a:r>
              <a:rPr lang="fr-BE" dirty="0" smtClean="0"/>
              <a:t> </a:t>
            </a:r>
            <a:r>
              <a:rPr lang="fr-BE" dirty="0" err="1" smtClean="0"/>
              <a:t>paywalls</a:t>
            </a:r>
            <a:endParaRPr lang="fr-BE" dirty="0" smtClean="0"/>
          </a:p>
          <a:p>
            <a:r>
              <a:rPr lang="fr-BE" dirty="0" err="1" smtClean="0"/>
              <a:t>Because</a:t>
            </a:r>
            <a:r>
              <a:rPr lang="fr-BE" dirty="0" smtClean="0"/>
              <a:t> </a:t>
            </a:r>
            <a:r>
              <a:rPr lang="fr-BE" dirty="0" err="1" smtClean="0"/>
              <a:t>we</a:t>
            </a:r>
            <a:r>
              <a:rPr lang="fr-BE" dirty="0" smtClean="0"/>
              <a:t> </a:t>
            </a:r>
            <a:r>
              <a:rPr lang="fr-BE" dirty="0" err="1" smtClean="0"/>
              <a:t>don’t</a:t>
            </a:r>
            <a:r>
              <a:rPr lang="fr-BE" dirty="0" smtClean="0"/>
              <a:t> </a:t>
            </a:r>
            <a:r>
              <a:rPr lang="fr-BE" dirty="0" err="1" smtClean="0"/>
              <a:t>want</a:t>
            </a:r>
            <a:r>
              <a:rPr lang="fr-BE" dirty="0" smtClean="0"/>
              <a:t> a </a:t>
            </a:r>
            <a:r>
              <a:rPr lang="fr-BE" dirty="0" err="1" smtClean="0"/>
              <a:t>research</a:t>
            </a:r>
            <a:r>
              <a:rPr lang="fr-BE" dirty="0" smtClean="0"/>
              <a:t> at </a:t>
            </a:r>
            <a:r>
              <a:rPr lang="fr-BE" dirty="0" err="1" smtClean="0"/>
              <a:t>two</a:t>
            </a:r>
            <a:r>
              <a:rPr lang="fr-BE" dirty="0" smtClean="0"/>
              <a:t> speeds : </a:t>
            </a:r>
            <a:r>
              <a:rPr lang="fr-BE" dirty="0" err="1" smtClean="0"/>
              <a:t>those</a:t>
            </a:r>
            <a:r>
              <a:rPr lang="fr-BE" dirty="0" smtClean="0"/>
              <a:t> for </a:t>
            </a:r>
            <a:r>
              <a:rPr lang="fr-BE" dirty="0" err="1" smtClean="0"/>
              <a:t>which</a:t>
            </a:r>
            <a:r>
              <a:rPr lang="fr-BE" dirty="0" smtClean="0"/>
              <a:t> </a:t>
            </a:r>
            <a:r>
              <a:rPr lang="fr-BE" dirty="0" err="1" smtClean="0"/>
              <a:t>libraries</a:t>
            </a:r>
            <a:r>
              <a:rPr lang="fr-BE" dirty="0" smtClean="0"/>
              <a:t> </a:t>
            </a:r>
            <a:r>
              <a:rPr lang="fr-BE" dirty="0" err="1" smtClean="0"/>
              <a:t>can</a:t>
            </a:r>
            <a:r>
              <a:rPr lang="fr-BE" dirty="0" smtClean="0"/>
              <a:t> </a:t>
            </a:r>
            <a:r>
              <a:rPr lang="fr-BE" dirty="0" err="1" smtClean="0"/>
              <a:t>afford</a:t>
            </a:r>
            <a:r>
              <a:rPr lang="fr-BE" dirty="0" smtClean="0"/>
              <a:t> suscriptions and </a:t>
            </a:r>
            <a:r>
              <a:rPr lang="fr-BE" dirty="0" err="1" smtClean="0"/>
              <a:t>others</a:t>
            </a:r>
            <a:r>
              <a:rPr lang="fr-BE" dirty="0" smtClean="0"/>
              <a:t> </a:t>
            </a:r>
            <a:r>
              <a:rPr lang="fr-BE" dirty="0" err="1" smtClean="0"/>
              <a:t>who</a:t>
            </a:r>
            <a:r>
              <a:rPr lang="fr-BE" dirty="0" smtClean="0"/>
              <a:t> </a:t>
            </a:r>
            <a:r>
              <a:rPr lang="fr-BE" dirty="0" err="1" smtClean="0"/>
              <a:t>can’t</a:t>
            </a:r>
            <a:r>
              <a:rPr lang="fr-BE" dirty="0" smtClean="0"/>
              <a:t> </a:t>
            </a:r>
            <a:r>
              <a:rPr lang="fr-BE" dirty="0" err="1" smtClean="0"/>
              <a:t>access</a:t>
            </a:r>
            <a:r>
              <a:rPr lang="fr-BE" dirty="0" smtClean="0"/>
              <a:t> to </a:t>
            </a:r>
            <a:r>
              <a:rPr lang="fr-BE" dirty="0" err="1" smtClean="0"/>
              <a:t>literature</a:t>
            </a:r>
            <a:endParaRPr lang="fr-BE" dirty="0" smtClean="0"/>
          </a:p>
          <a:p>
            <a:r>
              <a:rPr lang="fr-BE" dirty="0" err="1" smtClean="0"/>
              <a:t>Because</a:t>
            </a:r>
            <a:r>
              <a:rPr lang="fr-BE" dirty="0" smtClean="0"/>
              <a:t> </a:t>
            </a:r>
            <a:r>
              <a:rPr lang="fr-BE" dirty="0" err="1" smtClean="0"/>
              <a:t>scientifics</a:t>
            </a:r>
            <a:r>
              <a:rPr lang="fr-BE" dirty="0" smtClean="0"/>
              <a:t> do </a:t>
            </a:r>
            <a:r>
              <a:rPr lang="fr-BE" dirty="0" err="1" smtClean="0"/>
              <a:t>almost</a:t>
            </a:r>
            <a:r>
              <a:rPr lang="fr-BE" dirty="0" smtClean="0"/>
              <a:t> all the job : </a:t>
            </a:r>
            <a:r>
              <a:rPr lang="fr-BE" dirty="0" err="1" smtClean="0"/>
              <a:t>we</a:t>
            </a:r>
            <a:r>
              <a:rPr lang="fr-BE" dirty="0" smtClean="0"/>
              <a:t> </a:t>
            </a:r>
            <a:r>
              <a:rPr lang="fr-BE" dirty="0" err="1" smtClean="0"/>
              <a:t>produce</a:t>
            </a:r>
            <a:r>
              <a:rPr lang="fr-BE" dirty="0" smtClean="0"/>
              <a:t> </a:t>
            </a:r>
            <a:r>
              <a:rPr lang="fr-BE" dirty="0" err="1" smtClean="0"/>
              <a:t>papers</a:t>
            </a:r>
            <a:r>
              <a:rPr lang="fr-BE" dirty="0" smtClean="0"/>
              <a:t>, </a:t>
            </a:r>
            <a:r>
              <a:rPr lang="fr-BE" dirty="0" err="1" smtClean="0"/>
              <a:t>we</a:t>
            </a:r>
            <a:r>
              <a:rPr lang="fr-BE" dirty="0" smtClean="0"/>
              <a:t> </a:t>
            </a:r>
            <a:r>
              <a:rPr lang="fr-BE" dirty="0" err="1" smtClean="0"/>
              <a:t>peer-review</a:t>
            </a:r>
            <a:r>
              <a:rPr lang="fr-BE" dirty="0" smtClean="0"/>
              <a:t> </a:t>
            </a:r>
            <a:r>
              <a:rPr lang="fr-BE" dirty="0" err="1" smtClean="0"/>
              <a:t>them</a:t>
            </a:r>
            <a:r>
              <a:rPr lang="fr-BE" dirty="0" smtClean="0"/>
              <a:t>, and </a:t>
            </a:r>
            <a:r>
              <a:rPr lang="fr-BE" dirty="0" err="1" smtClean="0"/>
              <a:t>we</a:t>
            </a:r>
            <a:r>
              <a:rPr lang="fr-BE" dirty="0" smtClean="0"/>
              <a:t> </a:t>
            </a:r>
            <a:r>
              <a:rPr lang="fr-BE" dirty="0" err="1" smtClean="0"/>
              <a:t>will</a:t>
            </a:r>
            <a:r>
              <a:rPr lang="fr-BE" dirty="0"/>
              <a:t> </a:t>
            </a:r>
            <a:r>
              <a:rPr lang="fr-BE" dirty="0" smtClean="0"/>
              <a:t>have to </a:t>
            </a:r>
            <a:r>
              <a:rPr lang="fr-BE" dirty="0" err="1" smtClean="0"/>
              <a:t>pay</a:t>
            </a:r>
            <a:r>
              <a:rPr lang="fr-BE" dirty="0" smtClean="0"/>
              <a:t> for </a:t>
            </a:r>
            <a:r>
              <a:rPr lang="fr-BE" dirty="0" err="1" smtClean="0"/>
              <a:t>them</a:t>
            </a:r>
            <a:r>
              <a:rPr lang="fr-BE" dirty="0" smtClean="0"/>
              <a:t> </a:t>
            </a:r>
            <a:r>
              <a:rPr lang="fr-BE" dirty="0" err="1" smtClean="0"/>
              <a:t>after</a:t>
            </a:r>
            <a:r>
              <a:rPr lang="fr-BE" dirty="0" smtClean="0"/>
              <a:t> ?</a:t>
            </a:r>
          </a:p>
          <a:p>
            <a:r>
              <a:rPr lang="fr-BE" dirty="0" err="1" smtClean="0"/>
              <a:t>Because</a:t>
            </a:r>
            <a:r>
              <a:rPr lang="fr-BE" dirty="0" smtClean="0"/>
              <a:t> public </a:t>
            </a:r>
            <a:r>
              <a:rPr lang="fr-BE" dirty="0" err="1" smtClean="0"/>
              <a:t>funding</a:t>
            </a:r>
            <a:r>
              <a:rPr lang="fr-BE" dirty="0" smtClean="0"/>
              <a:t> </a:t>
            </a:r>
            <a:r>
              <a:rPr lang="fr-BE" dirty="0" err="1" smtClean="0"/>
              <a:t>research</a:t>
            </a:r>
            <a:r>
              <a:rPr lang="fr-BE" dirty="0" smtClean="0"/>
              <a:t> must </a:t>
            </a:r>
            <a:r>
              <a:rPr lang="fr-BE" dirty="0" err="1" smtClean="0"/>
              <a:t>be</a:t>
            </a:r>
            <a:r>
              <a:rPr lang="fr-BE" dirty="0" smtClean="0"/>
              <a:t> </a:t>
            </a:r>
            <a:r>
              <a:rPr lang="fr-BE" dirty="0" err="1" smtClean="0"/>
              <a:t>available</a:t>
            </a:r>
            <a:r>
              <a:rPr lang="fr-BE" dirty="0" smtClean="0"/>
              <a:t> for public, </a:t>
            </a:r>
            <a:r>
              <a:rPr lang="fr-BE" dirty="0" err="1" smtClean="0"/>
              <a:t>without</a:t>
            </a:r>
            <a:r>
              <a:rPr lang="fr-BE" dirty="0" smtClean="0"/>
              <a:t> </a:t>
            </a:r>
            <a:r>
              <a:rPr lang="fr-BE" dirty="0" err="1" smtClean="0"/>
              <a:t>paywalls</a:t>
            </a:r>
            <a:endParaRPr lang="fr-BE" dirty="0" smtClean="0"/>
          </a:p>
          <a:p>
            <a:endParaRPr lang="fr-BE" dirty="0"/>
          </a:p>
          <a:p>
            <a:r>
              <a:rPr lang="fr-BE" dirty="0" smtClean="0"/>
              <a:t>And </a:t>
            </a:r>
            <a:r>
              <a:rPr lang="fr-BE" dirty="0" err="1" smtClean="0"/>
              <a:t>so</a:t>
            </a:r>
            <a:r>
              <a:rPr lang="fr-BE" dirty="0" smtClean="0"/>
              <a:t> on, the </a:t>
            </a:r>
            <a:r>
              <a:rPr lang="fr-BE" dirty="0" err="1" smtClean="0"/>
              <a:t>reasons</a:t>
            </a:r>
            <a:r>
              <a:rPr lang="fr-BE" dirty="0" smtClean="0"/>
              <a:t> </a:t>
            </a:r>
            <a:r>
              <a:rPr lang="fr-BE" dirty="0" err="1" smtClean="0"/>
              <a:t>why</a:t>
            </a:r>
            <a:r>
              <a:rPr lang="fr-BE" dirty="0" smtClean="0"/>
              <a:t> open </a:t>
            </a:r>
            <a:r>
              <a:rPr lang="fr-BE" dirty="0" err="1" smtClean="0"/>
              <a:t>access</a:t>
            </a:r>
            <a:r>
              <a:rPr lang="fr-BE" dirty="0" smtClean="0"/>
              <a:t> </a:t>
            </a:r>
            <a:r>
              <a:rPr lang="fr-BE" dirty="0" err="1" smtClean="0"/>
              <a:t>spreads</a:t>
            </a:r>
            <a:r>
              <a:rPr lang="fr-BE" dirty="0" smtClean="0"/>
              <a:t> are </a:t>
            </a:r>
            <a:r>
              <a:rPr lang="fr-BE" dirty="0" err="1" smtClean="0"/>
              <a:t>numerous</a:t>
            </a:r>
            <a:r>
              <a:rPr lang="fr-BE" dirty="0" smtClean="0"/>
              <a:t> (look </a:t>
            </a:r>
            <a:r>
              <a:rPr lang="fr-BE" dirty="0"/>
              <a:t>at </a:t>
            </a:r>
            <a:r>
              <a:rPr lang="fr-BE" dirty="0">
                <a:hlinkClick r:id="rId2"/>
              </a:rPr>
              <a:t>http://iloveopenaccess.org/arguments-for-open-access</a:t>
            </a:r>
            <a:r>
              <a:rPr lang="fr-BE" dirty="0" smtClean="0">
                <a:hlinkClick r:id="rId2"/>
              </a:rPr>
              <a:t>/</a:t>
            </a:r>
            <a:r>
              <a:rPr lang="fr-BE" dirty="0" smtClean="0"/>
              <a:t>)</a:t>
            </a:r>
            <a:endParaRPr lang="fr-BE" dirty="0"/>
          </a:p>
        </p:txBody>
      </p:sp>
    </p:spTree>
    <p:extLst>
      <p:ext uri="{BB962C8B-B14F-4D97-AF65-F5344CB8AC3E}">
        <p14:creationId xmlns:p14="http://schemas.microsoft.com/office/powerpoint/2010/main" val="181572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391267"/>
            <a:ext cx="8911687" cy="1280890"/>
          </a:xfrm>
        </p:spPr>
        <p:txBody>
          <a:bodyPr/>
          <a:lstStyle/>
          <a:p>
            <a:r>
              <a:rPr lang="fr-BE" dirty="0" smtClean="0"/>
              <a:t>A </a:t>
            </a:r>
            <a:r>
              <a:rPr lang="fr-BE" dirty="0" err="1" smtClean="0"/>
              <a:t>very</a:t>
            </a:r>
            <a:r>
              <a:rPr lang="fr-BE" dirty="0" smtClean="0"/>
              <a:t> profitable </a:t>
            </a:r>
            <a:r>
              <a:rPr lang="fr-BE" dirty="0" err="1" smtClean="0"/>
              <a:t>industry</a:t>
            </a:r>
            <a:endParaRPr lang="fr-BE" dirty="0"/>
          </a:p>
        </p:txBody>
      </p:sp>
      <p:sp>
        <p:nvSpPr>
          <p:cNvPr id="3" name="Espace réservé du contenu 2"/>
          <p:cNvSpPr>
            <a:spLocks noGrp="1"/>
          </p:cNvSpPr>
          <p:nvPr>
            <p:ph idx="1"/>
          </p:nvPr>
        </p:nvSpPr>
        <p:spPr/>
        <p:txBody>
          <a:bodyPr/>
          <a:lstStyle/>
          <a:p>
            <a:endParaRPr lang="fr-BE" dirty="0"/>
          </a:p>
        </p:txBody>
      </p:sp>
      <p:graphicFrame>
        <p:nvGraphicFramePr>
          <p:cNvPr id="5" name="Graphique 4"/>
          <p:cNvGraphicFramePr/>
          <p:nvPr>
            <p:extLst>
              <p:ext uri="{D42A27DB-BD31-4B8C-83A1-F6EECF244321}">
                <p14:modId xmlns:p14="http://schemas.microsoft.com/office/powerpoint/2010/main" val="2228443486"/>
              </p:ext>
            </p:extLst>
          </p:nvPr>
        </p:nvGraphicFramePr>
        <p:xfrm>
          <a:off x="2215661" y="1266092"/>
          <a:ext cx="8940019" cy="4881490"/>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2293034" y="6372665"/>
            <a:ext cx="8581292" cy="369332"/>
          </a:xfrm>
          <a:prstGeom prst="rect">
            <a:avLst/>
          </a:prstGeom>
          <a:noFill/>
        </p:spPr>
        <p:txBody>
          <a:bodyPr wrap="square" rtlCol="0">
            <a:spAutoFit/>
          </a:bodyPr>
          <a:lstStyle/>
          <a:p>
            <a:r>
              <a:rPr lang="fr-BE" dirty="0" smtClean="0"/>
              <a:t>Serials </a:t>
            </a:r>
            <a:r>
              <a:rPr lang="fr-BE" dirty="0" err="1" smtClean="0"/>
              <a:t>cost</a:t>
            </a:r>
            <a:r>
              <a:rPr lang="fr-BE" dirty="0" smtClean="0"/>
              <a:t> for </a:t>
            </a:r>
            <a:r>
              <a:rPr lang="fr-BE" dirty="0" err="1" smtClean="0"/>
              <a:t>ULg</a:t>
            </a:r>
            <a:r>
              <a:rPr lang="fr-BE" dirty="0" smtClean="0"/>
              <a:t> more </a:t>
            </a:r>
            <a:r>
              <a:rPr lang="fr-BE" dirty="0" err="1" smtClean="0"/>
              <a:t>than</a:t>
            </a:r>
            <a:r>
              <a:rPr lang="fr-BE" dirty="0" smtClean="0"/>
              <a:t> 2.8 millions dollars a </a:t>
            </a:r>
            <a:r>
              <a:rPr lang="fr-BE" dirty="0" err="1" smtClean="0"/>
              <a:t>year</a:t>
            </a:r>
            <a:r>
              <a:rPr lang="fr-BE" dirty="0" smtClean="0"/>
              <a:t>…</a:t>
            </a:r>
            <a:endParaRPr lang="fr-BE" dirty="0"/>
          </a:p>
        </p:txBody>
      </p:sp>
      <p:sp>
        <p:nvSpPr>
          <p:cNvPr id="4" name="ZoneTexte 3"/>
          <p:cNvSpPr txBox="1"/>
          <p:nvPr/>
        </p:nvSpPr>
        <p:spPr>
          <a:xfrm>
            <a:off x="9927771" y="6234165"/>
            <a:ext cx="2455817" cy="646331"/>
          </a:xfrm>
          <a:prstGeom prst="rect">
            <a:avLst/>
          </a:prstGeom>
          <a:noFill/>
        </p:spPr>
        <p:txBody>
          <a:bodyPr wrap="square" rtlCol="0">
            <a:spAutoFit/>
          </a:bodyPr>
          <a:lstStyle/>
          <a:p>
            <a:r>
              <a:rPr lang="fr-BE" dirty="0" smtClean="0"/>
              <a:t>Merci à Paul </a:t>
            </a:r>
            <a:r>
              <a:rPr lang="fr-BE" dirty="0" err="1" smtClean="0"/>
              <a:t>Thirion</a:t>
            </a:r>
            <a:r>
              <a:rPr lang="fr-BE" dirty="0" smtClean="0"/>
              <a:t> pour les données</a:t>
            </a:r>
            <a:endParaRPr lang="fr-BE" dirty="0"/>
          </a:p>
        </p:txBody>
      </p:sp>
    </p:spTree>
    <p:extLst>
      <p:ext uri="{BB962C8B-B14F-4D97-AF65-F5344CB8AC3E}">
        <p14:creationId xmlns:p14="http://schemas.microsoft.com/office/powerpoint/2010/main" val="4936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p:cTn id="7" dur="500" fill="hold"/>
                                        <p:tgtEl>
                                          <p:spTgt spid="5">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5">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p:cTn id="14" dur="500" fill="hold"/>
                                        <p:tgtEl>
                                          <p:spTgt spid="5">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p:cTn id="21" dur="500" fill="hold"/>
                                        <p:tgtEl>
                                          <p:spTgt spid="5">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chart seriesIdx="1"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5">
                                            <p:graphicEl>
                                              <a:chart seriesIdx="2" categoryIdx="-4" bldStep="series"/>
                                            </p:graphicEl>
                                          </p:spTgt>
                                        </p:tgtEl>
                                        <p:attrNameLst>
                                          <p:attrName>style.visibility</p:attrName>
                                        </p:attrNameLst>
                                      </p:cBhvr>
                                      <p:to>
                                        <p:strVal val="visible"/>
                                      </p:to>
                                    </p:set>
                                    <p:anim calcmode="lin" valueType="num">
                                      <p:cBhvr>
                                        <p:cTn id="28" dur="500" fill="hold"/>
                                        <p:tgtEl>
                                          <p:spTgt spid="5">
                                            <p:graphicEl>
                                              <a:chart seriesIdx="2" categoryIdx="-4" bldStep="series"/>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chart seriesIdx="2" categoryIdx="-4" bldStep="series"/>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chart seriesIdx="2"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1" nodeType="clickEffect">
                                  <p:stCondLst>
                                    <p:cond delay="0"/>
                                  </p:stCondLst>
                                  <p:childTnLst>
                                    <p:set>
                                      <p:cBhvr>
                                        <p:cTn id="34" dur="1" fill="hold">
                                          <p:stCondLst>
                                            <p:cond delay="0"/>
                                          </p:stCondLst>
                                        </p:cTn>
                                        <p:tgtEl>
                                          <p:spTgt spid="5">
                                            <p:graphicEl>
                                              <a:chart seriesIdx="3" categoryIdx="-4" bldStep="series"/>
                                            </p:graphicEl>
                                          </p:spTgt>
                                        </p:tgtEl>
                                        <p:attrNameLst>
                                          <p:attrName>style.visibility</p:attrName>
                                        </p:attrNameLst>
                                      </p:cBhvr>
                                      <p:to>
                                        <p:strVal val="visible"/>
                                      </p:to>
                                    </p:set>
                                    <p:anim calcmode="lin" valueType="num">
                                      <p:cBhvr>
                                        <p:cTn id="35" dur="500" fill="hold"/>
                                        <p:tgtEl>
                                          <p:spTgt spid="5">
                                            <p:graphicEl>
                                              <a:chart seriesIdx="3" categoryIdx="-4" bldStep="series"/>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chart seriesIdx="3" categoryIdx="-4" bldStep="series"/>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chart seriesIdx="3"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1" nodeType="clickEffect">
                                  <p:stCondLst>
                                    <p:cond delay="0"/>
                                  </p:stCondLst>
                                  <p:childTnLst>
                                    <p:set>
                                      <p:cBhvr>
                                        <p:cTn id="41" dur="1" fill="hold">
                                          <p:stCondLst>
                                            <p:cond delay="0"/>
                                          </p:stCondLst>
                                        </p:cTn>
                                        <p:tgtEl>
                                          <p:spTgt spid="5">
                                            <p:graphicEl>
                                              <a:chart seriesIdx="4" categoryIdx="-4" bldStep="series"/>
                                            </p:graphicEl>
                                          </p:spTgt>
                                        </p:tgtEl>
                                        <p:attrNameLst>
                                          <p:attrName>style.visibility</p:attrName>
                                        </p:attrNameLst>
                                      </p:cBhvr>
                                      <p:to>
                                        <p:strVal val="visible"/>
                                      </p:to>
                                    </p:set>
                                    <p:anim calcmode="lin" valueType="num">
                                      <p:cBhvr>
                                        <p:cTn id="42" dur="500" fill="hold"/>
                                        <p:tgtEl>
                                          <p:spTgt spid="5">
                                            <p:graphicEl>
                                              <a:chart seriesIdx="4" categoryIdx="-4" bldStep="series"/>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chart seriesIdx="4" categoryIdx="-4" bldStep="series"/>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chart seriesIdx="4"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1" nodeType="clickEffect">
                                  <p:stCondLst>
                                    <p:cond delay="0"/>
                                  </p:stCondLst>
                                  <p:childTnLst>
                                    <p:set>
                                      <p:cBhvr>
                                        <p:cTn id="48" dur="1" fill="hold">
                                          <p:stCondLst>
                                            <p:cond delay="0"/>
                                          </p:stCondLst>
                                        </p:cTn>
                                        <p:tgtEl>
                                          <p:spTgt spid="5">
                                            <p:graphicEl>
                                              <a:chart seriesIdx="5" categoryIdx="-4" bldStep="series"/>
                                            </p:graphicEl>
                                          </p:spTgt>
                                        </p:tgtEl>
                                        <p:attrNameLst>
                                          <p:attrName>style.visibility</p:attrName>
                                        </p:attrNameLst>
                                      </p:cBhvr>
                                      <p:to>
                                        <p:strVal val="visible"/>
                                      </p:to>
                                    </p:set>
                                    <p:anim calcmode="lin" valueType="num">
                                      <p:cBhvr>
                                        <p:cTn id="49" dur="500" fill="hold"/>
                                        <p:tgtEl>
                                          <p:spTgt spid="5">
                                            <p:graphicEl>
                                              <a:chart seriesIdx="5" categoryIdx="-4" bldStep="series"/>
                                            </p:graphicEl>
                                          </p:spTgt>
                                        </p:tgtEl>
                                        <p:attrNameLst>
                                          <p:attrName>ppt_w</p:attrName>
                                        </p:attrNameLst>
                                      </p:cBhvr>
                                      <p:tavLst>
                                        <p:tav tm="0">
                                          <p:val>
                                            <p:fltVal val="0"/>
                                          </p:val>
                                        </p:tav>
                                        <p:tav tm="100000">
                                          <p:val>
                                            <p:strVal val="#ppt_w"/>
                                          </p:val>
                                        </p:tav>
                                      </p:tavLst>
                                    </p:anim>
                                    <p:anim calcmode="lin" valueType="num">
                                      <p:cBhvr>
                                        <p:cTn id="50" dur="500" fill="hold"/>
                                        <p:tgtEl>
                                          <p:spTgt spid="5">
                                            <p:graphicEl>
                                              <a:chart seriesIdx="5" categoryIdx="-4" bldStep="series"/>
                                            </p:graphicEl>
                                          </p:spTgt>
                                        </p:tgtEl>
                                        <p:attrNameLst>
                                          <p:attrName>ppt_h</p:attrName>
                                        </p:attrNameLst>
                                      </p:cBhvr>
                                      <p:tavLst>
                                        <p:tav tm="0">
                                          <p:val>
                                            <p:fltVal val="0"/>
                                          </p:val>
                                        </p:tav>
                                        <p:tav tm="100000">
                                          <p:val>
                                            <p:strVal val="#ppt_h"/>
                                          </p:val>
                                        </p:tav>
                                      </p:tavLst>
                                    </p:anim>
                                    <p:animEffect transition="in" filter="fade">
                                      <p:cBhvr>
                                        <p:cTn id="51" dur="500"/>
                                        <p:tgtEl>
                                          <p:spTgt spid="5">
                                            <p:graphicEl>
                                              <a:chart seriesIdx="5" categoryIdx="-4" bldStep="series"/>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1" nodeType="clickEffect">
                                  <p:stCondLst>
                                    <p:cond delay="0"/>
                                  </p:stCondLst>
                                  <p:childTnLst>
                                    <p:set>
                                      <p:cBhvr>
                                        <p:cTn id="55" dur="1" fill="hold">
                                          <p:stCondLst>
                                            <p:cond delay="0"/>
                                          </p:stCondLst>
                                        </p:cTn>
                                        <p:tgtEl>
                                          <p:spTgt spid="5">
                                            <p:graphicEl>
                                              <a:chart seriesIdx="6" categoryIdx="-4" bldStep="series"/>
                                            </p:graphicEl>
                                          </p:spTgt>
                                        </p:tgtEl>
                                        <p:attrNameLst>
                                          <p:attrName>style.visibility</p:attrName>
                                        </p:attrNameLst>
                                      </p:cBhvr>
                                      <p:to>
                                        <p:strVal val="visible"/>
                                      </p:to>
                                    </p:set>
                                    <p:anim calcmode="lin" valueType="num">
                                      <p:cBhvr>
                                        <p:cTn id="56" dur="500" fill="hold"/>
                                        <p:tgtEl>
                                          <p:spTgt spid="5">
                                            <p:graphicEl>
                                              <a:chart seriesIdx="6" categoryIdx="-4" bldStep="series"/>
                                            </p:graphicEl>
                                          </p:spTgt>
                                        </p:tgtEl>
                                        <p:attrNameLst>
                                          <p:attrName>ppt_w</p:attrName>
                                        </p:attrNameLst>
                                      </p:cBhvr>
                                      <p:tavLst>
                                        <p:tav tm="0">
                                          <p:val>
                                            <p:fltVal val="0"/>
                                          </p:val>
                                        </p:tav>
                                        <p:tav tm="100000">
                                          <p:val>
                                            <p:strVal val="#ppt_w"/>
                                          </p:val>
                                        </p:tav>
                                      </p:tavLst>
                                    </p:anim>
                                    <p:anim calcmode="lin" valueType="num">
                                      <p:cBhvr>
                                        <p:cTn id="57" dur="500" fill="hold"/>
                                        <p:tgtEl>
                                          <p:spTgt spid="5">
                                            <p:graphicEl>
                                              <a:chart seriesIdx="6" categoryIdx="-4" bldStep="series"/>
                                            </p:graphicEl>
                                          </p:spTgt>
                                        </p:tgtEl>
                                        <p:attrNameLst>
                                          <p:attrName>ppt_h</p:attrName>
                                        </p:attrNameLst>
                                      </p:cBhvr>
                                      <p:tavLst>
                                        <p:tav tm="0">
                                          <p:val>
                                            <p:fltVal val="0"/>
                                          </p:val>
                                        </p:tav>
                                        <p:tav tm="100000">
                                          <p:val>
                                            <p:strVal val="#ppt_h"/>
                                          </p:val>
                                        </p:tav>
                                      </p:tavLst>
                                    </p:anim>
                                    <p:animEffect transition="in" filter="fade">
                                      <p:cBhvr>
                                        <p:cTn id="58" dur="500"/>
                                        <p:tgtEl>
                                          <p:spTgt spid="5">
                                            <p:graphicEl>
                                              <a:chart seriesIdx="6" categoryIdx="-4" bldStep="series"/>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63" dur="1000"/>
                                        <p:tgtEl>
                                          <p:spTgt spid="5">
                                            <p:graphicEl>
                                              <a:chart seriesIdx="-3" categoryIdx="-3" bldStep="gridLegen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68" dur="1000"/>
                                        <p:tgtEl>
                                          <p:spTgt spid="5">
                                            <p:graphicEl>
                                              <a:chart seriesIdx="0" categoryIdx="-4" bldStep="series"/>
                                            </p:graphicEl>
                                          </p:spTgt>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72" dur="1000"/>
                                        <p:tgtEl>
                                          <p:spTgt spid="5">
                                            <p:graphicEl>
                                              <a:chart seriesIdx="1" categoryIdx="-4" bldStep="series"/>
                                            </p:graphicEl>
                                          </p:spTgt>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76" dur="1000"/>
                                        <p:tgtEl>
                                          <p:spTgt spid="5">
                                            <p:graphicEl>
                                              <a:chart seriesIdx="2" categoryIdx="-4" bldStep="series"/>
                                            </p:graphicEl>
                                          </p:spTgt>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80" dur="1000"/>
                                        <p:tgtEl>
                                          <p:spTgt spid="5">
                                            <p:graphicEl>
                                              <a:chart seriesIdx="3" categoryIdx="-4" bldStep="series"/>
                                            </p:graphicEl>
                                          </p:spTgt>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84" dur="1000"/>
                                        <p:tgtEl>
                                          <p:spTgt spid="5">
                                            <p:graphicEl>
                                              <a:chart seriesIdx="4" categoryIdx="-4" bldStep="series"/>
                                            </p:graphicEl>
                                          </p:spTgt>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left)">
                                      <p:cBhvr>
                                        <p:cTn id="88" dur="1000"/>
                                        <p:tgtEl>
                                          <p:spTgt spid="5">
                                            <p:graphicEl>
                                              <a:chart seriesIdx="5" categoryIdx="-4" bldStep="series"/>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
                                            <p:graphicEl>
                                              <a:chart seriesIdx="6" categoryIdx="-4" bldStep="series"/>
                                            </p:graphicEl>
                                          </p:spTgt>
                                        </p:tgtEl>
                                        <p:attrNameLst>
                                          <p:attrName>style.visibility</p:attrName>
                                        </p:attrNameLst>
                                      </p:cBhvr>
                                      <p:to>
                                        <p:strVal val="visible"/>
                                      </p:to>
                                    </p:set>
                                    <p:animEffect transition="in" filter="wipe(left)">
                                      <p:cBhvr>
                                        <p:cTn id="93" dur="1000"/>
                                        <p:tgtEl>
                                          <p:spTgt spid="5">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Graphic spid="5" grpI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Exemples of </a:t>
            </a:r>
            <a:r>
              <a:rPr lang="fr-BE" dirty="0" err="1" smtClean="0"/>
              <a:t>publishers</a:t>
            </a:r>
            <a:r>
              <a:rPr lang="fr-BE" dirty="0" smtClean="0"/>
              <a:t>’ profit</a:t>
            </a:r>
            <a:endParaRPr lang="fr-BE" dirty="0"/>
          </a:p>
        </p:txBody>
      </p:sp>
      <p:sp>
        <p:nvSpPr>
          <p:cNvPr id="3" name="Espace réservé du contenu 2"/>
          <p:cNvSpPr>
            <a:spLocks noGrp="1"/>
          </p:cNvSpPr>
          <p:nvPr>
            <p:ph idx="1"/>
          </p:nvPr>
        </p:nvSpPr>
        <p:spPr>
          <a:xfrm>
            <a:off x="2589212" y="1336431"/>
            <a:ext cx="8915400" cy="5387926"/>
          </a:xfrm>
        </p:spPr>
        <p:txBody>
          <a:bodyPr>
            <a:normAutofit fontScale="85000" lnSpcReduction="20000"/>
          </a:bodyPr>
          <a:lstStyle/>
          <a:p>
            <a:pPr marL="285750" indent="-285750">
              <a:buFont typeface="Arial"/>
              <a:buChar char="•"/>
            </a:pPr>
            <a:r>
              <a:rPr lang="fr-FR" b="1" dirty="0">
                <a:solidFill>
                  <a:schemeClr val="tx1"/>
                </a:solidFill>
              </a:rPr>
              <a:t>Elsevier</a:t>
            </a:r>
            <a:r>
              <a:rPr lang="fr-FR" dirty="0">
                <a:solidFill>
                  <a:schemeClr val="tx1"/>
                </a:solidFill>
              </a:rPr>
              <a:t>: </a:t>
            </a:r>
            <a:r>
              <a:rPr lang="fr-FR" b="1" dirty="0">
                <a:solidFill>
                  <a:schemeClr val="tx1"/>
                </a:solidFill>
              </a:rPr>
              <a:t>36% </a:t>
            </a:r>
            <a:r>
              <a:rPr lang="fr-FR" dirty="0">
                <a:solidFill>
                  <a:schemeClr val="tx1"/>
                </a:solidFill>
              </a:rPr>
              <a:t>of net profit (</a:t>
            </a:r>
            <a:r>
              <a:rPr lang="fr-FR" dirty="0" err="1">
                <a:solidFill>
                  <a:schemeClr val="tx1"/>
                </a:solidFill>
              </a:rPr>
              <a:t>after</a:t>
            </a:r>
            <a:r>
              <a:rPr lang="fr-FR" dirty="0">
                <a:solidFill>
                  <a:schemeClr val="tx1"/>
                </a:solidFill>
              </a:rPr>
              <a:t> taxes) </a:t>
            </a:r>
            <a:r>
              <a:rPr lang="fr-FR" dirty="0" smtClean="0">
                <a:solidFill>
                  <a:schemeClr val="tx1"/>
                </a:solidFill>
              </a:rPr>
              <a:t>on </a:t>
            </a:r>
            <a:r>
              <a:rPr lang="fr-FR" dirty="0">
                <a:solidFill>
                  <a:schemeClr val="tx1"/>
                </a:solidFill>
              </a:rPr>
              <a:t>an </a:t>
            </a:r>
            <a:r>
              <a:rPr lang="fr-FR" dirty="0" err="1">
                <a:solidFill>
                  <a:schemeClr val="tx1"/>
                </a:solidFill>
              </a:rPr>
              <a:t>income</a:t>
            </a:r>
            <a:r>
              <a:rPr lang="fr-FR" dirty="0">
                <a:solidFill>
                  <a:schemeClr val="tx1"/>
                </a:solidFill>
              </a:rPr>
              <a:t> of €2.386 million/</a:t>
            </a:r>
            <a:r>
              <a:rPr lang="fr-FR" dirty="0" err="1">
                <a:solidFill>
                  <a:schemeClr val="tx1"/>
                </a:solidFill>
              </a:rPr>
              <a:t>year</a:t>
            </a:r>
            <a:endParaRPr lang="fr-FR" dirty="0">
              <a:solidFill>
                <a:schemeClr val="tx1"/>
              </a:solidFill>
            </a:endParaRPr>
          </a:p>
          <a:p>
            <a:pPr marL="285750" indent="-285750">
              <a:buFont typeface="Arial"/>
              <a:buChar char="•"/>
            </a:pPr>
            <a:r>
              <a:rPr lang="fr-FR" b="1" dirty="0">
                <a:solidFill>
                  <a:schemeClr val="tx1"/>
                </a:solidFill>
              </a:rPr>
              <a:t>Springer Science:</a:t>
            </a:r>
            <a:r>
              <a:rPr lang="fr-FR" dirty="0">
                <a:solidFill>
                  <a:schemeClr val="tx1"/>
                </a:solidFill>
              </a:rPr>
              <a:t> </a:t>
            </a:r>
            <a:r>
              <a:rPr lang="fr-FR" b="1" dirty="0">
                <a:solidFill>
                  <a:schemeClr val="tx1"/>
                </a:solidFill>
              </a:rPr>
              <a:t>33.9% </a:t>
            </a:r>
          </a:p>
          <a:p>
            <a:pPr marL="285750" indent="-285750">
              <a:buFont typeface="Arial"/>
              <a:buChar char="•"/>
            </a:pPr>
            <a:r>
              <a:rPr lang="fr-FR" b="1" dirty="0">
                <a:solidFill>
                  <a:schemeClr val="tx1"/>
                </a:solidFill>
              </a:rPr>
              <a:t>John </a:t>
            </a:r>
            <a:r>
              <a:rPr lang="fr-FR" b="1" dirty="0" err="1">
                <a:solidFill>
                  <a:schemeClr val="tx1"/>
                </a:solidFill>
              </a:rPr>
              <a:t>Wiley</a:t>
            </a:r>
            <a:r>
              <a:rPr lang="fr-FR" b="1" dirty="0">
                <a:solidFill>
                  <a:schemeClr val="tx1"/>
                </a:solidFill>
              </a:rPr>
              <a:t> &amp; Sons: 42% </a:t>
            </a:r>
          </a:p>
          <a:p>
            <a:pPr marL="285750" indent="-285750">
              <a:buFont typeface="Arial"/>
              <a:buChar char="•"/>
            </a:pPr>
            <a:r>
              <a:rPr lang="fr-FR" dirty="0" smtClean="0">
                <a:solidFill>
                  <a:schemeClr val="tx1"/>
                </a:solidFill>
              </a:rPr>
              <a:t>…</a:t>
            </a:r>
          </a:p>
          <a:p>
            <a:pPr marL="285750" indent="-285750">
              <a:buFont typeface="Arial"/>
              <a:buChar char="•"/>
            </a:pPr>
            <a:endParaRPr lang="fr-FR" dirty="0"/>
          </a:p>
          <a:p>
            <a:r>
              <a:rPr lang="fr-BE" dirty="0"/>
              <a:t>2002: £429m profit on £1295m revenue – 33.18%</a:t>
            </a:r>
          </a:p>
          <a:p>
            <a:r>
              <a:rPr lang="fr-BE" dirty="0"/>
              <a:t>2003: £467m profit on £1381m revenue – 33.82%</a:t>
            </a:r>
          </a:p>
          <a:p>
            <a:r>
              <a:rPr lang="fr-BE" dirty="0"/>
              <a:t>2004: £460m profit on £1363m revenue – 33.75%</a:t>
            </a:r>
          </a:p>
          <a:p>
            <a:r>
              <a:rPr lang="fr-BE" dirty="0"/>
              <a:t>2005: £449m profit on £1436m revenue – 31.25%</a:t>
            </a:r>
          </a:p>
          <a:p>
            <a:r>
              <a:rPr lang="fr-BE" dirty="0"/>
              <a:t>2006: £465m profit on £1521m revenue – 30.57%</a:t>
            </a:r>
          </a:p>
          <a:p>
            <a:r>
              <a:rPr lang="fr-BE" dirty="0"/>
              <a:t>2007: £477m profit on £1507m revenue – 31.65%</a:t>
            </a:r>
          </a:p>
          <a:p>
            <a:r>
              <a:rPr lang="fr-BE" dirty="0"/>
              <a:t>2008: £568m profit on £1700m revenue – 33.41%</a:t>
            </a:r>
          </a:p>
          <a:p>
            <a:r>
              <a:rPr lang="fr-BE" dirty="0"/>
              <a:t>2009: £693m profit on £1985m revenue – 34.91%</a:t>
            </a:r>
          </a:p>
          <a:p>
            <a:r>
              <a:rPr lang="fr-BE" dirty="0"/>
              <a:t>2010: £724m profit on £2026m revenue – 35.74%</a:t>
            </a:r>
          </a:p>
          <a:p>
            <a:r>
              <a:rPr lang="fr-BE" dirty="0" smtClean="0"/>
              <a:t>2012: </a:t>
            </a:r>
            <a:r>
              <a:rPr lang="fr-BE" dirty="0"/>
              <a:t>£768M on £2058M revenue – 37.3</a:t>
            </a:r>
            <a:r>
              <a:rPr lang="fr-BE" dirty="0" smtClean="0"/>
              <a:t>%</a:t>
            </a:r>
          </a:p>
          <a:p>
            <a:pPr marL="0" indent="0" algn="r">
              <a:buNone/>
            </a:pPr>
            <a:r>
              <a:rPr lang="fr-BE" dirty="0" smtClean="0"/>
              <a:t>Source </a:t>
            </a:r>
            <a:r>
              <a:rPr lang="fr-BE" dirty="0"/>
              <a:t>: </a:t>
            </a:r>
            <a:r>
              <a:rPr lang="fr-BE" dirty="0">
                <a:hlinkClick r:id="rId2"/>
              </a:rPr>
              <a:t>http://svpow.com/2012/01/13/the-obscene-profits-of-commercial-scholarly-publishers</a:t>
            </a:r>
            <a:r>
              <a:rPr lang="fr-BE" dirty="0" smtClean="0">
                <a:hlinkClick r:id="rId2"/>
              </a:rPr>
              <a:t>/</a:t>
            </a:r>
            <a:r>
              <a:rPr lang="fr-BE" dirty="0" smtClean="0"/>
              <a:t> </a:t>
            </a:r>
            <a:endParaRPr lang="fr-BE" dirty="0"/>
          </a:p>
          <a:p>
            <a:pPr marL="285750" indent="-285750">
              <a:buFont typeface="Arial"/>
              <a:buChar char="•"/>
            </a:pPr>
            <a:endParaRPr lang="fr-FR" dirty="0"/>
          </a:p>
          <a:p>
            <a:endParaRPr lang="fr-BE" dirty="0"/>
          </a:p>
        </p:txBody>
      </p:sp>
    </p:spTree>
    <p:extLst>
      <p:ext uri="{BB962C8B-B14F-4D97-AF65-F5344CB8AC3E}">
        <p14:creationId xmlns:p14="http://schemas.microsoft.com/office/powerpoint/2010/main" val="331064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42" y="225886"/>
            <a:ext cx="8878765" cy="663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58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Open </a:t>
            </a:r>
            <a:r>
              <a:rPr lang="fr-BE" dirty="0" err="1" smtClean="0"/>
              <a:t>access</a:t>
            </a:r>
            <a:r>
              <a:rPr lang="fr-BE" dirty="0" smtClean="0"/>
              <a:t> : </a:t>
            </a:r>
            <a:r>
              <a:rPr lang="fr-BE" dirty="0" err="1" smtClean="0"/>
              <a:t>two</a:t>
            </a:r>
            <a:r>
              <a:rPr lang="fr-BE" dirty="0" smtClean="0"/>
              <a:t> « </a:t>
            </a:r>
            <a:r>
              <a:rPr lang="fr-BE" dirty="0" err="1" smtClean="0"/>
              <a:t>roads</a:t>
            </a:r>
            <a:r>
              <a:rPr lang="fr-BE" dirty="0" smtClean="0"/>
              <a:t> »</a:t>
            </a:r>
            <a:endParaRPr lang="fr-BE" dirty="0"/>
          </a:p>
        </p:txBody>
      </p:sp>
      <p:sp>
        <p:nvSpPr>
          <p:cNvPr id="3" name="Espace réservé du contenu 2"/>
          <p:cNvSpPr>
            <a:spLocks noGrp="1"/>
          </p:cNvSpPr>
          <p:nvPr>
            <p:ph idx="1"/>
          </p:nvPr>
        </p:nvSpPr>
        <p:spPr/>
        <p:txBody>
          <a:bodyPr/>
          <a:lstStyle/>
          <a:p>
            <a:r>
              <a:rPr lang="fr-BE" b="1" dirty="0" smtClean="0"/>
              <a:t>Green OA :</a:t>
            </a:r>
            <a:r>
              <a:rPr lang="fr-BE" dirty="0" smtClean="0"/>
              <a:t> </a:t>
            </a:r>
            <a:r>
              <a:rPr lang="en-US" dirty="0"/>
              <a:t> </a:t>
            </a:r>
            <a:r>
              <a:rPr lang="en-US" dirty="0" smtClean="0"/>
              <a:t>authors self-archive </a:t>
            </a:r>
            <a:r>
              <a:rPr lang="en-US" dirty="0"/>
              <a:t>their journal articles in an OA </a:t>
            </a:r>
            <a:r>
              <a:rPr lang="en-US" dirty="0" smtClean="0"/>
              <a:t>repository</a:t>
            </a:r>
          </a:p>
          <a:p>
            <a:pPr lvl="1"/>
            <a:r>
              <a:rPr lang="en-US" dirty="0" smtClean="0"/>
              <a:t>Example : </a:t>
            </a:r>
            <a:r>
              <a:rPr lang="en-US" dirty="0" err="1" smtClean="0"/>
              <a:t>Orbi</a:t>
            </a:r>
            <a:r>
              <a:rPr lang="en-US" dirty="0" smtClean="0"/>
              <a:t>, </a:t>
            </a:r>
            <a:r>
              <a:rPr lang="en-US" dirty="0" err="1" smtClean="0"/>
              <a:t>ULg’s</a:t>
            </a:r>
            <a:r>
              <a:rPr lang="en-US" dirty="0" smtClean="0"/>
              <a:t> repository (</a:t>
            </a:r>
            <a:r>
              <a:rPr lang="en-US" dirty="0" smtClean="0">
                <a:hlinkClick r:id="rId2"/>
              </a:rPr>
              <a:t>http://orbi.ulg.ac.be</a:t>
            </a:r>
            <a:r>
              <a:rPr lang="en-US" dirty="0" smtClean="0"/>
              <a:t>)</a:t>
            </a:r>
          </a:p>
          <a:p>
            <a:pPr lvl="1"/>
            <a:endParaRPr lang="en-US" dirty="0"/>
          </a:p>
          <a:p>
            <a:r>
              <a:rPr lang="en-US" b="1" dirty="0" smtClean="0"/>
              <a:t>Gold OA :</a:t>
            </a:r>
            <a:r>
              <a:rPr lang="en-US" dirty="0" smtClean="0"/>
              <a:t> authors publish in an open access journal</a:t>
            </a:r>
          </a:p>
          <a:p>
            <a:pPr lvl="1"/>
            <a:r>
              <a:rPr lang="en-US" dirty="0" smtClean="0"/>
              <a:t>Example : </a:t>
            </a:r>
            <a:r>
              <a:rPr lang="en-US" dirty="0" err="1" smtClean="0"/>
              <a:t>OpenEdition</a:t>
            </a:r>
            <a:r>
              <a:rPr lang="en-US" dirty="0" smtClean="0"/>
              <a:t> Freemium, set of journals in humanities and social sciences available in open access with a business model founded on the freemium (the text is freely available, but if you want more services, you had to pay </a:t>
            </a:r>
            <a:r>
              <a:rPr lang="en-US" dirty="0"/>
              <a:t>for them</a:t>
            </a:r>
            <a:r>
              <a:rPr lang="en-US" dirty="0" smtClean="0"/>
              <a:t>). </a:t>
            </a:r>
            <a:r>
              <a:rPr lang="en-US" dirty="0">
                <a:hlinkClick r:id="rId3"/>
              </a:rPr>
              <a:t>http://</a:t>
            </a:r>
            <a:r>
              <a:rPr lang="en-US" dirty="0" smtClean="0">
                <a:hlinkClick r:id="rId3"/>
              </a:rPr>
              <a:t>www.openedition.org/8873?lang=en</a:t>
            </a:r>
            <a:endParaRPr lang="en-US" dirty="0" smtClean="0"/>
          </a:p>
          <a:p>
            <a:pPr lvl="1"/>
            <a:endParaRPr lang="fr-BE" dirty="0"/>
          </a:p>
        </p:txBody>
      </p:sp>
    </p:spTree>
    <p:extLst>
      <p:ext uri="{BB962C8B-B14F-4D97-AF65-F5344CB8AC3E}">
        <p14:creationId xmlns:p14="http://schemas.microsoft.com/office/powerpoint/2010/main" val="221766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054" y="729031"/>
            <a:ext cx="5719934" cy="274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410471" y="3474720"/>
            <a:ext cx="4736123" cy="369332"/>
          </a:xfrm>
          <a:prstGeom prst="rect">
            <a:avLst/>
          </a:prstGeom>
          <a:noFill/>
        </p:spPr>
        <p:txBody>
          <a:bodyPr wrap="square" rtlCol="0">
            <a:spAutoFit/>
          </a:bodyPr>
          <a:lstStyle/>
          <a:p>
            <a:r>
              <a:rPr lang="fr-BE" dirty="0"/>
              <a:t> </a:t>
            </a:r>
            <a:r>
              <a:rPr lang="fr-BE" dirty="0" smtClean="0"/>
              <a:t>Créé par </a:t>
            </a:r>
            <a:r>
              <a:rPr lang="fr-BE" dirty="0" smtClean="0">
                <a:hlinkClick r:id="rId3" tooltip="Paul Ginsparg"/>
              </a:rPr>
              <a:t>Paul </a:t>
            </a:r>
            <a:r>
              <a:rPr lang="fr-BE" dirty="0" err="1">
                <a:hlinkClick r:id="rId3" tooltip="Paul Ginsparg"/>
              </a:rPr>
              <a:t>Ginsparg</a:t>
            </a:r>
            <a:r>
              <a:rPr lang="fr-BE" dirty="0"/>
              <a:t> en 1991</a:t>
            </a:r>
          </a:p>
        </p:txBody>
      </p:sp>
      <p:pic>
        <p:nvPicPr>
          <p:cNvPr id="6" name="Image 5"/>
          <p:cNvPicPr>
            <a:picLocks noChangeAspect="1"/>
          </p:cNvPicPr>
          <p:nvPr/>
        </p:nvPicPr>
        <p:blipFill>
          <a:blip r:embed="rId4"/>
          <a:stretch>
            <a:fillRect/>
          </a:stretch>
        </p:blipFill>
        <p:spPr>
          <a:xfrm>
            <a:off x="586466" y="2941817"/>
            <a:ext cx="5231337" cy="3581127"/>
          </a:xfrm>
          <a:prstGeom prst="rect">
            <a:avLst/>
          </a:prstGeom>
        </p:spPr>
      </p:pic>
    </p:spTree>
    <p:extLst>
      <p:ext uri="{BB962C8B-B14F-4D97-AF65-F5344CB8AC3E}">
        <p14:creationId xmlns:p14="http://schemas.microsoft.com/office/powerpoint/2010/main" val="4188187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588</TotalTime>
  <Words>860</Words>
  <Application>Microsoft Office PowerPoint</Application>
  <PresentationFormat>Grand écran</PresentationFormat>
  <Paragraphs>102</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Century Gothic</vt:lpstr>
      <vt:lpstr>Wingdings</vt:lpstr>
      <vt:lpstr>Wingdings 3</vt:lpstr>
      <vt:lpstr>Brin</vt:lpstr>
      <vt:lpstr>L’open access et  les plateformes francophones de publication en SHS</vt:lpstr>
      <vt:lpstr>L’open access</vt:lpstr>
      <vt:lpstr>A quick definition, to fix ideas</vt:lpstr>
      <vt:lpstr>Why do we, researchers, support such an initiative ?</vt:lpstr>
      <vt:lpstr>A very profitable industry</vt:lpstr>
      <vt:lpstr>Exemples of publishers’ profit</vt:lpstr>
      <vt:lpstr>Présentation PowerPoint</vt:lpstr>
      <vt:lpstr>Open access : two « roads »</vt:lpstr>
      <vt:lpstr>Présentation PowerPoint</vt:lpstr>
      <vt:lpstr>Voie dorée : trois modèles de financement</vt:lpstr>
      <vt:lpstr>Voie dorée : deux risques majeurs</vt:lpstr>
      <vt:lpstr>Le basculement complet vers la voie dorée vu par Elsevier</vt:lpstr>
      <vt:lpstr>Horizon 2020 expert group on Future of Scholarly Publishing and scholarly Communication</vt:lpstr>
      <vt:lpstr>OpenEdition Freemium</vt:lpstr>
      <vt:lpstr>A link between research and libraries</vt:lpstr>
      <vt:lpstr>Les plateformes francophones de publication en SHS</vt:lpstr>
      <vt:lpstr>Quatre grandes plateformes francophones</vt:lpstr>
      <vt:lpstr>Cœur de l’activité : les revues scientifiques</vt:lpstr>
      <vt:lpstr>Financement</vt:lpstr>
      <vt:lpstr>Vie scientifique : d’autres manières de faire exister sa recherche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 two examples in contrast</dc:title>
  <dc:creator>Björn-Olav Dozo</dc:creator>
  <cp:lastModifiedBy>Björn-Olav Dozo</cp:lastModifiedBy>
  <cp:revision>34</cp:revision>
  <dcterms:created xsi:type="dcterms:W3CDTF">2014-05-19T08:33:27Z</dcterms:created>
  <dcterms:modified xsi:type="dcterms:W3CDTF">2017-10-19T12:22:12Z</dcterms:modified>
</cp:coreProperties>
</file>