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10"/>
  </p:notesMasterIdLst>
  <p:sldIdLst>
    <p:sldId id="257" r:id="rId2"/>
    <p:sldId id="258" r:id="rId3"/>
    <p:sldId id="259" r:id="rId4"/>
    <p:sldId id="261" r:id="rId5"/>
    <p:sldId id="263" r:id="rId6"/>
    <p:sldId id="262" r:id="rId7"/>
    <p:sldId id="260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133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9CAB1-B446-4253-93A5-2EE1138DAC6D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4A095-19A2-449C-9215-31D8E0B475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15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BF7021"/>
                </a:solidFill>
                <a:ea typeface="ＭＳ Ｐゴシック" charset="-128"/>
                <a:cs typeface="ＭＳ Ｐゴシック" charset="-128"/>
              </a:rPr>
              <a:t>Orientation: sun-pointed 3rpm spinner</a:t>
            </a:r>
          </a:p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BF7021"/>
                </a:solidFill>
                <a:ea typeface="ＭＳ Ｐゴシック" charset="-128"/>
                <a:cs typeface="ＭＳ Ｐゴシック" charset="-128"/>
              </a:rPr>
              <a:t>Power: Solar, 2m x 7.5m arrays, ~300 W</a:t>
            </a:r>
          </a:p>
          <a:p>
            <a:pPr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BF7021"/>
                </a:solidFill>
                <a:ea typeface="ＭＳ Ｐゴシック" charset="-128"/>
                <a:cs typeface="ＭＳ Ｐゴシック" charset="-128"/>
              </a:rPr>
              <a:t>Weight: 976kg (dry)</a:t>
            </a:r>
          </a:p>
          <a:p>
            <a:pPr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BF7021"/>
                </a:solidFill>
                <a:ea typeface="ＭＳ Ｐゴシック" charset="-128"/>
                <a:cs typeface="ＭＳ Ｐゴシック" charset="-128"/>
              </a:rPr>
              <a:t>Downlink: 15 kbps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C3561-CEF1-4977-AD34-B0F21C42902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39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1B6-11B6-4DB3-91B2-E439F86360A8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A3511-9C37-48C3-9334-DDC6BBB3AA8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695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1B6-11B6-4DB3-91B2-E439F86360A8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A3511-9C37-48C3-9334-DDC6BBB3AA8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95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1B6-11B6-4DB3-91B2-E439F86360A8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A3511-9C37-48C3-9334-DDC6BBB3AA8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49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54530" y="3765449"/>
            <a:ext cx="5449871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1B6-11B6-4DB3-91B2-E439F86360A8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A3511-9C37-48C3-9334-DDC6BBB3AA86}" type="slidenum">
              <a:rPr lang="en-US" smtClean="0"/>
              <a:t>‹N°›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70628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1B6-11B6-4DB3-91B2-E439F86360A8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A3511-9C37-48C3-9334-DDC6BBB3AA8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22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1B6-11B6-4DB3-91B2-E439F86360A8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A3511-9C37-48C3-9334-DDC6BBB3AA8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55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1B6-11B6-4DB3-91B2-E439F86360A8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A3511-9C37-48C3-9334-DDC6BBB3AA8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94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1B6-11B6-4DB3-91B2-E439F86360A8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A3511-9C37-48C3-9334-DDC6BBB3AA8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892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1B6-11B6-4DB3-91B2-E439F86360A8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A3511-9C37-48C3-9334-DDC6BBB3AA8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129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1B6-11B6-4DB3-91B2-E439F86360A8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A3511-9C37-48C3-9334-DDC6BBB3AA8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67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1B6-11B6-4DB3-91B2-E439F86360A8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A3511-9C37-48C3-9334-DDC6BBB3AA8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579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1B6-11B6-4DB3-91B2-E439F86360A8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A3511-9C37-48C3-9334-DDC6BBB3AA8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8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1B6-11B6-4DB3-91B2-E439F86360A8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A3511-9C37-48C3-9334-DDC6BBB3AA8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227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1B6-11B6-4DB3-91B2-E439F86360A8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A3511-9C37-48C3-9334-DDC6BBB3AA8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108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1B6-11B6-4DB3-91B2-E439F86360A8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A3511-9C37-48C3-9334-DDC6BBB3AA8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543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1B6-11B6-4DB3-91B2-E439F86360A8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A3511-9C37-48C3-9334-DDC6BBB3AA8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222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C1B6-11B6-4DB3-91B2-E439F86360A8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A3511-9C37-48C3-9334-DDC6BBB3AA8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7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615C1B6-11B6-4DB3-91B2-E439F86360A8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A3511-9C37-48C3-9334-DDC6BBB3AA8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882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392" y="335453"/>
            <a:ext cx="7886700" cy="1004498"/>
          </a:xfrm>
        </p:spPr>
        <p:txBody>
          <a:bodyPr>
            <a:normAutofit/>
          </a:bodyPr>
          <a:lstStyle/>
          <a:p>
            <a:r>
              <a:rPr lang="en-US" dirty="0" smtClean="0"/>
              <a:t>Exploring Jupiter: JUNO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 descr="C:\Users\Jdb\Desktop\Conférence SAL\juno_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588572" y="2252870"/>
            <a:ext cx="4992555" cy="3744416"/>
          </a:xfrm>
          <a:prstGeom prst="rect">
            <a:avLst/>
          </a:prstGeom>
          <a:noFill/>
        </p:spPr>
      </p:pic>
      <p:pic>
        <p:nvPicPr>
          <p:cNvPr id="4099" name="Picture 3" descr="C:\Users\Jdb\Desktop\Conférence SAL\Junos_high_gain_antenna_just_before_Insallat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5916" y="2276872"/>
            <a:ext cx="5328084" cy="3552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795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648" y="116632"/>
            <a:ext cx="81534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JUNO: </a:t>
            </a:r>
            <a:r>
              <a:rPr lang="en-US" dirty="0" err="1" smtClean="0"/>
              <a:t>vue</a:t>
            </a:r>
            <a:r>
              <a:rPr lang="en-US" dirty="0" smtClean="0"/>
              <a:t> </a:t>
            </a:r>
            <a:r>
              <a:rPr lang="en-US" dirty="0" err="1" smtClean="0"/>
              <a:t>globale</a:t>
            </a:r>
            <a:endParaRPr lang="en-US" dirty="0"/>
          </a:p>
        </p:txBody>
      </p:sp>
      <p:sp>
        <p:nvSpPr>
          <p:cNvPr id="57" name="Rectangle 7"/>
          <p:cNvSpPr>
            <a:spLocks noChangeArrowheads="1"/>
          </p:cNvSpPr>
          <p:nvPr/>
        </p:nvSpPr>
        <p:spPr bwMode="auto">
          <a:xfrm>
            <a:off x="152400" y="6475338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40" y="2578026"/>
            <a:ext cx="17875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4725" y="2108128"/>
            <a:ext cx="5437188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10"/>
          <p:cNvPicPr>
            <a:picLocks noChangeAspect="1" noChangeArrowheads="1"/>
          </p:cNvPicPr>
          <p:nvPr/>
        </p:nvPicPr>
        <p:blipFill>
          <a:blip r:embed="rId4" cstate="print"/>
          <a:srcRect r="57603" b="46745"/>
          <a:stretch>
            <a:fillRect/>
          </a:stretch>
        </p:blipFill>
        <p:spPr bwMode="auto">
          <a:xfrm>
            <a:off x="7262815" y="4814813"/>
            <a:ext cx="112077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11" descr="20cm_core_assembl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4788" y="5159301"/>
            <a:ext cx="658812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Text Box 12"/>
          <p:cNvSpPr txBox="1">
            <a:spLocks noChangeArrowheads="1"/>
          </p:cNvSpPr>
          <p:nvPr/>
        </p:nvSpPr>
        <p:spPr bwMode="auto">
          <a:xfrm>
            <a:off x="6548440" y="4722740"/>
            <a:ext cx="2287587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2860" tIns="11430" rIns="22860" bIns="11430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Plasma Waves Instrument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(Waves) - U. Iowa</a:t>
            </a:r>
          </a:p>
        </p:txBody>
      </p:sp>
      <p:sp>
        <p:nvSpPr>
          <p:cNvPr id="63" name="Line 13"/>
          <p:cNvSpPr>
            <a:spLocks noChangeShapeType="1"/>
          </p:cNvSpPr>
          <p:nvPr/>
        </p:nvSpPr>
        <p:spPr bwMode="auto">
          <a:xfrm flipH="1" flipV="1">
            <a:off x="4684713" y="4084563"/>
            <a:ext cx="1828800" cy="871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" name="Line 14"/>
          <p:cNvSpPr>
            <a:spLocks noChangeShapeType="1"/>
          </p:cNvSpPr>
          <p:nvPr/>
        </p:nvSpPr>
        <p:spPr bwMode="auto">
          <a:xfrm flipH="1" flipV="1">
            <a:off x="5149852" y="4055990"/>
            <a:ext cx="1414463" cy="7858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65" name="Group 15"/>
          <p:cNvGrpSpPr>
            <a:grpSpLocks/>
          </p:cNvGrpSpPr>
          <p:nvPr/>
        </p:nvGrpSpPr>
        <p:grpSpPr bwMode="auto">
          <a:xfrm>
            <a:off x="7537450" y="3995665"/>
            <a:ext cx="979488" cy="677863"/>
            <a:chOff x="3158" y="807"/>
            <a:chExt cx="2466" cy="1707"/>
          </a:xfrm>
        </p:grpSpPr>
        <p:pic>
          <p:nvPicPr>
            <p:cNvPr id="66" name="Picture 1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158" y="807"/>
              <a:ext cx="2466" cy="170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sp>
          <p:nvSpPr>
            <p:cNvPr id="67" name="Text Box 17"/>
            <p:cNvSpPr txBox="1">
              <a:spLocks noChangeArrowheads="1"/>
            </p:cNvSpPr>
            <p:nvPr/>
          </p:nvSpPr>
          <p:spPr bwMode="auto">
            <a:xfrm>
              <a:off x="4205" y="1978"/>
              <a:ext cx="257" cy="2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22860" tIns="11430" rIns="22860" bIns="11430">
              <a:prstTxWarp prst="textNoShape">
                <a:avLst/>
              </a:prstTxWarp>
              <a:spAutoFit/>
            </a:bodyPr>
            <a:lstStyle/>
            <a:p>
              <a:pPr defTabSz="228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400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A2</a:t>
              </a:r>
            </a:p>
          </p:txBody>
        </p:sp>
        <p:sp>
          <p:nvSpPr>
            <p:cNvPr id="68" name="Text Box 18"/>
            <p:cNvSpPr txBox="1">
              <a:spLocks noChangeArrowheads="1"/>
            </p:cNvSpPr>
            <p:nvPr/>
          </p:nvSpPr>
          <p:spPr bwMode="auto">
            <a:xfrm>
              <a:off x="4069" y="1451"/>
              <a:ext cx="257" cy="2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22860" tIns="11430" rIns="22860" bIns="11430">
              <a:prstTxWarp prst="textNoShape">
                <a:avLst/>
              </a:prstTxWarp>
              <a:spAutoFit/>
            </a:bodyPr>
            <a:lstStyle/>
            <a:p>
              <a:pPr defTabSz="228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400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A3</a:t>
              </a:r>
            </a:p>
          </p:txBody>
        </p:sp>
        <p:sp>
          <p:nvSpPr>
            <p:cNvPr id="69" name="Text Box 19"/>
            <p:cNvSpPr txBox="1">
              <a:spLocks noChangeArrowheads="1"/>
            </p:cNvSpPr>
            <p:nvPr/>
          </p:nvSpPr>
          <p:spPr bwMode="auto">
            <a:xfrm>
              <a:off x="4833" y="1607"/>
              <a:ext cx="257" cy="2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22860" tIns="11430" rIns="22860" bIns="11430">
              <a:prstTxWarp prst="textNoShape">
                <a:avLst/>
              </a:prstTxWarp>
              <a:spAutoFit/>
            </a:bodyPr>
            <a:lstStyle/>
            <a:p>
              <a:pPr defTabSz="228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400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A4</a:t>
              </a:r>
            </a:p>
          </p:txBody>
        </p:sp>
        <p:sp>
          <p:nvSpPr>
            <p:cNvPr id="70" name="Text Box 20"/>
            <p:cNvSpPr txBox="1">
              <a:spLocks noChangeArrowheads="1"/>
            </p:cNvSpPr>
            <p:nvPr/>
          </p:nvSpPr>
          <p:spPr bwMode="auto">
            <a:xfrm>
              <a:off x="4805" y="1319"/>
              <a:ext cx="257" cy="2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22860" tIns="11430" rIns="22860" bIns="11430">
              <a:prstTxWarp prst="textNoShape">
                <a:avLst/>
              </a:prstTxWarp>
              <a:spAutoFit/>
            </a:bodyPr>
            <a:lstStyle/>
            <a:p>
              <a:pPr defTabSz="228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400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A5</a:t>
              </a:r>
            </a:p>
          </p:txBody>
        </p:sp>
        <p:sp>
          <p:nvSpPr>
            <p:cNvPr id="71" name="Line 21"/>
            <p:cNvSpPr>
              <a:spLocks noChangeShapeType="1"/>
            </p:cNvSpPr>
            <p:nvPr/>
          </p:nvSpPr>
          <p:spPr bwMode="auto">
            <a:xfrm flipH="1">
              <a:off x="4614" y="1407"/>
              <a:ext cx="18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" name="Line 22"/>
            <p:cNvSpPr>
              <a:spLocks noChangeShapeType="1"/>
            </p:cNvSpPr>
            <p:nvPr/>
          </p:nvSpPr>
          <p:spPr bwMode="auto">
            <a:xfrm flipH="1">
              <a:off x="4656" y="1697"/>
              <a:ext cx="18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" name="Line 23"/>
            <p:cNvSpPr>
              <a:spLocks noChangeShapeType="1"/>
            </p:cNvSpPr>
            <p:nvPr/>
          </p:nvSpPr>
          <p:spPr bwMode="auto">
            <a:xfrm flipH="1">
              <a:off x="4739" y="1009"/>
              <a:ext cx="46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4" name="Text Box 24"/>
            <p:cNvSpPr txBox="1">
              <a:spLocks noChangeArrowheads="1"/>
            </p:cNvSpPr>
            <p:nvPr/>
          </p:nvSpPr>
          <p:spPr bwMode="auto">
            <a:xfrm>
              <a:off x="4717" y="839"/>
              <a:ext cx="257" cy="2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22860" tIns="11430" rIns="22860" bIns="11430">
              <a:prstTxWarp prst="textNoShape">
                <a:avLst/>
              </a:prstTxWarp>
              <a:spAutoFit/>
            </a:bodyPr>
            <a:lstStyle/>
            <a:p>
              <a:pPr defTabSz="228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400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A6</a:t>
              </a:r>
            </a:p>
          </p:txBody>
        </p:sp>
      </p:grpSp>
      <p:sp>
        <p:nvSpPr>
          <p:cNvPr id="75" name="Text Box 25"/>
          <p:cNvSpPr txBox="1">
            <a:spLocks noChangeArrowheads="1"/>
          </p:cNvSpPr>
          <p:nvPr/>
        </p:nvSpPr>
        <p:spPr bwMode="auto">
          <a:xfrm>
            <a:off x="6950077" y="3655940"/>
            <a:ext cx="2106613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2860" tIns="11430" rIns="22860" bIns="11430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Microwave Radiometer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(MWR) - JPL</a:t>
            </a:r>
          </a:p>
        </p:txBody>
      </p:sp>
      <p:sp>
        <p:nvSpPr>
          <p:cNvPr id="76" name="Line 26"/>
          <p:cNvSpPr>
            <a:spLocks noChangeShapeType="1"/>
          </p:cNvSpPr>
          <p:nvPr/>
        </p:nvSpPr>
        <p:spPr bwMode="auto">
          <a:xfrm flipH="1" flipV="1">
            <a:off x="4949827" y="3765478"/>
            <a:ext cx="1998663" cy="53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7" name="Picture 2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965" y="3659115"/>
            <a:ext cx="1158875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" name="Line 28"/>
          <p:cNvSpPr>
            <a:spLocks noChangeShapeType="1"/>
          </p:cNvSpPr>
          <p:nvPr/>
        </p:nvSpPr>
        <p:spPr bwMode="auto">
          <a:xfrm flipV="1">
            <a:off x="1655765" y="3595613"/>
            <a:ext cx="2422525" cy="344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9" name="Text Box 29"/>
          <p:cNvSpPr txBox="1">
            <a:spLocks noChangeArrowheads="1"/>
          </p:cNvSpPr>
          <p:nvPr/>
        </p:nvSpPr>
        <p:spPr bwMode="auto">
          <a:xfrm>
            <a:off x="165100" y="2036690"/>
            <a:ext cx="20447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2860" tIns="11430" rIns="22860" bIns="11430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Jovian Auroral Distributions Experiment (JADE) - SWRI</a:t>
            </a:r>
          </a:p>
        </p:txBody>
      </p:sp>
      <p:sp>
        <p:nvSpPr>
          <p:cNvPr id="80" name="Line 30"/>
          <p:cNvSpPr>
            <a:spLocks noChangeShapeType="1"/>
          </p:cNvSpPr>
          <p:nvPr/>
        </p:nvSpPr>
        <p:spPr bwMode="auto">
          <a:xfrm>
            <a:off x="1449390" y="2463728"/>
            <a:ext cx="2606675" cy="1057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81" name="Picture 3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9875" y="4860853"/>
            <a:ext cx="939800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Text Box 32"/>
          <p:cNvSpPr txBox="1">
            <a:spLocks noChangeArrowheads="1"/>
          </p:cNvSpPr>
          <p:nvPr/>
        </p:nvSpPr>
        <p:spPr bwMode="auto">
          <a:xfrm>
            <a:off x="1206502" y="5151365"/>
            <a:ext cx="176847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2860" tIns="11430" rIns="22860" bIns="11430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Ultraviolet Spectrograph (UVS) - SWRI</a:t>
            </a:r>
          </a:p>
        </p:txBody>
      </p:sp>
      <p:sp>
        <p:nvSpPr>
          <p:cNvPr id="83" name="Line 33"/>
          <p:cNvSpPr>
            <a:spLocks noChangeShapeType="1"/>
          </p:cNvSpPr>
          <p:nvPr/>
        </p:nvSpPr>
        <p:spPr bwMode="auto">
          <a:xfrm flipV="1">
            <a:off x="2420938" y="3670228"/>
            <a:ext cx="1528762" cy="145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84" name="Group 34"/>
          <p:cNvGrpSpPr>
            <a:grpSpLocks/>
          </p:cNvGrpSpPr>
          <p:nvPr/>
        </p:nvGrpSpPr>
        <p:grpSpPr bwMode="auto">
          <a:xfrm>
            <a:off x="5364163" y="1571551"/>
            <a:ext cx="1720850" cy="804862"/>
            <a:chOff x="14960" y="3530"/>
            <a:chExt cx="4335" cy="2031"/>
          </a:xfrm>
        </p:grpSpPr>
        <p:pic>
          <p:nvPicPr>
            <p:cNvPr id="85" name="Picture 3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-1050244">
              <a:off x="15235" y="3530"/>
              <a:ext cx="4060" cy="2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" name="Rectangle 36"/>
            <p:cNvSpPr>
              <a:spLocks noChangeArrowheads="1"/>
            </p:cNvSpPr>
            <p:nvPr/>
          </p:nvSpPr>
          <p:spPr bwMode="auto">
            <a:xfrm>
              <a:off x="14960" y="3911"/>
              <a:ext cx="1361" cy="149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87" name="Text Box 37"/>
          <p:cNvSpPr txBox="1">
            <a:spLocks noChangeArrowheads="1"/>
          </p:cNvSpPr>
          <p:nvPr/>
        </p:nvSpPr>
        <p:spPr bwMode="auto">
          <a:xfrm>
            <a:off x="6929440" y="2262115"/>
            <a:ext cx="197802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2860" tIns="11430" rIns="22860" bIns="11430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Fluxgate Magnetometer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(FGM) - GSFC</a:t>
            </a:r>
          </a:p>
        </p:txBody>
      </p:sp>
      <p:sp>
        <p:nvSpPr>
          <p:cNvPr id="88" name="Line 38"/>
          <p:cNvSpPr>
            <a:spLocks noChangeShapeType="1"/>
          </p:cNvSpPr>
          <p:nvPr/>
        </p:nvSpPr>
        <p:spPr bwMode="auto">
          <a:xfrm flipH="1" flipV="1">
            <a:off x="6413502" y="2193853"/>
            <a:ext cx="519113" cy="738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9" name="Line 39"/>
          <p:cNvSpPr>
            <a:spLocks noChangeShapeType="1"/>
          </p:cNvSpPr>
          <p:nvPr/>
        </p:nvSpPr>
        <p:spPr bwMode="auto">
          <a:xfrm flipH="1" flipV="1">
            <a:off x="7046913" y="2098601"/>
            <a:ext cx="19050" cy="138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0" name="Line 40"/>
          <p:cNvSpPr>
            <a:spLocks noChangeShapeType="1"/>
          </p:cNvSpPr>
          <p:nvPr/>
        </p:nvSpPr>
        <p:spPr bwMode="auto">
          <a:xfrm flipH="1" flipV="1">
            <a:off x="6408738" y="2055740"/>
            <a:ext cx="533400" cy="214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1" name="Text Box 41"/>
          <p:cNvSpPr txBox="1">
            <a:spLocks noChangeArrowheads="1"/>
          </p:cNvSpPr>
          <p:nvPr/>
        </p:nvSpPr>
        <p:spPr bwMode="auto">
          <a:xfrm>
            <a:off x="6924675" y="1309613"/>
            <a:ext cx="217963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2860" tIns="11430" rIns="22860" bIns="11430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Advanced Stellar Compass (ASC)</a:t>
            </a:r>
          </a:p>
        </p:txBody>
      </p:sp>
      <p:sp>
        <p:nvSpPr>
          <p:cNvPr id="92" name="Line 42"/>
          <p:cNvSpPr>
            <a:spLocks noChangeShapeType="1"/>
          </p:cNvSpPr>
          <p:nvPr/>
        </p:nvSpPr>
        <p:spPr bwMode="auto">
          <a:xfrm flipH="1">
            <a:off x="6346825" y="1514401"/>
            <a:ext cx="571500" cy="317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3" name="Line 43"/>
          <p:cNvSpPr>
            <a:spLocks noChangeShapeType="1"/>
          </p:cNvSpPr>
          <p:nvPr/>
        </p:nvSpPr>
        <p:spPr bwMode="auto">
          <a:xfrm flipH="1">
            <a:off x="6970713" y="1520751"/>
            <a:ext cx="127000" cy="334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4" name="Line 46"/>
          <p:cNvSpPr>
            <a:spLocks noChangeShapeType="1"/>
          </p:cNvSpPr>
          <p:nvPr/>
        </p:nvSpPr>
        <p:spPr bwMode="auto">
          <a:xfrm flipV="1">
            <a:off x="3521077" y="3578151"/>
            <a:ext cx="563563" cy="1943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5" name="Text Box 47"/>
          <p:cNvSpPr txBox="1">
            <a:spLocks noChangeArrowheads="1"/>
          </p:cNvSpPr>
          <p:nvPr/>
        </p:nvSpPr>
        <p:spPr bwMode="auto">
          <a:xfrm>
            <a:off x="2895600" y="5565701"/>
            <a:ext cx="12192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2860" tIns="11430" rIns="22860" bIns="11430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JunoCam - Malin</a:t>
            </a:r>
          </a:p>
        </p:txBody>
      </p:sp>
      <p:sp>
        <p:nvSpPr>
          <p:cNvPr id="96" name="Text Box 48"/>
          <p:cNvSpPr txBox="1">
            <a:spLocks noChangeArrowheads="1"/>
          </p:cNvSpPr>
          <p:nvPr/>
        </p:nvSpPr>
        <p:spPr bwMode="auto">
          <a:xfrm>
            <a:off x="4343402" y="5522840"/>
            <a:ext cx="2074863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2860" tIns="11430" rIns="22860" bIns="11430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Jovian Infrared Auroral Mapper (JIRAM) - INAF Rome</a:t>
            </a:r>
          </a:p>
        </p:txBody>
      </p:sp>
      <p:pic>
        <p:nvPicPr>
          <p:cNvPr id="97" name="Picture 49" descr="MARDI_COMPLETE_2007-2-9B"/>
          <p:cNvPicPr>
            <a:picLocks noChangeAspect="1" noChangeArrowheads="1"/>
          </p:cNvPicPr>
          <p:nvPr/>
        </p:nvPicPr>
        <p:blipFill>
          <a:blip r:embed="rId10" cstate="print"/>
          <a:srcRect l="9677" t="12654" r="9677" b="12654"/>
          <a:stretch>
            <a:fillRect/>
          </a:stretch>
        </p:blipFill>
        <p:spPr bwMode="auto">
          <a:xfrm>
            <a:off x="2827340" y="5778426"/>
            <a:ext cx="985837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Picture 5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72015" y="5903838"/>
            <a:ext cx="587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" name="Text Box 53"/>
          <p:cNvSpPr txBox="1">
            <a:spLocks noChangeArrowheads="1"/>
          </p:cNvSpPr>
          <p:nvPr/>
        </p:nvSpPr>
        <p:spPr bwMode="auto">
          <a:xfrm>
            <a:off x="7177090" y="1555678"/>
            <a:ext cx="1754187" cy="238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2860" tIns="11430" rIns="22860" bIns="11430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ASC accurately measures the orientation of the magnetometers.  </a:t>
            </a:r>
          </a:p>
        </p:txBody>
      </p:sp>
      <p:sp>
        <p:nvSpPr>
          <p:cNvPr id="100" name="Freeform 61"/>
          <p:cNvSpPr>
            <a:spLocks/>
          </p:cNvSpPr>
          <p:nvPr/>
        </p:nvSpPr>
        <p:spPr bwMode="auto">
          <a:xfrm>
            <a:off x="3217863" y="3660703"/>
            <a:ext cx="1384300" cy="1844675"/>
          </a:xfrm>
          <a:custGeom>
            <a:avLst/>
            <a:gdLst>
              <a:gd name="T0" fmla="*/ 2147483647 w 872"/>
              <a:gd name="T1" fmla="*/ 2147483647 h 1071"/>
              <a:gd name="T2" fmla="*/ 2147483647 w 872"/>
              <a:gd name="T3" fmla="*/ 2147483647 h 1071"/>
              <a:gd name="T4" fmla="*/ 2147483647 w 872"/>
              <a:gd name="T5" fmla="*/ 0 h 1071"/>
              <a:gd name="T6" fmla="*/ 0 60000 65536"/>
              <a:gd name="T7" fmla="*/ 0 60000 65536"/>
              <a:gd name="T8" fmla="*/ 0 60000 65536"/>
              <a:gd name="T9" fmla="*/ 0 w 872"/>
              <a:gd name="T10" fmla="*/ 0 h 1071"/>
              <a:gd name="T11" fmla="*/ 872 w 872"/>
              <a:gd name="T12" fmla="*/ 1071 h 107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72" h="1071">
                <a:moveTo>
                  <a:pt x="872" y="1071"/>
                </a:moveTo>
                <a:cubicBezTo>
                  <a:pt x="496" y="994"/>
                  <a:pt x="120" y="918"/>
                  <a:pt x="60" y="740"/>
                </a:cubicBezTo>
                <a:cubicBezTo>
                  <a:pt x="0" y="562"/>
                  <a:pt x="431" y="131"/>
                  <a:pt x="514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1" name="Text Box 62"/>
          <p:cNvSpPr txBox="1">
            <a:spLocks noChangeArrowheads="1"/>
          </p:cNvSpPr>
          <p:nvPr/>
        </p:nvSpPr>
        <p:spPr bwMode="auto">
          <a:xfrm>
            <a:off x="4235450" y="5225976"/>
            <a:ext cx="1811338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2860" tIns="11430" rIns="22860" bIns="11430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(On Aft Deck)</a:t>
            </a:r>
          </a:p>
        </p:txBody>
      </p:sp>
      <p:sp>
        <p:nvSpPr>
          <p:cNvPr id="102" name="Text Box 63"/>
          <p:cNvSpPr txBox="1">
            <a:spLocks noChangeArrowheads="1"/>
          </p:cNvSpPr>
          <p:nvPr/>
        </p:nvSpPr>
        <p:spPr bwMode="auto">
          <a:xfrm>
            <a:off x="3709990" y="2124003"/>
            <a:ext cx="239712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2860" tIns="11430" rIns="22860" bIns="11430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Gravity Science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(GS) - JPL</a:t>
            </a:r>
          </a:p>
        </p:txBody>
      </p:sp>
      <p:sp>
        <p:nvSpPr>
          <p:cNvPr id="103" name="Line 65"/>
          <p:cNvSpPr>
            <a:spLocks noChangeShapeType="1"/>
          </p:cNvSpPr>
          <p:nvPr/>
        </p:nvSpPr>
        <p:spPr bwMode="auto">
          <a:xfrm>
            <a:off x="4419602" y="2436740"/>
            <a:ext cx="53975" cy="523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4" name="Text Box 66"/>
          <p:cNvSpPr txBox="1">
            <a:spLocks noChangeArrowheads="1"/>
          </p:cNvSpPr>
          <p:nvPr/>
        </p:nvSpPr>
        <p:spPr bwMode="auto">
          <a:xfrm>
            <a:off x="1522415" y="3930576"/>
            <a:ext cx="2397125" cy="33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2860" tIns="11430" rIns="22860" bIns="11430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Jupiter Energetic-particle Detector Instrument (JEDI) - APL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" y="269144"/>
            <a:ext cx="9144000" cy="647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026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4710" y="228270"/>
            <a:ext cx="7055380" cy="1400530"/>
          </a:xfrm>
        </p:spPr>
        <p:txBody>
          <a:bodyPr/>
          <a:lstStyle/>
          <a:p>
            <a:r>
              <a:rPr lang="en-US" dirty="0" smtClean="0"/>
              <a:t>Juno-UVS and the CSL contribution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1772816"/>
            <a:ext cx="4257675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Jdb\Desktop\Conférence SAL\SMA_FM_Pack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628800"/>
            <a:ext cx="3744416" cy="48885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756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59957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44" y="497218"/>
            <a:ext cx="3295650" cy="419100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26"/>
            <a:ext cx="3569444" cy="468699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701" y="3780735"/>
            <a:ext cx="3971109" cy="278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84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546" y="4206"/>
            <a:ext cx="5866908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 rot="5400000">
            <a:off x="6678977" y="5439138"/>
            <a:ext cx="2022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Bonfond et al.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02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1589" y="68104"/>
            <a:ext cx="8220891" cy="1325563"/>
          </a:xfrm>
        </p:spPr>
        <p:txBody>
          <a:bodyPr/>
          <a:lstStyle/>
          <a:p>
            <a:r>
              <a:rPr lang="en-US" dirty="0" smtClean="0"/>
              <a:t>Large HST campaign: </a:t>
            </a:r>
            <a:br>
              <a:rPr lang="en-US" dirty="0" smtClean="0"/>
            </a:br>
            <a:r>
              <a:rPr lang="en-US" dirty="0" smtClean="0"/>
              <a:t>The aurora live on </a:t>
            </a:r>
            <a:r>
              <a:rPr lang="en-US" dirty="0" err="1" smtClean="0"/>
              <a:t>Youtube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94" y="1636905"/>
            <a:ext cx="8937812" cy="50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45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225158"/>
            <a:ext cx="7886700" cy="819669"/>
          </a:xfrm>
        </p:spPr>
        <p:txBody>
          <a:bodyPr/>
          <a:lstStyle/>
          <a:p>
            <a:r>
              <a:rPr lang="en-US" dirty="0" smtClean="0"/>
              <a:t>Next step: Juice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9774" y="4171405"/>
            <a:ext cx="4275908" cy="2538765"/>
          </a:xfrm>
        </p:spPr>
        <p:txBody>
          <a:bodyPr>
            <a:normAutofit/>
          </a:bodyPr>
          <a:lstStyle/>
          <a:p>
            <a:r>
              <a:rPr lang="en-US" dirty="0" smtClean="0"/>
              <a:t>Jupiter Icy moons explorer</a:t>
            </a:r>
          </a:p>
          <a:p>
            <a:r>
              <a:rPr lang="en-US" dirty="0" smtClean="0"/>
              <a:t>STAR is involved into 2 instruments: UVS and MAJIS </a:t>
            </a:r>
          </a:p>
          <a:p>
            <a:pPr lvl="1"/>
            <a:r>
              <a:rPr lang="en-US" dirty="0" smtClean="0"/>
              <a:t>CSL: radiation testing</a:t>
            </a:r>
          </a:p>
          <a:p>
            <a:pPr lvl="1"/>
            <a:r>
              <a:rPr lang="en-US" dirty="0" smtClean="0"/>
              <a:t>LPAP: observations strategy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491" y="4282632"/>
            <a:ext cx="2980607" cy="242753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988" y="1765210"/>
            <a:ext cx="3444469" cy="193700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5455"/>
            <a:ext cx="5193027" cy="286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803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573</TotalTime>
  <Words>170</Words>
  <Application>Microsoft Office PowerPoint</Application>
  <PresentationFormat>Affichage à l'écran (4:3)</PresentationFormat>
  <Paragraphs>36</Paragraphs>
  <Slides>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5" baseType="lpstr">
      <vt:lpstr>MS PGothic</vt:lpstr>
      <vt:lpstr>Arial</vt:lpstr>
      <vt:lpstr>Calibri</vt:lpstr>
      <vt:lpstr>Century Gothic</vt:lpstr>
      <vt:lpstr>Times New Roman</vt:lpstr>
      <vt:lpstr>Wingdings 3</vt:lpstr>
      <vt:lpstr>Ion</vt:lpstr>
      <vt:lpstr>Exploring Jupiter: JUNO</vt:lpstr>
      <vt:lpstr>JUNO: vue globale</vt:lpstr>
      <vt:lpstr>Juno-UVS and the CSL contribution </vt:lpstr>
      <vt:lpstr>Présentation PowerPoint</vt:lpstr>
      <vt:lpstr>Présentation PowerPoint</vt:lpstr>
      <vt:lpstr>Présentation PowerPoint</vt:lpstr>
      <vt:lpstr>Large HST campaign:  The aurora live on Youtube</vt:lpstr>
      <vt:lpstr>Next step: Juice</vt:lpstr>
    </vt:vector>
  </TitlesOfParts>
  <Company>ULg - Faculté des Sciences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prochaine étape: JUNO</dc:title>
  <dc:creator>Bertrand Bonfond</dc:creator>
  <cp:lastModifiedBy>Bertrand Bonfond</cp:lastModifiedBy>
  <cp:revision>9</cp:revision>
  <dcterms:created xsi:type="dcterms:W3CDTF">2017-09-10T13:31:04Z</dcterms:created>
  <dcterms:modified xsi:type="dcterms:W3CDTF">2017-09-14T20:25:39Z</dcterms:modified>
</cp:coreProperties>
</file>