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3" r:id="rId2"/>
    <p:sldMasterId id="2147483766" r:id="rId3"/>
  </p:sldMasterIdLst>
  <p:notesMasterIdLst>
    <p:notesMasterId r:id="rId25"/>
  </p:notesMasterIdLst>
  <p:handoutMasterIdLst>
    <p:handoutMasterId r:id="rId26"/>
  </p:handoutMasterIdLst>
  <p:sldIdLst>
    <p:sldId id="256" r:id="rId4"/>
    <p:sldId id="257" r:id="rId5"/>
    <p:sldId id="268" r:id="rId6"/>
    <p:sldId id="269" r:id="rId7"/>
    <p:sldId id="273" r:id="rId8"/>
    <p:sldId id="277" r:id="rId9"/>
    <p:sldId id="270" r:id="rId10"/>
    <p:sldId id="258" r:id="rId11"/>
    <p:sldId id="271" r:id="rId12"/>
    <p:sldId id="259" r:id="rId13"/>
    <p:sldId id="260" r:id="rId14"/>
    <p:sldId id="261" r:id="rId15"/>
    <p:sldId id="274" r:id="rId16"/>
    <p:sldId id="263" r:id="rId17"/>
    <p:sldId id="264" r:id="rId18"/>
    <p:sldId id="272" r:id="rId19"/>
    <p:sldId id="265" r:id="rId20"/>
    <p:sldId id="278" r:id="rId21"/>
    <p:sldId id="266" r:id="rId22"/>
    <p:sldId id="276" r:id="rId23"/>
    <p:sldId id="275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23A923"/>
    <a:srgbClr val="8083A9"/>
    <a:srgbClr val="BE3A4B"/>
    <a:srgbClr val="C00000"/>
    <a:srgbClr val="9D7474"/>
    <a:srgbClr val="C72424"/>
    <a:srgbClr val="787878"/>
    <a:srgbClr val="F96678"/>
    <a:srgbClr val="9085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8510" autoAdjust="0"/>
  </p:normalViewPr>
  <p:slideViewPr>
    <p:cSldViewPr snapToGrid="0">
      <p:cViewPr varScale="1">
        <p:scale>
          <a:sx n="64" d="100"/>
          <a:sy n="64" d="100"/>
        </p:scale>
        <p:origin x="9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E49A5D-1FF0-49FE-A557-889AF4677D56}" type="doc">
      <dgm:prSet loTypeId="urn:microsoft.com/office/officeart/2005/8/layout/process1" loCatId="process" qsTypeId="urn:microsoft.com/office/officeart/2005/8/quickstyle/simple4" qsCatId="simple" csTypeId="urn:microsoft.com/office/officeart/2005/8/colors/accent1_2" csCatId="accent1" phldr="1"/>
      <dgm:spPr/>
    </dgm:pt>
    <dgm:pt modelId="{0BA4D1E7-A459-4E1C-A659-9E86CFD76898}">
      <dgm:prSet phldrT="[Texte]"/>
      <dgm:spPr/>
      <dgm:t>
        <a:bodyPr/>
        <a:lstStyle/>
        <a:p>
          <a:r>
            <a:rPr lang="fr-BE" dirty="0" smtClean="0"/>
            <a:t>IMU</a:t>
          </a:r>
          <a:endParaRPr lang="fr-BE" dirty="0"/>
        </a:p>
      </dgm:t>
    </dgm:pt>
    <dgm:pt modelId="{0461FD2F-405A-4215-9F84-042DCFAAB354}" type="parTrans" cxnId="{6E09EE4E-0390-4000-81D6-360AF568196A}">
      <dgm:prSet/>
      <dgm:spPr/>
      <dgm:t>
        <a:bodyPr/>
        <a:lstStyle/>
        <a:p>
          <a:endParaRPr lang="fr-BE"/>
        </a:p>
      </dgm:t>
    </dgm:pt>
    <dgm:pt modelId="{FD888047-80C9-40F6-8268-6D0042141C20}" type="sibTrans" cxnId="{6E09EE4E-0390-4000-81D6-360AF568196A}">
      <dgm:prSet/>
      <dgm:spPr/>
      <dgm:t>
        <a:bodyPr/>
        <a:lstStyle/>
        <a:p>
          <a:endParaRPr lang="fr-BE"/>
        </a:p>
      </dgm:t>
    </dgm:pt>
    <dgm:pt modelId="{80FDE94C-ED38-45DB-8EEC-4463DFE393E8}">
      <dgm:prSet phldrT="[Texte]"/>
      <dgm:spPr>
        <a:solidFill>
          <a:srgbClr val="FF0000"/>
        </a:solidFill>
        <a:ln>
          <a:solidFill>
            <a:srgbClr val="C00000"/>
          </a:solidFill>
        </a:ln>
      </dgm:spPr>
      <dgm:t>
        <a:bodyPr/>
        <a:lstStyle/>
        <a:p>
          <a:r>
            <a:rPr lang="fr-BE" dirty="0" smtClean="0"/>
            <a:t>Acquisition &amp; </a:t>
          </a:r>
          <a:r>
            <a:rPr lang="fr-BE" dirty="0" err="1" smtClean="0"/>
            <a:t>Processing</a:t>
          </a:r>
          <a:r>
            <a:rPr lang="fr-BE" dirty="0" smtClean="0"/>
            <a:t> part</a:t>
          </a:r>
          <a:endParaRPr lang="fr-BE" dirty="0"/>
        </a:p>
      </dgm:t>
    </dgm:pt>
    <dgm:pt modelId="{EF786740-4741-46E6-B646-DB43A5F4BBD4}" type="parTrans" cxnId="{73E0F8DB-D39A-41CE-95E3-D6A3D8C8117D}">
      <dgm:prSet/>
      <dgm:spPr/>
      <dgm:t>
        <a:bodyPr/>
        <a:lstStyle/>
        <a:p>
          <a:endParaRPr lang="fr-BE"/>
        </a:p>
      </dgm:t>
    </dgm:pt>
    <dgm:pt modelId="{0ED2EE65-8938-4B84-BB11-626514621D1E}" type="sibTrans" cxnId="{73E0F8DB-D39A-41CE-95E3-D6A3D8C8117D}">
      <dgm:prSet/>
      <dgm:spPr/>
      <dgm:t>
        <a:bodyPr/>
        <a:lstStyle/>
        <a:p>
          <a:endParaRPr lang="fr-BE"/>
        </a:p>
      </dgm:t>
    </dgm:pt>
    <dgm:pt modelId="{57CF930F-1752-4A10-B27F-41812E94F5D8}">
      <dgm:prSet phldrT="[Texte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fr-BE" dirty="0" smtClean="0"/>
            <a:t>Robot</a:t>
          </a:r>
          <a:endParaRPr lang="fr-BE" dirty="0"/>
        </a:p>
      </dgm:t>
    </dgm:pt>
    <dgm:pt modelId="{5D0E2DB9-AF48-437A-A2A3-D479C96FBBFD}" type="parTrans" cxnId="{DD2FB75A-B14C-431F-B57D-3A90673CFEDA}">
      <dgm:prSet/>
      <dgm:spPr/>
      <dgm:t>
        <a:bodyPr/>
        <a:lstStyle/>
        <a:p>
          <a:endParaRPr lang="fr-BE"/>
        </a:p>
      </dgm:t>
    </dgm:pt>
    <dgm:pt modelId="{9057262E-3D3E-41AA-87C5-852FB736724E}" type="sibTrans" cxnId="{DD2FB75A-B14C-431F-B57D-3A90673CFEDA}">
      <dgm:prSet/>
      <dgm:spPr/>
      <dgm:t>
        <a:bodyPr/>
        <a:lstStyle/>
        <a:p>
          <a:endParaRPr lang="fr-BE"/>
        </a:p>
      </dgm:t>
    </dgm:pt>
    <dgm:pt modelId="{8B75F12A-27B6-4F09-86BA-ABE479A13CB2}" type="pres">
      <dgm:prSet presAssocID="{08E49A5D-1FF0-49FE-A557-889AF4677D56}" presName="Name0" presStyleCnt="0">
        <dgm:presLayoutVars>
          <dgm:dir/>
          <dgm:resizeHandles val="exact"/>
        </dgm:presLayoutVars>
      </dgm:prSet>
      <dgm:spPr/>
    </dgm:pt>
    <dgm:pt modelId="{1470E829-7782-4B04-BD0C-F8AB87DBDCF7}" type="pres">
      <dgm:prSet presAssocID="{0BA4D1E7-A459-4E1C-A659-9E86CFD76898}" presName="node" presStyleLbl="node1" presStyleIdx="0" presStyleCnt="3" custScaleX="122549" custScaleY="19732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6D3C84CA-A3DF-455F-BFF2-0C32B81773DB}" type="pres">
      <dgm:prSet presAssocID="{FD888047-80C9-40F6-8268-6D0042141C20}" presName="sibTrans" presStyleLbl="sibTrans2D1" presStyleIdx="0" presStyleCnt="2"/>
      <dgm:spPr/>
      <dgm:t>
        <a:bodyPr/>
        <a:lstStyle/>
        <a:p>
          <a:endParaRPr lang="fr-BE"/>
        </a:p>
      </dgm:t>
    </dgm:pt>
    <dgm:pt modelId="{B2ECD969-E0B4-43F5-A00D-DAB898FEB29B}" type="pres">
      <dgm:prSet presAssocID="{FD888047-80C9-40F6-8268-6D0042141C20}" presName="connectorText" presStyleLbl="sibTrans2D1" presStyleIdx="0" presStyleCnt="2"/>
      <dgm:spPr/>
      <dgm:t>
        <a:bodyPr/>
        <a:lstStyle/>
        <a:p>
          <a:endParaRPr lang="fr-BE"/>
        </a:p>
      </dgm:t>
    </dgm:pt>
    <dgm:pt modelId="{3B1E4CA6-ADA9-477E-A2CB-A31D2C257280}" type="pres">
      <dgm:prSet presAssocID="{80FDE94C-ED38-45DB-8EEC-4463DFE393E8}" presName="node" presStyleLbl="node1" presStyleIdx="1" presStyleCnt="3" custScaleX="202972" custScaleY="189312" custLinFactNeighborX="2052" custLinFactNeighborY="-547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88C5E6FC-2D02-438F-832F-2E539C46A64C}" type="pres">
      <dgm:prSet presAssocID="{0ED2EE65-8938-4B84-BB11-626514621D1E}" presName="sibTrans" presStyleLbl="sibTrans2D1" presStyleIdx="1" presStyleCnt="2"/>
      <dgm:spPr/>
      <dgm:t>
        <a:bodyPr/>
        <a:lstStyle/>
        <a:p>
          <a:endParaRPr lang="fr-BE"/>
        </a:p>
      </dgm:t>
    </dgm:pt>
    <dgm:pt modelId="{92BB13E4-DA49-4B3A-856D-3A4824066970}" type="pres">
      <dgm:prSet presAssocID="{0ED2EE65-8938-4B84-BB11-626514621D1E}" presName="connectorText" presStyleLbl="sibTrans2D1" presStyleIdx="1" presStyleCnt="2"/>
      <dgm:spPr/>
      <dgm:t>
        <a:bodyPr/>
        <a:lstStyle/>
        <a:p>
          <a:endParaRPr lang="fr-BE"/>
        </a:p>
      </dgm:t>
    </dgm:pt>
    <dgm:pt modelId="{619B718F-E282-4FDB-AB8C-72B413A5C02C}" type="pres">
      <dgm:prSet presAssocID="{57CF930F-1752-4A10-B27F-41812E94F5D8}" presName="node" presStyleLbl="node1" presStyleIdx="2" presStyleCnt="3" custScaleX="131814" custScaleY="180239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D0363692-5937-4372-BF63-3A215E5A0A00}" type="presOf" srcId="{80FDE94C-ED38-45DB-8EEC-4463DFE393E8}" destId="{3B1E4CA6-ADA9-477E-A2CB-A31D2C257280}" srcOrd="0" destOrd="0" presId="urn:microsoft.com/office/officeart/2005/8/layout/process1"/>
    <dgm:cxn modelId="{41B28B29-F142-4FFF-984F-7FCB99F99117}" type="presOf" srcId="{0ED2EE65-8938-4B84-BB11-626514621D1E}" destId="{92BB13E4-DA49-4B3A-856D-3A4824066970}" srcOrd="1" destOrd="0" presId="urn:microsoft.com/office/officeart/2005/8/layout/process1"/>
    <dgm:cxn modelId="{880762FF-352C-4B39-8BB7-14ACDC1AFFF0}" type="presOf" srcId="{0BA4D1E7-A459-4E1C-A659-9E86CFD76898}" destId="{1470E829-7782-4B04-BD0C-F8AB87DBDCF7}" srcOrd="0" destOrd="0" presId="urn:microsoft.com/office/officeart/2005/8/layout/process1"/>
    <dgm:cxn modelId="{54559AA1-895C-40CD-829A-5880507E050B}" type="presOf" srcId="{0ED2EE65-8938-4B84-BB11-626514621D1E}" destId="{88C5E6FC-2D02-438F-832F-2E539C46A64C}" srcOrd="0" destOrd="0" presId="urn:microsoft.com/office/officeart/2005/8/layout/process1"/>
    <dgm:cxn modelId="{E680E295-C544-4B50-9804-B259D8798C08}" type="presOf" srcId="{FD888047-80C9-40F6-8268-6D0042141C20}" destId="{B2ECD969-E0B4-43F5-A00D-DAB898FEB29B}" srcOrd="1" destOrd="0" presId="urn:microsoft.com/office/officeart/2005/8/layout/process1"/>
    <dgm:cxn modelId="{6A3C3FF0-2359-4C28-A8F2-08A846A0A700}" type="presOf" srcId="{57CF930F-1752-4A10-B27F-41812E94F5D8}" destId="{619B718F-E282-4FDB-AB8C-72B413A5C02C}" srcOrd="0" destOrd="0" presId="urn:microsoft.com/office/officeart/2005/8/layout/process1"/>
    <dgm:cxn modelId="{73E0F8DB-D39A-41CE-95E3-D6A3D8C8117D}" srcId="{08E49A5D-1FF0-49FE-A557-889AF4677D56}" destId="{80FDE94C-ED38-45DB-8EEC-4463DFE393E8}" srcOrd="1" destOrd="0" parTransId="{EF786740-4741-46E6-B646-DB43A5F4BBD4}" sibTransId="{0ED2EE65-8938-4B84-BB11-626514621D1E}"/>
    <dgm:cxn modelId="{DD2FB75A-B14C-431F-B57D-3A90673CFEDA}" srcId="{08E49A5D-1FF0-49FE-A557-889AF4677D56}" destId="{57CF930F-1752-4A10-B27F-41812E94F5D8}" srcOrd="2" destOrd="0" parTransId="{5D0E2DB9-AF48-437A-A2A3-D479C96FBBFD}" sibTransId="{9057262E-3D3E-41AA-87C5-852FB736724E}"/>
    <dgm:cxn modelId="{6E09EE4E-0390-4000-81D6-360AF568196A}" srcId="{08E49A5D-1FF0-49FE-A557-889AF4677D56}" destId="{0BA4D1E7-A459-4E1C-A659-9E86CFD76898}" srcOrd="0" destOrd="0" parTransId="{0461FD2F-405A-4215-9F84-042DCFAAB354}" sibTransId="{FD888047-80C9-40F6-8268-6D0042141C20}"/>
    <dgm:cxn modelId="{D2C9C238-8467-441F-8106-D0FDB8441486}" type="presOf" srcId="{FD888047-80C9-40F6-8268-6D0042141C20}" destId="{6D3C84CA-A3DF-455F-BFF2-0C32B81773DB}" srcOrd="0" destOrd="0" presId="urn:microsoft.com/office/officeart/2005/8/layout/process1"/>
    <dgm:cxn modelId="{7E2A309A-8D20-4AC3-8692-1EBCA79BFC3E}" type="presOf" srcId="{08E49A5D-1FF0-49FE-A557-889AF4677D56}" destId="{8B75F12A-27B6-4F09-86BA-ABE479A13CB2}" srcOrd="0" destOrd="0" presId="urn:microsoft.com/office/officeart/2005/8/layout/process1"/>
    <dgm:cxn modelId="{A45A248C-5FCC-4BFF-9152-6B968718EC90}" type="presParOf" srcId="{8B75F12A-27B6-4F09-86BA-ABE479A13CB2}" destId="{1470E829-7782-4B04-BD0C-F8AB87DBDCF7}" srcOrd="0" destOrd="0" presId="urn:microsoft.com/office/officeart/2005/8/layout/process1"/>
    <dgm:cxn modelId="{C4520C38-0C28-4E09-BD80-BF446BF51B04}" type="presParOf" srcId="{8B75F12A-27B6-4F09-86BA-ABE479A13CB2}" destId="{6D3C84CA-A3DF-455F-BFF2-0C32B81773DB}" srcOrd="1" destOrd="0" presId="urn:microsoft.com/office/officeart/2005/8/layout/process1"/>
    <dgm:cxn modelId="{0D8B9B68-EE4F-48AA-9A13-D27E47897CAC}" type="presParOf" srcId="{6D3C84CA-A3DF-455F-BFF2-0C32B81773DB}" destId="{B2ECD969-E0B4-43F5-A00D-DAB898FEB29B}" srcOrd="0" destOrd="0" presId="urn:microsoft.com/office/officeart/2005/8/layout/process1"/>
    <dgm:cxn modelId="{ECED0A4F-D0A4-490D-BEF5-0CB5186B1152}" type="presParOf" srcId="{8B75F12A-27B6-4F09-86BA-ABE479A13CB2}" destId="{3B1E4CA6-ADA9-477E-A2CB-A31D2C257280}" srcOrd="2" destOrd="0" presId="urn:microsoft.com/office/officeart/2005/8/layout/process1"/>
    <dgm:cxn modelId="{BAC45D5A-2274-4ACF-AF2E-982B8E5C7891}" type="presParOf" srcId="{8B75F12A-27B6-4F09-86BA-ABE479A13CB2}" destId="{88C5E6FC-2D02-438F-832F-2E539C46A64C}" srcOrd="3" destOrd="0" presId="urn:microsoft.com/office/officeart/2005/8/layout/process1"/>
    <dgm:cxn modelId="{CEA3A83B-494A-4A3B-8884-24FF46437BE8}" type="presParOf" srcId="{88C5E6FC-2D02-438F-832F-2E539C46A64C}" destId="{92BB13E4-DA49-4B3A-856D-3A4824066970}" srcOrd="0" destOrd="0" presId="urn:microsoft.com/office/officeart/2005/8/layout/process1"/>
    <dgm:cxn modelId="{7CA25C42-C937-4C8E-8561-783653F41319}" type="presParOf" srcId="{8B75F12A-27B6-4F09-86BA-ABE479A13CB2}" destId="{619B718F-E282-4FDB-AB8C-72B413A5C02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70E829-7782-4B04-BD0C-F8AB87DBDCF7}">
      <dsp:nvSpPr>
        <dsp:cNvPr id="0" name=""/>
        <dsp:cNvSpPr/>
      </dsp:nvSpPr>
      <dsp:spPr>
        <a:xfrm>
          <a:off x="2096" y="2174127"/>
          <a:ext cx="2597841" cy="25097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700" kern="1200" dirty="0" smtClean="0"/>
            <a:t>IMU</a:t>
          </a:r>
          <a:endParaRPr lang="fr-BE" sz="4700" kern="1200" dirty="0"/>
        </a:p>
      </dsp:txBody>
      <dsp:txXfrm>
        <a:off x="75604" y="2247635"/>
        <a:ext cx="2450825" cy="2362729"/>
      </dsp:txXfrm>
    </dsp:sp>
    <dsp:sp modelId="{6D3C84CA-A3DF-455F-BFF2-0C32B81773DB}">
      <dsp:nvSpPr>
        <dsp:cNvPr id="0" name=""/>
        <dsp:cNvSpPr/>
      </dsp:nvSpPr>
      <dsp:spPr>
        <a:xfrm rot="21544553">
          <a:off x="2816242" y="3137999"/>
          <a:ext cx="458687" cy="5257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2200" kern="1200"/>
        </a:p>
      </dsp:txBody>
      <dsp:txXfrm>
        <a:off x="2816251" y="3244253"/>
        <a:ext cx="321081" cy="315432"/>
      </dsp:txXfrm>
    </dsp:sp>
    <dsp:sp modelId="{3B1E4CA6-ADA9-477E-A2CB-A31D2C257280}">
      <dsp:nvSpPr>
        <dsp:cNvPr id="0" name=""/>
        <dsp:cNvSpPr/>
      </dsp:nvSpPr>
      <dsp:spPr>
        <a:xfrm>
          <a:off x="3465273" y="2155455"/>
          <a:ext cx="4302680" cy="2407866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solidFill>
            <a:srgbClr val="C0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700" kern="1200" dirty="0" smtClean="0"/>
            <a:t>Acquisition &amp; </a:t>
          </a:r>
          <a:r>
            <a:rPr lang="fr-BE" sz="4700" kern="1200" dirty="0" err="1" smtClean="0"/>
            <a:t>Processing</a:t>
          </a:r>
          <a:r>
            <a:rPr lang="fr-BE" sz="4700" kern="1200" dirty="0" smtClean="0"/>
            <a:t> part</a:t>
          </a:r>
          <a:endParaRPr lang="fr-BE" sz="4700" kern="1200" dirty="0"/>
        </a:p>
      </dsp:txBody>
      <dsp:txXfrm>
        <a:off x="3535797" y="2225979"/>
        <a:ext cx="4161632" cy="2266818"/>
      </dsp:txXfrm>
    </dsp:sp>
    <dsp:sp modelId="{88C5E6FC-2D02-438F-832F-2E539C46A64C}">
      <dsp:nvSpPr>
        <dsp:cNvPr id="0" name=""/>
        <dsp:cNvSpPr/>
      </dsp:nvSpPr>
      <dsp:spPr>
        <a:xfrm rot="54644">
          <a:off x="7975560" y="3137527"/>
          <a:ext cx="440239" cy="5257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BE" sz="2200" kern="1200"/>
        </a:p>
      </dsp:txBody>
      <dsp:txXfrm>
        <a:off x="7975568" y="3241621"/>
        <a:ext cx="308167" cy="315432"/>
      </dsp:txXfrm>
    </dsp:sp>
    <dsp:sp modelId="{619B718F-E282-4FDB-AB8C-72B413A5C02C}">
      <dsp:nvSpPr>
        <dsp:cNvPr id="0" name=""/>
        <dsp:cNvSpPr/>
      </dsp:nvSpPr>
      <dsp:spPr>
        <a:xfrm>
          <a:off x="8598490" y="2282766"/>
          <a:ext cx="2794245" cy="2292466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700" kern="1200" dirty="0" smtClean="0"/>
            <a:t>Robot</a:t>
          </a:r>
          <a:endParaRPr lang="fr-BE" sz="4700" kern="1200" dirty="0"/>
        </a:p>
      </dsp:txBody>
      <dsp:txXfrm>
        <a:off x="8665634" y="2349910"/>
        <a:ext cx="2659957" cy="21581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833E5C-D20C-4077-8C4D-168AD459F7E6}" type="datetimeFigureOut">
              <a:rPr lang="fr-BE" smtClean="0"/>
              <a:t>06-06-17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ABBBA-E5E7-46D8-913E-0CFFB750D5D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6242898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6F238-7709-443F-A8CB-F0A144C1905B}" type="datetimeFigureOut">
              <a:rPr lang="fr-BE" smtClean="0"/>
              <a:t>06-06-17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20E89-35F2-4B3D-88D3-34B6FE636EF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4542130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fr-BE" dirty="0" smtClean="0">
                <a:effectLst/>
              </a:rPr>
              <a:t>Me : </a:t>
            </a:r>
            <a:r>
              <a:rPr lang="fr-BE" dirty="0" err="1" smtClean="0">
                <a:effectLst/>
              </a:rPr>
              <a:t>Ingineering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school</a:t>
            </a:r>
            <a:r>
              <a:rPr lang="fr-BE" dirty="0" smtClean="0">
                <a:effectLst/>
              </a:rPr>
              <a:t> (</a:t>
            </a:r>
            <a:r>
              <a:rPr lang="fr-BE" dirty="0" err="1" smtClean="0">
                <a:effectLst/>
              </a:rPr>
              <a:t>Ensam</a:t>
            </a:r>
            <a:r>
              <a:rPr lang="fr-BE" dirty="0" smtClean="0">
                <a:effectLst/>
              </a:rPr>
              <a:t> Lille) + master </a:t>
            </a:r>
            <a:r>
              <a:rPr lang="fr-BE" dirty="0" err="1" smtClean="0">
                <a:effectLst/>
              </a:rPr>
              <a:t>degree</a:t>
            </a:r>
            <a:r>
              <a:rPr lang="fr-BE" dirty="0" smtClean="0">
                <a:effectLst/>
              </a:rPr>
              <a:t> in </a:t>
            </a:r>
            <a:r>
              <a:rPr lang="fr-BE" dirty="0" err="1" smtClean="0">
                <a:effectLst/>
              </a:rPr>
              <a:t>montréal</a:t>
            </a:r>
            <a:r>
              <a:rPr lang="fr-BE" dirty="0" smtClean="0">
                <a:effectLst/>
              </a:rPr>
              <a:t> + </a:t>
            </a:r>
            <a:r>
              <a:rPr lang="fr-BE" dirty="0" err="1" smtClean="0">
                <a:effectLst/>
              </a:rPr>
              <a:t>started</a:t>
            </a:r>
            <a:r>
              <a:rPr lang="fr-BE" dirty="0" smtClean="0">
                <a:effectLst/>
              </a:rPr>
              <a:t> PhD in last </a:t>
            </a:r>
            <a:r>
              <a:rPr lang="fr-BE" dirty="0" err="1" smtClean="0">
                <a:effectLst/>
              </a:rPr>
              <a:t>december</a:t>
            </a:r>
            <a:endParaRPr lang="fr-BE" dirty="0" smtClean="0">
              <a:effectLst/>
            </a:endParaRPr>
          </a:p>
          <a:p>
            <a:pPr rtl="0"/>
            <a:r>
              <a:rPr lang="fr-BE" dirty="0" smtClean="0">
                <a:effectLst/>
              </a:rPr>
              <a:t>Continue the </a:t>
            </a:r>
            <a:r>
              <a:rPr lang="fr-BE" dirty="0" err="1" smtClean="0">
                <a:effectLst/>
              </a:rPr>
              <a:t>work</a:t>
            </a:r>
            <a:r>
              <a:rPr lang="fr-BE" dirty="0" smtClean="0">
                <a:effectLst/>
              </a:rPr>
              <a:t> of Laura . </a:t>
            </a:r>
          </a:p>
          <a:p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30938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fr-BE" dirty="0" smtClean="0">
                <a:effectLst/>
              </a:rPr>
              <a:t>- 1 : a simple model of the </a:t>
            </a:r>
            <a:r>
              <a:rPr lang="fr-BE" dirty="0" err="1" smtClean="0">
                <a:effectLst/>
              </a:rPr>
              <a:t>human</a:t>
            </a:r>
            <a:r>
              <a:rPr lang="fr-BE" dirty="0" smtClean="0">
                <a:effectLst/>
              </a:rPr>
              <a:t> arm. The </a:t>
            </a:r>
            <a:r>
              <a:rPr lang="fr-BE" dirty="0" err="1" smtClean="0">
                <a:effectLst/>
              </a:rPr>
              <a:t>operator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is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supposed</a:t>
            </a:r>
            <a:r>
              <a:rPr lang="fr-BE" dirty="0" smtClean="0">
                <a:effectLst/>
              </a:rPr>
              <a:t> to </a:t>
            </a:r>
            <a:r>
              <a:rPr lang="fr-BE" dirty="0" err="1" smtClean="0">
                <a:effectLst/>
              </a:rPr>
              <a:t>be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unmoving</a:t>
            </a:r>
            <a:r>
              <a:rPr lang="fr-BE" dirty="0" smtClean="0">
                <a:effectLst/>
              </a:rPr>
              <a:t>. </a:t>
            </a:r>
            <a:br>
              <a:rPr lang="fr-BE" dirty="0" smtClean="0">
                <a:effectLst/>
              </a:rPr>
            </a:br>
            <a:r>
              <a:rPr lang="fr-BE" dirty="0" smtClean="0">
                <a:effectLst/>
              </a:rPr>
              <a:t>- 2 : </a:t>
            </a:r>
            <a:r>
              <a:rPr lang="fr-BE" dirty="0" err="1" smtClean="0">
                <a:effectLst/>
              </a:rPr>
              <a:t>With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this</a:t>
            </a:r>
            <a:r>
              <a:rPr lang="fr-BE" dirty="0" smtClean="0">
                <a:effectLst/>
              </a:rPr>
              <a:t> model , the </a:t>
            </a:r>
            <a:r>
              <a:rPr lang="fr-BE" dirty="0" err="1" smtClean="0">
                <a:effectLst/>
              </a:rPr>
              <a:t>trajectory</a:t>
            </a:r>
            <a:r>
              <a:rPr lang="fr-BE" dirty="0" smtClean="0">
                <a:effectLst/>
              </a:rPr>
              <a:t> of the </a:t>
            </a:r>
            <a:r>
              <a:rPr lang="fr-BE" dirty="0" err="1" smtClean="0">
                <a:effectLst/>
              </a:rPr>
              <a:t>wrist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can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be</a:t>
            </a:r>
            <a:r>
              <a:rPr lang="fr-BE" dirty="0" smtClean="0">
                <a:effectLst/>
              </a:rPr>
              <a:t> express as </a:t>
            </a:r>
            <a:r>
              <a:rPr lang="fr-BE" dirty="0" err="1" smtClean="0">
                <a:effectLst/>
              </a:rPr>
              <a:t>displayed</a:t>
            </a:r>
            <a:r>
              <a:rPr lang="fr-BE" dirty="0" smtClean="0">
                <a:effectLst/>
              </a:rPr>
              <a:t> , relative to the </a:t>
            </a:r>
            <a:r>
              <a:rPr lang="fr-BE" dirty="0" err="1" smtClean="0">
                <a:effectLst/>
              </a:rPr>
              <a:t>shoulder</a:t>
            </a:r>
            <a:r>
              <a:rPr lang="fr-BE" dirty="0" smtClean="0">
                <a:effectLst/>
              </a:rPr>
              <a:t> of the </a:t>
            </a:r>
            <a:r>
              <a:rPr lang="fr-BE" dirty="0" err="1" smtClean="0">
                <a:effectLst/>
              </a:rPr>
              <a:t>operator</a:t>
            </a:r>
            <a:r>
              <a:rPr lang="fr-BE" dirty="0" smtClean="0">
                <a:effectLst/>
              </a:rPr>
              <a:t>.</a:t>
            </a:r>
          </a:p>
          <a:p>
            <a:pPr rtl="0"/>
            <a:r>
              <a:rPr lang="fr-BE" dirty="0" smtClean="0">
                <a:effectLst/>
              </a:rPr>
              <a:t>- 3 : This </a:t>
            </a:r>
            <a:r>
              <a:rPr lang="fr-BE" dirty="0" err="1" smtClean="0">
                <a:effectLst/>
              </a:rPr>
              <a:t>strategy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involved</a:t>
            </a:r>
            <a:r>
              <a:rPr lang="fr-BE" dirty="0" smtClean="0">
                <a:effectLst/>
              </a:rPr>
              <a:t> to set 2 </a:t>
            </a:r>
            <a:r>
              <a:rPr lang="fr-BE" dirty="0" err="1" smtClean="0">
                <a:effectLst/>
              </a:rPr>
              <a:t>sensors</a:t>
            </a:r>
            <a:r>
              <a:rPr lang="fr-BE" dirty="0" smtClean="0">
                <a:effectLst/>
              </a:rPr>
              <a:t> on </a:t>
            </a:r>
            <a:r>
              <a:rPr lang="fr-BE" dirty="0" err="1" smtClean="0">
                <a:effectLst/>
              </a:rPr>
              <a:t>each</a:t>
            </a:r>
            <a:r>
              <a:rPr lang="fr-BE" dirty="0" smtClean="0">
                <a:effectLst/>
              </a:rPr>
              <a:t> segment of the arm of the </a:t>
            </a:r>
            <a:r>
              <a:rPr lang="fr-BE" dirty="0" err="1" smtClean="0">
                <a:effectLst/>
              </a:rPr>
              <a:t>operator</a:t>
            </a:r>
            <a:r>
              <a:rPr lang="fr-BE" dirty="0" smtClean="0">
                <a:effectLst/>
              </a:rPr>
              <a:t>. Just </a:t>
            </a:r>
            <a:r>
              <a:rPr lang="fr-BE" dirty="0" err="1" smtClean="0">
                <a:effectLst/>
              </a:rPr>
              <a:t>need</a:t>
            </a:r>
            <a:r>
              <a:rPr lang="fr-BE" dirty="0" smtClean="0">
                <a:effectLst/>
              </a:rPr>
              <a:t> to </a:t>
            </a:r>
            <a:r>
              <a:rPr lang="fr-BE" dirty="0" err="1" smtClean="0">
                <a:effectLst/>
              </a:rPr>
              <a:t>be</a:t>
            </a:r>
            <a:r>
              <a:rPr lang="fr-BE" dirty="0" smtClean="0">
                <a:effectLst/>
              </a:rPr>
              <a:t> sur </a:t>
            </a:r>
            <a:r>
              <a:rPr lang="fr-BE" dirty="0" err="1" smtClean="0">
                <a:effectLst/>
              </a:rPr>
              <a:t>that</a:t>
            </a:r>
            <a:r>
              <a:rPr lang="fr-BE" dirty="0" smtClean="0">
                <a:effectLst/>
              </a:rPr>
              <a:t> the X-Axes of the local frame S </a:t>
            </a:r>
            <a:r>
              <a:rPr lang="fr-BE" dirty="0" err="1" smtClean="0">
                <a:effectLst/>
              </a:rPr>
              <a:t>is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paralle</a:t>
            </a:r>
            <a:r>
              <a:rPr lang="fr-BE" dirty="0" smtClean="0">
                <a:effectLst/>
              </a:rPr>
              <a:t> to the axes of </a:t>
            </a:r>
            <a:r>
              <a:rPr lang="fr-BE" dirty="0" err="1" smtClean="0">
                <a:effectLst/>
              </a:rPr>
              <a:t>each</a:t>
            </a:r>
            <a:r>
              <a:rPr lang="fr-BE" dirty="0" smtClean="0">
                <a:effectLst/>
              </a:rPr>
              <a:t> segment. </a:t>
            </a:r>
          </a:p>
          <a:p>
            <a:pPr rtl="0"/>
            <a:r>
              <a:rPr lang="fr-BE" dirty="0" smtClean="0">
                <a:effectLst/>
              </a:rPr>
              <a:t/>
            </a:r>
            <a:br>
              <a:rPr lang="fr-BE" dirty="0" smtClean="0">
                <a:effectLst/>
              </a:rPr>
            </a:br>
            <a:endParaRPr lang="fr-BE" dirty="0">
              <a:effectLst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57293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fr-BE" dirty="0" smtClean="0">
                <a:effectLst/>
              </a:rPr>
              <a:t>- </a:t>
            </a:r>
            <a:r>
              <a:rPr lang="fr-BE" dirty="0" err="1" smtClean="0">
                <a:effectLst/>
              </a:rPr>
              <a:t>Acc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give</a:t>
            </a:r>
            <a:r>
              <a:rPr lang="fr-BE" dirty="0" smtClean="0">
                <a:effectLst/>
              </a:rPr>
              <a:t> the </a:t>
            </a:r>
            <a:r>
              <a:rPr lang="fr-BE" dirty="0" err="1" smtClean="0">
                <a:effectLst/>
              </a:rPr>
              <a:t>gravity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vector</a:t>
            </a:r>
            <a:r>
              <a:rPr lang="fr-BE" dirty="0" smtClean="0">
                <a:effectLst/>
              </a:rPr>
              <a:t> in the local </a:t>
            </a:r>
            <a:r>
              <a:rPr lang="fr-BE" dirty="0" err="1" smtClean="0">
                <a:effectLst/>
              </a:rPr>
              <a:t>sensors</a:t>
            </a:r>
            <a:r>
              <a:rPr lang="fr-BE" dirty="0" smtClean="0">
                <a:effectLst/>
              </a:rPr>
              <a:t> frame / g in </a:t>
            </a:r>
            <a:r>
              <a:rPr lang="fr-BE" dirty="0" err="1" smtClean="0">
                <a:effectLst/>
              </a:rPr>
              <a:t>earth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fram</a:t>
            </a:r>
            <a:r>
              <a:rPr lang="fr-BE" dirty="0" smtClean="0">
                <a:effectLst/>
              </a:rPr>
              <a:t> = (0,0,1)</a:t>
            </a:r>
          </a:p>
          <a:p>
            <a:pPr rtl="0"/>
            <a:r>
              <a:rPr lang="fr-BE" dirty="0" smtClean="0">
                <a:effectLst/>
              </a:rPr>
              <a:t>- Magneto </a:t>
            </a:r>
            <a:r>
              <a:rPr lang="fr-BE" dirty="0" err="1" smtClean="0">
                <a:effectLst/>
              </a:rPr>
              <a:t>give</a:t>
            </a:r>
            <a:r>
              <a:rPr lang="fr-BE" dirty="0" smtClean="0">
                <a:effectLst/>
              </a:rPr>
              <a:t> the </a:t>
            </a:r>
            <a:r>
              <a:rPr lang="fr-BE" dirty="0" err="1" smtClean="0">
                <a:effectLst/>
              </a:rPr>
              <a:t>magnetic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north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vector</a:t>
            </a:r>
            <a:r>
              <a:rPr lang="fr-BE" dirty="0" smtClean="0">
                <a:effectLst/>
              </a:rPr>
              <a:t> in the local frame ( </a:t>
            </a:r>
            <a:r>
              <a:rPr lang="fr-BE" dirty="0" err="1" smtClean="0">
                <a:effectLst/>
              </a:rPr>
              <a:t>need</a:t>
            </a:r>
            <a:r>
              <a:rPr lang="fr-BE" dirty="0" smtClean="0">
                <a:effectLst/>
              </a:rPr>
              <a:t> to </a:t>
            </a:r>
            <a:r>
              <a:rPr lang="fr-BE" dirty="0" err="1" smtClean="0">
                <a:effectLst/>
              </a:rPr>
              <a:t>be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projected</a:t>
            </a:r>
            <a:r>
              <a:rPr lang="fr-BE" dirty="0" smtClean="0">
                <a:effectLst/>
              </a:rPr>
              <a:t> in the </a:t>
            </a:r>
            <a:r>
              <a:rPr lang="fr-BE" dirty="0" err="1" smtClean="0">
                <a:effectLst/>
              </a:rPr>
              <a:t>perpendicular</a:t>
            </a:r>
            <a:r>
              <a:rPr lang="fr-BE" dirty="0" smtClean="0">
                <a:effectLst/>
              </a:rPr>
              <a:t> plan to </a:t>
            </a:r>
            <a:r>
              <a:rPr lang="fr-BE" dirty="0" err="1" smtClean="0">
                <a:effectLst/>
              </a:rPr>
              <a:t>gravity</a:t>
            </a:r>
            <a:r>
              <a:rPr lang="fr-BE" dirty="0" smtClean="0">
                <a:effectLst/>
              </a:rPr>
              <a:t>). </a:t>
            </a:r>
            <a:r>
              <a:rPr lang="fr-BE" dirty="0" err="1" smtClean="0">
                <a:effectLst/>
              </a:rPr>
              <a:t>Magnetic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vec</a:t>
            </a:r>
            <a:r>
              <a:rPr lang="fr-BE" dirty="0" smtClean="0">
                <a:effectLst/>
              </a:rPr>
              <a:t> in </a:t>
            </a:r>
            <a:r>
              <a:rPr lang="fr-BE" dirty="0" err="1" smtClean="0">
                <a:effectLst/>
              </a:rPr>
              <a:t>earth</a:t>
            </a:r>
            <a:r>
              <a:rPr lang="fr-BE" dirty="0" smtClean="0">
                <a:effectLst/>
              </a:rPr>
              <a:t> frame = (1,0,0)</a:t>
            </a:r>
            <a:br>
              <a:rPr lang="fr-BE" dirty="0" smtClean="0">
                <a:effectLst/>
              </a:rPr>
            </a:br>
            <a:r>
              <a:rPr lang="fr-BE" dirty="0" smtClean="0">
                <a:effectLst/>
              </a:rPr>
              <a:t>- the </a:t>
            </a:r>
            <a:r>
              <a:rPr lang="fr-BE" dirty="0" err="1" smtClean="0">
                <a:effectLst/>
              </a:rPr>
              <a:t>third</a:t>
            </a:r>
            <a:r>
              <a:rPr lang="fr-BE" dirty="0" smtClean="0">
                <a:effectLst/>
              </a:rPr>
              <a:t> axes </a:t>
            </a:r>
            <a:r>
              <a:rPr lang="fr-BE" dirty="0" err="1" smtClean="0">
                <a:effectLst/>
              </a:rPr>
              <a:t>is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deduced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from</a:t>
            </a:r>
            <a:r>
              <a:rPr lang="fr-BE" dirty="0" smtClean="0">
                <a:effectLst/>
              </a:rPr>
              <a:t> the </a:t>
            </a:r>
            <a:r>
              <a:rPr lang="fr-BE" dirty="0" err="1" smtClean="0">
                <a:effectLst/>
              </a:rPr>
              <a:t>two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others</a:t>
            </a:r>
            <a:r>
              <a:rPr lang="fr-BE" dirty="0" smtClean="0">
                <a:effectLst/>
              </a:rPr>
              <a:t>.</a:t>
            </a:r>
          </a:p>
          <a:p>
            <a:pPr rtl="0"/>
            <a:r>
              <a:rPr lang="fr-BE" dirty="0" smtClean="0">
                <a:effectLst/>
              </a:rPr>
              <a:t>- at </a:t>
            </a:r>
            <a:r>
              <a:rPr lang="fr-BE" dirty="0" err="1" smtClean="0">
                <a:effectLst/>
              </a:rPr>
              <a:t>each</a:t>
            </a:r>
            <a:r>
              <a:rPr lang="fr-BE" dirty="0" smtClean="0">
                <a:effectLst/>
              </a:rPr>
              <a:t> time </a:t>
            </a:r>
            <a:r>
              <a:rPr lang="fr-BE" dirty="0" err="1" smtClean="0">
                <a:effectLst/>
              </a:rPr>
              <a:t>step</a:t>
            </a:r>
            <a:r>
              <a:rPr lang="fr-BE" dirty="0" smtClean="0">
                <a:effectLst/>
              </a:rPr>
              <a:t> the orientation matrix </a:t>
            </a:r>
            <a:r>
              <a:rPr lang="fr-BE" dirty="0" err="1" smtClean="0">
                <a:effectLst/>
              </a:rPr>
              <a:t>between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inertial</a:t>
            </a:r>
            <a:r>
              <a:rPr lang="fr-BE" dirty="0" smtClean="0">
                <a:effectLst/>
              </a:rPr>
              <a:t> and local frame </a:t>
            </a:r>
            <a:r>
              <a:rPr lang="fr-BE" dirty="0" err="1" smtClean="0">
                <a:effectLst/>
              </a:rPr>
              <a:t>is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computed</a:t>
            </a:r>
            <a:r>
              <a:rPr lang="fr-BE" dirty="0" smtClean="0">
                <a:effectLst/>
              </a:rPr>
              <a:t>. </a:t>
            </a:r>
          </a:p>
          <a:p>
            <a:pPr rtl="0"/>
            <a:r>
              <a:rPr lang="fr-BE" dirty="0" smtClean="0">
                <a:effectLst/>
              </a:rPr>
              <a:t/>
            </a:r>
            <a:br>
              <a:rPr lang="fr-BE" dirty="0" smtClean="0">
                <a:effectLst/>
              </a:rPr>
            </a:br>
            <a:endParaRPr lang="fr-BE" dirty="0" smtClean="0">
              <a:effectLst/>
            </a:endParaRPr>
          </a:p>
          <a:p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73961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fr-BE" dirty="0" smtClean="0">
                <a:effectLst/>
              </a:rPr>
              <a:t>- the </a:t>
            </a:r>
            <a:r>
              <a:rPr lang="fr-BE" dirty="0" err="1" smtClean="0">
                <a:effectLst/>
              </a:rPr>
              <a:t>gyro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give</a:t>
            </a:r>
            <a:r>
              <a:rPr lang="fr-BE" dirty="0" smtClean="0">
                <a:effectLst/>
              </a:rPr>
              <a:t> the </a:t>
            </a:r>
            <a:r>
              <a:rPr lang="fr-BE" dirty="0" err="1" smtClean="0">
                <a:effectLst/>
              </a:rPr>
              <a:t>angular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displacement</a:t>
            </a:r>
            <a:r>
              <a:rPr lang="fr-BE" dirty="0" smtClean="0">
                <a:effectLst/>
              </a:rPr>
              <a:t> of the </a:t>
            </a:r>
            <a:r>
              <a:rPr lang="fr-BE" dirty="0" err="1" smtClean="0">
                <a:effectLst/>
              </a:rPr>
              <a:t>between</a:t>
            </a:r>
            <a:r>
              <a:rPr lang="fr-BE" dirty="0" smtClean="0">
                <a:effectLst/>
              </a:rPr>
              <a:t> to time </a:t>
            </a:r>
            <a:r>
              <a:rPr lang="fr-BE" dirty="0" err="1" smtClean="0">
                <a:effectLst/>
              </a:rPr>
              <a:t>step</a:t>
            </a:r>
            <a:r>
              <a:rPr lang="fr-BE" dirty="0" smtClean="0">
                <a:effectLst/>
              </a:rPr>
              <a:t>. </a:t>
            </a:r>
            <a:br>
              <a:rPr lang="fr-BE" dirty="0" smtClean="0">
                <a:effectLst/>
              </a:rPr>
            </a:br>
            <a:r>
              <a:rPr lang="fr-BE" dirty="0" smtClean="0">
                <a:effectLst/>
              </a:rPr>
              <a:t>- </a:t>
            </a:r>
            <a:r>
              <a:rPr lang="fr-BE" dirty="0" err="1" smtClean="0">
                <a:effectLst/>
              </a:rPr>
              <a:t>With</a:t>
            </a:r>
            <a:r>
              <a:rPr lang="fr-BE" dirty="0" smtClean="0">
                <a:effectLst/>
              </a:rPr>
              <a:t> an </a:t>
            </a:r>
            <a:r>
              <a:rPr lang="fr-BE" dirty="0" err="1" smtClean="0">
                <a:effectLst/>
              </a:rPr>
              <a:t>initilisation</a:t>
            </a:r>
            <a:r>
              <a:rPr lang="fr-BE" dirty="0" smtClean="0">
                <a:effectLst/>
              </a:rPr>
              <a:t> by the </a:t>
            </a:r>
            <a:r>
              <a:rPr lang="fr-BE" dirty="0" err="1" smtClean="0">
                <a:effectLst/>
              </a:rPr>
              <a:t>acc+magneto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method</a:t>
            </a:r>
            <a:r>
              <a:rPr lang="fr-BE" dirty="0" smtClean="0">
                <a:effectLst/>
              </a:rPr>
              <a:t>, the orientation of the </a:t>
            </a:r>
            <a:r>
              <a:rPr lang="fr-BE" dirty="0" err="1" smtClean="0">
                <a:effectLst/>
              </a:rPr>
              <a:t>sensors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can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be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computed</a:t>
            </a:r>
            <a:r>
              <a:rPr lang="fr-BE" dirty="0" smtClean="0">
                <a:effectLst/>
              </a:rPr>
              <a:t> all </a:t>
            </a:r>
            <a:r>
              <a:rPr lang="fr-BE" dirty="0" err="1" smtClean="0">
                <a:effectLst/>
              </a:rPr>
              <a:t>allong</a:t>
            </a:r>
            <a:r>
              <a:rPr lang="fr-BE" dirty="0" smtClean="0">
                <a:effectLst/>
              </a:rPr>
              <a:t> the </a:t>
            </a:r>
            <a:r>
              <a:rPr lang="fr-BE" dirty="0" err="1" smtClean="0">
                <a:effectLst/>
              </a:rPr>
              <a:t>demonstration</a:t>
            </a:r>
            <a:r>
              <a:rPr lang="fr-BE" dirty="0" smtClean="0">
                <a:effectLst/>
              </a:rPr>
              <a:t>. </a:t>
            </a:r>
          </a:p>
          <a:p>
            <a:pPr rtl="0"/>
            <a:r>
              <a:rPr lang="fr-BE" dirty="0" smtClean="0">
                <a:effectLst/>
              </a:rPr>
              <a:t/>
            </a:r>
            <a:br>
              <a:rPr lang="fr-BE" dirty="0" smtClean="0">
                <a:effectLst/>
              </a:rPr>
            </a:br>
            <a:endParaRPr lang="fr-BE" dirty="0" smtClean="0">
              <a:effectLst/>
            </a:endParaRPr>
          </a:p>
          <a:p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91037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fr-BE" dirty="0" smtClean="0">
                <a:effectLst/>
              </a:rPr>
              <a:t>- PB : Magneto </a:t>
            </a:r>
            <a:r>
              <a:rPr lang="fr-BE" dirty="0" err="1" smtClean="0">
                <a:effectLst/>
              </a:rPr>
              <a:t>is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disturbed</a:t>
            </a:r>
            <a:r>
              <a:rPr lang="fr-BE" dirty="0" smtClean="0">
                <a:effectLst/>
              </a:rPr>
              <a:t> by the </a:t>
            </a:r>
            <a:r>
              <a:rPr lang="fr-BE" dirty="0" err="1" smtClean="0">
                <a:effectLst/>
              </a:rPr>
              <a:t>magnetic</a:t>
            </a:r>
            <a:r>
              <a:rPr lang="fr-BE" dirty="0" smtClean="0">
                <a:effectLst/>
              </a:rPr>
              <a:t> fiel of the environnement and </a:t>
            </a:r>
            <a:r>
              <a:rPr lang="fr-BE" dirty="0" err="1" smtClean="0">
                <a:effectLst/>
              </a:rPr>
              <a:t>Accelero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is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disturbed</a:t>
            </a:r>
            <a:r>
              <a:rPr lang="fr-BE" dirty="0" smtClean="0">
                <a:effectLst/>
              </a:rPr>
              <a:t> by </a:t>
            </a:r>
            <a:r>
              <a:rPr lang="fr-BE" dirty="0" err="1" smtClean="0">
                <a:effectLst/>
              </a:rPr>
              <a:t>linear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acceleration</a:t>
            </a:r>
            <a:r>
              <a:rPr lang="fr-BE" dirty="0" smtClean="0">
                <a:effectLst/>
              </a:rPr>
              <a:t>. </a:t>
            </a:r>
          </a:p>
          <a:p>
            <a:pPr rtl="0"/>
            <a:r>
              <a:rPr lang="fr-BE" dirty="0" smtClean="0">
                <a:effectLst/>
              </a:rPr>
              <a:t>- PB : </a:t>
            </a:r>
            <a:r>
              <a:rPr lang="fr-BE" dirty="0" err="1" smtClean="0">
                <a:effectLst/>
              </a:rPr>
              <a:t>Gyro</a:t>
            </a:r>
            <a:r>
              <a:rPr lang="fr-BE" dirty="0" smtClean="0">
                <a:effectLst/>
              </a:rPr>
              <a:t> drift over time. </a:t>
            </a:r>
          </a:p>
          <a:p>
            <a:pPr rtl="0"/>
            <a:r>
              <a:rPr lang="fr-BE" dirty="0" smtClean="0">
                <a:effectLst/>
              </a:rPr>
              <a:t>- mix of </a:t>
            </a:r>
            <a:r>
              <a:rPr lang="fr-BE" dirty="0" err="1" smtClean="0">
                <a:effectLst/>
              </a:rPr>
              <a:t>both</a:t>
            </a:r>
            <a:r>
              <a:rPr lang="fr-BE" dirty="0" smtClean="0">
                <a:effectLst/>
              </a:rPr>
              <a:t> : </a:t>
            </a:r>
            <a:r>
              <a:rPr lang="fr-BE" dirty="0" err="1" smtClean="0">
                <a:effectLst/>
              </a:rPr>
              <a:t>most</a:t>
            </a:r>
            <a:r>
              <a:rPr lang="fr-BE" dirty="0" smtClean="0">
                <a:effectLst/>
              </a:rPr>
              <a:t> of the time </a:t>
            </a:r>
            <a:r>
              <a:rPr lang="fr-BE" dirty="0" err="1" smtClean="0">
                <a:effectLst/>
              </a:rPr>
              <a:t>we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used</a:t>
            </a:r>
            <a:r>
              <a:rPr lang="fr-BE" dirty="0" smtClean="0">
                <a:effectLst/>
              </a:rPr>
              <a:t> the gyroscope data but </a:t>
            </a:r>
            <a:r>
              <a:rPr lang="fr-BE" dirty="0" err="1" smtClean="0">
                <a:effectLst/>
              </a:rPr>
              <a:t>sometimes</a:t>
            </a:r>
            <a:r>
              <a:rPr lang="fr-BE" dirty="0" smtClean="0">
                <a:effectLst/>
              </a:rPr>
              <a:t>, if the </a:t>
            </a:r>
            <a:r>
              <a:rPr lang="fr-BE" dirty="0" err="1" smtClean="0">
                <a:effectLst/>
              </a:rPr>
              <a:t>linear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accelaration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is</a:t>
            </a:r>
            <a:r>
              <a:rPr lang="fr-BE" dirty="0" smtClean="0">
                <a:effectLst/>
              </a:rPr>
              <a:t> not </a:t>
            </a:r>
            <a:r>
              <a:rPr lang="fr-BE" dirty="0" err="1" smtClean="0">
                <a:effectLst/>
              </a:rPr>
              <a:t>too</a:t>
            </a:r>
            <a:r>
              <a:rPr lang="fr-BE" dirty="0" smtClean="0">
                <a:effectLst/>
              </a:rPr>
              <a:t> high, the orientation </a:t>
            </a:r>
            <a:r>
              <a:rPr lang="fr-BE" dirty="0" err="1" smtClean="0">
                <a:effectLst/>
              </a:rPr>
              <a:t>is</a:t>
            </a:r>
            <a:r>
              <a:rPr lang="fr-BE" dirty="0" smtClean="0">
                <a:effectLst/>
              </a:rPr>
              <a:t> a </a:t>
            </a:r>
            <a:r>
              <a:rPr lang="fr-BE" dirty="0" err="1" smtClean="0">
                <a:effectLst/>
              </a:rPr>
              <a:t>combination</a:t>
            </a:r>
            <a:r>
              <a:rPr lang="fr-BE" dirty="0" smtClean="0">
                <a:effectLst/>
              </a:rPr>
              <a:t> of the </a:t>
            </a:r>
            <a:r>
              <a:rPr lang="fr-BE" dirty="0" err="1" smtClean="0">
                <a:effectLst/>
              </a:rPr>
              <a:t>gyro</a:t>
            </a:r>
            <a:r>
              <a:rPr lang="fr-BE" dirty="0" smtClean="0">
                <a:effectLst/>
              </a:rPr>
              <a:t> data and </a:t>
            </a:r>
            <a:r>
              <a:rPr lang="fr-BE" dirty="0" err="1" smtClean="0">
                <a:effectLst/>
              </a:rPr>
              <a:t>acc+magneto</a:t>
            </a:r>
            <a:r>
              <a:rPr lang="fr-BE" dirty="0" smtClean="0">
                <a:effectLst/>
              </a:rPr>
              <a:t> data. This new matrix </a:t>
            </a:r>
            <a:r>
              <a:rPr lang="fr-BE" dirty="0" err="1" smtClean="0">
                <a:effectLst/>
              </a:rPr>
              <a:t>is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used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later</a:t>
            </a:r>
            <a:r>
              <a:rPr lang="fr-BE" dirty="0" smtClean="0">
                <a:effectLst/>
              </a:rPr>
              <a:t> as </a:t>
            </a:r>
            <a:r>
              <a:rPr lang="fr-BE" dirty="0" err="1" smtClean="0">
                <a:effectLst/>
              </a:rPr>
              <a:t>reference</a:t>
            </a:r>
            <a:r>
              <a:rPr lang="fr-BE" dirty="0" smtClean="0">
                <a:effectLst/>
              </a:rPr>
              <a:t> for the </a:t>
            </a:r>
            <a:r>
              <a:rPr lang="fr-BE" dirty="0" err="1" smtClean="0">
                <a:effectLst/>
              </a:rPr>
              <a:t>next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rotationnal</a:t>
            </a:r>
            <a:r>
              <a:rPr lang="fr-BE" dirty="0" smtClean="0">
                <a:effectLst/>
              </a:rPr>
              <a:t> matrix </a:t>
            </a:r>
            <a:r>
              <a:rPr lang="fr-BE" dirty="0" err="1" smtClean="0">
                <a:effectLst/>
              </a:rPr>
              <a:t>computed</a:t>
            </a:r>
            <a:r>
              <a:rPr lang="fr-BE" dirty="0" smtClean="0">
                <a:effectLst/>
              </a:rPr>
              <a:t> by </a:t>
            </a:r>
            <a:r>
              <a:rPr lang="fr-BE" dirty="0" err="1" smtClean="0">
                <a:effectLst/>
              </a:rPr>
              <a:t>gyro</a:t>
            </a:r>
            <a:r>
              <a:rPr lang="fr-BE" dirty="0" smtClean="0">
                <a:effectLst/>
              </a:rPr>
              <a:t>. So </a:t>
            </a:r>
            <a:r>
              <a:rPr lang="fr-BE" dirty="0" err="1" smtClean="0">
                <a:effectLst/>
              </a:rPr>
              <a:t>basically</a:t>
            </a:r>
            <a:r>
              <a:rPr lang="fr-BE" dirty="0" smtClean="0">
                <a:effectLst/>
              </a:rPr>
              <a:t>, the </a:t>
            </a:r>
            <a:r>
              <a:rPr lang="fr-BE" dirty="0" err="1" smtClean="0">
                <a:effectLst/>
              </a:rPr>
              <a:t>acc</a:t>
            </a:r>
            <a:r>
              <a:rPr lang="fr-BE" dirty="0" smtClean="0">
                <a:effectLst/>
              </a:rPr>
              <a:t> an </a:t>
            </a:r>
            <a:r>
              <a:rPr lang="fr-BE" dirty="0" err="1" smtClean="0">
                <a:effectLst/>
              </a:rPr>
              <a:t>mag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method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is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used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only</a:t>
            </a:r>
            <a:r>
              <a:rPr lang="fr-BE" dirty="0" smtClean="0">
                <a:effectLst/>
              </a:rPr>
              <a:t> to </a:t>
            </a:r>
            <a:r>
              <a:rPr lang="fr-BE" dirty="0" err="1" smtClean="0">
                <a:effectLst/>
              </a:rPr>
              <a:t>initiate</a:t>
            </a:r>
            <a:r>
              <a:rPr lang="fr-BE" dirty="0" smtClean="0">
                <a:effectLst/>
              </a:rPr>
              <a:t> the </a:t>
            </a:r>
            <a:r>
              <a:rPr lang="fr-BE" dirty="0" err="1" smtClean="0">
                <a:effectLst/>
              </a:rPr>
              <a:t>gyro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method</a:t>
            </a:r>
            <a:r>
              <a:rPr lang="fr-BE" dirty="0" smtClean="0">
                <a:effectLst/>
              </a:rPr>
              <a:t> and to </a:t>
            </a:r>
            <a:r>
              <a:rPr lang="fr-BE" dirty="0" err="1" smtClean="0">
                <a:effectLst/>
              </a:rPr>
              <a:t>compensate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drifting</a:t>
            </a:r>
            <a:r>
              <a:rPr lang="fr-BE" dirty="0" smtClean="0">
                <a:effectLst/>
              </a:rPr>
              <a:t>. </a:t>
            </a:r>
          </a:p>
          <a:p>
            <a:pPr rtl="0"/>
            <a:r>
              <a:rPr lang="fr-BE" dirty="0" smtClean="0">
                <a:effectLst/>
              </a:rPr>
              <a:t/>
            </a:r>
            <a:br>
              <a:rPr lang="fr-BE" dirty="0" smtClean="0">
                <a:effectLst/>
              </a:rPr>
            </a:br>
            <a:endParaRPr lang="fr-BE" dirty="0" smtClean="0">
              <a:effectLst/>
            </a:endParaRPr>
          </a:p>
          <a:p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86807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83195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62546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fr-BE" dirty="0" smtClean="0">
                <a:effectLst/>
              </a:rPr>
              <a:t>- objectif : </a:t>
            </a:r>
            <a:r>
              <a:rPr lang="fr-BE" dirty="0" err="1" smtClean="0">
                <a:effectLst/>
              </a:rPr>
              <a:t>measured</a:t>
            </a:r>
            <a:r>
              <a:rPr lang="fr-BE" dirty="0" smtClean="0">
                <a:effectLst/>
              </a:rPr>
              <a:t> the </a:t>
            </a:r>
            <a:r>
              <a:rPr lang="fr-BE" dirty="0" err="1" smtClean="0">
                <a:effectLst/>
              </a:rPr>
              <a:t>error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from</a:t>
            </a:r>
            <a:r>
              <a:rPr lang="fr-BE" dirty="0" smtClean="0">
                <a:effectLst/>
              </a:rPr>
              <a:t> component,( </a:t>
            </a:r>
            <a:r>
              <a:rPr lang="fr-BE" dirty="0" err="1" smtClean="0">
                <a:effectLst/>
              </a:rPr>
              <a:t>from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algorithm</a:t>
            </a:r>
            <a:r>
              <a:rPr lang="fr-BE" dirty="0" smtClean="0">
                <a:effectLst/>
              </a:rPr>
              <a:t>, </a:t>
            </a:r>
            <a:r>
              <a:rPr lang="fr-BE" dirty="0" err="1" smtClean="0">
                <a:effectLst/>
              </a:rPr>
              <a:t>from</a:t>
            </a:r>
            <a:r>
              <a:rPr lang="fr-BE" dirty="0" smtClean="0">
                <a:effectLst/>
              </a:rPr>
              <a:t> arm model) and </a:t>
            </a:r>
            <a:r>
              <a:rPr lang="fr-BE" dirty="0" err="1" smtClean="0">
                <a:effectLst/>
              </a:rPr>
              <a:t>comparison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between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them</a:t>
            </a:r>
            <a:endParaRPr lang="fr-BE" dirty="0" smtClean="0">
              <a:effectLst/>
            </a:endParaRPr>
          </a:p>
          <a:p>
            <a:pPr rtl="0"/>
            <a:r>
              <a:rPr lang="fr-BE" dirty="0" smtClean="0">
                <a:effectLst/>
              </a:rPr>
              <a:t>- </a:t>
            </a:r>
            <a:r>
              <a:rPr lang="fr-BE" dirty="0" err="1" smtClean="0">
                <a:effectLst/>
              </a:rPr>
              <a:t>Magnetometer</a:t>
            </a:r>
            <a:r>
              <a:rPr lang="fr-BE" dirty="0" smtClean="0">
                <a:effectLst/>
              </a:rPr>
              <a:t> : </a:t>
            </a:r>
            <a:r>
              <a:rPr lang="fr-BE" dirty="0" err="1" smtClean="0">
                <a:effectLst/>
              </a:rPr>
              <a:t>Every</a:t>
            </a:r>
            <a:r>
              <a:rPr lang="fr-BE" dirty="0" smtClean="0">
                <a:effectLst/>
              </a:rPr>
              <a:t> 20 </a:t>
            </a:r>
            <a:r>
              <a:rPr lang="fr-BE" dirty="0" err="1" smtClean="0">
                <a:effectLst/>
              </a:rPr>
              <a:t>degrees</a:t>
            </a:r>
            <a:r>
              <a:rPr lang="fr-BE" dirty="0" smtClean="0">
                <a:effectLst/>
              </a:rPr>
              <a:t>, in a non </a:t>
            </a:r>
            <a:r>
              <a:rPr lang="fr-BE" dirty="0" err="1" smtClean="0">
                <a:effectLst/>
              </a:rPr>
              <a:t>magnetic</a:t>
            </a:r>
            <a:r>
              <a:rPr lang="fr-BE" dirty="0" smtClean="0">
                <a:effectLst/>
              </a:rPr>
              <a:t> environnement (</a:t>
            </a:r>
            <a:r>
              <a:rPr lang="fr-BE" dirty="0" err="1" smtClean="0">
                <a:effectLst/>
              </a:rPr>
              <a:t>outside</a:t>
            </a:r>
            <a:r>
              <a:rPr lang="fr-BE" dirty="0" smtClean="0">
                <a:effectLst/>
              </a:rPr>
              <a:t>), </a:t>
            </a:r>
            <a:r>
              <a:rPr lang="fr-BE" b="1" dirty="0" smtClean="0">
                <a:effectLst/>
              </a:rPr>
              <a:t>the </a:t>
            </a:r>
            <a:r>
              <a:rPr lang="fr-BE" b="1" dirty="0" err="1" smtClean="0">
                <a:effectLst/>
              </a:rPr>
              <a:t>protactor</a:t>
            </a:r>
            <a:r>
              <a:rPr lang="fr-BE" b="1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was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oriented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according</a:t>
            </a:r>
            <a:r>
              <a:rPr lang="fr-BE" dirty="0" smtClean="0">
                <a:effectLst/>
              </a:rPr>
              <a:t> to </a:t>
            </a:r>
            <a:r>
              <a:rPr lang="fr-BE" dirty="0" err="1" smtClean="0">
                <a:effectLst/>
              </a:rPr>
              <a:t>north</a:t>
            </a:r>
            <a:r>
              <a:rPr lang="fr-BE" dirty="0" smtClean="0">
                <a:effectLst/>
              </a:rPr>
              <a:t> pole ( </a:t>
            </a:r>
            <a:r>
              <a:rPr lang="fr-BE" dirty="0" err="1" smtClean="0">
                <a:effectLst/>
              </a:rPr>
              <a:t>measured</a:t>
            </a:r>
            <a:r>
              <a:rPr lang="fr-BE" dirty="0" smtClean="0">
                <a:effectLst/>
              </a:rPr>
              <a:t> by a </a:t>
            </a:r>
            <a:r>
              <a:rPr lang="fr-BE" dirty="0" err="1" smtClean="0">
                <a:effectLst/>
              </a:rPr>
              <a:t>compass</a:t>
            </a:r>
            <a:r>
              <a:rPr lang="fr-BE" dirty="0" smtClean="0">
                <a:effectLst/>
              </a:rPr>
              <a:t>).</a:t>
            </a:r>
          </a:p>
          <a:p>
            <a:pPr rtl="0"/>
            <a:r>
              <a:rPr lang="fr-BE" dirty="0" smtClean="0">
                <a:effectLst/>
              </a:rPr>
              <a:t/>
            </a:r>
            <a:br>
              <a:rPr lang="fr-BE" dirty="0" smtClean="0">
                <a:effectLst/>
              </a:rPr>
            </a:br>
            <a:endParaRPr lang="fr-BE" dirty="0" smtClean="0">
              <a:effectLst/>
            </a:endParaRPr>
          </a:p>
          <a:p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69757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fr-BE" dirty="0" smtClean="0">
                <a:effectLst/>
              </a:rPr>
              <a:t>- </a:t>
            </a:r>
            <a:r>
              <a:rPr lang="fr-BE" dirty="0" err="1" smtClean="0">
                <a:effectLst/>
              </a:rPr>
              <a:t>We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can't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be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really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precise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because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every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experiment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was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different</a:t>
            </a:r>
            <a:r>
              <a:rPr lang="fr-BE" dirty="0" smtClean="0">
                <a:effectLst/>
              </a:rPr>
              <a:t>. The </a:t>
            </a:r>
            <a:r>
              <a:rPr lang="fr-BE" dirty="0" err="1" smtClean="0">
                <a:effectLst/>
              </a:rPr>
              <a:t>magnetometer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is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really</a:t>
            </a:r>
            <a:r>
              <a:rPr lang="fr-BE" dirty="0" smtClean="0">
                <a:effectLst/>
              </a:rPr>
              <a:t> sensitive to noise and the </a:t>
            </a:r>
            <a:r>
              <a:rPr lang="fr-BE" dirty="0" err="1" smtClean="0">
                <a:effectLst/>
              </a:rPr>
              <a:t>earth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magnetic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field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is</a:t>
            </a:r>
            <a:r>
              <a:rPr lang="fr-BE" dirty="0" smtClean="0">
                <a:effectLst/>
              </a:rPr>
              <a:t> not </a:t>
            </a:r>
            <a:r>
              <a:rPr lang="fr-BE" dirty="0" err="1" smtClean="0">
                <a:effectLst/>
              </a:rPr>
              <a:t>enouh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powerful</a:t>
            </a:r>
            <a:r>
              <a:rPr lang="fr-BE" dirty="0" smtClean="0">
                <a:effectLst/>
              </a:rPr>
              <a:t> to </a:t>
            </a:r>
            <a:r>
              <a:rPr lang="fr-BE" dirty="0" err="1" smtClean="0">
                <a:effectLst/>
              </a:rPr>
              <a:t>compensate</a:t>
            </a:r>
            <a:r>
              <a:rPr lang="fr-BE" dirty="0" smtClean="0">
                <a:effectLst/>
              </a:rPr>
              <a:t> the noise. </a:t>
            </a:r>
            <a:br>
              <a:rPr lang="fr-BE" dirty="0" smtClean="0">
                <a:effectLst/>
              </a:rPr>
            </a:br>
            <a:r>
              <a:rPr lang="fr-BE" dirty="0" smtClean="0">
                <a:effectLst/>
              </a:rPr>
              <a:t>- This figure show one of the </a:t>
            </a:r>
            <a:r>
              <a:rPr lang="fr-BE" dirty="0" err="1" smtClean="0">
                <a:effectLst/>
              </a:rPr>
              <a:t>less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disturbed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experiment</a:t>
            </a:r>
            <a:r>
              <a:rPr lang="fr-BE" dirty="0" smtClean="0">
                <a:effectLst/>
              </a:rPr>
              <a:t>. </a:t>
            </a:r>
            <a:r>
              <a:rPr lang="fr-BE" dirty="0" err="1" smtClean="0">
                <a:effectLst/>
              </a:rPr>
              <a:t>We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can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see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that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there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is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still</a:t>
            </a:r>
            <a:r>
              <a:rPr lang="fr-BE" dirty="0" smtClean="0">
                <a:effectLst/>
              </a:rPr>
              <a:t> a </a:t>
            </a:r>
            <a:r>
              <a:rPr lang="fr-BE" dirty="0" err="1" smtClean="0">
                <a:effectLst/>
              </a:rPr>
              <a:t>discrepancies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between</a:t>
            </a:r>
            <a:r>
              <a:rPr lang="fr-BE" dirty="0" smtClean="0">
                <a:effectLst/>
              </a:rPr>
              <a:t> -13° and +17°. </a:t>
            </a:r>
          </a:p>
          <a:p>
            <a:pPr rtl="0"/>
            <a:r>
              <a:rPr lang="fr-BE" dirty="0" smtClean="0">
                <a:effectLst/>
              </a:rPr>
              <a:t/>
            </a:r>
            <a:br>
              <a:rPr lang="fr-BE" dirty="0" smtClean="0">
                <a:effectLst/>
              </a:rPr>
            </a:br>
            <a:endParaRPr lang="fr-BE" dirty="0" smtClean="0">
              <a:effectLst/>
            </a:endParaRPr>
          </a:p>
          <a:p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34845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fr-BE" dirty="0" smtClean="0">
                <a:effectLst/>
              </a:rPr>
              <a:t>- </a:t>
            </a:r>
            <a:r>
              <a:rPr lang="fr-BE" dirty="0" err="1" smtClean="0">
                <a:effectLst/>
              </a:rPr>
              <a:t>Accelerometer</a:t>
            </a:r>
            <a:r>
              <a:rPr lang="fr-BE" dirty="0" smtClean="0">
                <a:effectLst/>
              </a:rPr>
              <a:t> : </a:t>
            </a:r>
            <a:r>
              <a:rPr lang="fr-BE" dirty="0" err="1" smtClean="0">
                <a:effectLst/>
              </a:rPr>
              <a:t>Sensor</a:t>
            </a:r>
            <a:r>
              <a:rPr lang="fr-BE" dirty="0" smtClean="0">
                <a:effectLst/>
              </a:rPr>
              <a:t> set on the robot. The robot </a:t>
            </a:r>
            <a:r>
              <a:rPr lang="fr-BE" dirty="0" err="1" smtClean="0">
                <a:effectLst/>
              </a:rPr>
              <a:t>is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supposed</a:t>
            </a:r>
            <a:r>
              <a:rPr lang="fr-BE" dirty="0" smtClean="0">
                <a:effectLst/>
              </a:rPr>
              <a:t> to have </a:t>
            </a:r>
            <a:r>
              <a:rPr lang="fr-BE" dirty="0" err="1" smtClean="0">
                <a:effectLst/>
              </a:rPr>
              <a:t>its</a:t>
            </a:r>
            <a:r>
              <a:rPr lang="fr-BE" dirty="0" smtClean="0">
                <a:effectLst/>
              </a:rPr>
              <a:t> Z axis </a:t>
            </a:r>
            <a:r>
              <a:rPr lang="fr-BE" dirty="0" err="1" smtClean="0">
                <a:effectLst/>
              </a:rPr>
              <a:t>parallele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with</a:t>
            </a:r>
            <a:r>
              <a:rPr lang="fr-BE" dirty="0" smtClean="0">
                <a:effectLst/>
              </a:rPr>
              <a:t> g. The robot move </a:t>
            </a:r>
            <a:r>
              <a:rPr lang="fr-BE" dirty="0" err="1" smtClean="0">
                <a:effectLst/>
              </a:rPr>
              <a:t>its</a:t>
            </a:r>
            <a:r>
              <a:rPr lang="fr-BE" dirty="0" smtClean="0">
                <a:effectLst/>
              </a:rPr>
              <a:t> last axis.</a:t>
            </a:r>
          </a:p>
          <a:p>
            <a:pPr rtl="0"/>
            <a:r>
              <a:rPr lang="fr-BE" dirty="0" smtClean="0">
                <a:effectLst/>
              </a:rPr>
              <a:t/>
            </a:r>
            <a:br>
              <a:rPr lang="fr-BE" dirty="0" smtClean="0">
                <a:effectLst/>
              </a:rPr>
            </a:br>
            <a:endParaRPr lang="fr-BE" dirty="0" smtClean="0">
              <a:effectLst/>
            </a:endParaRPr>
          </a:p>
          <a:p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549169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fr-BE" dirty="0" smtClean="0">
                <a:effectLst/>
              </a:rPr>
              <a:t>- </a:t>
            </a:r>
            <a:r>
              <a:rPr lang="fr-BE" dirty="0" err="1" smtClean="0">
                <a:effectLst/>
              </a:rPr>
              <a:t>error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might</a:t>
            </a:r>
            <a:r>
              <a:rPr lang="fr-BE" dirty="0" smtClean="0">
                <a:effectLst/>
              </a:rPr>
              <a:t> come </a:t>
            </a:r>
            <a:r>
              <a:rPr lang="fr-BE" dirty="0" err="1" smtClean="0">
                <a:effectLst/>
              </a:rPr>
              <a:t>from</a:t>
            </a:r>
            <a:r>
              <a:rPr lang="fr-BE" dirty="0" smtClean="0">
                <a:effectLst/>
              </a:rPr>
              <a:t> a </a:t>
            </a:r>
            <a:r>
              <a:rPr lang="fr-BE" dirty="0" err="1" smtClean="0">
                <a:effectLst/>
              </a:rPr>
              <a:t>bad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positioning</a:t>
            </a:r>
            <a:r>
              <a:rPr lang="fr-BE" dirty="0" smtClean="0">
                <a:effectLst/>
              </a:rPr>
              <a:t> of the </a:t>
            </a:r>
            <a:r>
              <a:rPr lang="fr-BE" dirty="0" err="1" smtClean="0">
                <a:effectLst/>
              </a:rPr>
              <a:t>sensors</a:t>
            </a:r>
            <a:r>
              <a:rPr lang="fr-BE" dirty="0" smtClean="0">
                <a:effectLst/>
              </a:rPr>
              <a:t> on the robot. But </a:t>
            </a:r>
            <a:r>
              <a:rPr lang="fr-BE" dirty="0" err="1" smtClean="0">
                <a:effectLst/>
              </a:rPr>
              <a:t>it's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still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pretty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accurate</a:t>
            </a:r>
            <a:r>
              <a:rPr lang="fr-BE" dirty="0" smtClean="0">
                <a:effectLst/>
              </a:rPr>
              <a:t>. </a:t>
            </a:r>
          </a:p>
          <a:p>
            <a:pPr rtl="0"/>
            <a:r>
              <a:rPr lang="fr-BE" dirty="0" smtClean="0">
                <a:effectLst/>
              </a:rPr>
              <a:t/>
            </a:r>
            <a:br>
              <a:rPr lang="fr-BE" dirty="0" smtClean="0">
                <a:effectLst/>
              </a:rPr>
            </a:br>
            <a:endParaRPr lang="fr-BE" dirty="0" smtClean="0">
              <a:effectLst/>
            </a:endParaRPr>
          </a:p>
          <a:p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85223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fr-BE" dirty="0" smtClean="0">
                <a:effectLst/>
              </a:rPr>
              <a:t>- </a:t>
            </a:r>
            <a:r>
              <a:rPr lang="fr-BE" dirty="0" err="1" smtClean="0">
                <a:effectLst/>
              </a:rPr>
              <a:t>Classical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programming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method</a:t>
            </a:r>
            <a:r>
              <a:rPr lang="fr-BE" dirty="0" smtClean="0">
                <a:effectLst/>
              </a:rPr>
              <a:t> (</a:t>
            </a:r>
            <a:r>
              <a:rPr lang="fr-BE" dirty="0" err="1" smtClean="0">
                <a:effectLst/>
              </a:rPr>
              <a:t>teachpendant</a:t>
            </a:r>
            <a:r>
              <a:rPr lang="fr-BE" dirty="0" smtClean="0">
                <a:effectLst/>
              </a:rPr>
              <a:t>, code line ...) : </a:t>
            </a:r>
            <a:r>
              <a:rPr lang="fr-BE" dirty="0" err="1" smtClean="0">
                <a:effectLst/>
              </a:rPr>
              <a:t>tedious</a:t>
            </a:r>
            <a:r>
              <a:rPr lang="fr-BE" dirty="0" smtClean="0">
                <a:effectLst/>
              </a:rPr>
              <a:t>, slow</a:t>
            </a:r>
          </a:p>
          <a:p>
            <a:pPr rtl="0"/>
            <a:r>
              <a:rPr lang="fr-BE" dirty="0" smtClean="0">
                <a:effectLst/>
              </a:rPr>
              <a:t>- vs new HRC </a:t>
            </a:r>
            <a:r>
              <a:rPr lang="fr-BE" dirty="0" err="1" smtClean="0">
                <a:effectLst/>
              </a:rPr>
              <a:t>method</a:t>
            </a:r>
            <a:r>
              <a:rPr lang="fr-BE" dirty="0" smtClean="0">
                <a:effectLst/>
              </a:rPr>
              <a:t> :</a:t>
            </a:r>
          </a:p>
          <a:p>
            <a:pPr rtl="0"/>
            <a:r>
              <a:rPr lang="fr-BE" dirty="0" smtClean="0">
                <a:effectLst/>
              </a:rPr>
              <a:t>- </a:t>
            </a:r>
            <a:r>
              <a:rPr lang="fr-BE" dirty="0" err="1" smtClean="0">
                <a:effectLst/>
              </a:rPr>
              <a:t>moving</a:t>
            </a:r>
            <a:r>
              <a:rPr lang="fr-BE" dirty="0" smtClean="0">
                <a:effectLst/>
              </a:rPr>
              <a:t> the robot (</a:t>
            </a:r>
            <a:r>
              <a:rPr lang="fr-BE" dirty="0" err="1" smtClean="0">
                <a:effectLst/>
              </a:rPr>
              <a:t>example</a:t>
            </a:r>
            <a:r>
              <a:rPr lang="fr-BE" dirty="0" smtClean="0">
                <a:effectLst/>
              </a:rPr>
              <a:t> Sawyer at the </a:t>
            </a:r>
            <a:r>
              <a:rPr lang="fr-BE" dirty="0" err="1" smtClean="0">
                <a:effectLst/>
              </a:rPr>
              <a:t>lab</a:t>
            </a:r>
            <a:r>
              <a:rPr lang="fr-BE" dirty="0" smtClean="0">
                <a:effectLst/>
              </a:rPr>
              <a:t>) : no </a:t>
            </a:r>
            <a:r>
              <a:rPr lang="fr-BE" dirty="0" err="1" smtClean="0">
                <a:effectLst/>
              </a:rPr>
              <a:t>need</a:t>
            </a:r>
            <a:r>
              <a:rPr lang="fr-BE" dirty="0" smtClean="0">
                <a:effectLst/>
              </a:rPr>
              <a:t> to use joystick, </a:t>
            </a:r>
            <a:r>
              <a:rPr lang="fr-BE" dirty="0" err="1" smtClean="0">
                <a:effectLst/>
              </a:rPr>
              <a:t>really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faster</a:t>
            </a:r>
            <a:r>
              <a:rPr lang="fr-BE" dirty="0" smtClean="0">
                <a:effectLst/>
              </a:rPr>
              <a:t> and </a:t>
            </a:r>
            <a:r>
              <a:rPr lang="fr-BE" dirty="0" err="1" smtClean="0">
                <a:effectLst/>
              </a:rPr>
              <a:t>easier</a:t>
            </a:r>
            <a:endParaRPr lang="fr-BE" dirty="0" smtClean="0">
              <a:effectLst/>
            </a:endParaRPr>
          </a:p>
          <a:p>
            <a:pPr rtl="0"/>
            <a:r>
              <a:rPr lang="fr-BE" dirty="0" smtClean="0">
                <a:effectLst/>
              </a:rPr>
              <a:t>- </a:t>
            </a:r>
            <a:r>
              <a:rPr lang="fr-BE" dirty="0" err="1" smtClean="0">
                <a:effectLst/>
              </a:rPr>
              <a:t>Higher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level</a:t>
            </a:r>
            <a:r>
              <a:rPr lang="fr-BE" dirty="0" smtClean="0">
                <a:effectLst/>
              </a:rPr>
              <a:t> : </a:t>
            </a:r>
            <a:r>
              <a:rPr lang="fr-BE" dirty="0" err="1" smtClean="0">
                <a:effectLst/>
              </a:rPr>
              <a:t>voice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controled</a:t>
            </a:r>
            <a:r>
              <a:rPr lang="fr-BE" dirty="0" smtClean="0">
                <a:effectLst/>
              </a:rPr>
              <a:t> and by </a:t>
            </a:r>
            <a:r>
              <a:rPr lang="fr-BE" dirty="0" err="1" smtClean="0">
                <a:effectLst/>
              </a:rPr>
              <a:t>Demonstration</a:t>
            </a:r>
            <a:r>
              <a:rPr lang="fr-BE" dirty="0" smtClean="0">
                <a:effectLst/>
              </a:rPr>
              <a:t> to the robot : </a:t>
            </a:r>
            <a:r>
              <a:rPr lang="fr-BE" dirty="0" err="1" smtClean="0">
                <a:effectLst/>
              </a:rPr>
              <a:t>Try</a:t>
            </a:r>
            <a:r>
              <a:rPr lang="fr-BE" dirty="0" smtClean="0">
                <a:effectLst/>
              </a:rPr>
              <a:t> to </a:t>
            </a:r>
            <a:r>
              <a:rPr lang="fr-BE" dirty="0" err="1" smtClean="0">
                <a:effectLst/>
              </a:rPr>
              <a:t>recognize</a:t>
            </a:r>
            <a:r>
              <a:rPr lang="fr-BE" dirty="0" smtClean="0">
                <a:effectLst/>
              </a:rPr>
              <a:t> the attention of the </a:t>
            </a:r>
            <a:r>
              <a:rPr lang="fr-BE" dirty="0" err="1" smtClean="0">
                <a:effectLst/>
              </a:rPr>
              <a:t>human</a:t>
            </a:r>
            <a:r>
              <a:rPr lang="fr-BE" dirty="0" smtClean="0">
                <a:effectLst/>
              </a:rPr>
              <a:t> by </a:t>
            </a:r>
            <a:r>
              <a:rPr lang="fr-BE" dirty="0" err="1" smtClean="0">
                <a:effectLst/>
              </a:rPr>
              <a:t>extracting</a:t>
            </a:r>
            <a:r>
              <a:rPr lang="fr-BE" dirty="0" smtClean="0">
                <a:effectLst/>
              </a:rPr>
              <a:t> pattern in the </a:t>
            </a:r>
            <a:r>
              <a:rPr lang="fr-BE" dirty="0" err="1" smtClean="0">
                <a:effectLst/>
              </a:rPr>
              <a:t>voice</a:t>
            </a:r>
            <a:r>
              <a:rPr lang="fr-BE" dirty="0" smtClean="0">
                <a:effectLst/>
              </a:rPr>
              <a:t> or in the </a:t>
            </a:r>
            <a:r>
              <a:rPr lang="fr-BE" dirty="0" err="1" smtClean="0">
                <a:effectLst/>
              </a:rPr>
              <a:t>gesture</a:t>
            </a:r>
            <a:endParaRPr lang="fr-BE" dirty="0" smtClean="0">
              <a:effectLst/>
            </a:endParaRPr>
          </a:p>
          <a:p>
            <a:pPr rtl="0"/>
            <a:r>
              <a:rPr lang="fr-BE" dirty="0" smtClean="0">
                <a:effectLst/>
              </a:rPr>
              <a:t/>
            </a:r>
            <a:br>
              <a:rPr lang="fr-BE" dirty="0" smtClean="0">
                <a:effectLst/>
              </a:rPr>
            </a:br>
            <a:endParaRPr lang="fr-BE" dirty="0">
              <a:effectLst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10999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fr-BE" dirty="0" smtClean="0">
                <a:effectLst/>
              </a:rPr>
              <a:t>- </a:t>
            </a:r>
            <a:r>
              <a:rPr lang="fr-BE" dirty="0" err="1" smtClean="0">
                <a:effectLst/>
              </a:rPr>
              <a:t>faster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programming</a:t>
            </a:r>
            <a:endParaRPr lang="fr-BE" dirty="0" smtClean="0">
              <a:effectLst/>
            </a:endParaRPr>
          </a:p>
          <a:p>
            <a:pPr rtl="0"/>
            <a:r>
              <a:rPr lang="fr-BE" dirty="0" smtClean="0">
                <a:effectLst/>
              </a:rPr>
              <a:t>- more intuitive</a:t>
            </a:r>
          </a:p>
          <a:p>
            <a:pPr rtl="0"/>
            <a:r>
              <a:rPr lang="fr-BE" dirty="0" smtClean="0">
                <a:effectLst/>
              </a:rPr>
              <a:t>- </a:t>
            </a:r>
            <a:r>
              <a:rPr lang="fr-BE" dirty="0" err="1" smtClean="0">
                <a:effectLst/>
              </a:rPr>
              <a:t>Adapted</a:t>
            </a:r>
            <a:r>
              <a:rPr lang="fr-BE" dirty="0" smtClean="0">
                <a:effectLst/>
              </a:rPr>
              <a:t> to a new </a:t>
            </a:r>
            <a:r>
              <a:rPr lang="fr-BE" dirty="0" err="1" smtClean="0">
                <a:effectLst/>
              </a:rPr>
              <a:t>field</a:t>
            </a:r>
            <a:r>
              <a:rPr lang="fr-BE" dirty="0" smtClean="0">
                <a:effectLst/>
              </a:rPr>
              <a:t> of </a:t>
            </a:r>
            <a:r>
              <a:rPr lang="fr-BE" dirty="0" err="1" smtClean="0">
                <a:effectLst/>
              </a:rPr>
              <a:t>tasks</a:t>
            </a:r>
            <a:r>
              <a:rPr lang="fr-BE" dirty="0" smtClean="0">
                <a:effectLst/>
              </a:rPr>
              <a:t> (more </a:t>
            </a:r>
            <a:r>
              <a:rPr lang="fr-BE" dirty="0" err="1" smtClean="0">
                <a:effectLst/>
              </a:rPr>
              <a:t>artistic</a:t>
            </a:r>
            <a:r>
              <a:rPr lang="fr-BE" dirty="0" smtClean="0">
                <a:effectLst/>
              </a:rPr>
              <a:t>) : Exemple of </a:t>
            </a:r>
            <a:r>
              <a:rPr lang="fr-BE" dirty="0" err="1" smtClean="0">
                <a:effectLst/>
              </a:rPr>
              <a:t>citius</a:t>
            </a:r>
            <a:endParaRPr lang="fr-BE" dirty="0" smtClean="0">
              <a:effectLst/>
            </a:endParaRPr>
          </a:p>
          <a:p>
            <a:pPr rtl="0"/>
            <a:r>
              <a:rPr lang="fr-BE" dirty="0" smtClean="0">
                <a:effectLst/>
              </a:rPr>
              <a:t>1 : </a:t>
            </a:r>
            <a:r>
              <a:rPr lang="fr-BE" b="1" dirty="0" smtClean="0">
                <a:effectLst/>
              </a:rPr>
              <a:t>Short </a:t>
            </a:r>
            <a:r>
              <a:rPr lang="fr-BE" b="1" dirty="0" err="1" smtClean="0">
                <a:effectLst/>
              </a:rPr>
              <a:t>series</a:t>
            </a:r>
            <a:r>
              <a:rPr lang="fr-BE" dirty="0" smtClean="0">
                <a:effectLst/>
              </a:rPr>
              <a:t> (20 to 30 </a:t>
            </a:r>
            <a:r>
              <a:rPr lang="fr-BE" dirty="0" err="1" smtClean="0">
                <a:effectLst/>
              </a:rPr>
              <a:t>pieces</a:t>
            </a:r>
            <a:r>
              <a:rPr lang="fr-BE" dirty="0" smtClean="0">
                <a:effectLst/>
              </a:rPr>
              <a:t>); Painting </a:t>
            </a:r>
            <a:r>
              <a:rPr lang="fr-BE" dirty="0" err="1" smtClean="0">
                <a:effectLst/>
              </a:rPr>
              <a:t>required</a:t>
            </a:r>
            <a:r>
              <a:rPr lang="fr-BE" dirty="0" smtClean="0">
                <a:effectLst/>
              </a:rPr>
              <a:t> </a:t>
            </a:r>
            <a:r>
              <a:rPr lang="fr-BE" b="1" dirty="0" err="1" smtClean="0">
                <a:effectLst/>
              </a:rPr>
              <a:t>technical</a:t>
            </a:r>
            <a:r>
              <a:rPr lang="fr-BE" b="1" dirty="0" smtClean="0">
                <a:effectLst/>
              </a:rPr>
              <a:t> </a:t>
            </a:r>
            <a:r>
              <a:rPr lang="fr-BE" b="1" dirty="0" err="1" smtClean="0">
                <a:effectLst/>
              </a:rPr>
              <a:t>skills</a:t>
            </a:r>
            <a:r>
              <a:rPr lang="fr-BE" b="1" dirty="0" smtClean="0">
                <a:effectLst/>
              </a:rPr>
              <a:t> and </a:t>
            </a:r>
            <a:r>
              <a:rPr lang="fr-BE" b="1" dirty="0" err="1" smtClean="0">
                <a:effectLst/>
              </a:rPr>
              <a:t>experience</a:t>
            </a:r>
            <a:r>
              <a:rPr lang="fr-BE" dirty="0" smtClean="0">
                <a:effectLst/>
              </a:rPr>
              <a:t> to know if the </a:t>
            </a:r>
            <a:r>
              <a:rPr lang="fr-BE" dirty="0" err="1" smtClean="0">
                <a:effectLst/>
              </a:rPr>
              <a:t>piece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is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well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painted</a:t>
            </a:r>
            <a:r>
              <a:rPr lang="fr-BE" dirty="0" smtClean="0">
                <a:effectLst/>
              </a:rPr>
              <a:t>. But </a:t>
            </a:r>
            <a:r>
              <a:rPr lang="fr-BE" dirty="0" err="1" smtClean="0">
                <a:effectLst/>
              </a:rPr>
              <a:t>it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would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be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exactly</a:t>
            </a:r>
            <a:r>
              <a:rPr lang="fr-BE" dirty="0" smtClean="0">
                <a:effectLst/>
              </a:rPr>
              <a:t> 20 or 30 time the </a:t>
            </a:r>
            <a:r>
              <a:rPr lang="fr-BE" dirty="0" err="1" smtClean="0">
                <a:effectLst/>
              </a:rPr>
              <a:t>same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gesture</a:t>
            </a:r>
            <a:r>
              <a:rPr lang="fr-BE" dirty="0" smtClean="0">
                <a:effectLst/>
              </a:rPr>
              <a:t>. </a:t>
            </a:r>
          </a:p>
          <a:p>
            <a:pPr rtl="0"/>
            <a:r>
              <a:rPr lang="fr-BE" dirty="0" smtClean="0">
                <a:effectLst/>
              </a:rPr>
              <a:t>2 : Or </a:t>
            </a:r>
            <a:r>
              <a:rPr lang="fr-BE" dirty="0" err="1" smtClean="0">
                <a:effectLst/>
              </a:rPr>
              <a:t>this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kind</a:t>
            </a:r>
            <a:r>
              <a:rPr lang="fr-BE" dirty="0" smtClean="0">
                <a:effectLst/>
              </a:rPr>
              <a:t> of </a:t>
            </a:r>
            <a:r>
              <a:rPr lang="fr-BE" dirty="0" err="1" smtClean="0">
                <a:effectLst/>
              </a:rPr>
              <a:t>work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requir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precise</a:t>
            </a:r>
            <a:r>
              <a:rPr lang="fr-BE" dirty="0" smtClean="0">
                <a:effectLst/>
              </a:rPr>
              <a:t>, </a:t>
            </a:r>
            <a:r>
              <a:rPr lang="fr-BE" dirty="0" err="1" smtClean="0">
                <a:effectLst/>
              </a:rPr>
              <a:t>smooth</a:t>
            </a:r>
            <a:r>
              <a:rPr lang="fr-BE" dirty="0" smtClean="0">
                <a:effectLst/>
              </a:rPr>
              <a:t> motion a </a:t>
            </a:r>
            <a:r>
              <a:rPr lang="fr-BE" b="1" dirty="0" smtClean="0">
                <a:effectLst/>
              </a:rPr>
              <a:t>robot </a:t>
            </a:r>
            <a:r>
              <a:rPr lang="fr-BE" b="1" dirty="0" err="1" smtClean="0">
                <a:effectLst/>
              </a:rPr>
              <a:t>is</a:t>
            </a:r>
            <a:r>
              <a:rPr lang="fr-BE" b="1" dirty="0" smtClean="0">
                <a:effectLst/>
              </a:rPr>
              <a:t> able to do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so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it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would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be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great</a:t>
            </a:r>
            <a:r>
              <a:rPr lang="fr-BE" dirty="0" smtClean="0">
                <a:effectLst/>
              </a:rPr>
              <a:t> to </a:t>
            </a:r>
            <a:r>
              <a:rPr lang="fr-BE" b="1" dirty="0" err="1" smtClean="0">
                <a:effectLst/>
              </a:rPr>
              <a:t>automated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this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work</a:t>
            </a:r>
            <a:r>
              <a:rPr lang="fr-BE" dirty="0" smtClean="0">
                <a:effectLst/>
              </a:rPr>
              <a:t>. But </a:t>
            </a:r>
            <a:r>
              <a:rPr lang="fr-BE" dirty="0" err="1" smtClean="0">
                <a:effectLst/>
              </a:rPr>
              <a:t>really</a:t>
            </a:r>
            <a:r>
              <a:rPr lang="fr-BE" dirty="0" smtClean="0">
                <a:effectLst/>
              </a:rPr>
              <a:t> not </a:t>
            </a:r>
            <a:r>
              <a:rPr lang="fr-BE" dirty="0" err="1" smtClean="0">
                <a:effectLst/>
              </a:rPr>
              <a:t>easy</a:t>
            </a:r>
            <a:r>
              <a:rPr lang="fr-BE" dirty="0" smtClean="0">
                <a:effectLst/>
              </a:rPr>
              <a:t> to </a:t>
            </a:r>
            <a:r>
              <a:rPr lang="fr-BE" dirty="0" err="1" smtClean="0">
                <a:effectLst/>
              </a:rPr>
              <a:t>programm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because</a:t>
            </a:r>
            <a:r>
              <a:rPr lang="fr-BE" dirty="0" smtClean="0">
                <a:effectLst/>
              </a:rPr>
              <a:t> no </a:t>
            </a:r>
            <a:r>
              <a:rPr lang="fr-BE" dirty="0" err="1" smtClean="0">
                <a:effectLst/>
              </a:rPr>
              <a:t>precise</a:t>
            </a:r>
            <a:r>
              <a:rPr lang="fr-BE" dirty="0" smtClean="0">
                <a:effectLst/>
              </a:rPr>
              <a:t> position. </a:t>
            </a:r>
            <a:r>
              <a:rPr lang="fr-BE" dirty="0" err="1" smtClean="0">
                <a:effectLst/>
              </a:rPr>
              <a:t>It's</a:t>
            </a:r>
            <a:r>
              <a:rPr lang="fr-BE" dirty="0" smtClean="0">
                <a:effectLst/>
              </a:rPr>
              <a:t> more about </a:t>
            </a:r>
            <a:r>
              <a:rPr lang="fr-BE" dirty="0" err="1" smtClean="0">
                <a:effectLst/>
              </a:rPr>
              <a:t>programming</a:t>
            </a:r>
            <a:r>
              <a:rPr lang="fr-BE" dirty="0" smtClean="0">
                <a:effectLst/>
              </a:rPr>
              <a:t> a motion </a:t>
            </a:r>
            <a:r>
              <a:rPr lang="fr-BE" dirty="0" err="1" smtClean="0">
                <a:effectLst/>
              </a:rPr>
              <a:t>than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programming</a:t>
            </a:r>
            <a:r>
              <a:rPr lang="fr-BE" dirty="0" smtClean="0">
                <a:effectLst/>
              </a:rPr>
              <a:t> position/</a:t>
            </a:r>
            <a:r>
              <a:rPr lang="fr-BE" dirty="0" err="1" smtClean="0">
                <a:effectLst/>
              </a:rPr>
              <a:t>tasks</a:t>
            </a:r>
            <a:r>
              <a:rPr lang="fr-BE" dirty="0" smtClean="0">
                <a:effectLst/>
              </a:rPr>
              <a:t>. So in </a:t>
            </a:r>
            <a:r>
              <a:rPr lang="fr-BE" dirty="0" err="1" smtClean="0">
                <a:effectLst/>
              </a:rPr>
              <a:t>this</a:t>
            </a:r>
            <a:r>
              <a:rPr lang="fr-BE" dirty="0" smtClean="0">
                <a:effectLst/>
              </a:rPr>
              <a:t> case, the </a:t>
            </a:r>
            <a:r>
              <a:rPr lang="fr-BE" dirty="0" err="1" smtClean="0">
                <a:effectLst/>
              </a:rPr>
              <a:t>idea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is</a:t>
            </a:r>
            <a:r>
              <a:rPr lang="fr-BE" dirty="0" smtClean="0">
                <a:effectLst/>
              </a:rPr>
              <a:t> to mesure the mouvement of the </a:t>
            </a:r>
            <a:r>
              <a:rPr lang="fr-BE" dirty="0" err="1" smtClean="0">
                <a:effectLst/>
              </a:rPr>
              <a:t>painter</a:t>
            </a:r>
            <a:r>
              <a:rPr lang="fr-BE" dirty="0" smtClean="0">
                <a:effectLst/>
              </a:rPr>
              <a:t> for the firsts </a:t>
            </a:r>
            <a:r>
              <a:rPr lang="fr-BE" dirty="0" err="1" smtClean="0">
                <a:effectLst/>
              </a:rPr>
              <a:t>pieces</a:t>
            </a:r>
            <a:r>
              <a:rPr lang="fr-BE" dirty="0" smtClean="0">
                <a:effectLst/>
              </a:rPr>
              <a:t> and </a:t>
            </a:r>
            <a:r>
              <a:rPr lang="fr-BE" dirty="0" err="1" smtClean="0">
                <a:effectLst/>
              </a:rPr>
              <a:t>then</a:t>
            </a:r>
            <a:r>
              <a:rPr lang="fr-BE" dirty="0" smtClean="0">
                <a:effectLst/>
              </a:rPr>
              <a:t> let the robot </a:t>
            </a:r>
            <a:r>
              <a:rPr lang="fr-BE" dirty="0" err="1" smtClean="0">
                <a:effectLst/>
              </a:rPr>
              <a:t>complete</a:t>
            </a:r>
            <a:r>
              <a:rPr lang="fr-BE" dirty="0" smtClean="0">
                <a:effectLst/>
              </a:rPr>
              <a:t> the </a:t>
            </a:r>
            <a:r>
              <a:rPr lang="fr-BE" dirty="0" err="1" smtClean="0">
                <a:effectLst/>
              </a:rPr>
              <a:t>series</a:t>
            </a:r>
            <a:r>
              <a:rPr lang="fr-BE" dirty="0" smtClean="0">
                <a:effectLst/>
              </a:rPr>
              <a:t>.</a:t>
            </a:r>
          </a:p>
          <a:p>
            <a:pPr rtl="0"/>
            <a:r>
              <a:rPr lang="fr-BE" dirty="0" smtClean="0">
                <a:effectLst/>
              </a:rPr>
              <a:t>3 : The robot </a:t>
            </a:r>
            <a:r>
              <a:rPr lang="fr-BE" dirty="0" err="1" smtClean="0">
                <a:effectLst/>
              </a:rPr>
              <a:t>just</a:t>
            </a:r>
            <a:r>
              <a:rPr lang="fr-BE" dirty="0" smtClean="0">
                <a:effectLst/>
              </a:rPr>
              <a:t> have to</a:t>
            </a:r>
            <a:r>
              <a:rPr lang="fr-BE" b="1" dirty="0" smtClean="0">
                <a:effectLst/>
              </a:rPr>
              <a:t> </a:t>
            </a:r>
            <a:r>
              <a:rPr lang="fr-BE" b="1" dirty="0" err="1" smtClean="0">
                <a:effectLst/>
              </a:rPr>
              <a:t>imitate</a:t>
            </a:r>
            <a:r>
              <a:rPr lang="fr-BE" b="1" dirty="0" smtClean="0">
                <a:effectLst/>
              </a:rPr>
              <a:t> </a:t>
            </a:r>
            <a:r>
              <a:rPr lang="fr-BE" dirty="0" smtClean="0">
                <a:effectLst/>
              </a:rPr>
              <a:t>the </a:t>
            </a:r>
            <a:r>
              <a:rPr lang="fr-BE" dirty="0" err="1" smtClean="0">
                <a:effectLst/>
              </a:rPr>
              <a:t>human</a:t>
            </a:r>
            <a:r>
              <a:rPr lang="fr-BE" dirty="0" smtClean="0">
                <a:effectLst/>
              </a:rPr>
              <a:t>. </a:t>
            </a:r>
          </a:p>
          <a:p>
            <a:pPr lvl="1"/>
            <a:r>
              <a:rPr lang="fr-BE" sz="2400" dirty="0" smtClean="0"/>
              <a:t>	</a:t>
            </a:r>
          </a:p>
          <a:p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4423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fr-BE" dirty="0" smtClean="0">
                <a:effectLst/>
              </a:rPr>
              <a:t>- </a:t>
            </a:r>
            <a:r>
              <a:rPr lang="fr-BE" dirty="0" err="1" smtClean="0">
                <a:effectLst/>
              </a:rPr>
              <a:t>Exoskeleton</a:t>
            </a:r>
            <a:r>
              <a:rPr lang="fr-BE" dirty="0" smtClean="0">
                <a:effectLst/>
              </a:rPr>
              <a:t> : </a:t>
            </a:r>
            <a:r>
              <a:rPr lang="fr-BE" dirty="0" err="1" smtClean="0">
                <a:effectLst/>
              </a:rPr>
              <a:t>mecanical</a:t>
            </a:r>
            <a:r>
              <a:rPr lang="fr-BE" dirty="0" smtClean="0">
                <a:effectLst/>
              </a:rPr>
              <a:t>, </a:t>
            </a:r>
            <a:r>
              <a:rPr lang="fr-BE" dirty="0" err="1" smtClean="0">
                <a:effectLst/>
              </a:rPr>
              <a:t>measure</a:t>
            </a:r>
            <a:r>
              <a:rPr lang="fr-BE" dirty="0" smtClean="0">
                <a:effectLst/>
              </a:rPr>
              <a:t> joint angle. </a:t>
            </a:r>
            <a:r>
              <a:rPr lang="fr-BE" dirty="0" err="1" smtClean="0">
                <a:effectLst/>
              </a:rPr>
              <a:t>Big</a:t>
            </a:r>
            <a:r>
              <a:rPr lang="fr-BE" dirty="0" smtClean="0">
                <a:effectLst/>
              </a:rPr>
              <a:t>, </a:t>
            </a:r>
            <a:r>
              <a:rPr lang="fr-BE" dirty="0" err="1" smtClean="0">
                <a:effectLst/>
              </a:rPr>
              <a:t>heavy</a:t>
            </a:r>
            <a:r>
              <a:rPr lang="fr-BE" dirty="0" smtClean="0">
                <a:effectLst/>
              </a:rPr>
              <a:t>, intrusif, but </a:t>
            </a:r>
            <a:r>
              <a:rPr lang="fr-BE" dirty="0" err="1" smtClean="0">
                <a:effectLst/>
              </a:rPr>
              <a:t>precise</a:t>
            </a:r>
            <a:r>
              <a:rPr lang="fr-BE" dirty="0" smtClean="0">
                <a:effectLst/>
              </a:rPr>
              <a:t> and sur</a:t>
            </a:r>
            <a:br>
              <a:rPr lang="fr-BE" dirty="0" smtClean="0">
                <a:effectLst/>
              </a:rPr>
            </a:br>
            <a:r>
              <a:rPr lang="fr-BE" dirty="0" smtClean="0">
                <a:effectLst/>
              </a:rPr>
              <a:t>- Vision : </a:t>
            </a:r>
            <a:r>
              <a:rPr lang="fr-BE" dirty="0" err="1" smtClean="0">
                <a:effectLst/>
              </a:rPr>
              <a:t>Really</a:t>
            </a:r>
            <a:r>
              <a:rPr lang="fr-BE" dirty="0" smtClean="0">
                <a:effectLst/>
              </a:rPr>
              <a:t> sensitive to the environnement. </a:t>
            </a:r>
          </a:p>
          <a:p>
            <a:pPr rtl="0"/>
            <a:r>
              <a:rPr lang="fr-BE" dirty="0" smtClean="0">
                <a:effectLst/>
              </a:rPr>
              <a:t>- </a:t>
            </a:r>
            <a:r>
              <a:rPr lang="fr-BE" dirty="0" err="1" smtClean="0">
                <a:effectLst/>
              </a:rPr>
              <a:t>IMUs</a:t>
            </a:r>
            <a:r>
              <a:rPr lang="fr-BE" dirty="0" smtClean="0">
                <a:effectLst/>
              </a:rPr>
              <a:t> : Can </a:t>
            </a:r>
            <a:r>
              <a:rPr lang="fr-BE" dirty="0" err="1" smtClean="0">
                <a:effectLst/>
              </a:rPr>
              <a:t>measure</a:t>
            </a:r>
            <a:r>
              <a:rPr lang="fr-BE" dirty="0" smtClean="0">
                <a:effectLst/>
              </a:rPr>
              <a:t> 6 </a:t>
            </a:r>
            <a:r>
              <a:rPr lang="fr-BE" dirty="0" err="1" smtClean="0">
                <a:effectLst/>
              </a:rPr>
              <a:t>degrees</a:t>
            </a:r>
            <a:r>
              <a:rPr lang="fr-BE" dirty="0" smtClean="0">
                <a:effectLst/>
              </a:rPr>
              <a:t> of </a:t>
            </a:r>
            <a:r>
              <a:rPr lang="fr-BE" dirty="0" err="1" smtClean="0">
                <a:effectLst/>
              </a:rPr>
              <a:t>freedom</a:t>
            </a:r>
            <a:r>
              <a:rPr lang="fr-BE" dirty="0" smtClean="0">
                <a:effectLst/>
              </a:rPr>
              <a:t> </a:t>
            </a:r>
          </a:p>
          <a:p>
            <a:pPr rtl="0"/>
            <a:endParaRPr lang="fr-BE" dirty="0" smtClean="0">
              <a:effectLst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5706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fr-BE" dirty="0" smtClean="0">
                <a:effectLst/>
              </a:rPr>
              <a:t>Cheap, </a:t>
            </a:r>
            <a:r>
              <a:rPr lang="fr-BE" dirty="0" err="1" smtClean="0">
                <a:effectLst/>
              </a:rPr>
              <a:t>wirelesse</a:t>
            </a:r>
            <a:r>
              <a:rPr lang="fr-BE" dirty="0" smtClean="0">
                <a:effectLst/>
              </a:rPr>
              <a:t>, light, </a:t>
            </a:r>
            <a:r>
              <a:rPr lang="fr-BE" dirty="0" err="1" smtClean="0">
                <a:effectLst/>
              </a:rPr>
              <a:t>easy</a:t>
            </a:r>
            <a:r>
              <a:rPr lang="fr-BE" dirty="0" smtClean="0">
                <a:effectLst/>
              </a:rPr>
              <a:t> to use, non </a:t>
            </a:r>
            <a:r>
              <a:rPr lang="fr-BE" dirty="0" err="1" smtClean="0">
                <a:effectLst/>
              </a:rPr>
              <a:t>invasiv</a:t>
            </a:r>
            <a:r>
              <a:rPr lang="fr-BE" dirty="0" smtClean="0">
                <a:effectLst/>
              </a:rPr>
              <a:t>, </a:t>
            </a:r>
            <a:r>
              <a:rPr lang="fr-BE" dirty="0" err="1" smtClean="0">
                <a:effectLst/>
              </a:rPr>
              <a:t>doesn't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required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special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environnment</a:t>
            </a:r>
            <a:r>
              <a:rPr lang="fr-BE" dirty="0" smtClean="0">
                <a:effectLst/>
              </a:rPr>
              <a:t> (</a:t>
            </a:r>
            <a:r>
              <a:rPr lang="fr-BE" dirty="0" err="1" smtClean="0">
                <a:effectLst/>
              </a:rPr>
              <a:t>opposit</a:t>
            </a:r>
            <a:r>
              <a:rPr lang="fr-BE" dirty="0" smtClean="0">
                <a:effectLst/>
              </a:rPr>
              <a:t> to vision) </a:t>
            </a:r>
          </a:p>
          <a:p>
            <a:pPr rtl="0"/>
            <a:r>
              <a:rPr lang="fr-BE" dirty="0" smtClean="0">
                <a:effectLst/>
              </a:rPr>
              <a:t>1 : </a:t>
            </a:r>
            <a:r>
              <a:rPr lang="fr-BE" dirty="0" err="1" smtClean="0">
                <a:effectLst/>
              </a:rPr>
              <a:t>Provide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enough</a:t>
            </a:r>
            <a:r>
              <a:rPr lang="fr-BE" dirty="0" smtClean="0">
                <a:effectLst/>
              </a:rPr>
              <a:t> information </a:t>
            </a:r>
            <a:endParaRPr lang="fr-BE" dirty="0">
              <a:effectLst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00747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Objectif :  </a:t>
            </a:r>
            <a:r>
              <a:rPr lang="fr-BE" dirty="0" err="1" smtClean="0"/>
              <a:t>make</a:t>
            </a:r>
            <a:r>
              <a:rPr lang="fr-BE" dirty="0" smtClean="0"/>
              <a:t> a robot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follow</a:t>
            </a:r>
            <a:r>
              <a:rPr lang="fr-BE" baseline="0" dirty="0" smtClean="0"/>
              <a:t> the </a:t>
            </a:r>
            <a:r>
              <a:rPr lang="fr-BE" baseline="0" dirty="0" err="1" smtClean="0"/>
              <a:t>wrist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trajectory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63589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fr-BE" dirty="0" err="1" smtClean="0">
                <a:effectLst/>
              </a:rPr>
              <a:t>What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is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interesting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is</a:t>
            </a:r>
            <a:r>
              <a:rPr lang="fr-BE" dirty="0" smtClean="0">
                <a:effectLst/>
              </a:rPr>
              <a:t> to </a:t>
            </a:r>
            <a:r>
              <a:rPr lang="fr-BE" dirty="0" err="1" smtClean="0">
                <a:effectLst/>
              </a:rPr>
              <a:t>send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proper</a:t>
            </a:r>
            <a:r>
              <a:rPr lang="fr-BE" dirty="0" smtClean="0">
                <a:effectLst/>
              </a:rPr>
              <a:t> information to Robot. So </a:t>
            </a:r>
            <a:r>
              <a:rPr lang="fr-BE" dirty="0" err="1" smtClean="0">
                <a:effectLst/>
              </a:rPr>
              <a:t>something</a:t>
            </a:r>
            <a:r>
              <a:rPr lang="fr-BE" dirty="0" smtClean="0">
                <a:effectLst/>
              </a:rPr>
              <a:t> to do the </a:t>
            </a:r>
            <a:r>
              <a:rPr lang="fr-BE" dirty="0" err="1" smtClean="0">
                <a:effectLst/>
              </a:rPr>
              <a:t>link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between</a:t>
            </a:r>
            <a:r>
              <a:rPr lang="fr-BE" dirty="0" smtClean="0">
                <a:effectLst/>
              </a:rPr>
              <a:t> IMU and robot </a:t>
            </a:r>
            <a:r>
              <a:rPr lang="fr-BE" dirty="0" err="1" smtClean="0">
                <a:effectLst/>
              </a:rPr>
              <a:t>is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necessary</a:t>
            </a:r>
            <a:endParaRPr lang="fr-BE" dirty="0" smtClean="0">
              <a:effectLst/>
            </a:endParaRPr>
          </a:p>
          <a:p>
            <a:pPr rtl="0"/>
            <a:r>
              <a:rPr lang="fr-BE" dirty="0" smtClean="0">
                <a:effectLst/>
              </a:rPr>
              <a:t>1 : Start </a:t>
            </a:r>
            <a:r>
              <a:rPr lang="fr-BE" dirty="0" err="1" smtClean="0">
                <a:effectLst/>
              </a:rPr>
              <a:t>from</a:t>
            </a:r>
            <a:r>
              <a:rPr lang="fr-BE" dirty="0" smtClean="0">
                <a:effectLst/>
              </a:rPr>
              <a:t> IMU, </a:t>
            </a:r>
            <a:r>
              <a:rPr lang="fr-BE" dirty="0" err="1" smtClean="0">
                <a:effectLst/>
              </a:rPr>
              <a:t>attached</a:t>
            </a:r>
            <a:r>
              <a:rPr lang="fr-BE" dirty="0" smtClean="0">
                <a:effectLst/>
              </a:rPr>
              <a:t> to the </a:t>
            </a:r>
            <a:r>
              <a:rPr lang="fr-BE" dirty="0" err="1" smtClean="0">
                <a:effectLst/>
              </a:rPr>
              <a:t>human</a:t>
            </a:r>
            <a:r>
              <a:rPr lang="fr-BE" dirty="0" smtClean="0">
                <a:effectLst/>
              </a:rPr>
              <a:t> arm</a:t>
            </a:r>
          </a:p>
          <a:p>
            <a:pPr rtl="0"/>
            <a:r>
              <a:rPr lang="fr-BE" dirty="0" smtClean="0">
                <a:effectLst/>
              </a:rPr>
              <a:t>2 : </a:t>
            </a:r>
            <a:r>
              <a:rPr lang="fr-BE" dirty="0" err="1" smtClean="0">
                <a:effectLst/>
              </a:rPr>
              <a:t>intermidiate</a:t>
            </a:r>
            <a:r>
              <a:rPr lang="fr-BE" dirty="0" smtClean="0">
                <a:effectLst/>
              </a:rPr>
              <a:t> part : </a:t>
            </a:r>
          </a:p>
          <a:p>
            <a:pPr rtl="0"/>
            <a:r>
              <a:rPr lang="fr-BE" dirty="0" err="1" smtClean="0">
                <a:effectLst/>
              </a:rPr>
              <a:t>receiving</a:t>
            </a:r>
            <a:r>
              <a:rPr lang="fr-BE" dirty="0" smtClean="0">
                <a:effectLst/>
              </a:rPr>
              <a:t> data </a:t>
            </a:r>
          </a:p>
          <a:p>
            <a:pPr rtl="0"/>
            <a:r>
              <a:rPr lang="fr-BE" dirty="0" smtClean="0">
                <a:effectLst/>
              </a:rPr>
              <a:t>main part : </a:t>
            </a:r>
            <a:r>
              <a:rPr lang="fr-BE" dirty="0" err="1" smtClean="0">
                <a:effectLst/>
              </a:rPr>
              <a:t>processing</a:t>
            </a:r>
            <a:r>
              <a:rPr lang="fr-BE" dirty="0" smtClean="0">
                <a:effectLst/>
              </a:rPr>
              <a:t> data to </a:t>
            </a:r>
            <a:r>
              <a:rPr lang="fr-BE" dirty="0" err="1" smtClean="0">
                <a:effectLst/>
              </a:rPr>
              <a:t>estimate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wrist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trajectory</a:t>
            </a:r>
            <a:r>
              <a:rPr lang="fr-BE" dirty="0" smtClean="0">
                <a:effectLst/>
              </a:rPr>
              <a:t> (first goal)</a:t>
            </a:r>
          </a:p>
          <a:p>
            <a:pPr rtl="0"/>
            <a:r>
              <a:rPr lang="fr-BE" dirty="0" err="1" smtClean="0">
                <a:effectLst/>
              </a:rPr>
              <a:t>Transmiting</a:t>
            </a:r>
            <a:r>
              <a:rPr lang="fr-BE" dirty="0" smtClean="0">
                <a:effectLst/>
              </a:rPr>
              <a:t> command to the robot</a:t>
            </a:r>
          </a:p>
          <a:p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56482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fr-BE" dirty="0" smtClean="0">
                <a:effectLst/>
              </a:rPr>
              <a:t>- </a:t>
            </a:r>
            <a:r>
              <a:rPr lang="fr-BE" dirty="0" err="1" smtClean="0">
                <a:effectLst/>
              </a:rPr>
              <a:t>sensors</a:t>
            </a:r>
            <a:r>
              <a:rPr lang="fr-BE" dirty="0" smtClean="0">
                <a:effectLst/>
              </a:rPr>
              <a:t> : </a:t>
            </a:r>
            <a:r>
              <a:rPr lang="fr-BE" dirty="0" err="1" smtClean="0">
                <a:effectLst/>
              </a:rPr>
              <a:t>MicroSys</a:t>
            </a:r>
            <a:r>
              <a:rPr lang="fr-BE" dirty="0" smtClean="0">
                <a:effectLst/>
              </a:rPr>
              <a:t>, Small : To show</a:t>
            </a:r>
            <a:br>
              <a:rPr lang="fr-BE" dirty="0" smtClean="0">
                <a:effectLst/>
              </a:rPr>
            </a:br>
            <a:r>
              <a:rPr lang="fr-BE" dirty="0" smtClean="0">
                <a:effectLst/>
              </a:rPr>
              <a:t>- </a:t>
            </a:r>
            <a:r>
              <a:rPr lang="fr-BE" dirty="0" err="1" smtClean="0">
                <a:effectLst/>
              </a:rPr>
              <a:t>raspberry</a:t>
            </a:r>
            <a:r>
              <a:rPr lang="fr-BE" dirty="0" smtClean="0">
                <a:effectLst/>
              </a:rPr>
              <a:t> pi : RF </a:t>
            </a:r>
            <a:r>
              <a:rPr lang="fr-BE" dirty="0" err="1" smtClean="0">
                <a:effectLst/>
              </a:rPr>
              <a:t>atenna</a:t>
            </a:r>
            <a:r>
              <a:rPr lang="fr-BE" dirty="0" smtClean="0">
                <a:effectLst/>
              </a:rPr>
              <a:t> </a:t>
            </a:r>
            <a:r>
              <a:rPr lang="fr-BE" dirty="0" err="1" smtClean="0">
                <a:effectLst/>
              </a:rPr>
              <a:t>added</a:t>
            </a:r>
            <a:endParaRPr lang="fr-BE" dirty="0" smtClean="0">
              <a:effectLst/>
            </a:endParaRPr>
          </a:p>
          <a:p>
            <a:pPr rtl="0"/>
            <a:r>
              <a:rPr lang="fr-BE" dirty="0" smtClean="0">
                <a:effectLst/>
              </a:rPr>
              <a:t>- robot : IRB120 ABB, RAPID</a:t>
            </a:r>
            <a:endParaRPr lang="fr-BE" dirty="0">
              <a:effectLst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85234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fr-BE" dirty="0" smtClean="0">
                <a:effectLst/>
              </a:rPr>
              <a:t>-1 : </a:t>
            </a:r>
            <a:r>
              <a:rPr lang="fr-BE" dirty="0" err="1" smtClean="0">
                <a:effectLst/>
              </a:rPr>
              <a:t>inertial</a:t>
            </a:r>
            <a:r>
              <a:rPr lang="fr-BE" dirty="0" smtClean="0">
                <a:effectLst/>
              </a:rPr>
              <a:t> frame : Z = -g ; X = N </a:t>
            </a:r>
            <a:r>
              <a:rPr lang="fr-BE" dirty="0" err="1" smtClean="0">
                <a:effectLst/>
              </a:rPr>
              <a:t>projected</a:t>
            </a:r>
            <a:r>
              <a:rPr lang="fr-BE" dirty="0" smtClean="0">
                <a:effectLst/>
              </a:rPr>
              <a:t> on the </a:t>
            </a:r>
            <a:r>
              <a:rPr lang="fr-BE" dirty="0" err="1" smtClean="0">
                <a:effectLst/>
              </a:rPr>
              <a:t>perpendicular</a:t>
            </a:r>
            <a:r>
              <a:rPr lang="fr-BE" dirty="0" smtClean="0">
                <a:effectLst/>
              </a:rPr>
              <a:t> plan to g</a:t>
            </a:r>
          </a:p>
          <a:p>
            <a:pPr rtl="0"/>
            <a:r>
              <a:rPr lang="fr-BE" dirty="0" smtClean="0">
                <a:effectLst/>
              </a:rPr>
              <a:t>-2 : Local </a:t>
            </a:r>
            <a:r>
              <a:rPr lang="fr-BE" dirty="0" err="1" smtClean="0">
                <a:effectLst/>
              </a:rPr>
              <a:t>sensor</a:t>
            </a:r>
            <a:r>
              <a:rPr lang="fr-BE" dirty="0" smtClean="0">
                <a:effectLst/>
              </a:rPr>
              <a:t> frame : </a:t>
            </a:r>
            <a:r>
              <a:rPr lang="fr-BE" dirty="0" err="1" smtClean="0">
                <a:effectLst/>
              </a:rPr>
              <a:t>reference</a:t>
            </a:r>
            <a:r>
              <a:rPr lang="fr-BE" dirty="0" smtClean="0">
                <a:effectLst/>
              </a:rPr>
              <a:t> frame = </a:t>
            </a:r>
            <a:r>
              <a:rPr lang="fr-BE" dirty="0" err="1" smtClean="0">
                <a:effectLst/>
              </a:rPr>
              <a:t>Accelerometer</a:t>
            </a:r>
            <a:r>
              <a:rPr lang="fr-BE" dirty="0" smtClean="0">
                <a:effectLst/>
              </a:rPr>
              <a:t>. </a:t>
            </a:r>
            <a:r>
              <a:rPr lang="fr-BE" dirty="0" err="1" smtClean="0">
                <a:effectLst/>
              </a:rPr>
              <a:t>Magnetormeter</a:t>
            </a:r>
            <a:r>
              <a:rPr lang="fr-BE" dirty="0" smtClean="0">
                <a:effectLst/>
              </a:rPr>
              <a:t> frame </a:t>
            </a:r>
            <a:r>
              <a:rPr lang="fr-BE" dirty="0" err="1" smtClean="0">
                <a:effectLst/>
              </a:rPr>
              <a:t>tranformed</a:t>
            </a:r>
            <a:r>
              <a:rPr lang="fr-BE" dirty="0" smtClean="0">
                <a:effectLst/>
              </a:rPr>
              <a:t> to fit </a:t>
            </a:r>
            <a:r>
              <a:rPr lang="fr-BE" dirty="0" err="1" smtClean="0">
                <a:effectLst/>
              </a:rPr>
              <a:t>with</a:t>
            </a:r>
            <a:r>
              <a:rPr lang="fr-BE" dirty="0" smtClean="0">
                <a:effectLst/>
              </a:rPr>
              <a:t> the </a:t>
            </a:r>
            <a:r>
              <a:rPr lang="fr-BE" dirty="0" err="1" smtClean="0">
                <a:effectLst/>
              </a:rPr>
              <a:t>accelerometer</a:t>
            </a:r>
            <a:r>
              <a:rPr lang="fr-BE" dirty="0" smtClean="0">
                <a:effectLst/>
              </a:rPr>
              <a:t> frame. </a:t>
            </a:r>
            <a:endParaRPr lang="fr-BE" dirty="0">
              <a:effectLst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97937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41C2-055F-4F0F-8DFD-24738A51F243}" type="datetime1">
              <a:rPr lang="fr-BE" smtClean="0"/>
              <a:t>06-06-17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16831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8C9C-0DAE-4D6C-84DF-B6A797179DD1}" type="datetime1">
              <a:rPr lang="fr-BE" smtClean="0"/>
              <a:t>06-06-17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14099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84287-819B-40F7-B66D-0779F74AA956}" type="datetime1">
              <a:rPr lang="fr-BE" smtClean="0"/>
              <a:t>06-06-17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44244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CC7D0-B80A-45BA-9954-E74D00653DC1}" type="datetime1">
              <a:rPr lang="fr-BE" smtClean="0"/>
              <a:t>06-06-17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39787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33DDA-DC0A-4E5D-8A66-07CB7B595EA5}" type="datetime1">
              <a:rPr lang="fr-BE" smtClean="0"/>
              <a:t>06-06-17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22069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04070-A2E0-4A10-9022-D5EC7CE4973C}" type="datetime1">
              <a:rPr lang="fr-BE" smtClean="0"/>
              <a:t>06-06-17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33122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0A90-7497-4CDC-81AE-880B87B24805}" type="datetime1">
              <a:rPr lang="fr-BE" smtClean="0"/>
              <a:t>06-06-17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53738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61C7B-D562-42F9-B241-98FAA83EBD64}" type="datetime1">
              <a:rPr lang="fr-BE" smtClean="0"/>
              <a:t>06-06-17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381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F7BAD-4346-45D8-AB5B-3B836B84C4B1}" type="datetime1">
              <a:rPr lang="fr-BE" smtClean="0"/>
              <a:t>06-06-17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31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D88FF-2499-4965-83D8-E2527B7AB33C}" type="datetime1">
              <a:rPr lang="fr-BE" smtClean="0"/>
              <a:t>06-06-17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86000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2E84F-2B2D-4591-A484-987EBDF11E75}" type="datetime1">
              <a:rPr lang="fr-BE" smtClean="0"/>
              <a:t>06-06-17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45604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23BCA-6220-4E30-93CB-806A58DCDDA3}" type="datetime1">
              <a:rPr lang="fr-BE" smtClean="0"/>
              <a:t>06-06-17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34397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7944D-8609-46DD-8473-0400378E715F}" type="datetime1">
              <a:rPr lang="fr-BE" smtClean="0"/>
              <a:t>06-06-17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24278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4C810-AE78-4376-80D8-304258411B77}" type="datetime1">
              <a:rPr lang="fr-BE" smtClean="0"/>
              <a:t>06-06-17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07782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3C1CC-4FDB-4C5D-A4C1-E657EF0B61EB}" type="datetime1">
              <a:rPr lang="fr-BE" smtClean="0"/>
              <a:t>06-06-17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497006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0B6A-78A5-43F3-A3C5-38686915985B}" type="datetime1">
              <a:rPr lang="fr-BE" smtClean="0"/>
              <a:t>06-06-17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828532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DC45-A314-41EE-8455-35158FA4AC73}" type="datetime1">
              <a:rPr lang="fr-BE" smtClean="0"/>
              <a:t>06-06-17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9987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9A6F2-1EF8-4520-B1A9-BFFCD4B447B6}" type="datetime1">
              <a:rPr lang="fr-BE" smtClean="0"/>
              <a:t>06-06-17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632543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562D1-2339-4635-8302-9AD0C3B9D8C0}" type="datetime1">
              <a:rPr lang="fr-BE" smtClean="0"/>
              <a:t>06-06-17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704890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7C9E8-5BDB-4C73-9593-59B0844699D0}" type="datetime1">
              <a:rPr lang="fr-BE" smtClean="0"/>
              <a:t>06-06-17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4492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FF673-560F-4BBC-BA6B-E47CEE3AB361}" type="datetime1">
              <a:rPr lang="fr-BE" smtClean="0"/>
              <a:t>06-06-17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9628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2B9AA-6CD9-43B8-9FD1-437632F6BFCB}" type="datetime1">
              <a:rPr lang="fr-BE" smtClean="0"/>
              <a:t>06-06-17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9398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C281-A5C9-444F-A1FD-5AD4AF9FC182}" type="datetime1">
              <a:rPr lang="fr-BE" smtClean="0"/>
              <a:t>06-06-17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049908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75544-3C0C-49D2-8923-53D1C18BF9E5}" type="datetime1">
              <a:rPr lang="fr-BE" smtClean="0"/>
              <a:t>06-06-17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540144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B40E6-F6FD-47E3-8517-6F618F6B7089}" type="datetime1">
              <a:rPr lang="fr-BE" smtClean="0"/>
              <a:t>06-06-17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10415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E3B49-9191-4A5E-9E62-F326BB94FE11}" type="datetime1">
              <a:rPr lang="fr-BE" smtClean="0"/>
              <a:t>06-06-17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7387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6A1CB-FA36-4C3D-B10B-7BBE375A6828}" type="datetime1">
              <a:rPr lang="fr-BE" smtClean="0"/>
              <a:t>06-06-17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31889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381D7-F4B4-4B19-B5A3-89C5A324C7C8}" type="datetime1">
              <a:rPr lang="fr-BE" smtClean="0"/>
              <a:t>06-06-17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5171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36F2D-463E-4D66-8F10-72EC5DF14A71}" type="datetime1">
              <a:rPr lang="fr-BE" smtClean="0"/>
              <a:t>06-06-17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325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64515-A039-4B8C-B513-37C1BA6878BF}" type="datetime1">
              <a:rPr lang="fr-BE" smtClean="0"/>
              <a:t>06-06-17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66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C9430-5975-435E-813A-D48457E8418F}" type="datetime1">
              <a:rPr lang="fr-BE" smtClean="0"/>
              <a:t>06-06-17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02735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5AD73-9A25-4300-8944-96F056108A39}" type="datetime1">
              <a:rPr lang="fr-BE" smtClean="0"/>
              <a:t>06-06-17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69948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208C-16B7-4838-A580-24398834ADDD}" type="datetime1">
              <a:rPr lang="fr-BE" smtClean="0"/>
              <a:t>06-06-17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7118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B25F5E8-6F63-42A3-9328-0904155E79C5}" type="datetime1">
              <a:rPr lang="fr-BE" smtClean="0"/>
              <a:t>06-06-17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43115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EE2A9DC-8D59-4ACF-B40E-E8951BC130E8}" type="datetime1">
              <a:rPr lang="fr-BE" smtClean="0"/>
              <a:t>06-06-17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5683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5D23B67-9963-4AF8-8028-EF76453DCDD6}" type="datetime1">
              <a:rPr lang="fr-BE" smtClean="0"/>
              <a:t>06-06-17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223DC-B9F3-46E6-8E29-1591439F8C9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3269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7" y="6046033"/>
            <a:ext cx="11616162" cy="66454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14300"/>
            <a:ext cx="3061757" cy="120462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201" y="114300"/>
            <a:ext cx="1816378" cy="129099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102993" y="1625600"/>
            <a:ext cx="7926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Robotix</a:t>
            </a:r>
            <a:r>
              <a:rPr lang="en-US" sz="2400" b="1" dirty="0" smtClean="0"/>
              <a:t> </a:t>
            </a:r>
            <a:r>
              <a:rPr lang="en-US" sz="2400" b="1" dirty="0"/>
              <a:t>Academy Conference for Industrial Robotics (RACIR</a:t>
            </a:r>
            <a:r>
              <a:rPr lang="en-US" sz="2400" b="1" dirty="0" smtClean="0"/>
              <a:t>) </a:t>
            </a:r>
          </a:p>
          <a:p>
            <a:pPr algn="ctr"/>
            <a:r>
              <a:rPr lang="en-US" sz="2400" b="1" dirty="0" smtClean="0"/>
              <a:t>June 6 &amp; 7, 2017  </a:t>
            </a:r>
            <a:endParaRPr lang="fr-BE" sz="24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69432" y="2907863"/>
            <a:ext cx="1099397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Robot control based on human motion analysis with IMU </a:t>
            </a:r>
            <a:r>
              <a:rPr lang="en-US" sz="2800" b="1" dirty="0" smtClean="0"/>
              <a:t>measurements</a:t>
            </a:r>
          </a:p>
          <a:p>
            <a:pPr algn="ctr"/>
            <a:endParaRPr lang="fr-BE" sz="2800" dirty="0"/>
          </a:p>
          <a:p>
            <a:pPr algn="ctr"/>
            <a:r>
              <a:rPr lang="fr-BE" sz="2000" dirty="0"/>
              <a:t>R. </a:t>
            </a:r>
            <a:r>
              <a:rPr lang="fr-BE" sz="2000" dirty="0" err="1"/>
              <a:t>Pellois</a:t>
            </a:r>
            <a:r>
              <a:rPr lang="fr-BE" sz="2000" dirty="0"/>
              <a:t>, L. Joris, and O. </a:t>
            </a:r>
            <a:r>
              <a:rPr lang="fr-BE" sz="2000" dirty="0" err="1" smtClean="0"/>
              <a:t>Brüls</a:t>
            </a:r>
            <a:endParaRPr lang="fr-BE" sz="2000" dirty="0" smtClean="0"/>
          </a:p>
          <a:p>
            <a:pPr algn="ctr"/>
            <a:r>
              <a:rPr lang="fr-BE" sz="2000" dirty="0" smtClean="0"/>
              <a:t>  </a:t>
            </a:r>
            <a:endParaRPr lang="fr-BE" sz="2000" dirty="0"/>
          </a:p>
          <a:p>
            <a:pPr algn="ctr"/>
            <a:r>
              <a:rPr lang="fr-BE" sz="1600" i="1" dirty="0" err="1"/>
              <a:t>Department</a:t>
            </a:r>
            <a:r>
              <a:rPr lang="fr-BE" sz="1600" i="1" dirty="0"/>
              <a:t> of Aerospace and </a:t>
            </a:r>
            <a:r>
              <a:rPr lang="fr-BE" sz="1600" i="1" dirty="0" err="1"/>
              <a:t>Mechanical</a:t>
            </a:r>
            <a:r>
              <a:rPr lang="fr-BE" sz="1600" i="1" dirty="0"/>
              <a:t> Engineering, </a:t>
            </a:r>
            <a:r>
              <a:rPr lang="fr-BE" sz="1600" i="1" dirty="0" err="1"/>
              <a:t>University</a:t>
            </a:r>
            <a:r>
              <a:rPr lang="fr-BE" sz="1600" i="1" dirty="0"/>
              <a:t> of Liège, </a:t>
            </a:r>
            <a:r>
              <a:rPr lang="fr-BE" sz="1600" i="1" dirty="0" err="1"/>
              <a:t>Belgium</a:t>
            </a:r>
            <a:r>
              <a:rPr lang="fr-BE" sz="1600" i="1" dirty="0"/>
              <a:t> {</a:t>
            </a:r>
            <a:r>
              <a:rPr lang="fr-BE" sz="1600" i="1" dirty="0" err="1"/>
              <a:t>robin.pellois</a:t>
            </a:r>
            <a:r>
              <a:rPr lang="fr-BE" sz="1600" dirty="0" err="1"/>
              <a:t>,</a:t>
            </a:r>
            <a:r>
              <a:rPr lang="fr-BE" sz="1600" i="1" dirty="0" err="1"/>
              <a:t>ljoris,o.bruls</a:t>
            </a:r>
            <a:r>
              <a:rPr lang="fr-BE" sz="1600" i="1" dirty="0"/>
              <a:t>}@ulg.ac.be</a:t>
            </a:r>
            <a:endParaRPr lang="fr-BE" sz="16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3323217" y="6345448"/>
            <a:ext cx="2743200" cy="365125"/>
          </a:xfrm>
        </p:spPr>
        <p:txBody>
          <a:bodyPr/>
          <a:lstStyle/>
          <a:p>
            <a:fld id="{AF5223DC-B9F3-46E6-8E29-1591439F8C92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0275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627000" y="1807925"/>
            <a:ext cx="40252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BE" sz="2000" dirty="0" err="1" smtClean="0">
                <a:solidFill>
                  <a:schemeClr val="tx2"/>
                </a:solidFill>
              </a:rPr>
              <a:t>Shoulder</a:t>
            </a:r>
            <a:r>
              <a:rPr lang="fr-BE" sz="2000" dirty="0" smtClean="0">
                <a:solidFill>
                  <a:schemeClr val="tx2"/>
                </a:solidFill>
              </a:rPr>
              <a:t> = 3 rotative DOF </a:t>
            </a:r>
          </a:p>
          <a:p>
            <a:pPr>
              <a:lnSpc>
                <a:spcPct val="150000"/>
              </a:lnSpc>
            </a:pPr>
            <a:r>
              <a:rPr lang="fr-BE" sz="2000" dirty="0" err="1" smtClean="0">
                <a:solidFill>
                  <a:schemeClr val="tx2"/>
                </a:solidFill>
              </a:rPr>
              <a:t>Elbow</a:t>
            </a:r>
            <a:r>
              <a:rPr lang="fr-BE" sz="2000" dirty="0" smtClean="0">
                <a:solidFill>
                  <a:schemeClr val="tx2"/>
                </a:solidFill>
              </a:rPr>
              <a:t> </a:t>
            </a:r>
            <a:r>
              <a:rPr lang="fr-BE" sz="2000" dirty="0">
                <a:solidFill>
                  <a:schemeClr val="tx2"/>
                </a:solidFill>
              </a:rPr>
              <a:t>= 3 rotative DOF </a:t>
            </a:r>
            <a:endParaRPr lang="fr-BE" sz="2000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fr-BE" sz="2000" dirty="0" smtClean="0">
                <a:solidFill>
                  <a:schemeClr val="tx2"/>
                </a:solidFill>
              </a:rPr>
              <a:t>L1 = 30 cm  &amp;  L2 = 25 cm </a:t>
            </a:r>
            <a:endParaRPr lang="fr-BE" sz="2000" dirty="0">
              <a:solidFill>
                <a:schemeClr val="tx2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33831" y="1064108"/>
            <a:ext cx="3622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chemeClr val="tx2"/>
                </a:solidFill>
              </a:rPr>
              <a:t>1 : A simple arm model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86585" y="4612611"/>
            <a:ext cx="6918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chemeClr val="tx2"/>
                </a:solidFill>
              </a:rPr>
              <a:t>2</a:t>
            </a:r>
            <a:r>
              <a:rPr lang="fr-BE" sz="2400" b="1" dirty="0" smtClean="0">
                <a:solidFill>
                  <a:schemeClr val="tx2"/>
                </a:solidFill>
              </a:rPr>
              <a:t> : The </a:t>
            </a:r>
            <a:r>
              <a:rPr lang="fr-BE" sz="2400" b="1" dirty="0" err="1" smtClean="0">
                <a:solidFill>
                  <a:schemeClr val="tx2"/>
                </a:solidFill>
              </a:rPr>
              <a:t>trajectory</a:t>
            </a:r>
            <a:r>
              <a:rPr lang="fr-BE" sz="2400" b="1" dirty="0" smtClean="0">
                <a:solidFill>
                  <a:schemeClr val="tx2"/>
                </a:solidFill>
              </a:rPr>
              <a:t> of the point C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0" r="25673"/>
          <a:stretch/>
        </p:blipFill>
        <p:spPr>
          <a:xfrm>
            <a:off x="9777921" y="706140"/>
            <a:ext cx="1636628" cy="5213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/>
              <p:cNvSpPr txBox="1"/>
              <p:nvPr/>
            </p:nvSpPr>
            <p:spPr>
              <a:xfrm>
                <a:off x="336589" y="5133442"/>
                <a:ext cx="10312400" cy="18381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2000" b="1" i="1" dirty="0" smtClean="0">
                    <a:solidFill>
                      <a:schemeClr val="tx2"/>
                    </a:solidFill>
                  </a:rPr>
                  <a:t>Trajectory</a:t>
                </a:r>
                <a:r>
                  <a:rPr lang="fr-BE" sz="2000" dirty="0" smtClean="0">
                    <a:solidFill>
                      <a:schemeClr val="tx2"/>
                    </a:solidFill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20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BE" sz="2000" i="1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BE" sz="2000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𝐴𝐶</m:t>
                            </m:r>
                          </m:e>
                        </m:acc>
                      </m:e>
                      <m:sub>
                        <m:r>
                          <a:rPr lang="fr-BE" sz="20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fr-BE" sz="20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BE" sz="20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BE" sz="20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BE" sz="20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BE" sz="2000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BE" sz="2000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fr-BE" sz="2000" b="0" i="1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a:rPr lang="fr-BE" sz="20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fr-BE" sz="20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BE" sz="20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fr-BE" sz="2000" dirty="0" smtClean="0">
                    <a:solidFill>
                      <a:schemeClr val="tx2"/>
                    </a:solidFill>
                  </a:rPr>
                  <a:t> + </a:t>
                </a:r>
                <a:r>
                  <a:rPr lang="fr-BE" sz="2000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20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BE" sz="2000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BE" sz="2000" b="0" i="1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fr-BE" sz="2000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</m:e>
                      <m:sub>
                        <m:r>
                          <a:rPr lang="fr-BE" sz="20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fr-BE" sz="20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BE" sz="20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fr-BE" sz="2000" dirty="0" smtClean="0">
                    <a:solidFill>
                      <a:schemeClr val="tx2"/>
                    </a:solidFill>
                  </a:rPr>
                  <a:t> </a:t>
                </a:r>
                <a:br>
                  <a:rPr lang="fr-BE" sz="2000" dirty="0" smtClean="0">
                    <a:solidFill>
                      <a:schemeClr val="tx2"/>
                    </a:solidFill>
                  </a:rPr>
                </a:br>
                <a:r>
                  <a:rPr lang="fr-BE" sz="2000" dirty="0" smtClean="0">
                    <a:solidFill>
                      <a:schemeClr val="tx2"/>
                    </a:solidFill>
                  </a:rPr>
                  <a:t>	    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BE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BE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BE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fr-BE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r-BE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fr-BE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p>
                    </m:sSubSup>
                  </m:oMath>
                </a14:m>
                <a:r>
                  <a:rPr lang="fr-BE" sz="2000" dirty="0" smtClean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20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BE" sz="2000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BE" sz="2000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</m:e>
                      <m:sub>
                        <m:r>
                          <a:rPr lang="fr-BE" sz="20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fr-BE" sz="20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r-BE" sz="20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fr-BE" sz="20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BE" sz="20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BE" sz="20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fr-BE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BE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BE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fr-BE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BE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fr-BE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p>
                    </m:sSubSup>
                    <m:r>
                      <m:rPr>
                        <m:nor/>
                      </m:rPr>
                      <a:rPr lang="fr-BE" sz="2000" dirty="0">
                        <a:solidFill>
                          <a:schemeClr val="tx2"/>
                        </a:solidFill>
                      </a:rPr>
                      <m:t> </m:t>
                    </m:r>
                    <m:sSub>
                      <m:sSubPr>
                        <m:ctrlPr>
                          <a:rPr lang="fr-BE" sz="20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BE" sz="2000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BE" sz="2000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fr-BE" sz="2000" b="0" i="1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</m:e>
                      <m:sub>
                        <m:r>
                          <a:rPr lang="fr-BE" sz="20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fr-BE" sz="20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BE" sz="20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fr-BE" sz="20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BE" sz="20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m:rPr>
                        <m:nor/>
                      </m:rPr>
                      <a:rPr lang="fr-BE" sz="2000" b="0" i="0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BE" sz="2000" dirty="0" smtClean="0">
                        <a:solidFill>
                          <a:schemeClr val="tx2"/>
                        </a:solidFill>
                      </a:rPr>
                      <m:t>= </m:t>
                    </m:r>
                    <m:sSubSup>
                      <m:sSubSupPr>
                        <m:ctrlPr>
                          <a:rPr lang="fr-BE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BE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BE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fr-BE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r-BE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fr-BE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p>
                    </m:sSubSup>
                    <m:r>
                      <m:rPr>
                        <m:nor/>
                      </m:rPr>
                      <a:rPr lang="fr-BE" sz="2000" dirty="0">
                        <a:solidFill>
                          <a:schemeClr val="tx2"/>
                        </a:solidFill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fr-BE" sz="200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BE" sz="2000" i="1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fr-BE" sz="20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BE" sz="20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fr-BE" sz="20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fr-BE" sz="20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fr-BE" sz="20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r>
                      <a:rPr lang="fr-BE" sz="2000" b="0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fr-BE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BE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BE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fr-BE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BE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fr-BE" sz="20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p>
                    </m:sSubSup>
                    <m:d>
                      <m:dPr>
                        <m:begChr m:val="["/>
                        <m:endChr m:val="]"/>
                        <m:ctrlPr>
                          <a:rPr lang="fr-BE" sz="2000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BE" sz="2000" i="1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fr-BE" sz="2000" b="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BE" sz="2000" b="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fr-BE" sz="20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fr-BE" sz="2000" b="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fr-BE" sz="2000" b="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fr-BE" sz="1600" dirty="0" smtClean="0">
                  <a:solidFill>
                    <a:schemeClr val="tx2"/>
                  </a:solidFill>
                </a:endParaRPr>
              </a:p>
              <a:p>
                <a:pPr algn="ctr"/>
                <a:endParaRPr lang="fr-BE" sz="600" dirty="0" smtClean="0">
                  <a:solidFill>
                    <a:schemeClr val="tx2"/>
                  </a:solidFill>
                </a:endParaRPr>
              </a:p>
              <a:p>
                <a:pPr algn="ctr"/>
                <a:endParaRPr lang="fr-BE" sz="1600" dirty="0">
                  <a:solidFill>
                    <a:schemeClr val="tx2"/>
                  </a:solidFill>
                </a:endParaRPr>
              </a:p>
              <a:p>
                <a:pPr algn="ctr"/>
                <a:endParaRPr lang="fr-BE" sz="1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3" name="ZoneText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589" y="5133442"/>
                <a:ext cx="10312400" cy="1838132"/>
              </a:xfrm>
              <a:prstGeom prst="rect">
                <a:avLst/>
              </a:prstGeom>
              <a:blipFill rotWithShape="0">
                <a:blip r:embed="rId4"/>
                <a:stretch>
                  <a:fillRect l="-591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Espace réservé du contenu 2"/>
          <p:cNvSpPr txBox="1">
            <a:spLocks/>
          </p:cNvSpPr>
          <p:nvPr/>
        </p:nvSpPr>
        <p:spPr>
          <a:xfrm>
            <a:off x="83848" y="169565"/>
            <a:ext cx="11923688" cy="536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3200" b="1" dirty="0" smtClean="0">
                <a:solidFill>
                  <a:srgbClr val="C00000"/>
                </a:solidFill>
              </a:rPr>
              <a:t>How to </a:t>
            </a:r>
            <a:r>
              <a:rPr lang="fr-BE" sz="3200" b="1" dirty="0" err="1" smtClean="0">
                <a:solidFill>
                  <a:srgbClr val="C00000"/>
                </a:solidFill>
              </a:rPr>
              <a:t>process</a:t>
            </a:r>
            <a:r>
              <a:rPr lang="fr-BE" sz="3200" b="1" dirty="0">
                <a:solidFill>
                  <a:srgbClr val="C00000"/>
                </a:solidFill>
              </a:rPr>
              <a:t> </a:t>
            </a:r>
            <a:r>
              <a:rPr lang="fr-BE" sz="3200" b="1" dirty="0" smtClean="0">
                <a:solidFill>
                  <a:srgbClr val="C00000"/>
                </a:solidFill>
              </a:rPr>
              <a:t>the </a:t>
            </a:r>
            <a:r>
              <a:rPr lang="fr-BE" sz="3200" b="1" dirty="0" err="1" smtClean="0">
                <a:solidFill>
                  <a:srgbClr val="C00000"/>
                </a:solidFill>
              </a:rPr>
              <a:t>wrist</a:t>
            </a:r>
            <a:r>
              <a:rPr lang="fr-BE" sz="3200" b="1" dirty="0" smtClean="0">
                <a:solidFill>
                  <a:srgbClr val="C00000"/>
                </a:solidFill>
              </a:rPr>
              <a:t> </a:t>
            </a:r>
            <a:r>
              <a:rPr lang="fr-BE" sz="3200" b="1" dirty="0" err="1" smtClean="0">
                <a:solidFill>
                  <a:srgbClr val="C00000"/>
                </a:solidFill>
              </a:rPr>
              <a:t>trajectory</a:t>
            </a:r>
            <a:r>
              <a:rPr lang="fr-BE" sz="3200" b="1" dirty="0" smtClean="0">
                <a:solidFill>
                  <a:srgbClr val="C00000"/>
                </a:solidFill>
              </a:rPr>
              <a:t> ?  - The </a:t>
            </a:r>
            <a:r>
              <a:rPr lang="fr-BE" sz="3200" b="1" dirty="0" err="1" smtClean="0">
                <a:solidFill>
                  <a:srgbClr val="C00000"/>
                </a:solidFill>
              </a:rPr>
              <a:t>strategy</a:t>
            </a:r>
            <a:endParaRPr lang="fr-BE" sz="3200" b="1" dirty="0">
              <a:solidFill>
                <a:srgbClr val="C0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-2598" y="6356350"/>
            <a:ext cx="2743200" cy="365125"/>
          </a:xfrm>
        </p:spPr>
        <p:txBody>
          <a:bodyPr/>
          <a:lstStyle/>
          <a:p>
            <a:fld id="{AF5223DC-B9F3-46E6-8E29-1591439F8C92}" type="slidenum">
              <a:rPr lang="fr-BE" smtClean="0"/>
              <a:t>10</a:t>
            </a:fld>
            <a:endParaRPr lang="fr-BE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257" y="858062"/>
            <a:ext cx="3748568" cy="365991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35" y="5676900"/>
            <a:ext cx="1411301" cy="100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2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05" y="923593"/>
            <a:ext cx="4336710" cy="34606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6260112" y="911069"/>
                <a:ext cx="4336123" cy="16460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𝑬𝒂𝒓𝒕𝒉</m:t>
                      </m:r>
                      <m:r>
                        <a:rPr lang="fr-BE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BE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𝒈𝒓𝒂𝒗𝒊𝒕𝒂𝒕𝒊𝒐𝒏𝒂𝒍</m:t>
                      </m:r>
                      <m:r>
                        <a:rPr lang="fr-BE" sz="24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BE" sz="24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𝒇𝒊𝒆𝒍𝒅</m:t>
                      </m:r>
                    </m:oMath>
                  </m:oMathPara>
                </a14:m>
                <a:endParaRPr lang="fr-BE" sz="2400" b="1" i="1" dirty="0" smtClean="0">
                  <a:solidFill>
                    <a:schemeClr val="tx2"/>
                  </a:solidFill>
                  <a:latin typeface="Cambria Math" panose="02040503050406030204" pitchFamily="18" charset="0"/>
                </a:endParaRPr>
              </a:p>
              <a:p>
                <a:endParaRPr lang="fr-BE" sz="1600" b="1" i="1" dirty="0" smtClean="0">
                  <a:solidFill>
                    <a:schemeClr val="tx2"/>
                  </a:solidFill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BE" sz="2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BE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e>
                      <m:sub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BE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fr-BE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fr-BE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fr-BE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fr-BE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b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𝑆𝑛</m:t>
                        </m:r>
                      </m:sub>
                      <m:sup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p>
                    </m:sSubSup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BE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fr-BE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fr-BE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fr-BE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fr-BE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fr-BE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BE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fr-BE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fr-BE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BE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fr-BE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e>
                      <m:sub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𝑆𝑛</m:t>
                        </m:r>
                      </m:sub>
                    </m:sSub>
                  </m:oMath>
                </a14:m>
                <a:r>
                  <a:rPr lang="fr-BE" sz="2400" dirty="0" smtClean="0">
                    <a:solidFill>
                      <a:schemeClr val="tx2"/>
                    </a:solidFill>
                  </a:rPr>
                  <a:t>   </a:t>
                </a:r>
                <a:r>
                  <a:rPr lang="fr-BE" sz="2000" dirty="0" smtClean="0">
                    <a:solidFill>
                      <a:schemeClr val="tx2"/>
                    </a:solidFill>
                  </a:rPr>
                  <a:t>    </a:t>
                </a:r>
                <a:endParaRPr lang="fr-BE" sz="2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112" y="911069"/>
                <a:ext cx="4336123" cy="164609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3838427" y="3083680"/>
                <a:ext cx="8488387" cy="28155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𝑬𝒂𝒓𝒕𝒉</m:t>
                      </m:r>
                      <m:r>
                        <a:rPr lang="fr-BE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BE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𝒎𝒂𝒈𝒏𝒆𝒕𝒊𝒄𝒂𝒍</m:t>
                      </m:r>
                      <m:r>
                        <a:rPr lang="fr-BE" sz="24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BE" sz="24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𝒇𝒊𝒆𝒍𝒅</m:t>
                      </m:r>
                      <m:r>
                        <a:rPr lang="fr-BE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BE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𝒑𝒐𝒊𝒏𝒕𝒊𝒏𝒈</m:t>
                      </m:r>
                      <m:r>
                        <a:rPr lang="fr-BE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BE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𝒕𝒐𝒘𝒂𝒓𝒅</m:t>
                      </m:r>
                      <m:r>
                        <a:rPr lang="fr-BE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BE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𝑵𝒐𝒓𝒕𝒉</m:t>
                      </m:r>
                      <m:r>
                        <a:rPr lang="fr-BE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BE" sz="24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𝒑𝒐𝒍𝒆</m:t>
                      </m:r>
                    </m:oMath>
                  </m:oMathPara>
                </a14:m>
                <a:endParaRPr lang="fr-BE" sz="2400" b="1" i="1" dirty="0" smtClean="0">
                  <a:solidFill>
                    <a:schemeClr val="tx2"/>
                  </a:solidFill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BE" sz="2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BE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sSub>
                      <m:sSubPr>
                        <m:ctrlP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BE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fr-BE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sty m:val="p"/>
                                    </m:rPr>
                                    <a:rPr lang="fr-BE" sz="2400" b="0" i="0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  <m:r>
                                    <a:rPr lang="fr-BE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⁡(</m:t>
                                  </m:r>
                                  <m:r>
                                    <a:rPr lang="fr-BE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  <m:r>
                                    <a:rPr lang="fr-BE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fr-BE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m:rPr>
                                      <m:sty m:val="p"/>
                                    </m:rPr>
                                    <a:rPr lang="fr-BE" sz="2400" b="0" i="0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  <m:r>
                                    <a:rPr lang="fr-BE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⁡(</m:t>
                                  </m:r>
                                  <m:r>
                                    <a:rPr lang="fr-BE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  <m:r>
                                    <a:rPr lang="fr-BE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b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fr-BE" sz="1600" b="0" i="1" dirty="0" smtClean="0">
                    <a:solidFill>
                      <a:schemeClr val="tx2"/>
                    </a:solidFill>
                    <a:latin typeface="Cambria Math" panose="02040503050406030204" pitchFamily="18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fr-BE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fr-BE" sz="1600" b="0" i="1" dirty="0" smtClean="0">
                    <a:solidFill>
                      <a:schemeClr val="tx2"/>
                    </a:solidFill>
                    <a:latin typeface="Cambria Math" panose="02040503050406030204" pitchFamily="18" charset="0"/>
                  </a:rPr>
                  <a:t> : </a:t>
                </a:r>
                <a:r>
                  <a:rPr lang="fr-BE" sz="1600" b="0" i="1" dirty="0" err="1" smtClean="0">
                    <a:solidFill>
                      <a:schemeClr val="tx2"/>
                    </a:solidFill>
                    <a:latin typeface="Cambria Math" panose="02040503050406030204" pitchFamily="18" charset="0"/>
                  </a:rPr>
                  <a:t>magnetic</a:t>
                </a:r>
                <a:r>
                  <a:rPr lang="fr-BE" sz="1600" b="0" i="1" dirty="0" smtClean="0">
                    <a:solidFill>
                      <a:schemeClr val="tx2"/>
                    </a:solidFill>
                    <a:latin typeface="Cambria Math" panose="02040503050406030204" pitchFamily="18" charset="0"/>
                  </a:rPr>
                  <a:t> inclination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BE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BE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a:rPr lang="fr-BE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𝑆𝑛</m:t>
                        </m:r>
                      </m:sub>
                      <m:sup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p>
                    </m:sSubSup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BE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fr-BE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fr-BE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fr-BE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sSub>
                                    <m:sSubPr>
                                      <m:ctrlPr>
                                        <a:rPr lang="fr-BE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BE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fr-BE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fr-BE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𝑚𝑎</m:t>
                                  </m:r>
                                  <m:sSub>
                                    <m:sSubPr>
                                      <m:ctrlPr>
                                        <a:rPr lang="fr-BE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BE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fr-BE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fr-BE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𝑚𝑎</m:t>
                                  </m:r>
                                  <m:sSub>
                                    <m:sSubPr>
                                      <m:ctrlPr>
                                        <a:rPr lang="fr-BE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BE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fr-BE" sz="2400" b="0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e>
                      <m:sub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𝑆𝑛</m:t>
                        </m:r>
                      </m:sub>
                    </m:sSub>
                  </m:oMath>
                </a14:m>
                <a:endParaRPr lang="fr-BE" sz="2000" b="0" i="1" dirty="0" smtClean="0">
                  <a:solidFill>
                    <a:schemeClr val="tx2"/>
                  </a:solidFill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BE" sz="2400" b="0" i="1" dirty="0" smtClean="0">
                    <a:solidFill>
                      <a:schemeClr val="tx2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fr-BE" b="0" i="1" dirty="0" smtClean="0">
                    <a:solidFill>
                      <a:schemeClr val="tx2"/>
                    </a:solidFill>
                    <a:latin typeface="Cambria Math" panose="02040503050406030204" pitchFamily="18" charset="0"/>
                  </a:rPr>
                  <a:t>Projection  &amp; normalisation</a:t>
                </a:r>
                <a:r>
                  <a:rPr lang="fr-BE" sz="2000" b="0" i="1" dirty="0" smtClean="0">
                    <a:solidFill>
                      <a:schemeClr val="tx2"/>
                    </a:solidFill>
                    <a:latin typeface="Cambria Math" panose="02040503050406030204" pitchFamily="18" charset="0"/>
                  </a:rPr>
                  <a:t> 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fr-BE" sz="2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BE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fr-BE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BE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BE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fr-BE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fr-BE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sub>
                    </m:sSub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BE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fr-BE" sz="24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fr-BE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fr-BE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fr-BE" sz="2400" b="0" i="0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b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𝑆𝑛</m:t>
                        </m:r>
                      </m:sub>
                      <m:sup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p>
                    </m:sSubSup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BE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fr-BE" sz="24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fr-BE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fr-BE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sSub>
                                    <m:sSubPr>
                                      <m:ctrlPr>
                                        <a:rPr lang="fr-BE" sz="24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BE" sz="24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fr-BE" sz="24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fr-BE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fr-BE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𝑚𝑎</m:t>
                                  </m:r>
                                  <m:sSub>
                                    <m:sSubPr>
                                      <m:ctrlPr>
                                        <a:rPr lang="fr-BE" sz="24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BE" sz="24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fr-BE" sz="24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fr-BE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fr-BE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𝑚𝑎</m:t>
                                  </m:r>
                                  <m:sSub>
                                    <m:sSubPr>
                                      <m:ctrlPr>
                                        <a:rPr lang="fr-BE" sz="24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BE" sz="24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fr-BE" sz="2400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fr-BE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b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𝑆𝑛</m:t>
                        </m:r>
                      </m:sub>
                    </m:sSub>
                  </m:oMath>
                </a14:m>
                <a:endParaRPr lang="fr-BE" b="0" i="1" dirty="0" smtClean="0">
                  <a:solidFill>
                    <a:schemeClr val="tx2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427" y="3083680"/>
                <a:ext cx="8488387" cy="2815579"/>
              </a:xfrm>
              <a:prstGeom prst="rect">
                <a:avLst/>
              </a:prstGeom>
              <a:blipFill rotWithShape="0">
                <a:blip r:embed="rId5"/>
                <a:stretch>
                  <a:fillRect l="-20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/>
              <p:cNvSpPr txBox="1"/>
              <p:nvPr/>
            </p:nvSpPr>
            <p:spPr>
              <a:xfrm>
                <a:off x="433833" y="5894353"/>
                <a:ext cx="10162402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BE" sz="3200" b="0" dirty="0" smtClean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p>
                    </m:sSubSup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𝑖𝑠</m:t>
                    </m:r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𝑎𝑛</m:t>
                    </m:r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𝑜𝑟𝑡h𝑜𝑔𝑜𝑛𝑎𝑙</m:t>
                    </m:r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𝑚𝑎𝑡𝑟𝑖𝑥</m:t>
                    </m:r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: </m:t>
                    </m:r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𝐿𝑖𝑛𝑒</m:t>
                    </m:r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2(</m:t>
                    </m:r>
                    <m:sSubSup>
                      <m:sSubSupPr>
                        <m:ctrlPr>
                          <a:rPr lang="fr-BE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BE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BE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fr-BE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p>
                    </m:sSubSup>
                  </m:oMath>
                </a14:m>
                <a:r>
                  <a:rPr lang="fr-BE" sz="2400" dirty="0" smtClean="0">
                    <a:solidFill>
                      <a:schemeClr val="tx2"/>
                    </a:solidFill>
                  </a:rPr>
                  <a:t>) = </a:t>
                </a:r>
                <a14:m>
                  <m:oMath xmlns:m="http://schemas.openxmlformats.org/officeDocument/2006/math">
                    <m:r>
                      <a:rPr lang="fr-BE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𝐿𝑖𝑛𝑒</m:t>
                    </m:r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fr-BE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fr-BE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BE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BE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fr-BE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p>
                    </m:sSubSup>
                  </m:oMath>
                </a14:m>
                <a:r>
                  <a:rPr lang="fr-BE" sz="2400" dirty="0">
                    <a:solidFill>
                      <a:schemeClr val="tx2"/>
                    </a:solidFill>
                  </a:rPr>
                  <a:t>)</a:t>
                </a:r>
                <a:r>
                  <a:rPr lang="fr-BE" sz="2400" dirty="0" smtClean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BE" sz="24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˄</m:t>
                    </m:r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BE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𝐿𝑖𝑛𝑒</m:t>
                    </m:r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fr-BE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fr-BE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BE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BE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fr-BE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p>
                    </m:sSubSup>
                    <m:r>
                      <m:rPr>
                        <m:nor/>
                      </m:rPr>
                      <a:rPr lang="fr-BE" sz="2400" dirty="0">
                        <a:solidFill>
                          <a:schemeClr val="tx2"/>
                        </a:solidFill>
                      </a:rPr>
                      <m:t>)</m:t>
                    </m:r>
                  </m:oMath>
                </a14:m>
                <a:endParaRPr lang="fr-BE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833" y="5894353"/>
                <a:ext cx="10162402" cy="584775"/>
              </a:xfrm>
              <a:prstGeom prst="rect">
                <a:avLst/>
              </a:prstGeom>
              <a:blipFill rotWithShape="0">
                <a:blip r:embed="rId6"/>
                <a:stretch>
                  <a:fillRect l="-1380" t="-11458" b="-260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35" y="5676900"/>
            <a:ext cx="1411301" cy="1003088"/>
          </a:xfrm>
          <a:prstGeom prst="rect">
            <a:avLst/>
          </a:prstGeom>
        </p:spPr>
      </p:pic>
      <p:sp>
        <p:nvSpPr>
          <p:cNvPr id="14" name="Espace réservé du contenu 2"/>
          <p:cNvSpPr txBox="1">
            <a:spLocks/>
          </p:cNvSpPr>
          <p:nvPr/>
        </p:nvSpPr>
        <p:spPr>
          <a:xfrm>
            <a:off x="83848" y="169565"/>
            <a:ext cx="11923688" cy="536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3200" b="1" dirty="0" smtClean="0">
                <a:solidFill>
                  <a:srgbClr val="C00000"/>
                </a:solidFill>
              </a:rPr>
              <a:t>How to </a:t>
            </a:r>
            <a:r>
              <a:rPr lang="fr-BE" sz="3200" b="1" dirty="0" err="1" smtClean="0">
                <a:solidFill>
                  <a:srgbClr val="C00000"/>
                </a:solidFill>
              </a:rPr>
              <a:t>process</a:t>
            </a:r>
            <a:r>
              <a:rPr lang="fr-BE" sz="3200" b="1" dirty="0">
                <a:solidFill>
                  <a:srgbClr val="C00000"/>
                </a:solidFill>
              </a:rPr>
              <a:t> </a:t>
            </a:r>
            <a:r>
              <a:rPr lang="fr-BE" sz="3200" b="1" dirty="0" smtClean="0">
                <a:solidFill>
                  <a:srgbClr val="C00000"/>
                </a:solidFill>
              </a:rPr>
              <a:t>the </a:t>
            </a:r>
            <a:r>
              <a:rPr lang="fr-BE" sz="3200" b="1" dirty="0" err="1" smtClean="0">
                <a:solidFill>
                  <a:srgbClr val="C00000"/>
                </a:solidFill>
              </a:rPr>
              <a:t>wrist</a:t>
            </a:r>
            <a:r>
              <a:rPr lang="fr-BE" sz="3200" b="1" dirty="0" smtClean="0">
                <a:solidFill>
                  <a:srgbClr val="C00000"/>
                </a:solidFill>
              </a:rPr>
              <a:t> </a:t>
            </a:r>
            <a:r>
              <a:rPr lang="fr-BE" sz="3200" b="1" dirty="0" err="1" smtClean="0">
                <a:solidFill>
                  <a:srgbClr val="C00000"/>
                </a:solidFill>
              </a:rPr>
              <a:t>trajectory</a:t>
            </a:r>
            <a:r>
              <a:rPr lang="fr-BE" sz="3200" b="1" dirty="0" smtClean="0">
                <a:solidFill>
                  <a:srgbClr val="C00000"/>
                </a:solidFill>
              </a:rPr>
              <a:t> ?  - </a:t>
            </a:r>
            <a:r>
              <a:rPr lang="fr-BE" sz="2800" b="1" dirty="0" err="1" smtClean="0">
                <a:solidFill>
                  <a:srgbClr val="C00000"/>
                </a:solidFill>
              </a:rPr>
              <a:t>Rotational</a:t>
            </a:r>
            <a:r>
              <a:rPr lang="fr-BE" sz="2800" b="1" dirty="0" smtClean="0">
                <a:solidFill>
                  <a:srgbClr val="C00000"/>
                </a:solidFill>
              </a:rPr>
              <a:t> matrix </a:t>
            </a:r>
            <a:r>
              <a:rPr lang="fr-BE" sz="2800" b="1" dirty="0" err="1" smtClean="0">
                <a:solidFill>
                  <a:srgbClr val="C00000"/>
                </a:solidFill>
              </a:rPr>
              <a:t>from</a:t>
            </a:r>
            <a:r>
              <a:rPr lang="fr-BE" sz="2800" b="1" dirty="0" smtClean="0">
                <a:solidFill>
                  <a:srgbClr val="C00000"/>
                </a:solidFill>
              </a:rPr>
              <a:t> </a:t>
            </a:r>
            <a:r>
              <a:rPr lang="fr-BE" sz="2800" b="1" dirty="0" err="1" smtClean="0">
                <a:solidFill>
                  <a:srgbClr val="C00000"/>
                </a:solidFill>
              </a:rPr>
              <a:t>Acc</a:t>
            </a:r>
            <a:r>
              <a:rPr lang="fr-BE" sz="2800" b="1" dirty="0" smtClean="0">
                <a:solidFill>
                  <a:srgbClr val="C00000"/>
                </a:solidFill>
              </a:rPr>
              <a:t> &amp; </a:t>
            </a:r>
            <a:r>
              <a:rPr lang="fr-BE" sz="2800" b="1" dirty="0" err="1" smtClean="0">
                <a:solidFill>
                  <a:srgbClr val="C00000"/>
                </a:solidFill>
              </a:rPr>
              <a:t>Mag</a:t>
            </a:r>
            <a:endParaRPr lang="fr-BE" sz="2800" b="1" dirty="0">
              <a:solidFill>
                <a:srgbClr val="C0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-2598" y="6356350"/>
            <a:ext cx="2743200" cy="365125"/>
          </a:xfrm>
        </p:spPr>
        <p:txBody>
          <a:bodyPr/>
          <a:lstStyle/>
          <a:p>
            <a:fld id="{AF5223DC-B9F3-46E6-8E29-1591439F8C92}" type="slidenum">
              <a:rPr lang="fr-BE" smtClean="0"/>
              <a:t>11</a:t>
            </a:fld>
            <a:endParaRPr lang="fr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167374" y="1423370"/>
                <a:ext cx="721031" cy="4715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BE" sz="2400" i="1" smtClean="0">
                              <a:solidFill>
                                <a:srgbClr val="23A92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BE" sz="2400" i="1">
                              <a:solidFill>
                                <a:srgbClr val="23A923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BE" sz="2400" i="1">
                              <a:solidFill>
                                <a:srgbClr val="23A923"/>
                              </a:solidFill>
                              <a:latin typeface="Cambria Math" panose="02040503050406030204" pitchFamily="18" charset="0"/>
                            </a:rPr>
                            <m:t>𝑆𝑛</m:t>
                          </m:r>
                        </m:sub>
                        <m:sup>
                          <m:r>
                            <a:rPr lang="fr-BE" sz="2400" i="1">
                              <a:solidFill>
                                <a:srgbClr val="23A923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fr-BE" sz="2400" dirty="0">
                  <a:solidFill>
                    <a:srgbClr val="23A923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374" y="1423370"/>
                <a:ext cx="721031" cy="471539"/>
              </a:xfrm>
              <a:prstGeom prst="rect">
                <a:avLst/>
              </a:prstGeom>
              <a:blipFill rotWithShape="0">
                <a:blip r:embed="rId8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13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50" y="1016205"/>
            <a:ext cx="5148000" cy="203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4561140" y="2477164"/>
                <a:ext cx="7630859" cy="2917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fr-BE" sz="32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BE" sz="32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BE" sz="32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𝑆𝑛</m:t>
                        </m:r>
                        <m:r>
                          <a:rPr lang="fr-BE" sz="32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fr-BE" sz="32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p>
                    </m:sSubSup>
                    <m:r>
                      <a:rPr lang="fr-BE" sz="32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fr-BE" sz="32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BE" sz="32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BE" sz="32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𝑆𝑛</m:t>
                        </m:r>
                        <m:r>
                          <a:rPr lang="fr-BE" sz="32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fr-BE" sz="32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p>
                    </m:sSubSup>
                    <m:sSubSup>
                      <m:sSubSupPr>
                        <m:ctrlPr>
                          <a:rPr lang="fr-BE" sz="32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BE" sz="32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BE" sz="32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𝑆𝑛</m:t>
                        </m:r>
                        <m:r>
                          <a:rPr lang="fr-BE" sz="32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  <m:r>
                          <a:rPr lang="fr-BE" sz="32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fr-BE" sz="32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𝑆𝑛</m:t>
                        </m:r>
                      </m:sup>
                    </m:sSubSup>
                    <m:r>
                      <a:rPr lang="fr-BE" sz="32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fr-BE" sz="32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BE" sz="32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BE" sz="32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𝑆𝑛</m:t>
                        </m:r>
                        <m:r>
                          <a:rPr lang="fr-BE" sz="32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fr-BE" sz="32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p>
                    </m:sSubSup>
                    <m:func>
                      <m:funcPr>
                        <m:ctrlPr>
                          <a:rPr lang="fr-BE" sz="32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BE" sz="32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fr-BE" sz="32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BE" sz="32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fr-BE" sz="32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acc>
                              <m:accPr>
                                <m:chr m:val="̃"/>
                                <m:ctrlPr>
                                  <a:rPr lang="fr-BE" sz="32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fr-BE" sz="320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sz="3200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fr-BE" sz="320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𝑆𝑛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</m:e>
                    </m:func>
                  </m:oMath>
                </a14:m>
                <a:r>
                  <a:rPr lang="fr-BE" sz="2400" dirty="0" smtClean="0">
                    <a:solidFill>
                      <a:schemeClr val="tx2"/>
                    </a:solidFill>
                  </a:rPr>
                  <a:t>     </a:t>
                </a:r>
              </a:p>
              <a:p>
                <a:endParaRPr lang="fr-BE" sz="2400" dirty="0" smtClean="0">
                  <a:solidFill>
                    <a:schemeClr val="tx2"/>
                  </a:solidFill>
                </a:endParaRPr>
              </a:p>
              <a:p>
                <a:r>
                  <a:rPr lang="fr-BE" sz="2800" i="1" dirty="0">
                    <a:solidFill>
                      <a:schemeClr val="tx2"/>
                    </a:solidFill>
                  </a:rPr>
                  <a:t>	</a:t>
                </a:r>
                <a:r>
                  <a:rPr lang="fr-BE" sz="2800" i="1" dirty="0" err="1" smtClean="0">
                    <a:solidFill>
                      <a:schemeClr val="tx2"/>
                    </a:solidFill>
                  </a:rPr>
                  <a:t>with</a:t>
                </a:r>
                <a:r>
                  <a:rPr lang="fr-BE" sz="2800" i="1" dirty="0" smtClean="0">
                    <a:solidFill>
                      <a:schemeClr val="tx2"/>
                    </a:solidFill>
                  </a:rPr>
                  <a:t> </a:t>
                </a:r>
                <a:r>
                  <a:rPr lang="fr-BE" sz="2800" dirty="0" smtClean="0">
                    <a:solidFill>
                      <a:schemeClr val="tx2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BE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𝑆𝑛</m:t>
                        </m:r>
                      </m:sub>
                    </m:sSub>
                    <m:r>
                      <a:rPr lang="fr-BE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d>
                      <m:dPr>
                        <m:begChr m:val="["/>
                        <m:endChr m:val="]"/>
                        <m:ctrlPr>
                          <a:rPr lang="fr-BE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BE" sz="2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fr-BE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fr-BE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𝑦𝑟𝑜</m:t>
                              </m:r>
                              <m:r>
                                <a:rPr lang="fr-BE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BE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fr-BE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𝑔𝑦𝑟𝑜</m:t>
                              </m:r>
                              <m:r>
                                <a:rPr lang="fr-BE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BE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mr>
                          <m:mr>
                            <m:e>
                              <m:r>
                                <a:rPr lang="fr-BE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𝑔𝑦𝑟𝑜</m:t>
                              </m:r>
                              <m:r>
                                <a:rPr lang="fr-BE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BE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BE" sz="2800" dirty="0" smtClean="0">
                    <a:solidFill>
                      <a:schemeClr val="tx2"/>
                    </a:solidFill>
                  </a:rPr>
                  <a:t>  </a:t>
                </a:r>
                <a:r>
                  <a:rPr lang="fr-BE" sz="2800" i="1" dirty="0" smtClean="0">
                    <a:solidFill>
                      <a:schemeClr val="tx2"/>
                    </a:solidFill>
                  </a:rPr>
                  <a:t>at the </a:t>
                </a:r>
                <a:r>
                  <a:rPr lang="fr-BE" sz="2800" i="1" dirty="0" err="1" smtClean="0">
                    <a:solidFill>
                      <a:schemeClr val="tx2"/>
                    </a:solidFill>
                  </a:rPr>
                  <a:t>step</a:t>
                </a:r>
                <a:r>
                  <a:rPr lang="fr-BE" sz="2800" i="1" dirty="0" smtClean="0">
                    <a:solidFill>
                      <a:schemeClr val="tx2"/>
                    </a:solidFill>
                  </a:rPr>
                  <a:t> time n</a:t>
                </a:r>
              </a:p>
              <a:p>
                <a:r>
                  <a:rPr lang="fr-BE" sz="2800" i="1" dirty="0">
                    <a:solidFill>
                      <a:schemeClr val="tx2"/>
                    </a:solidFill>
                  </a:rPr>
                  <a:t>	</a:t>
                </a:r>
                <a:r>
                  <a:rPr lang="fr-BE" sz="2800" i="1" dirty="0" smtClean="0">
                    <a:solidFill>
                      <a:schemeClr val="tx2"/>
                    </a:solidFill>
                  </a:rPr>
                  <a:t> 	t  :  the value of  </a:t>
                </a:r>
                <a:r>
                  <a:rPr lang="fr-BE" sz="2800" i="1" dirty="0" err="1" smtClean="0">
                    <a:solidFill>
                      <a:schemeClr val="tx2"/>
                    </a:solidFill>
                  </a:rPr>
                  <a:t>step</a:t>
                </a:r>
                <a:r>
                  <a:rPr lang="fr-BE" sz="2800" i="1" dirty="0" smtClean="0">
                    <a:solidFill>
                      <a:schemeClr val="tx2"/>
                    </a:solidFill>
                  </a:rPr>
                  <a:t> time</a:t>
                </a:r>
                <a:endParaRPr lang="fr-BE" sz="2800" i="1" dirty="0">
                  <a:solidFill>
                    <a:schemeClr val="tx2"/>
                  </a:solidFill>
                </a:endParaRPr>
              </a:p>
              <a:p>
                <a:endParaRPr lang="fr-BE" sz="2400" i="1" dirty="0" smtClean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1140" y="2477164"/>
                <a:ext cx="7630859" cy="291701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35" y="5676900"/>
            <a:ext cx="1411301" cy="1003088"/>
          </a:xfrm>
          <a:prstGeom prst="rect">
            <a:avLst/>
          </a:prstGeom>
        </p:spPr>
      </p:pic>
      <p:sp>
        <p:nvSpPr>
          <p:cNvPr id="11" name="Espace réservé du contenu 2"/>
          <p:cNvSpPr txBox="1">
            <a:spLocks/>
          </p:cNvSpPr>
          <p:nvPr/>
        </p:nvSpPr>
        <p:spPr>
          <a:xfrm>
            <a:off x="83848" y="169565"/>
            <a:ext cx="11923688" cy="536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3200" b="1" dirty="0" smtClean="0">
                <a:solidFill>
                  <a:srgbClr val="C00000"/>
                </a:solidFill>
              </a:rPr>
              <a:t>How to </a:t>
            </a:r>
            <a:r>
              <a:rPr lang="fr-BE" sz="3200" b="1" dirty="0" err="1" smtClean="0">
                <a:solidFill>
                  <a:srgbClr val="C00000"/>
                </a:solidFill>
              </a:rPr>
              <a:t>process</a:t>
            </a:r>
            <a:r>
              <a:rPr lang="fr-BE" sz="3200" b="1" dirty="0">
                <a:solidFill>
                  <a:srgbClr val="C00000"/>
                </a:solidFill>
              </a:rPr>
              <a:t> </a:t>
            </a:r>
            <a:r>
              <a:rPr lang="fr-BE" sz="3200" b="1" dirty="0" smtClean="0">
                <a:solidFill>
                  <a:srgbClr val="C00000"/>
                </a:solidFill>
              </a:rPr>
              <a:t>the </a:t>
            </a:r>
            <a:r>
              <a:rPr lang="fr-BE" sz="3200" b="1" dirty="0" err="1" smtClean="0">
                <a:solidFill>
                  <a:srgbClr val="C00000"/>
                </a:solidFill>
              </a:rPr>
              <a:t>wrist</a:t>
            </a:r>
            <a:r>
              <a:rPr lang="fr-BE" sz="3200" b="1" dirty="0" smtClean="0">
                <a:solidFill>
                  <a:srgbClr val="C00000"/>
                </a:solidFill>
              </a:rPr>
              <a:t> </a:t>
            </a:r>
            <a:r>
              <a:rPr lang="fr-BE" sz="3200" b="1" dirty="0" err="1" smtClean="0">
                <a:solidFill>
                  <a:srgbClr val="C00000"/>
                </a:solidFill>
              </a:rPr>
              <a:t>trajectory</a:t>
            </a:r>
            <a:r>
              <a:rPr lang="fr-BE" sz="3200" b="1" dirty="0" smtClean="0">
                <a:solidFill>
                  <a:srgbClr val="C00000"/>
                </a:solidFill>
              </a:rPr>
              <a:t> ?  - </a:t>
            </a:r>
            <a:r>
              <a:rPr lang="fr-BE" sz="2800" b="1" dirty="0" err="1" smtClean="0">
                <a:solidFill>
                  <a:srgbClr val="C00000"/>
                </a:solidFill>
              </a:rPr>
              <a:t>Rotational</a:t>
            </a:r>
            <a:r>
              <a:rPr lang="fr-BE" sz="2800" b="1" dirty="0" smtClean="0">
                <a:solidFill>
                  <a:srgbClr val="C00000"/>
                </a:solidFill>
              </a:rPr>
              <a:t> matrix </a:t>
            </a:r>
            <a:r>
              <a:rPr lang="fr-BE" sz="2800" b="1" dirty="0" err="1" smtClean="0">
                <a:solidFill>
                  <a:srgbClr val="C00000"/>
                </a:solidFill>
              </a:rPr>
              <a:t>from</a:t>
            </a:r>
            <a:r>
              <a:rPr lang="fr-BE" sz="2800" b="1" dirty="0" smtClean="0">
                <a:solidFill>
                  <a:srgbClr val="C00000"/>
                </a:solidFill>
              </a:rPr>
              <a:t> </a:t>
            </a:r>
            <a:r>
              <a:rPr lang="fr-BE" sz="2800" b="1" dirty="0" err="1" smtClean="0">
                <a:solidFill>
                  <a:srgbClr val="C00000"/>
                </a:solidFill>
              </a:rPr>
              <a:t>Gyro</a:t>
            </a:r>
            <a:endParaRPr lang="fr-BE" sz="2800" b="1" dirty="0">
              <a:solidFill>
                <a:srgbClr val="C0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-2598" y="6356350"/>
            <a:ext cx="2743200" cy="365125"/>
          </a:xfrm>
        </p:spPr>
        <p:txBody>
          <a:bodyPr/>
          <a:lstStyle/>
          <a:p>
            <a:fld id="{AF5223DC-B9F3-46E6-8E29-1591439F8C92}" type="slidenum">
              <a:rPr lang="fr-BE" smtClean="0"/>
              <a:t>12</a:t>
            </a:fld>
            <a:endParaRPr lang="fr-BE"/>
          </a:p>
        </p:txBody>
      </p:sp>
      <p:sp>
        <p:nvSpPr>
          <p:cNvPr id="4" name="Rectangle 3"/>
          <p:cNvSpPr/>
          <p:nvPr/>
        </p:nvSpPr>
        <p:spPr>
          <a:xfrm>
            <a:off x="1538550" y="5299915"/>
            <a:ext cx="9131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800" i="1" dirty="0">
                <a:solidFill>
                  <a:schemeClr val="tx2"/>
                </a:solidFill>
              </a:rPr>
              <a:t> Initialisation by the </a:t>
            </a:r>
            <a:r>
              <a:rPr lang="fr-BE" sz="2800" i="1" dirty="0" err="1">
                <a:solidFill>
                  <a:schemeClr val="tx2"/>
                </a:solidFill>
              </a:rPr>
              <a:t>accelerometer</a:t>
            </a:r>
            <a:r>
              <a:rPr lang="fr-BE" sz="2800" i="1" dirty="0">
                <a:solidFill>
                  <a:schemeClr val="tx2"/>
                </a:solidFill>
              </a:rPr>
              <a:t> and </a:t>
            </a:r>
            <a:r>
              <a:rPr lang="fr-BE" sz="2800" i="1" dirty="0" err="1">
                <a:solidFill>
                  <a:schemeClr val="tx2"/>
                </a:solidFill>
              </a:rPr>
              <a:t>magnetometer</a:t>
            </a:r>
            <a:r>
              <a:rPr lang="fr-BE" sz="2800" i="1" dirty="0">
                <a:solidFill>
                  <a:schemeClr val="tx2"/>
                </a:solidFill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214124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90" y="911298"/>
            <a:ext cx="2317050" cy="184895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042" y="2332440"/>
            <a:ext cx="3978529" cy="157193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35" y="5676900"/>
            <a:ext cx="1411301" cy="1003088"/>
          </a:xfrm>
          <a:prstGeom prst="rect">
            <a:avLst/>
          </a:prstGeom>
        </p:spPr>
      </p:pic>
      <p:sp>
        <p:nvSpPr>
          <p:cNvPr id="11" name="Espace réservé du contenu 2"/>
          <p:cNvSpPr txBox="1">
            <a:spLocks/>
          </p:cNvSpPr>
          <p:nvPr/>
        </p:nvSpPr>
        <p:spPr>
          <a:xfrm>
            <a:off x="83848" y="169565"/>
            <a:ext cx="11923688" cy="536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3200" b="1" dirty="0" smtClean="0">
                <a:solidFill>
                  <a:srgbClr val="C00000"/>
                </a:solidFill>
              </a:rPr>
              <a:t>How to </a:t>
            </a:r>
            <a:r>
              <a:rPr lang="fr-BE" sz="3200" b="1" dirty="0" err="1" smtClean="0">
                <a:solidFill>
                  <a:srgbClr val="C00000"/>
                </a:solidFill>
              </a:rPr>
              <a:t>process</a:t>
            </a:r>
            <a:r>
              <a:rPr lang="fr-BE" sz="3200" b="1" dirty="0">
                <a:solidFill>
                  <a:srgbClr val="C00000"/>
                </a:solidFill>
              </a:rPr>
              <a:t> </a:t>
            </a:r>
            <a:r>
              <a:rPr lang="fr-BE" sz="3200" b="1" dirty="0" smtClean="0">
                <a:solidFill>
                  <a:srgbClr val="C00000"/>
                </a:solidFill>
              </a:rPr>
              <a:t>the </a:t>
            </a:r>
            <a:r>
              <a:rPr lang="fr-BE" sz="3200" b="1" dirty="0" err="1" smtClean="0">
                <a:solidFill>
                  <a:srgbClr val="C00000"/>
                </a:solidFill>
              </a:rPr>
              <a:t>wrist</a:t>
            </a:r>
            <a:r>
              <a:rPr lang="fr-BE" sz="3200" b="1" dirty="0" smtClean="0">
                <a:solidFill>
                  <a:srgbClr val="C00000"/>
                </a:solidFill>
              </a:rPr>
              <a:t> </a:t>
            </a:r>
            <a:r>
              <a:rPr lang="fr-BE" sz="3200" b="1" dirty="0" err="1" smtClean="0">
                <a:solidFill>
                  <a:srgbClr val="C00000"/>
                </a:solidFill>
              </a:rPr>
              <a:t>trajectory</a:t>
            </a:r>
            <a:r>
              <a:rPr lang="fr-BE" sz="3200" b="1" dirty="0" smtClean="0">
                <a:solidFill>
                  <a:srgbClr val="C00000"/>
                </a:solidFill>
              </a:rPr>
              <a:t> ?  - </a:t>
            </a:r>
            <a:r>
              <a:rPr lang="fr-BE" sz="2800" b="1" dirty="0" smtClean="0">
                <a:solidFill>
                  <a:srgbClr val="C00000"/>
                </a:solidFill>
              </a:rPr>
              <a:t>a mix of </a:t>
            </a:r>
            <a:r>
              <a:rPr lang="fr-BE" sz="2800" b="1" dirty="0" err="1" smtClean="0">
                <a:solidFill>
                  <a:srgbClr val="C00000"/>
                </a:solidFill>
              </a:rPr>
              <a:t>each</a:t>
            </a:r>
            <a:r>
              <a:rPr lang="fr-BE" sz="2800" b="1" dirty="0" smtClean="0">
                <a:solidFill>
                  <a:srgbClr val="C00000"/>
                </a:solidFill>
              </a:rPr>
              <a:t> part</a:t>
            </a:r>
            <a:endParaRPr lang="fr-BE" sz="2800" b="1" dirty="0">
              <a:solidFill>
                <a:srgbClr val="C0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18326" y="1172770"/>
            <a:ext cx="984455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>
                <a:solidFill>
                  <a:srgbClr val="FF0000"/>
                </a:solidFill>
              </a:rPr>
              <a:t>Datas </a:t>
            </a:r>
            <a:r>
              <a:rPr lang="fr-BE" sz="2400" dirty="0" err="1" smtClean="0">
                <a:solidFill>
                  <a:srgbClr val="FF0000"/>
                </a:solidFill>
              </a:rPr>
              <a:t>from</a:t>
            </a:r>
            <a:r>
              <a:rPr lang="fr-BE" sz="2400" dirty="0" smtClean="0">
                <a:solidFill>
                  <a:srgbClr val="FF0000"/>
                </a:solidFill>
              </a:rPr>
              <a:t> </a:t>
            </a:r>
            <a:r>
              <a:rPr lang="fr-BE" sz="2400" dirty="0" err="1" smtClean="0">
                <a:solidFill>
                  <a:srgbClr val="FF0000"/>
                </a:solidFill>
              </a:rPr>
              <a:t>accelerometer</a:t>
            </a:r>
            <a:r>
              <a:rPr lang="fr-BE" sz="2400" dirty="0" smtClean="0">
                <a:solidFill>
                  <a:srgbClr val="FF0000"/>
                </a:solidFill>
              </a:rPr>
              <a:t> are </a:t>
            </a:r>
            <a:r>
              <a:rPr lang="fr-BE" sz="2400" dirty="0" err="1" smtClean="0">
                <a:solidFill>
                  <a:srgbClr val="FF0000"/>
                </a:solidFill>
              </a:rPr>
              <a:t>disturbed</a:t>
            </a:r>
            <a:r>
              <a:rPr lang="fr-BE" sz="2400" dirty="0" smtClean="0">
                <a:solidFill>
                  <a:srgbClr val="FF0000"/>
                </a:solidFill>
              </a:rPr>
              <a:t> by </a:t>
            </a:r>
            <a:r>
              <a:rPr lang="fr-BE" sz="2400" dirty="0" err="1" smtClean="0">
                <a:solidFill>
                  <a:srgbClr val="FF0000"/>
                </a:solidFill>
              </a:rPr>
              <a:t>linear</a:t>
            </a:r>
            <a:r>
              <a:rPr lang="fr-BE" sz="2400" dirty="0" smtClean="0">
                <a:solidFill>
                  <a:srgbClr val="FF0000"/>
                </a:solidFill>
              </a:rPr>
              <a:t> </a:t>
            </a:r>
            <a:r>
              <a:rPr lang="fr-BE" sz="2400" dirty="0" err="1" smtClean="0">
                <a:solidFill>
                  <a:srgbClr val="FF0000"/>
                </a:solidFill>
              </a:rPr>
              <a:t>acceleration</a:t>
            </a:r>
            <a:r>
              <a:rPr lang="fr-BE" sz="2400" dirty="0" smtClean="0">
                <a:solidFill>
                  <a:srgbClr val="FF0000"/>
                </a:solidFill>
              </a:rPr>
              <a:t> of the </a:t>
            </a:r>
            <a:r>
              <a:rPr lang="fr-BE" sz="2400" dirty="0" err="1" smtClean="0">
                <a:solidFill>
                  <a:srgbClr val="FF0000"/>
                </a:solidFill>
              </a:rPr>
              <a:t>sensor</a:t>
            </a:r>
            <a:r>
              <a:rPr lang="fr-BE" sz="2400" dirty="0" smtClean="0">
                <a:solidFill>
                  <a:srgbClr val="FF0000"/>
                </a:solidFill>
              </a:rPr>
              <a:t> and </a:t>
            </a:r>
            <a:r>
              <a:rPr lang="fr-BE" sz="2400" dirty="0" err="1" smtClean="0">
                <a:solidFill>
                  <a:srgbClr val="FF0000"/>
                </a:solidFill>
              </a:rPr>
              <a:t>magnetometer</a:t>
            </a:r>
            <a:r>
              <a:rPr lang="fr-BE" sz="2400" dirty="0" smtClean="0">
                <a:solidFill>
                  <a:srgbClr val="FF0000"/>
                </a:solidFill>
              </a:rPr>
              <a:t> data </a:t>
            </a:r>
            <a:r>
              <a:rPr lang="fr-BE" sz="2400" dirty="0" err="1" smtClean="0">
                <a:solidFill>
                  <a:srgbClr val="FF0000"/>
                </a:solidFill>
              </a:rPr>
              <a:t>can</a:t>
            </a:r>
            <a:r>
              <a:rPr lang="fr-BE" sz="2400" dirty="0" smtClean="0">
                <a:solidFill>
                  <a:srgbClr val="FF0000"/>
                </a:solidFill>
              </a:rPr>
              <a:t> </a:t>
            </a:r>
            <a:r>
              <a:rPr lang="fr-BE" sz="2400" dirty="0" err="1" smtClean="0">
                <a:solidFill>
                  <a:srgbClr val="FF0000"/>
                </a:solidFill>
              </a:rPr>
              <a:t>be</a:t>
            </a:r>
            <a:r>
              <a:rPr lang="fr-BE" sz="2400" dirty="0" smtClean="0">
                <a:solidFill>
                  <a:srgbClr val="FF0000"/>
                </a:solidFill>
              </a:rPr>
              <a:t> </a:t>
            </a:r>
            <a:r>
              <a:rPr lang="fr-BE" sz="2400" dirty="0" err="1" smtClean="0">
                <a:solidFill>
                  <a:srgbClr val="FF0000"/>
                </a:solidFill>
              </a:rPr>
              <a:t>disturbed</a:t>
            </a:r>
            <a:r>
              <a:rPr lang="fr-BE" sz="2400" dirty="0" smtClean="0">
                <a:solidFill>
                  <a:srgbClr val="FF0000"/>
                </a:solidFill>
              </a:rPr>
              <a:t> by the environnement</a:t>
            </a:r>
            <a:endParaRPr lang="fr-BE" sz="2400" dirty="0">
              <a:solidFill>
                <a:srgbClr val="FF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4129">
            <a:off x="331357" y="938388"/>
            <a:ext cx="540179" cy="41981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117178" y="2507829"/>
            <a:ext cx="7063257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>
                <a:solidFill>
                  <a:srgbClr val="FF0000"/>
                </a:solidFill>
              </a:rPr>
              <a:t>       Due to signal </a:t>
            </a:r>
            <a:r>
              <a:rPr lang="fr-BE" sz="2400" dirty="0" err="1" smtClean="0">
                <a:solidFill>
                  <a:srgbClr val="FF0000"/>
                </a:solidFill>
              </a:rPr>
              <a:t>integration</a:t>
            </a:r>
            <a:r>
              <a:rPr lang="fr-BE" sz="2400" dirty="0" smtClean="0">
                <a:solidFill>
                  <a:srgbClr val="FF0000"/>
                </a:solidFill>
              </a:rPr>
              <a:t> </a:t>
            </a:r>
            <a:r>
              <a:rPr lang="fr-BE" sz="2400" dirty="0" err="1" smtClean="0">
                <a:solidFill>
                  <a:srgbClr val="FF0000"/>
                </a:solidFill>
              </a:rPr>
              <a:t>between</a:t>
            </a:r>
            <a:r>
              <a:rPr lang="fr-BE" sz="2400" dirty="0" smtClean="0">
                <a:solidFill>
                  <a:srgbClr val="FF0000"/>
                </a:solidFill>
              </a:rPr>
              <a:t> 2 </a:t>
            </a:r>
            <a:r>
              <a:rPr lang="fr-BE" sz="2400" dirty="0" err="1" smtClean="0">
                <a:solidFill>
                  <a:srgbClr val="FF0000"/>
                </a:solidFill>
              </a:rPr>
              <a:t>steps</a:t>
            </a:r>
            <a:r>
              <a:rPr lang="fr-BE" sz="2400" dirty="0" smtClean="0">
                <a:solidFill>
                  <a:srgbClr val="FF0000"/>
                </a:solidFill>
              </a:rPr>
              <a:t> time, </a:t>
            </a:r>
            <a:r>
              <a:rPr lang="fr-BE" sz="2400" dirty="0" err="1" smtClean="0">
                <a:solidFill>
                  <a:srgbClr val="FF0000"/>
                </a:solidFill>
              </a:rPr>
              <a:t>results</a:t>
            </a:r>
            <a:r>
              <a:rPr lang="fr-BE" sz="2400" dirty="0" smtClean="0">
                <a:solidFill>
                  <a:srgbClr val="FF0000"/>
                </a:solidFill>
              </a:rPr>
              <a:t> </a:t>
            </a:r>
            <a:r>
              <a:rPr lang="fr-BE" sz="2400" dirty="0" err="1" smtClean="0">
                <a:solidFill>
                  <a:srgbClr val="FF0000"/>
                </a:solidFill>
              </a:rPr>
              <a:t>from</a:t>
            </a:r>
            <a:r>
              <a:rPr lang="fr-BE" sz="2400" dirty="0" smtClean="0">
                <a:solidFill>
                  <a:srgbClr val="FF0000"/>
                </a:solidFill>
              </a:rPr>
              <a:t> gyroscope </a:t>
            </a:r>
            <a:r>
              <a:rPr lang="fr-BE" sz="2400" dirty="0" err="1" smtClean="0">
                <a:solidFill>
                  <a:srgbClr val="FF0000"/>
                </a:solidFill>
              </a:rPr>
              <a:t>measurement</a:t>
            </a:r>
            <a:r>
              <a:rPr lang="fr-BE" sz="2400" dirty="0" smtClean="0">
                <a:solidFill>
                  <a:srgbClr val="FF0000"/>
                </a:solidFill>
              </a:rPr>
              <a:t> drift over time.</a:t>
            </a:r>
            <a:endParaRPr lang="fr-BE" sz="2400" dirty="0">
              <a:solidFill>
                <a:srgbClr val="FF000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4129">
            <a:off x="3858504" y="2349917"/>
            <a:ext cx="517348" cy="4198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0" y="6993280"/>
                <a:ext cx="10353535" cy="1958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2400" b="1" dirty="0" smtClean="0">
                    <a:solidFill>
                      <a:schemeClr val="tx2"/>
                    </a:solidFill>
                  </a:rPr>
                  <a:t>IF              </a:t>
                </a:r>
                <a:r>
                  <a:rPr lang="fr-BE" sz="2400" dirty="0" smtClean="0">
                    <a:solidFill>
                      <a:schemeClr val="tx2"/>
                    </a:solidFill>
                  </a:rPr>
                  <a:t>0,9 &lt;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fr-BE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𝑎𝑐𝑐</m:t>
                        </m:r>
                      </m:e>
                    </m:d>
                  </m:oMath>
                </a14:m>
                <a:r>
                  <a:rPr lang="fr-BE" sz="2400" dirty="0" smtClean="0">
                    <a:solidFill>
                      <a:schemeClr val="tx2"/>
                    </a:solidFill>
                  </a:rPr>
                  <a:t> &lt; 1,1</a:t>
                </a:r>
              </a:p>
              <a:p>
                <a:endParaRPr lang="fr-BE" sz="2400" dirty="0" smtClean="0">
                  <a:solidFill>
                    <a:schemeClr val="tx2"/>
                  </a:solidFill>
                </a:endParaRPr>
              </a:p>
              <a:p>
                <a:r>
                  <a:rPr lang="fr-BE" sz="2400" b="1" dirty="0" smtClean="0">
                    <a:solidFill>
                      <a:schemeClr val="tx2"/>
                    </a:solidFill>
                  </a:rPr>
                  <a:t>THEN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𝑆𝑛</m:t>
                        </m:r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p>
                    </m:sSubSup>
                  </m:oMath>
                </a14:m>
                <a:r>
                  <a:rPr lang="fr-BE" sz="2400" dirty="0" smtClean="0">
                    <a:solidFill>
                      <a:schemeClr val="tx2"/>
                    </a:solidFill>
                  </a:rPr>
                  <a:t>  =  </a:t>
                </a:r>
                <a:r>
                  <a:rPr lang="fr-BE" sz="2400" b="1" dirty="0" smtClean="0">
                    <a:solidFill>
                      <a:schemeClr val="tx2"/>
                    </a:solidFill>
                  </a:rPr>
                  <a:t>0,1</a:t>
                </a:r>
                <a:r>
                  <a:rPr lang="fr-BE" sz="2400" dirty="0" smtClean="0">
                    <a:solidFill>
                      <a:schemeClr val="tx2"/>
                    </a:solidFill>
                  </a:rPr>
                  <a:t> x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𝑆𝑛</m:t>
                        </m:r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p>
                    </m:sSubSup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𝑏𝑦</m:t>
                    </m:r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𝑎𝑐𝑐</m:t>
                    </m:r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&amp;</m:t>
                    </m:r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𝑚𝑎𝑔</m:t>
                    </m:r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BE" sz="2400" dirty="0" smtClean="0">
                    <a:solidFill>
                      <a:schemeClr val="tx2"/>
                    </a:solidFill>
                  </a:rPr>
                  <a:t> +  </a:t>
                </a:r>
                <a:r>
                  <a:rPr lang="fr-BE" sz="2400" b="1" dirty="0" smtClean="0">
                    <a:solidFill>
                      <a:schemeClr val="tx2"/>
                    </a:solidFill>
                  </a:rPr>
                  <a:t>0,9</a:t>
                </a:r>
                <a:r>
                  <a:rPr lang="fr-BE" sz="2400" dirty="0" smtClean="0">
                    <a:solidFill>
                      <a:schemeClr val="tx2"/>
                    </a:solidFill>
                  </a:rPr>
                  <a:t> x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𝑆𝑛</m:t>
                        </m:r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p>
                    </m:sSubSup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𝑏𝑦</m:t>
                    </m:r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𝑔𝑦𝑟𝑜</m:t>
                    </m:r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BE" sz="2400" dirty="0" smtClean="0">
                    <a:solidFill>
                      <a:schemeClr val="tx2"/>
                    </a:solidFill>
                  </a:rPr>
                  <a:t> </a:t>
                </a:r>
                <a:endParaRPr lang="fr-BE" sz="1050" dirty="0">
                  <a:solidFill>
                    <a:schemeClr val="tx2"/>
                  </a:solidFill>
                </a:endParaRPr>
              </a:p>
              <a:p>
                <a:endParaRPr lang="fr-BE" sz="2400" b="1" dirty="0" smtClean="0">
                  <a:solidFill>
                    <a:schemeClr val="tx2"/>
                  </a:solidFill>
                </a:endParaRPr>
              </a:p>
              <a:p>
                <a:r>
                  <a:rPr lang="fr-BE" sz="2400" b="1" dirty="0" smtClean="0">
                    <a:solidFill>
                      <a:schemeClr val="tx2"/>
                    </a:solidFill>
                  </a:rPr>
                  <a:t>ELSE </a:t>
                </a:r>
                <a:r>
                  <a:rPr lang="fr-BE" sz="2400" dirty="0" smtClean="0">
                    <a:solidFill>
                      <a:schemeClr val="tx2"/>
                    </a:solidFill>
                  </a:rPr>
                  <a:t>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𝑆𝑛</m:t>
                        </m:r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p>
                    </m:sSubSup>
                  </m:oMath>
                </a14:m>
                <a:r>
                  <a:rPr lang="fr-BE" sz="2400" dirty="0" smtClean="0">
                    <a:solidFill>
                      <a:schemeClr val="tx2"/>
                    </a:solidFill>
                  </a:rPr>
                  <a:t>=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𝑆𝑛</m:t>
                        </m:r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fr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p>
                    </m:sSubSup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𝑏𝑦</m:t>
                    </m:r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𝑔𝑦𝑟𝑜</m:t>
                    </m:r>
                    <m:r>
                      <a:rPr lang="fr-B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BE" sz="2400" dirty="0" smtClean="0">
                    <a:solidFill>
                      <a:schemeClr val="tx2"/>
                    </a:solidFill>
                  </a:rPr>
                  <a:t> </a:t>
                </a:r>
                <a:endParaRPr lang="fr-BE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993280"/>
                <a:ext cx="10353535" cy="1958741"/>
              </a:xfrm>
              <a:prstGeom prst="rect">
                <a:avLst/>
              </a:prstGeom>
              <a:blipFill rotWithShape="0">
                <a:blip r:embed="rId7"/>
                <a:stretch>
                  <a:fillRect l="-883" t="-2484" b="-5901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-2598" y="6356350"/>
            <a:ext cx="2743200" cy="365125"/>
          </a:xfrm>
        </p:spPr>
        <p:txBody>
          <a:bodyPr/>
          <a:lstStyle/>
          <a:p>
            <a:fld id="{AF5223DC-B9F3-46E6-8E29-1591439F8C92}" type="slidenum">
              <a:rPr lang="fr-BE" smtClean="0"/>
              <a:t>13</a:t>
            </a:fld>
            <a:endParaRPr lang="fr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783054" y="3705101"/>
                <a:ext cx="10353535" cy="2343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2400" b="1" dirty="0" smtClean="0">
                    <a:solidFill>
                      <a:schemeClr val="tx2"/>
                    </a:solidFill>
                  </a:rPr>
                  <a:t>Solution : </a:t>
                </a:r>
              </a:p>
              <a:p>
                <a:endParaRPr lang="fr-BE" sz="2400" b="1" dirty="0">
                  <a:solidFill>
                    <a:schemeClr val="tx2"/>
                  </a:solidFill>
                </a:endParaRPr>
              </a:p>
              <a:p>
                <a:r>
                  <a:rPr lang="fr-BE" sz="2400" b="1" dirty="0" err="1" smtClean="0">
                    <a:solidFill>
                      <a:schemeClr val="tx2"/>
                    </a:solidFill>
                  </a:rPr>
                  <a:t>Using</a:t>
                </a:r>
                <a:r>
                  <a:rPr lang="fr-BE" sz="2400" b="1" dirty="0" smtClean="0">
                    <a:solidFill>
                      <a:schemeClr val="tx2"/>
                    </a:solidFill>
                  </a:rPr>
                  <a:t> </a:t>
                </a:r>
                <a:r>
                  <a:rPr lang="fr-BE" sz="2400" b="1" dirty="0" err="1" smtClean="0">
                    <a:solidFill>
                      <a:schemeClr val="tx2"/>
                    </a:solidFill>
                  </a:rPr>
                  <a:t>Accelerometer</a:t>
                </a:r>
                <a:r>
                  <a:rPr lang="fr-BE" sz="2400" b="1" dirty="0" smtClean="0">
                    <a:solidFill>
                      <a:schemeClr val="tx2"/>
                    </a:solidFill>
                  </a:rPr>
                  <a:t> and </a:t>
                </a:r>
                <a:r>
                  <a:rPr lang="fr-BE" sz="2400" b="1" dirty="0" err="1" smtClean="0">
                    <a:solidFill>
                      <a:schemeClr val="tx2"/>
                    </a:solidFill>
                  </a:rPr>
                  <a:t>Magnetometer</a:t>
                </a:r>
                <a:r>
                  <a:rPr lang="fr-BE" sz="2400" b="1" dirty="0" smtClean="0">
                    <a:solidFill>
                      <a:schemeClr val="tx2"/>
                    </a:solidFill>
                  </a:rPr>
                  <a:t> </a:t>
                </a:r>
                <a:r>
                  <a:rPr lang="fr-BE" sz="2400" b="1" dirty="0" err="1" smtClean="0">
                    <a:solidFill>
                      <a:schemeClr val="tx2"/>
                    </a:solidFill>
                  </a:rPr>
                  <a:t>method</a:t>
                </a:r>
                <a:r>
                  <a:rPr lang="fr-BE" sz="2400" b="1" dirty="0" smtClean="0">
                    <a:solidFill>
                      <a:schemeClr val="tx2"/>
                    </a:solidFill>
                  </a:rPr>
                  <a:t> to </a:t>
                </a:r>
                <a:r>
                  <a:rPr lang="fr-BE" sz="2400" b="1" dirty="0" err="1" smtClean="0">
                    <a:solidFill>
                      <a:schemeClr val="tx2"/>
                    </a:solidFill>
                  </a:rPr>
                  <a:t>compensate</a:t>
                </a:r>
                <a:r>
                  <a:rPr lang="fr-BE" sz="2400" b="1" dirty="0" smtClean="0">
                    <a:solidFill>
                      <a:schemeClr val="tx2"/>
                    </a:solidFill>
                  </a:rPr>
                  <a:t> the drift of the gyroscope signal. </a:t>
                </a:r>
              </a:p>
              <a:p>
                <a:endParaRPr lang="fr-BE" sz="2400" b="1" dirty="0">
                  <a:solidFill>
                    <a:schemeClr val="tx2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2400" b="1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𝑹𝒐𝒕𝒂𝒕𝒊𝒐</m:t>
                      </m:r>
                      <m:sSub>
                        <m:sSubPr>
                          <m:ctrlPr>
                            <a:rPr lang="fr-BE" sz="2400" b="1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BE" sz="2400" b="1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BE" sz="2400" b="1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𝒇𝒊𝒍𝒕𝒓𝒆</m:t>
                          </m:r>
                        </m:sub>
                      </m:sSub>
                      <m:r>
                        <a:rPr lang="fr-BE" sz="2400" b="1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fr-BE" sz="2400" b="1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BE" sz="2400" b="1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BE" sz="2400" b="1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BE" sz="2400" b="1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BE" sz="2400" b="1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BE" sz="2400" b="1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𝑹𝒐𝒕𝒂𝒕𝒊𝒐</m:t>
                      </m:r>
                      <m:sSub>
                        <m:sSubPr>
                          <m:ctrlPr>
                            <a:rPr lang="fr-BE" sz="2400" b="1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BE" sz="2400" b="1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BE" sz="2400" b="1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𝒂𝒄𝒄</m:t>
                          </m:r>
                          <m:r>
                            <a:rPr lang="fr-BE" sz="2400" b="1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&amp;</m:t>
                          </m:r>
                          <m:r>
                            <a:rPr lang="fr-BE" sz="2400" b="1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𝒎𝒂𝒈</m:t>
                          </m:r>
                        </m:sub>
                      </m:sSub>
                      <m:r>
                        <a:rPr lang="fr-BE" sz="2400" b="1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BE" sz="2400" b="1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BE" sz="2400" b="1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BE" sz="2400" b="1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fr-BE" sz="2400" b="1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BE" sz="2400" b="1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𝑹𝒐𝒕𝒂𝒕𝒊𝒐</m:t>
                      </m:r>
                      <m:sSub>
                        <m:sSubPr>
                          <m:ctrlPr>
                            <a:rPr lang="fr-BE" sz="2400" b="1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BE" sz="2400" b="1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BE" sz="2400" b="1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𝒈𝒚𝒓𝒐𝒔𝒄𝒐𝒑𝒆</m:t>
                          </m:r>
                        </m:sub>
                      </m:sSub>
                      <m:r>
                        <a:rPr lang="fr-BE" sz="2400" b="1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fr-BE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54" y="3705101"/>
                <a:ext cx="10353535" cy="2343334"/>
              </a:xfrm>
              <a:prstGeom prst="rect">
                <a:avLst/>
              </a:prstGeom>
              <a:blipFill rotWithShape="0">
                <a:blip r:embed="rId8"/>
                <a:stretch>
                  <a:fillRect l="-883" t="-2083" r="-765" b="-1823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994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3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4" t="27038" r="41774" b="20321"/>
          <a:stretch/>
        </p:blipFill>
        <p:spPr>
          <a:xfrm>
            <a:off x="1435100" y="690465"/>
            <a:ext cx="7975600" cy="5430935"/>
          </a:xfrm>
          <a:prstGeom prst="rect">
            <a:avLst/>
          </a:prstGeom>
        </p:spPr>
      </p:pic>
      <p:sp>
        <p:nvSpPr>
          <p:cNvPr id="12" name="Espace réservé du contenu 2"/>
          <p:cNvSpPr txBox="1">
            <a:spLocks/>
          </p:cNvSpPr>
          <p:nvPr/>
        </p:nvSpPr>
        <p:spPr>
          <a:xfrm>
            <a:off x="83848" y="169565"/>
            <a:ext cx="11923688" cy="536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3200" b="1" dirty="0" smtClean="0">
                <a:solidFill>
                  <a:schemeClr val="accent6">
                    <a:lumMod val="75000"/>
                  </a:schemeClr>
                </a:solidFill>
              </a:rPr>
              <a:t>First </a:t>
            </a:r>
            <a:r>
              <a:rPr lang="fr-BE" sz="3200" b="1" dirty="0" err="1" smtClean="0">
                <a:solidFill>
                  <a:schemeClr val="accent6">
                    <a:lumMod val="75000"/>
                  </a:schemeClr>
                </a:solidFill>
              </a:rPr>
              <a:t>Results</a:t>
            </a:r>
            <a:r>
              <a:rPr lang="fr-BE" sz="3200" b="1" dirty="0" smtClean="0">
                <a:solidFill>
                  <a:schemeClr val="accent6">
                    <a:lumMod val="75000"/>
                  </a:schemeClr>
                </a:solidFill>
              </a:rPr>
              <a:t> - Name</a:t>
            </a:r>
            <a:endParaRPr lang="fr-BE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35" y="5676900"/>
            <a:ext cx="1411301" cy="1003088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-2598" y="6356350"/>
            <a:ext cx="2743200" cy="365125"/>
          </a:xfrm>
        </p:spPr>
        <p:txBody>
          <a:bodyPr/>
          <a:lstStyle/>
          <a:p>
            <a:fld id="{AF5223DC-B9F3-46E6-8E29-1591439F8C92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2937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éo démo laur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9179" y="1464129"/>
            <a:ext cx="7646506" cy="4301160"/>
          </a:xfrm>
          <a:prstGeom prst="rect">
            <a:avLst/>
          </a:prstGeom>
        </p:spPr>
      </p:pic>
      <p:sp>
        <p:nvSpPr>
          <p:cNvPr id="9" name="Espace réservé du contenu 2"/>
          <p:cNvSpPr txBox="1">
            <a:spLocks/>
          </p:cNvSpPr>
          <p:nvPr/>
        </p:nvSpPr>
        <p:spPr>
          <a:xfrm>
            <a:off x="83848" y="169565"/>
            <a:ext cx="11923688" cy="536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3200" b="1" dirty="0" smtClean="0">
                <a:solidFill>
                  <a:schemeClr val="accent6">
                    <a:lumMod val="75000"/>
                  </a:schemeClr>
                </a:solidFill>
              </a:rPr>
              <a:t>First </a:t>
            </a:r>
            <a:r>
              <a:rPr lang="fr-BE" sz="3200" b="1" dirty="0" err="1" smtClean="0">
                <a:solidFill>
                  <a:schemeClr val="accent6">
                    <a:lumMod val="75000"/>
                  </a:schemeClr>
                </a:solidFill>
              </a:rPr>
              <a:t>Results</a:t>
            </a:r>
            <a:r>
              <a:rPr lang="fr-BE" sz="3200" b="1" dirty="0" smtClean="0">
                <a:solidFill>
                  <a:schemeClr val="accent6">
                    <a:lumMod val="75000"/>
                  </a:schemeClr>
                </a:solidFill>
              </a:rPr>
              <a:t> - Robot</a:t>
            </a:r>
            <a:endParaRPr lang="fr-BE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35" y="5676900"/>
            <a:ext cx="1411301" cy="1003088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2906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35" y="5676900"/>
            <a:ext cx="1411301" cy="1003088"/>
          </a:xfrm>
          <a:prstGeom prst="rect">
            <a:avLst/>
          </a:prstGeom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83848" y="169565"/>
            <a:ext cx="11923688" cy="536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3200" b="1" dirty="0" err="1" smtClean="0">
                <a:solidFill>
                  <a:schemeClr val="accent6">
                    <a:lumMod val="75000"/>
                  </a:schemeClr>
                </a:solidFill>
              </a:rPr>
              <a:t>Error</a:t>
            </a:r>
            <a:r>
              <a:rPr lang="fr-BE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BE" sz="3200" b="1" dirty="0" err="1" smtClean="0">
                <a:solidFill>
                  <a:schemeClr val="accent6">
                    <a:lumMod val="75000"/>
                  </a:schemeClr>
                </a:solidFill>
              </a:rPr>
              <a:t>measurement</a:t>
            </a:r>
            <a:r>
              <a:rPr lang="fr-BE" sz="3200" b="1" dirty="0" smtClean="0">
                <a:solidFill>
                  <a:schemeClr val="accent6">
                    <a:lumMod val="75000"/>
                  </a:schemeClr>
                </a:solidFill>
              </a:rPr>
              <a:t> : </a:t>
            </a:r>
            <a:r>
              <a:rPr lang="fr-BE" sz="3200" b="1" dirty="0" err="1" smtClean="0">
                <a:solidFill>
                  <a:schemeClr val="accent6">
                    <a:lumMod val="75000"/>
                  </a:schemeClr>
                </a:solidFill>
              </a:rPr>
              <a:t>Magnetometer</a:t>
            </a:r>
            <a:endParaRPr lang="fr-BE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-2598" y="6314863"/>
            <a:ext cx="2743200" cy="365125"/>
          </a:xfrm>
        </p:spPr>
        <p:txBody>
          <a:bodyPr/>
          <a:lstStyle/>
          <a:p>
            <a:fld id="{AF5223DC-B9F3-46E6-8E29-1591439F8C92}" type="slidenum">
              <a:rPr lang="fr-BE" smtClean="0"/>
              <a:t>16</a:t>
            </a:fld>
            <a:endParaRPr lang="fr-BE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4221" y="1440544"/>
            <a:ext cx="5098368" cy="50983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30261" y="3463948"/>
            <a:ext cx="437974" cy="10515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BE" sz="1400" b="1" dirty="0" smtClean="0"/>
              <a:t>IMU module</a:t>
            </a:r>
            <a:endParaRPr lang="fr-BE" sz="1400" b="1" dirty="0"/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5203405" y="706140"/>
            <a:ext cx="0" cy="981075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5348403" y="873424"/>
                <a:ext cx="574195" cy="644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BE" sz="32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BE" sz="32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</m:oMath>
                  </m:oMathPara>
                </a14:m>
                <a:endParaRPr lang="fr-BE" b="1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8403" y="873424"/>
                <a:ext cx="574195" cy="64466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103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95" y="728296"/>
            <a:ext cx="11809405" cy="562805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146982" y="5767368"/>
            <a:ext cx="94492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800" b="1" i="1" dirty="0" err="1" smtClean="0"/>
              <a:t>Error</a:t>
            </a:r>
            <a:r>
              <a:rPr lang="fr-BE" sz="2800" b="1" i="1" dirty="0" smtClean="0"/>
              <a:t> of the </a:t>
            </a:r>
            <a:r>
              <a:rPr lang="fr-BE" sz="2800" b="1" i="1" dirty="0" err="1" smtClean="0"/>
              <a:t>magnetometer</a:t>
            </a:r>
            <a:r>
              <a:rPr lang="fr-BE" sz="2800" b="1" i="1" dirty="0" smtClean="0"/>
              <a:t> </a:t>
            </a:r>
            <a:r>
              <a:rPr lang="fr-BE" sz="2800" b="1" i="1" dirty="0" err="1" smtClean="0"/>
              <a:t>compared</a:t>
            </a:r>
            <a:r>
              <a:rPr lang="fr-BE" sz="2800" b="1" i="1" dirty="0" smtClean="0"/>
              <a:t> to the </a:t>
            </a:r>
            <a:r>
              <a:rPr lang="fr-BE" sz="2800" b="1" i="1" dirty="0" err="1" smtClean="0"/>
              <a:t>magnetic</a:t>
            </a:r>
            <a:r>
              <a:rPr lang="fr-BE" sz="2800" b="1" i="1" dirty="0" smtClean="0"/>
              <a:t> </a:t>
            </a:r>
            <a:r>
              <a:rPr lang="fr-BE" sz="2800" b="1" i="1" dirty="0" err="1" smtClean="0"/>
              <a:t>north</a:t>
            </a:r>
            <a:r>
              <a:rPr lang="fr-BE" sz="2800" b="1" i="1" dirty="0" smtClean="0"/>
              <a:t>  : </a:t>
            </a:r>
          </a:p>
          <a:p>
            <a:pPr algn="ctr"/>
            <a:r>
              <a:rPr lang="fr-BE" sz="2800" b="1" i="1" dirty="0" err="1" smtClean="0"/>
              <a:t>Between</a:t>
            </a:r>
            <a:r>
              <a:rPr lang="fr-BE" sz="2800" b="1" i="1" dirty="0" smtClean="0"/>
              <a:t> -13° and 17°</a:t>
            </a:r>
            <a:endParaRPr lang="fr-BE" sz="2800" b="1" i="1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35" y="5676900"/>
            <a:ext cx="1411301" cy="1003088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-2598" y="6356350"/>
            <a:ext cx="2743200" cy="365125"/>
          </a:xfrm>
        </p:spPr>
        <p:txBody>
          <a:bodyPr/>
          <a:lstStyle/>
          <a:p>
            <a:fld id="{AF5223DC-B9F3-46E6-8E29-1591439F8C92}" type="slidenum">
              <a:rPr lang="fr-BE" smtClean="0"/>
              <a:t>17</a:t>
            </a:fld>
            <a:endParaRPr lang="fr-BE"/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83848" y="169565"/>
            <a:ext cx="11923688" cy="536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3200" b="1" dirty="0" err="1" smtClean="0">
                <a:solidFill>
                  <a:schemeClr val="accent6">
                    <a:lumMod val="75000"/>
                  </a:schemeClr>
                </a:solidFill>
              </a:rPr>
              <a:t>Error</a:t>
            </a:r>
            <a:r>
              <a:rPr lang="fr-BE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BE" sz="3200" b="1" dirty="0" err="1" smtClean="0">
                <a:solidFill>
                  <a:schemeClr val="accent6">
                    <a:lumMod val="75000"/>
                  </a:schemeClr>
                </a:solidFill>
              </a:rPr>
              <a:t>Measurement</a:t>
            </a:r>
            <a:r>
              <a:rPr lang="fr-BE" sz="3200" b="1" dirty="0" smtClean="0">
                <a:solidFill>
                  <a:schemeClr val="accent6">
                    <a:lumMod val="75000"/>
                  </a:schemeClr>
                </a:solidFill>
              </a:rPr>
              <a:t> : </a:t>
            </a:r>
            <a:r>
              <a:rPr lang="fr-BE" sz="3200" b="1" dirty="0" err="1" smtClean="0">
                <a:solidFill>
                  <a:schemeClr val="accent6">
                    <a:lumMod val="75000"/>
                  </a:schemeClr>
                </a:solidFill>
              </a:rPr>
              <a:t>Magnetometer</a:t>
            </a:r>
            <a:endParaRPr lang="fr-BE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04" t="8553" r="10082" b="84000"/>
          <a:stretch/>
        </p:blipFill>
        <p:spPr>
          <a:xfrm>
            <a:off x="8679111" y="876022"/>
            <a:ext cx="3118183" cy="95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8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35" y="5676900"/>
            <a:ext cx="1411301" cy="1003088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-2598" y="6356350"/>
            <a:ext cx="2743200" cy="365125"/>
          </a:xfrm>
        </p:spPr>
        <p:txBody>
          <a:bodyPr/>
          <a:lstStyle/>
          <a:p>
            <a:fld id="{AF5223DC-B9F3-46E6-8E29-1591439F8C92}" type="slidenum">
              <a:rPr lang="fr-BE" smtClean="0"/>
              <a:t>18</a:t>
            </a:fld>
            <a:endParaRPr lang="fr-BE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 l="40584" t="20191" r="20492" b="20194"/>
          <a:stretch/>
        </p:blipFill>
        <p:spPr>
          <a:xfrm>
            <a:off x="3140359" y="1315916"/>
            <a:ext cx="5064369" cy="4360984"/>
          </a:xfrm>
          <a:prstGeom prst="rect">
            <a:avLst/>
          </a:prstGeom>
          <a:effectLst>
            <a:softEdge rad="279400"/>
          </a:effectLst>
        </p:spPr>
      </p:pic>
      <p:cxnSp>
        <p:nvCxnSpPr>
          <p:cNvPr id="11" name="Connecteur droit avec flèche 10"/>
          <p:cNvCxnSpPr/>
          <p:nvPr/>
        </p:nvCxnSpPr>
        <p:spPr>
          <a:xfrm flipH="1">
            <a:off x="6534529" y="2918232"/>
            <a:ext cx="17051" cy="81452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6761307" y="2911633"/>
                <a:ext cx="55495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BE" sz="3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BE" sz="3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acc>
                    </m:oMath>
                  </m:oMathPara>
                </a14:m>
                <a:endParaRPr lang="fr-BE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1307" y="2911633"/>
                <a:ext cx="554959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Espace réservé du contenu 2"/>
          <p:cNvSpPr txBox="1">
            <a:spLocks/>
          </p:cNvSpPr>
          <p:nvPr/>
        </p:nvSpPr>
        <p:spPr>
          <a:xfrm>
            <a:off x="83848" y="169565"/>
            <a:ext cx="11923688" cy="536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3200" b="1" dirty="0" err="1" smtClean="0">
                <a:solidFill>
                  <a:schemeClr val="accent6">
                    <a:lumMod val="75000"/>
                  </a:schemeClr>
                </a:solidFill>
              </a:rPr>
              <a:t>Error</a:t>
            </a:r>
            <a:r>
              <a:rPr lang="fr-BE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BE" sz="3200" b="1" dirty="0" err="1" smtClean="0">
                <a:solidFill>
                  <a:schemeClr val="accent6">
                    <a:lumMod val="75000"/>
                  </a:schemeClr>
                </a:solidFill>
              </a:rPr>
              <a:t>measurement</a:t>
            </a:r>
            <a:r>
              <a:rPr lang="fr-BE" sz="3200" b="1" dirty="0" smtClean="0">
                <a:solidFill>
                  <a:schemeClr val="accent6">
                    <a:lumMod val="75000"/>
                  </a:schemeClr>
                </a:solidFill>
              </a:rPr>
              <a:t> : </a:t>
            </a:r>
            <a:r>
              <a:rPr lang="fr-BE" sz="3200" b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fr-BE" sz="3200" b="1" dirty="0" err="1" smtClean="0">
                <a:solidFill>
                  <a:schemeClr val="accent6">
                    <a:lumMod val="75000"/>
                  </a:schemeClr>
                </a:solidFill>
              </a:rPr>
              <a:t>ccelerometer</a:t>
            </a:r>
            <a:endParaRPr lang="fr-BE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69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-2598" y="6356350"/>
            <a:ext cx="2743200" cy="365125"/>
          </a:xfrm>
        </p:spPr>
        <p:txBody>
          <a:bodyPr/>
          <a:lstStyle/>
          <a:p>
            <a:fld id="{AF5223DC-B9F3-46E6-8E29-1591439F8C92}" type="slidenum">
              <a:rPr lang="fr-BE" smtClean="0"/>
              <a:t>19</a:t>
            </a:fld>
            <a:endParaRPr lang="fr-BE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35" y="5676900"/>
            <a:ext cx="1411301" cy="1003088"/>
          </a:xfrm>
          <a:prstGeom prst="rect">
            <a:avLst/>
          </a:prstGeom>
        </p:spPr>
      </p:pic>
      <p:sp>
        <p:nvSpPr>
          <p:cNvPr id="8" name="Espace réservé du contenu 2"/>
          <p:cNvSpPr txBox="1">
            <a:spLocks/>
          </p:cNvSpPr>
          <p:nvPr/>
        </p:nvSpPr>
        <p:spPr>
          <a:xfrm>
            <a:off x="83848" y="169565"/>
            <a:ext cx="11923688" cy="536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3200" b="1" dirty="0" err="1" smtClean="0">
                <a:solidFill>
                  <a:schemeClr val="accent6">
                    <a:lumMod val="75000"/>
                  </a:schemeClr>
                </a:solidFill>
              </a:rPr>
              <a:t>Error</a:t>
            </a:r>
            <a:r>
              <a:rPr lang="fr-BE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BE" sz="3200" b="1" dirty="0" err="1" smtClean="0">
                <a:solidFill>
                  <a:schemeClr val="accent6">
                    <a:lumMod val="75000"/>
                  </a:schemeClr>
                </a:solidFill>
              </a:rPr>
              <a:t>measurement</a:t>
            </a:r>
            <a:r>
              <a:rPr lang="fr-BE" sz="3200" b="1" dirty="0" smtClean="0">
                <a:solidFill>
                  <a:schemeClr val="accent6">
                    <a:lumMod val="75000"/>
                  </a:schemeClr>
                </a:solidFill>
              </a:rPr>
              <a:t> : </a:t>
            </a:r>
            <a:r>
              <a:rPr lang="fr-BE" sz="3200" b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fr-BE" sz="3200" b="1" dirty="0" err="1" smtClean="0">
                <a:solidFill>
                  <a:schemeClr val="accent6">
                    <a:lumMod val="75000"/>
                  </a:schemeClr>
                </a:solidFill>
              </a:rPr>
              <a:t>ccelerometer</a:t>
            </a:r>
            <a:endParaRPr lang="fr-BE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42772" t="20894" r="32901" b="10837"/>
          <a:stretch/>
        </p:blipFill>
        <p:spPr>
          <a:xfrm>
            <a:off x="8617528" y="641382"/>
            <a:ext cx="2980232" cy="470214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/>
          <a:srcRect l="28366" t="23297" r="42553" b="9582"/>
          <a:stretch/>
        </p:blipFill>
        <p:spPr>
          <a:xfrm>
            <a:off x="461417" y="796608"/>
            <a:ext cx="3498522" cy="453987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/>
          <a:srcRect l="25124" t="26537" r="37172" b="10170"/>
          <a:stretch/>
        </p:blipFill>
        <p:spPr>
          <a:xfrm>
            <a:off x="3892300" y="1177957"/>
            <a:ext cx="4491206" cy="423874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7"/>
          <a:srcRect l="78111" t="17014" r="8056" b="76835"/>
          <a:stretch/>
        </p:blipFill>
        <p:spPr>
          <a:xfrm>
            <a:off x="5310187" y="616890"/>
            <a:ext cx="4314234" cy="107855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61417" y="5057575"/>
            <a:ext cx="105123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b="1" i="1" dirty="0" err="1" smtClean="0"/>
              <a:t>Gravity</a:t>
            </a:r>
            <a:r>
              <a:rPr lang="fr-BE" sz="2800" b="1" i="1" dirty="0" smtClean="0"/>
              <a:t> </a:t>
            </a:r>
            <a:r>
              <a:rPr lang="fr-BE" sz="2800" b="1" i="1" dirty="0" err="1" smtClean="0"/>
              <a:t>vector</a:t>
            </a:r>
            <a:r>
              <a:rPr lang="fr-BE" sz="2800" b="1" i="1" dirty="0" smtClean="0"/>
              <a:t> </a:t>
            </a:r>
            <a:r>
              <a:rPr lang="fr-BE" sz="2800" b="1" i="1" dirty="0" err="1" smtClean="0"/>
              <a:t>measured</a:t>
            </a:r>
            <a:r>
              <a:rPr lang="fr-BE" sz="2800" b="1" i="1" dirty="0" smtClean="0"/>
              <a:t> by the </a:t>
            </a:r>
            <a:r>
              <a:rPr lang="fr-BE" sz="2800" b="1" i="1" dirty="0" err="1" smtClean="0"/>
              <a:t>accelerometer</a:t>
            </a:r>
            <a:r>
              <a:rPr lang="fr-BE" sz="2800" b="1" i="1" dirty="0" smtClean="0"/>
              <a:t>:</a:t>
            </a:r>
          </a:p>
          <a:p>
            <a:pPr algn="ctr"/>
            <a:r>
              <a:rPr lang="fr-BE" sz="2800" b="1" i="1" dirty="0"/>
              <a:t>1,42 ° </a:t>
            </a:r>
            <a:r>
              <a:rPr lang="fr-BE" sz="2800" b="1" i="1" dirty="0" err="1"/>
              <a:t>between</a:t>
            </a:r>
            <a:r>
              <a:rPr lang="fr-BE" sz="2800" b="1" i="1" dirty="0"/>
              <a:t> </a:t>
            </a:r>
            <a:r>
              <a:rPr lang="fr-BE" sz="2800" b="1" i="1" dirty="0" smtClean="0"/>
              <a:t>the </a:t>
            </a:r>
            <a:r>
              <a:rPr lang="fr-BE" sz="2800" b="1" i="1" dirty="0" err="1" smtClean="0"/>
              <a:t>mean</a:t>
            </a:r>
            <a:r>
              <a:rPr lang="fr-BE" sz="2800" b="1" i="1" dirty="0" smtClean="0"/>
              <a:t> </a:t>
            </a:r>
            <a:r>
              <a:rPr lang="fr-BE" sz="2800" b="1" i="1" dirty="0" err="1" smtClean="0"/>
              <a:t>vector</a:t>
            </a:r>
            <a:r>
              <a:rPr lang="fr-BE" sz="2800" b="1" i="1" dirty="0" smtClean="0"/>
              <a:t> and the </a:t>
            </a:r>
            <a:r>
              <a:rPr lang="fr-BE" sz="2800" b="1" i="1" dirty="0" err="1" smtClean="0"/>
              <a:t>gravity</a:t>
            </a:r>
            <a:endParaRPr lang="fr-BE" sz="2800" b="1" i="1" dirty="0" smtClean="0"/>
          </a:p>
          <a:p>
            <a:pPr algn="ctr"/>
            <a:r>
              <a:rPr lang="fr-BE" sz="2800" b="1" i="1" dirty="0" smtClean="0"/>
              <a:t>[0,36° ; 0,17°] </a:t>
            </a:r>
            <a:r>
              <a:rPr lang="fr-BE" sz="2800" b="1" i="1" dirty="0" err="1" smtClean="0"/>
              <a:t>between</a:t>
            </a:r>
            <a:r>
              <a:rPr lang="fr-BE" sz="2800" b="1" i="1" dirty="0" smtClean="0"/>
              <a:t> </a:t>
            </a:r>
            <a:r>
              <a:rPr lang="fr-BE" sz="2800" b="1" i="1" dirty="0" err="1" smtClean="0"/>
              <a:t>vectors</a:t>
            </a:r>
            <a:r>
              <a:rPr lang="fr-BE" sz="2800" b="1" i="1" dirty="0" smtClean="0"/>
              <a:t> </a:t>
            </a:r>
            <a:r>
              <a:rPr lang="fr-BE" sz="2800" b="1" i="1" dirty="0" err="1" smtClean="0"/>
              <a:t>measured</a:t>
            </a:r>
            <a:r>
              <a:rPr lang="fr-BE" sz="2800" b="1" i="1" dirty="0" smtClean="0"/>
              <a:t> and </a:t>
            </a:r>
            <a:r>
              <a:rPr lang="fr-BE" sz="2800" b="1" i="1" dirty="0" err="1" smtClean="0"/>
              <a:t>mean</a:t>
            </a:r>
            <a:r>
              <a:rPr lang="fr-BE" sz="2800" b="1" i="1" dirty="0" smtClean="0"/>
              <a:t> </a:t>
            </a:r>
            <a:r>
              <a:rPr lang="fr-BE" sz="2800" b="1" i="1" dirty="0" err="1" smtClean="0"/>
              <a:t>vector</a:t>
            </a:r>
            <a:r>
              <a:rPr lang="fr-BE" sz="2800" b="1" i="1" dirty="0" smtClean="0"/>
              <a:t> </a:t>
            </a:r>
            <a:endParaRPr lang="fr-BE" sz="2800" b="1" i="1" dirty="0"/>
          </a:p>
        </p:txBody>
      </p:sp>
    </p:spTree>
    <p:extLst>
      <p:ext uri="{BB962C8B-B14F-4D97-AF65-F5344CB8AC3E}">
        <p14:creationId xmlns:p14="http://schemas.microsoft.com/office/powerpoint/2010/main" val="75273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35" y="5676900"/>
            <a:ext cx="1411301" cy="1003088"/>
          </a:xfrm>
          <a:prstGeom prst="rect">
            <a:avLst/>
          </a:prstGeom>
        </p:spPr>
      </p:pic>
      <p:pic>
        <p:nvPicPr>
          <p:cNvPr id="9" name="Picture 2" descr="Résultat de recherche d'images pour &quot;teach pendant abb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78" b="93275" l="5395" r="92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436" y="2659821"/>
            <a:ext cx="2022556" cy="153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464" y="4770690"/>
            <a:ext cx="2587247" cy="151294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89206">
                        <a14:foregroundMark x1="24075" y1="6301" x2="24075" y2="6301"/>
                        <a14:foregroundMark x1="31292" y1="7945" x2="31292" y2="7945"/>
                        <a14:foregroundMark x1="33899" y1="8493" x2="33899" y2="8493"/>
                        <a14:foregroundMark x1="32686" y1="8402" x2="32686" y2="8402"/>
                        <a14:foregroundMark x1="32686" y1="8037" x2="32686" y2="8037"/>
                        <a14:foregroundMark x1="31656" y1="7489" x2="31656" y2="7489"/>
                        <a14:foregroundMark x1="30746" y1="7123" x2="30746" y2="7123"/>
                        <a14:foregroundMark x1="72529" y1="46758" x2="72529" y2="46758"/>
                        <a14:foregroundMark x1="71922" y1="49132" x2="71922" y2="49132"/>
                        <a14:foregroundMark x1="69254" y1="47945" x2="69254" y2="47945"/>
                        <a14:foregroundMark x1="68830" y1="65023" x2="68830" y2="65023"/>
                        <a14:foregroundMark x1="72529" y1="73699" x2="72529" y2="73699"/>
                        <a14:foregroundMark x1="64888" y1="73699" x2="64888" y2="73699"/>
                        <a14:foregroundMark x1="69497" y1="76804" x2="69497" y2="76804"/>
                        <a14:foregroundMark x1="80716" y1="51598" x2="80716" y2="51598"/>
                        <a14:foregroundMark x1="85324" y1="49680" x2="85324" y2="49680"/>
                        <a14:foregroundMark x1="84051" y1="52968" x2="84051" y2="52968"/>
                        <a14:foregroundMark x1="80776" y1="51689" x2="80776" y2="51689"/>
                        <a14:foregroundMark x1="81383" y1="50411" x2="81383" y2="50411"/>
                        <a14:foregroundMark x1="82414" y1="53881" x2="82414" y2="53881"/>
                        <a14:foregroundMark x1="81261" y1="53881" x2="81261" y2="53881"/>
                        <a14:foregroundMark x1="84536" y1="47671" x2="84536" y2="47671"/>
                        <a14:foregroundMark x1="65191" y1="72694" x2="65191" y2="72694"/>
                        <a14:foregroundMark x1="66465" y1="76347" x2="66465" y2="76347"/>
                        <a14:foregroundMark x1="65979" y1="76347" x2="65979" y2="76347"/>
                        <a14:foregroundMark x1="67859" y1="74612" x2="67859" y2="74612"/>
                        <a14:foregroundMark x1="66465" y1="72968" x2="66465" y2="72968"/>
                        <a14:foregroundMark x1="74469" y1="78265" x2="74469" y2="78265"/>
                        <a14:foregroundMark x1="72529" y1="78447" x2="72529" y2="78447"/>
                        <a14:foregroundMark x1="72650" y1="78630" x2="72650" y2="78630"/>
                        <a14:foregroundMark x1="84172" y1="46575" x2="84172" y2="46575"/>
                        <a14:foregroundMark x1="40206" y1="47397" x2="40206" y2="47397"/>
                        <a14:foregroundMark x1="40327" y1="49406" x2="40327" y2="49406"/>
                        <a14:foregroundMark x1="40813" y1="55342" x2="40813" y2="55342"/>
                        <a14:foregroundMark x1="39054" y1="31324" x2="39054" y2="31324"/>
                        <a14:foregroundMark x1="39418" y1="29224" x2="39418" y2="29224"/>
                        <a14:backgroundMark x1="60158" y1="65023" x2="60158" y2="65023"/>
                        <a14:backgroundMark x1="67374" y1="86849" x2="67374" y2="86849"/>
                        <a14:backgroundMark x1="56640" y1="93242" x2="56640" y2="93242"/>
                        <a14:backgroundMark x1="37902" y1="94521" x2="37902" y2="94521"/>
                        <a14:backgroundMark x1="51243" y1="96621" x2="51243" y2="96621"/>
                        <a14:backgroundMark x1="62220" y1="45571" x2="62220" y2="45571"/>
                        <a14:backgroundMark x1="66828" y1="88493" x2="66828" y2="88493"/>
                        <a14:backgroundMark x1="75804" y1="92237" x2="75804" y2="92237"/>
                        <a14:backgroundMark x1="35840" y1="90959" x2="35840" y2="90959"/>
                        <a14:backgroundMark x1="41965" y1="85753" x2="41965" y2="85753"/>
                        <a14:backgroundMark x1="51546" y1="92694" x2="51546" y2="92694"/>
                        <a14:backgroundMark x1="44572" y1="94338" x2="44572" y2="94338"/>
                        <a14:backgroundMark x1="32383" y1="97443" x2="32383" y2="97443"/>
                        <a14:backgroundMark x1="41965" y1="77808" x2="41965" y2="77808"/>
                        <a14:backgroundMark x1="40024" y1="80091" x2="40024" y2="80091"/>
                        <a14:backgroundMark x1="63311" y1="36621" x2="63311" y2="36621"/>
                        <a14:backgroundMark x1="43056" y1="50594" x2="43056" y2="50594"/>
                        <a14:backgroundMark x1="43178" y1="44384" x2="43178" y2="44384"/>
                        <a14:backgroundMark x1="40691" y1="29954" x2="40691" y2="29954"/>
                        <a14:backgroundMark x1="39600" y1="3744" x2="39600" y2="3744"/>
                        <a14:backgroundMark x1="32080" y1="3562" x2="32080" y2="3562"/>
                        <a14:backgroundMark x1="36264" y1="5479" x2="36264" y2="5479"/>
                        <a14:backgroundMark x1="36931" y1="3744" x2="36931" y2="3744"/>
                        <a14:backgroundMark x1="33172" y1="93059" x2="33172" y2="93059"/>
                        <a14:backgroundMark x1="4306" y1="80913" x2="4306" y2="80913"/>
                        <a14:backgroundMark x1="5943" y1="90959" x2="5943" y2="90959"/>
                        <a14:backgroundMark x1="5397" y1="87032" x2="5397" y2="87032"/>
                        <a14:backgroundMark x1="3457" y1="68584" x2="3457" y2="68584"/>
                        <a14:backgroundMark x1="546" y1="32877" x2="546" y2="32877"/>
                        <a14:backgroundMark x1="45421" y1="77078" x2="45421" y2="77078"/>
                        <a14:backgroundMark x1="43602" y1="67032" x2="43602" y2="67032"/>
                        <a14:backgroundMark x1="44087" y1="65571" x2="44087" y2="65571"/>
                        <a14:backgroundMark x1="42693" y1="65023" x2="42693" y2="65023"/>
                        <a14:backgroundMark x1="55185" y1="37534" x2="55185" y2="37534"/>
                        <a14:backgroundMark x1="910" y1="34521" x2="910" y2="34521"/>
                        <a14:backgroundMark x1="546" y1="31050" x2="546" y2="31050"/>
                        <a14:backgroundMark x1="424" y1="29680" x2="424" y2="29680"/>
                        <a14:backgroundMark x1="364" y1="25114" x2="364" y2="25114"/>
                        <a14:backgroundMark x1="33535" y1="5479" x2="33535" y2="5479"/>
                        <a14:backgroundMark x1="27471" y1="3379" x2="27471" y2="3379"/>
                        <a14:backgroundMark x1="29958" y1="4658" x2="29958" y2="4658"/>
                        <a14:backgroundMark x1="33050" y1="2557" x2="33050" y2="2557"/>
                        <a14:backgroundMark x1="80230" y1="55890" x2="80230" y2="55890"/>
                        <a14:backgroundMark x1="70285" y1="53059" x2="70285" y2="53059"/>
                        <a14:backgroundMark x1="82656" y1="42922" x2="82656" y2="42922"/>
                        <a14:backgroundMark x1="74045" y1="37900" x2="74045" y2="37900"/>
                        <a14:backgroundMark x1="73681" y1="40548" x2="73681" y2="40548"/>
                        <a14:backgroundMark x1="73863" y1="39361" x2="73863" y2="39361"/>
                        <a14:backgroundMark x1="69739" y1="63927" x2="69739" y2="63927"/>
                        <a14:backgroundMark x1="69557" y1="51689" x2="69557" y2="51689"/>
                        <a14:backgroundMark x1="70285" y1="49406" x2="70285" y2="49406"/>
                        <a14:backgroundMark x1="72226" y1="45023" x2="72226" y2="45023"/>
                        <a14:backgroundMark x1="69375" y1="61096" x2="69375" y2="61096"/>
                        <a14:backgroundMark x1="82535" y1="47306" x2="82535" y2="47306"/>
                        <a14:backgroundMark x1="68405" y1="72694" x2="68405" y2="72694"/>
                        <a14:backgroundMark x1="67314" y1="73333" x2="67314" y2="73333"/>
                        <a14:backgroundMark x1="82110" y1="48219" x2="82110" y2="48219"/>
                        <a14:backgroundMark x1="81928" y1="54795" x2="81928" y2="54795"/>
                        <a14:backgroundMark x1="82596" y1="54703" x2="82596" y2="54703"/>
                        <a14:backgroundMark x1="2062" y1="78721" x2="2062" y2="78721"/>
                        <a14:backgroundMark x1="2062" y1="90411" x2="2062" y2="90411"/>
                        <a14:backgroundMark x1="41419" y1="39817" x2="41419" y2="39817"/>
                        <a14:backgroundMark x1="43117" y1="43744" x2="43117" y2="43744"/>
                        <a14:backgroundMark x1="41722" y1="30137" x2="41722" y2="30137"/>
                        <a14:backgroundMark x1="40631" y1="28858" x2="40631" y2="28858"/>
                        <a14:backgroundMark x1="40388" y1="29315" x2="40388" y2="29315"/>
                        <a14:backgroundMark x1="40327" y1="28767" x2="40327" y2="28767"/>
                        <a14:backgroundMark x1="2001" y1="62100" x2="2001" y2="62100"/>
                        <a14:backgroundMark x1="2729" y1="66575" x2="2729" y2="66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64196" y="3833615"/>
            <a:ext cx="2476008" cy="1644513"/>
          </a:xfrm>
          <a:prstGeom prst="rect">
            <a:avLst/>
          </a:prstGeom>
          <a:ln>
            <a:noFill/>
          </a:ln>
        </p:spPr>
      </p:pic>
      <p:sp>
        <p:nvSpPr>
          <p:cNvPr id="19" name="ZoneTexte 18"/>
          <p:cNvSpPr txBox="1"/>
          <p:nvPr/>
        </p:nvSpPr>
        <p:spPr>
          <a:xfrm>
            <a:off x="901780" y="2362250"/>
            <a:ext cx="3416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>
                <a:solidFill>
                  <a:schemeClr val="tx1">
                    <a:lumMod val="75000"/>
                  </a:schemeClr>
                </a:solidFill>
              </a:rPr>
              <a:t>Via </a:t>
            </a:r>
            <a:r>
              <a:rPr lang="fr-BE" b="1" dirty="0" err="1" smtClean="0">
                <a:solidFill>
                  <a:schemeClr val="tx1">
                    <a:lumMod val="75000"/>
                  </a:schemeClr>
                </a:solidFill>
              </a:rPr>
              <a:t>teach</a:t>
            </a:r>
            <a:r>
              <a:rPr lang="fr-BE" b="1" dirty="0" smtClean="0">
                <a:solidFill>
                  <a:schemeClr val="tx1">
                    <a:lumMod val="75000"/>
                  </a:schemeClr>
                </a:solidFill>
              </a:rPr>
              <a:t>-pendant</a:t>
            </a:r>
            <a:r>
              <a:rPr lang="fr-BE" dirty="0" smtClean="0">
                <a:solidFill>
                  <a:schemeClr val="tx1">
                    <a:lumMod val="75000"/>
                  </a:schemeClr>
                </a:solidFill>
              </a:rPr>
              <a:t> (joint </a:t>
            </a:r>
            <a:r>
              <a:rPr lang="fr-BE" dirty="0" err="1" smtClean="0">
                <a:solidFill>
                  <a:schemeClr val="tx1">
                    <a:lumMod val="75000"/>
                  </a:schemeClr>
                </a:solidFill>
              </a:rPr>
              <a:t>moving</a:t>
            </a:r>
            <a:r>
              <a:rPr lang="fr-BE" dirty="0" smtClean="0">
                <a:solidFill>
                  <a:schemeClr val="tx1">
                    <a:lumMod val="75000"/>
                  </a:schemeClr>
                </a:solidFill>
              </a:rPr>
              <a:t> or end </a:t>
            </a:r>
            <a:r>
              <a:rPr lang="fr-BE" dirty="0" err="1" smtClean="0">
                <a:solidFill>
                  <a:schemeClr val="tx1">
                    <a:lumMod val="75000"/>
                  </a:schemeClr>
                </a:solidFill>
              </a:rPr>
              <a:t>effector</a:t>
            </a:r>
            <a:r>
              <a:rPr lang="fr-BE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tx1">
                    <a:lumMod val="75000"/>
                  </a:schemeClr>
                </a:solidFill>
              </a:rPr>
              <a:t>moving</a:t>
            </a:r>
            <a:r>
              <a:rPr lang="fr-BE" dirty="0" smtClean="0">
                <a:solidFill>
                  <a:schemeClr val="tx1">
                    <a:lumMod val="75000"/>
                  </a:schemeClr>
                </a:solidFill>
              </a:rPr>
              <a:t>)</a:t>
            </a:r>
            <a:endParaRPr lang="fr-BE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749300" y="1447800"/>
            <a:ext cx="4387608" cy="4991100"/>
          </a:xfrm>
          <a:prstGeom prst="roundRect">
            <a:avLst>
              <a:gd name="adj" fmla="val 7931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800"/>
          </a:p>
        </p:txBody>
      </p:sp>
      <p:sp>
        <p:nvSpPr>
          <p:cNvPr id="21" name="ZoneTexte 20"/>
          <p:cNvSpPr txBox="1"/>
          <p:nvPr/>
        </p:nvSpPr>
        <p:spPr>
          <a:xfrm>
            <a:off x="996381" y="1567484"/>
            <a:ext cx="2803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u="sng" dirty="0" err="1" smtClean="0">
                <a:solidFill>
                  <a:srgbClr val="0070C0"/>
                </a:solidFill>
              </a:rPr>
              <a:t>Classical</a:t>
            </a:r>
            <a:r>
              <a:rPr lang="fr-BE" sz="2800" u="sng" dirty="0" smtClean="0">
                <a:solidFill>
                  <a:srgbClr val="0070C0"/>
                </a:solidFill>
              </a:rPr>
              <a:t> </a:t>
            </a:r>
            <a:r>
              <a:rPr lang="fr-BE" sz="2800" u="sng" dirty="0" err="1" smtClean="0">
                <a:solidFill>
                  <a:srgbClr val="0070C0"/>
                </a:solidFill>
              </a:rPr>
              <a:t>methods</a:t>
            </a:r>
            <a:endParaRPr lang="fr-BE" sz="2800" u="sng" dirty="0" smtClean="0">
              <a:solidFill>
                <a:srgbClr val="0070C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000633" y="4021211"/>
            <a:ext cx="3483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>
                <a:solidFill>
                  <a:schemeClr val="tx1">
                    <a:lumMod val="75000"/>
                  </a:schemeClr>
                </a:solidFill>
              </a:rPr>
              <a:t>Via </a:t>
            </a:r>
            <a:r>
              <a:rPr lang="fr-BE" b="1" dirty="0" smtClean="0">
                <a:solidFill>
                  <a:schemeClr val="tx1">
                    <a:lumMod val="75000"/>
                  </a:schemeClr>
                </a:solidFill>
              </a:rPr>
              <a:t>computer</a:t>
            </a:r>
            <a:r>
              <a:rPr lang="fr-BE" dirty="0" smtClean="0">
                <a:solidFill>
                  <a:schemeClr val="tx1">
                    <a:lumMod val="75000"/>
                  </a:schemeClr>
                </a:solidFill>
              </a:rPr>
              <a:t> : </a:t>
            </a:r>
            <a:r>
              <a:rPr lang="fr-BE" dirty="0" err="1" smtClean="0">
                <a:solidFill>
                  <a:schemeClr val="tx1">
                    <a:lumMod val="75000"/>
                  </a:schemeClr>
                </a:solidFill>
              </a:rPr>
              <a:t>graphic</a:t>
            </a:r>
            <a:r>
              <a:rPr lang="fr-BE" dirty="0" smtClean="0">
                <a:solidFill>
                  <a:schemeClr val="tx1">
                    <a:lumMod val="75000"/>
                  </a:schemeClr>
                </a:solidFill>
              </a:rPr>
              <a:t> solution or </a:t>
            </a:r>
            <a:r>
              <a:rPr lang="fr-BE" dirty="0" err="1" smtClean="0">
                <a:solidFill>
                  <a:schemeClr val="tx1">
                    <a:lumMod val="75000"/>
                  </a:schemeClr>
                </a:solidFill>
              </a:rPr>
              <a:t>programming</a:t>
            </a:r>
            <a:r>
              <a:rPr lang="fr-BE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tx1">
                    <a:lumMod val="75000"/>
                  </a:schemeClr>
                </a:solidFill>
              </a:rPr>
              <a:t>language</a:t>
            </a:r>
            <a:endParaRPr lang="fr-BE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6099089" y="676249"/>
            <a:ext cx="5166189" cy="5338409"/>
          </a:xfrm>
          <a:prstGeom prst="roundRect">
            <a:avLst>
              <a:gd name="adj" fmla="val 7931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ZoneTexte 24"/>
          <p:cNvSpPr txBox="1"/>
          <p:nvPr/>
        </p:nvSpPr>
        <p:spPr>
          <a:xfrm>
            <a:off x="6250911" y="726251"/>
            <a:ext cx="469296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800" u="sng" dirty="0" err="1" smtClean="0">
                <a:solidFill>
                  <a:srgbClr val="C00000"/>
                </a:solidFill>
              </a:rPr>
              <a:t>Human</a:t>
            </a:r>
            <a:r>
              <a:rPr lang="fr-BE" sz="2800" u="sng" dirty="0" smtClean="0">
                <a:solidFill>
                  <a:srgbClr val="C00000"/>
                </a:solidFill>
              </a:rPr>
              <a:t>-Robot Collaboratives </a:t>
            </a:r>
            <a:r>
              <a:rPr lang="fr-BE" sz="2800" u="sng" dirty="0" err="1" smtClean="0">
                <a:solidFill>
                  <a:srgbClr val="C00000"/>
                </a:solidFill>
              </a:rPr>
              <a:t>methods</a:t>
            </a:r>
            <a:endParaRPr lang="fr-BE" sz="2800" u="sng" dirty="0" smtClean="0">
              <a:solidFill>
                <a:srgbClr val="C000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099089" y="1743859"/>
            <a:ext cx="237990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BE" sz="2000" dirty="0" smtClean="0">
                <a:solidFill>
                  <a:schemeClr val="tx1">
                    <a:lumMod val="75000"/>
                  </a:schemeClr>
                </a:solidFill>
              </a:rPr>
              <a:t>By </a:t>
            </a:r>
            <a:r>
              <a:rPr lang="fr-BE" sz="2000" b="1" dirty="0" err="1" smtClean="0">
                <a:solidFill>
                  <a:schemeClr val="tx1">
                    <a:lumMod val="75000"/>
                  </a:schemeClr>
                </a:solidFill>
              </a:rPr>
              <a:t>moving</a:t>
            </a:r>
            <a:r>
              <a:rPr lang="fr-BE" sz="2000" dirty="0" smtClean="0">
                <a:solidFill>
                  <a:schemeClr val="tx1">
                    <a:lumMod val="75000"/>
                  </a:schemeClr>
                </a:solidFill>
              </a:rPr>
              <a:t> the robot</a:t>
            </a:r>
            <a:endParaRPr lang="fr-BE" sz="20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478488" y="4579751"/>
            <a:ext cx="2296728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000" dirty="0" smtClean="0">
                <a:solidFill>
                  <a:srgbClr val="FF0000"/>
                </a:solidFill>
              </a:rPr>
              <a:t>By </a:t>
            </a:r>
            <a:r>
              <a:rPr lang="fr-BE" sz="2000" b="1" dirty="0" err="1" smtClean="0">
                <a:solidFill>
                  <a:srgbClr val="FF0000"/>
                </a:solidFill>
              </a:rPr>
              <a:t>Demonstration</a:t>
            </a:r>
            <a:endParaRPr lang="fr-BE" sz="2000" dirty="0" smtClean="0">
              <a:solidFill>
                <a:srgbClr val="FF0000"/>
              </a:solidFill>
            </a:endParaRPr>
          </a:p>
          <a:p>
            <a:pPr algn="ctr"/>
            <a:r>
              <a:rPr lang="fr-BE" sz="2000" dirty="0" smtClean="0">
                <a:solidFill>
                  <a:srgbClr val="FF0000"/>
                </a:solidFill>
              </a:rPr>
              <a:t>to </a:t>
            </a:r>
            <a:r>
              <a:rPr lang="fr-BE" sz="2000" dirty="0">
                <a:solidFill>
                  <a:srgbClr val="FF0000"/>
                </a:solidFill>
              </a:rPr>
              <a:t>the robot</a:t>
            </a:r>
          </a:p>
          <a:p>
            <a:endParaRPr lang="fr-BE" sz="1200" b="1" dirty="0" smtClean="0">
              <a:solidFill>
                <a:srgbClr val="FF0000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6457391" y="3400332"/>
            <a:ext cx="274113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tx1">
                    <a:lumMod val="75000"/>
                  </a:schemeClr>
                </a:solidFill>
              </a:rPr>
              <a:t>Voice</a:t>
            </a:r>
            <a:r>
              <a:rPr lang="fr-BE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tx1">
                    <a:lumMod val="75000"/>
                  </a:schemeClr>
                </a:solidFill>
              </a:rPr>
              <a:t>controlled</a:t>
            </a:r>
            <a:r>
              <a:rPr lang="fr-BE" dirty="0" smtClean="0">
                <a:solidFill>
                  <a:schemeClr val="tx1">
                    <a:lumMod val="75000"/>
                  </a:schemeClr>
                </a:solidFill>
              </a:rPr>
              <a:t> robot</a:t>
            </a:r>
            <a:endParaRPr lang="fr-BE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975" y="1269731"/>
            <a:ext cx="3017030" cy="225523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8" name="Espace réservé du contenu 2"/>
          <p:cNvSpPr txBox="1">
            <a:spLocks/>
          </p:cNvSpPr>
          <p:nvPr/>
        </p:nvSpPr>
        <p:spPr>
          <a:xfrm>
            <a:off x="83848" y="169565"/>
            <a:ext cx="11923688" cy="536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solidFill>
                  <a:srgbClr val="7F7F7F"/>
                </a:solidFill>
              </a:rPr>
              <a:t>How to program a robot nowadays ?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-2598" y="6356350"/>
            <a:ext cx="2743200" cy="365125"/>
          </a:xfrm>
        </p:spPr>
        <p:txBody>
          <a:bodyPr/>
          <a:lstStyle/>
          <a:p>
            <a:fld id="{AF5223DC-B9F3-46E6-8E29-1591439F8C92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7228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  <p:bldP spid="27" grpId="0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-2598" y="6356350"/>
            <a:ext cx="2743200" cy="365125"/>
          </a:xfrm>
        </p:spPr>
        <p:txBody>
          <a:bodyPr/>
          <a:lstStyle/>
          <a:p>
            <a:fld id="{AF5223DC-B9F3-46E6-8E29-1591439F8C92}" type="slidenum">
              <a:rPr lang="fr-BE" smtClean="0"/>
              <a:t>20</a:t>
            </a:fld>
            <a:endParaRPr lang="fr-BE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35" y="5676900"/>
            <a:ext cx="1411301" cy="1003088"/>
          </a:xfrm>
          <a:prstGeom prst="rect">
            <a:avLst/>
          </a:prstGeom>
        </p:spPr>
      </p:pic>
      <p:sp>
        <p:nvSpPr>
          <p:cNvPr id="9" name="Espace réservé du contenu 2"/>
          <p:cNvSpPr txBox="1">
            <a:spLocks/>
          </p:cNvSpPr>
          <p:nvPr/>
        </p:nvSpPr>
        <p:spPr>
          <a:xfrm>
            <a:off x="83848" y="169565"/>
            <a:ext cx="11923688" cy="536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3600" b="1" dirty="0">
                <a:solidFill>
                  <a:schemeClr val="accent5">
                    <a:lumMod val="75000"/>
                  </a:schemeClr>
                </a:solidFill>
              </a:rPr>
              <a:t>Conclusion</a:t>
            </a:r>
            <a:r>
              <a:rPr lang="fr-BE" sz="4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fr-BE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14271" y="1643341"/>
            <a:ext cx="80748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i="1" dirty="0" smtClean="0">
                <a:solidFill>
                  <a:schemeClr val="accent5">
                    <a:lumMod val="75000"/>
                  </a:schemeClr>
                </a:solidFill>
              </a:rPr>
              <a:t>- </a:t>
            </a:r>
            <a:r>
              <a:rPr lang="fr-BE" sz="2800" b="1" i="1" dirty="0" err="1" smtClean="0">
                <a:solidFill>
                  <a:schemeClr val="accent5">
                    <a:lumMod val="75000"/>
                  </a:schemeClr>
                </a:solidFill>
              </a:rPr>
              <a:t>Quantify</a:t>
            </a:r>
            <a:r>
              <a:rPr lang="fr-BE" sz="28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BE" sz="2800" b="1" i="1" dirty="0">
                <a:solidFill>
                  <a:schemeClr val="accent5">
                    <a:lumMod val="75000"/>
                  </a:schemeClr>
                </a:solidFill>
              </a:rPr>
              <a:t>the </a:t>
            </a:r>
            <a:r>
              <a:rPr lang="fr-BE" sz="2800" b="1" i="1" dirty="0" smtClean="0">
                <a:solidFill>
                  <a:schemeClr val="accent5">
                    <a:lumMod val="75000"/>
                  </a:schemeClr>
                </a:solidFill>
              </a:rPr>
              <a:t>global </a:t>
            </a:r>
            <a:r>
              <a:rPr lang="fr-BE" sz="2800" b="1" i="1" dirty="0" err="1" smtClean="0">
                <a:solidFill>
                  <a:schemeClr val="accent5">
                    <a:lumMod val="75000"/>
                  </a:schemeClr>
                </a:solidFill>
              </a:rPr>
              <a:t>error</a:t>
            </a:r>
            <a:r>
              <a:rPr lang="fr-BE" sz="2800" b="1" i="1" dirty="0" smtClean="0">
                <a:solidFill>
                  <a:schemeClr val="accent5">
                    <a:lumMod val="75000"/>
                  </a:schemeClr>
                </a:solidFill>
              </a:rPr>
              <a:t> by </a:t>
            </a:r>
            <a:r>
              <a:rPr lang="fr-BE" sz="2800" b="1" i="1" dirty="0" err="1" smtClean="0">
                <a:solidFill>
                  <a:schemeClr val="accent5">
                    <a:lumMod val="75000"/>
                  </a:schemeClr>
                </a:solidFill>
              </a:rPr>
              <a:t>CodaMotion</a:t>
            </a:r>
            <a:r>
              <a:rPr lang="fr-BE" sz="2800" b="1" i="1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</a:p>
          <a:p>
            <a:r>
              <a:rPr lang="fr-BE" sz="2800" b="1" i="1" dirty="0" smtClean="0">
                <a:solidFill>
                  <a:schemeClr val="accent5">
                    <a:lumMod val="75000"/>
                  </a:schemeClr>
                </a:solidFill>
              </a:rPr>
              <a:t>- Is </a:t>
            </a:r>
            <a:r>
              <a:rPr lang="fr-BE" sz="2800" b="1" i="1" dirty="0" err="1">
                <a:solidFill>
                  <a:schemeClr val="accent5">
                    <a:lumMod val="75000"/>
                  </a:schemeClr>
                </a:solidFill>
              </a:rPr>
              <a:t>it</a:t>
            </a:r>
            <a:r>
              <a:rPr lang="fr-BE" sz="2800" b="1" i="1" dirty="0">
                <a:solidFill>
                  <a:schemeClr val="accent5">
                    <a:lumMod val="75000"/>
                  </a:schemeClr>
                </a:solidFill>
              </a:rPr>
              <a:t> possible to use the </a:t>
            </a:r>
            <a:r>
              <a:rPr lang="fr-BE" sz="2800" b="1" i="1" dirty="0" err="1">
                <a:solidFill>
                  <a:schemeClr val="accent5">
                    <a:lumMod val="75000"/>
                  </a:schemeClr>
                </a:solidFill>
              </a:rPr>
              <a:t>linear</a:t>
            </a:r>
            <a:r>
              <a:rPr lang="fr-BE" sz="28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BE" sz="2800" b="1" i="1" dirty="0" err="1" smtClean="0">
                <a:solidFill>
                  <a:schemeClr val="accent5">
                    <a:lumMod val="75000"/>
                  </a:schemeClr>
                </a:solidFill>
              </a:rPr>
              <a:t>acceleration</a:t>
            </a:r>
            <a:r>
              <a:rPr lang="fr-BE" sz="2800" b="1" i="1" dirty="0" smtClean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  <a:p>
            <a:endParaRPr lang="fr-BE" sz="2800" b="1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BE" sz="2800" b="1" i="1" dirty="0" smtClean="0">
                <a:solidFill>
                  <a:schemeClr val="accent5">
                    <a:lumMod val="75000"/>
                  </a:schemeClr>
                </a:solidFill>
              </a:rPr>
              <a:t>- </a:t>
            </a:r>
            <a:r>
              <a:rPr lang="fr-BE" sz="2800" b="1" i="1" dirty="0" err="1" smtClean="0">
                <a:solidFill>
                  <a:schemeClr val="accent5">
                    <a:lumMod val="75000"/>
                  </a:schemeClr>
                </a:solidFill>
              </a:rPr>
              <a:t>Add</a:t>
            </a:r>
            <a:r>
              <a:rPr lang="fr-BE" sz="28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BE" sz="2800" b="1" i="1" dirty="0">
                <a:solidFill>
                  <a:schemeClr val="accent5">
                    <a:lumMod val="75000"/>
                  </a:schemeClr>
                </a:solidFill>
              </a:rPr>
              <a:t>orientation ( not </a:t>
            </a:r>
            <a:r>
              <a:rPr lang="fr-BE" sz="2800" b="1" i="1" dirty="0" err="1">
                <a:solidFill>
                  <a:schemeClr val="accent5">
                    <a:lumMod val="75000"/>
                  </a:schemeClr>
                </a:solidFill>
              </a:rPr>
              <a:t>only</a:t>
            </a:r>
            <a:r>
              <a:rPr lang="fr-BE" sz="28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BE" sz="2800" b="1" i="1" dirty="0" err="1">
                <a:solidFill>
                  <a:schemeClr val="accent5">
                    <a:lumMod val="75000"/>
                  </a:schemeClr>
                </a:solidFill>
              </a:rPr>
              <a:t>trajectory</a:t>
            </a:r>
            <a:r>
              <a:rPr lang="fr-BE" sz="2800" b="1" i="1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r>
              <a:rPr lang="fr-BE" sz="2800" b="1" i="1" dirty="0" smtClean="0">
                <a:solidFill>
                  <a:schemeClr val="accent5">
                    <a:lumMod val="75000"/>
                  </a:schemeClr>
                </a:solidFill>
              </a:rPr>
              <a:t>- Calibration </a:t>
            </a:r>
            <a:endParaRPr lang="fr-BE" sz="2800" b="1" i="1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7812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BE" sz="5400" b="1" i="1" dirty="0">
                <a:solidFill>
                  <a:schemeClr val="accent5">
                    <a:lumMod val="75000"/>
                  </a:schemeClr>
                </a:solidFill>
              </a:rPr>
              <a:t>Questions ?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-2598" y="6327775"/>
            <a:ext cx="2743200" cy="365125"/>
          </a:xfrm>
        </p:spPr>
        <p:txBody>
          <a:bodyPr/>
          <a:lstStyle/>
          <a:p>
            <a:fld id="{AF5223DC-B9F3-46E6-8E29-1591439F8C92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3327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35" y="5676900"/>
            <a:ext cx="1411301" cy="1003088"/>
          </a:xfrm>
          <a:prstGeom prst="rect">
            <a:avLst/>
          </a:prstGeom>
        </p:spPr>
      </p:pic>
      <p:sp>
        <p:nvSpPr>
          <p:cNvPr id="7" name="Rectangle à coins arrondis 6"/>
          <p:cNvSpPr/>
          <p:nvPr/>
        </p:nvSpPr>
        <p:spPr>
          <a:xfrm>
            <a:off x="431800" y="1726988"/>
            <a:ext cx="3124200" cy="4451456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endParaRPr lang="fr-BE" sz="2400" dirty="0"/>
          </a:p>
          <a:p>
            <a:r>
              <a:rPr lang="fr-BE" sz="2400" dirty="0" smtClean="0"/>
              <a:t> -  </a:t>
            </a:r>
            <a:r>
              <a:rPr lang="fr-BE" sz="2400" dirty="0" err="1" smtClean="0"/>
              <a:t>Faster</a:t>
            </a:r>
            <a:r>
              <a:rPr lang="fr-BE" sz="2400" dirty="0" smtClean="0"/>
              <a:t> </a:t>
            </a:r>
            <a:r>
              <a:rPr lang="fr-BE" sz="2400" dirty="0" err="1" smtClean="0"/>
              <a:t>programing</a:t>
            </a:r>
            <a:endParaRPr lang="fr-BE" sz="2400" dirty="0" smtClean="0"/>
          </a:p>
          <a:p>
            <a:endParaRPr lang="fr-BE" sz="2400" dirty="0"/>
          </a:p>
          <a:p>
            <a:pPr marL="285750" indent="-285750">
              <a:buFontTx/>
              <a:buChar char="-"/>
            </a:pPr>
            <a:r>
              <a:rPr lang="fr-BE" sz="2400" dirty="0" smtClean="0"/>
              <a:t>More intuitive</a:t>
            </a:r>
          </a:p>
          <a:p>
            <a:pPr marL="285750" indent="-285750">
              <a:buFontTx/>
              <a:buChar char="-"/>
            </a:pPr>
            <a:endParaRPr lang="fr-BE" sz="2400" dirty="0"/>
          </a:p>
          <a:p>
            <a:pPr marL="285750" indent="-285750">
              <a:buFontTx/>
              <a:buChar char="-"/>
            </a:pPr>
            <a:r>
              <a:rPr lang="fr-BE" sz="2400" dirty="0" smtClean="0"/>
              <a:t>No </a:t>
            </a:r>
            <a:r>
              <a:rPr lang="fr-BE" sz="2400" dirty="0" err="1" smtClean="0"/>
              <a:t>skills</a:t>
            </a:r>
            <a:r>
              <a:rPr lang="fr-BE" sz="2400" dirty="0" smtClean="0"/>
              <a:t> </a:t>
            </a:r>
            <a:r>
              <a:rPr lang="fr-BE" sz="2400" dirty="0" err="1" smtClean="0"/>
              <a:t>required</a:t>
            </a:r>
            <a:endParaRPr lang="fr-BE" sz="2400" dirty="0" smtClean="0"/>
          </a:p>
          <a:p>
            <a:pPr marL="285750" indent="-285750">
              <a:buFontTx/>
              <a:buChar char="-"/>
            </a:pPr>
            <a:endParaRPr lang="fr-BE" sz="2400" dirty="0"/>
          </a:p>
          <a:p>
            <a:pPr marL="285750" indent="-285750">
              <a:buFontTx/>
              <a:buChar char="-"/>
            </a:pPr>
            <a:r>
              <a:rPr lang="fr-BE" sz="2400" b="1" dirty="0" err="1" smtClean="0"/>
              <a:t>Programming</a:t>
            </a:r>
            <a:r>
              <a:rPr lang="fr-BE" sz="2400" b="1" dirty="0" smtClean="0"/>
              <a:t> new </a:t>
            </a:r>
            <a:r>
              <a:rPr lang="fr-BE" sz="2400" b="1" dirty="0" err="1" smtClean="0"/>
              <a:t>tasks</a:t>
            </a:r>
            <a:endParaRPr lang="fr-BE" sz="2400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812" y="1445271"/>
            <a:ext cx="4191301" cy="313943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29" y="2586037"/>
            <a:ext cx="3357563" cy="335756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198819">
            <a:off x="7444599" y="1085424"/>
            <a:ext cx="2094684" cy="769441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fr-BE" sz="1000" b="1" dirty="0" smtClean="0">
              <a:solidFill>
                <a:schemeClr val="bg1"/>
              </a:solidFill>
            </a:endParaRPr>
          </a:p>
          <a:p>
            <a:pPr algn="ctr"/>
            <a:r>
              <a:rPr lang="fr-BE" sz="2400" b="1" dirty="0" smtClean="0">
                <a:solidFill>
                  <a:schemeClr val="bg1"/>
                </a:solidFill>
              </a:rPr>
              <a:t>short </a:t>
            </a:r>
            <a:r>
              <a:rPr lang="fr-BE" sz="2400" b="1" dirty="0" err="1" smtClean="0">
                <a:solidFill>
                  <a:schemeClr val="bg1"/>
                </a:solidFill>
              </a:rPr>
              <a:t>series</a:t>
            </a:r>
            <a:endParaRPr lang="fr-BE" sz="2400" b="1" dirty="0" smtClean="0">
              <a:solidFill>
                <a:schemeClr val="bg1"/>
              </a:solidFill>
            </a:endParaRPr>
          </a:p>
          <a:p>
            <a:endParaRPr lang="fr-BE" sz="10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55208" y="4240066"/>
            <a:ext cx="2094684" cy="769441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fr-BE" sz="1000" b="1" dirty="0" smtClean="0">
              <a:solidFill>
                <a:schemeClr val="bg1"/>
              </a:solidFill>
            </a:endParaRPr>
          </a:p>
          <a:p>
            <a:pPr algn="ctr"/>
            <a:r>
              <a:rPr lang="fr-BE" sz="2400" b="1" dirty="0" err="1" smtClean="0">
                <a:solidFill>
                  <a:schemeClr val="bg1"/>
                </a:solidFill>
              </a:rPr>
              <a:t>Specials</a:t>
            </a:r>
            <a:r>
              <a:rPr lang="fr-BE" sz="2400" b="1" dirty="0" smtClean="0">
                <a:solidFill>
                  <a:schemeClr val="bg1"/>
                </a:solidFill>
              </a:rPr>
              <a:t> </a:t>
            </a:r>
            <a:r>
              <a:rPr lang="fr-BE" sz="2400" b="1" dirty="0" err="1" smtClean="0">
                <a:solidFill>
                  <a:schemeClr val="bg1"/>
                </a:solidFill>
              </a:rPr>
              <a:t>skils</a:t>
            </a:r>
            <a:endParaRPr lang="fr-BE" sz="2400" b="1" dirty="0" smtClean="0">
              <a:solidFill>
                <a:schemeClr val="bg1"/>
              </a:solidFill>
            </a:endParaRPr>
          </a:p>
          <a:p>
            <a:endParaRPr lang="fr-BE" sz="10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337" y="1100357"/>
            <a:ext cx="6038050" cy="4654330"/>
          </a:xfrm>
          <a:prstGeom prst="rect">
            <a:avLst/>
          </a:prstGeom>
        </p:spPr>
      </p:pic>
      <p:sp>
        <p:nvSpPr>
          <p:cNvPr id="14" name="Espace réservé du contenu 2"/>
          <p:cNvSpPr txBox="1">
            <a:spLocks/>
          </p:cNvSpPr>
          <p:nvPr/>
        </p:nvSpPr>
        <p:spPr>
          <a:xfrm>
            <a:off x="83848" y="169565"/>
            <a:ext cx="11923688" cy="10085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3200" b="1" dirty="0" err="1">
                <a:solidFill>
                  <a:srgbClr val="C00000"/>
                </a:solidFill>
              </a:rPr>
              <a:t>Why</a:t>
            </a:r>
            <a:r>
              <a:rPr lang="fr-BE" sz="3200" b="1" dirty="0">
                <a:solidFill>
                  <a:srgbClr val="C00000"/>
                </a:solidFill>
              </a:rPr>
              <a:t> </a:t>
            </a:r>
            <a:r>
              <a:rPr lang="fr-BE" sz="3200" b="1" dirty="0" err="1" smtClean="0">
                <a:solidFill>
                  <a:srgbClr val="C00000"/>
                </a:solidFill>
              </a:rPr>
              <a:t>programming</a:t>
            </a:r>
            <a:r>
              <a:rPr lang="fr-BE" sz="3200" b="1" dirty="0" smtClean="0">
                <a:solidFill>
                  <a:srgbClr val="C00000"/>
                </a:solidFill>
              </a:rPr>
              <a:t> </a:t>
            </a:r>
            <a:r>
              <a:rPr lang="fr-BE" sz="3200" b="1" dirty="0">
                <a:solidFill>
                  <a:srgbClr val="C00000"/>
                </a:solidFill>
              </a:rPr>
              <a:t>robot by </a:t>
            </a:r>
            <a:r>
              <a:rPr lang="fr-BE" sz="3200" b="1" dirty="0" err="1" smtClean="0">
                <a:solidFill>
                  <a:srgbClr val="C00000"/>
                </a:solidFill>
              </a:rPr>
              <a:t>demonstration</a:t>
            </a:r>
            <a:r>
              <a:rPr lang="fr-BE" sz="3200" b="1" dirty="0" smtClean="0">
                <a:solidFill>
                  <a:srgbClr val="C00000"/>
                </a:solidFill>
              </a:rPr>
              <a:t> </a:t>
            </a:r>
            <a:r>
              <a:rPr lang="fr-BE" sz="3200" b="1" dirty="0" err="1">
                <a:solidFill>
                  <a:srgbClr val="C00000"/>
                </a:solidFill>
              </a:rPr>
              <a:t>based</a:t>
            </a:r>
            <a:r>
              <a:rPr lang="fr-BE" sz="3200" b="1" dirty="0">
                <a:solidFill>
                  <a:srgbClr val="C00000"/>
                </a:solidFill>
              </a:rPr>
              <a:t> on </a:t>
            </a:r>
            <a:r>
              <a:rPr lang="fr-BE" sz="3200" b="1" dirty="0" err="1">
                <a:solidFill>
                  <a:srgbClr val="C00000"/>
                </a:solidFill>
              </a:rPr>
              <a:t>human</a:t>
            </a:r>
            <a:r>
              <a:rPr lang="fr-BE" sz="3200" b="1" dirty="0">
                <a:solidFill>
                  <a:srgbClr val="C00000"/>
                </a:solidFill>
              </a:rPr>
              <a:t> </a:t>
            </a:r>
            <a:r>
              <a:rPr lang="fr-BE" sz="3200" b="1" dirty="0" err="1">
                <a:solidFill>
                  <a:srgbClr val="C00000"/>
                </a:solidFill>
              </a:rPr>
              <a:t>gesture</a:t>
            </a:r>
            <a:r>
              <a:rPr lang="fr-BE" sz="3200" b="1" dirty="0">
                <a:solidFill>
                  <a:srgbClr val="C00000"/>
                </a:solidFill>
              </a:rPr>
              <a:t> </a:t>
            </a:r>
            <a:r>
              <a:rPr lang="fr-BE" sz="3200" b="1" dirty="0" err="1">
                <a:solidFill>
                  <a:srgbClr val="C00000"/>
                </a:solidFill>
              </a:rPr>
              <a:t>measurement</a:t>
            </a:r>
            <a:r>
              <a:rPr lang="fr-BE" sz="3200" b="1" dirty="0">
                <a:solidFill>
                  <a:srgbClr val="C00000"/>
                </a:solidFill>
              </a:rPr>
              <a:t> </a:t>
            </a:r>
            <a:r>
              <a:rPr lang="fr-BE" sz="3200" b="1" dirty="0" err="1">
                <a:solidFill>
                  <a:srgbClr val="C00000"/>
                </a:solidFill>
              </a:rPr>
              <a:t>would</a:t>
            </a:r>
            <a:r>
              <a:rPr lang="fr-BE" sz="3200" b="1" dirty="0">
                <a:solidFill>
                  <a:srgbClr val="C00000"/>
                </a:solidFill>
              </a:rPr>
              <a:t> </a:t>
            </a:r>
            <a:r>
              <a:rPr lang="fr-BE" sz="3200" b="1" dirty="0" err="1">
                <a:solidFill>
                  <a:srgbClr val="C00000"/>
                </a:solidFill>
              </a:rPr>
              <a:t>be</a:t>
            </a:r>
            <a:r>
              <a:rPr lang="fr-BE" sz="3200" b="1" dirty="0">
                <a:solidFill>
                  <a:srgbClr val="C00000"/>
                </a:solidFill>
              </a:rPr>
              <a:t> </a:t>
            </a:r>
            <a:r>
              <a:rPr lang="fr-BE" sz="3200" b="1" dirty="0" err="1">
                <a:solidFill>
                  <a:srgbClr val="C00000"/>
                </a:solidFill>
              </a:rPr>
              <a:t>needed</a:t>
            </a:r>
            <a:r>
              <a:rPr lang="fr-BE" sz="3200" b="1" dirty="0">
                <a:solidFill>
                  <a:srgbClr val="C00000"/>
                </a:solidFill>
              </a:rPr>
              <a:t> ?</a:t>
            </a: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xfrm>
            <a:off x="6927" y="6356350"/>
            <a:ext cx="2743200" cy="365125"/>
          </a:xfrm>
        </p:spPr>
        <p:txBody>
          <a:bodyPr/>
          <a:lstStyle/>
          <a:p>
            <a:fld id="{AF5223DC-B9F3-46E6-8E29-1591439F8C92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4162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32" y="1670049"/>
            <a:ext cx="4646997" cy="26066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20268941">
            <a:off x="67735" y="1510559"/>
            <a:ext cx="2094684" cy="769441"/>
          </a:xfrm>
          <a:prstGeom prst="rect">
            <a:avLst/>
          </a:prstGeom>
          <a:solidFill>
            <a:srgbClr val="FF0000"/>
          </a:solidFill>
          <a:effectLst>
            <a:softEdge rad="127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fr-BE" sz="1000" b="1" dirty="0" smtClean="0">
              <a:solidFill>
                <a:schemeClr val="bg1"/>
              </a:solidFill>
            </a:endParaRPr>
          </a:p>
          <a:p>
            <a:pPr algn="ctr"/>
            <a:r>
              <a:rPr lang="fr-BE" sz="2400" b="1" dirty="0" err="1" smtClean="0">
                <a:solidFill>
                  <a:schemeClr val="bg1"/>
                </a:solidFill>
              </a:rPr>
              <a:t>Exoskeleton</a:t>
            </a:r>
            <a:endParaRPr lang="fr-BE" sz="2400" b="1" dirty="0" smtClean="0">
              <a:solidFill>
                <a:schemeClr val="bg1"/>
              </a:solidFill>
            </a:endParaRPr>
          </a:p>
          <a:p>
            <a:endParaRPr lang="fr-BE" sz="10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65" y="1345951"/>
            <a:ext cx="5294273" cy="229418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l="12857" t="14953" r="31548" b="33238"/>
          <a:stretch/>
        </p:blipFill>
        <p:spPr>
          <a:xfrm>
            <a:off x="6252762" y="3308262"/>
            <a:ext cx="2776940" cy="161740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489742">
            <a:off x="9070649" y="1278599"/>
            <a:ext cx="2609434" cy="1138773"/>
          </a:xfrm>
          <a:prstGeom prst="rect">
            <a:avLst/>
          </a:prstGeom>
          <a:solidFill>
            <a:srgbClr val="FF0000"/>
          </a:solidFill>
          <a:effectLst>
            <a:softEdge rad="127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fr-BE" sz="1000" b="1" dirty="0" smtClean="0">
              <a:solidFill>
                <a:schemeClr val="bg1"/>
              </a:solidFill>
            </a:endParaRPr>
          </a:p>
          <a:p>
            <a:pPr algn="ctr"/>
            <a:r>
              <a:rPr lang="fr-BE" sz="2400" b="1" dirty="0" err="1" smtClean="0">
                <a:solidFill>
                  <a:schemeClr val="bg1"/>
                </a:solidFill>
              </a:rPr>
              <a:t>Opto-electronique</a:t>
            </a:r>
            <a:endParaRPr lang="fr-BE" sz="2400" b="1" dirty="0" smtClean="0">
              <a:solidFill>
                <a:schemeClr val="bg1"/>
              </a:solidFill>
            </a:endParaRPr>
          </a:p>
          <a:p>
            <a:pPr algn="ctr"/>
            <a:r>
              <a:rPr lang="fr-BE" sz="2400" b="1" dirty="0" smtClean="0">
                <a:solidFill>
                  <a:schemeClr val="bg1"/>
                </a:solidFill>
              </a:rPr>
              <a:t>Vision</a:t>
            </a:r>
          </a:p>
          <a:p>
            <a:endParaRPr lang="fr-BE" sz="10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/>
          <a:srcRect l="5118" t="15333" r="30000" b="32286"/>
          <a:stretch/>
        </p:blipFill>
        <p:spPr>
          <a:xfrm>
            <a:off x="2787650" y="3663888"/>
            <a:ext cx="5575076" cy="28131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437098">
            <a:off x="2936660" y="3915755"/>
            <a:ext cx="1597538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softEdge rad="127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fr-BE" sz="1000" b="1" dirty="0" smtClean="0">
              <a:solidFill>
                <a:schemeClr val="bg1"/>
              </a:solidFill>
            </a:endParaRPr>
          </a:p>
          <a:p>
            <a:pPr algn="ctr"/>
            <a:r>
              <a:rPr lang="fr-BE" sz="2400" b="1" dirty="0" err="1" smtClean="0">
                <a:solidFill>
                  <a:schemeClr val="bg1"/>
                </a:solidFill>
              </a:rPr>
              <a:t>IMUs</a:t>
            </a:r>
            <a:endParaRPr lang="fr-BE" sz="2400" b="1" dirty="0" smtClean="0">
              <a:solidFill>
                <a:schemeClr val="bg1"/>
              </a:solidFill>
            </a:endParaRPr>
          </a:p>
          <a:p>
            <a:endParaRPr lang="fr-BE" sz="10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35" y="5676900"/>
            <a:ext cx="1411301" cy="1003088"/>
          </a:xfrm>
          <a:prstGeom prst="rect">
            <a:avLst/>
          </a:prstGeom>
        </p:spPr>
      </p:pic>
      <p:sp>
        <p:nvSpPr>
          <p:cNvPr id="17" name="Espace réservé du contenu 2"/>
          <p:cNvSpPr txBox="1">
            <a:spLocks/>
          </p:cNvSpPr>
          <p:nvPr/>
        </p:nvSpPr>
        <p:spPr>
          <a:xfrm>
            <a:off x="83848" y="169565"/>
            <a:ext cx="11923688" cy="10085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3200" b="1" dirty="0">
                <a:solidFill>
                  <a:schemeClr val="accent6">
                    <a:lumMod val="75000"/>
                  </a:schemeClr>
                </a:solidFill>
              </a:rPr>
              <a:t>How to </a:t>
            </a:r>
            <a:r>
              <a:rPr lang="fr-BE" sz="3200" b="1" dirty="0" err="1">
                <a:solidFill>
                  <a:schemeClr val="accent6">
                    <a:lumMod val="75000"/>
                  </a:schemeClr>
                </a:solidFill>
              </a:rPr>
              <a:t>measure</a:t>
            </a:r>
            <a:r>
              <a:rPr lang="fr-BE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BE" sz="3200" b="1" dirty="0" err="1">
                <a:solidFill>
                  <a:schemeClr val="accent6">
                    <a:lumMod val="75000"/>
                  </a:schemeClr>
                </a:solidFill>
              </a:rPr>
              <a:t>human</a:t>
            </a:r>
            <a:r>
              <a:rPr lang="fr-BE" sz="3200" b="1" dirty="0">
                <a:solidFill>
                  <a:schemeClr val="accent6">
                    <a:lumMod val="75000"/>
                  </a:schemeClr>
                </a:solidFill>
              </a:rPr>
              <a:t> motion ? </a:t>
            </a: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2"/>
          </p:nvPr>
        </p:nvSpPr>
        <p:spPr>
          <a:xfrm>
            <a:off x="-2598" y="6356350"/>
            <a:ext cx="2743200" cy="365125"/>
          </a:xfrm>
        </p:spPr>
        <p:txBody>
          <a:bodyPr/>
          <a:lstStyle/>
          <a:p>
            <a:fld id="{AF5223DC-B9F3-46E6-8E29-1591439F8C92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0563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 txBox="1">
            <a:spLocks/>
          </p:cNvSpPr>
          <p:nvPr/>
        </p:nvSpPr>
        <p:spPr>
          <a:xfrm>
            <a:off x="-7727950" y="38703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301" y="1594690"/>
            <a:ext cx="2143125" cy="2143125"/>
          </a:xfrm>
          <a:prstGeom prst="rect">
            <a:avLst/>
          </a:prstGeom>
          <a:noFill/>
        </p:spPr>
      </p:pic>
      <p:sp>
        <p:nvSpPr>
          <p:cNvPr id="12" name="Flèche droite 11"/>
          <p:cNvSpPr/>
          <p:nvPr/>
        </p:nvSpPr>
        <p:spPr>
          <a:xfrm>
            <a:off x="4387082" y="3030887"/>
            <a:ext cx="1379927" cy="933450"/>
          </a:xfrm>
          <a:prstGeom prst="rightArrow">
            <a:avLst>
              <a:gd name="adj1" fmla="val 37998"/>
              <a:gd name="adj2" fmla="val 780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Accolade ouvrante 12"/>
          <p:cNvSpPr/>
          <p:nvPr/>
        </p:nvSpPr>
        <p:spPr>
          <a:xfrm>
            <a:off x="5868761" y="1390650"/>
            <a:ext cx="613212" cy="4198625"/>
          </a:xfrm>
          <a:prstGeom prst="leftBrace">
            <a:avLst>
              <a:gd name="adj1" fmla="val 51190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6325264" y="1390650"/>
                <a:ext cx="5240281" cy="13694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BE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BE" sz="2800" b="0" i="1" smtClean="0">
                            <a:latin typeface="Cambria Math" panose="02040503050406030204" pitchFamily="18" charset="0"/>
                          </a:rPr>
                          <m:t>𝐴𝑐𝑐𝑒𝑙𝑒𝑟𝑜</m:t>
                        </m:r>
                      </m:e>
                    </m:acc>
                    <m:r>
                      <a:rPr lang="fr-BE" sz="2800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["/>
                        <m:endChr m:val="]"/>
                        <m:ctrlPr>
                          <a:rPr lang="fr-BE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BE" sz="28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fr-BE" sz="28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fr-BE" sz="28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sSub>
                                <m:sSubPr>
                                  <m:ctrlPr>
                                    <a:rPr lang="fr-BE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fr-BE" sz="28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fr-BE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fr-BE" sz="28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fr-BE" sz="2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sSub>
                                <m:sSubPr>
                                  <m:ctrlPr>
                                    <a:rPr lang="fr-B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fr-BE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fr-BE" sz="28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fr-BE" sz="2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sSub>
                                <m:sSubPr>
                                  <m:ctrlPr>
                                    <a:rPr lang="fr-B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fr-BE" sz="28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fr-BE" sz="2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fr-BE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BE" sz="2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fr-BE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28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fr-B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fr-BE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BE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28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fr-BE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fr-BE" sz="28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28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fr-BE" sz="2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fr-BE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B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28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fr-BE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fr-BE" sz="28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28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fr-BE" sz="28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fr-BE" sz="28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r>
                                <a:rPr lang="fr-BE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B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28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fr-BE" sz="28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fr-BE" sz="2800" dirty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264" y="1390650"/>
                <a:ext cx="5240281" cy="136947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6319323" y="2812874"/>
                <a:ext cx="5559342" cy="13694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BE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BE" sz="2800" b="0" i="1" smtClean="0">
                            <a:latin typeface="Cambria Math" panose="02040503050406030204" pitchFamily="18" charset="0"/>
                          </a:rPr>
                          <m:t>𝑀𝑎𝑔𝑛𝑒𝑡𝑜</m:t>
                        </m:r>
                      </m:e>
                    </m:acc>
                    <m:r>
                      <a:rPr lang="fr-BE" sz="2800" i="1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["/>
                        <m:endChr m:val="]"/>
                        <m:ctrlPr>
                          <a:rPr lang="fr-BE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BE" sz="2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fr-B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2800" b="0" i="1" smtClean="0">
                                      <a:latin typeface="Cambria Math" panose="02040503050406030204" pitchFamily="18" charset="0"/>
                                    </a:rPr>
                                    <m:t>𝑀𝑎𝑔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fr-B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fr-B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2800" b="0" i="1" smtClean="0">
                                      <a:latin typeface="Cambria Math" panose="02040503050406030204" pitchFamily="18" charset="0"/>
                                    </a:rPr>
                                    <m:t>𝑀𝑎𝑔</m:t>
                                  </m:r>
                                </m:e>
                                <m:sub>
                                  <m:r>
                                    <a:rPr lang="fr-BE" sz="2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fr-B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2800" b="0" i="1" smtClean="0">
                                      <a:latin typeface="Cambria Math" panose="02040503050406030204" pitchFamily="18" charset="0"/>
                                    </a:rPr>
                                    <m:t>𝑀𝑎𝑔</m:t>
                                  </m:r>
                                </m:e>
                                <m:sub>
                                  <m:r>
                                    <a:rPr lang="fr-BE" sz="28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fr-BE" sz="2800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["/>
                        <m:endChr m:val="]"/>
                        <m:ctrlPr>
                          <a:rPr lang="fr-BE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BE" sz="28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fr-BE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28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fr-BE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fr-BE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BE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28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fr-BE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fr-BE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28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fr-BE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fr-BE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B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28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fr-BE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fr-BE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28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fr-BE" sz="28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fr-BE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B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28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fr-BE" sz="28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fr-BE" sz="2800" dirty="0"/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9323" y="2812874"/>
                <a:ext cx="5559342" cy="136947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6319323" y="4450886"/>
                <a:ext cx="2352632" cy="11383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BE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BE" sz="2800" b="0" i="1" smtClean="0">
                            <a:latin typeface="Cambria Math" panose="02040503050406030204" pitchFamily="18" charset="0"/>
                          </a:rPr>
                          <m:t>𝐺𝑦𝑟𝑜</m:t>
                        </m:r>
                      </m:e>
                    </m:acc>
                    <m:r>
                      <a:rPr lang="fr-BE" sz="2800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["/>
                        <m:endChr m:val="]"/>
                        <m:ctrlPr>
                          <a:rPr lang="fr-BE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BE" sz="28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fr-BE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fr-BE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fr-B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fr-BE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fr-B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B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fr-BE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fr-BE" sz="2800" dirty="0"/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9323" y="4450886"/>
                <a:ext cx="2352632" cy="113838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ag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35" y="5676900"/>
            <a:ext cx="1411301" cy="1003088"/>
          </a:xfrm>
          <a:prstGeom prst="rect">
            <a:avLst/>
          </a:prstGeom>
        </p:spPr>
      </p:pic>
      <p:sp>
        <p:nvSpPr>
          <p:cNvPr id="18" name="Espace réservé du contenu 2"/>
          <p:cNvSpPr txBox="1">
            <a:spLocks/>
          </p:cNvSpPr>
          <p:nvPr/>
        </p:nvSpPr>
        <p:spPr>
          <a:xfrm>
            <a:off x="83848" y="169565"/>
            <a:ext cx="11923688" cy="10085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3200" b="1" dirty="0" err="1">
                <a:solidFill>
                  <a:schemeClr val="accent5"/>
                </a:solidFill>
              </a:rPr>
              <a:t>Why</a:t>
            </a:r>
            <a:r>
              <a:rPr lang="fr-BE" sz="3200" b="1" dirty="0">
                <a:solidFill>
                  <a:schemeClr val="accent5"/>
                </a:solidFill>
              </a:rPr>
              <a:t> </a:t>
            </a:r>
            <a:r>
              <a:rPr lang="fr-BE" sz="3200" b="1" dirty="0" err="1">
                <a:solidFill>
                  <a:schemeClr val="accent5"/>
                </a:solidFill>
              </a:rPr>
              <a:t>choosing</a:t>
            </a:r>
            <a:r>
              <a:rPr lang="fr-BE" sz="3200" b="1" dirty="0">
                <a:solidFill>
                  <a:schemeClr val="accent5"/>
                </a:solidFill>
              </a:rPr>
              <a:t> </a:t>
            </a:r>
            <a:r>
              <a:rPr lang="fr-BE" sz="3200" b="1" dirty="0" err="1">
                <a:solidFill>
                  <a:schemeClr val="accent5"/>
                </a:solidFill>
              </a:rPr>
              <a:t>IMUs</a:t>
            </a:r>
            <a:r>
              <a:rPr lang="fr-BE" sz="3200" b="1" dirty="0">
                <a:solidFill>
                  <a:schemeClr val="accent5"/>
                </a:solidFill>
              </a:rPr>
              <a:t> ?</a:t>
            </a:r>
          </a:p>
        </p:txBody>
      </p:sp>
      <p:sp>
        <p:nvSpPr>
          <p:cNvPr id="19" name="Espace réservé du numéro de diapositive 18"/>
          <p:cNvSpPr>
            <a:spLocks noGrp="1"/>
          </p:cNvSpPr>
          <p:nvPr>
            <p:ph type="sldNum" sz="quarter" idx="12"/>
          </p:nvPr>
        </p:nvSpPr>
        <p:spPr>
          <a:xfrm>
            <a:off x="-2598" y="6356350"/>
            <a:ext cx="2743200" cy="365125"/>
          </a:xfrm>
        </p:spPr>
        <p:txBody>
          <a:bodyPr/>
          <a:lstStyle/>
          <a:p>
            <a:fld id="{AF5223DC-B9F3-46E6-8E29-1591439F8C92}" type="slidenum">
              <a:rPr lang="fr-BE" smtClean="0"/>
              <a:t>5</a:t>
            </a:fld>
            <a:endParaRPr lang="fr-BE"/>
          </a:p>
        </p:txBody>
      </p:sp>
      <p:sp>
        <p:nvSpPr>
          <p:cNvPr id="2" name="Rectangle à coins arrondis 1"/>
          <p:cNvSpPr/>
          <p:nvPr/>
        </p:nvSpPr>
        <p:spPr>
          <a:xfrm>
            <a:off x="506609" y="1390650"/>
            <a:ext cx="3743670" cy="447312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 smtClean="0">
              <a:solidFill>
                <a:schemeClr val="tx1"/>
              </a:solidFill>
            </a:endParaRPr>
          </a:p>
          <a:p>
            <a:pPr algn="ctr"/>
            <a:endParaRPr lang="fr-BE" dirty="0">
              <a:solidFill>
                <a:schemeClr val="tx1"/>
              </a:solidFill>
            </a:endParaRPr>
          </a:p>
          <a:p>
            <a:pPr algn="ctr"/>
            <a:endParaRPr lang="fr-BE" dirty="0" smtClean="0">
              <a:solidFill>
                <a:schemeClr val="tx1"/>
              </a:solidFill>
            </a:endParaRPr>
          </a:p>
          <a:p>
            <a:pPr algn="ctr"/>
            <a:endParaRPr lang="fr-BE" dirty="0" smtClean="0">
              <a:solidFill>
                <a:schemeClr val="tx1"/>
              </a:solidFill>
            </a:endParaRPr>
          </a:p>
          <a:p>
            <a:pPr algn="ctr"/>
            <a:endParaRPr lang="fr-BE" dirty="0">
              <a:solidFill>
                <a:schemeClr val="tx1"/>
              </a:solidFill>
            </a:endParaRPr>
          </a:p>
          <a:p>
            <a:pPr algn="ctr"/>
            <a:endParaRPr lang="fr-BE" dirty="0" smtClean="0">
              <a:solidFill>
                <a:schemeClr val="tx1"/>
              </a:solidFill>
            </a:endParaRPr>
          </a:p>
          <a:p>
            <a:pPr algn="ctr"/>
            <a:endParaRPr lang="fr-BE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3200" b="1" dirty="0" err="1" smtClean="0">
                <a:solidFill>
                  <a:schemeClr val="tx1"/>
                </a:solidFill>
              </a:rPr>
              <a:t>Accelerometer</a:t>
            </a:r>
            <a:endParaRPr lang="fr-BE" sz="3200" b="1" dirty="0" smtClean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3200" b="1" dirty="0" err="1" smtClean="0">
                <a:solidFill>
                  <a:schemeClr val="tx1"/>
                </a:solidFill>
              </a:rPr>
              <a:t>Magnetometer</a:t>
            </a:r>
            <a:endParaRPr lang="fr-BE" sz="3200" b="1" dirty="0" smtClean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3200" b="1" dirty="0" smtClean="0">
                <a:solidFill>
                  <a:schemeClr val="tx1"/>
                </a:solidFill>
              </a:rPr>
              <a:t>Gyroscope</a:t>
            </a:r>
          </a:p>
        </p:txBody>
      </p:sp>
    </p:spTree>
    <p:extLst>
      <p:ext uri="{BB962C8B-B14F-4D97-AF65-F5344CB8AC3E}">
        <p14:creationId xmlns:p14="http://schemas.microsoft.com/office/powerpoint/2010/main" val="331710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07"/>
          <a:stretch/>
        </p:blipFill>
        <p:spPr>
          <a:xfrm>
            <a:off x="4232343" y="1652060"/>
            <a:ext cx="1337523" cy="437666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35" y="5676900"/>
            <a:ext cx="1411301" cy="1003088"/>
          </a:xfrm>
          <a:prstGeom prst="rect">
            <a:avLst/>
          </a:prstGeom>
        </p:spPr>
      </p:pic>
      <p:sp>
        <p:nvSpPr>
          <p:cNvPr id="21" name="Espace réservé du contenu 2"/>
          <p:cNvSpPr txBox="1">
            <a:spLocks/>
          </p:cNvSpPr>
          <p:nvPr/>
        </p:nvSpPr>
        <p:spPr>
          <a:xfrm>
            <a:off x="83848" y="169565"/>
            <a:ext cx="11923688" cy="10085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3200" b="1" dirty="0" smtClean="0">
                <a:solidFill>
                  <a:schemeClr val="bg1">
                    <a:lumMod val="65000"/>
                  </a:schemeClr>
                </a:solidFill>
              </a:rPr>
              <a:t>The objectif and the global </a:t>
            </a:r>
            <a:r>
              <a:rPr lang="fr-BE" sz="3200" b="1" dirty="0" err="1" smtClean="0">
                <a:solidFill>
                  <a:schemeClr val="bg1">
                    <a:lumMod val="65000"/>
                  </a:schemeClr>
                </a:solidFill>
              </a:rPr>
              <a:t>strategy</a:t>
            </a:r>
            <a:endParaRPr lang="fr-BE" sz="3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Arrondir un rectangle avec un coin du même côté 2"/>
          <p:cNvSpPr/>
          <p:nvPr/>
        </p:nvSpPr>
        <p:spPr>
          <a:xfrm>
            <a:off x="295421" y="745589"/>
            <a:ext cx="10972800" cy="5423392"/>
          </a:xfrm>
          <a:prstGeom prst="round2SameRect">
            <a:avLst>
              <a:gd name="adj1" fmla="val 7971"/>
              <a:gd name="adj2" fmla="val 0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BE" sz="2400" b="1" dirty="0" err="1" smtClean="0">
                <a:solidFill>
                  <a:schemeClr val="tx1"/>
                </a:solidFill>
              </a:rPr>
              <a:t>Make</a:t>
            </a:r>
            <a:r>
              <a:rPr lang="fr-BE" sz="2400" b="1" dirty="0" smtClean="0">
                <a:solidFill>
                  <a:schemeClr val="tx1"/>
                </a:solidFill>
              </a:rPr>
              <a:t> a robot </a:t>
            </a:r>
            <a:r>
              <a:rPr lang="fr-BE" sz="2400" b="1" dirty="0" err="1" smtClean="0">
                <a:solidFill>
                  <a:schemeClr val="tx1"/>
                </a:solidFill>
              </a:rPr>
              <a:t>follow</a:t>
            </a:r>
            <a:r>
              <a:rPr lang="fr-BE" sz="2400" b="1" dirty="0" smtClean="0">
                <a:solidFill>
                  <a:schemeClr val="tx1"/>
                </a:solidFill>
              </a:rPr>
              <a:t> the </a:t>
            </a:r>
            <a:r>
              <a:rPr lang="fr-BE" sz="2400" b="1" dirty="0" err="1" smtClean="0">
                <a:solidFill>
                  <a:schemeClr val="tx1"/>
                </a:solidFill>
              </a:rPr>
              <a:t>wrist</a:t>
            </a:r>
            <a:r>
              <a:rPr lang="fr-BE" sz="2400" b="1" dirty="0" smtClean="0">
                <a:solidFill>
                  <a:schemeClr val="tx1"/>
                </a:solidFill>
              </a:rPr>
              <a:t> </a:t>
            </a:r>
            <a:r>
              <a:rPr lang="fr-BE" sz="2400" b="1" dirty="0" err="1" smtClean="0">
                <a:solidFill>
                  <a:schemeClr val="tx1"/>
                </a:solidFill>
              </a:rPr>
              <a:t>trajectory</a:t>
            </a:r>
            <a:endParaRPr lang="fr-BE" sz="2400" b="1" dirty="0">
              <a:solidFill>
                <a:schemeClr val="tx1"/>
              </a:solidFill>
            </a:endParaRPr>
          </a:p>
        </p:txBody>
      </p:sp>
      <p:sp>
        <p:nvSpPr>
          <p:cNvPr id="22" name="Arrondir un rectangle avec un coin du même côté 21"/>
          <p:cNvSpPr/>
          <p:nvPr/>
        </p:nvSpPr>
        <p:spPr>
          <a:xfrm>
            <a:off x="464232" y="1336432"/>
            <a:ext cx="5233183" cy="4710332"/>
          </a:xfrm>
          <a:prstGeom prst="round2Same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BE" sz="2400" b="1" dirty="0" smtClean="0">
                <a:solidFill>
                  <a:schemeClr val="tx1"/>
                </a:solidFill>
              </a:rPr>
              <a:t>Method 1</a:t>
            </a:r>
          </a:p>
          <a:p>
            <a:endParaRPr lang="fr-BE" sz="2000" dirty="0" smtClean="0">
              <a:solidFill>
                <a:schemeClr val="tx1"/>
              </a:solidFill>
            </a:endParaRPr>
          </a:p>
          <a:p>
            <a:r>
              <a:rPr lang="fr-BE" sz="2400" dirty="0">
                <a:solidFill>
                  <a:schemeClr val="tx1"/>
                </a:solidFill>
              </a:rPr>
              <a:t>1 </a:t>
            </a:r>
            <a:r>
              <a:rPr lang="fr-BE" sz="2400" dirty="0" err="1">
                <a:solidFill>
                  <a:schemeClr val="tx1"/>
                </a:solidFill>
              </a:rPr>
              <a:t>sensor</a:t>
            </a:r>
            <a:r>
              <a:rPr lang="fr-BE" sz="2400" dirty="0">
                <a:solidFill>
                  <a:schemeClr val="tx1"/>
                </a:solidFill>
              </a:rPr>
              <a:t> module on hand</a:t>
            </a:r>
          </a:p>
          <a:p>
            <a:endParaRPr lang="fr-BE" sz="2000" dirty="0">
              <a:solidFill>
                <a:schemeClr val="tx1"/>
              </a:solidFill>
            </a:endParaRPr>
          </a:p>
          <a:p>
            <a:pPr algn="just"/>
            <a:r>
              <a:rPr lang="fr-BE" sz="2000" dirty="0" err="1">
                <a:solidFill>
                  <a:schemeClr val="tx1"/>
                </a:solidFill>
              </a:rPr>
              <a:t>Require</a:t>
            </a:r>
            <a:r>
              <a:rPr lang="fr-BE" sz="2000" dirty="0">
                <a:solidFill>
                  <a:schemeClr val="tx1"/>
                </a:solidFill>
              </a:rPr>
              <a:t> a first </a:t>
            </a:r>
            <a:r>
              <a:rPr lang="fr-BE" sz="2000" dirty="0" err="1">
                <a:solidFill>
                  <a:schemeClr val="tx1"/>
                </a:solidFill>
              </a:rPr>
              <a:t>known</a:t>
            </a:r>
            <a:r>
              <a:rPr lang="fr-BE" sz="2000" dirty="0">
                <a:solidFill>
                  <a:schemeClr val="tx1"/>
                </a:solidFill>
              </a:rPr>
              <a:t> position</a:t>
            </a:r>
          </a:p>
          <a:p>
            <a:pPr algn="just"/>
            <a:endParaRPr lang="fr-BE" sz="2000" dirty="0">
              <a:solidFill>
                <a:schemeClr val="tx1"/>
              </a:solidFill>
            </a:endParaRPr>
          </a:p>
          <a:p>
            <a:pPr algn="just"/>
            <a:r>
              <a:rPr lang="fr-BE" sz="2000" dirty="0">
                <a:solidFill>
                  <a:schemeClr val="tx1"/>
                </a:solidFill>
              </a:rPr>
              <a:t>Double </a:t>
            </a:r>
            <a:r>
              <a:rPr lang="fr-BE" sz="2000" dirty="0" err="1">
                <a:solidFill>
                  <a:schemeClr val="tx1"/>
                </a:solidFill>
              </a:rPr>
              <a:t>integration</a:t>
            </a:r>
            <a:r>
              <a:rPr lang="fr-BE" sz="2000" dirty="0">
                <a:solidFill>
                  <a:schemeClr val="tx1"/>
                </a:solidFill>
              </a:rPr>
              <a:t> of </a:t>
            </a:r>
            <a:r>
              <a:rPr lang="fr-BE" sz="2000" dirty="0" smtClean="0">
                <a:solidFill>
                  <a:schemeClr val="tx1"/>
                </a:solidFill>
              </a:rPr>
              <a:t>the</a:t>
            </a:r>
          </a:p>
          <a:p>
            <a:pPr algn="just"/>
            <a:r>
              <a:rPr lang="fr-BE" sz="2000" dirty="0" err="1" smtClean="0">
                <a:solidFill>
                  <a:schemeClr val="tx1"/>
                </a:solidFill>
              </a:rPr>
              <a:t>accelerometer</a:t>
            </a:r>
            <a:r>
              <a:rPr lang="fr-BE" sz="2000" dirty="0" smtClean="0">
                <a:solidFill>
                  <a:schemeClr val="tx1"/>
                </a:solidFill>
              </a:rPr>
              <a:t> </a:t>
            </a:r>
            <a:r>
              <a:rPr lang="fr-BE" sz="2000" dirty="0">
                <a:solidFill>
                  <a:schemeClr val="tx1"/>
                </a:solidFill>
              </a:rPr>
              <a:t>signal </a:t>
            </a:r>
            <a:endParaRPr lang="fr-BE" sz="2000" dirty="0" smtClean="0">
              <a:solidFill>
                <a:schemeClr val="tx1"/>
              </a:solidFill>
            </a:endParaRPr>
          </a:p>
          <a:p>
            <a:pPr algn="just"/>
            <a:r>
              <a:rPr lang="fr-BE" sz="2000" dirty="0" smtClean="0">
                <a:solidFill>
                  <a:schemeClr val="tx1"/>
                </a:solidFill>
              </a:rPr>
              <a:t>=&gt; drift </a:t>
            </a:r>
            <a:r>
              <a:rPr lang="fr-BE" sz="2000" dirty="0">
                <a:solidFill>
                  <a:schemeClr val="tx1"/>
                </a:solidFill>
              </a:rPr>
              <a:t>over time</a:t>
            </a:r>
          </a:p>
          <a:p>
            <a:pPr algn="ctr"/>
            <a:endParaRPr lang="fr-BE" sz="2400" b="1" dirty="0">
              <a:solidFill>
                <a:schemeClr val="tx1"/>
              </a:solidFill>
            </a:endParaRPr>
          </a:p>
          <a:p>
            <a:endParaRPr lang="fr-BE" sz="2400" b="1" dirty="0">
              <a:solidFill>
                <a:schemeClr val="tx1"/>
              </a:solidFill>
            </a:endParaRPr>
          </a:p>
        </p:txBody>
      </p:sp>
      <p:sp>
        <p:nvSpPr>
          <p:cNvPr id="6" name="Arrondir un rectangle avec un coin du même côté 5"/>
          <p:cNvSpPr/>
          <p:nvPr/>
        </p:nvSpPr>
        <p:spPr>
          <a:xfrm>
            <a:off x="5866226" y="1318396"/>
            <a:ext cx="5233183" cy="4710332"/>
          </a:xfrm>
          <a:prstGeom prst="round2Same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BE" sz="2400" b="1" dirty="0" smtClean="0">
                <a:solidFill>
                  <a:schemeClr val="tx1"/>
                </a:solidFill>
              </a:rPr>
              <a:t>Method 2</a:t>
            </a:r>
          </a:p>
          <a:p>
            <a:pPr algn="ctr"/>
            <a:endParaRPr lang="fr-BE" sz="2000" dirty="0">
              <a:solidFill>
                <a:schemeClr val="tx1"/>
              </a:solidFill>
            </a:endParaRPr>
          </a:p>
          <a:p>
            <a:r>
              <a:rPr lang="fr-BE" sz="2400" dirty="0" err="1" smtClean="0">
                <a:solidFill>
                  <a:schemeClr val="tx1"/>
                </a:solidFill>
              </a:rPr>
              <a:t>Several</a:t>
            </a:r>
            <a:r>
              <a:rPr lang="fr-BE" sz="2400" dirty="0" smtClean="0">
                <a:solidFill>
                  <a:schemeClr val="tx1"/>
                </a:solidFill>
              </a:rPr>
              <a:t> </a:t>
            </a:r>
            <a:r>
              <a:rPr lang="fr-BE" sz="2400" dirty="0" err="1" smtClean="0">
                <a:solidFill>
                  <a:schemeClr val="tx1"/>
                </a:solidFill>
              </a:rPr>
              <a:t>sensor</a:t>
            </a:r>
            <a:r>
              <a:rPr lang="fr-BE" sz="2400" dirty="0" smtClean="0">
                <a:solidFill>
                  <a:schemeClr val="tx1"/>
                </a:solidFill>
              </a:rPr>
              <a:t> modules on arm</a:t>
            </a:r>
          </a:p>
          <a:p>
            <a:endParaRPr lang="fr-BE" sz="2000" dirty="0" smtClean="0">
              <a:solidFill>
                <a:schemeClr val="tx1"/>
              </a:solidFill>
            </a:endParaRPr>
          </a:p>
          <a:p>
            <a:r>
              <a:rPr lang="fr-BE" sz="2000" dirty="0">
                <a:solidFill>
                  <a:schemeClr val="tx1"/>
                </a:solidFill>
              </a:rPr>
              <a:t> 	</a:t>
            </a:r>
            <a:endParaRPr lang="fr-BE" sz="2000" dirty="0" smtClean="0">
              <a:solidFill>
                <a:schemeClr val="tx1"/>
              </a:solidFill>
            </a:endParaRPr>
          </a:p>
          <a:p>
            <a:r>
              <a:rPr lang="fr-BE" sz="2000" dirty="0" err="1" smtClean="0">
                <a:solidFill>
                  <a:schemeClr val="tx1"/>
                </a:solidFill>
              </a:rPr>
              <a:t>Compensate</a:t>
            </a:r>
            <a:r>
              <a:rPr lang="fr-BE" sz="2000" dirty="0" smtClean="0">
                <a:solidFill>
                  <a:schemeClr val="tx1"/>
                </a:solidFill>
              </a:rPr>
              <a:t> the </a:t>
            </a:r>
            <a:r>
              <a:rPr lang="fr-BE" sz="2000" dirty="0" err="1" smtClean="0">
                <a:solidFill>
                  <a:schemeClr val="tx1"/>
                </a:solidFill>
              </a:rPr>
              <a:t>drifting</a:t>
            </a:r>
            <a:r>
              <a:rPr lang="fr-BE" sz="2000" dirty="0" smtClean="0">
                <a:solidFill>
                  <a:schemeClr val="tx1"/>
                </a:solidFill>
              </a:rPr>
              <a:t> over time.</a:t>
            </a:r>
          </a:p>
          <a:p>
            <a:pPr algn="ctr"/>
            <a:endParaRPr lang="fr-BE" sz="2400" b="1" dirty="0">
              <a:solidFill>
                <a:schemeClr val="tx1"/>
              </a:solidFill>
            </a:endParaRPr>
          </a:p>
          <a:p>
            <a:endParaRPr lang="fr-BE" sz="2400" b="1" dirty="0">
              <a:solidFill>
                <a:schemeClr val="tx1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3789972" y="4985698"/>
            <a:ext cx="1313645" cy="9506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620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6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2267927172"/>
              </p:ext>
            </p:extLst>
          </p:nvPr>
        </p:nvGraphicFramePr>
        <p:xfrm>
          <a:off x="201446" y="-717737"/>
          <a:ext cx="1139483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3438538" y="4320597"/>
            <a:ext cx="4920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400" dirty="0" err="1">
                <a:solidFill>
                  <a:srgbClr val="C00000"/>
                </a:solidFill>
              </a:rPr>
              <a:t>Receiving</a:t>
            </a:r>
            <a:r>
              <a:rPr lang="fr-BE" sz="2400" dirty="0">
                <a:solidFill>
                  <a:srgbClr val="C00000"/>
                </a:solidFill>
              </a:rPr>
              <a:t> IMU data </a:t>
            </a:r>
            <a:r>
              <a:rPr lang="fr-BE" sz="2400" dirty="0" err="1">
                <a:solidFill>
                  <a:srgbClr val="C00000"/>
                </a:solidFill>
              </a:rPr>
              <a:t>wirelessly</a:t>
            </a:r>
            <a:r>
              <a:rPr lang="fr-BE" sz="2400" dirty="0">
                <a:solidFill>
                  <a:srgbClr val="C00000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400" dirty="0">
                <a:solidFill>
                  <a:srgbClr val="C00000"/>
                </a:solidFill>
              </a:rPr>
              <a:t>Data </a:t>
            </a:r>
            <a:r>
              <a:rPr lang="fr-BE" sz="2400" dirty="0" err="1">
                <a:solidFill>
                  <a:srgbClr val="C00000"/>
                </a:solidFill>
              </a:rPr>
              <a:t>Processing</a:t>
            </a:r>
            <a:r>
              <a:rPr lang="fr-BE" sz="2400" dirty="0">
                <a:solidFill>
                  <a:srgbClr val="C00000"/>
                </a:solidFill>
              </a:rPr>
              <a:t> : Motion estimation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400" dirty="0" err="1">
                <a:solidFill>
                  <a:srgbClr val="C00000"/>
                </a:solidFill>
              </a:rPr>
              <a:t>Transmitting</a:t>
            </a:r>
            <a:r>
              <a:rPr lang="fr-BE" sz="2400" dirty="0">
                <a:solidFill>
                  <a:srgbClr val="C00000"/>
                </a:solidFill>
              </a:rPr>
              <a:t> command to robot</a:t>
            </a:r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83848" y="169565"/>
            <a:ext cx="11923688" cy="10085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3200" b="1" dirty="0">
                <a:solidFill>
                  <a:srgbClr val="7030A0"/>
                </a:solidFill>
              </a:rPr>
              <a:t>How and </a:t>
            </a:r>
            <a:r>
              <a:rPr lang="fr-BE" sz="3200" b="1" dirty="0" err="1">
                <a:solidFill>
                  <a:srgbClr val="7030A0"/>
                </a:solidFill>
              </a:rPr>
              <a:t>What</a:t>
            </a:r>
            <a:r>
              <a:rPr lang="fr-BE" sz="3200" b="1" dirty="0">
                <a:solidFill>
                  <a:srgbClr val="7030A0"/>
                </a:solidFill>
              </a:rPr>
              <a:t> to </a:t>
            </a:r>
            <a:r>
              <a:rPr lang="fr-BE" sz="3200" b="1" dirty="0" smtClean="0">
                <a:solidFill>
                  <a:srgbClr val="7030A0"/>
                </a:solidFill>
              </a:rPr>
              <a:t>transmit to </a:t>
            </a:r>
            <a:r>
              <a:rPr lang="fr-BE" sz="3200" b="1" dirty="0">
                <a:solidFill>
                  <a:srgbClr val="7030A0"/>
                </a:solidFill>
              </a:rPr>
              <a:t>the robot ?</a:t>
            </a: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7</a:t>
            </a:fld>
            <a:endParaRPr lang="fr-BE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28" y="3983516"/>
            <a:ext cx="1906741" cy="19067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773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25" y="1318611"/>
            <a:ext cx="2902565" cy="1277684"/>
          </a:xfrm>
          <a:prstGeom prst="rect">
            <a:avLst/>
          </a:prstGeom>
          <a:ln>
            <a:noFill/>
          </a:ln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18" t="52242" r="11968" b="-3039"/>
          <a:stretch/>
        </p:blipFill>
        <p:spPr>
          <a:xfrm>
            <a:off x="3119713" y="2357108"/>
            <a:ext cx="2382764" cy="1604179"/>
          </a:xfrm>
          <a:prstGeom prst="ellipse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softEdge rad="63500"/>
          </a:effectLst>
        </p:spPr>
      </p:pic>
      <p:sp>
        <p:nvSpPr>
          <p:cNvPr id="22" name="Arrondir un rectangle avec un coin diagonal 21"/>
          <p:cNvSpPr/>
          <p:nvPr/>
        </p:nvSpPr>
        <p:spPr>
          <a:xfrm>
            <a:off x="83848" y="731939"/>
            <a:ext cx="5794836" cy="3451305"/>
          </a:xfrm>
          <a:prstGeom prst="round2Diag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458B48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179820" y="691001"/>
            <a:ext cx="4732020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</a:rPr>
              <a:t>IMU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made by Micro-sys lab at </a:t>
            </a:r>
            <a:r>
              <a:rPr lang="en-GB" b="1" dirty="0" err="1" smtClean="0">
                <a:solidFill>
                  <a:schemeClr val="accent1">
                    <a:lumMod val="75000"/>
                  </a:schemeClr>
                </a:solidFill>
              </a:rPr>
              <a:t>ULg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fr-B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Pentagone 24"/>
          <p:cNvSpPr/>
          <p:nvPr/>
        </p:nvSpPr>
        <p:spPr>
          <a:xfrm rot="18774786">
            <a:off x="358207" y="2576423"/>
            <a:ext cx="1190030" cy="466955"/>
          </a:xfrm>
          <a:prstGeom prst="homePlat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 err="1" smtClean="0">
                <a:solidFill>
                  <a:schemeClr val="bg1"/>
                </a:solidFill>
              </a:rPr>
              <a:t>battery</a:t>
            </a:r>
            <a:endParaRPr lang="fr-BE" sz="900" b="1" dirty="0">
              <a:solidFill>
                <a:schemeClr val="bg1"/>
              </a:solidFill>
            </a:endParaRPr>
          </a:p>
        </p:txBody>
      </p:sp>
      <p:sp>
        <p:nvSpPr>
          <p:cNvPr id="26" name="Pentagone 25"/>
          <p:cNvSpPr/>
          <p:nvPr/>
        </p:nvSpPr>
        <p:spPr>
          <a:xfrm rot="21073957" flipH="1">
            <a:off x="2655631" y="1233732"/>
            <a:ext cx="1921504" cy="374752"/>
          </a:xfrm>
          <a:prstGeom prst="homePlat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 smtClean="0">
                <a:solidFill>
                  <a:schemeClr val="bg1"/>
                </a:solidFill>
              </a:rPr>
              <a:t>microcontrôleur</a:t>
            </a:r>
            <a:endParaRPr lang="fr-BE" sz="900" b="1" dirty="0">
              <a:solidFill>
                <a:schemeClr val="bg1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2147289" y="1979731"/>
            <a:ext cx="824122" cy="578460"/>
          </a:xfrm>
          <a:prstGeom prst="ellipse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28" name="Connecteur droit avec flèche 27"/>
          <p:cNvCxnSpPr>
            <a:stCxn id="27" idx="5"/>
          </p:cNvCxnSpPr>
          <p:nvPr/>
        </p:nvCxnSpPr>
        <p:spPr>
          <a:xfrm>
            <a:off x="2850721" y="2473477"/>
            <a:ext cx="578508" cy="379577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Rectangle à coins arrondis 29"/>
          <p:cNvSpPr/>
          <p:nvPr/>
        </p:nvSpPr>
        <p:spPr>
          <a:xfrm>
            <a:off x="4060309" y="1569104"/>
            <a:ext cx="1699384" cy="37715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0" bIns="216000" rtlCol="0" anchor="t"/>
          <a:lstStyle/>
          <a:p>
            <a:pPr algn="ctr"/>
            <a:r>
              <a:rPr lang="fr-BE" b="1" dirty="0" err="1"/>
              <a:t>M</a:t>
            </a:r>
            <a:r>
              <a:rPr lang="fr-BE" b="1" dirty="0" err="1" smtClean="0"/>
              <a:t>agnetometer</a:t>
            </a:r>
            <a:endParaRPr lang="fr-BE" b="1" dirty="0"/>
          </a:p>
        </p:txBody>
      </p:sp>
      <p:cxnSp>
        <p:nvCxnSpPr>
          <p:cNvPr id="31" name="Connecteur droit avec flèche 30"/>
          <p:cNvCxnSpPr>
            <a:stCxn id="30" idx="2"/>
          </p:cNvCxnSpPr>
          <p:nvPr/>
        </p:nvCxnSpPr>
        <p:spPr>
          <a:xfrm flipH="1">
            <a:off x="4704338" y="1946256"/>
            <a:ext cx="205663" cy="82548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Imag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3352" y="4373510"/>
            <a:ext cx="1951183" cy="1303390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>
            <a:off x="7366120" y="2012279"/>
            <a:ext cx="3729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C00000"/>
                </a:solidFill>
              </a:rPr>
              <a:t>The Acquisition &amp; </a:t>
            </a:r>
            <a:r>
              <a:rPr lang="fr-BE" b="1" dirty="0" err="1">
                <a:solidFill>
                  <a:srgbClr val="C00000"/>
                </a:solidFill>
              </a:rPr>
              <a:t>Processing</a:t>
            </a:r>
            <a:r>
              <a:rPr lang="fr-BE" b="1" dirty="0">
                <a:solidFill>
                  <a:srgbClr val="C00000"/>
                </a:solidFill>
              </a:rPr>
              <a:t> part </a:t>
            </a:r>
            <a:r>
              <a:rPr lang="fr-BE" b="1" dirty="0" smtClean="0">
                <a:solidFill>
                  <a:srgbClr val="C00000"/>
                </a:solidFill>
              </a:rPr>
              <a:t>: </a:t>
            </a:r>
            <a:r>
              <a:rPr lang="fr-BE" b="1" dirty="0" err="1" smtClean="0">
                <a:solidFill>
                  <a:srgbClr val="C00000"/>
                </a:solidFill>
              </a:rPr>
              <a:t>Raspberry</a:t>
            </a:r>
            <a:r>
              <a:rPr lang="fr-BE" b="1" dirty="0" smtClean="0">
                <a:solidFill>
                  <a:srgbClr val="C00000"/>
                </a:solidFill>
              </a:rPr>
              <a:t> Pi</a:t>
            </a:r>
            <a:endParaRPr lang="fr-BE" b="1" dirty="0">
              <a:solidFill>
                <a:srgbClr val="C00000"/>
              </a:solidFill>
            </a:endParaRPr>
          </a:p>
        </p:txBody>
      </p:sp>
      <p:sp>
        <p:nvSpPr>
          <p:cNvPr id="48" name="Arrondir un rectangle avec un coin diagonal 47"/>
          <p:cNvSpPr/>
          <p:nvPr/>
        </p:nvSpPr>
        <p:spPr>
          <a:xfrm>
            <a:off x="6874204" y="1855426"/>
            <a:ext cx="4424146" cy="3966704"/>
          </a:xfrm>
          <a:prstGeom prst="round2Diag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 smtClean="0">
                <a:solidFill>
                  <a:srgbClr val="C00000"/>
                </a:solidFill>
              </a:rPr>
              <a:t>Easy</a:t>
            </a:r>
            <a:r>
              <a:rPr lang="fr-BE" dirty="0" smtClean="0">
                <a:solidFill>
                  <a:srgbClr val="C00000"/>
                </a:solidFill>
              </a:rPr>
              <a:t> </a:t>
            </a:r>
            <a:r>
              <a:rPr lang="fr-BE" dirty="0" err="1" smtClean="0">
                <a:solidFill>
                  <a:srgbClr val="C00000"/>
                </a:solidFill>
              </a:rPr>
              <a:t>programming</a:t>
            </a:r>
            <a:r>
              <a:rPr lang="fr-BE" dirty="0" smtClean="0">
                <a:solidFill>
                  <a:srgbClr val="C00000"/>
                </a:solidFill>
              </a:rPr>
              <a:t> ( C 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 smtClean="0">
                <a:solidFill>
                  <a:srgbClr val="C00000"/>
                </a:solidFill>
              </a:rPr>
              <a:t>Well</a:t>
            </a:r>
            <a:r>
              <a:rPr lang="fr-BE" dirty="0" smtClean="0">
                <a:solidFill>
                  <a:srgbClr val="C00000"/>
                </a:solidFill>
              </a:rPr>
              <a:t> </a:t>
            </a:r>
            <a:r>
              <a:rPr lang="fr-BE" dirty="0" err="1" smtClean="0">
                <a:solidFill>
                  <a:srgbClr val="C00000"/>
                </a:solidFill>
              </a:rPr>
              <a:t>documented</a:t>
            </a:r>
            <a:endParaRPr lang="fr-BE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smtClean="0">
                <a:solidFill>
                  <a:srgbClr val="C00000"/>
                </a:solidFill>
              </a:rPr>
              <a:t>RF </a:t>
            </a:r>
            <a:r>
              <a:rPr lang="fr-BE" dirty="0" err="1" smtClean="0">
                <a:solidFill>
                  <a:srgbClr val="C00000"/>
                </a:solidFill>
              </a:rPr>
              <a:t>antenna</a:t>
            </a:r>
            <a:endParaRPr lang="fr-BE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solidFill>
                <a:srgbClr val="C00000"/>
              </a:solidFill>
            </a:endParaRPr>
          </a:p>
        </p:txBody>
      </p:sp>
      <p:sp>
        <p:nvSpPr>
          <p:cNvPr id="50" name="Flèche courbée vers la gauche 49"/>
          <p:cNvSpPr/>
          <p:nvPr/>
        </p:nvSpPr>
        <p:spPr>
          <a:xfrm rot="17035413">
            <a:off x="7265791" y="-682976"/>
            <a:ext cx="773499" cy="3878551"/>
          </a:xfrm>
          <a:prstGeom prst="curvedLeftArrow">
            <a:avLst>
              <a:gd name="adj1" fmla="val 36676"/>
              <a:gd name="adj2" fmla="val 61811"/>
              <a:gd name="adj3" fmla="val 35993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C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51" name="Rectangle à coins arrondis 50"/>
          <p:cNvSpPr/>
          <p:nvPr/>
        </p:nvSpPr>
        <p:spPr>
          <a:xfrm>
            <a:off x="6671502" y="349633"/>
            <a:ext cx="2280552" cy="945511"/>
          </a:xfrm>
          <a:prstGeom prst="roundRect">
            <a:avLst/>
          </a:prstGeom>
          <a:gradFill>
            <a:gsLst>
              <a:gs pos="0">
                <a:srgbClr val="8083A9"/>
              </a:gs>
              <a:gs pos="100000">
                <a:srgbClr val="BE3A4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Data </a:t>
            </a:r>
            <a:r>
              <a:rPr lang="fr-BE" dirty="0" err="1" smtClean="0"/>
              <a:t>transmition</a:t>
            </a:r>
            <a:r>
              <a:rPr lang="fr-BE" dirty="0" smtClean="0"/>
              <a:t> by Radio </a:t>
            </a:r>
            <a:r>
              <a:rPr lang="fr-BE" dirty="0" err="1" smtClean="0"/>
              <a:t>Frequency</a:t>
            </a:r>
            <a:r>
              <a:rPr lang="fr-BE" dirty="0" smtClean="0"/>
              <a:t> at </a:t>
            </a:r>
            <a:r>
              <a:rPr lang="fr-BE" sz="2400" b="1" dirty="0" smtClean="0"/>
              <a:t>10 </a:t>
            </a:r>
            <a:r>
              <a:rPr lang="fr-BE" sz="2400" b="1" dirty="0" err="1" smtClean="0"/>
              <a:t>hz</a:t>
            </a:r>
            <a:endParaRPr lang="fr-BE" sz="2400" b="1" dirty="0"/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7" b="68600" l="22661" r="73394"/>
                    </a14:imgEffect>
                  </a14:imgLayer>
                </a14:imgProps>
              </a:ext>
            </a:extLst>
          </a:blip>
          <a:srcRect l="20133" r="25057" b="31975"/>
          <a:stretch/>
        </p:blipFill>
        <p:spPr>
          <a:xfrm flipH="1">
            <a:off x="1571984" y="4282034"/>
            <a:ext cx="1828543" cy="2313623"/>
          </a:xfrm>
          <a:prstGeom prst="rect">
            <a:avLst/>
          </a:prstGeom>
        </p:spPr>
      </p:pic>
      <p:sp>
        <p:nvSpPr>
          <p:cNvPr id="58" name="Ellipse 57"/>
          <p:cNvSpPr/>
          <p:nvPr/>
        </p:nvSpPr>
        <p:spPr>
          <a:xfrm>
            <a:off x="2659543" y="2367766"/>
            <a:ext cx="2386896" cy="156782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9" name="Rectangle à coins arrondis 58"/>
          <p:cNvSpPr/>
          <p:nvPr/>
        </p:nvSpPr>
        <p:spPr>
          <a:xfrm>
            <a:off x="1451463" y="3680125"/>
            <a:ext cx="3283191" cy="41349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0" bIns="216000" rtlCol="0" anchor="t"/>
          <a:lstStyle/>
          <a:p>
            <a:pPr algn="ctr"/>
            <a:r>
              <a:rPr lang="fr-BE" b="1" dirty="0" err="1" smtClean="0"/>
              <a:t>Accelerometer</a:t>
            </a:r>
            <a:r>
              <a:rPr lang="fr-BE" b="1" dirty="0"/>
              <a:t> &amp; </a:t>
            </a:r>
            <a:r>
              <a:rPr lang="fr-BE" b="1" dirty="0" smtClean="0"/>
              <a:t>Gyroscope</a:t>
            </a:r>
            <a:endParaRPr lang="fr-BE" b="1" dirty="0"/>
          </a:p>
          <a:p>
            <a:pPr algn="ctr"/>
            <a:endParaRPr lang="fr-BE" sz="1200" dirty="0"/>
          </a:p>
        </p:txBody>
      </p:sp>
      <p:cxnSp>
        <p:nvCxnSpPr>
          <p:cNvPr id="60" name="Connecteur droit avec flèche 59"/>
          <p:cNvCxnSpPr>
            <a:stCxn id="59" idx="3"/>
          </p:cNvCxnSpPr>
          <p:nvPr/>
        </p:nvCxnSpPr>
        <p:spPr>
          <a:xfrm flipV="1">
            <a:off x="4734654" y="3404655"/>
            <a:ext cx="175348" cy="48221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Image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35" y="5676900"/>
            <a:ext cx="1411301" cy="1003088"/>
          </a:xfrm>
          <a:prstGeom prst="rect">
            <a:avLst/>
          </a:prstGeom>
        </p:spPr>
      </p:pic>
      <p:sp>
        <p:nvSpPr>
          <p:cNvPr id="62" name="Espace réservé du contenu 2"/>
          <p:cNvSpPr txBox="1">
            <a:spLocks/>
          </p:cNvSpPr>
          <p:nvPr/>
        </p:nvSpPr>
        <p:spPr>
          <a:xfrm>
            <a:off x="274414" y="3888103"/>
            <a:ext cx="9544050" cy="536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BE" sz="3200" b="1" dirty="0">
              <a:solidFill>
                <a:srgbClr val="7030A0"/>
              </a:solidFill>
            </a:endParaRPr>
          </a:p>
        </p:txBody>
      </p:sp>
      <p:sp>
        <p:nvSpPr>
          <p:cNvPr id="70" name="Arrondir un rectangle avec un coin diagonal 69"/>
          <p:cNvSpPr/>
          <p:nvPr/>
        </p:nvSpPr>
        <p:spPr>
          <a:xfrm>
            <a:off x="295378" y="4404043"/>
            <a:ext cx="3618488" cy="2290404"/>
          </a:xfrm>
          <a:prstGeom prst="round2DiagRect">
            <a:avLst/>
          </a:prstGeom>
          <a:noFill/>
          <a:ln w="285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BE" sz="3600" dirty="0" smtClean="0">
                <a:solidFill>
                  <a:schemeClr val="accent3">
                    <a:lumMod val="75000"/>
                  </a:schemeClr>
                </a:solidFill>
              </a:rPr>
              <a:t>Robot</a:t>
            </a:r>
            <a:endParaRPr lang="fr-BE" sz="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1" name="Flèche courbée vers la gauche 70"/>
          <p:cNvSpPr/>
          <p:nvPr/>
        </p:nvSpPr>
        <p:spPr>
          <a:xfrm rot="4510546">
            <a:off x="4931443" y="3861705"/>
            <a:ext cx="1156791" cy="4366647"/>
          </a:xfrm>
          <a:prstGeom prst="curvedLeftArrow">
            <a:avLst>
              <a:gd name="adj1" fmla="val 36676"/>
              <a:gd name="adj2" fmla="val 61811"/>
              <a:gd name="adj3" fmla="val 35993"/>
            </a:avLst>
          </a:prstGeom>
          <a:gradFill>
            <a:gsLst>
              <a:gs pos="0">
                <a:srgbClr val="FF0000"/>
              </a:gs>
              <a:gs pos="100000">
                <a:srgbClr val="78787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56" name="Rectangle à coins arrondis 55"/>
          <p:cNvSpPr/>
          <p:nvPr/>
        </p:nvSpPr>
        <p:spPr>
          <a:xfrm flipH="1">
            <a:off x="4226523" y="5247951"/>
            <a:ext cx="2535008" cy="1573846"/>
          </a:xfrm>
          <a:prstGeom prst="roundRect">
            <a:avLst>
              <a:gd name="adj" fmla="val 25080"/>
            </a:avLst>
          </a:prstGeom>
          <a:gradFill>
            <a:gsLst>
              <a:gs pos="0">
                <a:srgbClr val="C72424"/>
              </a:gs>
              <a:gs pos="100000">
                <a:srgbClr val="9D747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Data </a:t>
            </a:r>
            <a:r>
              <a:rPr lang="fr-BE" dirty="0" err="1" smtClean="0"/>
              <a:t>transmition</a:t>
            </a:r>
            <a:r>
              <a:rPr lang="fr-BE" dirty="0" smtClean="0"/>
              <a:t> by </a:t>
            </a:r>
            <a:r>
              <a:rPr lang="fr-BE" dirty="0" err="1" smtClean="0"/>
              <a:t>ethernet</a:t>
            </a:r>
            <a:r>
              <a:rPr lang="fr-BE" dirty="0" smtClean="0"/>
              <a:t> </a:t>
            </a:r>
            <a:r>
              <a:rPr lang="fr-BE" dirty="0" err="1" smtClean="0"/>
              <a:t>wire</a:t>
            </a:r>
            <a:r>
              <a:rPr lang="fr-BE" dirty="0" smtClean="0"/>
              <a:t> in </a:t>
            </a:r>
            <a:r>
              <a:rPr lang="fr-BE" sz="2000" b="1" dirty="0" smtClean="0"/>
              <a:t>a </a:t>
            </a:r>
            <a:r>
              <a:rPr lang="fr-BE" sz="2400" b="1" dirty="0" smtClean="0"/>
              <a:t>client-</a:t>
            </a:r>
            <a:r>
              <a:rPr lang="fr-BE" sz="2400" b="1" dirty="0" err="1" smtClean="0"/>
              <a:t>servor</a:t>
            </a:r>
            <a:r>
              <a:rPr lang="fr-BE" sz="2400" b="1" dirty="0" smtClean="0"/>
              <a:t>  socket </a:t>
            </a:r>
            <a:r>
              <a:rPr lang="fr-BE" dirty="0" smtClean="0"/>
              <a:t>environnement </a:t>
            </a:r>
            <a:endParaRPr lang="fr-BE" dirty="0"/>
          </a:p>
        </p:txBody>
      </p:sp>
      <p:sp>
        <p:nvSpPr>
          <p:cNvPr id="73" name="Espace réservé du contenu 2"/>
          <p:cNvSpPr txBox="1">
            <a:spLocks/>
          </p:cNvSpPr>
          <p:nvPr/>
        </p:nvSpPr>
        <p:spPr>
          <a:xfrm>
            <a:off x="83848" y="169565"/>
            <a:ext cx="11923688" cy="10085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3200" b="1" dirty="0" err="1">
                <a:solidFill>
                  <a:srgbClr val="7030A0"/>
                </a:solidFill>
              </a:rPr>
              <a:t>What</a:t>
            </a:r>
            <a:r>
              <a:rPr lang="fr-BE" sz="3200" b="1" dirty="0">
                <a:solidFill>
                  <a:srgbClr val="7030A0"/>
                </a:solidFill>
              </a:rPr>
              <a:t> </a:t>
            </a:r>
            <a:r>
              <a:rPr lang="fr-BE" sz="3200" b="1" dirty="0" smtClean="0">
                <a:solidFill>
                  <a:srgbClr val="7030A0"/>
                </a:solidFill>
              </a:rPr>
              <a:t>the </a:t>
            </a:r>
            <a:r>
              <a:rPr lang="fr-BE" sz="3200" b="1" dirty="0">
                <a:solidFill>
                  <a:srgbClr val="7030A0"/>
                </a:solidFill>
              </a:rPr>
              <a:t>setup </a:t>
            </a:r>
            <a:r>
              <a:rPr lang="fr-BE" sz="3200" b="1" dirty="0" err="1">
                <a:solidFill>
                  <a:srgbClr val="7030A0"/>
                </a:solidFill>
              </a:rPr>
              <a:t>is</a:t>
            </a:r>
            <a:r>
              <a:rPr lang="fr-BE" sz="3200" b="1" dirty="0">
                <a:solidFill>
                  <a:srgbClr val="7030A0"/>
                </a:solidFill>
              </a:rPr>
              <a:t> </a:t>
            </a:r>
            <a:r>
              <a:rPr lang="fr-BE" sz="3200" b="1" dirty="0" err="1">
                <a:solidFill>
                  <a:srgbClr val="7030A0"/>
                </a:solidFill>
              </a:rPr>
              <a:t>composed</a:t>
            </a:r>
            <a:r>
              <a:rPr lang="fr-BE" sz="3200" b="1" dirty="0">
                <a:solidFill>
                  <a:srgbClr val="7030A0"/>
                </a:solidFill>
              </a:rPr>
              <a:t> of ?</a:t>
            </a:r>
          </a:p>
        </p:txBody>
      </p:sp>
      <p:sp>
        <p:nvSpPr>
          <p:cNvPr id="74" name="Espace réservé du numéro de diapositive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23DC-B9F3-46E6-8E29-1591439F8C92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8015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35" y="5676900"/>
            <a:ext cx="1411301" cy="1003088"/>
          </a:xfrm>
          <a:prstGeom prst="rect">
            <a:avLst/>
          </a:prstGeom>
        </p:spPr>
      </p:pic>
      <p:sp>
        <p:nvSpPr>
          <p:cNvPr id="6" name="Arrondir un rectangle à un seul coin 5"/>
          <p:cNvSpPr/>
          <p:nvPr/>
        </p:nvSpPr>
        <p:spPr>
          <a:xfrm>
            <a:off x="330200" y="914400"/>
            <a:ext cx="4673600" cy="5549688"/>
          </a:xfrm>
          <a:prstGeom prst="round1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BE" sz="2800" b="1" dirty="0" err="1" smtClean="0">
                <a:solidFill>
                  <a:schemeClr val="tx1"/>
                </a:solidFill>
              </a:rPr>
              <a:t>Inertial</a:t>
            </a:r>
            <a:r>
              <a:rPr lang="fr-BE" sz="2800" b="1" dirty="0" smtClean="0">
                <a:solidFill>
                  <a:schemeClr val="tx1"/>
                </a:solidFill>
              </a:rPr>
              <a:t> Frame {E} : </a:t>
            </a:r>
            <a:endParaRPr lang="fr-BE" b="1" dirty="0">
              <a:solidFill>
                <a:schemeClr val="tx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64" b="32513"/>
          <a:stretch/>
        </p:blipFill>
        <p:spPr>
          <a:xfrm>
            <a:off x="1032669" y="2695575"/>
            <a:ext cx="3945732" cy="3743325"/>
          </a:xfrm>
          <a:prstGeom prst="rect">
            <a:avLst/>
          </a:prstGeom>
        </p:spPr>
      </p:pic>
      <p:cxnSp>
        <p:nvCxnSpPr>
          <p:cNvPr id="15" name="Connecteur droit avec flèche 14"/>
          <p:cNvCxnSpPr/>
          <p:nvPr/>
        </p:nvCxnSpPr>
        <p:spPr>
          <a:xfrm flipH="1">
            <a:off x="4381500" y="1841500"/>
            <a:ext cx="304800" cy="9779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3804433" y="1560215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err="1" smtClean="0">
                <a:solidFill>
                  <a:srgbClr val="C00000"/>
                </a:solidFill>
              </a:rPr>
              <a:t>North</a:t>
            </a:r>
            <a:r>
              <a:rPr lang="fr-BE" b="1" dirty="0" smtClean="0">
                <a:solidFill>
                  <a:srgbClr val="C00000"/>
                </a:solidFill>
              </a:rPr>
              <a:t> pole</a:t>
            </a:r>
            <a:endParaRPr lang="fr-BE" b="1" dirty="0">
              <a:solidFill>
                <a:srgbClr val="C00000"/>
              </a:solidFill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 flipH="1" flipV="1">
            <a:off x="1943100" y="2406650"/>
            <a:ext cx="723900" cy="8699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V="1">
            <a:off x="2667000" y="2782910"/>
            <a:ext cx="1714500" cy="519042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V="1">
            <a:off x="2667000" y="2588270"/>
            <a:ext cx="1045358" cy="6883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1650999" y="2034530"/>
            <a:ext cx="328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smtClean="0"/>
              <a:t>Z</a:t>
            </a:r>
            <a:endParaRPr lang="fr-BE" sz="2400" b="1" dirty="0"/>
          </a:p>
        </p:txBody>
      </p:sp>
      <p:sp>
        <p:nvSpPr>
          <p:cNvPr id="28" name="ZoneTexte 27"/>
          <p:cNvSpPr txBox="1"/>
          <p:nvPr/>
        </p:nvSpPr>
        <p:spPr>
          <a:xfrm>
            <a:off x="3577431" y="2175817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smtClean="0"/>
              <a:t>X</a:t>
            </a:r>
            <a:endParaRPr lang="fr-BE" sz="2400" b="1" dirty="0"/>
          </a:p>
        </p:txBody>
      </p:sp>
      <p:cxnSp>
        <p:nvCxnSpPr>
          <p:cNvPr id="29" name="Connecteur droit avec flèche 28"/>
          <p:cNvCxnSpPr/>
          <p:nvPr/>
        </p:nvCxnSpPr>
        <p:spPr>
          <a:xfrm flipH="1" flipV="1">
            <a:off x="2599046" y="2724816"/>
            <a:ext cx="67954" cy="5517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2616679" y="2175816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smtClean="0"/>
              <a:t>Y</a:t>
            </a:r>
            <a:endParaRPr lang="fr-BE" sz="2400" b="1" dirty="0"/>
          </a:p>
        </p:txBody>
      </p:sp>
      <p:cxnSp>
        <p:nvCxnSpPr>
          <p:cNvPr id="38" name="Connecteur droit avec flèche 37"/>
          <p:cNvCxnSpPr/>
          <p:nvPr/>
        </p:nvCxnSpPr>
        <p:spPr>
          <a:xfrm>
            <a:off x="1659309" y="2868315"/>
            <a:ext cx="372057" cy="369517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>
            <a:off x="895349" y="3710972"/>
            <a:ext cx="533399" cy="301244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>
            <a:off x="584200" y="5027612"/>
            <a:ext cx="622298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>
            <a:off x="3127946" y="2117722"/>
            <a:ext cx="133521" cy="485519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/>
          <p:cNvSpPr txBox="1"/>
          <p:nvPr/>
        </p:nvSpPr>
        <p:spPr>
          <a:xfrm>
            <a:off x="2932531" y="1602404"/>
            <a:ext cx="328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smtClean="0">
                <a:solidFill>
                  <a:schemeClr val="bg1">
                    <a:lumMod val="50000"/>
                  </a:schemeClr>
                </a:solidFill>
              </a:rPr>
              <a:t>g</a:t>
            </a:r>
            <a:endParaRPr lang="fr-B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1369761" y="2421103"/>
            <a:ext cx="328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smtClean="0">
                <a:solidFill>
                  <a:schemeClr val="bg1">
                    <a:lumMod val="50000"/>
                  </a:schemeClr>
                </a:solidFill>
              </a:rPr>
              <a:t>g</a:t>
            </a:r>
            <a:endParaRPr lang="fr-B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535355" y="3317179"/>
            <a:ext cx="328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smtClean="0">
                <a:solidFill>
                  <a:schemeClr val="bg1">
                    <a:lumMod val="50000"/>
                  </a:schemeClr>
                </a:solidFill>
              </a:rPr>
              <a:t>g</a:t>
            </a:r>
            <a:endParaRPr lang="fr-B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315031" y="4796779"/>
            <a:ext cx="328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smtClean="0">
                <a:solidFill>
                  <a:schemeClr val="bg1">
                    <a:lumMod val="50000"/>
                  </a:schemeClr>
                </a:solidFill>
              </a:rPr>
              <a:t>g</a:t>
            </a:r>
            <a:endParaRPr lang="fr-B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Arrondir un rectangle à un seul coin 50"/>
          <p:cNvSpPr/>
          <p:nvPr/>
        </p:nvSpPr>
        <p:spPr>
          <a:xfrm>
            <a:off x="5897236" y="901700"/>
            <a:ext cx="4673600" cy="5549688"/>
          </a:xfrm>
          <a:prstGeom prst="round1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BE" sz="2800" b="1" dirty="0" smtClean="0">
                <a:solidFill>
                  <a:schemeClr val="tx1"/>
                </a:solidFill>
              </a:rPr>
              <a:t>Local </a:t>
            </a:r>
            <a:r>
              <a:rPr lang="fr-BE" sz="2800" b="1" dirty="0" err="1">
                <a:solidFill>
                  <a:schemeClr val="tx1"/>
                </a:solidFill>
              </a:rPr>
              <a:t>S</a:t>
            </a:r>
            <a:r>
              <a:rPr lang="fr-BE" sz="2800" b="1" dirty="0" err="1" smtClean="0">
                <a:solidFill>
                  <a:schemeClr val="tx1"/>
                </a:solidFill>
              </a:rPr>
              <a:t>ensor</a:t>
            </a:r>
            <a:r>
              <a:rPr lang="fr-BE" sz="2800" b="1" dirty="0" smtClean="0">
                <a:solidFill>
                  <a:schemeClr val="tx1"/>
                </a:solidFill>
              </a:rPr>
              <a:t> Frame {Sn}  at the </a:t>
            </a:r>
            <a:r>
              <a:rPr lang="fr-BE" sz="2800" b="1" dirty="0" err="1" smtClean="0">
                <a:solidFill>
                  <a:schemeClr val="tx1"/>
                </a:solidFill>
              </a:rPr>
              <a:t>step</a:t>
            </a:r>
            <a:r>
              <a:rPr lang="fr-BE" sz="2800" b="1" dirty="0" smtClean="0">
                <a:solidFill>
                  <a:schemeClr val="tx1"/>
                </a:solidFill>
              </a:rPr>
              <a:t> time n: </a:t>
            </a:r>
            <a:endParaRPr lang="fr-BE" b="1" dirty="0">
              <a:solidFill>
                <a:schemeClr val="tx1"/>
              </a:solidFill>
            </a:endParaRPr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8040">
            <a:off x="6903055" y="3027077"/>
            <a:ext cx="2902565" cy="1277684"/>
          </a:xfrm>
          <a:prstGeom prst="rect">
            <a:avLst/>
          </a:prstGeom>
          <a:ln>
            <a:noFill/>
          </a:ln>
        </p:spPr>
      </p:pic>
      <p:cxnSp>
        <p:nvCxnSpPr>
          <p:cNvPr id="53" name="Connecteur droit avec flèche 52"/>
          <p:cNvCxnSpPr/>
          <p:nvPr/>
        </p:nvCxnSpPr>
        <p:spPr>
          <a:xfrm flipH="1">
            <a:off x="6489700" y="3825263"/>
            <a:ext cx="2645922" cy="85547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/>
          <p:nvPr/>
        </p:nvCxnSpPr>
        <p:spPr>
          <a:xfrm flipH="1" flipV="1">
            <a:off x="9096285" y="1744881"/>
            <a:ext cx="39337" cy="208514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/>
          <p:cNvCxnSpPr/>
          <p:nvPr/>
        </p:nvCxnSpPr>
        <p:spPr>
          <a:xfrm flipH="1" flipV="1">
            <a:off x="8534400" y="2143143"/>
            <a:ext cx="601222" cy="165765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ZoneTexte 61"/>
          <p:cNvSpPr txBox="1"/>
          <p:nvPr/>
        </p:nvSpPr>
        <p:spPr>
          <a:xfrm>
            <a:off x="9189767" y="1568445"/>
            <a:ext cx="328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smtClean="0">
                <a:solidFill>
                  <a:schemeClr val="bg1">
                    <a:lumMod val="50000"/>
                  </a:schemeClr>
                </a:solidFill>
              </a:rPr>
              <a:t>Z</a:t>
            </a:r>
            <a:endParaRPr lang="fr-B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6167871" y="4295513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smtClean="0">
                <a:solidFill>
                  <a:schemeClr val="bg1">
                    <a:lumMod val="50000"/>
                  </a:schemeClr>
                </a:solidFill>
              </a:rPr>
              <a:t>X</a:t>
            </a:r>
            <a:endParaRPr lang="fr-B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8202849" y="1947583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smtClean="0">
                <a:solidFill>
                  <a:schemeClr val="bg1">
                    <a:lumMod val="50000"/>
                  </a:schemeClr>
                </a:solidFill>
              </a:rPr>
              <a:t>Y</a:t>
            </a:r>
            <a:endParaRPr lang="fr-B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Espace réservé du contenu 2"/>
          <p:cNvSpPr txBox="1">
            <a:spLocks/>
          </p:cNvSpPr>
          <p:nvPr/>
        </p:nvSpPr>
        <p:spPr>
          <a:xfrm>
            <a:off x="83848" y="169565"/>
            <a:ext cx="11923688" cy="10085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3200" b="1" dirty="0">
                <a:solidFill>
                  <a:srgbClr val="C00000"/>
                </a:solidFill>
              </a:rPr>
              <a:t>How to </a:t>
            </a:r>
            <a:r>
              <a:rPr lang="fr-BE" sz="3200" b="1" dirty="0" err="1">
                <a:solidFill>
                  <a:srgbClr val="C00000"/>
                </a:solidFill>
              </a:rPr>
              <a:t>process</a:t>
            </a:r>
            <a:r>
              <a:rPr lang="fr-BE" sz="3200" b="1" dirty="0">
                <a:solidFill>
                  <a:srgbClr val="C00000"/>
                </a:solidFill>
              </a:rPr>
              <a:t> the </a:t>
            </a:r>
            <a:r>
              <a:rPr lang="fr-BE" sz="3200" b="1" dirty="0" err="1">
                <a:solidFill>
                  <a:srgbClr val="C00000"/>
                </a:solidFill>
              </a:rPr>
              <a:t>wrist</a:t>
            </a:r>
            <a:r>
              <a:rPr lang="fr-BE" sz="3200" b="1" dirty="0">
                <a:solidFill>
                  <a:srgbClr val="C00000"/>
                </a:solidFill>
              </a:rPr>
              <a:t> </a:t>
            </a:r>
            <a:r>
              <a:rPr lang="fr-BE" sz="3200" b="1" dirty="0" err="1">
                <a:solidFill>
                  <a:srgbClr val="C00000"/>
                </a:solidFill>
              </a:rPr>
              <a:t>trajectory</a:t>
            </a:r>
            <a:r>
              <a:rPr lang="fr-BE" sz="3200" b="1" dirty="0">
                <a:solidFill>
                  <a:srgbClr val="C00000"/>
                </a:solidFill>
              </a:rPr>
              <a:t> ?  - </a:t>
            </a:r>
            <a:r>
              <a:rPr lang="fr-BE" sz="3200" b="1" dirty="0" err="1">
                <a:solidFill>
                  <a:srgbClr val="C00000"/>
                </a:solidFill>
              </a:rPr>
              <a:t>References</a:t>
            </a:r>
            <a:r>
              <a:rPr lang="fr-BE" sz="3200" b="1" dirty="0">
                <a:solidFill>
                  <a:srgbClr val="C00000"/>
                </a:solidFill>
              </a:rPr>
              <a:t>  Frames</a:t>
            </a:r>
          </a:p>
        </p:txBody>
      </p:sp>
      <p:sp>
        <p:nvSpPr>
          <p:cNvPr id="66" name="Espace réservé du numéro de diapositive 65"/>
          <p:cNvSpPr>
            <a:spLocks noGrp="1"/>
          </p:cNvSpPr>
          <p:nvPr>
            <p:ph type="sldNum" sz="quarter" idx="12"/>
          </p:nvPr>
        </p:nvSpPr>
        <p:spPr>
          <a:xfrm>
            <a:off x="-2598" y="6356350"/>
            <a:ext cx="2743200" cy="365125"/>
          </a:xfrm>
        </p:spPr>
        <p:txBody>
          <a:bodyPr/>
          <a:lstStyle/>
          <a:p>
            <a:fld id="{AF5223DC-B9F3-46E6-8E29-1591439F8C92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5807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  <p:bldP spid="27" grpId="0"/>
      <p:bldP spid="28" grpId="0"/>
      <p:bldP spid="32" grpId="0"/>
      <p:bldP spid="47" grpId="0"/>
      <p:bldP spid="48" grpId="0"/>
      <p:bldP spid="49" grpId="0"/>
      <p:bldP spid="50" grpId="0"/>
      <p:bldP spid="51" grpId="0" animBg="1"/>
      <p:bldP spid="62" grpId="0"/>
      <p:bldP spid="63" grpId="0"/>
      <p:bldP spid="64" grpId="0"/>
    </p:bld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TM02900743[[fn=Organique]]</Template>
  <TotalTime>8924</TotalTime>
  <Words>1327</Words>
  <Application>Microsoft Office PowerPoint</Application>
  <PresentationFormat>Grand écran</PresentationFormat>
  <Paragraphs>230</Paragraphs>
  <Slides>21</Slides>
  <Notes>19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Wingdings 2</vt:lpstr>
      <vt:lpstr>HDOfficeLightV0</vt:lpstr>
      <vt:lpstr>1_HDOfficeLightV0</vt:lpstr>
      <vt:lpstr>2_HDOfficeLightV0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Compte Microsoft</dc:creator>
  <cp:lastModifiedBy>Compte Microsoft</cp:lastModifiedBy>
  <cp:revision>97</cp:revision>
  <dcterms:created xsi:type="dcterms:W3CDTF">2017-05-30T08:49:40Z</dcterms:created>
  <dcterms:modified xsi:type="dcterms:W3CDTF">2017-06-07T09:02:23Z</dcterms:modified>
</cp:coreProperties>
</file>