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563" r:id="rId2"/>
    <p:sldId id="654" r:id="rId3"/>
    <p:sldId id="748" r:id="rId4"/>
    <p:sldId id="752" r:id="rId5"/>
    <p:sldId id="753" r:id="rId6"/>
    <p:sldId id="754" r:id="rId7"/>
    <p:sldId id="755" r:id="rId8"/>
    <p:sldId id="756" r:id="rId9"/>
    <p:sldId id="757" r:id="rId10"/>
    <p:sldId id="758" r:id="rId11"/>
    <p:sldId id="759" r:id="rId12"/>
    <p:sldId id="760" r:id="rId13"/>
    <p:sldId id="761" r:id="rId14"/>
    <p:sldId id="762" r:id="rId15"/>
    <p:sldId id="749" r:id="rId16"/>
    <p:sldId id="719" r:id="rId17"/>
    <p:sldId id="720" r:id="rId18"/>
    <p:sldId id="722" r:id="rId19"/>
    <p:sldId id="721" r:id="rId20"/>
    <p:sldId id="723" r:id="rId21"/>
    <p:sldId id="763" r:id="rId22"/>
    <p:sldId id="735" r:id="rId23"/>
    <p:sldId id="736" r:id="rId24"/>
    <p:sldId id="737" r:id="rId25"/>
    <p:sldId id="750" r:id="rId26"/>
    <p:sldId id="751" r:id="rId27"/>
    <p:sldId id="711" r:id="rId2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8707D"/>
    <a:srgbClr val="F27D30"/>
    <a:srgbClr val="8C5BB1"/>
    <a:srgbClr val="585B6E"/>
    <a:srgbClr val="334779"/>
    <a:srgbClr val="C7BA97"/>
    <a:srgbClr val="FF33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5105" autoAdjust="0"/>
  </p:normalViewPr>
  <p:slideViewPr>
    <p:cSldViewPr>
      <p:cViewPr>
        <p:scale>
          <a:sx n="100" d="100"/>
          <a:sy n="100" d="100"/>
        </p:scale>
        <p:origin x="-1860" y="-276"/>
      </p:cViewPr>
      <p:guideLst>
        <p:guide orient="horz" pos="2160"/>
        <p:guide pos="2880"/>
      </p:guideLst>
    </p:cSldViewPr>
  </p:slideViewPr>
  <p:outlineViewPr>
    <p:cViewPr>
      <p:scale>
        <a:sx n="33" d="100"/>
        <a:sy n="33" d="100"/>
      </p:scale>
      <p:origin x="48" y="30846"/>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0" d="100"/>
          <a:sy n="80" d="100"/>
        </p:scale>
        <p:origin x="-3912" y="-7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ohe26p\Desktop\IGeLU\Presentation\20170902_Patr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ohe26p\Desktop\IGeLU\Presentation\20170902_Patron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ohe26p\Desktop\IGeLU\Presentation\20170902_Patr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rohe26p\Desktop\IGeLU\Presentation\20170902_Patron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bg2"/>
            </a:solidFill>
          </c:spPr>
          <c:dPt>
            <c:idx val="0"/>
            <c:bubble3D val="0"/>
            <c:spPr>
              <a:solidFill>
                <a:schemeClr val="bg2"/>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BD09-486E-99FA-72AE18462E2B}"/>
              </c:ext>
            </c:extLst>
          </c:dPt>
          <c:dPt>
            <c:idx val="1"/>
            <c:bubble3D val="0"/>
            <c:spPr>
              <a:solidFill>
                <a:schemeClr val="accent2">
                  <a:lumMod val="75000"/>
                </a:schemeClr>
              </a:soli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BD09-486E-99FA-72AE18462E2B}"/>
              </c:ext>
            </c:extLst>
          </c:dPt>
          <c:dLbls>
            <c:spPr>
              <a:solidFill>
                <a:srgbClr val="FFFFFF"/>
              </a:solidFill>
              <a:ln>
                <a:solidFill>
                  <a:srgbClr val="2F2B20">
                    <a:lumMod val="25000"/>
                    <a:lumOff val="75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ext>
            </c:extLst>
          </c:dLbls>
          <c:cat>
            <c:strRef>
              <c:f>Graphs!$A$7:$A$8</c:f>
              <c:strCache>
                <c:ptCount val="2"/>
                <c:pt idx="0">
                  <c:v>Institutional</c:v>
                </c:pt>
                <c:pt idx="1">
                  <c:v>Non institutional</c:v>
                </c:pt>
              </c:strCache>
            </c:strRef>
          </c:cat>
          <c:val>
            <c:numRef>
              <c:f>Graphs!$B$7:$B$8</c:f>
              <c:numCache>
                <c:formatCode>#,##0</c:formatCode>
                <c:ptCount val="2"/>
                <c:pt idx="0">
                  <c:v>34969</c:v>
                </c:pt>
                <c:pt idx="1">
                  <c:v>42378</c:v>
                </c:pt>
              </c:numCache>
            </c:numRef>
          </c:val>
          <c:extLst xmlns:c16r2="http://schemas.microsoft.com/office/drawing/2015/06/chart">
            <c:ext xmlns:c16="http://schemas.microsoft.com/office/drawing/2014/chart" uri="{C3380CC4-5D6E-409C-BE32-E72D297353CC}">
              <c16:uniqueId val="{00000004-BD09-486E-99FA-72AE18462E2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accent2">
                <a:lumMod val="75000"/>
              </a:schemeClr>
            </a:solidFill>
          </c:spPr>
          <c:dPt>
            <c:idx val="0"/>
            <c:bubble3D val="0"/>
            <c:spPr>
              <a:solidFill>
                <a:schemeClr val="bg2">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27F-4343-BAA6-E450517630AA}"/>
              </c:ext>
            </c:extLst>
          </c:dPt>
          <c:dPt>
            <c:idx val="1"/>
            <c:bubble3D val="0"/>
            <c:spPr>
              <a:solidFill>
                <a:schemeClr val="bg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27F-4343-BAA6-E450517630AA}"/>
              </c:ext>
            </c:extLst>
          </c:dPt>
          <c:dPt>
            <c:idx val="2"/>
            <c:bubble3D val="0"/>
            <c:spPr>
              <a:solidFill>
                <a:schemeClr val="accent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27F-4343-BAA6-E450517630AA}"/>
              </c:ext>
            </c:extLst>
          </c:dPt>
          <c:dLbls>
            <c:spPr>
              <a:solidFill>
                <a:srgbClr val="FFFFFF"/>
              </a:solidFill>
              <a:ln>
                <a:solidFill>
                  <a:srgbClr val="2F2B20">
                    <a:lumMod val="25000"/>
                    <a:lumOff val="75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ext>
            </c:extLst>
          </c:dLbls>
          <c:cat>
            <c:strRef>
              <c:f>Graphs!$A$24:$A$26</c:f>
              <c:strCache>
                <c:ptCount val="3"/>
                <c:pt idx="0">
                  <c:v>Student management system</c:v>
                </c:pt>
                <c:pt idx="1">
                  <c:v>Human resources systems</c:v>
                </c:pt>
                <c:pt idx="2">
                  <c:v>Non institutional</c:v>
                </c:pt>
              </c:strCache>
            </c:strRef>
          </c:cat>
          <c:val>
            <c:numRef>
              <c:f>Graphs!$B$24:$B$26</c:f>
              <c:numCache>
                <c:formatCode>General</c:formatCode>
                <c:ptCount val="3"/>
                <c:pt idx="0">
                  <c:v>26110</c:v>
                </c:pt>
                <c:pt idx="1">
                  <c:v>8859</c:v>
                </c:pt>
                <c:pt idx="2">
                  <c:v>42378</c:v>
                </c:pt>
              </c:numCache>
            </c:numRef>
          </c:val>
          <c:extLst xmlns:c16r2="http://schemas.microsoft.com/office/drawing/2015/06/chart">
            <c:ext xmlns:c16="http://schemas.microsoft.com/office/drawing/2014/chart" uri="{C3380CC4-5D6E-409C-BE32-E72D297353CC}">
              <c16:uniqueId val="{00000006-627F-4343-BAA6-E450517630A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bg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4BB-47F8-B5BC-FEA9AAC57312}"/>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4BB-47F8-B5BC-FEA9AAC57312}"/>
              </c:ext>
            </c:extLst>
          </c:dPt>
          <c:dPt>
            <c:idx val="2"/>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4BB-47F8-B5BC-FEA9AAC57312}"/>
              </c:ext>
            </c:extLst>
          </c:dPt>
          <c:dPt>
            <c:idx val="3"/>
            <c:bubble3D val="0"/>
            <c:spPr>
              <a:solidFill>
                <a:schemeClr val="accent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4BB-47F8-B5BC-FEA9AAC57312}"/>
              </c:ext>
            </c:extLst>
          </c:dPt>
          <c:dLbls>
            <c:spPr>
              <a:solidFill>
                <a:srgbClr val="FFFFFF"/>
              </a:solidFill>
              <a:ln>
                <a:solidFill>
                  <a:srgbClr val="2F2B20">
                    <a:lumMod val="25000"/>
                    <a:lumOff val="75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ext>
            </c:extLst>
          </c:dLbls>
          <c:cat>
            <c:strRef>
              <c:f>Graphs!$A$40:$A$43</c:f>
              <c:strCache>
                <c:ptCount val="4"/>
                <c:pt idx="0">
                  <c:v>Institutional</c:v>
                </c:pt>
                <c:pt idx="1">
                  <c:v>Otago Polytechnic</c:v>
                </c:pt>
                <c:pt idx="2">
                  <c:v>AUTHDB</c:v>
                </c:pt>
                <c:pt idx="3">
                  <c:v>Other</c:v>
                </c:pt>
              </c:strCache>
            </c:strRef>
          </c:cat>
          <c:val>
            <c:numRef>
              <c:f>Graphs!$B$40:$B$43</c:f>
              <c:numCache>
                <c:formatCode>General</c:formatCode>
                <c:ptCount val="4"/>
                <c:pt idx="0">
                  <c:v>34969</c:v>
                </c:pt>
                <c:pt idx="1">
                  <c:v>18832</c:v>
                </c:pt>
                <c:pt idx="2">
                  <c:v>12738</c:v>
                </c:pt>
                <c:pt idx="3">
                  <c:v>10808</c:v>
                </c:pt>
              </c:numCache>
            </c:numRef>
          </c:val>
          <c:extLst xmlns:c16r2="http://schemas.microsoft.com/office/drawing/2015/06/chart">
            <c:ext xmlns:c16="http://schemas.microsoft.com/office/drawing/2014/chart" uri="{C3380CC4-5D6E-409C-BE32-E72D297353CC}">
              <c16:uniqueId val="{00000008-E4BB-47F8-B5BC-FEA9AAC57312}"/>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00A-4671-824A-7CCA4EEAB7E2}"/>
              </c:ext>
            </c:extLst>
          </c:dPt>
          <c:dPt>
            <c:idx val="1"/>
            <c:bubble3D val="0"/>
            <c:spPr>
              <a:solidFill>
                <a:schemeClr val="accent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00A-4671-824A-7CCA4EEAB7E2}"/>
              </c:ext>
            </c:extLst>
          </c:dPt>
          <c:dPt>
            <c:idx val="2"/>
            <c:bubble3D val="0"/>
            <c:spPr>
              <a:solidFill>
                <a:schemeClr val="accent6">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00A-4671-824A-7CCA4EEAB7E2}"/>
              </c:ext>
            </c:extLst>
          </c:dPt>
          <c:dPt>
            <c:idx val="3"/>
            <c:bubble3D val="0"/>
            <c:spPr>
              <a:solidFill>
                <a:schemeClr val="accent6">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00A-4671-824A-7CCA4EEAB7E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5B9-407D-A4D6-FD941AAEEB4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ext>
            </c:extLst>
          </c:dLbls>
          <c:cat>
            <c:strRef>
              <c:f>Graphs!$A$55:$A$59</c:f>
              <c:strCache>
                <c:ptCount val="5"/>
                <c:pt idx="0">
                  <c:v>DHB</c:v>
                </c:pt>
                <c:pt idx="1">
                  <c:v>Hocken</c:v>
                </c:pt>
                <c:pt idx="2">
                  <c:v>Interloan</c:v>
                </c:pt>
                <c:pt idx="3">
                  <c:v>Library staff</c:v>
                </c:pt>
                <c:pt idx="4">
                  <c:v>Other</c:v>
                </c:pt>
              </c:strCache>
            </c:strRef>
          </c:cat>
          <c:val>
            <c:numRef>
              <c:f>Graphs!$B$55:$B$59</c:f>
              <c:numCache>
                <c:formatCode>General</c:formatCode>
                <c:ptCount val="5"/>
                <c:pt idx="0">
                  <c:v>3786</c:v>
                </c:pt>
                <c:pt idx="1">
                  <c:v>5635</c:v>
                </c:pt>
                <c:pt idx="2">
                  <c:v>721</c:v>
                </c:pt>
                <c:pt idx="3">
                  <c:v>168</c:v>
                </c:pt>
                <c:pt idx="4">
                  <c:v>498</c:v>
                </c:pt>
              </c:numCache>
            </c:numRef>
          </c:val>
          <c:extLst xmlns:c16r2="http://schemas.microsoft.com/office/drawing/2015/06/chart">
            <c:ext xmlns:c16="http://schemas.microsoft.com/office/drawing/2014/chart" uri="{C3380CC4-5D6E-409C-BE32-E72D297353CC}">
              <c16:uniqueId val="{00000008-C00A-4671-824A-7CCA4EEAB7E2}"/>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1308303270286669E-4"/>
          <c:y val="2.109369420344176E-2"/>
        </c:manualLayout>
      </c:layout>
      <c:overlay val="0"/>
      <c:txPr>
        <a:bodyPr/>
        <a:lstStyle/>
        <a:p>
          <a:pPr algn="l">
            <a:defRPr lang="en-US" sz="2400" b="1" kern="1200">
              <a:solidFill>
                <a:schemeClr val="tx2"/>
              </a:solidFill>
              <a:latin typeface="+mn-lt"/>
              <a:ea typeface="+mn-ea"/>
              <a:cs typeface="+mn-cs"/>
            </a:defRPr>
          </a:pPr>
          <a:endParaRPr lang="en-US"/>
        </a:p>
      </c:txPr>
    </c:title>
    <c:autoTitleDeleted val="0"/>
    <c:plotArea>
      <c:layout>
        <c:manualLayout>
          <c:layoutTarget val="inner"/>
          <c:xMode val="edge"/>
          <c:yMode val="edge"/>
          <c:x val="0.11375111884842985"/>
          <c:y val="0.22503773956686213"/>
          <c:w val="0.33428046778869436"/>
          <c:h val="0.69250598866265956"/>
        </c:manualLayout>
      </c:layout>
      <c:pieChart>
        <c:varyColors val="1"/>
        <c:ser>
          <c:idx val="0"/>
          <c:order val="0"/>
          <c:tx>
            <c:strRef>
              <c:f>Feuil1!$B$1</c:f>
              <c:strCache>
                <c:ptCount val="1"/>
                <c:pt idx="0">
                  <c:v>Public we serve…</c:v>
                </c:pt>
              </c:strCache>
            </c:strRef>
          </c:tx>
          <c:dPt>
            <c:idx val="3"/>
            <c:bubble3D val="0"/>
            <c:spPr>
              <a:solidFill>
                <a:srgbClr val="FF0000"/>
              </a:solidFill>
            </c:spPr>
          </c:dPt>
          <c:dLbls>
            <c:dLbl>
              <c:idx val="3"/>
              <c:spPr/>
              <c:txPr>
                <a:bodyPr/>
                <a:lstStyle/>
                <a:p>
                  <a:pPr>
                    <a:defRPr b="1">
                      <a:solidFill>
                        <a:schemeClr val="tx1"/>
                      </a:solidFill>
                    </a:defRPr>
                  </a:pPr>
                  <a:endParaRPr lang="en-US"/>
                </a:p>
              </c:txPr>
              <c:dLblPos val="outEnd"/>
              <c:showLegendKey val="0"/>
              <c:showVal val="0"/>
              <c:showCatName val="0"/>
              <c:showSerName val="0"/>
              <c:showPercent val="1"/>
              <c:showBubbleSize val="0"/>
            </c:dLbl>
            <c:dLblPos val="outEnd"/>
            <c:showLegendKey val="0"/>
            <c:showVal val="0"/>
            <c:showCatName val="0"/>
            <c:showSerName val="0"/>
            <c:showPercent val="1"/>
            <c:showBubbleSize val="0"/>
            <c:showLeaderLines val="1"/>
          </c:dLbls>
          <c:cat>
            <c:strRef>
              <c:f>Feuil1!$A$2:$A$5</c:f>
              <c:strCache>
                <c:ptCount val="4"/>
                <c:pt idx="0">
                  <c:v>Faculty and Staff (Univ, Hospital, Library)
[SIS Load]</c:v>
                </c:pt>
                <c:pt idx="1">
                  <c:v>Graduates / PhD Students 
[SIS load]</c:v>
                </c:pt>
                <c:pt idx="2">
                  <c:v>Undergraduates
[SIS Load]</c:v>
                </c:pt>
                <c:pt idx="3">
                  <c:v>External patrons [n= 2,000-2,500]
--&gt; SIS Load not possible</c:v>
                </c:pt>
              </c:strCache>
            </c:strRef>
          </c:cat>
          <c:val>
            <c:numRef>
              <c:f>Feuil1!$B$2:$B$5</c:f>
              <c:numCache>
                <c:formatCode>General</c:formatCode>
                <c:ptCount val="4"/>
                <c:pt idx="0">
                  <c:v>13215</c:v>
                </c:pt>
                <c:pt idx="1">
                  <c:v>11053</c:v>
                </c:pt>
                <c:pt idx="2">
                  <c:v>11733</c:v>
                </c:pt>
                <c:pt idx="3">
                  <c:v>2301</c:v>
                </c:pt>
              </c:numCache>
            </c:numRef>
          </c:val>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600" b="1">
                <a:solidFill>
                  <a:srgbClr val="FF0000"/>
                </a:solidFill>
              </a:defRPr>
            </a:pPr>
            <a:endParaRPr lang="en-US"/>
          </a:p>
        </c:txPr>
      </c:legendEntry>
      <c:layout>
        <c:manualLayout>
          <c:xMode val="edge"/>
          <c:yMode val="edge"/>
          <c:x val="0.51261248750138877"/>
          <c:y val="0.10003476860881828"/>
          <c:w val="0.4674211319515223"/>
          <c:h val="0.8970835337972469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0.14423</cdr:x>
      <cdr:y>0.4042</cdr:y>
    </cdr:from>
    <cdr:to>
      <cdr:x>0.68476</cdr:x>
      <cdr:y>0.69293</cdr:y>
    </cdr:to>
    <cdr:sp macro="" textlink="">
      <cdr:nvSpPr>
        <cdr:cNvPr id="2" name="TextBox 1"/>
        <cdr:cNvSpPr txBox="1"/>
      </cdr:nvSpPr>
      <cdr:spPr>
        <a:xfrm xmlns:a="http://schemas.openxmlformats.org/drawingml/2006/main">
          <a:off x="1152823" y="2016125"/>
          <a:ext cx="4320480" cy="1440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0.13522</cdr:x>
      <cdr:y>0.38976</cdr:y>
    </cdr:from>
    <cdr:to>
      <cdr:x>0.74782</cdr:x>
      <cdr:y>0.76511</cdr:y>
    </cdr:to>
    <cdr:sp macro="" textlink="">
      <cdr:nvSpPr>
        <cdr:cNvPr id="3" name="TextBox 2"/>
        <cdr:cNvSpPr txBox="1"/>
      </cdr:nvSpPr>
      <cdr:spPr>
        <a:xfrm xmlns:a="http://schemas.openxmlformats.org/drawingml/2006/main">
          <a:off x="1080815" y="1944117"/>
          <a:ext cx="4896544" cy="1872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0.35143</cdr:x>
      <cdr:y>0.43307</cdr:y>
    </cdr:from>
    <cdr:to>
      <cdr:x>0.96403</cdr:x>
      <cdr:y>0.85173</cdr:y>
    </cdr:to>
    <cdr:sp macro="" textlink="">
      <cdr:nvSpPr>
        <cdr:cNvPr id="4" name="TextBox 3"/>
        <cdr:cNvSpPr txBox="1"/>
      </cdr:nvSpPr>
      <cdr:spPr>
        <a:xfrm xmlns:a="http://schemas.openxmlformats.org/drawingml/2006/main">
          <a:off x="2809007" y="2160141"/>
          <a:ext cx="4896544" cy="2088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NZ"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sz="quarter" idx="1"/>
          </p:nvPr>
        </p:nvSpPr>
        <p:spPr>
          <a:xfrm>
            <a:off x="4021297" y="2"/>
            <a:ext cx="3076363" cy="511731"/>
          </a:xfrm>
          <a:prstGeom prst="rect">
            <a:avLst/>
          </a:prstGeom>
        </p:spPr>
        <p:txBody>
          <a:bodyPr vert="horz" lIns="94752" tIns="47376" rIns="94752" bIns="47376" rtlCol="0"/>
          <a:lstStyle>
            <a:lvl1pPr algn="r">
              <a:defRPr sz="1200"/>
            </a:lvl1pPr>
          </a:lstStyle>
          <a:p>
            <a:fld id="{F5EA7798-A561-4C99-91F3-D24BACABD4A1}" type="datetimeFigureOut">
              <a:rPr lang="fr-BE" smtClean="0"/>
              <a:pPr/>
              <a:t>08-06-18</a:t>
            </a:fld>
            <a:endParaRPr lang="fr-BE"/>
          </a:p>
        </p:txBody>
      </p:sp>
      <p:sp>
        <p:nvSpPr>
          <p:cNvPr id="4" name="Espace réservé du pied de page 3"/>
          <p:cNvSpPr>
            <a:spLocks noGrp="1"/>
          </p:cNvSpPr>
          <p:nvPr>
            <p:ph type="ftr" sz="quarter" idx="2"/>
          </p:nvPr>
        </p:nvSpPr>
        <p:spPr>
          <a:xfrm>
            <a:off x="3" y="9721108"/>
            <a:ext cx="3076363" cy="511731"/>
          </a:xfrm>
          <a:prstGeom prst="rect">
            <a:avLst/>
          </a:prstGeom>
        </p:spPr>
        <p:txBody>
          <a:bodyPr vert="horz" lIns="94752" tIns="47376" rIns="94752" bIns="4737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4021297" y="9721108"/>
            <a:ext cx="3076363" cy="511731"/>
          </a:xfrm>
          <a:prstGeom prst="rect">
            <a:avLst/>
          </a:prstGeom>
        </p:spPr>
        <p:txBody>
          <a:bodyPr vert="horz" lIns="94752" tIns="47376" rIns="94752" bIns="47376"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idx="1"/>
          </p:nvPr>
        </p:nvSpPr>
        <p:spPr>
          <a:xfrm>
            <a:off x="4021297" y="2"/>
            <a:ext cx="3076363" cy="511731"/>
          </a:xfrm>
          <a:prstGeom prst="rect">
            <a:avLst/>
          </a:prstGeom>
        </p:spPr>
        <p:txBody>
          <a:bodyPr vert="horz" lIns="94752" tIns="47376" rIns="94752" bIns="47376" rtlCol="0"/>
          <a:lstStyle>
            <a:lvl1pPr algn="r">
              <a:defRPr sz="1200"/>
            </a:lvl1pPr>
          </a:lstStyle>
          <a:p>
            <a:fld id="{5CFE7606-93E1-4414-B184-EF82DF2282F8}" type="datetimeFigureOut">
              <a:rPr lang="fr-BE" smtClean="0"/>
              <a:pPr/>
              <a:t>08-06-18</a:t>
            </a:fld>
            <a:endParaRPr lang="fr-BE"/>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52" tIns="47376" rIns="94752" bIns="47376" rtlCol="0" anchor="ctr"/>
          <a:lstStyle/>
          <a:p>
            <a:endParaRPr lang="fr-BE"/>
          </a:p>
        </p:txBody>
      </p:sp>
      <p:sp>
        <p:nvSpPr>
          <p:cNvPr id="5" name="Espace réservé des commentaires 4"/>
          <p:cNvSpPr>
            <a:spLocks noGrp="1"/>
          </p:cNvSpPr>
          <p:nvPr>
            <p:ph type="body" sz="quarter" idx="3"/>
          </p:nvPr>
        </p:nvSpPr>
        <p:spPr>
          <a:xfrm>
            <a:off x="709931" y="4861444"/>
            <a:ext cx="5679440" cy="4605576"/>
          </a:xfrm>
          <a:prstGeom prst="rect">
            <a:avLst/>
          </a:prstGeom>
        </p:spPr>
        <p:txBody>
          <a:bodyPr vert="horz" lIns="94752" tIns="47376" rIns="94752" bIns="473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3" y="9721108"/>
            <a:ext cx="3076363" cy="511731"/>
          </a:xfrm>
          <a:prstGeom prst="rect">
            <a:avLst/>
          </a:prstGeom>
        </p:spPr>
        <p:txBody>
          <a:bodyPr vert="horz" lIns="94752" tIns="47376" rIns="94752" bIns="4737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021297" y="9721108"/>
            <a:ext cx="3076363" cy="511731"/>
          </a:xfrm>
          <a:prstGeom prst="rect">
            <a:avLst/>
          </a:prstGeom>
        </p:spPr>
        <p:txBody>
          <a:bodyPr vert="horz" lIns="94752" tIns="47376" rIns="94752" bIns="47376"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38493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However we live in the real world,</a:t>
            </a:r>
            <a:r>
              <a:rPr lang="en-NZ" baseline="0" dirty="0" smtClean="0"/>
              <a:t> and need to provide for 2 main non affiliated uses groups with quite difference needs. And unfortunately the use of the University’s identity management system is not an option</a:t>
            </a:r>
            <a:endParaRPr lang="en-NZ" dirty="0"/>
          </a:p>
        </p:txBody>
      </p:sp>
    </p:spTree>
    <p:extLst>
      <p:ext uri="{BB962C8B-B14F-4D97-AF65-F5344CB8AC3E}">
        <p14:creationId xmlns:p14="http://schemas.microsoft.com/office/powerpoint/2010/main" val="290529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Watching with interest the work of the External</a:t>
            </a:r>
            <a:r>
              <a:rPr lang="en-NZ" baseline="0" dirty="0" smtClean="0"/>
              <a:t> Authentication Focus Group(AFG)</a:t>
            </a:r>
          </a:p>
          <a:p>
            <a:endParaRPr lang="en-NZ" baseline="0" dirty="0" smtClean="0"/>
          </a:p>
          <a:p>
            <a:r>
              <a:rPr lang="en-NZ" baseline="0" dirty="0" smtClean="0"/>
              <a:t>Generic logins – service desks, student desk assistants, processing/spine labels,</a:t>
            </a:r>
          </a:p>
          <a:p>
            <a:endParaRPr lang="en-NZ" baseline="0" dirty="0" smtClean="0"/>
          </a:p>
          <a:p>
            <a:r>
              <a:rPr lang="en-NZ" baseline="0" dirty="0" smtClean="0"/>
              <a:t>Just on 11,000 internal users</a:t>
            </a:r>
            <a:endParaRPr lang="en-NZ" dirty="0"/>
          </a:p>
        </p:txBody>
      </p:sp>
    </p:spTree>
    <p:extLst>
      <p:ext uri="{BB962C8B-B14F-4D97-AF65-F5344CB8AC3E}">
        <p14:creationId xmlns:p14="http://schemas.microsoft.com/office/powerpoint/2010/main" val="309481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247480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48966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Institutional</a:t>
            </a:r>
            <a:r>
              <a:rPr lang="en-NZ" baseline="0" dirty="0" smtClean="0"/>
              <a:t> members (</a:t>
            </a:r>
            <a:r>
              <a:rPr lang="en-NZ" baseline="0" dirty="0" err="1" smtClean="0"/>
              <a:t>ie</a:t>
            </a:r>
            <a:r>
              <a:rPr lang="en-NZ" baseline="0" dirty="0" smtClean="0"/>
              <a:t> University staff and students) only make up 45% of the Library’s user community</a:t>
            </a:r>
          </a:p>
          <a:p>
            <a:endParaRPr lang="en-NZ" baseline="0" dirty="0" smtClean="0"/>
          </a:p>
          <a:p>
            <a:r>
              <a:rPr lang="en-NZ" baseline="0" dirty="0" smtClean="0"/>
              <a:t>When it comes to managing non institutional library users, the main issue that we have encountered is getting them onto Alma.</a:t>
            </a:r>
          </a:p>
          <a:p>
            <a:r>
              <a:rPr lang="en-NZ" baseline="0" dirty="0" smtClean="0"/>
              <a:t>Once on Alma they are managed as per any Alma user</a:t>
            </a:r>
          </a:p>
          <a:p>
            <a:r>
              <a:rPr lang="en-NZ" baseline="0" dirty="0" smtClean="0"/>
              <a:t>Currently utilising three different authentication systems</a:t>
            </a:r>
          </a:p>
          <a:p>
            <a:endParaRPr lang="en-NZ" dirty="0" smtClean="0"/>
          </a:p>
        </p:txBody>
      </p:sp>
    </p:spTree>
    <p:extLst>
      <p:ext uri="{BB962C8B-B14F-4D97-AF65-F5344CB8AC3E}">
        <p14:creationId xmlns:p14="http://schemas.microsoft.com/office/powerpoint/2010/main" val="18982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Managing institutional</a:t>
            </a:r>
            <a:r>
              <a:rPr lang="en-NZ" baseline="0" dirty="0" smtClean="0"/>
              <a:t> members is relatively straightforward – the Library’s borrower load combines records from the student management system and the HR systems into a single file and delivers it to the Library. The file is picked up and loaded into Alma twice a day. The programming includes the assigning of patron groups and statistical categories based on library defined criteria.</a:t>
            </a:r>
          </a:p>
          <a:p>
            <a:endParaRPr lang="en-NZ" baseline="0" dirty="0" smtClean="0"/>
          </a:p>
          <a:p>
            <a:r>
              <a:rPr lang="en-NZ" dirty="0" smtClean="0"/>
              <a:t>Patron groups:</a:t>
            </a:r>
          </a:p>
          <a:p>
            <a:pPr marL="178257" indent="-178257">
              <a:buFontTx/>
              <a:buChar char="-"/>
            </a:pPr>
            <a:r>
              <a:rPr lang="en-NZ" baseline="0" dirty="0" smtClean="0"/>
              <a:t>Staff</a:t>
            </a:r>
          </a:p>
          <a:p>
            <a:pPr marL="178257" indent="-178257">
              <a:buFontTx/>
              <a:buChar char="-"/>
            </a:pPr>
            <a:r>
              <a:rPr lang="en-NZ" baseline="0" dirty="0" smtClean="0"/>
              <a:t>Student</a:t>
            </a:r>
          </a:p>
          <a:p>
            <a:pPr marL="178257" indent="-178257">
              <a:buFontTx/>
              <a:buChar char="-"/>
            </a:pPr>
            <a:r>
              <a:rPr lang="en-NZ" baseline="0" dirty="0" smtClean="0"/>
              <a:t>Student Distance</a:t>
            </a:r>
            <a:endParaRPr lang="en-NZ" dirty="0" smtClean="0"/>
          </a:p>
          <a:p>
            <a:endParaRPr lang="en-NZ" dirty="0"/>
          </a:p>
        </p:txBody>
      </p:sp>
    </p:spTree>
    <p:extLst>
      <p:ext uri="{BB962C8B-B14F-4D97-AF65-F5344CB8AC3E}">
        <p14:creationId xmlns:p14="http://schemas.microsoft.com/office/powerpoint/2010/main" val="305971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Otago Polytechnic:</a:t>
            </a:r>
            <a:r>
              <a:rPr lang="en-NZ" b="1" baseline="0" dirty="0" smtClean="0"/>
              <a:t> </a:t>
            </a:r>
          </a:p>
          <a:p>
            <a:pPr defTabSz="950706">
              <a:defRPr/>
            </a:pPr>
            <a:r>
              <a:rPr lang="en-NZ" baseline="0" dirty="0" smtClean="0"/>
              <a:t>A separate borrower load combines records from the Polytechnic student management system and the HR systems into a single file and delivers it to the Library. The file is picked up and loaded into Alma is once a day.</a:t>
            </a:r>
            <a:endParaRPr lang="en-NZ" dirty="0" smtClean="0"/>
          </a:p>
          <a:p>
            <a:r>
              <a:rPr lang="en-NZ" dirty="0" smtClean="0"/>
              <a:t>A</a:t>
            </a:r>
            <a:r>
              <a:rPr lang="en-NZ" baseline="0" dirty="0" smtClean="0"/>
              <a:t> separate borrower load for the Polytechnic predates our migration to Alma, however when we first went live we were unable to load two files of “external users” so had to set up and use an API loader. As these users were using internal authentication, staff had to manually add passwords to Alma records.  As per the University programming patron groups and statistical categories are assigned based on library defined criteria. In 2015 the functionality changed and we could load two separate “external” files. Otago Polytechnic staff and students commenced authenticating against their </a:t>
            </a:r>
            <a:r>
              <a:rPr lang="en-NZ" baseline="0" dirty="0" err="1" smtClean="0"/>
              <a:t>ldap</a:t>
            </a:r>
            <a:r>
              <a:rPr lang="en-NZ" baseline="0" dirty="0" smtClean="0"/>
              <a:t> servers from December 2015.</a:t>
            </a:r>
          </a:p>
          <a:p>
            <a:r>
              <a:rPr lang="en-NZ" baseline="0" dirty="0" smtClean="0"/>
              <a:t>Note: when there is a change to the SIS file format by Ex </a:t>
            </a:r>
            <a:r>
              <a:rPr lang="en-NZ" baseline="0" dirty="0" err="1" smtClean="0"/>
              <a:t>Libris</a:t>
            </a:r>
            <a:r>
              <a:rPr lang="en-NZ" baseline="0" dirty="0" smtClean="0"/>
              <a:t> we need to work with 2 different groups of programmers</a:t>
            </a:r>
          </a:p>
          <a:p>
            <a:r>
              <a:rPr lang="en-NZ" b="1" baseline="0" dirty="0" smtClean="0"/>
              <a:t>AUTHDB</a:t>
            </a:r>
          </a:p>
          <a:p>
            <a:r>
              <a:rPr lang="en-NZ" dirty="0" smtClean="0"/>
              <a:t>Is an</a:t>
            </a:r>
            <a:r>
              <a:rPr lang="en-NZ" baseline="0" dirty="0" smtClean="0"/>
              <a:t> database of external people who have an official association with the University. This includes Clinical staff (DHB staff who provide teaching services to the University), contractors, visitors, and the staff and students associated with Foundation Studies and Language Centre. The Library adds in any alumni wanting to use the Library. As these people are added to the University’s identity management system they are included in the University’s borrower load. The process for getting added to the database can take up to 5 days and involves completing an online form, getting it authorised by the sponsoring department, creating a record, notifying the user (by text) of the temporary password, and then the issuing of an ID card. The record would be picked up in the next library load. </a:t>
            </a:r>
          </a:p>
          <a:p>
            <a:endParaRPr lang="en-NZ" baseline="0" dirty="0" smtClean="0"/>
          </a:p>
          <a:p>
            <a:r>
              <a:rPr lang="en-NZ" baseline="0" dirty="0" smtClean="0"/>
              <a:t>University of Otago has tried to automate as much as possible, so as to minimise the need for the intervention of Library staff however this brings us to the remaining 14% ….</a:t>
            </a:r>
            <a:endParaRPr lang="en-NZ" dirty="0"/>
          </a:p>
        </p:txBody>
      </p:sp>
    </p:spTree>
    <p:extLst>
      <p:ext uri="{BB962C8B-B14F-4D97-AF65-F5344CB8AC3E}">
        <p14:creationId xmlns:p14="http://schemas.microsoft.com/office/powerpoint/2010/main" val="103573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The other 14%</a:t>
            </a:r>
          </a:p>
          <a:p>
            <a:r>
              <a:rPr lang="en-NZ" baseline="0" dirty="0" smtClean="0"/>
              <a:t>The Hocken Library one of NZ’s most important historical research facilities and includes printer material, archives, photographs, art works, ephemera. Most importantly it is open to the public and this group who make up the biggest segment (52%). The Library is a closed stack, so anyone wanting to use the printed collection needs to be registered on Alma to be able to request items. This is normally done on the spot. As these users can only use the Hocken Library a special patron group is used.</a:t>
            </a:r>
            <a:endParaRPr lang="en-NZ" dirty="0" smtClean="0"/>
          </a:p>
          <a:p>
            <a:r>
              <a:rPr lang="en-NZ" baseline="0" dirty="0" smtClean="0"/>
              <a:t>Two of our Medical schools have Service Level agreements to supply library services to the staff of their respective district health boards. Done on demand, fill in membership form and a record is created on Alma. The DHB supplies weekly lists of staff who have left or moved positions and library staff update expiry and purge dates accordingly. For specified groups the DHB supplies the library with lists.</a:t>
            </a:r>
          </a:p>
          <a:p>
            <a:r>
              <a:rPr lang="en-NZ" baseline="0" dirty="0" smtClean="0"/>
              <a:t>Email address is used as the primary identifier</a:t>
            </a:r>
          </a:p>
          <a:p>
            <a:r>
              <a:rPr lang="en-NZ" baseline="0" dirty="0" err="1" smtClean="0"/>
              <a:t>Interloan</a:t>
            </a:r>
            <a:r>
              <a:rPr lang="en-NZ" baseline="0" dirty="0" smtClean="0"/>
              <a:t> library’s – required for lending material. No requirements for authentication</a:t>
            </a:r>
          </a:p>
          <a:p>
            <a:r>
              <a:rPr lang="en-NZ" baseline="0" dirty="0" smtClean="0"/>
              <a:t>Staff: Used to login to Alma. Includes a large number of generic logins. Separation of roles as library staff and library user. Easier to manage roles, maintain statistics. Staff leave to work in other parts of the University</a:t>
            </a:r>
            <a:endParaRPr lang="en-NZ" dirty="0" smtClean="0"/>
          </a:p>
        </p:txBody>
      </p:sp>
    </p:spTree>
    <p:extLst>
      <p:ext uri="{BB962C8B-B14F-4D97-AF65-F5344CB8AC3E}">
        <p14:creationId xmlns:p14="http://schemas.microsoft.com/office/powerpoint/2010/main" val="190809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Signing into “My Account” on Primo there are 3 forms</a:t>
            </a:r>
            <a:r>
              <a:rPr lang="en-NZ" baseline="0" dirty="0" smtClean="0"/>
              <a:t> of authentication being utilised</a:t>
            </a:r>
            <a:endParaRPr lang="en-NZ" dirty="0" smtClean="0"/>
          </a:p>
          <a:p>
            <a:r>
              <a:rPr lang="en-NZ" dirty="0" smtClean="0"/>
              <a:t>University of Otago</a:t>
            </a:r>
            <a:r>
              <a:rPr lang="en-NZ" baseline="0" dirty="0" smtClean="0"/>
              <a:t> staff, students and graduates (includes all those added to AUTHDB) directed to the University of Otago Federated Login Page (Shibboleth)</a:t>
            </a:r>
          </a:p>
          <a:p>
            <a:endParaRPr lang="en-NZ" baseline="0" dirty="0" smtClean="0"/>
          </a:p>
          <a:p>
            <a:endParaRPr lang="en-NZ" dirty="0"/>
          </a:p>
        </p:txBody>
      </p:sp>
    </p:spTree>
    <p:extLst>
      <p:ext uri="{BB962C8B-B14F-4D97-AF65-F5344CB8AC3E}">
        <p14:creationId xmlns:p14="http://schemas.microsoft.com/office/powerpoint/2010/main" val="291751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Other registered Library users: Once they enter a username a password – the Otago Polytechnic </a:t>
            </a:r>
            <a:r>
              <a:rPr lang="en-NZ" baseline="0" dirty="0" err="1" smtClean="0"/>
              <a:t>ldap</a:t>
            </a:r>
            <a:r>
              <a:rPr lang="en-NZ" baseline="0" dirty="0" smtClean="0"/>
              <a:t> servers are checked first. If it fails the authentication request is directed to </a:t>
            </a:r>
          </a:p>
          <a:p>
            <a:r>
              <a:rPr lang="en-NZ" baseline="0" dirty="0" smtClean="0"/>
              <a:t>the Alma internal authentication.</a:t>
            </a:r>
          </a:p>
          <a:p>
            <a:endParaRPr lang="en-NZ" baseline="0" dirty="0" smtClean="0"/>
          </a:p>
          <a:p>
            <a:endParaRPr lang="en-NZ" baseline="0" dirty="0" smtClean="0"/>
          </a:p>
          <a:p>
            <a:endParaRPr lang="en-NZ" baseline="0" dirty="0" smtClean="0"/>
          </a:p>
          <a:p>
            <a:endParaRPr lang="en-NZ" dirty="0" smtClean="0"/>
          </a:p>
          <a:p>
            <a:endParaRPr lang="en-NZ" dirty="0"/>
          </a:p>
        </p:txBody>
      </p:sp>
    </p:spTree>
    <p:extLst>
      <p:ext uri="{BB962C8B-B14F-4D97-AF65-F5344CB8AC3E}">
        <p14:creationId xmlns:p14="http://schemas.microsoft.com/office/powerpoint/2010/main" val="90956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endParaRPr lang="en-NZ" dirty="0" smtClean="0"/>
          </a:p>
          <a:p>
            <a:r>
              <a:rPr lang="en-NZ" dirty="0" smtClean="0"/>
              <a:t>Generic logins</a:t>
            </a:r>
          </a:p>
          <a:p>
            <a:r>
              <a:rPr lang="en-NZ" dirty="0" smtClean="0"/>
              <a:t>Know that other institutions</a:t>
            </a:r>
            <a:r>
              <a:rPr lang="en-NZ" baseline="0" dirty="0" smtClean="0"/>
              <a:t> successfully use other authentication methods to access Alma</a:t>
            </a:r>
          </a:p>
          <a:p>
            <a:r>
              <a:rPr lang="en-NZ" baseline="0" dirty="0" smtClean="0"/>
              <a:t>Setting up another authentication method involves more that flipping a switch</a:t>
            </a:r>
            <a:endParaRPr lang="en-NZ" dirty="0"/>
          </a:p>
        </p:txBody>
      </p:sp>
    </p:spTree>
    <p:extLst>
      <p:ext uri="{BB962C8B-B14F-4D97-AF65-F5344CB8AC3E}">
        <p14:creationId xmlns:p14="http://schemas.microsoft.com/office/powerpoint/2010/main" val="173016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vert="horz" anchor="ctr" anchorCtr="0"/>
          <a:lstStyle>
            <a:lvl1pPr>
              <a:defRPr>
                <a:solidFill>
                  <a:schemeClr val="bg1"/>
                </a:solidFill>
              </a:defRPr>
            </a:lvl1pPr>
          </a:lstStyle>
          <a:p>
            <a:pPr algn="r"/>
            <a:r>
              <a:rPr lang="en-US" dirty="0" smtClean="0"/>
              <a:t>Managing and authenticating non-institutional users in Alma: two experiences</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userDrawn="1"/>
        </p:nvSpPr>
        <p:spPr>
          <a:xfrm>
            <a:off x="8458200" y="0"/>
            <a:ext cx="685800" cy="68580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458200" y="5486400"/>
            <a:ext cx="685800" cy="6858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lide Number Placeholder 5"/>
          <p:cNvSpPr>
            <a:spLocks noGrp="1"/>
          </p:cNvSpPr>
          <p:nvPr>
            <p:ph type="sldNum" sz="quarter" idx="4"/>
          </p:nvPr>
        </p:nvSpPr>
        <p:spPr>
          <a:xfrm>
            <a:off x="8531788" y="627312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10" name="Footer Placeholder 4"/>
          <p:cNvSpPr>
            <a:spLocks noGrp="1"/>
          </p:cNvSpPr>
          <p:nvPr>
            <p:ph type="ftr" sz="quarter" idx="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8" name="Footer Placeholder 4"/>
          <p:cNvSpPr>
            <a:spLocks noGrp="1"/>
          </p:cNvSpPr>
          <p:nvPr>
            <p:ph type="ftr" sz="quarter" idx="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0" name="Footer Placeholder 4"/>
          <p:cNvSpPr>
            <a:spLocks noGrp="1"/>
          </p:cNvSpPr>
          <p:nvPr>
            <p:ph type="ftr" sz="quarter" idx="1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6" name="Footer Placeholder 4"/>
          <p:cNvSpPr>
            <a:spLocks noGrp="1"/>
          </p:cNvSpPr>
          <p:nvPr>
            <p:ph type="ftr" sz="quarter" idx="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5" name="Footer Placeholder 4"/>
          <p:cNvSpPr>
            <a:spLocks noGrp="1"/>
          </p:cNvSpPr>
          <p:nvPr>
            <p:ph type="ftr" sz="quarter" idx="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627312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5798642" y="2994445"/>
            <a:ext cx="5977373" cy="365760"/>
          </a:xfrm>
          <a:prstGeom prst="rect">
            <a:avLst/>
          </a:prstGeom>
        </p:spPr>
        <p:txBody>
          <a:bodyPr/>
          <a:lstStyle>
            <a:lvl1pPr>
              <a:defRPr sz="1300" b="0" baseline="0">
                <a:solidFill>
                  <a:schemeClr val="bg1"/>
                </a:solidFill>
              </a:defRPr>
            </a:lvl1pPr>
          </a:lstStyle>
          <a:p>
            <a:r>
              <a:rPr lang="en-US" smtClean="0"/>
              <a:t>Managing and authenticating non-institutional users in Alma: two experiences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dl.handle.net/2268/214211"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ydelivery.lib.ulg.ac.be/alm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2-YQ48w0cYs"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hdl.handle.net/2268/214211" TargetMode="External"/><Relationship Id="rId4" Type="http://schemas.openxmlformats.org/officeDocument/2006/relationships/hyperlink" Target="mailto:francois.renaville@ulg.ac.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99592" y="2204864"/>
            <a:ext cx="6912767" cy="2736304"/>
          </a:xfrm>
        </p:spPr>
        <p:txBody>
          <a:bodyPr/>
          <a:lstStyle/>
          <a:p>
            <a:pPr>
              <a:lnSpc>
                <a:spcPts val="5100"/>
              </a:lnSpc>
            </a:pPr>
            <a:r>
              <a:rPr lang="en-US" sz="4000" dirty="0">
                <a:latin typeface="+mn-lt"/>
              </a:rPr>
              <a:t>Managing and authenticating </a:t>
            </a:r>
            <a:r>
              <a:rPr lang="en-US" sz="4000" dirty="0" smtClean="0">
                <a:latin typeface="+mn-lt"/>
              </a:rPr>
              <a:t/>
            </a:r>
            <a:br>
              <a:rPr lang="en-US" sz="4000" dirty="0" smtClean="0">
                <a:latin typeface="+mn-lt"/>
              </a:rPr>
            </a:br>
            <a:r>
              <a:rPr lang="en-US" sz="4000" dirty="0" smtClean="0">
                <a:latin typeface="+mn-lt"/>
              </a:rPr>
              <a:t>non-institutional </a:t>
            </a:r>
            <a:r>
              <a:rPr lang="en-US" sz="4000" dirty="0">
                <a:latin typeface="+mn-lt"/>
              </a:rPr>
              <a:t>users in </a:t>
            </a:r>
            <a:r>
              <a:rPr lang="en-US" sz="4000" dirty="0" smtClean="0">
                <a:latin typeface="+mn-lt"/>
              </a:rPr>
              <a:t>Alma: </a:t>
            </a:r>
            <a:br>
              <a:rPr lang="en-US" sz="4000" dirty="0" smtClean="0">
                <a:latin typeface="+mn-lt"/>
              </a:rPr>
            </a:br>
            <a:r>
              <a:rPr lang="en-US" sz="4000" dirty="0" smtClean="0">
                <a:latin typeface="+mn-lt"/>
              </a:rPr>
              <a:t>two experiences</a:t>
            </a:r>
            <a:endParaRPr lang="fr-BE" sz="4000" dirty="0">
              <a:latin typeface="+mn-lt"/>
            </a:endParaRPr>
          </a:p>
        </p:txBody>
      </p:sp>
      <p:sp>
        <p:nvSpPr>
          <p:cNvPr id="5" name="ZoneTexte 4"/>
          <p:cNvSpPr txBox="1"/>
          <p:nvPr/>
        </p:nvSpPr>
        <p:spPr>
          <a:xfrm>
            <a:off x="3779912" y="5733256"/>
            <a:ext cx="4590095" cy="861774"/>
          </a:xfrm>
          <a:prstGeom prst="rect">
            <a:avLst/>
          </a:prstGeom>
          <a:noFill/>
        </p:spPr>
        <p:txBody>
          <a:bodyPr wrap="square" rtlCol="0">
            <a:spAutoFit/>
          </a:bodyPr>
          <a:lstStyle/>
          <a:p>
            <a:pPr algn="r"/>
            <a:r>
              <a:rPr lang="en-US" sz="1600" dirty="0"/>
              <a:t>Helen </a:t>
            </a:r>
            <a:r>
              <a:rPr lang="en-US" sz="1600" dirty="0" err="1" smtClean="0"/>
              <a:t>Brownlie</a:t>
            </a:r>
            <a:r>
              <a:rPr lang="en-US" sz="1600" dirty="0" smtClean="0"/>
              <a:t>, </a:t>
            </a:r>
            <a:r>
              <a:rPr lang="en-US" sz="1600" dirty="0"/>
              <a:t>University of </a:t>
            </a:r>
            <a:r>
              <a:rPr lang="en-US" sz="1600" dirty="0" smtClean="0"/>
              <a:t>Otago Library</a:t>
            </a:r>
            <a:endParaRPr lang="en-US" sz="1600" dirty="0"/>
          </a:p>
          <a:p>
            <a:pPr algn="r"/>
            <a:r>
              <a:rPr lang="en-US" sz="1600" dirty="0"/>
              <a:t>Robert De </a:t>
            </a:r>
            <a:r>
              <a:rPr lang="en-US" sz="1600" dirty="0" err="1"/>
              <a:t>Groof</a:t>
            </a:r>
            <a:r>
              <a:rPr lang="en-US" sz="1600" dirty="0"/>
              <a:t>, </a:t>
            </a:r>
            <a:r>
              <a:rPr lang="en-US" sz="1600" dirty="0" smtClean="0"/>
              <a:t>University </a:t>
            </a:r>
            <a:r>
              <a:rPr lang="en-US" sz="1600" dirty="0"/>
              <a:t>of </a:t>
            </a:r>
            <a:r>
              <a:rPr lang="en-US" sz="1600" dirty="0" smtClean="0"/>
              <a:t>Liège Library</a:t>
            </a:r>
            <a:endParaRPr lang="en-US" sz="1600" dirty="0"/>
          </a:p>
          <a:p>
            <a:pPr algn="r"/>
            <a:r>
              <a:rPr lang="en-US" sz="1600" dirty="0"/>
              <a:t>François </a:t>
            </a:r>
            <a:r>
              <a:rPr lang="en-US" sz="1600" dirty="0" smtClean="0"/>
              <a:t>Renaville, </a:t>
            </a:r>
            <a:r>
              <a:rPr lang="en-US" sz="1600" dirty="0"/>
              <a:t>University of </a:t>
            </a:r>
            <a:r>
              <a:rPr lang="en-US" sz="1600" dirty="0" smtClean="0"/>
              <a:t>Liège Library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2" y="0"/>
            <a:ext cx="4727221" cy="95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972" y="6237312"/>
            <a:ext cx="2952328" cy="35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222222"/>
                </a:solidFill>
                <a:hlinkClick r:id="rId3"/>
              </a:rPr>
              <a:t>http://</a:t>
            </a:r>
            <a:r>
              <a:rPr lang="en-US" sz="1400" dirty="0" smtClean="0">
                <a:solidFill>
                  <a:srgbClr val="222222"/>
                </a:solidFill>
                <a:hlinkClick r:id="rId3"/>
              </a:rPr>
              <a:t>hdl.handle.net/2268/214211</a:t>
            </a:r>
            <a:endParaRPr lang="en-US" sz="1400" dirty="0">
              <a:solidFill>
                <a:srgbClr val="222222"/>
              </a:solidFill>
            </a:endParaRPr>
          </a:p>
        </p:txBody>
      </p:sp>
    </p:spTree>
    <p:extLst>
      <p:ext uri="{BB962C8B-B14F-4D97-AF65-F5344CB8AC3E}">
        <p14:creationId xmlns:p14="http://schemas.microsoft.com/office/powerpoint/2010/main" val="149101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Authenticating</a:t>
            </a:r>
            <a:endParaRPr lang="en-NZ" dirty="0"/>
          </a:p>
        </p:txBody>
      </p:sp>
      <p:pic>
        <p:nvPicPr>
          <p:cNvPr id="6" name="Content Placeholder 5"/>
          <p:cNvPicPr>
            <a:picLocks noGrp="1" noChangeAspect="1"/>
          </p:cNvPicPr>
          <p:nvPr>
            <p:ph idx="1"/>
          </p:nvPr>
        </p:nvPicPr>
        <p:blipFill>
          <a:blip r:embed="rId3"/>
          <a:stretch>
            <a:fillRect/>
          </a:stretch>
        </p:blipFill>
        <p:spPr>
          <a:xfrm>
            <a:off x="1419720" y="1340768"/>
            <a:ext cx="5656487" cy="4987925"/>
          </a:xfrm>
          <a:prstGeom prst="rect">
            <a:avLst/>
          </a:prstGeom>
        </p:spPr>
      </p:pic>
      <p:sp>
        <p:nvSpPr>
          <p:cNvPr id="4" name="Slide Number Placeholder 3"/>
          <p:cNvSpPr>
            <a:spLocks noGrp="1"/>
          </p:cNvSpPr>
          <p:nvPr>
            <p:ph type="sldNum" sz="quarter" idx="4"/>
          </p:nvPr>
        </p:nvSpPr>
        <p:spPr/>
        <p:txBody>
          <a:bodyPr/>
          <a:lstStyle/>
          <a:p>
            <a:fld id="{E667ED75-B537-4810-9364-B7D9FE7FDC55}"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2076413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Other registered users</a:t>
            </a:r>
            <a:endParaRPr lang="en-NZ" dirty="0"/>
          </a:p>
        </p:txBody>
      </p:sp>
      <p:pic>
        <p:nvPicPr>
          <p:cNvPr id="6" name="Content Placeholder 5"/>
          <p:cNvPicPr>
            <a:picLocks noGrp="1" noChangeAspect="1"/>
          </p:cNvPicPr>
          <p:nvPr>
            <p:ph idx="1"/>
          </p:nvPr>
        </p:nvPicPr>
        <p:blipFill>
          <a:blip r:embed="rId3"/>
          <a:stretch>
            <a:fillRect/>
          </a:stretch>
        </p:blipFill>
        <p:spPr>
          <a:xfrm>
            <a:off x="1141937" y="1776863"/>
            <a:ext cx="6210838" cy="4259949"/>
          </a:xfrm>
          <a:prstGeom prst="rect">
            <a:avLst/>
          </a:prstGeom>
        </p:spPr>
      </p:pic>
      <p:sp>
        <p:nvSpPr>
          <p:cNvPr id="4" name="Slide Number Placeholder 3"/>
          <p:cNvSpPr>
            <a:spLocks noGrp="1"/>
          </p:cNvSpPr>
          <p:nvPr>
            <p:ph type="sldNum" sz="quarter" idx="4"/>
          </p:nvPr>
        </p:nvSpPr>
        <p:spPr/>
        <p:txBody>
          <a:bodyPr/>
          <a:lstStyle/>
          <a:p>
            <a:fld id="{E667ED75-B537-4810-9364-B7D9FE7FDC55}"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5340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Library staff authenticating to Alma</a:t>
            </a:r>
            <a:endParaRPr lang="en-NZ" dirty="0"/>
          </a:p>
        </p:txBody>
      </p:sp>
      <p:pic>
        <p:nvPicPr>
          <p:cNvPr id="6" name="Content Placeholder 5"/>
          <p:cNvPicPr>
            <a:picLocks noGrp="1" noChangeAspect="1"/>
          </p:cNvPicPr>
          <p:nvPr>
            <p:ph idx="1"/>
          </p:nvPr>
        </p:nvPicPr>
        <p:blipFill>
          <a:blip r:embed="rId3"/>
          <a:stretch>
            <a:fillRect/>
          </a:stretch>
        </p:blipFill>
        <p:spPr>
          <a:xfrm>
            <a:off x="250825" y="1801330"/>
            <a:ext cx="7993063" cy="4211014"/>
          </a:xfrm>
          <a:prstGeom prst="rect">
            <a:avLst/>
          </a:prstGeom>
        </p:spPr>
      </p:pic>
      <p:sp>
        <p:nvSpPr>
          <p:cNvPr id="4" name="Slide Number Placeholder 3"/>
          <p:cNvSpPr>
            <a:spLocks noGrp="1"/>
          </p:cNvSpPr>
          <p:nvPr>
            <p:ph type="sldNum" sz="quarter" idx="4"/>
          </p:nvPr>
        </p:nvSpPr>
        <p:spPr/>
        <p:txBody>
          <a:bodyPr/>
          <a:lstStyle/>
          <a:p>
            <a:fld id="{E667ED75-B537-4810-9364-B7D9FE7FDC55}"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127744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992888" cy="1440160"/>
          </a:xfrm>
        </p:spPr>
        <p:txBody>
          <a:bodyPr/>
          <a:lstStyle/>
          <a:p>
            <a:pPr algn="ctr"/>
            <a:r>
              <a:rPr lang="en-NZ" dirty="0" smtClean="0"/>
              <a:t>Moving from Alma internal authentication</a:t>
            </a:r>
            <a:br>
              <a:rPr lang="en-NZ" dirty="0" smtClean="0"/>
            </a:br>
            <a:r>
              <a:rPr lang="en-NZ" sz="4000" dirty="0" smtClean="0">
                <a:solidFill>
                  <a:srgbClr val="C00000"/>
                </a:solidFill>
              </a:rPr>
              <a:t>The easy solution</a:t>
            </a:r>
            <a:endParaRPr lang="en-NZ" sz="4000" dirty="0">
              <a:solidFill>
                <a:srgbClr val="C0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1397" y="2276872"/>
            <a:ext cx="4061252" cy="3384376"/>
          </a:xfrm>
        </p:spPr>
      </p:pic>
      <p:sp>
        <p:nvSpPr>
          <p:cNvPr id="4" name="Slide Number Placeholder 3"/>
          <p:cNvSpPr>
            <a:spLocks noGrp="1"/>
          </p:cNvSpPr>
          <p:nvPr>
            <p:ph type="sldNum" sz="quarter" idx="4"/>
          </p:nvPr>
        </p:nvSpPr>
        <p:spPr/>
        <p:txBody>
          <a:bodyPr/>
          <a:lstStyle/>
          <a:p>
            <a:fld id="{E667ED75-B537-4810-9364-B7D9FE7FDC55}"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414719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Moving from Alma internal authentication</a:t>
            </a:r>
            <a:endParaRPr lang="en-NZ" dirty="0"/>
          </a:p>
        </p:txBody>
      </p:sp>
      <p:sp>
        <p:nvSpPr>
          <p:cNvPr id="3" name="Content Placeholder 2"/>
          <p:cNvSpPr>
            <a:spLocks noGrp="1"/>
          </p:cNvSpPr>
          <p:nvPr>
            <p:ph idx="1"/>
          </p:nvPr>
        </p:nvSpPr>
        <p:spPr/>
        <p:txBody>
          <a:bodyPr/>
          <a:lstStyle/>
          <a:p>
            <a:pPr marL="114300" indent="0">
              <a:buNone/>
            </a:pPr>
            <a:r>
              <a:rPr lang="en-NZ" sz="3200" b="1" dirty="0" smtClean="0"/>
              <a:t>Otago’s “wish list”</a:t>
            </a:r>
          </a:p>
          <a:p>
            <a:r>
              <a:rPr lang="en-NZ" dirty="0" smtClean="0"/>
              <a:t>Integration of workflows</a:t>
            </a:r>
          </a:p>
          <a:p>
            <a:pPr lvl="1"/>
            <a:r>
              <a:rPr lang="en-NZ" dirty="0" smtClean="0"/>
              <a:t>Preference that is done from within Alma and can be initiated by all library staff</a:t>
            </a:r>
          </a:p>
          <a:p>
            <a:pPr lvl="1"/>
            <a:r>
              <a:rPr lang="en-NZ" dirty="0" smtClean="0"/>
              <a:t>Alma expiry dates to be utilised</a:t>
            </a:r>
          </a:p>
          <a:p>
            <a:pPr lvl="1"/>
            <a:r>
              <a:rPr lang="en-NZ" dirty="0" smtClean="0"/>
              <a:t>No requirement for the user to complete the registration</a:t>
            </a:r>
          </a:p>
          <a:p>
            <a:r>
              <a:rPr lang="en-NZ" dirty="0" smtClean="0"/>
              <a:t>Authentication immediacy</a:t>
            </a:r>
          </a:p>
          <a:p>
            <a:r>
              <a:rPr lang="en-NZ" dirty="0" smtClean="0"/>
              <a:t>Maintain separate logins for library staff. </a:t>
            </a:r>
          </a:p>
          <a:p>
            <a:pPr lvl="1"/>
            <a:r>
              <a:rPr lang="en-NZ" dirty="0"/>
              <a:t>T</a:t>
            </a:r>
            <a:r>
              <a:rPr lang="en-NZ" dirty="0" smtClean="0"/>
              <a:t>his includes the continued use of generic logins</a:t>
            </a:r>
          </a:p>
          <a:p>
            <a:r>
              <a:rPr lang="en-NZ" dirty="0" smtClean="0"/>
              <a:t>Automated process to transition existing internal usernames and passwords to the new authentication system</a:t>
            </a:r>
          </a:p>
        </p:txBody>
      </p:sp>
      <p:sp>
        <p:nvSpPr>
          <p:cNvPr id="4" name="Slide Number Placeholder 3"/>
          <p:cNvSpPr>
            <a:spLocks noGrp="1"/>
          </p:cNvSpPr>
          <p:nvPr>
            <p:ph type="sldNum" sz="quarter" idx="4"/>
          </p:nvPr>
        </p:nvSpPr>
        <p:spPr/>
        <p:txBody>
          <a:bodyPr/>
          <a:lstStyle/>
          <a:p>
            <a:fld id="{E667ED75-B537-4810-9364-B7D9FE7FDC55}"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175805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15</a:t>
            </a:fld>
            <a:endParaRPr lang="en-US"/>
          </a:p>
        </p:txBody>
      </p:sp>
      <p:sp>
        <p:nvSpPr>
          <p:cNvPr id="3" name="Espace réservé du pied de page 2"/>
          <p:cNvSpPr>
            <a:spLocks noGrp="1"/>
          </p:cNvSpPr>
          <p:nvPr>
            <p:ph type="ftr" sz="quarter" idx="3"/>
          </p:nvPr>
        </p:nvSpPr>
        <p:spPr/>
        <p:txBody>
          <a:bodyPr/>
          <a:lstStyle/>
          <a:p>
            <a:r>
              <a:rPr lang="en-US" smtClean="0"/>
              <a:t>Managing and authenticating non-institutional users in Alma: two experiences</a:t>
            </a:r>
            <a:endParaRPr lang="en-US" dirty="0"/>
          </a:p>
        </p:txBody>
      </p:sp>
      <p:sp>
        <p:nvSpPr>
          <p:cNvPr id="4" name="ZoneTexte 3"/>
          <p:cNvSpPr txBox="1"/>
          <p:nvPr/>
        </p:nvSpPr>
        <p:spPr>
          <a:xfrm>
            <a:off x="539552" y="2708920"/>
            <a:ext cx="7344816" cy="707886"/>
          </a:xfrm>
          <a:prstGeom prst="rect">
            <a:avLst/>
          </a:prstGeom>
          <a:noFill/>
        </p:spPr>
        <p:txBody>
          <a:bodyPr wrap="square" rtlCol="0">
            <a:spAutoFit/>
          </a:bodyPr>
          <a:lstStyle/>
          <a:p>
            <a:r>
              <a:rPr lang="fr-BE" sz="4000" b="1" dirty="0">
                <a:solidFill>
                  <a:schemeClr val="tx2"/>
                </a:solidFill>
              </a:rPr>
              <a:t>At </a:t>
            </a:r>
            <a:r>
              <a:rPr lang="fr-BE" sz="4000" b="1" dirty="0" smtClean="0">
                <a:solidFill>
                  <a:schemeClr val="tx2"/>
                </a:solidFill>
              </a:rPr>
              <a:t>the </a:t>
            </a:r>
            <a:r>
              <a:rPr lang="fr-BE" sz="4000" b="1" dirty="0" err="1" smtClean="0">
                <a:solidFill>
                  <a:schemeClr val="tx2"/>
                </a:solidFill>
              </a:rPr>
              <a:t>University</a:t>
            </a:r>
            <a:r>
              <a:rPr lang="fr-BE" sz="4000" b="1" dirty="0" smtClean="0">
                <a:solidFill>
                  <a:schemeClr val="tx2"/>
                </a:solidFill>
              </a:rPr>
              <a:t> </a:t>
            </a:r>
            <a:r>
              <a:rPr lang="fr-BE" sz="4000" b="1" dirty="0">
                <a:solidFill>
                  <a:schemeClr val="tx2"/>
                </a:solidFill>
              </a:rPr>
              <a:t>of </a:t>
            </a:r>
            <a:r>
              <a:rPr lang="fr-BE" sz="4000" b="1" dirty="0" smtClean="0">
                <a:solidFill>
                  <a:schemeClr val="tx2"/>
                </a:solidFill>
              </a:rPr>
              <a:t>Liège Library</a:t>
            </a:r>
            <a:endParaRPr lang="fr-BE" sz="4000" b="1" dirty="0">
              <a:solidFill>
                <a:schemeClr val="tx2"/>
              </a:solidFill>
            </a:endParaRPr>
          </a:p>
        </p:txBody>
      </p:sp>
    </p:spTree>
    <p:extLst>
      <p:ext uri="{BB962C8B-B14F-4D97-AF65-F5344CB8AC3E}">
        <p14:creationId xmlns:p14="http://schemas.microsoft.com/office/powerpoint/2010/main" val="617583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8592"/>
            <a:ext cx="6671964"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en-US" dirty="0" smtClean="0"/>
              <a:t>University of Liège (ULiège)</a:t>
            </a:r>
            <a:endParaRPr lang="en-US" dirty="0"/>
          </a:p>
        </p:txBody>
      </p:sp>
      <p:sp>
        <p:nvSpPr>
          <p:cNvPr id="3" name="Espace réservé du contenu 2"/>
          <p:cNvSpPr>
            <a:spLocks noGrp="1"/>
          </p:cNvSpPr>
          <p:nvPr>
            <p:ph idx="1"/>
          </p:nvPr>
        </p:nvSpPr>
        <p:spPr/>
        <p:txBody>
          <a:bodyPr/>
          <a:lstStyle/>
          <a:p>
            <a:r>
              <a:rPr lang="en-US" sz="1900" dirty="0"/>
              <a:t>Founded in 1817 by William I of the Netherlands</a:t>
            </a:r>
          </a:p>
          <a:p>
            <a:r>
              <a:rPr lang="en-US" sz="1900" dirty="0"/>
              <a:t>10 Faculties and 1 School</a:t>
            </a:r>
          </a:p>
          <a:p>
            <a:r>
              <a:rPr lang="en-US" dirty="0"/>
              <a:t>More than 20,000 students</a:t>
            </a:r>
          </a:p>
          <a:p>
            <a:r>
              <a:rPr lang="en-US" dirty="0"/>
              <a:t>3,300 lecturers and researchers</a:t>
            </a:r>
          </a:p>
          <a:p>
            <a:r>
              <a:rPr lang="en-US" dirty="0"/>
              <a:t>38 bachelor and 193 master degrees</a:t>
            </a:r>
          </a:p>
          <a:p>
            <a:endParaRPr lang="en-US" sz="1100" dirty="0"/>
          </a:p>
          <a:p>
            <a:r>
              <a:rPr lang="fr-BE" dirty="0"/>
              <a:t>4 </a:t>
            </a:r>
            <a:r>
              <a:rPr lang="en-US" dirty="0" smtClean="0"/>
              <a:t>campuses</a:t>
            </a:r>
            <a:r>
              <a:rPr lang="fr-BE" dirty="0" smtClean="0"/>
              <a:t>:</a:t>
            </a:r>
            <a:endParaRPr lang="fr-BE" dirty="0"/>
          </a:p>
          <a:p>
            <a:pPr marL="538163" lvl="1" indent="-265113">
              <a:lnSpc>
                <a:spcPct val="80000"/>
              </a:lnSpc>
              <a:spcBef>
                <a:spcPts val="700"/>
              </a:spcBef>
              <a:buClr>
                <a:schemeClr val="accent1"/>
              </a:buClr>
              <a:buSzPct val="85000"/>
              <a:buFont typeface="Wingdings 3" pitchFamily="18" charset="2"/>
              <a:buChar char=""/>
            </a:pPr>
            <a:r>
              <a:rPr lang="fr-BE" dirty="0"/>
              <a:t>Liège Sart-Tilman (main campus)</a:t>
            </a:r>
          </a:p>
          <a:p>
            <a:pPr marL="538163" lvl="1" indent="-265113">
              <a:lnSpc>
                <a:spcPct val="80000"/>
              </a:lnSpc>
              <a:spcBef>
                <a:spcPts val="700"/>
              </a:spcBef>
              <a:buClr>
                <a:schemeClr val="accent1"/>
              </a:buClr>
              <a:buSzPct val="85000"/>
              <a:buFont typeface="Wingdings 3" pitchFamily="18" charset="2"/>
              <a:buChar char=""/>
            </a:pPr>
            <a:r>
              <a:rPr lang="fr-BE" dirty="0"/>
              <a:t>Liège City centre</a:t>
            </a:r>
          </a:p>
          <a:p>
            <a:pPr marL="538163" lvl="1" indent="-265113">
              <a:lnSpc>
                <a:spcPct val="80000"/>
              </a:lnSpc>
              <a:spcBef>
                <a:spcPts val="700"/>
              </a:spcBef>
              <a:buClr>
                <a:schemeClr val="accent1"/>
              </a:buClr>
              <a:buSzPct val="85000"/>
              <a:buFont typeface="Wingdings 3" pitchFamily="18" charset="2"/>
              <a:buChar char=""/>
            </a:pPr>
            <a:r>
              <a:rPr lang="fr-BE" dirty="0"/>
              <a:t>Gembloux</a:t>
            </a:r>
          </a:p>
          <a:p>
            <a:pPr marL="538163" lvl="1" indent="-265113">
              <a:lnSpc>
                <a:spcPct val="80000"/>
              </a:lnSpc>
              <a:spcBef>
                <a:spcPts val="700"/>
              </a:spcBef>
              <a:buClr>
                <a:schemeClr val="accent1"/>
              </a:buClr>
              <a:buSzPct val="85000"/>
              <a:buFont typeface="Wingdings 3" pitchFamily="18" charset="2"/>
              <a:buChar char=""/>
            </a:pPr>
            <a:r>
              <a:rPr lang="fr-BE" dirty="0"/>
              <a:t>Arlon</a:t>
            </a:r>
          </a:p>
          <a:p>
            <a:endParaRPr lang="fr-BE"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16</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70" y="0"/>
            <a:ext cx="3212705" cy="213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41698" y="5101153"/>
            <a:ext cx="4824536" cy="400110"/>
          </a:xfrm>
          <a:prstGeom prst="rect">
            <a:avLst/>
          </a:prstGeom>
          <a:noFill/>
        </p:spPr>
        <p:txBody>
          <a:bodyPr wrap="square" rtlCol="0">
            <a:spAutoFit/>
          </a:bodyPr>
          <a:lstStyle/>
          <a:p>
            <a:r>
              <a:rPr lang="en-US" sz="2000" dirty="0" smtClean="0"/>
              <a:t>+ Library services to the University Hospital</a:t>
            </a:r>
            <a:endParaRPr lang="en-US" sz="2000" dirty="0"/>
          </a:p>
        </p:txBody>
      </p:sp>
      <p:pic>
        <p:nvPicPr>
          <p:cNvPr id="8" name="Picture 4" descr="R:\Documents\publications\2012_IGeLU-Zurich\Belgium-ma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76872"/>
            <a:ext cx="3405510" cy="28025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14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University of Liege Library</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17</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sp>
        <p:nvSpPr>
          <p:cNvPr id="7" name="ZoneTexte 6"/>
          <p:cNvSpPr txBox="1"/>
          <p:nvPr/>
        </p:nvSpPr>
        <p:spPr>
          <a:xfrm>
            <a:off x="297822" y="1484785"/>
            <a:ext cx="7010482" cy="1661993"/>
          </a:xfrm>
          <a:prstGeom prst="rect">
            <a:avLst/>
          </a:prstGeom>
          <a:noFill/>
        </p:spPr>
        <p:txBody>
          <a:bodyPr wrap="square" rtlCol="0">
            <a:spAutoFit/>
          </a:bodyPr>
          <a:lstStyle/>
          <a:p>
            <a:r>
              <a:rPr lang="en-US" sz="2400" b="1" dirty="0" smtClean="0">
                <a:solidFill>
                  <a:schemeClr val="tx2"/>
                </a:solidFill>
              </a:rPr>
              <a:t>Infrastructure</a:t>
            </a:r>
            <a:endParaRPr lang="en-US" sz="2000" b="1" dirty="0" smtClean="0">
              <a:solidFill>
                <a:schemeClr val="tx2"/>
              </a:solidFill>
            </a:endParaRPr>
          </a:p>
          <a:p>
            <a:pPr marL="285750" indent="-285750">
              <a:buClr>
                <a:schemeClr val="accent1"/>
              </a:buClr>
              <a:buSzPct val="120000"/>
              <a:buFont typeface="Arial" panose="020B0604020202020204" pitchFamily="34" charset="0"/>
              <a:buChar char="•"/>
            </a:pPr>
            <a:r>
              <a:rPr lang="en-US" sz="2000" dirty="0" smtClean="0">
                <a:solidFill>
                  <a:srgbClr val="2F2B20"/>
                </a:solidFill>
              </a:rPr>
              <a:t>5 Main Libraries </a:t>
            </a:r>
            <a:endParaRPr lang="en-US" sz="2000" dirty="0" smtClean="0">
              <a:solidFill>
                <a:srgbClr val="2F2B20"/>
              </a:solidFill>
              <a:sym typeface="Wingdings" panose="05000000000000000000" pitchFamily="2" charset="2"/>
            </a:endParaRPr>
          </a:p>
          <a:p>
            <a:pPr marL="800100" lvl="1" indent="-342900">
              <a:buFont typeface="Arial" panose="020B0604020202020204" pitchFamily="34" charset="0"/>
              <a:buChar char="•"/>
            </a:pPr>
            <a:r>
              <a:rPr lang="en-US" sz="2000" dirty="0" smtClean="0">
                <a:solidFill>
                  <a:srgbClr val="2F2B20"/>
                </a:solidFill>
                <a:sym typeface="Wingdings" panose="05000000000000000000" pitchFamily="2" charset="2"/>
              </a:rPr>
              <a:t> </a:t>
            </a:r>
            <a:r>
              <a:rPr lang="en-US" sz="2000" dirty="0" smtClean="0">
                <a:solidFill>
                  <a:srgbClr val="2F2B20"/>
                </a:solidFill>
              </a:rPr>
              <a:t>15 library branches spread on the 4 campuses</a:t>
            </a:r>
          </a:p>
          <a:p>
            <a:pPr marL="800100" lvl="1" indent="-342900">
              <a:buFont typeface="Arial" panose="020B0604020202020204" pitchFamily="34" charset="0"/>
              <a:buChar char="•"/>
            </a:pPr>
            <a:r>
              <a:rPr lang="en-US" sz="2000" dirty="0" smtClean="0">
                <a:solidFill>
                  <a:srgbClr val="2F2B20"/>
                </a:solidFill>
              </a:rPr>
              <a:t>Registration everywhere…</a:t>
            </a:r>
          </a:p>
          <a:p>
            <a:endParaRPr lang="en-US" dirty="0">
              <a:solidFill>
                <a:srgbClr val="2F2B20"/>
              </a:solidFill>
            </a:endParaRPr>
          </a:p>
        </p:txBody>
      </p:sp>
      <p:graphicFrame>
        <p:nvGraphicFramePr>
          <p:cNvPr id="10" name="Graphique 9"/>
          <p:cNvGraphicFramePr/>
          <p:nvPr>
            <p:extLst>
              <p:ext uri="{D42A27DB-BD31-4B8C-83A1-F6EECF244321}">
                <p14:modId xmlns:p14="http://schemas.microsoft.com/office/powerpoint/2010/main" val="1549637462"/>
              </p:ext>
            </p:extLst>
          </p:nvPr>
        </p:nvGraphicFramePr>
        <p:xfrm>
          <a:off x="179512" y="2996952"/>
          <a:ext cx="8280920" cy="361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1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Authentication</a:t>
            </a:r>
            <a:endParaRPr lang="en-US" dirty="0"/>
          </a:p>
        </p:txBody>
      </p:sp>
      <p:sp>
        <p:nvSpPr>
          <p:cNvPr id="3" name="Espace réservé du contenu 2"/>
          <p:cNvSpPr>
            <a:spLocks noGrp="1"/>
          </p:cNvSpPr>
          <p:nvPr>
            <p:ph idx="1"/>
          </p:nvPr>
        </p:nvSpPr>
        <p:spPr/>
        <p:txBody>
          <a:bodyPr>
            <a:normAutofit fontScale="85000" lnSpcReduction="20000"/>
          </a:bodyPr>
          <a:lstStyle/>
          <a:p>
            <a:pPr marL="285750" indent="-285750"/>
            <a:r>
              <a:rPr lang="en-US" b="1" dirty="0" smtClean="0"/>
              <a:t>Front end tools:</a:t>
            </a:r>
          </a:p>
          <a:p>
            <a:pPr lvl="1" indent="-342900"/>
            <a:r>
              <a:rPr lang="en-US" dirty="0" smtClean="0"/>
              <a:t>Primo: SAML</a:t>
            </a:r>
          </a:p>
          <a:p>
            <a:pPr lvl="1" indent="-342900"/>
            <a:r>
              <a:rPr lang="en-US" dirty="0" smtClean="0"/>
              <a:t>Library website (Drupal): CAS</a:t>
            </a:r>
          </a:p>
          <a:p>
            <a:pPr marL="285750" indent="-285750"/>
            <a:endParaRPr lang="en-US" dirty="0" smtClean="0"/>
          </a:p>
          <a:p>
            <a:pPr marL="285750" indent="-285750"/>
            <a:r>
              <a:rPr lang="en-US" b="1" dirty="0" smtClean="0"/>
              <a:t>What we wanted:</a:t>
            </a:r>
          </a:p>
          <a:p>
            <a:pPr marL="754380" lvl="1" indent="-457200">
              <a:buFont typeface="+mj-lt"/>
              <a:buAutoNum type="arabicParenR"/>
            </a:pPr>
            <a:r>
              <a:rPr lang="en-US" dirty="0" smtClean="0"/>
              <a:t>Users only sign in once </a:t>
            </a:r>
          </a:p>
          <a:p>
            <a:pPr marL="948690" lvl="2" indent="-285750"/>
            <a:r>
              <a:rPr lang="en-US" sz="1700" dirty="0" smtClean="0"/>
              <a:t>Drupal and Primo interconnected with SSO </a:t>
            </a:r>
            <a:r>
              <a:rPr lang="en-US" sz="1700" dirty="0" smtClean="0">
                <a:sym typeface="Wingdings" panose="05000000000000000000" pitchFamily="2" charset="2"/>
              </a:rPr>
              <a:t> automatic sign-in when already signed in on the other platform</a:t>
            </a:r>
          </a:p>
          <a:p>
            <a:pPr marL="754380" lvl="1" indent="-457200">
              <a:buFont typeface="+mj-lt"/>
              <a:buAutoNum type="arabicParenR"/>
            </a:pPr>
            <a:r>
              <a:rPr lang="en-US" dirty="0" smtClean="0"/>
              <a:t>Only one Sign-in page for all users (whatever their status/group)</a:t>
            </a:r>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pPr marL="285750" indent="-285750"/>
            <a:r>
              <a:rPr lang="en-US" b="1" dirty="0" smtClean="0"/>
              <a:t>Back end tool </a:t>
            </a:r>
            <a:r>
              <a:rPr lang="en-US" dirty="0" smtClean="0"/>
              <a:t>(Library staff only)</a:t>
            </a:r>
          </a:p>
          <a:p>
            <a:pPr marL="582930" lvl="1" indent="-285750"/>
            <a:r>
              <a:rPr lang="en-US" dirty="0" smtClean="0"/>
              <a:t>Alma: SAML</a:t>
            </a:r>
          </a:p>
          <a:p>
            <a:pPr marL="948690" lvl="2" indent="-285750"/>
            <a:r>
              <a:rPr lang="en-US" dirty="0" smtClean="0"/>
              <a:t>Institution Id used</a:t>
            </a:r>
          </a:p>
          <a:p>
            <a:pPr marL="948690" lvl="2" indent="-285750"/>
            <a:r>
              <a:rPr lang="en-US" dirty="0" smtClean="0"/>
              <a:t>1 person = 1 access (no generic accounts)</a:t>
            </a:r>
          </a:p>
          <a:p>
            <a:pPr marL="948690" lvl="2" indent="-285750"/>
            <a:r>
              <a:rPr lang="en-US" dirty="0" smtClean="0"/>
              <a:t>No Alma Internal accounts</a:t>
            </a:r>
          </a:p>
          <a:p>
            <a:pPr marL="114300" indent="0">
              <a:buNone/>
            </a:pPr>
            <a:endParaRPr lang="fr-BE"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18</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67660"/>
            <a:ext cx="49149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90612"/>
            <a:ext cx="26193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4067944" y="4105797"/>
            <a:ext cx="1440160" cy="7346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203848" y="5157192"/>
            <a:ext cx="23042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4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User Management</a:t>
            </a:r>
            <a:endParaRPr lang="fr-BE" dirty="0"/>
          </a:p>
        </p:txBody>
      </p:sp>
      <p:sp>
        <p:nvSpPr>
          <p:cNvPr id="3" name="Espace réservé du contenu 2"/>
          <p:cNvSpPr>
            <a:spLocks noGrp="1"/>
          </p:cNvSpPr>
          <p:nvPr>
            <p:ph idx="1"/>
          </p:nvPr>
        </p:nvSpPr>
        <p:spPr/>
        <p:txBody>
          <a:bodyPr/>
          <a:lstStyle/>
          <a:p>
            <a:r>
              <a:rPr lang="en-US" dirty="0" smtClean="0"/>
              <a:t>Students </a:t>
            </a:r>
          </a:p>
          <a:p>
            <a:r>
              <a:rPr lang="en-US" dirty="0" smtClean="0"/>
              <a:t>Faculty</a:t>
            </a:r>
          </a:p>
          <a:p>
            <a:r>
              <a:rPr lang="en-US" dirty="0" smtClean="0"/>
              <a:t>University Staff</a:t>
            </a:r>
          </a:p>
          <a:p>
            <a:r>
              <a:rPr lang="en-US" dirty="0" smtClean="0"/>
              <a:t>Hospital Staff</a:t>
            </a:r>
          </a:p>
          <a:p>
            <a:r>
              <a:rPr lang="en-US" dirty="0" smtClean="0"/>
              <a:t>Library Staff</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19</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sp>
        <p:nvSpPr>
          <p:cNvPr id="6" name="Accolade fermante 5"/>
          <p:cNvSpPr/>
          <p:nvPr/>
        </p:nvSpPr>
        <p:spPr>
          <a:xfrm>
            <a:off x="3275856" y="1484784"/>
            <a:ext cx="216024" cy="165618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 name="Rectangle 6"/>
          <p:cNvSpPr/>
          <p:nvPr/>
        </p:nvSpPr>
        <p:spPr>
          <a:xfrm>
            <a:off x="3923928" y="1268760"/>
            <a:ext cx="424847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SIS Load</a:t>
            </a:r>
          </a:p>
          <a:p>
            <a:pPr marL="285750" indent="-285750">
              <a:buFont typeface="Arial" panose="020B0604020202020204" pitchFamily="34" charset="0"/>
              <a:buChar char="•"/>
            </a:pPr>
            <a:r>
              <a:rPr lang="en-US" dirty="0" smtClean="0"/>
              <a:t>Match ID Type: Internal key</a:t>
            </a:r>
          </a:p>
          <a:p>
            <a:pPr marL="285750" indent="-285750">
              <a:buFont typeface="Arial" panose="020B0604020202020204" pitchFamily="34" charset="0"/>
              <a:buChar char="•"/>
            </a:pPr>
            <a:r>
              <a:rPr lang="en-US" dirty="0" smtClean="0"/>
              <a:t>Every day at 02:00</a:t>
            </a:r>
          </a:p>
          <a:p>
            <a:pPr marL="285750" indent="-285750">
              <a:buFont typeface="Arial" panose="020B0604020202020204" pitchFamily="34" charset="0"/>
              <a:buChar char="•"/>
            </a:pPr>
            <a:r>
              <a:rPr lang="en-US" dirty="0" smtClean="0"/>
              <a:t>Synchronization Type: Swap All</a:t>
            </a:r>
          </a:p>
          <a:p>
            <a:pPr marL="285750" indent="-285750">
              <a:buFont typeface="Arial" panose="020B0604020202020204" pitchFamily="34" charset="0"/>
              <a:buChar char="•"/>
            </a:pPr>
            <a:r>
              <a:rPr lang="en-US" dirty="0" smtClean="0"/>
              <a:t>User XSD Version 2</a:t>
            </a:r>
          </a:p>
          <a:p>
            <a:pPr algn="ctr"/>
            <a:endParaRPr lang="en-US" dirty="0"/>
          </a:p>
        </p:txBody>
      </p:sp>
      <p:sp>
        <p:nvSpPr>
          <p:cNvPr id="8" name="Rectangle 7"/>
          <p:cNvSpPr/>
          <p:nvPr/>
        </p:nvSpPr>
        <p:spPr>
          <a:xfrm>
            <a:off x="611560" y="3501008"/>
            <a:ext cx="651672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Two integration profiles</a:t>
            </a:r>
          </a:p>
          <a:p>
            <a:pPr marL="742950" lvl="1" indent="-285750">
              <a:buFont typeface="Arial" panose="020B0604020202020204" pitchFamily="34" charset="0"/>
              <a:buChar char="•"/>
            </a:pPr>
            <a:r>
              <a:rPr lang="en-US" dirty="0" smtClean="0">
                <a:solidFill>
                  <a:schemeClr val="tx1"/>
                </a:solidFill>
              </a:rPr>
              <a:t>1 profile for the “Library Staff” (Record type = </a:t>
            </a:r>
            <a:r>
              <a:rPr lang="en-US" b="1" dirty="0" smtClean="0">
                <a:solidFill>
                  <a:schemeClr val="tx1"/>
                </a:solidFill>
              </a:rPr>
              <a:t>Staff</a:t>
            </a:r>
            <a:r>
              <a:rPr lang="en-US" dirty="0" smtClean="0">
                <a:solidFill>
                  <a:schemeClr val="tx1"/>
                </a:solidFill>
              </a:rPr>
              <a:t>) </a:t>
            </a:r>
          </a:p>
          <a:p>
            <a:pPr marL="742950" lvl="1" indent="-285750">
              <a:buFont typeface="Arial" panose="020B0604020202020204" pitchFamily="34" charset="0"/>
              <a:buChar char="•"/>
            </a:pPr>
            <a:r>
              <a:rPr lang="en-US" dirty="0" smtClean="0">
                <a:solidFill>
                  <a:schemeClr val="tx1"/>
                </a:solidFill>
              </a:rPr>
              <a:t>1 profile for the all other users (Record type = </a:t>
            </a:r>
            <a:r>
              <a:rPr lang="en-US" b="1" dirty="0" smtClean="0">
                <a:solidFill>
                  <a:schemeClr val="tx1"/>
                </a:solidFill>
              </a:rPr>
              <a:t>Public</a:t>
            </a:r>
            <a:r>
              <a:rPr lang="en-US" dirty="0" smtClean="0">
                <a:solidFill>
                  <a:schemeClr val="tx1"/>
                </a:solidFill>
              </a:rPr>
              <a:t>) </a:t>
            </a:r>
            <a:endParaRPr lang="en-US" dirty="0">
              <a:solidFill>
                <a:schemeClr val="tx1"/>
              </a:solidFill>
            </a:endParaRPr>
          </a:p>
        </p:txBody>
      </p:sp>
      <p:sp>
        <p:nvSpPr>
          <p:cNvPr id="11" name="Rectangle à coins arrondis 10"/>
          <p:cNvSpPr/>
          <p:nvPr/>
        </p:nvSpPr>
        <p:spPr>
          <a:xfrm>
            <a:off x="1043608" y="5229200"/>
            <a:ext cx="6408712" cy="1008112"/>
          </a:xfrm>
          <a:prstGeom prst="roundRect">
            <a:avLst/>
          </a:prstGeom>
          <a:solidFill>
            <a:schemeClr val="bg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FF0000"/>
                </a:solidFill>
              </a:rPr>
              <a:t>What about the 2,000-2,500 external patrons?</a:t>
            </a:r>
            <a:endParaRPr lang="en-US" sz="2400" dirty="0">
              <a:solidFill>
                <a:srgbClr val="FF0000"/>
              </a:solidFill>
            </a:endParaRPr>
          </a:p>
        </p:txBody>
      </p:sp>
    </p:spTree>
    <p:extLst>
      <p:ext uri="{BB962C8B-B14F-4D97-AF65-F5344CB8AC3E}">
        <p14:creationId xmlns:p14="http://schemas.microsoft.com/office/powerpoint/2010/main" val="27609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Abstract</a:t>
            </a:r>
            <a:endParaRPr lang="fr-BE" dirty="0"/>
          </a:p>
        </p:txBody>
      </p:sp>
      <p:sp>
        <p:nvSpPr>
          <p:cNvPr id="3" name="Espace réservé du contenu 2"/>
          <p:cNvSpPr>
            <a:spLocks noGrp="1"/>
          </p:cNvSpPr>
          <p:nvPr>
            <p:ph idx="1"/>
          </p:nvPr>
        </p:nvSpPr>
        <p:spPr/>
        <p:txBody>
          <a:bodyPr/>
          <a:lstStyle/>
          <a:p>
            <a:r>
              <a:rPr lang="en-US" dirty="0"/>
              <a:t>The management of patron information within Alma is primarily reliant on two systems – the creation and updating of patron information by an external system such as student management or HR systems or internally within Alma itself. A recent survey of the Alma community indicated the majority of institutions utilize a mixture of these external and internal processes. In addition to providing access to affiliated staff and students more than 89% of institutions responded that they provided user accounts to non-affiliated users such as the general public, members of other academic institutions, alumni, etc. Providing authenticated access to library services for the latter group relies heavily on Alma for password management. This presentation will outline the processes in place at the University of Otago and at the University of Liège for managing and authenticating non-institutional users and the possible effect of Ex Libris' proposed changes to internal authentication.</a:t>
            </a:r>
            <a:endParaRPr lang="fr-BE"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spTree>
    <p:extLst>
      <p:ext uri="{BB962C8B-B14F-4D97-AF65-F5344CB8AC3E}">
        <p14:creationId xmlns:p14="http://schemas.microsoft.com/office/powerpoint/2010/main" val="367307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External patrons</a:t>
            </a:r>
            <a:br>
              <a:rPr lang="en-US" dirty="0" smtClean="0"/>
            </a:br>
            <a:r>
              <a:rPr lang="en-US" dirty="0" smtClean="0"/>
              <a:t>- what we did with Aleph (2006-2015)</a:t>
            </a:r>
            <a:endParaRPr lang="en-US" dirty="0"/>
          </a:p>
        </p:txBody>
      </p:sp>
      <p:sp>
        <p:nvSpPr>
          <p:cNvPr id="3" name="Espace réservé du contenu 2"/>
          <p:cNvSpPr>
            <a:spLocks noGrp="1"/>
          </p:cNvSpPr>
          <p:nvPr>
            <p:ph idx="1"/>
          </p:nvPr>
        </p:nvSpPr>
        <p:spPr/>
        <p:txBody>
          <a:bodyPr>
            <a:noAutofit/>
          </a:bodyPr>
          <a:lstStyle/>
          <a:p>
            <a:r>
              <a:rPr lang="en-US" sz="1600" dirty="0" smtClean="0"/>
              <a:t>Patron records locally created in Aleph at the Circulation Desk</a:t>
            </a:r>
          </a:p>
          <a:p>
            <a:r>
              <a:rPr lang="en-US" sz="1600" b="1" dirty="0" smtClean="0"/>
              <a:t>Oracle trigger </a:t>
            </a:r>
            <a:r>
              <a:rPr lang="en-US" sz="1600" dirty="0" smtClean="0"/>
              <a:t>that:</a:t>
            </a:r>
          </a:p>
          <a:p>
            <a:pPr lvl="1"/>
            <a:r>
              <a:rPr lang="en-US" sz="1600" dirty="0" smtClean="0"/>
              <a:t>Sent the barcode and the password to the LDAP</a:t>
            </a:r>
          </a:p>
          <a:p>
            <a:pPr lvl="1"/>
            <a:r>
              <a:rPr lang="en-US" sz="1600" dirty="0" smtClean="0"/>
              <a:t>Replaced the password  in Aleph by </a:t>
            </a:r>
            <a:r>
              <a:rPr lang="en-US" sz="1600" dirty="0" smtClean="0">
                <a:latin typeface="Courier New" panose="02070309020205020404" pitchFamily="49" charset="0"/>
                <a:cs typeface="Courier New" panose="02070309020205020404" pitchFamily="49" charset="0"/>
              </a:rPr>
              <a:t>CHECK_AGAINST_LDAP</a:t>
            </a:r>
            <a:r>
              <a:rPr lang="en-US" sz="1600" dirty="0" smtClean="0"/>
              <a:t> (privacy)</a:t>
            </a:r>
            <a:endParaRPr lang="en-US" sz="1400" dirty="0" smtClean="0"/>
          </a:p>
          <a:p>
            <a:endParaRPr lang="en-US" sz="1600" dirty="0" smtClean="0"/>
          </a:p>
          <a:p>
            <a:endParaRPr lang="en-US" sz="1600" dirty="0" smtClean="0"/>
          </a:p>
          <a:p>
            <a:endParaRPr lang="en-US" sz="1600" dirty="0" smtClean="0"/>
          </a:p>
          <a:p>
            <a:endParaRPr lang="en-US" sz="1600" dirty="0" smtClean="0"/>
          </a:p>
          <a:p>
            <a:pPr marL="342900" lvl="1">
              <a:buClr>
                <a:schemeClr val="accent1"/>
              </a:buClr>
            </a:pPr>
            <a:endParaRPr lang="en-US" sz="1600" dirty="0" smtClean="0">
              <a:sym typeface="Wingdings" panose="05000000000000000000" pitchFamily="2" charset="2"/>
            </a:endParaRPr>
          </a:p>
          <a:p>
            <a:pPr marL="342900" lvl="1">
              <a:buClr>
                <a:schemeClr val="accent1"/>
              </a:buClr>
            </a:pPr>
            <a:endParaRPr lang="en-US" sz="1600" dirty="0" smtClean="0">
              <a:sym typeface="Wingdings" panose="05000000000000000000" pitchFamily="2" charset="2"/>
            </a:endParaRPr>
          </a:p>
          <a:p>
            <a:pPr marL="114300" lvl="1" indent="0">
              <a:buClr>
                <a:schemeClr val="accent1"/>
              </a:buClr>
              <a:buNone/>
            </a:pPr>
            <a:r>
              <a:rPr lang="en-US" sz="1600" dirty="0" smtClean="0">
                <a:sym typeface="Wingdings" panose="05000000000000000000" pitchFamily="2" charset="2"/>
              </a:rPr>
              <a:t> External patrons added to the LDAP. Access granted to:</a:t>
            </a:r>
          </a:p>
          <a:p>
            <a:pPr marL="708660" lvl="2"/>
            <a:r>
              <a:rPr lang="en-US" sz="1400" dirty="0" smtClean="0">
                <a:sym typeface="Wingdings" panose="05000000000000000000" pitchFamily="2" charset="2"/>
              </a:rPr>
              <a:t>Primo </a:t>
            </a:r>
            <a:r>
              <a:rPr lang="en-US" sz="1400" dirty="0" err="1" smtClean="0">
                <a:sym typeface="Wingdings" panose="05000000000000000000" pitchFamily="2" charset="2"/>
              </a:rPr>
              <a:t>MyAccount</a:t>
            </a:r>
            <a:endParaRPr lang="en-US" sz="1400" dirty="0" smtClean="0">
              <a:sym typeface="Wingdings" panose="05000000000000000000" pitchFamily="2" charset="2"/>
            </a:endParaRPr>
          </a:p>
          <a:p>
            <a:pPr marL="708660" lvl="2"/>
            <a:r>
              <a:rPr lang="en-US" sz="1400" dirty="0" smtClean="0">
                <a:sym typeface="Wingdings" panose="05000000000000000000" pitchFamily="2" charset="2"/>
              </a:rPr>
              <a:t>Library computers</a:t>
            </a:r>
          </a:p>
          <a:p>
            <a:pPr marL="708660" lvl="2"/>
            <a:r>
              <a:rPr lang="en-US" sz="1400" dirty="0" err="1">
                <a:sym typeface="Wingdings" panose="05000000000000000000" pitchFamily="2" charset="2"/>
              </a:rPr>
              <a:t>W</a:t>
            </a:r>
            <a:r>
              <a:rPr lang="en-US" sz="1400" dirty="0" err="1" smtClean="0">
                <a:sym typeface="Wingdings" panose="05000000000000000000" pitchFamily="2" charset="2"/>
              </a:rPr>
              <a:t>ifi</a:t>
            </a:r>
            <a:r>
              <a:rPr lang="en-US" sz="1400" dirty="0" smtClean="0">
                <a:sym typeface="Wingdings" panose="05000000000000000000" pitchFamily="2" charset="2"/>
              </a:rPr>
              <a:t> on the campus</a:t>
            </a:r>
            <a:endParaRPr lang="en-US" sz="1600" dirty="0" smtClean="0"/>
          </a:p>
          <a:p>
            <a:r>
              <a:rPr lang="en-US" sz="1600" dirty="0" smtClean="0"/>
              <a:t>With Alma, working with an Oracle trigger not possible anymore</a:t>
            </a:r>
          </a:p>
          <a:p>
            <a:pPr lvl="1"/>
            <a:r>
              <a:rPr lang="en-US" sz="1600" b="1" dirty="0" smtClean="0">
                <a:sym typeface="Wingdings" panose="05000000000000000000" pitchFamily="2" charset="2"/>
              </a:rPr>
              <a:t> Need for a new and easy workflow</a:t>
            </a:r>
          </a:p>
          <a:p>
            <a:pPr lvl="1"/>
            <a:r>
              <a:rPr lang="en-US" sz="1600" b="1" dirty="0" smtClean="0">
                <a:sym typeface="Wingdings" panose="05000000000000000000" pitchFamily="2" charset="2"/>
              </a:rPr>
              <a:t>No additional interface!</a:t>
            </a:r>
            <a:endParaRPr lang="en-US" sz="1600" b="1" dirty="0" smtClean="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20</a:t>
            </a:fld>
            <a:endParaRPr lang="en-US" dirty="0"/>
          </a:p>
        </p:txBody>
      </p:sp>
      <p:sp>
        <p:nvSpPr>
          <p:cNvPr id="5" name="Espace réservé du pied de page 4"/>
          <p:cNvSpPr>
            <a:spLocks noGrp="1"/>
          </p:cNvSpPr>
          <p:nvPr>
            <p:ph type="ftr" sz="quarter" idx="3"/>
          </p:nvPr>
        </p:nvSpPr>
        <p:spPr/>
        <p:txBody>
          <a:bodyPr/>
          <a:lstStyle/>
          <a:p>
            <a:r>
              <a:rPr lang="en-US" smtClean="0"/>
              <a:t>Managing and authenticating non-institutional users in Alma: two experiences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36912"/>
            <a:ext cx="5472608" cy="169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2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External patrons</a:t>
            </a:r>
            <a:br>
              <a:rPr lang="en-US" dirty="0" smtClean="0"/>
            </a:br>
            <a:r>
              <a:rPr lang="en-US" dirty="0" smtClean="0"/>
              <a:t>- what we do with Alma (2015-….)</a:t>
            </a:r>
            <a:endParaRPr lang="en-US" dirty="0"/>
          </a:p>
        </p:txBody>
      </p:sp>
      <p:sp>
        <p:nvSpPr>
          <p:cNvPr id="3" name="Espace réservé du contenu 2"/>
          <p:cNvSpPr>
            <a:spLocks noGrp="1"/>
          </p:cNvSpPr>
          <p:nvPr>
            <p:ph idx="1"/>
          </p:nvPr>
        </p:nvSpPr>
        <p:spPr/>
        <p:txBody>
          <a:bodyPr>
            <a:normAutofit/>
          </a:bodyPr>
          <a:lstStyle/>
          <a:p>
            <a:r>
              <a:rPr lang="en-US" dirty="0"/>
              <a:t>Use of the Alma plugin, a </a:t>
            </a:r>
            <a:r>
              <a:rPr lang="en-US" b="1" dirty="0" err="1"/>
              <a:t>bookmarklet</a:t>
            </a:r>
            <a:r>
              <a:rPr lang="en-US" dirty="0"/>
              <a:t> </a:t>
            </a:r>
            <a:r>
              <a:rPr lang="en-US" dirty="0" smtClean="0"/>
              <a:t>developed </a:t>
            </a:r>
            <a:r>
              <a:rPr lang="en-US" dirty="0"/>
              <a:t>to add new features to the current Alma screen.</a:t>
            </a:r>
          </a:p>
          <a:p>
            <a:pPr lvl="1"/>
            <a:r>
              <a:rPr lang="en-US" dirty="0" smtClean="0"/>
              <a:t>Concretely</a:t>
            </a:r>
            <a:r>
              <a:rPr lang="en-US" dirty="0"/>
              <a:t>, a bookmark placed on the bookmark bar of the browser acts as a button on which to click to launch new services.</a:t>
            </a:r>
          </a:p>
          <a:p>
            <a:pPr lvl="1"/>
            <a:r>
              <a:rPr lang="en-US" dirty="0" smtClean="0"/>
              <a:t>Technically</a:t>
            </a:r>
            <a:r>
              <a:rPr lang="en-US" dirty="0"/>
              <a:t>, the URL of the bookmark is a </a:t>
            </a:r>
            <a:r>
              <a:rPr lang="en-US" dirty="0" smtClean="0"/>
              <a:t>JavaScript </a:t>
            </a:r>
            <a:r>
              <a:rPr lang="en-US" dirty="0"/>
              <a:t>code that retrieves the data stored in fields of the </a:t>
            </a:r>
            <a:r>
              <a:rPr lang="en-US" dirty="0" smtClean="0"/>
              <a:t>Alma </a:t>
            </a:r>
            <a:r>
              <a:rPr lang="en-US" dirty="0"/>
              <a:t>page (form fields, MARC fields) and sends them to a Perl CGI script. This one analyzes the context in which the user is located and according to it, performs an action and/or displays a menu of actions in a new window. The data can be processed by the script, sent to other systems </a:t>
            </a:r>
            <a:r>
              <a:rPr lang="en-US" dirty="0" smtClean="0"/>
              <a:t>(e.g.. </a:t>
            </a:r>
            <a:r>
              <a:rPr lang="en-US" dirty="0"/>
              <a:t>LDAP), or reintroduced in Alma via API</a:t>
            </a:r>
            <a:r>
              <a:rPr lang="en-US" dirty="0" smtClean="0"/>
              <a:t>.</a:t>
            </a:r>
            <a:endParaRPr lang="en-US" dirty="0"/>
          </a:p>
          <a:p>
            <a:r>
              <a:rPr lang="en-US" dirty="0"/>
              <a:t>All </a:t>
            </a:r>
            <a:r>
              <a:rPr lang="en-US" b="1" dirty="0"/>
              <a:t>computers at circulation desks must have the Alma plugin </a:t>
            </a:r>
            <a:r>
              <a:rPr lang="en-US" dirty="0"/>
              <a:t>placed in the bookmark bar of their </a:t>
            </a:r>
            <a:r>
              <a:rPr lang="en-US" dirty="0" smtClean="0"/>
              <a:t>browser (drag </a:t>
            </a:r>
            <a:r>
              <a:rPr lang="en-US" dirty="0"/>
              <a:t>and drop of the button from </a:t>
            </a:r>
            <a:r>
              <a:rPr lang="en-US" dirty="0">
                <a:hlinkClick r:id="rId2"/>
              </a:rPr>
              <a:t>http://</a:t>
            </a:r>
            <a:r>
              <a:rPr lang="en-US" dirty="0" smtClean="0">
                <a:hlinkClick r:id="rId2"/>
              </a:rPr>
              <a:t>mydelivery.lib.ulg.ac.be/alma</a:t>
            </a:r>
            <a:r>
              <a:rPr lang="en-US" dirty="0" smtClean="0"/>
              <a:t>).</a:t>
            </a:r>
          </a:p>
          <a:p>
            <a:r>
              <a:rPr lang="en-US" dirty="0" smtClean="0"/>
              <a:t>If </a:t>
            </a:r>
            <a:r>
              <a:rPr lang="en-US" dirty="0"/>
              <a:t>an update of the </a:t>
            </a:r>
            <a:r>
              <a:rPr lang="en-US" dirty="0" smtClean="0"/>
              <a:t>JavaScript </a:t>
            </a:r>
            <a:r>
              <a:rPr lang="en-US" dirty="0"/>
              <a:t>code is required </a:t>
            </a:r>
            <a:r>
              <a:rPr lang="en-US" dirty="0" smtClean="0"/>
              <a:t>(e.g.. </a:t>
            </a:r>
            <a:r>
              <a:rPr lang="en-US" dirty="0"/>
              <a:t>when the Alma UI changes), a similar re-installation procedure is proposed</a:t>
            </a:r>
            <a:r>
              <a:rPr lang="en-US" dirty="0" smtClean="0"/>
              <a:t>.</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21</a:t>
            </a:fld>
            <a:endParaRPr lang="en-US" dirty="0"/>
          </a:p>
        </p:txBody>
      </p:sp>
      <p:sp>
        <p:nvSpPr>
          <p:cNvPr id="5" name="Espace réservé du pied de page 4"/>
          <p:cNvSpPr>
            <a:spLocks noGrp="1"/>
          </p:cNvSpPr>
          <p:nvPr>
            <p:ph type="ftr" sz="quarter" idx="3"/>
          </p:nvPr>
        </p:nvSpPr>
        <p:spPr/>
        <p:txBody>
          <a:bodyPr/>
          <a:lstStyle/>
          <a:p>
            <a:r>
              <a:rPr lang="en-US" dirty="0" smtClean="0"/>
              <a:t>Managing and authenticating non-institutional users in Alma: two experiences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32656"/>
            <a:ext cx="1296144" cy="51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0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Scenario</a:t>
            </a:r>
            <a:endParaRPr lang="fr-BE" dirty="0"/>
          </a:p>
        </p:txBody>
      </p:sp>
      <p:sp>
        <p:nvSpPr>
          <p:cNvPr id="3" name="Espace réservé du contenu 2"/>
          <p:cNvSpPr>
            <a:spLocks noGrp="1"/>
          </p:cNvSpPr>
          <p:nvPr>
            <p:ph idx="1"/>
          </p:nvPr>
        </p:nvSpPr>
        <p:spPr/>
        <p:txBody>
          <a:bodyPr>
            <a:normAutofit/>
          </a:bodyPr>
          <a:lstStyle/>
          <a:p>
            <a:r>
              <a:rPr lang="en-US" dirty="0" smtClean="0"/>
              <a:t>Click on "Register New User"</a:t>
            </a:r>
          </a:p>
          <a:p>
            <a:r>
              <a:rPr lang="en-US" i="1" dirty="0" smtClean="0"/>
              <a:t>Primary identifier </a:t>
            </a:r>
            <a:r>
              <a:rPr lang="en-US" dirty="0" smtClean="0"/>
              <a:t>field already filled in (</a:t>
            </a:r>
            <a:r>
              <a:rPr lang="en-US" i="1" dirty="0" smtClean="0"/>
              <a:t>Alma Configuration &gt; User Management &gt; General &gt; User ID Generation</a:t>
            </a:r>
            <a:r>
              <a:rPr lang="en-US" dirty="0" smtClean="0"/>
              <a:t>)</a:t>
            </a:r>
          </a:p>
          <a:p>
            <a:r>
              <a:rPr lang="en-US" dirty="0" smtClean="0"/>
              <a:t>Operator fills the necessary fields in</a:t>
            </a:r>
          </a:p>
          <a:p>
            <a:r>
              <a:rPr lang="en-US" dirty="0" smtClean="0"/>
              <a:t>Click YES for "Patron has institutional record" and select appropriate Owning system (dummy Integration profile)</a:t>
            </a:r>
          </a:p>
          <a:p>
            <a:pPr lvl="1"/>
            <a:r>
              <a:rPr lang="en-US" dirty="0" smtClean="0"/>
              <a:t>--&gt; External patrons have an External Account Type!</a:t>
            </a:r>
          </a:p>
          <a:p>
            <a:endParaRPr lang="en-US" dirty="0" smtClean="0"/>
          </a:p>
          <a:p>
            <a:endParaRPr lang="en-US" dirty="0" smtClean="0"/>
          </a:p>
          <a:p>
            <a:endParaRPr lang="en-US" dirty="0" smtClean="0"/>
          </a:p>
          <a:p>
            <a:r>
              <a:rPr lang="en-US" dirty="0" smtClean="0"/>
              <a:t>When all fields have been filled in, the operator </a:t>
            </a:r>
          </a:p>
          <a:p>
            <a:pPr lvl="1"/>
            <a:r>
              <a:rPr lang="en-US" dirty="0" smtClean="0"/>
              <a:t>does </a:t>
            </a:r>
            <a:r>
              <a:rPr lang="en-US" u="sng" dirty="0" smtClean="0"/>
              <a:t>not </a:t>
            </a:r>
            <a:r>
              <a:rPr lang="en-US" dirty="0" smtClean="0"/>
              <a:t>click on "Update User" </a:t>
            </a:r>
          </a:p>
          <a:p>
            <a:pPr lvl="1"/>
            <a:r>
              <a:rPr lang="en-US" dirty="0" smtClean="0"/>
              <a:t>clicks on the Alma Plugin in the Bookmarks</a:t>
            </a:r>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22</a:t>
            </a:fld>
            <a:endParaRPr lang="en-US" dirty="0"/>
          </a:p>
        </p:txBody>
      </p:sp>
      <p:sp>
        <p:nvSpPr>
          <p:cNvPr id="5" name="Espace réservé du pied de page 4"/>
          <p:cNvSpPr>
            <a:spLocks noGrp="1"/>
          </p:cNvSpPr>
          <p:nvPr>
            <p:ph type="ftr" sz="quarter" idx="3"/>
          </p:nvPr>
        </p:nvSpPr>
        <p:spPr/>
        <p:txBody>
          <a:bodyPr/>
          <a:lstStyle/>
          <a:p>
            <a:r>
              <a:rPr lang="en-US" dirty="0" smtClean="0"/>
              <a:t>Managing and authenticating non-institutional users in Alma: two experiences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55" y="3933056"/>
            <a:ext cx="80486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229200"/>
            <a:ext cx="1296144" cy="41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E667ED75-B537-4810-9364-B7D9FE7FDC55}" type="slidenum">
              <a:rPr lang="en-US" smtClean="0"/>
              <a:pPr/>
              <a:t>23</a:t>
            </a:fld>
            <a:endParaRPr lang="en-US" dirty="0"/>
          </a:p>
        </p:txBody>
      </p:sp>
      <p:sp>
        <p:nvSpPr>
          <p:cNvPr id="5" name="Espace réservé du pied de page 4"/>
          <p:cNvSpPr>
            <a:spLocks noGrp="1"/>
          </p:cNvSpPr>
          <p:nvPr>
            <p:ph type="ftr" sz="quarter" idx="3"/>
          </p:nvPr>
        </p:nvSpPr>
        <p:spPr/>
        <p:txBody>
          <a:bodyPr/>
          <a:lstStyle/>
          <a:p>
            <a:r>
              <a:rPr lang="en-US" dirty="0" smtClean="0"/>
              <a:t>Managing and authenticating non-institutional users in Alma: two experiences</a:t>
            </a:r>
            <a:endParaRPr lang="en-US" dirty="0"/>
          </a:p>
        </p:txBody>
      </p:sp>
      <p:sp>
        <p:nvSpPr>
          <p:cNvPr id="6" name="Espace réservé du contenu 2"/>
          <p:cNvSpPr>
            <a:spLocks noGrp="1"/>
          </p:cNvSpPr>
          <p:nvPr>
            <p:ph idx="1"/>
          </p:nvPr>
        </p:nvSpPr>
        <p:spPr>
          <a:xfrm>
            <a:off x="107504" y="476672"/>
            <a:ext cx="8136904" cy="5924128"/>
          </a:xfrm>
        </p:spPr>
        <p:txBody>
          <a:bodyPr>
            <a:normAutofit/>
          </a:bodyPr>
          <a:lstStyle/>
          <a:p>
            <a:r>
              <a:rPr lang="en-US" sz="1800" dirty="0" smtClean="0"/>
              <a:t>The Alma window closes (like the operator had clicked on Update User)</a:t>
            </a:r>
          </a:p>
          <a:p>
            <a:r>
              <a:rPr lang="en-US" sz="1800" dirty="0" smtClean="0"/>
              <a:t>Data are stored in Alma, Purge date is added (Expiry date + 4 years)</a:t>
            </a:r>
          </a:p>
          <a:p>
            <a:r>
              <a:rPr lang="en-US" sz="1800" dirty="0" smtClean="0"/>
              <a:t>A new popup window opens and:</a:t>
            </a:r>
          </a:p>
          <a:p>
            <a:pPr lvl="1"/>
            <a:r>
              <a:rPr lang="en-US" sz="1600" dirty="0" smtClean="0"/>
              <a:t>Confirms that the user has been added to the LDAP</a:t>
            </a:r>
          </a:p>
          <a:p>
            <a:pPr lvl="1"/>
            <a:r>
              <a:rPr lang="en-US" sz="1600" dirty="0" smtClean="0"/>
              <a:t>Confirms that a registration notification was sent by email to the user</a:t>
            </a:r>
          </a:p>
          <a:p>
            <a:pPr lvl="1"/>
            <a:r>
              <a:rPr lang="en-US" sz="1600" dirty="0" smtClean="0"/>
              <a:t>Provides a password for the user</a:t>
            </a:r>
          </a:p>
          <a:p>
            <a:pPr lvl="1"/>
            <a:r>
              <a:rPr lang="en-US" sz="1600" dirty="0" smtClean="0"/>
              <a:t>Allows the operator to print a library card for the patron</a:t>
            </a:r>
          </a:p>
          <a:p>
            <a:pPr lvl="1"/>
            <a:endParaRPr lang="en-US" dirty="0" smtClean="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50" y="2780928"/>
            <a:ext cx="7056784" cy="322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1248833" y="6066330"/>
            <a:ext cx="5774163" cy="54868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Alma Expiry date = Expiry date in the LDAP!</a:t>
            </a:r>
            <a:endParaRPr lang="en-US" b="1" dirty="0">
              <a:solidFill>
                <a:schemeClr val="tx1"/>
              </a:solidFill>
            </a:endParaRPr>
          </a:p>
        </p:txBody>
      </p:sp>
      <p:sp>
        <p:nvSpPr>
          <p:cNvPr id="10" name="Rectangle à coins arrondis 9"/>
          <p:cNvSpPr/>
          <p:nvPr/>
        </p:nvSpPr>
        <p:spPr>
          <a:xfrm>
            <a:off x="6732240" y="1124744"/>
            <a:ext cx="2411760" cy="18002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smtClean="0"/>
              <a:t>Patron </a:t>
            </a:r>
            <a:r>
              <a:rPr lang="en-US" sz="1600" dirty="0"/>
              <a:t>can </a:t>
            </a:r>
            <a:r>
              <a:rPr lang="en-US" sz="1600" dirty="0" smtClean="0"/>
              <a:t>now:</a:t>
            </a:r>
            <a:endParaRPr lang="fr-BE" sz="1600" dirty="0"/>
          </a:p>
          <a:p>
            <a:pPr marL="355600" lvl="1" indent="-177800">
              <a:buFont typeface="Arial" panose="020B0604020202020204" pitchFamily="34" charset="0"/>
              <a:buChar char="•"/>
            </a:pPr>
            <a:r>
              <a:rPr lang="en-US" sz="1600" dirty="0" smtClean="0"/>
              <a:t>use library services </a:t>
            </a:r>
            <a:endParaRPr lang="fr-BE" sz="1600" dirty="0" smtClean="0"/>
          </a:p>
          <a:p>
            <a:pPr marL="355600" lvl="1" indent="-177800">
              <a:buFont typeface="Arial" panose="020B0604020202020204" pitchFamily="34" charset="0"/>
              <a:buChar char="•"/>
            </a:pPr>
            <a:r>
              <a:rPr lang="en-US" sz="1600" dirty="0"/>
              <a:t>connect to </a:t>
            </a:r>
            <a:r>
              <a:rPr lang="en-US" sz="1600" dirty="0" err="1" smtClean="0"/>
              <a:t>univ</a:t>
            </a:r>
            <a:r>
              <a:rPr lang="en-US" sz="1600" dirty="0" smtClean="0"/>
              <a:t> </a:t>
            </a:r>
            <a:r>
              <a:rPr lang="en-US" sz="1600" dirty="0" err="1" smtClean="0"/>
              <a:t>wifi</a:t>
            </a:r>
            <a:endParaRPr lang="fr-BE" sz="1600" dirty="0"/>
          </a:p>
          <a:p>
            <a:pPr marL="355600" lvl="1" indent="-177800">
              <a:buFont typeface="Arial" panose="020B0604020202020204" pitchFamily="34" charset="0"/>
              <a:buChar char="•"/>
            </a:pPr>
            <a:r>
              <a:rPr lang="en-US" sz="1600" dirty="0" smtClean="0"/>
              <a:t>access library computers</a:t>
            </a:r>
            <a:endParaRPr lang="fr-BE" sz="1600" dirty="0"/>
          </a:p>
        </p:txBody>
      </p:sp>
    </p:spTree>
    <p:extLst>
      <p:ext uri="{BB962C8B-B14F-4D97-AF65-F5344CB8AC3E}">
        <p14:creationId xmlns:p14="http://schemas.microsoft.com/office/powerpoint/2010/main" val="25958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254"/>
            <a:ext cx="8614543" cy="66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667ED75-B537-4810-9364-B7D9FE7FDC55}" type="slidenum">
              <a:rPr lang="en-US" smtClean="0"/>
              <a:pPr/>
              <a:t>24</a:t>
            </a:fld>
            <a:endParaRPr lang="en-US"/>
          </a:p>
        </p:txBody>
      </p:sp>
      <p:sp>
        <p:nvSpPr>
          <p:cNvPr id="3" name="Espace réservé du pied de page 2"/>
          <p:cNvSpPr>
            <a:spLocks noGrp="1"/>
          </p:cNvSpPr>
          <p:nvPr>
            <p:ph type="ftr" sz="quarter" idx="3"/>
          </p:nvPr>
        </p:nvSpPr>
        <p:spPr/>
        <p:txBody>
          <a:bodyPr/>
          <a:lstStyle/>
          <a:p>
            <a:r>
              <a:rPr lang="en-US" smtClean="0"/>
              <a:t>Managing and authenticating non-institutional users in Alma: two experiences</a:t>
            </a:r>
            <a:endParaRPr lang="en-US" dirty="0"/>
          </a:p>
        </p:txBody>
      </p:sp>
      <p:sp>
        <p:nvSpPr>
          <p:cNvPr id="5" name="Rectangle à coins arrondis 4"/>
          <p:cNvSpPr/>
          <p:nvPr/>
        </p:nvSpPr>
        <p:spPr>
          <a:xfrm>
            <a:off x="179512" y="5805264"/>
            <a:ext cx="3528392" cy="908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Demo at </a:t>
            </a:r>
            <a:endParaRPr lang="en-US" sz="2000" dirty="0">
              <a:solidFill>
                <a:schemeClr val="tx1"/>
              </a:solidFill>
              <a:hlinkClick r:id="rId3"/>
            </a:endParaRPr>
          </a:p>
          <a:p>
            <a:pPr algn="ctr"/>
            <a:r>
              <a:rPr lang="en-US" sz="2000" dirty="0">
                <a:hlinkClick r:id="rId3"/>
              </a:rPr>
              <a:t>https://youtu.be/2-YQ48w0cYs</a:t>
            </a:r>
            <a:r>
              <a:rPr lang="en-US" sz="2000" dirty="0"/>
              <a:t> </a:t>
            </a:r>
            <a:endParaRPr lang="fr-BE" sz="2000" dirty="0"/>
          </a:p>
        </p:txBody>
      </p:sp>
    </p:spTree>
    <p:extLst>
      <p:ext uri="{BB962C8B-B14F-4D97-AF65-F5344CB8AC3E}">
        <p14:creationId xmlns:p14="http://schemas.microsoft.com/office/powerpoint/2010/main" val="143408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Updates or Renewals?</a:t>
            </a:r>
            <a:endParaRPr lang="en-US" dirty="0"/>
          </a:p>
        </p:txBody>
      </p:sp>
      <p:sp>
        <p:nvSpPr>
          <p:cNvPr id="3" name="Espace réservé du contenu 2"/>
          <p:cNvSpPr>
            <a:spLocks noGrp="1"/>
          </p:cNvSpPr>
          <p:nvPr>
            <p:ph idx="1"/>
          </p:nvPr>
        </p:nvSpPr>
        <p:spPr/>
        <p:txBody>
          <a:bodyPr/>
          <a:lstStyle/>
          <a:p>
            <a:r>
              <a:rPr lang="en-US" dirty="0" smtClean="0"/>
              <a:t>Operator has to open the record for update </a:t>
            </a:r>
          </a:p>
          <a:p>
            <a:r>
              <a:rPr lang="en-US" dirty="0" smtClean="0"/>
              <a:t>Warning message is out of scope (not really externally owned)</a:t>
            </a:r>
          </a:p>
          <a:p>
            <a:endParaRPr lang="en-US" dirty="0" smtClean="0"/>
          </a:p>
          <a:p>
            <a:endParaRPr lang="en-US" dirty="0" smtClean="0"/>
          </a:p>
          <a:p>
            <a:endParaRPr lang="en-US" dirty="0" smtClean="0"/>
          </a:p>
          <a:p>
            <a:endParaRPr lang="en-US" dirty="0" smtClean="0"/>
          </a:p>
          <a:p>
            <a:endParaRPr lang="en-US" dirty="0" smtClean="0"/>
          </a:p>
          <a:p>
            <a:r>
              <a:rPr lang="en-US" dirty="0" smtClean="0"/>
              <a:t>Operators update and correct the record (notably Expiry date)</a:t>
            </a:r>
          </a:p>
          <a:p>
            <a:r>
              <a:rPr lang="en-US" dirty="0" smtClean="0"/>
              <a:t>And just activate the Alma plugin again: </a:t>
            </a:r>
          </a:p>
          <a:p>
            <a:pPr lvl="1"/>
            <a:r>
              <a:rPr lang="en-US" dirty="0" smtClean="0"/>
              <a:t>LDAP updated</a:t>
            </a:r>
          </a:p>
          <a:p>
            <a:pPr lvl="1"/>
            <a:r>
              <a:rPr lang="en-US" dirty="0" smtClean="0"/>
              <a:t>New password generated</a:t>
            </a:r>
          </a:p>
          <a:p>
            <a:pPr lvl="1"/>
            <a:r>
              <a:rPr lang="en-US" dirty="0" smtClean="0"/>
              <a:t>New library card can be printed</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25</a:t>
            </a:fld>
            <a:endParaRPr lang="en-US" dirty="0"/>
          </a:p>
        </p:txBody>
      </p:sp>
      <p:sp>
        <p:nvSpPr>
          <p:cNvPr id="5" name="Espace réservé du pied de page 4"/>
          <p:cNvSpPr>
            <a:spLocks noGrp="1"/>
          </p:cNvSpPr>
          <p:nvPr>
            <p:ph type="ftr" sz="quarter" idx="3"/>
          </p:nvPr>
        </p:nvSpPr>
        <p:spPr/>
        <p:txBody>
          <a:bodyPr/>
          <a:lstStyle/>
          <a:p>
            <a:r>
              <a:rPr lang="fr-BE" smtClean="0"/>
              <a:t>Alma @ ULg – Users : création et gestion</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788" y="1334786"/>
            <a:ext cx="1904792" cy="33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8" y="2132856"/>
            <a:ext cx="89630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1712170" y="6027355"/>
            <a:ext cx="5774163" cy="54868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Alma </a:t>
            </a:r>
            <a:r>
              <a:rPr lang="fr-BE" b="1" dirty="0" err="1" smtClean="0">
                <a:solidFill>
                  <a:schemeClr val="tx1"/>
                </a:solidFill>
              </a:rPr>
              <a:t>Expiry</a:t>
            </a:r>
            <a:r>
              <a:rPr lang="fr-BE" b="1" dirty="0" smtClean="0">
                <a:solidFill>
                  <a:schemeClr val="tx1"/>
                </a:solidFill>
              </a:rPr>
              <a:t> date = </a:t>
            </a:r>
            <a:r>
              <a:rPr lang="fr-BE" b="1" dirty="0" err="1" smtClean="0">
                <a:solidFill>
                  <a:schemeClr val="tx1"/>
                </a:solidFill>
              </a:rPr>
              <a:t>Expiry</a:t>
            </a:r>
            <a:r>
              <a:rPr lang="fr-BE" b="1" dirty="0" smtClean="0">
                <a:solidFill>
                  <a:schemeClr val="tx1"/>
                </a:solidFill>
              </a:rPr>
              <a:t> date in the LDAP!</a:t>
            </a:r>
            <a:endParaRPr lang="fr-BE" b="1" dirty="0">
              <a:solidFill>
                <a:schemeClr val="tx1"/>
              </a:solidFill>
            </a:endParaRPr>
          </a:p>
        </p:txBody>
      </p:sp>
      <p:sp>
        <p:nvSpPr>
          <p:cNvPr id="9" name="Rectangle à coins arrondis 8"/>
          <p:cNvSpPr/>
          <p:nvPr/>
        </p:nvSpPr>
        <p:spPr>
          <a:xfrm>
            <a:off x="6228184" y="4581128"/>
            <a:ext cx="1944216" cy="10801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BE" sz="1600" b="1" dirty="0" smtClean="0">
                <a:solidFill>
                  <a:schemeClr val="tx2"/>
                </a:solidFill>
              </a:rPr>
              <a:t>Alma ‘</a:t>
            </a:r>
            <a:r>
              <a:rPr lang="fr-BE" sz="1600" b="1" dirty="0" err="1" smtClean="0">
                <a:solidFill>
                  <a:schemeClr val="tx2"/>
                </a:solidFill>
              </a:rPr>
              <a:t>Renew</a:t>
            </a:r>
            <a:r>
              <a:rPr lang="fr-BE" sz="1600" b="1" dirty="0" smtClean="0">
                <a:solidFill>
                  <a:schemeClr val="tx2"/>
                </a:solidFill>
              </a:rPr>
              <a:t>’ </a:t>
            </a:r>
            <a:r>
              <a:rPr lang="fr-BE" sz="1600" b="1" dirty="0" err="1" smtClean="0">
                <a:solidFill>
                  <a:schemeClr val="tx2"/>
                </a:solidFill>
              </a:rPr>
              <a:t>button</a:t>
            </a:r>
            <a:r>
              <a:rPr lang="fr-BE" sz="1600" b="1" dirty="0" smtClean="0">
                <a:solidFill>
                  <a:schemeClr val="tx2"/>
                </a:solidFill>
              </a:rPr>
              <a:t> not </a:t>
            </a:r>
            <a:r>
              <a:rPr lang="fr-BE" sz="1600" b="1" dirty="0" err="1" smtClean="0">
                <a:solidFill>
                  <a:schemeClr val="tx2"/>
                </a:solidFill>
              </a:rPr>
              <a:t>used</a:t>
            </a:r>
            <a:r>
              <a:rPr lang="fr-BE" sz="1600" b="1" dirty="0" smtClean="0">
                <a:solidFill>
                  <a:schemeClr val="tx2"/>
                </a:solidFill>
              </a:rPr>
              <a:t>!</a:t>
            </a:r>
            <a:endParaRPr lang="fr-BE" sz="1600" b="1" dirty="0">
              <a:solidFill>
                <a:schemeClr val="tx2"/>
              </a:solidFill>
            </a:endParaRPr>
          </a:p>
        </p:txBody>
      </p:sp>
    </p:spTree>
    <p:extLst>
      <p:ext uri="{BB962C8B-B14F-4D97-AF65-F5344CB8AC3E}">
        <p14:creationId xmlns:p14="http://schemas.microsoft.com/office/powerpoint/2010/main" val="3094834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Some last words</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a:t>Not very logic to use the </a:t>
            </a:r>
            <a:r>
              <a:rPr lang="en-US" i="1" dirty="0"/>
              <a:t>External</a:t>
            </a:r>
            <a:r>
              <a:rPr lang="en-US" dirty="0"/>
              <a:t> Account type for external patrons, deprecated </a:t>
            </a:r>
            <a:r>
              <a:rPr lang="en-US" i="1" dirty="0"/>
              <a:t>Internal with external authentication </a:t>
            </a:r>
            <a:r>
              <a:rPr lang="en-US" dirty="0"/>
              <a:t>would have been better</a:t>
            </a:r>
          </a:p>
          <a:p>
            <a:r>
              <a:rPr lang="en-US" dirty="0" smtClean="0"/>
              <a:t>Alma Plugin very easy for the Library staff…</a:t>
            </a:r>
          </a:p>
          <a:p>
            <a:pPr lvl="1"/>
            <a:r>
              <a:rPr lang="en-US" dirty="0" smtClean="0"/>
              <a:t>Everything is done in Alma (like before with Aleph)</a:t>
            </a:r>
          </a:p>
          <a:p>
            <a:r>
              <a:rPr lang="en-US" dirty="0" smtClean="0"/>
              <a:t>… and </a:t>
            </a:r>
            <a:r>
              <a:rPr lang="en-US" dirty="0"/>
              <a:t>comfortable </a:t>
            </a:r>
            <a:r>
              <a:rPr lang="en-US" dirty="0" smtClean="0"/>
              <a:t>for patrons:</a:t>
            </a:r>
          </a:p>
          <a:p>
            <a:pPr lvl="1"/>
            <a:r>
              <a:rPr lang="en-US" dirty="0" smtClean="0"/>
              <a:t>Direct and real-time process (no need to wait)</a:t>
            </a:r>
          </a:p>
          <a:p>
            <a:pPr lvl="1"/>
            <a:r>
              <a:rPr lang="en-US" dirty="0" smtClean="0"/>
              <a:t>Can directly start using library services and network </a:t>
            </a:r>
          </a:p>
          <a:p>
            <a:r>
              <a:rPr lang="en-US" dirty="0" smtClean="0"/>
              <a:t>Library card is cheap to generate</a:t>
            </a:r>
          </a:p>
          <a:p>
            <a:pPr lvl="1"/>
            <a:r>
              <a:rPr lang="en-US" dirty="0" smtClean="0"/>
              <a:t>No </a:t>
            </a:r>
            <a:r>
              <a:rPr lang="en-US" i="1" dirty="0" smtClean="0"/>
              <a:t>Issue Library Card </a:t>
            </a:r>
            <a:r>
              <a:rPr lang="en-US" dirty="0" smtClean="0"/>
              <a:t>fee or </a:t>
            </a:r>
            <a:r>
              <a:rPr lang="en-US" i="1" dirty="0" smtClean="0"/>
              <a:t>Library Card Replacement </a:t>
            </a:r>
            <a:r>
              <a:rPr lang="en-US" dirty="0" smtClean="0"/>
              <a:t>fee</a:t>
            </a:r>
          </a:p>
          <a:p>
            <a:r>
              <a:rPr lang="en-US" dirty="0" smtClean="0"/>
              <a:t>Also used with Self-Registration</a:t>
            </a:r>
          </a:p>
          <a:p>
            <a:pPr lvl="1"/>
            <a:r>
              <a:rPr lang="en-US" dirty="0" smtClean="0"/>
              <a:t>Patrons are created in Alma with </a:t>
            </a:r>
            <a:r>
              <a:rPr lang="en-US" i="1" dirty="0" smtClean="0"/>
              <a:t>Inactive</a:t>
            </a:r>
            <a:r>
              <a:rPr lang="en-US" dirty="0" smtClean="0"/>
              <a:t> status</a:t>
            </a:r>
          </a:p>
          <a:p>
            <a:pPr lvl="1"/>
            <a:r>
              <a:rPr lang="en-US" dirty="0" smtClean="0"/>
              <a:t>Operators change status  to </a:t>
            </a:r>
            <a:r>
              <a:rPr lang="en-US" i="1" dirty="0" smtClean="0"/>
              <a:t>Active</a:t>
            </a:r>
            <a:r>
              <a:rPr lang="en-US" dirty="0" smtClean="0"/>
              <a:t> and use the plugin to finalize the registration process</a:t>
            </a:r>
          </a:p>
          <a:p>
            <a:r>
              <a:rPr lang="en-US" dirty="0" smtClean="0"/>
              <a:t>Plugin will have to adapted with Alma New UI</a:t>
            </a:r>
          </a:p>
          <a:p>
            <a:r>
              <a:rPr lang="en-US" dirty="0" smtClean="0"/>
              <a:t>Would be better if the </a:t>
            </a:r>
            <a:r>
              <a:rPr lang="en-US" i="1" dirty="0" smtClean="0"/>
              <a:t>Update User </a:t>
            </a:r>
            <a:r>
              <a:rPr lang="en-US" dirty="0" smtClean="0"/>
              <a:t>button could connect with an Integration Profile that would do the same action as the plugin</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26</a:t>
            </a:fld>
            <a:endParaRPr lang="en-US" dirty="0"/>
          </a:p>
        </p:txBody>
      </p:sp>
      <p:sp>
        <p:nvSpPr>
          <p:cNvPr id="5" name="Espace réservé du pied de page 4"/>
          <p:cNvSpPr>
            <a:spLocks noGrp="1"/>
          </p:cNvSpPr>
          <p:nvPr>
            <p:ph type="ftr" sz="quarter" idx="3"/>
          </p:nvPr>
        </p:nvSpPr>
        <p:spPr/>
        <p:txBody>
          <a:bodyPr/>
          <a:lstStyle/>
          <a:p>
            <a:r>
              <a:rPr lang="en-US" dirty="0" smtClean="0"/>
              <a:t>Managing and authenticating non-institutional users in Alma: two experiences</a:t>
            </a:r>
            <a:endParaRPr lang="en-US" dirty="0"/>
          </a:p>
        </p:txBody>
      </p:sp>
    </p:spTree>
    <p:extLst>
      <p:ext uri="{BB962C8B-B14F-4D97-AF65-F5344CB8AC3E}">
        <p14:creationId xmlns:p14="http://schemas.microsoft.com/office/powerpoint/2010/main" val="3603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27</a:t>
            </a:fld>
            <a:endParaRPr lang="en-US"/>
          </a:p>
        </p:txBody>
      </p:sp>
      <p:sp>
        <p:nvSpPr>
          <p:cNvPr id="3" name="Espace réservé du pied de page 2"/>
          <p:cNvSpPr>
            <a:spLocks noGrp="1"/>
          </p:cNvSpPr>
          <p:nvPr>
            <p:ph type="ftr" sz="quarter" idx="3"/>
          </p:nvPr>
        </p:nvSpPr>
        <p:spPr/>
        <p:txBody>
          <a:bodyPr/>
          <a:lstStyle/>
          <a:p>
            <a:r>
              <a:rPr lang="en-US" smtClean="0"/>
              <a:t>Managing and authenticating non-institutional users in Alma: two experiences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915" y="1484784"/>
            <a:ext cx="3007221" cy="30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a:xfrm>
            <a:off x="1547664" y="4725144"/>
            <a:ext cx="5832648" cy="1152128"/>
          </a:xfrm>
          <a:prstGeom prst="rect">
            <a:avLst/>
          </a:prstGeom>
        </p:spPr>
        <p:txBody>
          <a:bodyPr>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None/>
            </a:pPr>
            <a:r>
              <a:rPr lang="fr-BE" sz="1800" dirty="0" smtClean="0">
                <a:hlinkClick r:id="rId4"/>
              </a:rPr>
              <a:t>helen.brownlie@otago.ac.nz</a:t>
            </a:r>
          </a:p>
          <a:p>
            <a:pPr marL="0" indent="0" algn="ctr">
              <a:buNone/>
            </a:pPr>
            <a:r>
              <a:rPr lang="fr-BE" sz="1800" dirty="0">
                <a:hlinkClick r:id="rId4"/>
              </a:rPr>
              <a:t>r.degroof@ulg.ac.be</a:t>
            </a:r>
          </a:p>
          <a:p>
            <a:pPr marL="0" indent="0" algn="ctr">
              <a:buNone/>
            </a:pPr>
            <a:r>
              <a:rPr lang="fr-BE" sz="1800" dirty="0" smtClean="0">
                <a:hlinkClick r:id="rId4"/>
              </a:rPr>
              <a:t>francois.renaville@ulg.ac.be</a:t>
            </a:r>
            <a:r>
              <a:rPr lang="fr-BE" sz="1800" dirty="0" smtClean="0"/>
              <a:t> </a:t>
            </a:r>
            <a:endParaRPr lang="fr-BE" sz="1800" dirty="0"/>
          </a:p>
        </p:txBody>
      </p:sp>
      <p:sp>
        <p:nvSpPr>
          <p:cNvPr id="7" name="Rectangle 6"/>
          <p:cNvSpPr/>
          <p:nvPr/>
        </p:nvSpPr>
        <p:spPr>
          <a:xfrm>
            <a:off x="28972" y="6309320"/>
            <a:ext cx="2952328" cy="35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222222"/>
                </a:solidFill>
                <a:hlinkClick r:id="rId5"/>
              </a:rPr>
              <a:t>http://</a:t>
            </a:r>
            <a:r>
              <a:rPr lang="en-US" sz="1400" dirty="0" smtClean="0">
                <a:solidFill>
                  <a:srgbClr val="222222"/>
                </a:solidFill>
                <a:hlinkClick r:id="rId5"/>
              </a:rPr>
              <a:t>hdl.handle.net/2268/214211</a:t>
            </a:r>
            <a:endParaRPr lang="en-US" sz="1400" dirty="0">
              <a:solidFill>
                <a:srgbClr val="222222"/>
              </a:solidFill>
            </a:endParaRPr>
          </a:p>
        </p:txBody>
      </p:sp>
    </p:spTree>
    <p:extLst>
      <p:ext uri="{BB962C8B-B14F-4D97-AF65-F5344CB8AC3E}">
        <p14:creationId xmlns:p14="http://schemas.microsoft.com/office/powerpoint/2010/main" val="278152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a:t>
            </a:fld>
            <a:endParaRPr lang="en-US"/>
          </a:p>
        </p:txBody>
      </p:sp>
      <p:sp>
        <p:nvSpPr>
          <p:cNvPr id="3" name="Espace réservé du pied de page 2"/>
          <p:cNvSpPr>
            <a:spLocks noGrp="1"/>
          </p:cNvSpPr>
          <p:nvPr>
            <p:ph type="ftr" sz="quarter" idx="3"/>
          </p:nvPr>
        </p:nvSpPr>
        <p:spPr/>
        <p:txBody>
          <a:bodyPr/>
          <a:lstStyle/>
          <a:p>
            <a:r>
              <a:rPr lang="en-US" smtClean="0"/>
              <a:t>Managing and authenticating non-institutional users in Alma: two experiences</a:t>
            </a:r>
            <a:endParaRPr lang="en-US" dirty="0"/>
          </a:p>
        </p:txBody>
      </p:sp>
      <p:sp>
        <p:nvSpPr>
          <p:cNvPr id="4" name="ZoneTexte 3"/>
          <p:cNvSpPr txBox="1"/>
          <p:nvPr/>
        </p:nvSpPr>
        <p:spPr>
          <a:xfrm>
            <a:off x="539552" y="2708920"/>
            <a:ext cx="7344816" cy="707886"/>
          </a:xfrm>
          <a:prstGeom prst="rect">
            <a:avLst/>
          </a:prstGeom>
          <a:noFill/>
        </p:spPr>
        <p:txBody>
          <a:bodyPr wrap="square" rtlCol="0">
            <a:spAutoFit/>
          </a:bodyPr>
          <a:lstStyle/>
          <a:p>
            <a:r>
              <a:rPr lang="fr-BE" sz="4000" b="1" dirty="0">
                <a:solidFill>
                  <a:schemeClr val="tx2"/>
                </a:solidFill>
              </a:rPr>
              <a:t>At </a:t>
            </a:r>
            <a:r>
              <a:rPr lang="fr-BE" sz="4000" b="1" dirty="0" smtClean="0">
                <a:solidFill>
                  <a:schemeClr val="tx2"/>
                </a:solidFill>
              </a:rPr>
              <a:t>the </a:t>
            </a:r>
            <a:r>
              <a:rPr lang="fr-BE" sz="4000" b="1" dirty="0" err="1" smtClean="0">
                <a:solidFill>
                  <a:schemeClr val="tx2"/>
                </a:solidFill>
              </a:rPr>
              <a:t>University</a:t>
            </a:r>
            <a:r>
              <a:rPr lang="fr-BE" sz="4000" b="1" dirty="0" smtClean="0">
                <a:solidFill>
                  <a:schemeClr val="tx2"/>
                </a:solidFill>
              </a:rPr>
              <a:t> </a:t>
            </a:r>
            <a:r>
              <a:rPr lang="fr-BE" sz="4000" b="1" dirty="0">
                <a:solidFill>
                  <a:schemeClr val="tx2"/>
                </a:solidFill>
              </a:rPr>
              <a:t>of </a:t>
            </a:r>
            <a:r>
              <a:rPr lang="fr-BE" sz="4000" b="1" dirty="0" err="1">
                <a:solidFill>
                  <a:schemeClr val="tx2"/>
                </a:solidFill>
              </a:rPr>
              <a:t>Otago</a:t>
            </a:r>
            <a:r>
              <a:rPr lang="fr-BE" sz="4000" b="1" dirty="0">
                <a:solidFill>
                  <a:schemeClr val="tx2"/>
                </a:solidFill>
              </a:rPr>
              <a:t> Library</a:t>
            </a:r>
          </a:p>
        </p:txBody>
      </p:sp>
    </p:spTree>
    <p:extLst>
      <p:ext uri="{BB962C8B-B14F-4D97-AF65-F5344CB8AC3E}">
        <p14:creationId xmlns:p14="http://schemas.microsoft.com/office/powerpoint/2010/main" val="1868991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University of Otago</a:t>
            </a:r>
            <a:endParaRPr lang="en-NZ" dirty="0"/>
          </a:p>
        </p:txBody>
      </p:sp>
      <p:sp>
        <p:nvSpPr>
          <p:cNvPr id="3" name="Content Placeholder 2"/>
          <p:cNvSpPr>
            <a:spLocks noGrp="1"/>
          </p:cNvSpPr>
          <p:nvPr>
            <p:ph idx="1"/>
          </p:nvPr>
        </p:nvSpPr>
        <p:spPr/>
        <p:txBody>
          <a:bodyPr/>
          <a:lstStyle/>
          <a:p>
            <a:r>
              <a:rPr lang="en-NZ" dirty="0"/>
              <a:t>Founded in 1869 – New Zealand’s first University</a:t>
            </a:r>
          </a:p>
          <a:p>
            <a:r>
              <a:rPr lang="en-NZ" dirty="0"/>
              <a:t>Four academic divisions: Humanities, Sciences, Health Sciences and Business</a:t>
            </a:r>
          </a:p>
          <a:p>
            <a:r>
              <a:rPr lang="en-NZ" dirty="0" smtClean="0"/>
              <a:t>20,814 </a:t>
            </a:r>
            <a:r>
              <a:rPr lang="en-NZ" dirty="0"/>
              <a:t>students (</a:t>
            </a:r>
            <a:r>
              <a:rPr lang="en-NZ" dirty="0" smtClean="0"/>
              <a:t>18,547 </a:t>
            </a:r>
            <a:r>
              <a:rPr lang="en-NZ" dirty="0"/>
              <a:t>EFTS)</a:t>
            </a:r>
          </a:p>
          <a:p>
            <a:r>
              <a:rPr lang="en-NZ" dirty="0" smtClean="0"/>
              <a:t>3,862 </a:t>
            </a:r>
            <a:r>
              <a:rPr lang="en-NZ" dirty="0"/>
              <a:t>(FTE) staff</a:t>
            </a:r>
          </a:p>
          <a:p>
            <a:r>
              <a:rPr lang="en-NZ" dirty="0"/>
              <a:t>More than 185 undergraduate and postgraduate programmes.</a:t>
            </a:r>
          </a:p>
          <a:p>
            <a:endParaRPr lang="en-NZ" dirty="0"/>
          </a:p>
          <a:p>
            <a:r>
              <a:rPr lang="en-NZ" dirty="0"/>
              <a:t>Campuses located in</a:t>
            </a:r>
          </a:p>
          <a:p>
            <a:pPr lvl="1"/>
            <a:r>
              <a:rPr lang="en-NZ" dirty="0"/>
              <a:t>Invercargill</a:t>
            </a:r>
          </a:p>
          <a:p>
            <a:pPr lvl="1"/>
            <a:r>
              <a:rPr lang="en-NZ" dirty="0"/>
              <a:t>Dunedin (Main campus)</a:t>
            </a:r>
          </a:p>
          <a:p>
            <a:pPr lvl="1"/>
            <a:r>
              <a:rPr lang="en-NZ" dirty="0"/>
              <a:t>Christchurch</a:t>
            </a:r>
          </a:p>
          <a:p>
            <a:pPr lvl="1"/>
            <a:r>
              <a:rPr lang="en-NZ" dirty="0"/>
              <a:t>Wellington </a:t>
            </a:r>
          </a:p>
          <a:p>
            <a:pPr lvl="1"/>
            <a:r>
              <a:rPr lang="en-NZ" dirty="0"/>
              <a:t>Auckland</a:t>
            </a:r>
          </a:p>
          <a:p>
            <a:endParaRPr lang="en-NZ" dirty="0"/>
          </a:p>
        </p:txBody>
      </p:sp>
      <p:sp>
        <p:nvSpPr>
          <p:cNvPr id="4" name="Slide Number Placeholder 3"/>
          <p:cNvSpPr>
            <a:spLocks noGrp="1"/>
          </p:cNvSpPr>
          <p:nvPr>
            <p:ph type="sldNum" sz="quarter" idx="4"/>
          </p:nvPr>
        </p:nvSpPr>
        <p:spPr/>
        <p:txBody>
          <a:bodyPr/>
          <a:lstStyle/>
          <a:p>
            <a:fld id="{E667ED75-B537-4810-9364-B7D9FE7FDC55}"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014" y="1452"/>
            <a:ext cx="2662414" cy="17713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668" y="3621360"/>
            <a:ext cx="3962400" cy="3048000"/>
          </a:xfrm>
          <a:prstGeom prst="rect">
            <a:avLst/>
          </a:prstGeom>
        </p:spPr>
      </p:pic>
    </p:spTree>
    <p:extLst>
      <p:ext uri="{BB962C8B-B14F-4D97-AF65-F5344CB8AC3E}">
        <p14:creationId xmlns:p14="http://schemas.microsoft.com/office/powerpoint/2010/main" val="1203336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University of Otago Library</a:t>
            </a:r>
            <a:endParaRPr lang="fr-BE" dirty="0"/>
          </a:p>
        </p:txBody>
      </p:sp>
      <p:sp>
        <p:nvSpPr>
          <p:cNvPr id="3" name="Espace réservé du contenu 2"/>
          <p:cNvSpPr>
            <a:spLocks noGrp="1"/>
          </p:cNvSpPr>
          <p:nvPr>
            <p:ph idx="1"/>
          </p:nvPr>
        </p:nvSpPr>
        <p:spPr/>
        <p:txBody>
          <a:bodyPr>
            <a:normAutofit fontScale="92500" lnSpcReduction="10000"/>
          </a:bodyPr>
          <a:lstStyle/>
          <a:p>
            <a:r>
              <a:rPr lang="en-NZ" dirty="0"/>
              <a:t>Dunedin campus</a:t>
            </a:r>
          </a:p>
          <a:p>
            <a:pPr lvl="1"/>
            <a:r>
              <a:rPr lang="en-NZ" dirty="0"/>
              <a:t>6 libraries and 2 storage buildings. One includes the bindery</a:t>
            </a:r>
          </a:p>
          <a:p>
            <a:pPr lvl="1"/>
            <a:r>
              <a:rPr lang="en-NZ" dirty="0"/>
              <a:t>Education Library is a joint library with the Otago Polytechnic</a:t>
            </a:r>
          </a:p>
          <a:p>
            <a:r>
              <a:rPr lang="en-NZ" dirty="0"/>
              <a:t>Libraries at</a:t>
            </a:r>
          </a:p>
          <a:p>
            <a:pPr lvl="1"/>
            <a:r>
              <a:rPr lang="en-NZ" dirty="0"/>
              <a:t>Southland campus</a:t>
            </a:r>
          </a:p>
          <a:p>
            <a:pPr lvl="1"/>
            <a:r>
              <a:rPr lang="en-NZ" dirty="0"/>
              <a:t>Christchurch Medical campus + 2 branch libraries at the District Health Board</a:t>
            </a:r>
          </a:p>
          <a:p>
            <a:pPr lvl="1"/>
            <a:r>
              <a:rPr lang="en-NZ" dirty="0"/>
              <a:t>Wellington Medical campus</a:t>
            </a:r>
          </a:p>
          <a:p>
            <a:r>
              <a:rPr lang="en-NZ" dirty="0"/>
              <a:t>Library systems</a:t>
            </a:r>
          </a:p>
          <a:p>
            <a:pPr lvl="1"/>
            <a:r>
              <a:rPr lang="en-NZ" dirty="0"/>
              <a:t>1988 </a:t>
            </a:r>
            <a:r>
              <a:rPr lang="en-NZ" dirty="0" err="1"/>
              <a:t>Dynix</a:t>
            </a:r>
            <a:endParaRPr lang="en-NZ" dirty="0"/>
          </a:p>
          <a:p>
            <a:pPr lvl="1"/>
            <a:r>
              <a:rPr lang="en-NZ" dirty="0"/>
              <a:t>2003 Voyager + Serials Solutions products including Summon</a:t>
            </a:r>
          </a:p>
          <a:p>
            <a:pPr lvl="1"/>
            <a:r>
              <a:rPr lang="en-NZ" dirty="0"/>
              <a:t>2013 Alma + Primo + Primo Central</a:t>
            </a:r>
          </a:p>
          <a:p>
            <a:r>
              <a:rPr lang="en-NZ" dirty="0"/>
              <a:t>Library services to </a:t>
            </a:r>
          </a:p>
          <a:p>
            <a:pPr lvl="1"/>
            <a:r>
              <a:rPr lang="en-NZ" dirty="0"/>
              <a:t>University staff and students, </a:t>
            </a:r>
          </a:p>
          <a:p>
            <a:pPr lvl="1"/>
            <a:r>
              <a:rPr lang="en-NZ" dirty="0"/>
              <a:t>Otago Polytechnic</a:t>
            </a:r>
          </a:p>
          <a:p>
            <a:pPr lvl="1"/>
            <a:r>
              <a:rPr lang="en-NZ" dirty="0"/>
              <a:t>2 district health </a:t>
            </a:r>
            <a:r>
              <a:rPr lang="en-NZ" dirty="0" smtClean="0"/>
              <a:t>boards</a:t>
            </a:r>
          </a:p>
          <a:p>
            <a:pPr lvl="1"/>
            <a:r>
              <a:rPr lang="en-NZ" dirty="0" smtClean="0"/>
              <a:t>Public</a:t>
            </a:r>
            <a:endParaRPr lang="en-NZ" dirty="0"/>
          </a:p>
          <a:p>
            <a:pPr marL="114300" indent="0">
              <a:buNone/>
            </a:pPr>
            <a:endParaRPr lang="fr-BE"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a:t>
            </a:fld>
            <a:endParaRPr lang="en-US" dirty="0"/>
          </a:p>
        </p:txBody>
      </p:sp>
      <p:sp>
        <p:nvSpPr>
          <p:cNvPr id="5" name="Espace réservé du pied de page 4"/>
          <p:cNvSpPr>
            <a:spLocks noGrp="1"/>
          </p:cNvSpPr>
          <p:nvPr>
            <p:ph type="ftr" sz="quarter" idx="3"/>
          </p:nvPr>
        </p:nvSpPr>
        <p:spPr/>
        <p:txBody>
          <a:bodyPr/>
          <a:lstStyle/>
          <a:p>
            <a:r>
              <a:rPr lang="en-US" dirty="0" smtClean="0"/>
              <a:t>Managing and authenticating non-institutional users in Alma: two experiences</a:t>
            </a:r>
            <a:endParaRPr lang="en-US" dirty="0"/>
          </a:p>
        </p:txBody>
      </p:sp>
      <p:pic>
        <p:nvPicPr>
          <p:cNvPr id="1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464" y="418751"/>
            <a:ext cx="1712986" cy="239818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157" y="5049622"/>
            <a:ext cx="2806293" cy="1351178"/>
          </a:xfrm>
          <a:prstGeom prst="rect">
            <a:avLst/>
          </a:prstGeom>
        </p:spPr>
      </p:pic>
    </p:spTree>
    <p:extLst>
      <p:ext uri="{BB962C8B-B14F-4D97-AF65-F5344CB8AC3E}">
        <p14:creationId xmlns:p14="http://schemas.microsoft.com/office/powerpoint/2010/main" val="2392749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Otago’s user community</a:t>
            </a:r>
            <a:endParaRPr lang="en-NZ" dirty="0"/>
          </a:p>
        </p:txBody>
      </p:sp>
      <p:sp>
        <p:nvSpPr>
          <p:cNvPr id="4" name="Slide Number Placeholder 3"/>
          <p:cNvSpPr>
            <a:spLocks noGrp="1"/>
          </p:cNvSpPr>
          <p:nvPr>
            <p:ph type="sldNum" sz="quarter" idx="4"/>
          </p:nvPr>
        </p:nvSpPr>
        <p:spPr/>
        <p:txBody>
          <a:bodyPr/>
          <a:lstStyle/>
          <a:p>
            <a:fld id="{E667ED75-B537-4810-9364-B7D9FE7FDC55}"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23756681"/>
              </p:ext>
            </p:extLst>
          </p:nvPr>
        </p:nvGraphicFramePr>
        <p:xfrm>
          <a:off x="250825" y="1412875"/>
          <a:ext cx="7993063" cy="498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288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Institutional Users - External</a:t>
            </a:r>
            <a:endParaRPr lang="en-NZ" dirty="0"/>
          </a:p>
        </p:txBody>
      </p:sp>
      <p:sp>
        <p:nvSpPr>
          <p:cNvPr id="4" name="Slide Number Placeholder 3"/>
          <p:cNvSpPr>
            <a:spLocks noGrp="1"/>
          </p:cNvSpPr>
          <p:nvPr>
            <p:ph type="sldNum" sz="quarter" idx="4"/>
          </p:nvPr>
        </p:nvSpPr>
        <p:spPr/>
        <p:txBody>
          <a:bodyPr/>
          <a:lstStyle/>
          <a:p>
            <a:fld id="{E667ED75-B537-4810-9364-B7D9FE7FDC55}"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340737"/>
              </p:ext>
            </p:extLst>
          </p:nvPr>
        </p:nvGraphicFramePr>
        <p:xfrm>
          <a:off x="250825" y="1412875"/>
          <a:ext cx="7993063" cy="49879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19672" y="2636912"/>
            <a:ext cx="5544616" cy="1938992"/>
          </a:xfrm>
          <a:prstGeom prst="rect">
            <a:avLst/>
          </a:prstGeom>
          <a:noFill/>
        </p:spPr>
        <p:txBody>
          <a:bodyPr wrap="square" rtlCol="0">
            <a:spAutoFit/>
          </a:bodyPr>
          <a:lstStyle/>
          <a:p>
            <a:r>
              <a:rPr lang="en-NZ" sz="2000" b="1" dirty="0" smtClean="0"/>
              <a:t>SIS Load</a:t>
            </a:r>
          </a:p>
          <a:p>
            <a:pPr marL="285750" indent="-285750">
              <a:buFont typeface="Arial" panose="020B0604020202020204" pitchFamily="34" charset="0"/>
              <a:buChar char="•"/>
            </a:pPr>
            <a:r>
              <a:rPr lang="en-NZ" sz="2000" b="1" dirty="0" smtClean="0"/>
              <a:t>Match ID type: University username</a:t>
            </a:r>
          </a:p>
          <a:p>
            <a:pPr marL="285750" indent="-285750">
              <a:buFont typeface="Arial" panose="020B0604020202020204" pitchFamily="34" charset="0"/>
              <a:buChar char="•"/>
            </a:pPr>
            <a:r>
              <a:rPr lang="en-NZ" sz="2000" b="1" dirty="0" smtClean="0"/>
              <a:t>Twice a day</a:t>
            </a:r>
          </a:p>
          <a:p>
            <a:pPr marL="285750" indent="-285750">
              <a:buFont typeface="Arial" panose="020B0604020202020204" pitchFamily="34" charset="0"/>
              <a:buChar char="•"/>
            </a:pPr>
            <a:r>
              <a:rPr lang="en-NZ" sz="2000" b="1" dirty="0" smtClean="0"/>
              <a:t>Synchronisation type: Swap all</a:t>
            </a:r>
          </a:p>
          <a:p>
            <a:pPr marL="285750" indent="-285750">
              <a:buFont typeface="Arial" panose="020B0604020202020204" pitchFamily="34" charset="0"/>
              <a:buChar char="•"/>
            </a:pPr>
            <a:r>
              <a:rPr lang="en-NZ" sz="2000" b="1" dirty="0" smtClean="0"/>
              <a:t>Record type: Public</a:t>
            </a:r>
          </a:p>
          <a:p>
            <a:pPr marL="285750" indent="-285750">
              <a:buFont typeface="Arial" panose="020B0604020202020204" pitchFamily="34" charset="0"/>
              <a:buChar char="•"/>
            </a:pPr>
            <a:r>
              <a:rPr lang="en-NZ" sz="2000" b="1" dirty="0" smtClean="0"/>
              <a:t>Patron groups: Staff, Student, Student Distance</a:t>
            </a:r>
            <a:endParaRPr lang="en-NZ" sz="2000" b="1" dirty="0"/>
          </a:p>
        </p:txBody>
      </p:sp>
    </p:spTree>
    <p:extLst>
      <p:ext uri="{BB962C8B-B14F-4D97-AF65-F5344CB8AC3E}">
        <p14:creationId xmlns:p14="http://schemas.microsoft.com/office/powerpoint/2010/main" val="8014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Non Institutional Users - External</a:t>
            </a:r>
            <a:endParaRPr lang="en-NZ" dirty="0"/>
          </a:p>
        </p:txBody>
      </p:sp>
      <p:sp>
        <p:nvSpPr>
          <p:cNvPr id="4" name="Slide Number Placeholder 3"/>
          <p:cNvSpPr>
            <a:spLocks noGrp="1"/>
          </p:cNvSpPr>
          <p:nvPr>
            <p:ph type="sldNum" sz="quarter" idx="4"/>
          </p:nvPr>
        </p:nvSpPr>
        <p:spPr/>
        <p:txBody>
          <a:bodyPr/>
          <a:lstStyle/>
          <a:p>
            <a:fld id="{E667ED75-B537-4810-9364-B7D9FE7FDC55}"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1071843"/>
              </p:ext>
            </p:extLst>
          </p:nvPr>
        </p:nvGraphicFramePr>
        <p:xfrm>
          <a:off x="250825" y="1412875"/>
          <a:ext cx="7993063" cy="49879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59832" y="1124744"/>
            <a:ext cx="4680520" cy="1938992"/>
          </a:xfrm>
          <a:prstGeom prst="rect">
            <a:avLst/>
          </a:prstGeom>
          <a:noFill/>
        </p:spPr>
        <p:txBody>
          <a:bodyPr wrap="square" rtlCol="0">
            <a:spAutoFit/>
          </a:bodyPr>
          <a:lstStyle/>
          <a:p>
            <a:r>
              <a:rPr lang="en-NZ" sz="2000" b="1" dirty="0"/>
              <a:t>SIS </a:t>
            </a:r>
            <a:r>
              <a:rPr lang="en-NZ" sz="2000" b="1" dirty="0" smtClean="0"/>
              <a:t>Load (University)</a:t>
            </a:r>
            <a:endParaRPr lang="en-NZ" sz="2000" b="1" dirty="0"/>
          </a:p>
          <a:p>
            <a:pPr marL="285750" indent="-285750">
              <a:buFont typeface="Arial" panose="020B0604020202020204" pitchFamily="34" charset="0"/>
              <a:buChar char="•"/>
            </a:pPr>
            <a:r>
              <a:rPr lang="en-NZ" sz="2000" b="1" dirty="0"/>
              <a:t>Match ID type: University username</a:t>
            </a:r>
          </a:p>
          <a:p>
            <a:pPr marL="285750" indent="-285750">
              <a:buFont typeface="Arial" panose="020B0604020202020204" pitchFamily="34" charset="0"/>
              <a:buChar char="•"/>
            </a:pPr>
            <a:r>
              <a:rPr lang="en-NZ" sz="2000" b="1" dirty="0"/>
              <a:t>Twice a day</a:t>
            </a:r>
          </a:p>
          <a:p>
            <a:pPr marL="285750" indent="-285750">
              <a:buFont typeface="Arial" panose="020B0604020202020204" pitchFamily="34" charset="0"/>
              <a:buChar char="•"/>
            </a:pPr>
            <a:r>
              <a:rPr lang="en-NZ" sz="2000" b="1" dirty="0"/>
              <a:t>Synchronisation type: Swap all</a:t>
            </a:r>
          </a:p>
          <a:p>
            <a:pPr marL="285750" indent="-285750">
              <a:buFont typeface="Arial" panose="020B0604020202020204" pitchFamily="34" charset="0"/>
              <a:buChar char="•"/>
            </a:pPr>
            <a:r>
              <a:rPr lang="en-NZ" sz="2000" b="1" dirty="0"/>
              <a:t>Record type: Public</a:t>
            </a:r>
          </a:p>
          <a:p>
            <a:pPr marL="285750" indent="-285750">
              <a:buFont typeface="Arial" panose="020B0604020202020204" pitchFamily="34" charset="0"/>
              <a:buChar char="•"/>
            </a:pPr>
            <a:r>
              <a:rPr lang="en-NZ" sz="2000" b="1" dirty="0"/>
              <a:t>Patron groups: Staff, Student, </a:t>
            </a:r>
            <a:r>
              <a:rPr lang="en-NZ" sz="2000" b="1" dirty="0" smtClean="0"/>
              <a:t>External</a:t>
            </a:r>
            <a:endParaRPr lang="en-NZ" sz="2000" b="1" dirty="0"/>
          </a:p>
        </p:txBody>
      </p:sp>
      <p:sp>
        <p:nvSpPr>
          <p:cNvPr id="6" name="TextBox 5"/>
          <p:cNvSpPr txBox="1"/>
          <p:nvPr/>
        </p:nvSpPr>
        <p:spPr>
          <a:xfrm>
            <a:off x="3059832" y="3933056"/>
            <a:ext cx="4752528" cy="1938992"/>
          </a:xfrm>
          <a:prstGeom prst="rect">
            <a:avLst/>
          </a:prstGeom>
          <a:noFill/>
        </p:spPr>
        <p:txBody>
          <a:bodyPr wrap="square" rtlCol="0">
            <a:spAutoFit/>
          </a:bodyPr>
          <a:lstStyle/>
          <a:p>
            <a:r>
              <a:rPr lang="en-NZ" sz="2000" b="1" dirty="0"/>
              <a:t>SIS Load (Polytechnic)</a:t>
            </a:r>
          </a:p>
          <a:p>
            <a:pPr marL="285750" indent="-285750">
              <a:buFont typeface="Arial" panose="020B0604020202020204" pitchFamily="34" charset="0"/>
              <a:buChar char="•"/>
            </a:pPr>
            <a:r>
              <a:rPr lang="en-NZ" sz="2000" b="1" dirty="0"/>
              <a:t>Match ID type: Polytechnic username</a:t>
            </a:r>
          </a:p>
          <a:p>
            <a:pPr marL="285750" indent="-285750">
              <a:buFont typeface="Arial" panose="020B0604020202020204" pitchFamily="34" charset="0"/>
              <a:buChar char="•"/>
            </a:pPr>
            <a:r>
              <a:rPr lang="en-NZ" sz="2000" b="1" dirty="0"/>
              <a:t>Once a day</a:t>
            </a:r>
          </a:p>
          <a:p>
            <a:pPr marL="285750" indent="-285750">
              <a:buFont typeface="Arial" panose="020B0604020202020204" pitchFamily="34" charset="0"/>
              <a:buChar char="•"/>
            </a:pPr>
            <a:r>
              <a:rPr lang="en-NZ" sz="2000" b="1" dirty="0"/>
              <a:t>Synchronisation type: Swap all</a:t>
            </a:r>
          </a:p>
          <a:p>
            <a:pPr marL="285750" indent="-285750">
              <a:buFont typeface="Arial" panose="020B0604020202020204" pitchFamily="34" charset="0"/>
              <a:buChar char="•"/>
            </a:pPr>
            <a:r>
              <a:rPr lang="en-NZ" sz="2000" b="1" dirty="0"/>
              <a:t>Record type: Public</a:t>
            </a:r>
          </a:p>
          <a:p>
            <a:pPr marL="285750" indent="-285750">
              <a:buFont typeface="Arial" panose="020B0604020202020204" pitchFamily="34" charset="0"/>
              <a:buChar char="•"/>
            </a:pPr>
            <a:r>
              <a:rPr lang="en-NZ" sz="2000" b="1" dirty="0"/>
              <a:t>Patron groups: Staff, Student</a:t>
            </a:r>
          </a:p>
        </p:txBody>
      </p:sp>
    </p:spTree>
    <p:extLst>
      <p:ext uri="{BB962C8B-B14F-4D97-AF65-F5344CB8AC3E}">
        <p14:creationId xmlns:p14="http://schemas.microsoft.com/office/powerpoint/2010/main" val="40544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Non Institutional Users - Internal</a:t>
            </a:r>
            <a:endParaRPr lang="en-NZ" dirty="0"/>
          </a:p>
        </p:txBody>
      </p:sp>
      <p:sp>
        <p:nvSpPr>
          <p:cNvPr id="4" name="Slide Number Placeholder 3"/>
          <p:cNvSpPr>
            <a:spLocks noGrp="1"/>
          </p:cNvSpPr>
          <p:nvPr>
            <p:ph type="sldNum" sz="quarter" idx="4"/>
          </p:nvPr>
        </p:nvSpPr>
        <p:spPr/>
        <p:txBody>
          <a:bodyPr/>
          <a:lstStyle/>
          <a:p>
            <a:fld id="{E667ED75-B537-4810-9364-B7D9FE7FDC55}"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Managing and authenticating non-institutional users in Alma: two experiences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5134672"/>
              </p:ext>
            </p:extLst>
          </p:nvPr>
        </p:nvGraphicFramePr>
        <p:xfrm>
          <a:off x="250825" y="1412875"/>
          <a:ext cx="7993063" cy="49879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915816" y="3429000"/>
            <a:ext cx="3744416" cy="707886"/>
          </a:xfrm>
          <a:prstGeom prst="rect">
            <a:avLst/>
          </a:prstGeom>
          <a:noFill/>
        </p:spPr>
        <p:txBody>
          <a:bodyPr wrap="square" rtlCol="0">
            <a:spAutoFit/>
          </a:bodyPr>
          <a:lstStyle/>
          <a:p>
            <a:r>
              <a:rPr lang="en-NZ" sz="2000" b="1" dirty="0" smtClean="0"/>
              <a:t>Manual entry</a:t>
            </a:r>
          </a:p>
          <a:p>
            <a:r>
              <a:rPr lang="en-NZ" sz="2000" b="1" dirty="0" smtClean="0"/>
              <a:t>Primary identifier: Email address</a:t>
            </a:r>
            <a:endParaRPr lang="en-NZ" sz="2000" b="1" dirty="0"/>
          </a:p>
        </p:txBody>
      </p:sp>
    </p:spTree>
    <p:extLst>
      <p:ext uri="{BB962C8B-B14F-4D97-AF65-F5344CB8AC3E}">
        <p14:creationId xmlns:p14="http://schemas.microsoft.com/office/powerpoint/2010/main" val="7677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2798</TotalTime>
  <Words>2624</Words>
  <Application>Microsoft Office PowerPoint</Application>
  <PresentationFormat>Affichage à l'écran (4:3)</PresentationFormat>
  <Paragraphs>309</Paragraphs>
  <Slides>27</Slides>
  <Notes>12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FO_ALMA</vt:lpstr>
      <vt:lpstr>Managing and authenticating  non-institutional users in Alma:  two experiences</vt:lpstr>
      <vt:lpstr>Abstract</vt:lpstr>
      <vt:lpstr>Présentation PowerPoint</vt:lpstr>
      <vt:lpstr>University of Otago</vt:lpstr>
      <vt:lpstr>University of Otago Library</vt:lpstr>
      <vt:lpstr>Otago’s user community</vt:lpstr>
      <vt:lpstr>Institutional Users - External</vt:lpstr>
      <vt:lpstr>Non Institutional Users - External</vt:lpstr>
      <vt:lpstr>Non Institutional Users - Internal</vt:lpstr>
      <vt:lpstr>Authenticating</vt:lpstr>
      <vt:lpstr>Other registered users</vt:lpstr>
      <vt:lpstr>Library staff authenticating to Alma</vt:lpstr>
      <vt:lpstr>Moving from Alma internal authentication The easy solution</vt:lpstr>
      <vt:lpstr>Moving from Alma internal authentication</vt:lpstr>
      <vt:lpstr>Présentation PowerPoint</vt:lpstr>
      <vt:lpstr>University of Liège (ULiège)</vt:lpstr>
      <vt:lpstr>University of Liege Library</vt:lpstr>
      <vt:lpstr>Authentication</vt:lpstr>
      <vt:lpstr>User Management</vt:lpstr>
      <vt:lpstr>External patrons - what we did with Aleph (2006-2015)</vt:lpstr>
      <vt:lpstr>External patrons - what we do with Alma (2015-….)</vt:lpstr>
      <vt:lpstr>Scenario</vt:lpstr>
      <vt:lpstr>Présentation PowerPoint</vt:lpstr>
      <vt:lpstr>Présentation PowerPoint</vt:lpstr>
      <vt:lpstr>Updates or Renewals?</vt:lpstr>
      <vt:lpstr>Some last words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authenticating </dc:title>
  <dc:creator>François Renaville</dc:creator>
  <cp:keywords>Université de Liège</cp:keywords>
  <cp:lastModifiedBy>François Renaville</cp:lastModifiedBy>
  <cp:revision>453</cp:revision>
  <cp:lastPrinted>2017-05-10T09:28:02Z</cp:lastPrinted>
  <dcterms:created xsi:type="dcterms:W3CDTF">2015-06-05T09:23:25Z</dcterms:created>
  <dcterms:modified xsi:type="dcterms:W3CDTF">2018-06-08T14:04:11Z</dcterms:modified>
</cp:coreProperties>
</file>