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9" r:id="rId9"/>
    <p:sldId id="270" r:id="rId10"/>
    <p:sldId id="268" r:id="rId11"/>
    <p:sldId id="266" r:id="rId12"/>
    <p:sldId id="271" r:id="rId13"/>
    <p:sldId id="272" r:id="rId14"/>
    <p:sldId id="273" r:id="rId15"/>
    <p:sldId id="275" r:id="rId16"/>
    <p:sldId id="274" r:id="rId17"/>
    <p:sldId id="277" r:id="rId18"/>
    <p:sldId id="276" r:id="rId19"/>
    <p:sldId id="278" r:id="rId20"/>
    <p:sldId id="26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1"/>
    <p:restoredTop sz="92857"/>
  </p:normalViewPr>
  <p:slideViewPr>
    <p:cSldViewPr snapToGrid="0" snapToObjects="1">
      <p:cViewPr varScale="1">
        <p:scale>
          <a:sx n="63" d="100"/>
          <a:sy n="63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256B-CCC1-A44F-A9D6-E11E4BE165CD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984F-3644-6C48-8337-C4FA431B8E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9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! Dernier rapport de</a:t>
            </a:r>
            <a:r>
              <a:rPr lang="fr-FR" baseline="0" dirty="0" smtClean="0"/>
              <a:t> l’ES date de 2014 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09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Fusion</a:t>
            </a:r>
            <a:r>
              <a:rPr lang="fr-BE" baseline="0" dirty="0" smtClean="0"/>
              <a:t> =</a:t>
            </a:r>
            <a:r>
              <a:rPr lang="fr-BE" dirty="0" smtClean="0"/>
              <a:t> envoie un double signal : 1) cela informe implicitement l’administration (en interne) que l’évaluation n’est pas la priorité ; 2) cela renseigne l’extérieur que le SES devient un service « à part entière » du ministère de la coopération, remettant en doute son indépendance.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61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Indépendance : institutionnelle ok car AR;</a:t>
            </a:r>
            <a:r>
              <a:rPr lang="fr-FR" baseline="0" dirty="0" smtClean="0"/>
              <a:t> par contre bof pour l’opérationnelle;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7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on ne</a:t>
            </a:r>
            <a:r>
              <a:rPr lang="fr-FR" baseline="0" dirty="0" smtClean="0"/>
              <a:t> perçoit pas encore les effets concrets de ce nouveau mandat car entre la fin de mandat du ES1 et l’arrivée de l’ES2 ça a pris du temps</a:t>
            </a:r>
            <a:r>
              <a:rPr lang="is-IS" baseline="0" dirty="0" smtClean="0"/>
              <a:t>… cependant une série de choses ont tout de même été réalisées en qlq mois (voir plus loin)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4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parties prenantes sont définies comme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toutes organisations ou individus qui peuvent influencer ou être influencés par la réalisation des objectifs de la firme »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(Freeman, 1984,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5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r>
              <a:rPr lang="fr-FR" baseline="0" dirty="0" smtClean="0"/>
              <a:t> issus du brainstorming direct : avec la question suivante : « dans l’absolu qu’est ce qui vous donne envie de venir travailler tous les jours?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00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Brainstorming</a:t>
            </a:r>
            <a:r>
              <a:rPr lang="fr-FR" baseline="0" dirty="0" smtClean="0"/>
              <a:t> pour donner du sens à ce que fait l’équipe.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0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Résultats du jeu des valeurs parmi une série de 50 mots différents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1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r>
              <a:rPr lang="fr-FR" baseline="0" dirty="0" smtClean="0"/>
              <a:t> du p</a:t>
            </a:r>
            <a:r>
              <a:rPr lang="fr-FR" dirty="0" smtClean="0"/>
              <a:t>rocessus de </a:t>
            </a:r>
            <a:r>
              <a:rPr lang="fr-FR" dirty="0" err="1" smtClean="0"/>
              <a:t>brainwriting</a:t>
            </a:r>
            <a:r>
              <a:rPr lang="fr-FR" baseline="0" dirty="0" smtClean="0"/>
              <a:t> qui consiste a sur base d’une phrase préalablement écrite, la triturer en équipe mais en silence pour faire émerger une nouvelle phrase qui donne du sens à ce que l’on fait et pourquoi et ce qui est important. L’objectif est d’avoir une phrase inspirante et inspirée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984F-3644-6C48-8337-C4FA431B8E4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49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901E-EF1C-CC4F-8AF7-200B4941F6AA}" type="datetime1">
              <a:rPr lang="fr-BE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6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E070-6FBC-1745-B290-5A5089D48EC9}" type="datetime1">
              <a:rPr lang="fr-BE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8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AC71-F411-1941-ABFC-874495FCB426}" type="datetime1">
              <a:rPr lang="fr-BE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0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E515-FC36-3E4F-85AD-62ED8227D95E}" type="datetime1">
              <a:rPr lang="fr-BE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18D6-FBB0-BB42-A5CC-72E62F291371}" type="datetime1">
              <a:rPr lang="fr-BE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38CB-FAF2-5F40-88FB-EB88114758EC}" type="datetime1">
              <a:rPr lang="fr-BE" smtClean="0"/>
              <a:t>15/05/17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72F7-21BB-9549-9261-B71C971DD611}" type="datetime1">
              <a:rPr lang="fr-BE" smtClean="0"/>
              <a:t>15/05/17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3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581-761A-8540-9B56-08099882DF15}" type="datetime1">
              <a:rPr lang="fr-BE" smtClean="0"/>
              <a:t>15/05/17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21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F15E-703F-8C4C-8B5F-30ACE00F603C}" type="datetime1">
              <a:rPr lang="fr-BE" smtClean="0"/>
              <a:t>15/05/17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3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EEDD-77C0-0C48-985C-B28D810F5507}" type="datetime1">
              <a:rPr lang="fr-BE" smtClean="0"/>
              <a:t>15/05/17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02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DE48-3AAB-0C45-B31F-93A98ED4787E}" type="datetime1">
              <a:rPr lang="fr-BE" smtClean="0"/>
              <a:t>15/05/17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6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4093-6316-DB4E-BDA1-A7C4C50BCF7C}" type="datetime1">
              <a:rPr lang="fr-BE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F05B-B7CE-3445-B5EE-1B32F27ED7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1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41232"/>
            <a:ext cx="9144000" cy="3526184"/>
          </a:xfrm>
        </p:spPr>
        <p:txBody>
          <a:bodyPr>
            <a:normAutofit fontScale="90000"/>
          </a:bodyPr>
          <a:lstStyle/>
          <a:p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400" dirty="0" smtClean="0"/>
              <a:t>Colloque du CAPP</a:t>
            </a:r>
            <a:br>
              <a:rPr lang="fr-FR" sz="4400" dirty="0" smtClean="0"/>
            </a:br>
            <a:r>
              <a:rPr lang="fr-FR" sz="4400" dirty="0" smtClean="0"/>
              <a:t>Université Laval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CA" sz="3100" b="1" i="1" dirty="0" smtClean="0"/>
              <a:t>Le </a:t>
            </a:r>
            <a:r>
              <a:rPr lang="fr-CA" sz="3100" b="1" i="1" dirty="0"/>
              <a:t>Service de l’Évaluation </a:t>
            </a:r>
            <a:r>
              <a:rPr lang="fr-CA" sz="3100" b="1" i="1" dirty="0" smtClean="0"/>
              <a:t>Spéciale </a:t>
            </a:r>
            <a:r>
              <a:rPr lang="fr-CA" sz="3100" b="1" i="1" dirty="0"/>
              <a:t>de la coopération belge au développement : un acteur singulier – retours de terrain.</a:t>
            </a:r>
            <a:r>
              <a:rPr lang="fr-FR" sz="3100" dirty="0"/>
              <a:t/>
            </a:r>
            <a:br>
              <a:rPr lang="fr-FR" sz="3100" dirty="0"/>
            </a:b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38462"/>
            <a:ext cx="9144000" cy="1722783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pPr algn="r"/>
            <a:endParaRPr lang="fr-FR" dirty="0" smtClean="0"/>
          </a:p>
          <a:p>
            <a:pPr algn="r">
              <a:lnSpc>
                <a:spcPct val="100000"/>
              </a:lnSpc>
            </a:pPr>
            <a:r>
              <a:rPr lang="fr-FR" dirty="0" smtClean="0"/>
              <a:t>Justine </a:t>
            </a:r>
            <a:r>
              <a:rPr lang="fr-FR" dirty="0" err="1" smtClean="0"/>
              <a:t>Contor</a:t>
            </a:r>
            <a:endParaRPr lang="fr-FR" dirty="0"/>
          </a:p>
          <a:p>
            <a:pPr algn="r">
              <a:lnSpc>
                <a:spcPct val="100000"/>
              </a:lnSpc>
            </a:pPr>
            <a:r>
              <a:rPr lang="fr-FR" dirty="0" smtClean="0"/>
              <a:t>Aspirante F.R.S-FNRS</a:t>
            </a:r>
          </a:p>
          <a:p>
            <a:pPr algn="r">
              <a:lnSpc>
                <a:spcPct val="100000"/>
              </a:lnSpc>
            </a:pPr>
            <a:r>
              <a:rPr lang="fr-FR" dirty="0" smtClean="0"/>
              <a:t>Centre de recherche Spiral, </a:t>
            </a:r>
            <a:r>
              <a:rPr lang="fr-FR" dirty="0" err="1" smtClean="0"/>
              <a:t>Ulg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2675" cy="1141098"/>
          </a:xfrm>
          <a:prstGeom prst="rect">
            <a:avLst/>
          </a:prstGeom>
        </p:spPr>
      </p:pic>
      <p:pic>
        <p:nvPicPr>
          <p:cNvPr id="5" name="Picture 13" descr="C:\Users\juju\Desktop\spiral_ulg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-12038"/>
            <a:ext cx="2352675" cy="10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uju\Desktop\fn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74528"/>
            <a:ext cx="1023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réforme actuelle et le 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Nouvel AR du 25 avril 2014 </a:t>
            </a:r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ncien mandat +</a:t>
            </a:r>
          </a:p>
          <a:p>
            <a:pPr marL="725488" indent="-222250"/>
            <a:r>
              <a:rPr lang="fr-BE" dirty="0" smtClean="0"/>
              <a:t>apporter </a:t>
            </a:r>
            <a:r>
              <a:rPr lang="fr-BE" dirty="0"/>
              <a:t>un </a:t>
            </a:r>
            <a:r>
              <a:rPr lang="fr-BE" u="sng" dirty="0"/>
              <a:t>appui technique </a:t>
            </a:r>
            <a:r>
              <a:rPr lang="fr-BE" dirty="0"/>
              <a:t>à la </a:t>
            </a:r>
            <a:r>
              <a:rPr lang="fr-BE" dirty="0" smtClean="0"/>
              <a:t>DGD </a:t>
            </a:r>
            <a:r>
              <a:rPr lang="fr-BE" dirty="0"/>
              <a:t>pour l’examen </a:t>
            </a:r>
            <a:r>
              <a:rPr lang="fr-BE" i="1" dirty="0"/>
              <a:t>ex-ante</a:t>
            </a:r>
            <a:r>
              <a:rPr lang="fr-BE" dirty="0"/>
              <a:t> des systèmes de suivi et d’évaluation (monitoring évaluation – M&amp;E) ; </a:t>
            </a:r>
            <a:endParaRPr lang="fr-BE" dirty="0" smtClean="0"/>
          </a:p>
          <a:p>
            <a:pPr marL="725488" indent="-222250"/>
            <a:r>
              <a:rPr lang="fr-BE" u="sng" dirty="0" smtClean="0"/>
              <a:t>certifier </a:t>
            </a:r>
            <a:r>
              <a:rPr lang="fr-BE" u="sng" dirty="0"/>
              <a:t>et harmoniser </a:t>
            </a:r>
            <a:r>
              <a:rPr lang="fr-BE" dirty="0"/>
              <a:t>les systèmes auprès des Acteurs de la Coopération belge au développement ; </a:t>
            </a:r>
          </a:p>
          <a:p>
            <a:pPr marL="725488" indent="-222250"/>
            <a:r>
              <a:rPr lang="fr-BE" u="sng" dirty="0" smtClean="0"/>
              <a:t>évaluer </a:t>
            </a:r>
            <a:r>
              <a:rPr lang="fr-BE" i="1" u="sng" dirty="0"/>
              <a:t>ex post </a:t>
            </a:r>
            <a:r>
              <a:rPr lang="fr-BE" dirty="0"/>
              <a:t>la qualité de ces mêmes systèmes.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6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Constats du terrain (2013)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Culture de l’évaluation – évaluation relativement institutionnalisée</a:t>
            </a:r>
          </a:p>
          <a:p>
            <a:endParaRPr lang="fr-FR" dirty="0" smtClean="0"/>
          </a:p>
          <a:p>
            <a:r>
              <a:rPr lang="fr-FR" dirty="0" smtClean="0"/>
              <a:t>Légitimité questionnée (</a:t>
            </a:r>
            <a:r>
              <a:rPr lang="fr-FR" dirty="0" err="1" smtClean="0"/>
              <a:t>Suchmann</a:t>
            </a:r>
            <a:r>
              <a:rPr lang="fr-FR" dirty="0" smtClean="0"/>
              <a:t> 1995) et Scott (1995) par les parties prenantes internes (+) et externes (-).</a:t>
            </a:r>
          </a:p>
          <a:p>
            <a:endParaRPr lang="fr-FR" dirty="0"/>
          </a:p>
          <a:p>
            <a:r>
              <a:rPr lang="fr-FR" dirty="0" smtClean="0"/>
              <a:t>Le rôle de l’évaluateur spécial questionné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  <a:sym typeface="Wingdings"/>
              </a:rPr>
              <a:t> </a:t>
            </a:r>
            <a:r>
              <a:rPr lang="fr-FR" dirty="0" smtClean="0">
                <a:solidFill>
                  <a:srgbClr val="C00000"/>
                </a:solidFill>
              </a:rPr>
              <a:t>En 2013 le SES est une source de légitimation en quête de légitimité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7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SES aujourd’hui ? Focus Group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Réalisé en décembre dernier</a:t>
            </a:r>
          </a:p>
          <a:p>
            <a:r>
              <a:rPr lang="fr-FR" dirty="0" smtClean="0"/>
              <a:t>Double objectifs : 1) mise a jour données ; 2) réflexion interne au SES</a:t>
            </a:r>
          </a:p>
          <a:p>
            <a:endParaRPr lang="fr-FR" dirty="0"/>
          </a:p>
          <a:p>
            <a:r>
              <a:rPr lang="fr-FR" dirty="0" smtClean="0"/>
              <a:t>Atelier d’une journée articulé autour d’exercices créatifs sur le thème du « passé, présent, futur »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60" y="606134"/>
            <a:ext cx="8879840" cy="568475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61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55569"/>
            <a:ext cx="7676726" cy="680243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4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75023"/>
            <a:ext cx="6319520" cy="613017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6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0530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i="1" dirty="0" smtClean="0"/>
              <a:t>« </a:t>
            </a:r>
            <a:r>
              <a:rPr lang="fr-FR" i="1" dirty="0"/>
              <a:t>Relevons avec </a:t>
            </a:r>
            <a:r>
              <a:rPr lang="fr-FR" b="1" i="1" dirty="0"/>
              <a:t>esprit critique </a:t>
            </a:r>
            <a:r>
              <a:rPr lang="fr-FR" i="1" dirty="0"/>
              <a:t>et en équipe les défis de l’évaluation comme outil </a:t>
            </a:r>
            <a:r>
              <a:rPr lang="fr-FR" i="1" dirty="0" smtClean="0"/>
              <a:t>de discernement </a:t>
            </a:r>
            <a:r>
              <a:rPr lang="fr-FR" i="1" dirty="0"/>
              <a:t>et </a:t>
            </a:r>
            <a:r>
              <a:rPr lang="fr-FR" b="1" i="1" dirty="0"/>
              <a:t>d’appui à l’amélioration </a:t>
            </a:r>
            <a:r>
              <a:rPr lang="fr-FR" i="1" dirty="0"/>
              <a:t>des actions. Analysons avec distance </a:t>
            </a:r>
            <a:r>
              <a:rPr lang="fr-FR" i="1" dirty="0" smtClean="0"/>
              <a:t>les questions </a:t>
            </a:r>
            <a:r>
              <a:rPr lang="fr-FR" i="1" dirty="0"/>
              <a:t>de développement. </a:t>
            </a:r>
            <a:r>
              <a:rPr lang="fr-FR" b="1" i="1" dirty="0"/>
              <a:t>Communiquons</a:t>
            </a:r>
            <a:r>
              <a:rPr lang="fr-FR" i="1" dirty="0"/>
              <a:t> clairement et </a:t>
            </a:r>
            <a:r>
              <a:rPr lang="fr-FR" i="1" dirty="0" err="1"/>
              <a:t>créativement</a:t>
            </a:r>
            <a:r>
              <a:rPr lang="fr-FR" i="1" dirty="0"/>
              <a:t>. Créons de </a:t>
            </a:r>
            <a:r>
              <a:rPr lang="fr-FR" i="1" dirty="0" smtClean="0"/>
              <a:t>la connaissance</a:t>
            </a:r>
            <a:r>
              <a:rPr lang="fr-FR" i="1" dirty="0"/>
              <a:t>, de </a:t>
            </a:r>
            <a:r>
              <a:rPr lang="fr-FR" b="1" i="1" dirty="0"/>
              <a:t>l’apprentissage et du dialogue</a:t>
            </a:r>
            <a:r>
              <a:rPr lang="fr-FR" i="1" dirty="0"/>
              <a:t>. Twistons le monde avec </a:t>
            </a:r>
            <a:r>
              <a:rPr lang="fr-FR" i="1" dirty="0" smtClean="0"/>
              <a:t>interactions pour </a:t>
            </a:r>
            <a:r>
              <a:rPr lang="fr-FR" i="1" dirty="0"/>
              <a:t>qu’il soit plus juste. Vive un SES stimulant, inspirant et respecté ! »</a:t>
            </a:r>
          </a:p>
          <a:p>
            <a:pPr algn="just"/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3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919"/>
            <a:ext cx="5625638" cy="51568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20" y="597219"/>
            <a:ext cx="4936788" cy="61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SES aujourd’hui ? </a:t>
            </a:r>
            <a:r>
              <a:rPr lang="fr-FR" smtClean="0"/>
              <a:t>Le rapport </a:t>
            </a:r>
            <a:r>
              <a:rPr lang="fr-FR" dirty="0" smtClean="0"/>
              <a:t>au Parlement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Consultation de grande ampleur de tous les acteurs de la coopération </a:t>
            </a:r>
            <a:r>
              <a:rPr lang="fr-FR" dirty="0" smtClean="0">
                <a:sym typeface="Wingdings"/>
              </a:rPr>
              <a:t> identifier des thèmes  assurer une meilleure programmation</a:t>
            </a:r>
          </a:p>
          <a:p>
            <a:endParaRPr lang="fr-FR" dirty="0" smtClean="0">
              <a:sym typeface="Wingdings"/>
            </a:endParaRPr>
          </a:p>
          <a:p>
            <a:r>
              <a:rPr lang="fr-FR" dirty="0" smtClean="0"/>
              <a:t>Travail sur la communication semble être mis en place</a:t>
            </a:r>
          </a:p>
          <a:p>
            <a:endParaRPr lang="fr-FR" dirty="0" smtClean="0"/>
          </a:p>
          <a:p>
            <a:r>
              <a:rPr lang="fr-FR" dirty="0" smtClean="0"/>
              <a:t>Une volonté d’inclure les parties prenantes et de les rendre actrices des processus (cf.</a:t>
            </a:r>
            <a:r>
              <a:rPr lang="fr-FR" dirty="0" smtClean="0">
                <a:sym typeface="Wingdings"/>
              </a:rPr>
              <a:t> étude pilote)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mtClean="0"/>
              <a:t>2013 questionnements </a:t>
            </a:r>
            <a:r>
              <a:rPr lang="fr-FR" dirty="0" smtClean="0"/>
              <a:t>sur la survie du SES ? </a:t>
            </a:r>
          </a:p>
          <a:p>
            <a:pPr marL="0" indent="0" algn="just">
              <a:buNone/>
            </a:pPr>
            <a:r>
              <a:rPr lang="fr-BE" i="1" dirty="0" smtClean="0"/>
              <a:t>«</a:t>
            </a:r>
            <a:r>
              <a:rPr lang="fr-BE" i="1" dirty="0"/>
              <a:t> le Service ne risque-t-il pas de devenir une simple ligne dans le vaste processus de la conduite politique ? </a:t>
            </a:r>
            <a:r>
              <a:rPr lang="fr-BE" i="1" dirty="0" smtClean="0"/>
              <a:t>»</a:t>
            </a:r>
            <a:r>
              <a:rPr lang="fr-BE" dirty="0"/>
              <a:t> </a:t>
            </a:r>
            <a:r>
              <a:rPr lang="fr-BE" dirty="0" smtClean="0">
                <a:sym typeface="Wingdings"/>
              </a:rPr>
              <a:t> </a:t>
            </a:r>
            <a:r>
              <a:rPr lang="fr-BE" dirty="0" smtClean="0"/>
              <a:t>Un SES «</a:t>
            </a:r>
            <a:r>
              <a:rPr lang="fr-BE" dirty="0"/>
              <a:t> rangé au placard </a:t>
            </a:r>
            <a:r>
              <a:rPr lang="fr-BE" dirty="0" smtClean="0"/>
              <a:t>» </a:t>
            </a:r>
          </a:p>
          <a:p>
            <a:pPr algn="just"/>
            <a:endParaRPr lang="fr-BE" dirty="0"/>
          </a:p>
          <a:p>
            <a:pPr algn="just"/>
            <a:r>
              <a:rPr lang="fr-BE" dirty="0" smtClean="0"/>
              <a:t>2016 et le nouvel </a:t>
            </a:r>
            <a:r>
              <a:rPr lang="fr-BE" b="1" dirty="0" smtClean="0"/>
              <a:t>arrêté royal </a:t>
            </a:r>
          </a:p>
          <a:p>
            <a:pPr algn="just"/>
            <a:endParaRPr lang="fr-BE" b="1" dirty="0" smtClean="0"/>
          </a:p>
          <a:p>
            <a:pPr algn="just">
              <a:buFont typeface="Wingdings" charset="2"/>
              <a:buChar char="à"/>
            </a:pPr>
            <a:r>
              <a:rPr lang="fr-BE" dirty="0" smtClean="0"/>
              <a:t> élargissement du </a:t>
            </a:r>
            <a:r>
              <a:rPr lang="fr-BE" dirty="0"/>
              <a:t>mandat du Service </a:t>
            </a:r>
            <a:r>
              <a:rPr lang="fr-BE" dirty="0" smtClean="0"/>
              <a:t>&amp; perspective stratégique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52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jour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Méthodologie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Quelques dates clés pour la coopération belge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Le Service de l’Évaluation Spéciale (SES) en quelques chiffres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Le SES – terrain 2013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Le SES – terrain 2016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Discussions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Place </a:t>
            </a:r>
            <a:r>
              <a:rPr lang="nl-BE" dirty="0" smtClean="0"/>
              <a:t>aux commentaires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27" y="1690688"/>
            <a:ext cx="8256346" cy="36165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46266" y="6125517"/>
            <a:ext cx="252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/>
              <a:t>j</a:t>
            </a:r>
            <a:r>
              <a:rPr lang="fr-FR" sz="2400" b="1" i="1" dirty="0" err="1" smtClean="0"/>
              <a:t>contor@ulg.ac.be</a:t>
            </a:r>
            <a:endParaRPr lang="fr-FR" sz="2400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4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Qualitative</a:t>
            </a:r>
          </a:p>
          <a:p>
            <a:r>
              <a:rPr lang="fr-FR" dirty="0" smtClean="0"/>
              <a:t>Approche inductive (terrain &lt;-&gt; théories)</a:t>
            </a:r>
          </a:p>
          <a:p>
            <a:endParaRPr lang="fr-FR" dirty="0"/>
          </a:p>
          <a:p>
            <a:r>
              <a:rPr lang="fr-FR" dirty="0" smtClean="0"/>
              <a:t>Observation participante (6 mois) et entretiens semi-directifs entre 2011 et 2013</a:t>
            </a:r>
          </a:p>
          <a:p>
            <a:r>
              <a:rPr lang="fr-FR" dirty="0" smtClean="0"/>
              <a:t>Contacts réguliers et informels depuis 2013</a:t>
            </a:r>
          </a:p>
          <a:p>
            <a:endParaRPr lang="fr-FR" dirty="0" smtClean="0"/>
          </a:p>
          <a:p>
            <a:r>
              <a:rPr lang="fr-FR" dirty="0" smtClean="0"/>
              <a:t>Focus group et entretiens semi-directifs en décembre 2016</a:t>
            </a:r>
          </a:p>
          <a:p>
            <a:r>
              <a:rPr lang="fr-FR" dirty="0" smtClean="0"/>
              <a:t>Analyse documentaire (rapport annuel) en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 belge en quelques dates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&gt; WWII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Liée aux colonies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APD </a:t>
            </a:r>
            <a:r>
              <a:rPr lang="fr-FR" dirty="0">
                <a:sym typeface="Wingdings"/>
              </a:rPr>
              <a:t>=</a:t>
            </a:r>
            <a:r>
              <a:rPr lang="fr-FR" dirty="0" smtClean="0">
                <a:sym typeface="Wingdings"/>
              </a:rPr>
              <a:t> Ministère des Colonies  Affaires étrangères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1962 = Office de la Coopération au Développement (ancienne DGD)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1971 = Administration Générale de la Coopération au développement (AGCD)  institutionnalisation de la coopération.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1980 – 1995 tout ce petit monde vivote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1.edi-static.fr/Img/BREVE/2014/11/247859/166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70" y="867103"/>
            <a:ext cx="8105269" cy="56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effets de la réforme « Moreels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Loi du 25 mai 1999 : la première !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Séparation du politique (DGD) et de l’opérationnel (CTB - création 1998)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La légitimité et le statut des ONG sont entérinés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C00000"/>
                </a:solidFill>
              </a:rPr>
              <a:t>Création du Service de l’Évaluation Spéciale de la Coopération au développement (SES)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dates et chiffres clés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Créé par Arrêté royal le 17 février 2003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Budget annuel d’environ 1,2 Millions d’€</a:t>
            </a:r>
          </a:p>
          <a:p>
            <a:pPr algn="just"/>
            <a:endParaRPr lang="fr-BE" dirty="0" smtClean="0"/>
          </a:p>
          <a:p>
            <a:pPr algn="just"/>
            <a:r>
              <a:rPr lang="fr-BE" dirty="0"/>
              <a:t>En </a:t>
            </a:r>
            <a:r>
              <a:rPr lang="fr-BE" dirty="0" smtClean="0"/>
              <a:t>2010 : </a:t>
            </a:r>
            <a:r>
              <a:rPr lang="fr-BE" dirty="0"/>
              <a:t>le SES et le service d’évaluation interne de la DGD </a:t>
            </a:r>
            <a:r>
              <a:rPr lang="fr-BE" u="sng" dirty="0"/>
              <a:t>fusionnent</a:t>
            </a:r>
            <a:r>
              <a:rPr lang="fr-BE" dirty="0"/>
              <a:t>. </a:t>
            </a:r>
            <a:endParaRPr lang="fr-BE" dirty="0" smtClean="0"/>
          </a:p>
          <a:p>
            <a:pPr algn="just"/>
            <a:endParaRPr lang="fr-BE" dirty="0" smtClean="0"/>
          </a:p>
          <a:p>
            <a:pPr algn="just"/>
            <a:r>
              <a:rPr lang="fr-BE" dirty="0" smtClean="0"/>
              <a:t>2015 – 2016 : fin de mandat ES n°1 </a:t>
            </a:r>
            <a:r>
              <a:rPr lang="fr-BE" dirty="0" smtClean="0">
                <a:sym typeface="Wingdings"/>
              </a:rPr>
              <a:t> nomination d’un nouvel ES*</a:t>
            </a:r>
          </a:p>
          <a:p>
            <a:pPr algn="just"/>
            <a:endParaRPr lang="fr-BE" dirty="0" smtClean="0">
              <a:sym typeface="Wingdings"/>
            </a:endParaRPr>
          </a:p>
          <a:p>
            <a:pPr algn="just"/>
            <a:r>
              <a:rPr lang="fr-FR" dirty="0" smtClean="0"/>
              <a:t>RH = 7 personnes en 2013 </a:t>
            </a:r>
            <a:r>
              <a:rPr lang="fr-FR" dirty="0" smtClean="0">
                <a:sym typeface="Wingdings"/>
              </a:rPr>
              <a:t> 5 personnes* en 2016</a:t>
            </a:r>
            <a:endParaRPr lang="fr-FR" dirty="0" smtClean="0"/>
          </a:p>
          <a:p>
            <a:pPr algn="just"/>
            <a:endParaRPr lang="fr-BE" dirty="0">
              <a:sym typeface="Wingdings"/>
            </a:endParaRPr>
          </a:p>
          <a:p>
            <a:pPr algn="just"/>
            <a:r>
              <a:rPr lang="fr-BE" dirty="0" smtClean="0">
                <a:sym typeface="Wingdings"/>
              </a:rPr>
              <a:t>Réforme de 2016*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2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: son mandat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BE" dirty="0" smtClean="0"/>
              <a:t>habilité </a:t>
            </a:r>
            <a:r>
              <a:rPr lang="fr-BE" dirty="0"/>
              <a:t>à évaluer toutes les activités de l’État fédéral reconnues comme aide publique au développement par </a:t>
            </a:r>
            <a:r>
              <a:rPr lang="fr-BE" dirty="0" smtClean="0"/>
              <a:t>l’OCDE</a:t>
            </a:r>
          </a:p>
          <a:p>
            <a:pPr algn="just"/>
            <a:r>
              <a:rPr lang="fr-BE" dirty="0" smtClean="0"/>
              <a:t>planifie, exécute </a:t>
            </a:r>
            <a:r>
              <a:rPr lang="fr-BE" dirty="0"/>
              <a:t>et </a:t>
            </a:r>
            <a:r>
              <a:rPr lang="fr-BE" dirty="0" smtClean="0"/>
              <a:t>assure </a:t>
            </a:r>
            <a:r>
              <a:rPr lang="fr-BE" dirty="0"/>
              <a:t>le suivi des </a:t>
            </a:r>
            <a:r>
              <a:rPr lang="fr-BE" dirty="0" smtClean="0"/>
              <a:t>évaluations </a:t>
            </a:r>
          </a:p>
          <a:p>
            <a:pPr algn="just"/>
            <a:r>
              <a:rPr lang="fr-BE" dirty="0" smtClean="0"/>
              <a:t>se justifie </a:t>
            </a:r>
            <a:r>
              <a:rPr lang="fr-BE" dirty="0"/>
              <a:t>vis-à-vis du Parlement fédéral </a:t>
            </a:r>
            <a:r>
              <a:rPr lang="fr-BE" dirty="0" smtClean="0"/>
              <a:t>sur </a:t>
            </a:r>
            <a:r>
              <a:rPr lang="fr-BE" dirty="0"/>
              <a:t>la politique menée et sur l’affectation des </a:t>
            </a:r>
            <a:r>
              <a:rPr lang="fr-BE" dirty="0" smtClean="0"/>
              <a:t>moyens</a:t>
            </a:r>
          </a:p>
          <a:p>
            <a:pPr algn="just"/>
            <a:r>
              <a:rPr lang="fr-BE" dirty="0" smtClean="0"/>
              <a:t>rédige des </a:t>
            </a:r>
            <a:r>
              <a:rPr lang="fr-BE" dirty="0"/>
              <a:t>conclusions et formule des recommandations en vue d’améliorer et d’adapter la </a:t>
            </a:r>
            <a:r>
              <a:rPr lang="fr-BE" dirty="0" smtClean="0"/>
              <a:t>politique</a:t>
            </a:r>
          </a:p>
          <a:p>
            <a:pPr algn="just"/>
            <a:r>
              <a:rPr lang="fr-BE" dirty="0" smtClean="0"/>
              <a:t>participe </a:t>
            </a:r>
            <a:r>
              <a:rPr lang="fr-BE" dirty="0"/>
              <a:t>à des évaluations internationales </a:t>
            </a:r>
            <a:r>
              <a:rPr lang="fr-BE" dirty="0" smtClean="0"/>
              <a:t>communes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0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Service de l’Evaluation Spéciale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Sur le plan pratique le SES ne mène pas les évaluations. Il externalise à des cabinets de consultance</a:t>
            </a:r>
          </a:p>
          <a:p>
            <a:pPr algn="just"/>
            <a:r>
              <a:rPr lang="fr-FR" dirty="0" smtClean="0"/>
              <a:t>Les cabinets sont choisis avec le rapport 40% budget et 60% méthodologie</a:t>
            </a:r>
          </a:p>
          <a:p>
            <a:pPr algn="just"/>
            <a:r>
              <a:rPr lang="fr-FR" dirty="0" smtClean="0"/>
              <a:t>Il est externe au SPF Affaires Étrangères et coopération dont il dépend financièrement </a:t>
            </a:r>
          </a:p>
          <a:p>
            <a:pPr algn="just"/>
            <a:r>
              <a:rPr lang="fr-FR" dirty="0" smtClean="0"/>
              <a:t>Il possède une indépendance relative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F05B-B7CE-3445-B5EE-1B32F27ED7F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849</Words>
  <Application>Microsoft Macintosh PowerPoint</Application>
  <PresentationFormat>Grand écran</PresentationFormat>
  <Paragraphs>131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Wingdings</vt:lpstr>
      <vt:lpstr>Arial</vt:lpstr>
      <vt:lpstr>Thème Office</vt:lpstr>
      <vt:lpstr>     Colloque du CAPP Université Laval  Le Service de l’Évaluation Spéciale de la coopération belge au développement : un acteur singulier – retours de terrain. </vt:lpstr>
      <vt:lpstr>Plan du jour </vt:lpstr>
      <vt:lpstr>Méthodologie</vt:lpstr>
      <vt:lpstr>Le contexte belge en quelques dates clés</vt:lpstr>
      <vt:lpstr>Présentation PowerPoint</vt:lpstr>
      <vt:lpstr>Les effets de la réforme « Moreels »</vt:lpstr>
      <vt:lpstr>Quelques dates et chiffres clés </vt:lpstr>
      <vt:lpstr>SES : son mandat</vt:lpstr>
      <vt:lpstr>Le Service de l’Evaluation Spéciale</vt:lpstr>
      <vt:lpstr>La réforme actuelle et le SES</vt:lpstr>
      <vt:lpstr>Constats du terrain (2013)</vt:lpstr>
      <vt:lpstr>Le SES aujourd’hui ? Focus Group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SES aujourd’hui ? Le rapport au Parlement</vt:lpstr>
      <vt:lpstr>Conclusions</vt:lpstr>
      <vt:lpstr>Place aux commentaires…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Colloque du CAPP Université Laval</dc:title>
  <dc:creator>Utilisateur de Microsoft Office</dc:creator>
  <cp:lastModifiedBy>Utilisateur de Microsoft Office</cp:lastModifiedBy>
  <cp:revision>77</cp:revision>
  <dcterms:created xsi:type="dcterms:W3CDTF">2017-05-13T20:12:03Z</dcterms:created>
  <dcterms:modified xsi:type="dcterms:W3CDTF">2017-05-15T17:40:58Z</dcterms:modified>
</cp:coreProperties>
</file>