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9" r:id="rId1"/>
  </p:sldMasterIdLst>
  <p:notesMasterIdLst>
    <p:notesMasterId r:id="rId13"/>
  </p:notesMasterIdLst>
  <p:sldIdLst>
    <p:sldId id="260" r:id="rId2"/>
    <p:sldId id="261" r:id="rId3"/>
    <p:sldId id="276" r:id="rId4"/>
    <p:sldId id="268" r:id="rId5"/>
    <p:sldId id="270" r:id="rId6"/>
    <p:sldId id="272" r:id="rId7"/>
    <p:sldId id="273" r:id="rId8"/>
    <p:sldId id="275" r:id="rId9"/>
    <p:sldId id="274" r:id="rId10"/>
    <p:sldId id="277" r:id="rId11"/>
    <p:sldId id="278" r:id="rId12"/>
  </p:sldIdLst>
  <p:sldSz cx="10080625" cy="7559675"/>
  <p:notesSz cx="7559675" cy="106918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6" autoAdjust="0"/>
    <p:restoredTop sz="97110" autoAdjust="0"/>
  </p:normalViewPr>
  <p:slideViewPr>
    <p:cSldViewPr snapToGrid="0" snapToObjects="1">
      <p:cViewPr>
        <p:scale>
          <a:sx n="66" d="100"/>
          <a:sy n="66" d="100"/>
        </p:scale>
        <p:origin x="-1296" y="-78"/>
      </p:cViewPr>
      <p:guideLst>
        <p:guide orient="horz" pos="2381"/>
        <p:guide pos="317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DBB8AE8A-ACC5-524D-9740-04B9506A0C32}" type="datetimeFigureOut">
              <a:rPr lang="fr-FR" smtClean="0"/>
              <a:t>06/07/2016</a:t>
            </a:fld>
            <a:endParaRPr lang="fr-FR"/>
          </a:p>
        </p:txBody>
      </p:sp>
      <p:sp>
        <p:nvSpPr>
          <p:cNvPr id="4" name="Espace réservé de l'image des diapositives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E6C9EE68-1F88-F943-A871-6E200902F473}" type="slidenum">
              <a:rPr lang="fr-FR" smtClean="0"/>
              <a:t>‹N°›</a:t>
            </a:fld>
            <a:endParaRPr lang="fr-FR"/>
          </a:p>
        </p:txBody>
      </p:sp>
    </p:spTree>
    <p:extLst>
      <p:ext uri="{BB962C8B-B14F-4D97-AF65-F5344CB8AC3E}">
        <p14:creationId xmlns:p14="http://schemas.microsoft.com/office/powerpoint/2010/main" val="41111723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Présentation des intervenants</a:t>
            </a:r>
            <a:r>
              <a:rPr lang="fr-FR" baseline="0" dirty="0" smtClean="0"/>
              <a:t> (viennent au nom du collectif </a:t>
            </a:r>
            <a:r>
              <a:rPr lang="fr-FR" baseline="0" dirty="0" err="1" smtClean="0"/>
              <a:t>CRISdoc</a:t>
            </a:r>
            <a:r>
              <a:rPr lang="fr-FR" baseline="0" dirty="0" smtClean="0"/>
              <a:t>) </a:t>
            </a:r>
          </a:p>
          <a:p>
            <a:r>
              <a:rPr lang="fr-FR" baseline="0" dirty="0" smtClean="0"/>
              <a:t>- Interrogation sur les raisons de la création d’un collectif de doctorant au sein d’un centre de recherche </a:t>
            </a:r>
            <a:endParaRPr lang="fr-FR" dirty="0"/>
          </a:p>
        </p:txBody>
      </p:sp>
      <p:sp>
        <p:nvSpPr>
          <p:cNvPr id="4" name="Espace réservé du numéro de diapositive 3"/>
          <p:cNvSpPr>
            <a:spLocks noGrp="1"/>
          </p:cNvSpPr>
          <p:nvPr>
            <p:ph type="sldNum" sz="quarter" idx="10"/>
          </p:nvPr>
        </p:nvSpPr>
        <p:spPr/>
        <p:txBody>
          <a:bodyPr/>
          <a:lstStyle/>
          <a:p>
            <a:fld id="{E6C9EE68-1F88-F943-A871-6E200902F473}" type="slidenum">
              <a:rPr lang="fr-FR" smtClean="0"/>
              <a:t>1</a:t>
            </a:fld>
            <a:endParaRPr lang="fr-FR"/>
          </a:p>
        </p:txBody>
      </p:sp>
    </p:spTree>
    <p:extLst>
      <p:ext uri="{BB962C8B-B14F-4D97-AF65-F5344CB8AC3E}">
        <p14:creationId xmlns:p14="http://schemas.microsoft.com/office/powerpoint/2010/main" val="303353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6C9EE68-1F88-F943-A871-6E200902F473}" type="slidenum">
              <a:rPr lang="fr-FR" smtClean="0"/>
              <a:t>2</a:t>
            </a:fld>
            <a:endParaRPr lang="fr-FR"/>
          </a:p>
        </p:txBody>
      </p:sp>
    </p:spTree>
    <p:extLst>
      <p:ext uri="{BB962C8B-B14F-4D97-AF65-F5344CB8AC3E}">
        <p14:creationId xmlns:p14="http://schemas.microsoft.com/office/powerpoint/2010/main" val="1728279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1" baseline="0" dirty="0" smtClean="0"/>
              <a:t>Point 1) Le CRIS</a:t>
            </a:r>
          </a:p>
          <a:p>
            <a:pPr marL="0" indent="0">
              <a:buFontTx/>
              <a:buNone/>
            </a:pPr>
            <a:endParaRPr lang="fr-FR" baseline="0" dirty="0" smtClean="0"/>
          </a:p>
          <a:p>
            <a:r>
              <a:rPr lang="fr-FR" sz="1200" kern="1200" dirty="0" smtClean="0">
                <a:solidFill>
                  <a:schemeClr val="tx1"/>
                </a:solidFill>
                <a:effectLst/>
                <a:latin typeface="+mn-lt"/>
                <a:ea typeface="+mn-ea"/>
                <a:cs typeface="+mn-cs"/>
              </a:rPr>
              <a:t>Le Centre de Recherche et d’Interventions Sociologiques (CRIS) est un laboratoire rattaché à l’Institut des Sciences Humaines et Sociales de l’Université de Liège (Belgique). Créé dans le courant des années 1990, le CRIS s’est développé au départ d’un petit groupe de sociologues mus par une même conception de la sociologie, héritage de leurs liens étroits avec le Centre de Sociologie des Organisations (CSO). Ce laboratoire s’est progressivement étendu et diversifié en intégrant notamment des chercheurs en criminologie. Il est composé aujourd’hui de six académiques, deux chercheurs </a:t>
            </a:r>
            <a:r>
              <a:rPr lang="fr-FR" sz="1200" kern="1200" dirty="0" err="1" smtClean="0">
                <a:solidFill>
                  <a:schemeClr val="tx1"/>
                </a:solidFill>
                <a:effectLst/>
                <a:latin typeface="+mn-lt"/>
                <a:ea typeface="+mn-ea"/>
                <a:cs typeface="+mn-cs"/>
              </a:rPr>
              <a:t>post-doctoraux</a:t>
            </a:r>
            <a:r>
              <a:rPr lang="fr-FR" sz="1200" kern="1200" dirty="0" smtClean="0">
                <a:solidFill>
                  <a:schemeClr val="tx1"/>
                </a:solidFill>
                <a:effectLst/>
                <a:latin typeface="+mn-lt"/>
                <a:ea typeface="+mn-ea"/>
                <a:cs typeface="+mn-cs"/>
              </a:rPr>
              <a:t>, trois assistants et douze doctorants, ainsi que d’une multitude de chercheurs associés.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Le premier défi auquel nous devions faire face était étroitement lié à l’hétérogénéité du collectif. Nos profils sont, en effet, contrastés et de nombreuses caractéristiques sont à prendre en compte : l’âge (de 24 à 35 ans), la formation (sociologie, gestion des ressources humaines, sciences du travail, sciences politiques, langues romanes, histoire, droit, gestion de projets), le promoteur (cinq différents, avec leurs propres sensibilités théoriques et méthodologiques), le type de recherche (fondamentale ou commanditée), le financement (FNRS, FRFC, ARC, PAI, BRAIN, assistanat), le champ de recherche (police, justice, enseignement, santé, emploi), l’expérience (début/milieu/fin de thèse, post-doctorat, contrats de recherche antérieurs), etc. </a:t>
            </a:r>
          </a:p>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6C9EE68-1F88-F943-A871-6E200902F473}" type="slidenum">
              <a:rPr lang="fr-FR" smtClean="0"/>
              <a:t>4</a:t>
            </a:fld>
            <a:endParaRPr lang="fr-FR"/>
          </a:p>
        </p:txBody>
      </p:sp>
    </p:spTree>
    <p:extLst>
      <p:ext uri="{BB962C8B-B14F-4D97-AF65-F5344CB8AC3E}">
        <p14:creationId xmlns:p14="http://schemas.microsoft.com/office/powerpoint/2010/main" val="3635905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b="1" baseline="0" dirty="0" smtClean="0"/>
              <a:t>Point 1) Le CRIS</a:t>
            </a:r>
          </a:p>
          <a:p>
            <a:pPr marL="0" indent="0">
              <a:buFontTx/>
              <a:buNone/>
            </a:pPr>
            <a:endParaRPr lang="fr-FR" baseline="0" dirty="0" smtClean="0"/>
          </a:p>
          <a:p>
            <a:r>
              <a:rPr lang="fr-FR" sz="1200" kern="1200" dirty="0" smtClean="0">
                <a:solidFill>
                  <a:schemeClr val="tx1"/>
                </a:solidFill>
                <a:effectLst/>
                <a:latin typeface="+mn-lt"/>
                <a:ea typeface="+mn-ea"/>
                <a:cs typeface="+mn-cs"/>
              </a:rPr>
              <a:t>Le Centre de Recherche et d’Interventions Sociologiques (CRIS) est un laboratoire rattaché à l’Institut des Sciences Humaines et Sociales de l’Université de Liège (Belgique). Créé dans le courant des années 1990, le CRIS s’est développé au départ d’un petit groupe de sociologues mus par une même conception de la sociologie, héritage de leurs liens étroits avec le Centre de Sociologie des Organisations (CSO). Ce laboratoire s’est progressivement étendu et diversifié en intégrant notamment des chercheurs en criminologie. Il est composé aujourd’hui de six académiques, deux chercheurs </a:t>
            </a:r>
            <a:r>
              <a:rPr lang="fr-FR" sz="1200" kern="1200" dirty="0" err="1" smtClean="0">
                <a:solidFill>
                  <a:schemeClr val="tx1"/>
                </a:solidFill>
                <a:effectLst/>
                <a:latin typeface="+mn-lt"/>
                <a:ea typeface="+mn-ea"/>
                <a:cs typeface="+mn-cs"/>
              </a:rPr>
              <a:t>post-doctoraux</a:t>
            </a:r>
            <a:r>
              <a:rPr lang="fr-FR" sz="1200" kern="1200" dirty="0" smtClean="0">
                <a:solidFill>
                  <a:schemeClr val="tx1"/>
                </a:solidFill>
                <a:effectLst/>
                <a:latin typeface="+mn-lt"/>
                <a:ea typeface="+mn-ea"/>
                <a:cs typeface="+mn-cs"/>
              </a:rPr>
              <a:t>, trois assistants et douze doctorants, ainsi que d’une multitude de chercheurs associés.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Le premier défi auquel nous devions faire face était étroitement lié à l’hétérogénéité du collectif. Nos profils sont, en effet, contrastés et de nombreuses caractéristiques sont à prendre en compte : l’âge (de 24 à 35 ans), la formation (sociologie, gestion des ressources humaines, sciences du travail, sciences politiques, langues romanes, histoire, droit, gestion de projets), le promoteur (cinq différents, avec leurs propres sensibilités théoriques et méthodologiques), le type de recherche (fondamentale ou commanditée), le financement (FNRS, FRFC, ARC, PAI, BRAIN, assistanat), le champ de recherche (police, justice, enseignement, santé, emploi), l’expérience (début/milieu/fin de thèse, post-doctorat, contrats de recherche antérieurs), etc. </a:t>
            </a:r>
          </a:p>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6C9EE68-1F88-F943-A871-6E200902F473}" type="slidenum">
              <a:rPr lang="fr-FR" smtClean="0"/>
              <a:t>5</a:t>
            </a:fld>
            <a:endParaRPr lang="fr-FR"/>
          </a:p>
        </p:txBody>
      </p:sp>
    </p:spTree>
    <p:extLst>
      <p:ext uri="{BB962C8B-B14F-4D97-AF65-F5344CB8AC3E}">
        <p14:creationId xmlns:p14="http://schemas.microsoft.com/office/powerpoint/2010/main" val="3635905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464211" y="1427939"/>
            <a:ext cx="7152203" cy="3475474"/>
          </a:xfrm>
          <a:prstGeom prst="rect">
            <a:avLst/>
          </a:prstGeom>
          <a:ln w="3175">
            <a:solidFill>
              <a:schemeClr val="bg1"/>
            </a:solidFill>
          </a:ln>
          <a:effectLst>
            <a:outerShdw blurRad="63500" sx="100500" sy="100500" algn="ctr" rotWithShape="0">
              <a:prstClr val="black">
                <a:alpha val="50000"/>
              </a:prstClr>
            </a:outerShdw>
          </a:effectLst>
        </p:spPr>
        <p:txBody>
          <a:bodyPr vert="horz" lIns="100794" tIns="50397" rIns="100794" bIns="50397" rtlCol="0">
            <a:normAutofit/>
          </a:bodyPr>
          <a:lstStyle/>
          <a:p>
            <a:pPr marL="0" indent="0" algn="l" defTabSz="1007943" rtl="0" eaLnBrk="1" latinLnBrk="0" hangingPunct="1">
              <a:spcBef>
                <a:spcPts val="2205"/>
              </a:spcBef>
              <a:buClr>
                <a:schemeClr val="accent1">
                  <a:lumMod val="60000"/>
                  <a:lumOff val="40000"/>
                </a:schemeClr>
              </a:buClr>
              <a:buSzPct val="110000"/>
              <a:buFont typeface="Wingdings 2" pitchFamily="18" charset="2"/>
              <a:buNone/>
            </a:pPr>
            <a:endParaRPr sz="35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458429" y="1679927"/>
            <a:ext cx="7163768" cy="1901346"/>
          </a:xfrm>
        </p:spPr>
        <p:txBody>
          <a:bodyPr vert="horz" lIns="100794" tIns="50397" rIns="100794" bIns="50397" rtlCol="0" anchor="b" anchorCtr="0">
            <a:noAutofit/>
          </a:bodyPr>
          <a:lstStyle>
            <a:lvl1pPr marL="0" indent="0" algn="ctr" defTabSz="1007943" rtl="0" eaLnBrk="1" latinLnBrk="0" hangingPunct="1">
              <a:spcBef>
                <a:spcPct val="0"/>
              </a:spcBef>
              <a:buClr>
                <a:schemeClr val="accent1">
                  <a:lumMod val="60000"/>
                  <a:lumOff val="40000"/>
                </a:schemeClr>
              </a:buClr>
              <a:buSzPct val="110000"/>
              <a:buFont typeface="Wingdings 2" pitchFamily="18" charset="2"/>
              <a:buNone/>
              <a:defRPr sz="51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458429" y="3636550"/>
            <a:ext cx="7163769" cy="1010427"/>
          </a:xfrm>
        </p:spPr>
        <p:txBody>
          <a:bodyPr vert="horz" lIns="100794" tIns="50397" rIns="100794" bIns="50397" rtlCol="0">
            <a:normAutofit/>
          </a:bodyPr>
          <a:lstStyle>
            <a:lvl1pPr marL="0" indent="0" algn="ctr" defTabSz="1007943" rtl="0" eaLnBrk="1" latinLnBrk="0" hangingPunct="1">
              <a:spcBef>
                <a:spcPts val="331"/>
              </a:spcBef>
              <a:buClr>
                <a:schemeClr val="accent1">
                  <a:lumMod val="60000"/>
                  <a:lumOff val="40000"/>
                </a:schemeClr>
              </a:buClr>
              <a:buSzPct val="110000"/>
              <a:buFont typeface="Wingdings 2" pitchFamily="18" charset="2"/>
              <a:buNone/>
              <a:defRPr sz="2000" kern="1200">
                <a:solidFill>
                  <a:schemeClr val="tx1">
                    <a:tint val="75000"/>
                  </a:schemeClr>
                </a:solidFill>
                <a:latin typeface="+mn-lt"/>
                <a:ea typeface="+mn-ea"/>
                <a:cs typeface="+mn-cs"/>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8035" y="674476"/>
            <a:ext cx="4497415" cy="1280945"/>
          </a:xfrm>
        </p:spPr>
        <p:txBody>
          <a:bodyPr anchor="b"/>
          <a:lstStyle>
            <a:lvl1pPr algn="ctr">
              <a:defRPr sz="4000" b="0"/>
            </a:lvl1pPr>
          </a:lstStyle>
          <a:p>
            <a:r>
              <a:rPr lang="fr-FR" smtClean="0"/>
              <a:t>Cliquez et modifiez le titre</a:t>
            </a:r>
            <a:endParaRPr/>
          </a:p>
        </p:txBody>
      </p:sp>
      <p:sp>
        <p:nvSpPr>
          <p:cNvPr id="4" name="Text Placeholder 3"/>
          <p:cNvSpPr>
            <a:spLocks noGrp="1"/>
          </p:cNvSpPr>
          <p:nvPr>
            <p:ph type="body" sz="half" idx="2"/>
          </p:nvPr>
        </p:nvSpPr>
        <p:spPr>
          <a:xfrm>
            <a:off x="588035" y="1970780"/>
            <a:ext cx="4497415" cy="4100779"/>
          </a:xfrm>
        </p:spPr>
        <p:txBody>
          <a:bodyPr>
            <a:normAutofit/>
          </a:bodyPr>
          <a:lstStyle>
            <a:lvl1pPr marL="0" indent="0" algn="ctr">
              <a:spcBef>
                <a:spcPts val="661"/>
              </a:spcBef>
              <a:buNone/>
              <a:defRPr sz="20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r>
              <a:rPr lang="fr-BE" sz="1400" smtClean="0">
                <a:latin typeface="Times New Roman"/>
              </a:rPr>
              <a:t>&lt;date/heure&gt;</a:t>
            </a:r>
            <a:endParaRPr lang="fr-BE"/>
          </a:p>
        </p:txBody>
      </p:sp>
      <p:sp>
        <p:nvSpPr>
          <p:cNvPr id="6" name="Footer Placeholder 5"/>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7" name="Slide Number Placeholder 6"/>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
        <p:nvSpPr>
          <p:cNvPr id="8" name="Picture Placeholder 2"/>
          <p:cNvSpPr>
            <a:spLocks noGrp="1"/>
          </p:cNvSpPr>
          <p:nvPr>
            <p:ph type="pic" idx="1"/>
          </p:nvPr>
        </p:nvSpPr>
        <p:spPr>
          <a:xfrm>
            <a:off x="5612052" y="396164"/>
            <a:ext cx="4032250" cy="5862195"/>
          </a:xfrm>
          <a:ln w="3175">
            <a:solidFill>
              <a:schemeClr val="bg1"/>
            </a:solidFill>
          </a:ln>
          <a:effectLst>
            <a:outerShdw blurRad="63500" sx="100500" sy="100500" algn="ctr" rotWithShape="0">
              <a:prstClr val="black">
                <a:alpha val="50000"/>
              </a:prstClr>
            </a:outerShdw>
          </a:effectLst>
        </p:spPr>
        <p:txBody>
          <a:bodyPr vert="horz" lIns="100794" tIns="50397" rIns="100794" bIns="50397" rtlCol="0">
            <a:normAutofit/>
          </a:bodyPr>
          <a:lstStyle>
            <a:lvl1pPr marL="0" indent="0" algn="l" defTabSz="1007943" rtl="0" eaLnBrk="1" latinLnBrk="0" hangingPunct="1">
              <a:spcBef>
                <a:spcPts val="2205"/>
              </a:spcBef>
              <a:buClr>
                <a:schemeClr val="accent1">
                  <a:lumMod val="60000"/>
                  <a:lumOff val="40000"/>
                </a:schemeClr>
              </a:buClr>
              <a:buSzPct val="110000"/>
              <a:buFont typeface="Wingdings 2" pitchFamily="18" charset="2"/>
              <a:buNone/>
              <a:defRPr sz="3500" kern="1200">
                <a:solidFill>
                  <a:schemeClr val="tx1">
                    <a:lumMod val="65000"/>
                    <a:lumOff val="35000"/>
                  </a:schemeClr>
                </a:solidFill>
                <a:latin typeface="+mn-lt"/>
                <a:ea typeface="+mn-ea"/>
                <a:cs typeface="+mn-cs"/>
              </a:defRPr>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4684" y="405984"/>
            <a:ext cx="1680104" cy="6145736"/>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605537" y="405984"/>
            <a:ext cx="7374958" cy="6145736"/>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400776" y="3695843"/>
            <a:ext cx="9279075" cy="1620430"/>
          </a:xfrm>
        </p:spPr>
        <p:txBody>
          <a:bodyPr/>
          <a:lstStyle/>
          <a:p>
            <a:r>
              <a:rPr lang="fr-FR" smtClean="0"/>
              <a:t>Cliquez et modifiez le titre</a:t>
            </a:r>
            <a:endParaRPr dirty="0"/>
          </a:p>
        </p:txBody>
      </p:sp>
      <p:sp>
        <p:nvSpPr>
          <p:cNvPr id="3" name="Subtitle 2"/>
          <p:cNvSpPr>
            <a:spLocks noGrp="1"/>
          </p:cNvSpPr>
          <p:nvPr>
            <p:ph type="subTitle" idx="1"/>
          </p:nvPr>
        </p:nvSpPr>
        <p:spPr>
          <a:xfrm>
            <a:off x="400776" y="5259176"/>
            <a:ext cx="9279075" cy="1072190"/>
          </a:xfrm>
        </p:spPr>
        <p:txBody>
          <a:bodyPr>
            <a:normAutofit/>
          </a:bodyPr>
          <a:lstStyle>
            <a:lvl1pPr marL="0" indent="0" algn="ctr">
              <a:spcBef>
                <a:spcPts val="331"/>
              </a:spcBef>
              <a:buNone/>
              <a:defRPr sz="2000">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
        <p:nvSpPr>
          <p:cNvPr id="9" name="Picture Placeholder 2"/>
          <p:cNvSpPr>
            <a:spLocks noGrp="1"/>
          </p:cNvSpPr>
          <p:nvPr>
            <p:ph type="pic" idx="13"/>
          </p:nvPr>
        </p:nvSpPr>
        <p:spPr>
          <a:xfrm>
            <a:off x="408980" y="400733"/>
            <a:ext cx="9262666" cy="3127115"/>
          </a:xfrm>
          <a:ln w="3175">
            <a:solidFill>
              <a:schemeClr val="bg1"/>
            </a:solidFill>
          </a:ln>
          <a:effectLst>
            <a:outerShdw blurRad="63500" sx="100500" sy="100500" algn="ctr" rotWithShape="0">
              <a:prstClr val="black">
                <a:alpha val="50000"/>
              </a:prstClr>
            </a:outerShdw>
          </a:effectLst>
        </p:spPr>
        <p:txBody>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5538" y="2649022"/>
            <a:ext cx="8881801" cy="1501435"/>
          </a:xfrm>
        </p:spPr>
        <p:txBody>
          <a:bodyPr anchor="b" anchorCtr="0"/>
          <a:lstStyle>
            <a:lvl1pPr algn="ctr">
              <a:defRPr sz="5100" b="0" cap="none" baseline="0"/>
            </a:lvl1pPr>
          </a:lstStyle>
          <a:p>
            <a:r>
              <a:rPr lang="fr-FR" smtClean="0"/>
              <a:t>Cliquez et modifiez le titre</a:t>
            </a:r>
            <a:endParaRPr/>
          </a:p>
        </p:txBody>
      </p:sp>
      <p:sp>
        <p:nvSpPr>
          <p:cNvPr id="3" name="Text Placeholder 2"/>
          <p:cNvSpPr>
            <a:spLocks noGrp="1"/>
          </p:cNvSpPr>
          <p:nvPr>
            <p:ph type="body" idx="1"/>
          </p:nvPr>
        </p:nvSpPr>
        <p:spPr>
          <a:xfrm>
            <a:off x="605538" y="4118254"/>
            <a:ext cx="8881801" cy="1653678"/>
          </a:xfrm>
        </p:spPr>
        <p:txBody>
          <a:bodyPr anchor="t" anchorCtr="0">
            <a:normAutofit/>
          </a:bodyPr>
          <a:lstStyle>
            <a:lvl1pPr marL="0" indent="0" algn="ctr">
              <a:spcBef>
                <a:spcPts val="331"/>
              </a:spcBef>
              <a:buNone/>
              <a:defRPr sz="20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r>
              <a:rPr lang="fr-BE" sz="1400" smtClean="0">
                <a:latin typeface="Times New Roman"/>
              </a:rPr>
              <a:t>&lt;date/heure&gt;</a:t>
            </a:r>
            <a:endParaRPr lang="fr-BE"/>
          </a:p>
        </p:txBody>
      </p:sp>
      <p:sp>
        <p:nvSpPr>
          <p:cNvPr id="5" name="Footer Placeholder 4"/>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5537" y="118583"/>
            <a:ext cx="8866051" cy="1473746"/>
          </a:xfrm>
        </p:spPr>
        <p:txBody>
          <a:bodyPr/>
          <a:lstStyle/>
          <a:p>
            <a:r>
              <a:rPr lang="fr-FR" smtClean="0"/>
              <a:t>Cliquez et modifiez le titre</a:t>
            </a:r>
            <a:endParaRPr/>
          </a:p>
        </p:txBody>
      </p:sp>
      <p:sp>
        <p:nvSpPr>
          <p:cNvPr id="3" name="Content Placeholder 2"/>
          <p:cNvSpPr>
            <a:spLocks noGrp="1"/>
          </p:cNvSpPr>
          <p:nvPr>
            <p:ph sz="half" idx="1"/>
          </p:nvPr>
        </p:nvSpPr>
        <p:spPr>
          <a:xfrm>
            <a:off x="605537" y="1763925"/>
            <a:ext cx="4233863" cy="4787794"/>
          </a:xfrm>
        </p:spPr>
        <p:txBody>
          <a:bodyPr>
            <a:normAutofit/>
          </a:bodyPr>
          <a:lstStyle>
            <a:lvl1pPr>
              <a:spcBef>
                <a:spcPts val="1764"/>
              </a:spcBef>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5237726" y="1763925"/>
            <a:ext cx="4233863" cy="4787794"/>
          </a:xfrm>
        </p:spPr>
        <p:txBody>
          <a:bodyPr>
            <a:normAutofit/>
          </a:bodyPr>
          <a:lstStyle>
            <a:lvl1pPr>
              <a:spcBef>
                <a:spcPts val="1764"/>
              </a:spcBef>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r>
              <a:rPr lang="fr-BE" sz="1400" smtClean="0">
                <a:latin typeface="Times New Roman"/>
              </a:rPr>
              <a:t>&lt;date/heure&gt;</a:t>
            </a:r>
            <a:endParaRPr lang="fr-BE"/>
          </a:p>
        </p:txBody>
      </p:sp>
      <p:sp>
        <p:nvSpPr>
          <p:cNvPr id="6" name="Footer Placeholder 5"/>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7" name="Slide Number Placeholder 6"/>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5536" y="118583"/>
            <a:ext cx="8866051" cy="147374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05536" y="1601911"/>
            <a:ext cx="4233863" cy="827714"/>
          </a:xfrm>
        </p:spPr>
        <p:txBody>
          <a:bodyPr anchor="b">
            <a:noAutofit/>
          </a:bodyPr>
          <a:lstStyle>
            <a:lvl1pPr marL="0" indent="0" algn="ctr">
              <a:spcBef>
                <a:spcPts val="0"/>
              </a:spcBef>
              <a:buNone/>
              <a:defRPr sz="2600" b="0">
                <a:solidFill>
                  <a:schemeClr val="accent1">
                    <a:lumMod val="60000"/>
                    <a:lumOff val="40000"/>
                  </a:schemeClr>
                </a:solidFill>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fr-FR" smtClean="0"/>
              <a:t>Cliquez pour modifier les styles du texte du masque</a:t>
            </a:r>
          </a:p>
        </p:txBody>
      </p:sp>
      <p:sp>
        <p:nvSpPr>
          <p:cNvPr id="4" name="Content Placeholder 3"/>
          <p:cNvSpPr>
            <a:spLocks noGrp="1"/>
          </p:cNvSpPr>
          <p:nvPr>
            <p:ph sz="half" idx="2"/>
          </p:nvPr>
        </p:nvSpPr>
        <p:spPr>
          <a:xfrm>
            <a:off x="605536" y="2587591"/>
            <a:ext cx="4233863" cy="3964128"/>
          </a:xfrm>
        </p:spPr>
        <p:txBody>
          <a:bodyPr>
            <a:normAutofit/>
          </a:bodyPr>
          <a:lstStyle>
            <a:lvl1pPr>
              <a:spcBef>
                <a:spcPts val="1764"/>
              </a:spcBef>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5237724" y="1601911"/>
            <a:ext cx="4233863" cy="827714"/>
          </a:xfrm>
        </p:spPr>
        <p:txBody>
          <a:bodyPr anchor="b">
            <a:noAutofit/>
          </a:bodyPr>
          <a:lstStyle>
            <a:lvl1pPr marL="0" indent="0" algn="ctr">
              <a:spcBef>
                <a:spcPts val="0"/>
              </a:spcBef>
              <a:buNone/>
              <a:defRPr sz="2600" b="0">
                <a:solidFill>
                  <a:schemeClr val="accent1">
                    <a:lumMod val="60000"/>
                    <a:lumOff val="40000"/>
                  </a:schemeClr>
                </a:solidFill>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fr-FR" smtClean="0"/>
              <a:t>Cliquez pour modifier les styles du texte du masque</a:t>
            </a:r>
          </a:p>
        </p:txBody>
      </p:sp>
      <p:sp>
        <p:nvSpPr>
          <p:cNvPr id="6" name="Content Placeholder 5"/>
          <p:cNvSpPr>
            <a:spLocks noGrp="1"/>
          </p:cNvSpPr>
          <p:nvPr>
            <p:ph sz="quarter" idx="4"/>
          </p:nvPr>
        </p:nvSpPr>
        <p:spPr>
          <a:xfrm>
            <a:off x="5237724" y="2587591"/>
            <a:ext cx="4233863" cy="3964128"/>
          </a:xfrm>
        </p:spPr>
        <p:txBody>
          <a:bodyPr>
            <a:normAutofit/>
          </a:bodyPr>
          <a:lstStyle>
            <a:lvl1pPr>
              <a:spcBef>
                <a:spcPts val="1764"/>
              </a:spcBef>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r>
              <a:rPr lang="fr-BE" sz="1400" smtClean="0">
                <a:latin typeface="Times New Roman"/>
              </a:rPr>
              <a:t>&lt;date/heure&gt;</a:t>
            </a:r>
            <a:endParaRPr lang="fr-BE"/>
          </a:p>
        </p:txBody>
      </p:sp>
      <p:sp>
        <p:nvSpPr>
          <p:cNvPr id="8" name="Footer Placeholder 7"/>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9" name="Slide Number Placeholder 8"/>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r>
              <a:rPr lang="fr-BE" sz="1400" smtClean="0">
                <a:latin typeface="Times New Roman"/>
              </a:rPr>
              <a:t>&lt;date/heure&gt;</a:t>
            </a:r>
            <a:endParaRPr lang="fr-BE"/>
          </a:p>
        </p:txBody>
      </p:sp>
      <p:sp>
        <p:nvSpPr>
          <p:cNvPr id="4" name="Footer Placeholder 3"/>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5" name="Slide Number Placeholder 4"/>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BE" sz="1400" smtClean="0">
                <a:latin typeface="Times New Roman"/>
              </a:rPr>
              <a:t>&lt;date/heure&gt;</a:t>
            </a:r>
            <a:endParaRPr lang="fr-BE"/>
          </a:p>
        </p:txBody>
      </p:sp>
      <p:sp>
        <p:nvSpPr>
          <p:cNvPr id="3" name="Footer Placeholder 2"/>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4" name="Slide Number Placeholder 3"/>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8035" y="674476"/>
            <a:ext cx="4233863" cy="1280945"/>
          </a:xfrm>
        </p:spPr>
        <p:txBody>
          <a:bodyPr anchor="b"/>
          <a:lstStyle>
            <a:lvl1pPr algn="ctr">
              <a:defRPr sz="4000" b="0"/>
            </a:lvl1pPr>
          </a:lstStyle>
          <a:p>
            <a:r>
              <a:rPr lang="fr-FR" smtClean="0"/>
              <a:t>Cliquez et modifiez le titre</a:t>
            </a:r>
            <a:endParaRPr/>
          </a:p>
        </p:txBody>
      </p:sp>
      <p:sp>
        <p:nvSpPr>
          <p:cNvPr id="3" name="Content Placeholder 2"/>
          <p:cNvSpPr>
            <a:spLocks noGrp="1"/>
          </p:cNvSpPr>
          <p:nvPr>
            <p:ph idx="1"/>
          </p:nvPr>
        </p:nvSpPr>
        <p:spPr>
          <a:xfrm>
            <a:off x="5228634" y="405982"/>
            <a:ext cx="4233863" cy="6145736"/>
          </a:xfrm>
        </p:spPr>
        <p:txBody>
          <a:bodyPr>
            <a:normAutofit/>
          </a:bodyPr>
          <a:lstStyle>
            <a:lvl1pPr>
              <a:spcBef>
                <a:spcPts val="2205"/>
              </a:spcBef>
              <a:defRPr sz="2400"/>
            </a:lvl1pPr>
            <a:lvl2pPr>
              <a:defRPr sz="2200"/>
            </a:lvl2pPr>
            <a:lvl3pPr>
              <a:defRPr sz="2000"/>
            </a:lvl3pPr>
            <a:lvl4pPr>
              <a:defRPr sz="2000"/>
            </a:lvl4pPr>
            <a:lvl5pPr>
              <a:defRPr sz="2000"/>
            </a:lvl5pPr>
            <a:lvl6pPr>
              <a:defRPr sz="2200"/>
            </a:lvl6pPr>
            <a:lvl7pPr>
              <a:defRPr sz="2200"/>
            </a:lvl7pPr>
            <a:lvl8pPr>
              <a:defRPr sz="2200"/>
            </a:lvl8pPr>
            <a:lvl9pPr>
              <a:defRPr sz="2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88035" y="1970780"/>
            <a:ext cx="4233863" cy="4100779"/>
          </a:xfrm>
        </p:spPr>
        <p:txBody>
          <a:bodyPr>
            <a:normAutofit/>
          </a:bodyPr>
          <a:lstStyle>
            <a:lvl1pPr marL="0" indent="0" algn="ctr">
              <a:spcBef>
                <a:spcPts val="661"/>
              </a:spcBef>
              <a:buNone/>
              <a:defRPr sz="20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r>
              <a:rPr lang="fr-BE" sz="1400" smtClean="0">
                <a:latin typeface="Times New Roman"/>
              </a:rPr>
              <a:t>&lt;date/heure&gt;</a:t>
            </a:r>
            <a:endParaRPr lang="fr-BE"/>
          </a:p>
        </p:txBody>
      </p:sp>
      <p:sp>
        <p:nvSpPr>
          <p:cNvPr id="6" name="Footer Placeholder 5"/>
          <p:cNvSpPr>
            <a:spLocks noGrp="1"/>
          </p:cNvSpPr>
          <p:nvPr>
            <p:ph type="ftr" sz="quarter" idx="11"/>
          </p:nvPr>
        </p:nvSpPr>
        <p:spPr/>
        <p:txBody>
          <a:bodyPr/>
          <a:lstStyle/>
          <a:p>
            <a:pPr algn="ctr"/>
            <a:r>
              <a:rPr lang="fr-BE" sz="1400" smtClean="0">
                <a:latin typeface="Times New Roman"/>
              </a:rPr>
              <a:t>&lt;pied de page&gt;</a:t>
            </a:r>
            <a:endParaRPr lang="fr-BE"/>
          </a:p>
        </p:txBody>
      </p:sp>
      <p:sp>
        <p:nvSpPr>
          <p:cNvPr id="7" name="Slide Number Placeholder 6"/>
          <p:cNvSpPr>
            <a:spLocks noGrp="1"/>
          </p:cNvSpPr>
          <p:nvPr>
            <p:ph type="sldNum" sz="quarter" idx="12"/>
          </p:nvPr>
        </p:nvSpPr>
        <p:spPr/>
        <p:txBody>
          <a:bodyPr/>
          <a:lstStyle/>
          <a:p>
            <a:pPr algn="r"/>
            <a:fld id="{80111078-348F-4D2E-934C-545F5F3A5988}" type="slidenum">
              <a:rPr lang="fr-BE" sz="1400" smtClean="0">
                <a:latin typeface="Times New Roman"/>
              </a:r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5537" y="118583"/>
            <a:ext cx="8866051" cy="1473746"/>
          </a:xfrm>
          <a:prstGeom prst="rect">
            <a:avLst/>
          </a:prstGeom>
        </p:spPr>
        <p:txBody>
          <a:bodyPr vert="horz" lIns="100794" tIns="50397" rIns="100794" bIns="50397"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605537" y="1763925"/>
            <a:ext cx="8866051" cy="4787794"/>
          </a:xfrm>
          <a:prstGeom prst="rect">
            <a:avLst/>
          </a:prstGeom>
        </p:spPr>
        <p:txBody>
          <a:bodyPr vert="horz" lIns="100794" tIns="50397" rIns="100794" bIns="5039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206502" y="6917762"/>
            <a:ext cx="2352146" cy="402483"/>
          </a:xfrm>
          <a:prstGeom prst="rect">
            <a:avLst/>
          </a:prstGeom>
        </p:spPr>
        <p:txBody>
          <a:bodyPr vert="horz" lIns="100794" tIns="50397" rIns="100794" bIns="50397" rtlCol="0" anchor="ctr"/>
          <a:lstStyle>
            <a:lvl1pPr algn="r">
              <a:defRPr sz="1300">
                <a:solidFill>
                  <a:schemeClr val="bg1"/>
                </a:solidFill>
              </a:defRPr>
            </a:lvl1pPr>
          </a:lstStyle>
          <a:p>
            <a:r>
              <a:rPr lang="fr-BE" sz="1400" smtClean="0">
                <a:latin typeface="Times New Roman"/>
              </a:rPr>
              <a:t>&lt;date/heure&gt;</a:t>
            </a:r>
            <a:endParaRPr lang="fr-BE"/>
          </a:p>
        </p:txBody>
      </p:sp>
      <p:sp>
        <p:nvSpPr>
          <p:cNvPr id="5" name="Footer Placeholder 4"/>
          <p:cNvSpPr>
            <a:spLocks noGrp="1"/>
          </p:cNvSpPr>
          <p:nvPr>
            <p:ph type="ftr" sz="quarter" idx="3"/>
          </p:nvPr>
        </p:nvSpPr>
        <p:spPr>
          <a:xfrm>
            <a:off x="291547" y="6917762"/>
            <a:ext cx="5336801" cy="402483"/>
          </a:xfrm>
          <a:prstGeom prst="rect">
            <a:avLst/>
          </a:prstGeom>
        </p:spPr>
        <p:txBody>
          <a:bodyPr vert="horz" lIns="100794" tIns="50397" rIns="100794" bIns="50397" rtlCol="0" anchor="ctr"/>
          <a:lstStyle>
            <a:lvl1pPr algn="l">
              <a:defRPr sz="1300">
                <a:solidFill>
                  <a:schemeClr val="bg1"/>
                </a:solidFill>
              </a:defRPr>
            </a:lvl1pPr>
          </a:lstStyle>
          <a:p>
            <a:pPr algn="ctr"/>
            <a:r>
              <a:rPr lang="fr-BE" sz="1400" smtClean="0">
                <a:latin typeface="Times New Roman"/>
              </a:rPr>
              <a:t>&lt;pied de page&gt;</a:t>
            </a:r>
            <a:endParaRPr lang="fr-BE"/>
          </a:p>
        </p:txBody>
      </p:sp>
      <p:sp>
        <p:nvSpPr>
          <p:cNvPr id="6" name="Slide Number Placeholder 5"/>
          <p:cNvSpPr>
            <a:spLocks noGrp="1"/>
          </p:cNvSpPr>
          <p:nvPr>
            <p:ph type="sldNum" sz="quarter" idx="4"/>
          </p:nvPr>
        </p:nvSpPr>
        <p:spPr>
          <a:xfrm>
            <a:off x="8706893" y="6917762"/>
            <a:ext cx="1092068" cy="402483"/>
          </a:xfrm>
          <a:prstGeom prst="rect">
            <a:avLst/>
          </a:prstGeom>
        </p:spPr>
        <p:txBody>
          <a:bodyPr vert="horz" lIns="100794" tIns="50397" rIns="100794" bIns="50397" rtlCol="0" anchor="ctr"/>
          <a:lstStyle>
            <a:lvl1pPr algn="r">
              <a:defRPr sz="4000">
                <a:solidFill>
                  <a:schemeClr val="bg1"/>
                </a:solidFill>
              </a:defRPr>
            </a:lvl1pPr>
          </a:lstStyle>
          <a:p>
            <a:pPr algn="r"/>
            <a:fld id="{80111078-348F-4D2E-934C-545F5F3A5988}" type="slidenum">
              <a:rPr lang="fr-BE" sz="1400" smtClean="0">
                <a:latin typeface="Times New Roman"/>
              </a:rPr>
              <a:t>‹N°›</a:t>
            </a:fld>
            <a:endParaRPr lang="fr-BE"/>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1007943" rtl="0" eaLnBrk="1" latinLnBrk="0" hangingPunct="1">
        <a:spcBef>
          <a:spcPct val="0"/>
        </a:spcBef>
        <a:buNone/>
        <a:defRPr sz="5100" kern="1200">
          <a:solidFill>
            <a:schemeClr val="accent1"/>
          </a:solidFill>
          <a:latin typeface="+mj-lt"/>
          <a:ea typeface="+mj-ea"/>
          <a:cs typeface="+mj-cs"/>
        </a:defRPr>
      </a:lvl1pPr>
    </p:titleStyle>
    <p:bodyStyle>
      <a:lvl1pPr marL="384978" indent="-384978" algn="l" defTabSz="1007943" rtl="0" eaLnBrk="1" latinLnBrk="0" hangingPunct="1">
        <a:spcBef>
          <a:spcPts val="2205"/>
        </a:spcBef>
        <a:buClr>
          <a:schemeClr val="accent1">
            <a:lumMod val="60000"/>
            <a:lumOff val="40000"/>
          </a:schemeClr>
        </a:buClr>
        <a:buSzPct val="110000"/>
        <a:buFont typeface="Wingdings 2" pitchFamily="18" charset="2"/>
        <a:buChar char=""/>
        <a:defRPr sz="2600" kern="1200">
          <a:solidFill>
            <a:schemeClr val="tx1">
              <a:lumMod val="65000"/>
              <a:lumOff val="35000"/>
            </a:schemeClr>
          </a:solidFill>
          <a:latin typeface="+mn-lt"/>
          <a:ea typeface="+mn-ea"/>
          <a:cs typeface="+mn-cs"/>
        </a:defRPr>
      </a:lvl1pPr>
      <a:lvl2pPr marL="755957" indent="-370979" algn="l" defTabSz="1007943" rtl="0" eaLnBrk="1" latinLnBrk="0" hangingPunct="1">
        <a:spcBef>
          <a:spcPts val="661"/>
        </a:spcBef>
        <a:buClr>
          <a:schemeClr val="accent1">
            <a:lumMod val="75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2pPr>
      <a:lvl3pPr marL="1067440" indent="-311482" algn="l" defTabSz="1007943" rtl="0" eaLnBrk="1" latinLnBrk="0" hangingPunct="1">
        <a:spcBef>
          <a:spcPts val="661"/>
        </a:spcBef>
        <a:buClr>
          <a:schemeClr val="accent1">
            <a:lumMod val="60000"/>
            <a:lumOff val="40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3pPr>
      <a:lvl4pPr marL="1392921" indent="-325482" algn="l" defTabSz="1007943" rtl="0" eaLnBrk="1" latinLnBrk="0" hangingPunct="1">
        <a:spcBef>
          <a:spcPts val="661"/>
        </a:spcBef>
        <a:buClr>
          <a:schemeClr val="accent1">
            <a:lumMod val="75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4pPr>
      <a:lvl5pPr marL="1704404" indent="-311482" algn="l" defTabSz="1007943" rtl="0" eaLnBrk="1" latinLnBrk="0" hangingPunct="1">
        <a:spcBef>
          <a:spcPts val="661"/>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5pPr>
      <a:lvl6pPr marL="2015886" indent="-311482" algn="l" defTabSz="1007943" rtl="0" eaLnBrk="1" latinLnBrk="0" hangingPunct="1">
        <a:spcBef>
          <a:spcPct val="20000"/>
        </a:spcBef>
        <a:buClr>
          <a:schemeClr val="accent2"/>
        </a:buClr>
        <a:buSzPct val="110000"/>
        <a:buFont typeface="Wingdings 2" pitchFamily="18" charset="2"/>
        <a:buChar char=""/>
        <a:defRPr lang="en-US" sz="2000" kern="1200" dirty="0" smtClean="0">
          <a:solidFill>
            <a:schemeClr val="tx1">
              <a:lumMod val="65000"/>
              <a:lumOff val="35000"/>
            </a:schemeClr>
          </a:solidFill>
          <a:latin typeface="+mn-lt"/>
          <a:ea typeface="+mn-ea"/>
          <a:cs typeface="+mn-cs"/>
        </a:defRPr>
      </a:lvl6pPr>
      <a:lvl7pPr marL="2334368" indent="-311482" algn="l" defTabSz="1007943" rtl="0" eaLnBrk="1" latinLnBrk="0" hangingPunct="1">
        <a:spcBef>
          <a:spcPct val="20000"/>
        </a:spcBef>
        <a:buClr>
          <a:schemeClr val="accent1">
            <a:lumMod val="60000"/>
            <a:lumOff val="40000"/>
          </a:schemeClr>
        </a:buClr>
        <a:buSzPct val="110000"/>
        <a:buFont typeface="Wingdings 2" pitchFamily="18" charset="2"/>
        <a:buChar char=""/>
        <a:defRPr lang="en-US" sz="2000" kern="1200" dirty="0" smtClean="0">
          <a:solidFill>
            <a:schemeClr val="tx1">
              <a:lumMod val="65000"/>
              <a:lumOff val="35000"/>
            </a:schemeClr>
          </a:solidFill>
          <a:latin typeface="+mn-lt"/>
          <a:ea typeface="+mn-ea"/>
          <a:cs typeface="+mn-cs"/>
        </a:defRPr>
      </a:lvl7pPr>
      <a:lvl8pPr marL="2644101" indent="-311482" algn="l" defTabSz="1007943" rtl="0" eaLnBrk="1" latinLnBrk="0" hangingPunct="1">
        <a:spcBef>
          <a:spcPct val="20000"/>
        </a:spcBef>
        <a:buClr>
          <a:schemeClr val="accent2"/>
        </a:buClr>
        <a:buSzPct val="110000"/>
        <a:buFont typeface="Wingdings 2" pitchFamily="18" charset="2"/>
        <a:buChar char=""/>
        <a:defRPr lang="en-US" sz="2000" kern="1200" dirty="0" smtClean="0">
          <a:solidFill>
            <a:schemeClr val="tx1">
              <a:lumMod val="65000"/>
              <a:lumOff val="35000"/>
            </a:schemeClr>
          </a:solidFill>
          <a:latin typeface="+mn-lt"/>
          <a:ea typeface="+mn-ea"/>
          <a:cs typeface="+mn-cs"/>
        </a:defRPr>
      </a:lvl8pPr>
      <a:lvl9pPr marL="2964333" indent="-311482" algn="l" defTabSz="1007943" rtl="0" eaLnBrk="1" latinLnBrk="0" hangingPunct="1">
        <a:spcBef>
          <a:spcPct val="20000"/>
        </a:spcBef>
        <a:buClr>
          <a:schemeClr val="accent1">
            <a:lumMod val="60000"/>
            <a:lumOff val="40000"/>
          </a:schemeClr>
        </a:buClr>
        <a:buSzPct val="110000"/>
        <a:buFont typeface="Wingdings 2" pitchFamily="18" charset="2"/>
        <a:buChar char=""/>
        <a:defRPr lang="en-US" sz="2000" kern="1200" dirty="0">
          <a:solidFill>
            <a:schemeClr val="tx1">
              <a:lumMod val="65000"/>
              <a:lumOff val="35000"/>
            </a:schemeClr>
          </a:solidFill>
          <a:latin typeface="+mn-lt"/>
          <a:ea typeface="+mn-ea"/>
          <a:cs typeface="+mn-cs"/>
        </a:defRPr>
      </a:lvl9pPr>
    </p:bodyStyle>
    <p:otherStyle>
      <a:defPPr>
        <a:defRPr/>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63456" y="1393221"/>
            <a:ext cx="7358742" cy="1973942"/>
          </a:xfrm>
        </p:spPr>
        <p:txBody>
          <a:bodyPr/>
          <a:lstStyle/>
          <a:p>
            <a:r>
              <a:rPr lang="fr-FR" sz="3200" b="1" dirty="0" smtClean="0">
                <a:latin typeface="Calibri"/>
                <a:cs typeface="Calibri"/>
              </a:rPr>
              <a:t/>
            </a:r>
            <a:br>
              <a:rPr lang="fr-FR" sz="3200" b="1" dirty="0" smtClean="0">
                <a:latin typeface="Calibri"/>
                <a:cs typeface="Calibri"/>
              </a:rPr>
            </a:br>
            <a:r>
              <a:rPr lang="fr-FR" sz="3200" b="1" dirty="0">
                <a:latin typeface="Calibri"/>
                <a:cs typeface="Calibri"/>
              </a:rPr>
              <a:t/>
            </a:r>
            <a:br>
              <a:rPr lang="fr-FR" sz="3200" b="1" dirty="0">
                <a:latin typeface="Calibri"/>
                <a:cs typeface="Calibri"/>
              </a:rPr>
            </a:br>
            <a:r>
              <a:rPr lang="fr-FR" sz="3200" b="1" dirty="0" smtClean="0">
                <a:latin typeface="Calibri"/>
                <a:cs typeface="Calibri"/>
              </a:rPr>
              <a:t/>
            </a:r>
            <a:br>
              <a:rPr lang="fr-FR" sz="3200" b="1" dirty="0" smtClean="0">
                <a:latin typeface="Calibri"/>
                <a:cs typeface="Calibri"/>
              </a:rPr>
            </a:br>
            <a:r>
              <a:rPr lang="fr-FR" sz="3200" b="1" dirty="0" smtClean="0">
                <a:latin typeface="Calibri"/>
                <a:cs typeface="Calibri"/>
              </a:rPr>
              <a:t/>
            </a:r>
            <a:br>
              <a:rPr lang="fr-FR" sz="3200" b="1" dirty="0" smtClean="0">
                <a:latin typeface="Calibri"/>
                <a:cs typeface="Calibri"/>
              </a:rPr>
            </a:br>
            <a:r>
              <a:rPr lang="fr-FR" sz="3200" b="1" dirty="0">
                <a:latin typeface="Calibri"/>
                <a:cs typeface="Calibri"/>
              </a:rPr>
              <a:t/>
            </a:r>
            <a:br>
              <a:rPr lang="fr-FR" sz="3200" b="1" dirty="0">
                <a:latin typeface="Calibri"/>
                <a:cs typeface="Calibri"/>
              </a:rPr>
            </a:br>
            <a:r>
              <a:rPr lang="fr-FR" sz="3200" b="1" dirty="0" smtClean="0">
                <a:latin typeface="Calibri"/>
                <a:cs typeface="Calibri"/>
              </a:rPr>
              <a:t/>
            </a:r>
            <a:br>
              <a:rPr lang="fr-FR" sz="3200" b="1" dirty="0" smtClean="0">
                <a:latin typeface="Calibri"/>
                <a:cs typeface="Calibri"/>
              </a:rPr>
            </a:br>
            <a:r>
              <a:rPr lang="fr-FR" sz="3200" b="1" dirty="0">
                <a:latin typeface="Calibri"/>
                <a:cs typeface="Calibri"/>
              </a:rPr>
              <a:t/>
            </a:r>
            <a:br>
              <a:rPr lang="fr-FR" sz="3200" b="1" dirty="0">
                <a:latin typeface="Calibri"/>
                <a:cs typeface="Calibri"/>
              </a:rPr>
            </a:br>
            <a:r>
              <a:rPr lang="fr-FR" sz="2800" b="1" dirty="0" smtClean="0">
                <a:latin typeface="Calibri"/>
                <a:cs typeface="Calibri"/>
              </a:rPr>
              <a:t>La place des documents dans le raisonnement des magistrats du Conseil d’Etat belge.</a:t>
            </a:r>
            <a:br>
              <a:rPr lang="fr-FR" sz="2800" b="1" dirty="0" smtClean="0">
                <a:latin typeface="Calibri"/>
                <a:cs typeface="Calibri"/>
              </a:rPr>
            </a:br>
            <a:r>
              <a:rPr lang="fr-FR" sz="2800" b="1" dirty="0" smtClean="0">
                <a:latin typeface="Calibri"/>
                <a:cs typeface="Calibri"/>
              </a:rPr>
              <a:t>Pour une approche située de l’activité juridictionnelle</a:t>
            </a:r>
            <a:endParaRPr lang="fr-FR" sz="2800" b="1" dirty="0">
              <a:latin typeface="Calibri"/>
              <a:cs typeface="Calibri"/>
            </a:endParaRPr>
          </a:p>
        </p:txBody>
      </p:sp>
      <p:sp>
        <p:nvSpPr>
          <p:cNvPr id="3" name="Sous-titre 2"/>
          <p:cNvSpPr>
            <a:spLocks noGrp="1"/>
          </p:cNvSpPr>
          <p:nvPr>
            <p:ph type="subTitle" idx="1"/>
          </p:nvPr>
        </p:nvSpPr>
        <p:spPr>
          <a:xfrm>
            <a:off x="1458429" y="3367163"/>
            <a:ext cx="7163769" cy="1010427"/>
          </a:xfrm>
        </p:spPr>
        <p:txBody>
          <a:bodyPr>
            <a:normAutofit fontScale="92500" lnSpcReduction="10000"/>
          </a:bodyPr>
          <a:lstStyle/>
          <a:p>
            <a:endParaRPr lang="fr-FR" sz="3200" dirty="0" smtClean="0">
              <a:solidFill>
                <a:schemeClr val="accent1"/>
              </a:solidFill>
              <a:latin typeface="Calibri"/>
              <a:cs typeface="Calibri"/>
            </a:endParaRPr>
          </a:p>
          <a:p>
            <a:r>
              <a:rPr lang="fr-FR" sz="3200" dirty="0" smtClean="0">
                <a:solidFill>
                  <a:schemeClr val="accent1"/>
                </a:solidFill>
                <a:latin typeface="Calibri"/>
                <a:cs typeface="Calibri"/>
              </a:rPr>
              <a:t>Julie Colemans</a:t>
            </a:r>
          </a:p>
        </p:txBody>
      </p:sp>
      <p:pic>
        <p:nvPicPr>
          <p:cNvPr id="4" name="Image 3"/>
          <p:cNvPicPr>
            <a:picLocks noChangeAspect="1"/>
          </p:cNvPicPr>
          <p:nvPr/>
        </p:nvPicPr>
        <p:blipFill>
          <a:blip r:embed="rId3"/>
          <a:stretch>
            <a:fillRect/>
          </a:stretch>
        </p:blipFill>
        <p:spPr>
          <a:xfrm>
            <a:off x="541528" y="5876884"/>
            <a:ext cx="766957" cy="1320588"/>
          </a:xfrm>
          <a:prstGeom prst="rect">
            <a:avLst/>
          </a:prstGeom>
        </p:spPr>
      </p:pic>
      <p:pic>
        <p:nvPicPr>
          <p:cNvPr id="5" name="Image 4"/>
          <p:cNvPicPr>
            <a:picLocks noChangeAspect="1"/>
          </p:cNvPicPr>
          <p:nvPr/>
        </p:nvPicPr>
        <p:blipFill>
          <a:blip r:embed="rId4"/>
          <a:stretch>
            <a:fillRect/>
          </a:stretch>
        </p:blipFill>
        <p:spPr>
          <a:xfrm>
            <a:off x="5041516" y="6293078"/>
            <a:ext cx="4521970" cy="904394"/>
          </a:xfrm>
          <a:prstGeom prst="rect">
            <a:avLst/>
          </a:prstGeom>
        </p:spPr>
      </p:pic>
      <p:sp>
        <p:nvSpPr>
          <p:cNvPr id="6" name="ZoneTexte 5"/>
          <p:cNvSpPr txBox="1"/>
          <p:nvPr/>
        </p:nvSpPr>
        <p:spPr>
          <a:xfrm>
            <a:off x="2857116" y="4357351"/>
            <a:ext cx="4368800" cy="707886"/>
          </a:xfrm>
          <a:prstGeom prst="rect">
            <a:avLst/>
          </a:prstGeom>
          <a:noFill/>
        </p:spPr>
        <p:txBody>
          <a:bodyPr wrap="square" rtlCol="0">
            <a:spAutoFit/>
          </a:bodyPr>
          <a:lstStyle/>
          <a:p>
            <a:pPr algn="ctr"/>
            <a:r>
              <a:rPr lang="fr-FR" sz="2000" dirty="0" smtClean="0">
                <a:solidFill>
                  <a:schemeClr val="accent1"/>
                </a:solidFill>
                <a:latin typeface="Calibri"/>
                <a:cs typeface="Calibri"/>
              </a:rPr>
              <a:t>Montréal, le 6 juillet 2016</a:t>
            </a:r>
            <a:endParaRPr lang="fr-FR" sz="2000" dirty="0">
              <a:solidFill>
                <a:schemeClr val="accent1"/>
              </a:solidFill>
              <a:latin typeface="Calibri"/>
              <a:cs typeface="Calibri"/>
            </a:endParaRPr>
          </a:p>
          <a:p>
            <a:endParaRPr lang="fr-FR" sz="2000" dirty="0"/>
          </a:p>
        </p:txBody>
      </p:sp>
    </p:spTree>
    <p:extLst>
      <p:ext uri="{BB962C8B-B14F-4D97-AF65-F5344CB8AC3E}">
        <p14:creationId xmlns:p14="http://schemas.microsoft.com/office/powerpoint/2010/main" val="122320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5537" y="638629"/>
            <a:ext cx="8866051" cy="5913090"/>
          </a:xfrm>
        </p:spPr>
        <p:txBody>
          <a:bodyPr>
            <a:normAutofit/>
          </a:bodyPr>
          <a:lstStyle/>
          <a:p>
            <a:r>
              <a:rPr lang="fr-FR" dirty="0"/>
              <a:t> « On a quand même des </a:t>
            </a:r>
            <a:r>
              <a:rPr lang="fr-FR" b="1" dirty="0"/>
              <a:t>trucs</a:t>
            </a:r>
            <a:r>
              <a:rPr lang="fr-FR" dirty="0"/>
              <a:t> aussi pour voir si leurs affaires tiennent. Vous savez, il y a une requête, puis il y a le mémoire en réponse de la partie adverse, puis il y a le mémoire en réplique. Je vous ai dit, il faut confronter la requête et ses moyens, avec l’acte attaqué. Mais si vous comparez le mémoire en réplique, donc qui vient après le mémoire en réponse de la partie adverse, avec la requête, vous voyez très vite aussi si le </a:t>
            </a:r>
            <a:r>
              <a:rPr lang="fr-FR" b="1" dirty="0"/>
              <a:t>requérant recule</a:t>
            </a:r>
            <a:r>
              <a:rPr lang="fr-FR" dirty="0"/>
              <a:t> ou pas, si il a des arguments pour </a:t>
            </a:r>
            <a:r>
              <a:rPr lang="fr-FR" b="1" dirty="0"/>
              <a:t>résister</a:t>
            </a:r>
            <a:r>
              <a:rPr lang="fr-FR" dirty="0"/>
              <a:t> à la défense que lui oppose la partie adverse. Donc si vous voyez qu’il commence à reculer, qu’il ne sait plus trop bien, qu’il ne sait pas répondre à certains arguments, ça tourne aussi mal pour lui quoi. » (Auditeur 35, p.17)</a:t>
            </a:r>
            <a:endParaRPr lang="fr-BE" dirty="0"/>
          </a:p>
          <a:p>
            <a:endParaRPr lang="fr-BE" dirty="0"/>
          </a:p>
        </p:txBody>
      </p:sp>
    </p:spTree>
    <p:extLst>
      <p:ext uri="{BB962C8B-B14F-4D97-AF65-F5344CB8AC3E}">
        <p14:creationId xmlns:p14="http://schemas.microsoft.com/office/powerpoint/2010/main" val="80135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endParaRPr lang="fr-BE"/>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05537" y="1763925"/>
            <a:ext cx="8866051" cy="4787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200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r>
              <a:rPr lang="fr-FR" dirty="0" smtClean="0"/>
              <a:t>Plan de la communication </a:t>
            </a:r>
            <a:endParaRPr lang="fr-FR" dirty="0"/>
          </a:p>
        </p:txBody>
      </p:sp>
      <p:sp>
        <p:nvSpPr>
          <p:cNvPr id="3" name="Espace réservé du contenu 2"/>
          <p:cNvSpPr>
            <a:spLocks noGrp="1"/>
          </p:cNvSpPr>
          <p:nvPr>
            <p:ph idx="1"/>
          </p:nvPr>
        </p:nvSpPr>
        <p:spPr>
          <a:xfrm>
            <a:off x="605537" y="1763924"/>
            <a:ext cx="8866051" cy="5373475"/>
          </a:xfrm>
        </p:spPr>
        <p:txBody>
          <a:bodyPr>
            <a:normAutofit/>
          </a:bodyPr>
          <a:lstStyle/>
          <a:p>
            <a:pPr marL="514350" indent="-514350">
              <a:lnSpc>
                <a:spcPct val="90000"/>
              </a:lnSpc>
              <a:buFont typeface="+mj-lt"/>
              <a:buAutoNum type="arabicPeriod"/>
            </a:pPr>
            <a:r>
              <a:rPr lang="fr-FR" sz="2500" dirty="0" smtClean="0">
                <a:latin typeface="Calibri"/>
                <a:cs typeface="Calibri"/>
              </a:rPr>
              <a:t>Présentation de la recherche</a:t>
            </a:r>
          </a:p>
          <a:p>
            <a:pPr marL="514350" indent="-514350">
              <a:lnSpc>
                <a:spcPct val="90000"/>
              </a:lnSpc>
              <a:buFont typeface="+mj-lt"/>
              <a:buAutoNum type="arabicPeriod"/>
            </a:pPr>
            <a:r>
              <a:rPr lang="fr-FR" sz="2500" dirty="0" smtClean="0">
                <a:latin typeface="Calibri"/>
                <a:cs typeface="Calibri"/>
              </a:rPr>
              <a:t>Le droit, un monde de pensées ? </a:t>
            </a:r>
          </a:p>
          <a:p>
            <a:pPr marL="514350" indent="-514350">
              <a:lnSpc>
                <a:spcPct val="90000"/>
              </a:lnSpc>
              <a:buFont typeface="+mj-lt"/>
              <a:buAutoNum type="arabicPeriod"/>
            </a:pPr>
            <a:r>
              <a:rPr lang="fr-FR" sz="2500" dirty="0" smtClean="0">
                <a:latin typeface="Calibri"/>
                <a:cs typeface="Calibri"/>
              </a:rPr>
              <a:t>Le droit, un monde de papiers…</a:t>
            </a:r>
          </a:p>
          <a:p>
            <a:pPr marL="514350" indent="-514350">
              <a:lnSpc>
                <a:spcPct val="90000"/>
              </a:lnSpc>
              <a:buFont typeface="+mj-lt"/>
              <a:buAutoNum type="arabicPeriod"/>
            </a:pPr>
            <a:r>
              <a:rPr lang="fr-FR" sz="2500" dirty="0" smtClean="0">
                <a:latin typeface="Calibri"/>
                <a:cs typeface="Calibri"/>
              </a:rPr>
              <a:t>Le raisonnement juridique pratique</a:t>
            </a:r>
          </a:p>
          <a:p>
            <a:pPr marL="514350" indent="-514350">
              <a:lnSpc>
                <a:spcPct val="90000"/>
              </a:lnSpc>
              <a:buFont typeface="+mj-lt"/>
              <a:buAutoNum type="arabicPeriod"/>
            </a:pPr>
            <a:r>
              <a:rPr lang="fr-FR" sz="2500" dirty="0" smtClean="0">
                <a:latin typeface="Calibri"/>
                <a:cs typeface="Calibri"/>
              </a:rPr>
              <a:t>Les objets intermédiaires de la décision juridictionnelle</a:t>
            </a:r>
          </a:p>
          <a:p>
            <a:pPr marL="514350" indent="-514350">
              <a:lnSpc>
                <a:spcPct val="90000"/>
              </a:lnSpc>
              <a:buFont typeface="+mj-lt"/>
              <a:buAutoNum type="arabicPeriod"/>
            </a:pPr>
            <a:r>
              <a:rPr lang="fr-FR" sz="2500" dirty="0" smtClean="0">
                <a:latin typeface="Calibri"/>
                <a:cs typeface="Calibri"/>
              </a:rPr>
              <a:t>Les interactions </a:t>
            </a:r>
            <a:r>
              <a:rPr lang="fr-FR" sz="2500" dirty="0" err="1" smtClean="0">
                <a:latin typeface="Calibri"/>
                <a:cs typeface="Calibri"/>
              </a:rPr>
              <a:t>intermédiées</a:t>
            </a:r>
            <a:r>
              <a:rPr lang="fr-FR" sz="2500" dirty="0" smtClean="0">
                <a:latin typeface="Calibri"/>
                <a:cs typeface="Calibri"/>
              </a:rPr>
              <a:t> et différées</a:t>
            </a:r>
          </a:p>
          <a:p>
            <a:pPr marL="514350" indent="-514350">
              <a:lnSpc>
                <a:spcPct val="90000"/>
              </a:lnSpc>
              <a:buFont typeface="+mj-lt"/>
              <a:buAutoNum type="arabicPeriod"/>
            </a:pPr>
            <a:endParaRPr lang="fr-FR" sz="2500" dirty="0" smtClean="0">
              <a:latin typeface="Calibri"/>
              <a:cs typeface="Calibri"/>
            </a:endParaRPr>
          </a:p>
          <a:p>
            <a:pPr marL="514350" indent="-514350">
              <a:lnSpc>
                <a:spcPct val="90000"/>
              </a:lnSpc>
              <a:buFont typeface="+mj-lt"/>
              <a:buAutoNum type="arabicPeriod"/>
            </a:pPr>
            <a:endParaRPr lang="fr-FR" sz="2500" dirty="0" smtClean="0">
              <a:latin typeface="Calibri"/>
              <a:cs typeface="Calibri"/>
            </a:endParaRPr>
          </a:p>
          <a:p>
            <a:pPr marL="514350" indent="-514350">
              <a:lnSpc>
                <a:spcPct val="90000"/>
              </a:lnSpc>
              <a:buFont typeface="+mj-lt"/>
              <a:buAutoNum type="arabicPeriod"/>
            </a:pPr>
            <a:endParaRPr lang="fr-FR" sz="2500" dirty="0">
              <a:latin typeface="Calibri"/>
              <a:cs typeface="Calibri"/>
            </a:endParaRPr>
          </a:p>
        </p:txBody>
      </p:sp>
    </p:spTree>
    <p:extLst>
      <p:ext uri="{BB962C8B-B14F-4D97-AF65-F5344CB8AC3E}">
        <p14:creationId xmlns:p14="http://schemas.microsoft.com/office/powerpoint/2010/main" val="371682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 Présentation de la recherche</a:t>
            </a:r>
            <a:endParaRPr lang="fr-BE" dirty="0"/>
          </a:p>
        </p:txBody>
      </p:sp>
      <p:sp>
        <p:nvSpPr>
          <p:cNvPr id="3" name="Espace réservé du contenu 2"/>
          <p:cNvSpPr>
            <a:spLocks noGrp="1"/>
          </p:cNvSpPr>
          <p:nvPr>
            <p:ph idx="1"/>
          </p:nvPr>
        </p:nvSpPr>
        <p:spPr/>
        <p:txBody>
          <a:bodyPr/>
          <a:lstStyle/>
          <a:p>
            <a:r>
              <a:rPr lang="fr-BE" dirty="0" smtClean="0"/>
              <a:t>Recherche </a:t>
            </a:r>
            <a:r>
              <a:rPr lang="fr-BE" dirty="0" smtClean="0"/>
              <a:t>doctorale (2008-2014)</a:t>
            </a:r>
            <a:endParaRPr lang="fr-BE" dirty="0" smtClean="0"/>
          </a:p>
          <a:p>
            <a:pPr marL="0" indent="0">
              <a:buNone/>
            </a:pPr>
            <a:r>
              <a:rPr lang="fr-BE" dirty="0" smtClean="0"/>
              <a:t>	</a:t>
            </a:r>
            <a:r>
              <a:rPr lang="fr-BE" sz="2000" dirty="0" smtClean="0"/>
              <a:t>« L’ordinaire du contentieux administratif. Analyse  du processus 	décisionnel au Conseil d’Etat belge 	francophone »</a:t>
            </a:r>
          </a:p>
          <a:p>
            <a:pPr marL="0" indent="0">
              <a:buNone/>
            </a:pPr>
            <a:r>
              <a:rPr lang="fr-BE" sz="2000" dirty="0"/>
              <a:t>	</a:t>
            </a:r>
            <a:endParaRPr lang="fr-BE" sz="2000" dirty="0" smtClean="0"/>
          </a:p>
          <a:p>
            <a:pPr marL="0" indent="0">
              <a:buNone/>
            </a:pPr>
            <a:r>
              <a:rPr lang="fr-BE" sz="2000" dirty="0"/>
              <a:t>	</a:t>
            </a:r>
            <a:r>
              <a:rPr lang="fr-BE" sz="2000" dirty="0" smtClean="0"/>
              <a:t>Approche ethnographique</a:t>
            </a:r>
          </a:p>
          <a:p>
            <a:pPr marL="0" indent="0">
              <a:buNone/>
            </a:pPr>
            <a:endParaRPr lang="fr-BE" sz="2000" dirty="0"/>
          </a:p>
          <a:p>
            <a:pPr marL="0" indent="0">
              <a:buNone/>
            </a:pPr>
            <a:r>
              <a:rPr lang="fr-BE" sz="2000" dirty="0" smtClean="0"/>
              <a:t> -&gt; Qu’est </a:t>
            </a:r>
            <a:r>
              <a:rPr lang="fr-BE" sz="2000" dirty="0" smtClean="0"/>
              <a:t>ce que le raisonnement juridique ? </a:t>
            </a:r>
            <a:endParaRPr lang="fr-BE" sz="2000" dirty="0" smtClean="0"/>
          </a:p>
          <a:p>
            <a:pPr marL="0" indent="0">
              <a:buNone/>
            </a:pPr>
            <a:r>
              <a:rPr lang="fr-BE" sz="2000" dirty="0"/>
              <a:t> </a:t>
            </a:r>
            <a:r>
              <a:rPr lang="fr-BE" sz="2000" dirty="0" smtClean="0"/>
              <a:t>-&gt; </a:t>
            </a:r>
            <a:r>
              <a:rPr lang="fr-BE" sz="2000" dirty="0" smtClean="0"/>
              <a:t>Comment </a:t>
            </a:r>
            <a:r>
              <a:rPr lang="fr-BE" sz="2000" dirty="0" smtClean="0"/>
              <a:t>s’en saisir en sociologue ? </a:t>
            </a:r>
            <a:r>
              <a:rPr lang="fr-BE" sz="2000" dirty="0"/>
              <a:t>	</a:t>
            </a:r>
            <a:endParaRPr lang="fr-BE" sz="2000" dirty="0" smtClean="0"/>
          </a:p>
          <a:p>
            <a:pPr marL="0" indent="0">
              <a:buNone/>
            </a:pPr>
            <a:endParaRPr lang="fr-BE" sz="2000" dirty="0"/>
          </a:p>
        </p:txBody>
      </p:sp>
    </p:spTree>
    <p:extLst>
      <p:ext uri="{BB962C8B-B14F-4D97-AF65-F5344CB8AC3E}">
        <p14:creationId xmlns:p14="http://schemas.microsoft.com/office/powerpoint/2010/main" val="29139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r>
              <a:rPr lang="fr-FR" dirty="0"/>
              <a:t>2</a:t>
            </a:r>
            <a:r>
              <a:rPr lang="fr-FR" dirty="0" smtClean="0"/>
              <a:t>.  Le droit, un monde de pensées ?</a:t>
            </a:r>
            <a:endParaRPr lang="fr-FR" dirty="0"/>
          </a:p>
        </p:txBody>
      </p:sp>
      <p:sp>
        <p:nvSpPr>
          <p:cNvPr id="3" name="Espace réservé du contenu 2"/>
          <p:cNvSpPr>
            <a:spLocks noGrp="1"/>
          </p:cNvSpPr>
          <p:nvPr>
            <p:ph idx="1"/>
          </p:nvPr>
        </p:nvSpPr>
        <p:spPr>
          <a:xfrm>
            <a:off x="605537" y="1763925"/>
            <a:ext cx="8866051" cy="5100706"/>
          </a:xfrm>
        </p:spPr>
        <p:txBody>
          <a:bodyPr>
            <a:normAutofit/>
          </a:bodyPr>
          <a:lstStyle/>
          <a:p>
            <a:pPr marL="0" indent="0" algn="just">
              <a:lnSpc>
                <a:spcPct val="130000"/>
              </a:lnSpc>
              <a:buNone/>
            </a:pPr>
            <a:r>
              <a:rPr lang="fr-FR" sz="2800" dirty="0" smtClean="0">
                <a:latin typeface="Calibri"/>
                <a:cs typeface="Calibri"/>
              </a:rPr>
              <a:t>Qui dit </a:t>
            </a:r>
            <a:r>
              <a:rPr lang="fr-FR" sz="2800" dirty="0" smtClean="0">
                <a:latin typeface="Calibri"/>
                <a:cs typeface="Calibri"/>
              </a:rPr>
              <a:t>raisonnement juridique </a:t>
            </a:r>
            <a:r>
              <a:rPr lang="fr-FR" sz="2800" dirty="0" smtClean="0">
                <a:latin typeface="Calibri"/>
                <a:cs typeface="Calibri"/>
              </a:rPr>
              <a:t>dit travail intellectuel, opérations cognitives, activités conceptuelles, syllogisme, inférences, subsomptions,…</a:t>
            </a:r>
          </a:p>
          <a:p>
            <a:pPr marL="0" indent="0" algn="just">
              <a:lnSpc>
                <a:spcPct val="130000"/>
              </a:lnSpc>
              <a:buNone/>
            </a:pPr>
            <a:r>
              <a:rPr lang="fr-FR" sz="2800" dirty="0" smtClean="0">
                <a:latin typeface="Calibri"/>
                <a:cs typeface="Calibri"/>
              </a:rPr>
              <a:t>Comment observer et rendre compte de ce travail peu visible ? </a:t>
            </a:r>
          </a:p>
          <a:p>
            <a:pPr marL="0" indent="0" algn="just">
              <a:lnSpc>
                <a:spcPct val="130000"/>
              </a:lnSpc>
              <a:buNone/>
            </a:pPr>
            <a:endParaRPr lang="fr-FR" dirty="0" smtClean="0">
              <a:latin typeface="Calibri"/>
              <a:cs typeface="Calibri"/>
            </a:endParaRPr>
          </a:p>
          <a:p>
            <a:pPr lvl="1" algn="just">
              <a:lnSpc>
                <a:spcPct val="130000"/>
              </a:lnSpc>
            </a:pPr>
            <a:endParaRPr lang="fr-FR" dirty="0" smtClean="0">
              <a:latin typeface="Calibri"/>
              <a:cs typeface="Calibri"/>
            </a:endParaRPr>
          </a:p>
          <a:p>
            <a:pPr algn="just">
              <a:lnSpc>
                <a:spcPct val="130000"/>
              </a:lnSpc>
            </a:pPr>
            <a:endParaRPr lang="fr-FR" dirty="0" smtClean="0">
              <a:latin typeface="Calibri"/>
              <a:cs typeface="Calibri"/>
            </a:endParaRPr>
          </a:p>
          <a:p>
            <a:pPr algn="just">
              <a:lnSpc>
                <a:spcPct val="130000"/>
              </a:lnSpc>
            </a:pPr>
            <a:endParaRPr lang="fr-FR" dirty="0" smtClean="0">
              <a:latin typeface="Calibri"/>
              <a:cs typeface="Calibri"/>
            </a:endParaRPr>
          </a:p>
          <a:p>
            <a:pPr algn="just">
              <a:lnSpc>
                <a:spcPct val="130000"/>
              </a:lnSpc>
            </a:pPr>
            <a:endParaRPr lang="fr-FR" dirty="0">
              <a:latin typeface="Calibri"/>
              <a:cs typeface="Calibri"/>
            </a:endParaRPr>
          </a:p>
        </p:txBody>
      </p:sp>
    </p:spTree>
    <p:extLst>
      <p:ext uri="{BB962C8B-B14F-4D97-AF65-F5344CB8AC3E}">
        <p14:creationId xmlns:p14="http://schemas.microsoft.com/office/powerpoint/2010/main" val="252459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5537" y="118583"/>
            <a:ext cx="8866051" cy="1768274"/>
          </a:xfrm>
        </p:spPr>
        <p:txBody>
          <a:bodyPr anchor="ctr"/>
          <a:lstStyle/>
          <a:p>
            <a:r>
              <a:rPr lang="fr-FR" sz="4800" dirty="0"/>
              <a:t>3</a:t>
            </a:r>
            <a:r>
              <a:rPr lang="fr-FR" sz="4800" dirty="0" smtClean="0"/>
              <a:t>. Le droit un monde de papiers…</a:t>
            </a:r>
            <a:endParaRPr lang="fr-FR" sz="4800" dirty="0"/>
          </a:p>
        </p:txBody>
      </p:sp>
      <p:sp>
        <p:nvSpPr>
          <p:cNvPr id="3" name="Espace réservé du contenu 2"/>
          <p:cNvSpPr>
            <a:spLocks noGrp="1"/>
          </p:cNvSpPr>
          <p:nvPr>
            <p:ph idx="1"/>
          </p:nvPr>
        </p:nvSpPr>
        <p:spPr>
          <a:xfrm>
            <a:off x="377371" y="2021200"/>
            <a:ext cx="8136274" cy="4731031"/>
          </a:xfrm>
        </p:spPr>
        <p:txBody>
          <a:bodyPr>
            <a:normAutofit/>
          </a:bodyPr>
          <a:lstStyle/>
          <a:p>
            <a:pPr marL="384978" lvl="1" indent="0" algn="just">
              <a:lnSpc>
                <a:spcPct val="130000"/>
              </a:lnSpc>
              <a:buNone/>
            </a:pPr>
            <a:endParaRPr lang="fr-FR" dirty="0" smtClean="0">
              <a:latin typeface="Calibri"/>
              <a:cs typeface="Calibri"/>
            </a:endParaRPr>
          </a:p>
          <a:p>
            <a:pPr algn="just">
              <a:lnSpc>
                <a:spcPct val="130000"/>
              </a:lnSpc>
            </a:pPr>
            <a:endParaRPr lang="fr-FR" dirty="0" smtClean="0">
              <a:latin typeface="Calibri"/>
              <a:cs typeface="Calibri"/>
            </a:endParaRPr>
          </a:p>
          <a:p>
            <a:pPr algn="just">
              <a:lnSpc>
                <a:spcPct val="130000"/>
              </a:lnSpc>
            </a:pPr>
            <a:endParaRPr lang="fr-FR" dirty="0">
              <a:latin typeface="Calibri"/>
              <a:cs typeface="Calibri"/>
            </a:endParaRPr>
          </a:p>
        </p:txBody>
      </p:sp>
      <p:sp>
        <p:nvSpPr>
          <p:cNvPr id="4" name="Rectangle 3"/>
          <p:cNvSpPr/>
          <p:nvPr/>
        </p:nvSpPr>
        <p:spPr>
          <a:xfrm>
            <a:off x="821075" y="2322287"/>
            <a:ext cx="8650513" cy="3046988"/>
          </a:xfrm>
          <a:prstGeom prst="rect">
            <a:avLst/>
          </a:prstGeom>
        </p:spPr>
        <p:txBody>
          <a:bodyPr wrap="square">
            <a:spAutoFit/>
          </a:bodyPr>
          <a:lstStyle/>
          <a:p>
            <a:pPr algn="just"/>
            <a:r>
              <a:rPr lang="fr-BE" sz="3200" dirty="0"/>
              <a:t>« Il existe un traceur qui organise toute l’activité du conseil, qui fait l’objet de tous les soins, de toutes les conversations […] c’est le dossier. Toute affaire, du moins dans nos pays de droit écrit, a pour enveloppe corporelle une chemise cartonnée » (</a:t>
            </a:r>
            <a:r>
              <a:rPr lang="fr-BE" sz="3200" dirty="0" err="1"/>
              <a:t>Latour</a:t>
            </a:r>
            <a:r>
              <a:rPr lang="fr-BE" sz="3200" dirty="0"/>
              <a:t>, 2004, p.83). </a:t>
            </a:r>
          </a:p>
        </p:txBody>
      </p:sp>
    </p:spTree>
    <p:extLst>
      <p:ext uri="{BB962C8B-B14F-4D97-AF65-F5344CB8AC3E}">
        <p14:creationId xmlns:p14="http://schemas.microsoft.com/office/powerpoint/2010/main" val="257629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a:t>
            </a:r>
            <a:r>
              <a:rPr lang="fr-BE" dirty="0" smtClean="0"/>
              <a:t>. </a:t>
            </a:r>
            <a:r>
              <a:rPr lang="fr-BE" dirty="0"/>
              <a:t>Le raisonnement juridique </a:t>
            </a:r>
            <a:r>
              <a:rPr lang="fr-BE" dirty="0" smtClean="0"/>
              <a:t>pratique</a:t>
            </a:r>
            <a:endParaRPr lang="fr-BE" dirty="0"/>
          </a:p>
        </p:txBody>
      </p:sp>
      <p:sp>
        <p:nvSpPr>
          <p:cNvPr id="3" name="Espace réservé du contenu 2"/>
          <p:cNvSpPr>
            <a:spLocks noGrp="1"/>
          </p:cNvSpPr>
          <p:nvPr>
            <p:ph idx="1"/>
          </p:nvPr>
        </p:nvSpPr>
        <p:spPr/>
        <p:txBody>
          <a:bodyPr/>
          <a:lstStyle/>
          <a:p>
            <a:r>
              <a:rPr lang="fr-BE" dirty="0" smtClean="0"/>
              <a:t>Le raisonnement juridique est une activité pratique située. </a:t>
            </a:r>
          </a:p>
          <a:p>
            <a:r>
              <a:rPr lang="fr-BE" dirty="0" smtClean="0"/>
              <a:t>Accent sur les activités concrètes qui mobilisent des documents</a:t>
            </a:r>
          </a:p>
          <a:p>
            <a:pPr lvl="1"/>
            <a:r>
              <a:rPr lang="fr-BE" dirty="0" smtClean="0"/>
              <a:t>Lire, interpréter, comparer, annoter, surligner, synthétiser, catégoriser, classer, sélectionner les documents</a:t>
            </a:r>
            <a:endParaRPr lang="fr-BE" dirty="0"/>
          </a:p>
        </p:txBody>
      </p:sp>
    </p:spTree>
    <p:extLst>
      <p:ext uri="{BB962C8B-B14F-4D97-AF65-F5344CB8AC3E}">
        <p14:creationId xmlns:p14="http://schemas.microsoft.com/office/powerpoint/2010/main" val="346096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9943" y="118583"/>
            <a:ext cx="9021645" cy="2900388"/>
          </a:xfrm>
        </p:spPr>
        <p:txBody>
          <a:bodyPr/>
          <a:lstStyle/>
          <a:p>
            <a:r>
              <a:rPr lang="fr-BE" dirty="0"/>
              <a:t>5</a:t>
            </a:r>
            <a:r>
              <a:rPr lang="fr-BE" dirty="0" smtClean="0"/>
              <a:t>. Les documents, objets intermédiaires de la décision juridictionnelle</a:t>
            </a:r>
            <a:endParaRPr lang="fr-BE" dirty="0"/>
          </a:p>
        </p:txBody>
      </p:sp>
      <p:sp>
        <p:nvSpPr>
          <p:cNvPr id="3" name="Espace réservé du contenu 2"/>
          <p:cNvSpPr>
            <a:spLocks noGrp="1"/>
          </p:cNvSpPr>
          <p:nvPr>
            <p:ph idx="1"/>
          </p:nvPr>
        </p:nvSpPr>
        <p:spPr>
          <a:xfrm>
            <a:off x="605537" y="3291334"/>
            <a:ext cx="8866051" cy="3820666"/>
          </a:xfrm>
        </p:spPr>
        <p:txBody>
          <a:bodyPr>
            <a:normAutofit/>
          </a:bodyPr>
          <a:lstStyle/>
          <a:p>
            <a:r>
              <a:rPr lang="fr-BE" dirty="0" smtClean="0"/>
              <a:t>Les objets intermédiaires sont des </a:t>
            </a:r>
            <a:r>
              <a:rPr lang="fr-BE" dirty="0" smtClean="0"/>
              <a:t>« entités physiques qui </a:t>
            </a:r>
            <a:r>
              <a:rPr lang="fr-BE" dirty="0" smtClean="0"/>
              <a:t>relient les humains entre eux » (</a:t>
            </a:r>
            <a:r>
              <a:rPr lang="fr-BE" dirty="0" err="1" smtClean="0"/>
              <a:t>Vinck</a:t>
            </a:r>
            <a:r>
              <a:rPr lang="fr-BE" dirty="0" smtClean="0"/>
              <a:t>, 1999 :392)</a:t>
            </a:r>
          </a:p>
          <a:p>
            <a:r>
              <a:rPr lang="fr-BE" dirty="0" smtClean="0"/>
              <a:t>Les </a:t>
            </a:r>
            <a:r>
              <a:rPr lang="fr-BE" dirty="0" smtClean="0"/>
              <a:t>trois dimensions des objets intermédiaires </a:t>
            </a:r>
            <a:r>
              <a:rPr lang="fr-BE" dirty="0" smtClean="0"/>
              <a:t>de la décision juridictionnelle</a:t>
            </a:r>
            <a:endParaRPr lang="fr-BE" dirty="0" smtClean="0"/>
          </a:p>
          <a:p>
            <a:pPr lvl="1"/>
            <a:r>
              <a:rPr lang="fr-BE" dirty="0"/>
              <a:t>Représentationnelle</a:t>
            </a:r>
          </a:p>
          <a:p>
            <a:pPr lvl="1"/>
            <a:r>
              <a:rPr lang="fr-BE" dirty="0" smtClean="0"/>
              <a:t>Cognitive </a:t>
            </a:r>
            <a:endParaRPr lang="fr-BE" dirty="0" smtClean="0"/>
          </a:p>
          <a:p>
            <a:pPr lvl="1"/>
            <a:r>
              <a:rPr lang="fr-BE" dirty="0" smtClean="0"/>
              <a:t>Processuelle</a:t>
            </a:r>
            <a:endParaRPr lang="fr-BE" dirty="0"/>
          </a:p>
        </p:txBody>
      </p:sp>
    </p:spTree>
    <p:extLst>
      <p:ext uri="{BB962C8B-B14F-4D97-AF65-F5344CB8AC3E}">
        <p14:creationId xmlns:p14="http://schemas.microsoft.com/office/powerpoint/2010/main" val="29826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documents représentent les acteurs </a:t>
            </a:r>
            <a:endParaRPr lang="fr-BE" dirty="0"/>
          </a:p>
        </p:txBody>
      </p:sp>
      <p:sp>
        <p:nvSpPr>
          <p:cNvPr id="3" name="Espace réservé du contenu 2"/>
          <p:cNvSpPr>
            <a:spLocks noGrp="1"/>
          </p:cNvSpPr>
          <p:nvPr>
            <p:ph idx="1"/>
          </p:nvPr>
        </p:nvSpPr>
        <p:spPr/>
        <p:txBody>
          <a:bodyPr/>
          <a:lstStyle/>
          <a:p>
            <a:r>
              <a:rPr lang="fr-BE" dirty="0" smtClean="0"/>
              <a:t>Requérant -&gt; Requête et dossier de pièces</a:t>
            </a:r>
          </a:p>
          <a:p>
            <a:r>
              <a:rPr lang="fr-BE" dirty="0" smtClean="0"/>
              <a:t>Partie adverse -&gt; Mémoire en réponse et dossier administratif</a:t>
            </a:r>
          </a:p>
          <a:p>
            <a:r>
              <a:rPr lang="fr-BE" dirty="0" smtClean="0"/>
              <a:t>Requérant -&gt; Mémoire en réplique</a:t>
            </a:r>
          </a:p>
          <a:p>
            <a:r>
              <a:rPr lang="fr-BE" dirty="0" smtClean="0"/>
              <a:t>Auditeur -&gt; Rapport</a:t>
            </a:r>
          </a:p>
          <a:p>
            <a:r>
              <a:rPr lang="fr-BE" dirty="0" smtClean="0"/>
              <a:t>Conseiller rapporteur -&gt; Projet d’arrêt </a:t>
            </a:r>
          </a:p>
          <a:p>
            <a:r>
              <a:rPr lang="fr-BE" dirty="0" smtClean="0"/>
              <a:t>Conseiller(s) -&gt; Arrêt</a:t>
            </a:r>
            <a:endParaRPr lang="fr-BE" dirty="0"/>
          </a:p>
        </p:txBody>
      </p:sp>
    </p:spTree>
    <p:extLst>
      <p:ext uri="{BB962C8B-B14F-4D97-AF65-F5344CB8AC3E}">
        <p14:creationId xmlns:p14="http://schemas.microsoft.com/office/powerpoint/2010/main" val="319576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6</a:t>
            </a:r>
            <a:r>
              <a:rPr lang="fr-BE" dirty="0" smtClean="0"/>
              <a:t>. Les interactions </a:t>
            </a:r>
            <a:r>
              <a:rPr lang="fr-BE" dirty="0" err="1" smtClean="0"/>
              <a:t>intermédiées</a:t>
            </a:r>
            <a:r>
              <a:rPr lang="fr-BE" dirty="0" smtClean="0"/>
              <a:t> et différées </a:t>
            </a:r>
            <a:endParaRPr lang="fr-BE" dirty="0"/>
          </a:p>
        </p:txBody>
      </p:sp>
      <p:sp>
        <p:nvSpPr>
          <p:cNvPr id="3" name="Espace réservé du contenu 2"/>
          <p:cNvSpPr>
            <a:spLocks noGrp="1"/>
          </p:cNvSpPr>
          <p:nvPr>
            <p:ph idx="1"/>
          </p:nvPr>
        </p:nvSpPr>
        <p:spPr/>
        <p:txBody>
          <a:bodyPr>
            <a:normAutofit lnSpcReduction="10000"/>
          </a:bodyPr>
          <a:lstStyle/>
          <a:p>
            <a:r>
              <a:rPr lang="fr-BE" dirty="0"/>
              <a:t>« Je lis tous les mémoires et puis je vois… si je sens, par exemple, que la partie adverse dans son mémoire en réponse est mal à l’aise par rapport à la réponse du troisième moyen je me dis que c’est bizarre. Peut-être quelque chose, le moyen est peut-être plus fondé que ce qu’il n’y paraît donc je vais peut-être commencer par celui-là. Ils sont mal à l’aise dans la défense du dossier. C’est une question de style. La multiplication abusive d’adverbes. Quand un avocat commence à dire « mais évidemment, la décision est évidemment, est suffisamment… ». Quand on parle d’évidence, c’est mauvais. » (Auditeur 18, p.15)</a:t>
            </a:r>
          </a:p>
          <a:p>
            <a:endParaRPr lang="fr-BE" dirty="0"/>
          </a:p>
        </p:txBody>
      </p:sp>
    </p:spTree>
    <p:extLst>
      <p:ext uri="{BB962C8B-B14F-4D97-AF65-F5344CB8AC3E}">
        <p14:creationId xmlns:p14="http://schemas.microsoft.com/office/powerpoint/2010/main" val="4080217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is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s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815</TotalTime>
  <Words>665</Words>
  <Application>Microsoft Office PowerPoint</Application>
  <PresentationFormat>Personnalisé</PresentationFormat>
  <Paragraphs>65</Paragraphs>
  <Slides>11</Slides>
  <Notes>4</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Brise</vt:lpstr>
      <vt:lpstr>       La place des documents dans le raisonnement des magistrats du Conseil d’Etat belge. Pour une approche située de l’activité juridictionnelle</vt:lpstr>
      <vt:lpstr>Plan de la communication </vt:lpstr>
      <vt:lpstr>1. Présentation de la recherche</vt:lpstr>
      <vt:lpstr>2.  Le droit, un monde de pensées ?</vt:lpstr>
      <vt:lpstr>3. Le droit un monde de papiers…</vt:lpstr>
      <vt:lpstr>4. Le raisonnement juridique pratique</vt:lpstr>
      <vt:lpstr>5. Les documents, objets intermédiaires de la décision juridictionnelle</vt:lpstr>
      <vt:lpstr>Les documents représentent les acteurs </vt:lpstr>
      <vt:lpstr>6. Les interactions intermédiées et différées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Etre jeune chercheur aujourd’hui »</dc:title>
  <dc:creator>Julie</dc:creator>
  <cp:lastModifiedBy>Julie</cp:lastModifiedBy>
  <cp:revision>99</cp:revision>
  <dcterms:modified xsi:type="dcterms:W3CDTF">2016-07-06T11:00:03Z</dcterms:modified>
</cp:coreProperties>
</file>