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CB3E95-B635-49C7-B9AC-A3A61B72B61B}" type="datetimeFigureOut">
              <a:rPr lang="fr-BE" smtClean="0"/>
              <a:t>22-05-16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2160240"/>
          </a:xfrm>
        </p:spPr>
        <p:txBody>
          <a:bodyPr>
            <a:noAutofit/>
          </a:bodyPr>
          <a:lstStyle/>
          <a:p>
            <a:pPr algn="ctr"/>
            <a:r>
              <a:rPr lang="fr-BE" sz="4000" dirty="0" smtClean="0"/>
              <a:t>XVème Colloque de l’AICLF</a:t>
            </a:r>
            <a:br>
              <a:rPr lang="fr-BE" sz="4000" dirty="0" smtClean="0"/>
            </a:br>
            <a:r>
              <a:rPr lang="fr-BE" sz="4000" dirty="0" smtClean="0"/>
              <a:t>Université Versailles Saint-Quentin en Yvelines</a:t>
            </a:r>
            <a:br>
              <a:rPr lang="fr-BE" sz="4000" dirty="0" smtClean="0"/>
            </a:br>
            <a:r>
              <a:rPr lang="fr-BE" sz="4000" dirty="0" smtClean="0"/>
              <a:t>22-24 mai 2016</a:t>
            </a:r>
            <a:endParaRPr lang="fr-BE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854696" cy="3024336"/>
          </a:xfrm>
        </p:spPr>
        <p:txBody>
          <a:bodyPr>
            <a:normAutofit/>
          </a:bodyPr>
          <a:lstStyle/>
          <a:p>
            <a:pPr algn="ctr"/>
            <a:r>
              <a:rPr lang="fr-BE" sz="3200" dirty="0"/>
              <a:t>La réforme de la justice belge pour l’autonomie gestionnaire des tribunaux et parquets : quels enjeux ? </a:t>
            </a:r>
            <a:endParaRPr lang="fr-BE" sz="3200" dirty="0" smtClean="0"/>
          </a:p>
          <a:p>
            <a:pPr algn="ctr"/>
            <a:r>
              <a:rPr lang="fr-BE" sz="2400" dirty="0" smtClean="0"/>
              <a:t>Frédéric Schoenaers</a:t>
            </a:r>
          </a:p>
          <a:p>
            <a:pPr algn="ctr"/>
            <a:r>
              <a:rPr lang="fr-BE" sz="2400" dirty="0" smtClean="0"/>
              <a:t>Faculté des Sciences Sociales – Université de Liège</a:t>
            </a:r>
          </a:p>
          <a:p>
            <a:pPr algn="ctr"/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148536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La « </a:t>
            </a:r>
            <a:r>
              <a:rPr lang="fr-BE" dirty="0" err="1" smtClean="0"/>
              <a:t>managérialisation</a:t>
            </a:r>
            <a:r>
              <a:rPr lang="fr-BE" dirty="0" smtClean="0"/>
              <a:t> » de la justice </a:t>
            </a:r>
            <a:r>
              <a:rPr lang="fr-BE" dirty="0" smtClean="0"/>
              <a:t>belge</a:t>
            </a:r>
            <a:endParaRPr lang="fr-BE" dirty="0" smtClean="0"/>
          </a:p>
          <a:p>
            <a:pPr lvl="1"/>
            <a:r>
              <a:rPr lang="fr-BE" dirty="0" smtClean="0"/>
              <a:t>Effet </a:t>
            </a:r>
            <a:r>
              <a:rPr lang="fr-BE" dirty="0" smtClean="0"/>
              <a:t>d’emballement depuis 2008</a:t>
            </a:r>
            <a:endParaRPr lang="fr-BE" dirty="0" smtClean="0"/>
          </a:p>
          <a:p>
            <a:pPr lvl="1"/>
            <a:r>
              <a:rPr lang="fr-BE" dirty="0" smtClean="0"/>
              <a:t>Toutes dimensions de la vie judiciaire touchées</a:t>
            </a:r>
          </a:p>
          <a:p>
            <a:pPr lvl="1"/>
            <a:r>
              <a:rPr lang="fr-BE" dirty="0" smtClean="0"/>
              <a:t>Quid des effets </a:t>
            </a:r>
            <a:r>
              <a:rPr lang="fr-BE" dirty="0" smtClean="0"/>
              <a:t>induits?</a:t>
            </a:r>
          </a:p>
          <a:p>
            <a:pPr marL="393192" lvl="1" indent="0">
              <a:buNone/>
            </a:pPr>
            <a:endParaRPr lang="fr-BE" dirty="0" smtClean="0"/>
          </a:p>
          <a:p>
            <a:r>
              <a:rPr lang="fr-BE" dirty="0" smtClean="0"/>
              <a:t>Plan </a:t>
            </a:r>
          </a:p>
          <a:p>
            <a:pPr lvl="1"/>
            <a:r>
              <a:rPr lang="fr-BE" dirty="0" smtClean="0"/>
              <a:t>Retour </a:t>
            </a:r>
            <a:r>
              <a:rPr lang="fr-BE" dirty="0" smtClean="0"/>
              <a:t>sur le NMP dans la justice belge</a:t>
            </a:r>
          </a:p>
          <a:p>
            <a:pPr lvl="1"/>
            <a:r>
              <a:rPr lang="fr-BE" dirty="0" smtClean="0"/>
              <a:t>Quels enjeux induits par la réforme de 2013/14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6687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Retour sur le NMP dans la justice belge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Management judiciaire 1.0:</a:t>
            </a:r>
          </a:p>
          <a:p>
            <a:pPr lvl="1"/>
            <a:r>
              <a:rPr lang="fr-BE" dirty="0" smtClean="0"/>
              <a:t>Discours politique « post affaire Dutroux » fort et crise de légitimité (mise en évidence de dysfonctionnements)</a:t>
            </a:r>
          </a:p>
          <a:p>
            <a:pPr lvl="1"/>
            <a:r>
              <a:rPr lang="fr-BE" dirty="0" smtClean="0"/>
              <a:t>Dispositifs faibles, bricolés localement(peu de procédures « centrales »)</a:t>
            </a:r>
          </a:p>
          <a:p>
            <a:pPr lvl="1"/>
            <a:r>
              <a:rPr lang="fr-BE" dirty="0" smtClean="0"/>
              <a:t>Des projets mis en difficulté: informatique, MCT au siège</a:t>
            </a:r>
          </a:p>
          <a:p>
            <a:pPr lvl="1"/>
            <a:r>
              <a:rPr lang="fr-BE" dirty="0" smtClean="0"/>
              <a:t>Système de sanctions relativement faible</a:t>
            </a:r>
          </a:p>
          <a:p>
            <a:pPr lvl="1"/>
            <a:r>
              <a:rPr lang="fr-BE" dirty="0" smtClean="0"/>
              <a:t>Centrage sur la « performance » reposant sur l’accélération du temps (tableaux de bord)</a:t>
            </a:r>
          </a:p>
          <a:p>
            <a:pPr lvl="1"/>
            <a:r>
              <a:rPr lang="fr-BE" dirty="0" smtClean="0"/>
              <a:t>Dimension performative forte (le discours percole dans toutes les strates des organisations) d’autant que la demande augmente ou se complexifie (aspirations internes à gagner en efficacité/efficience)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218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/>
              <a:t>Retour sur le NMP dans la justice belge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Management judiciaire 2.0</a:t>
            </a:r>
          </a:p>
          <a:p>
            <a:pPr marL="393192" lvl="1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Projet « Atomium »</a:t>
            </a:r>
          </a:p>
          <a:p>
            <a:pPr lvl="2"/>
            <a:r>
              <a:rPr lang="fr-BE" dirty="0" smtClean="0"/>
              <a:t>Donnée de départ: part de budget public faible, réorganiser paysage et modèle de gestion pour faire mieux avec le budget disponible (voire un peu plus)</a:t>
            </a:r>
          </a:p>
          <a:p>
            <a:pPr lvl="2"/>
            <a:r>
              <a:rPr lang="fr-BE" dirty="0" smtClean="0"/>
              <a:t>Une orientation de sens défendable: la visée « démocratique » d’une maîtrise des coûts et d’une amélioration de la qualité</a:t>
            </a:r>
          </a:p>
          <a:p>
            <a:pPr lvl="1"/>
            <a:r>
              <a:rPr lang="fr-BE" dirty="0" smtClean="0"/>
              <a:t>Lois « management » de 2013 et 2014</a:t>
            </a:r>
          </a:p>
          <a:p>
            <a:pPr lvl="2"/>
            <a:r>
              <a:rPr lang="fr-BE" dirty="0" smtClean="0"/>
              <a:t>Fusion des arrondissements pour des économies d’échelle</a:t>
            </a:r>
          </a:p>
          <a:p>
            <a:pPr lvl="2"/>
            <a:r>
              <a:rPr lang="fr-BE" dirty="0" smtClean="0"/>
              <a:t>Mobilité pour plus de flexibilité</a:t>
            </a:r>
          </a:p>
          <a:p>
            <a:pPr lvl="2"/>
            <a:r>
              <a:rPr lang="fr-BE" dirty="0" smtClean="0"/>
              <a:t>Contrats de gestion pour plus d’autonomie et de contrôle budgétaire</a:t>
            </a:r>
          </a:p>
          <a:p>
            <a:pPr marL="667512" lvl="2" indent="0">
              <a:buNone/>
            </a:pPr>
            <a:endParaRPr lang="fr-BE" dirty="0" smtClean="0"/>
          </a:p>
          <a:p>
            <a:pPr lvl="2"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Une orientation de sens « typée »: rationalisation</a:t>
            </a:r>
          </a:p>
          <a:p>
            <a:pPr marL="667512" lvl="2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lvl="2"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Un contexte défavorable: emballement de la crise budgétaire et le </a:t>
            </a:r>
            <a:r>
              <a:rPr lang="fr-BE" dirty="0" err="1" smtClean="0">
                <a:sym typeface="Wingdings" panose="05000000000000000000" pitchFamily="2" charset="2"/>
              </a:rPr>
              <a:t>cost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cutting</a:t>
            </a:r>
            <a:r>
              <a:rPr lang="fr-BE" dirty="0" smtClean="0">
                <a:sym typeface="Wingdings" panose="05000000000000000000" pitchFamily="2" charset="2"/>
              </a:rPr>
              <a:t> qui en résulte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60595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Retour sur le NMP dans la justice belge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r>
              <a:rPr lang="fr-BE" dirty="0" smtClean="0"/>
              <a:t>Bilan intermédiaire </a:t>
            </a:r>
            <a:r>
              <a:rPr lang="fr-BE" dirty="0" smtClean="0"/>
              <a:t>2.0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Une fusion peu « guidée » (émiettement de l’action sur le territoire)</a:t>
            </a:r>
          </a:p>
          <a:p>
            <a:pPr lvl="1"/>
            <a:r>
              <a:rPr lang="fr-BE" dirty="0" smtClean="0"/>
              <a:t>Une mobilité (subie) qui peut introduire de l’arbitraire</a:t>
            </a:r>
          </a:p>
          <a:p>
            <a:pPr lvl="1"/>
            <a:r>
              <a:rPr lang="fr-BE" dirty="0" smtClean="0"/>
              <a:t>De </a:t>
            </a:r>
            <a:r>
              <a:rPr lang="fr-BE" dirty="0" smtClean="0"/>
              <a:t>fortes incertitudes sur la gestion autonome</a:t>
            </a:r>
          </a:p>
          <a:p>
            <a:pPr lvl="1"/>
            <a:r>
              <a:rPr lang="fr-BE" dirty="0" smtClean="0"/>
              <a:t>« Le tout » à la maîtrise ou à la diminution des coûts</a:t>
            </a:r>
          </a:p>
          <a:p>
            <a:pPr lvl="1"/>
            <a:r>
              <a:rPr lang="fr-BE" dirty="0" smtClean="0"/>
              <a:t>En complément, dispositions légales pour la diminution des délais (compléments législatifs sur les </a:t>
            </a:r>
            <a:r>
              <a:rPr lang="fr-BE" dirty="0" smtClean="0"/>
              <a:t>procédures, renforcement du rôle du parquet)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49970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Enjeux du management 2.0 à la belge…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Apparitions </a:t>
            </a:r>
            <a:r>
              <a:rPr lang="fr-BE" dirty="0" smtClean="0"/>
              <a:t>de </a:t>
            </a:r>
            <a:r>
              <a:rPr lang="fr-BE" dirty="0" smtClean="0"/>
              <a:t>confusions  </a:t>
            </a:r>
            <a:endParaRPr lang="fr-BE" dirty="0" smtClean="0"/>
          </a:p>
          <a:p>
            <a:pPr lvl="1"/>
            <a:r>
              <a:rPr lang="fr-BE" dirty="0" smtClean="0"/>
              <a:t>Ne </a:t>
            </a:r>
            <a:r>
              <a:rPr lang="fr-BE" dirty="0" smtClean="0"/>
              <a:t>pas confondre vitesse et précipitation: le spectre d’une justice expéditive</a:t>
            </a:r>
          </a:p>
          <a:p>
            <a:pPr lvl="1"/>
            <a:r>
              <a:rPr lang="fr-BE" dirty="0" smtClean="0"/>
              <a:t>Ne pas confondre autonomie et compétition: le spectre des guerres inter-juridictionnelles dans la course aux moyens (contrats de gestion)</a:t>
            </a:r>
          </a:p>
          <a:p>
            <a:pPr lvl="1"/>
            <a:r>
              <a:rPr lang="fr-BE" dirty="0" smtClean="0"/>
              <a:t>Ne pas confondre mandat et carte blanche: le spectre d’un retour de l’arbitraire dans la gestion locale</a:t>
            </a:r>
          </a:p>
          <a:p>
            <a:pPr lvl="1"/>
            <a:r>
              <a:rPr lang="fr-BE" dirty="0" smtClean="0"/>
              <a:t>Ne pas confondre objectifs de « saine » gestion et contrôle abusif par le politique: le spectre d’une rupture de la séparation des pouvoirs</a:t>
            </a:r>
          </a:p>
          <a:p>
            <a:pPr lvl="1"/>
            <a:r>
              <a:rPr lang="fr-BE" dirty="0" smtClean="0"/>
              <a:t>Ne pas confondre le magistrat « responsable » et le magistrat manager : le spectre d’un centrage sur la réponse à la </a:t>
            </a:r>
            <a:r>
              <a:rPr lang="fr-BE" dirty="0" smtClean="0"/>
              <a:t>(supposée) désirabilité </a:t>
            </a:r>
            <a:r>
              <a:rPr lang="fr-BE" dirty="0" smtClean="0"/>
              <a:t>sociale </a:t>
            </a:r>
          </a:p>
          <a:p>
            <a:pPr lvl="1"/>
            <a:r>
              <a:rPr lang="fr-BE" dirty="0" smtClean="0"/>
              <a:t>Ne pas confondre maîtrise des coûts et étranglement budgétaire: du spectre du « bâclage » au spectre de la privatisation (ODR)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369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La démocratie en questions: qualité effective du travail judiciaire dans un contexte de pression budgétaire et à la performance, compétition inter-juridictionnelle, séparation des pouvoir, etc.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2553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178</Words>
  <Application>Microsoft Office PowerPoint</Application>
  <PresentationFormat>Affichage à l'écran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XVème Colloque de l’AICLF Université Versailles Saint-Quentin en Yvelines 22-24 mai 2016</vt:lpstr>
      <vt:lpstr>Introduction </vt:lpstr>
      <vt:lpstr>Retour sur le NMP dans la justice belge</vt:lpstr>
      <vt:lpstr>Retour sur le NMP dans la justice belge</vt:lpstr>
      <vt:lpstr>Retour sur le NMP dans la justice belge</vt:lpstr>
      <vt:lpstr>Enjeux du management 2.0 à la belge…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Démocratiser les structures judiciaires Colloque de l’Association syndicale de la magistrature</dc:title>
  <dc:creator>Frederic</dc:creator>
  <cp:lastModifiedBy>Frederic</cp:lastModifiedBy>
  <cp:revision>14</cp:revision>
  <dcterms:created xsi:type="dcterms:W3CDTF">2016-03-10T08:01:08Z</dcterms:created>
  <dcterms:modified xsi:type="dcterms:W3CDTF">2016-05-22T09:50:42Z</dcterms:modified>
</cp:coreProperties>
</file>