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rels" ContentType="application/vnd.openxmlformats-package.relationships+xml"/>
  <Override PartName="/ppt/slides/slide14.xml" ContentType="application/vnd.openxmlformats-officedocument.presentationml.slide+xml"/>
  <Default Extension="xml" ContentType="application/xml"/>
  <Override PartName="/ppt/slides/slide45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.xml" ContentType="application/vnd.openxmlformats-officedocument.presentationml.notesSlide+xml"/>
  <Override PartName="/ppt/slides/slide28.xml" ContentType="application/vnd.openxmlformats-officedocument.presentationml.slide+xml"/>
  <Override PartName="/ppt/slides/slide21.xml" ContentType="application/vnd.openxmlformats-officedocument.presentationml.slide+xml"/>
  <Override PartName="/ppt/slides/slide37.xml" ContentType="application/vnd.openxmlformats-officedocument.presentationml.slide+xml"/>
  <Override PartName="/ppt/slides/slide5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30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docProps/core.xml" ContentType="application/vnd.openxmlformats-package.core-properties+xml"/>
  <Override PartName="/ppt/notesSlides/notesSlide7.xml" ContentType="application/vnd.openxmlformats-officedocument.presentationml.notesSlide+xml"/>
  <Override PartName="/ppt/slides/slide44.xml" ContentType="application/vnd.openxmlformats-officedocument.presentationml.slide+xml"/>
  <Override PartName="/ppt/slides/slide27.xml" ContentType="application/vnd.openxmlformats-officedocument.presentationml.slide+xml"/>
  <Override PartName="/ppt/slides/slide53.xml" ContentType="application/vnd.openxmlformats-officedocument.presentationml.slide+xml"/>
  <Default Extension="vml" ContentType="application/vnd.openxmlformats-officedocument.vmlDrawing"/>
  <Override PartName="/ppt/slides/slide20.xml" ContentType="application/vnd.openxmlformats-officedocument.presentationml.slide+xml"/>
  <Override PartName="/ppt/slides/slide36.xml" ContentType="application/vnd.openxmlformats-officedocument.presentationml.slide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notesSlides/notesSlide8.xml" ContentType="application/vnd.openxmlformats-officedocument.presentationml.notesSlide+xml"/>
  <Default Extension="png" ContentType="image/png"/>
  <Override PartName="/ppt/slideLayouts/slideLayout4.xml" ContentType="application/vnd.openxmlformats-officedocument.presentationml.slideLayout+xml"/>
  <Override PartName="/ppt/slides/slide12.xml" ContentType="application/vnd.openxmlformats-officedocument.presentationml.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slides/slide43.xml" ContentType="application/vnd.openxmlformats-officedocument.presentationml.slide+xml"/>
  <Override PartName="/ppt/slides/slide26.xml" ContentType="application/vnd.openxmlformats-officedocument.presentationml.slide+xml"/>
  <Override PartName="/ppt/slides/slide52.xml" ContentType="application/vnd.openxmlformats-officedocument.presentationml.slide+xml"/>
  <Override PartName="/ppt/slides/slide35.xml" ContentType="application/vnd.openxmlformats-officedocument.presentationml.slide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11.xml" ContentType="application/vnd.openxmlformats-officedocument.presentationml.slide+xml"/>
  <Override PartName="/ppt/slides/slide49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42.xml" ContentType="application/vnd.openxmlformats-officedocument.presentationml.slide+xml"/>
  <Override PartName="/ppt/slides/slide25.xml" ContentType="application/vnd.openxmlformats-officedocument.presentationml.slide+xml"/>
  <Override PartName="/ppt/slides/slide51.xml" ContentType="application/vnd.openxmlformats-officedocument.presentationml.slide+xml"/>
  <Override PartName="/ppt/slides/slide9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34.xml" ContentType="application/vnd.openxmlformats-officedocument.presentationml.slide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17.xml" ContentType="application/vnd.openxmlformats-officedocument.presentationml.slide+xml"/>
  <Override PartName="/ppt/slides/slide10.xml" ContentType="application/vnd.openxmlformats-officedocument.presentationml.slide+xml"/>
  <Override PartName="/docProps/app.xml" ContentType="application/vnd.openxmlformats-officedocument.extended-properties+xml"/>
  <Override PartName="/ppt/slides/slide48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41.xml" ContentType="application/vnd.openxmlformats-officedocument.presentationml.slide+xml"/>
  <Override PartName="/ppt/slides/slide24.xml" ContentType="application/vnd.openxmlformats-officedocument.presentationml.slide+xml"/>
  <Override PartName="/ppt/slides/slide50.xml" ContentType="application/vnd.openxmlformats-officedocument.presentationml.slide+xml"/>
  <Override PartName="/ppt/slides/slide8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33.xml" ContentType="application/vnd.openxmlformats-officedocument.presentationml.slide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16.xml" ContentType="application/vnd.openxmlformats-officedocument.presentationml.slide+xml"/>
  <Default Extension="jpeg" ContentType="image/jpeg"/>
  <Override PartName="/ppt/viewProps.xml" ContentType="application/vnd.openxmlformats-officedocument.presentationml.viewProps+xml"/>
  <Override PartName="/ppt/slides/slide47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0.xml" ContentType="application/vnd.openxmlformats-officedocument.presentationml.slide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s/slide39.xml" ContentType="application/vnd.openxmlformats-officedocument.presentationml.slide+xml"/>
  <Override PartName="/ppt/slides/slide23.xml" ContentType="application/vnd.openxmlformats-officedocument.presentationml.slide+xml"/>
  <Override PartName="/ppt/slides/slide7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5.xml" ContentType="application/vnd.openxmlformats-officedocument.presentationml.slide+xml"/>
  <Override PartName="/ppt/slides/slide4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29.xml" ContentType="application/vnd.openxmlformats-officedocument.presentationml.slide+xml"/>
  <Override PartName="/ppt/theme/theme1.xml" ContentType="application/vnd.openxmlformats-officedocument.theme+xml"/>
  <Override PartName="/ppt/slides/slide22.xml" ContentType="application/vnd.openxmlformats-officedocument.presentationml.slide+xml"/>
  <Override PartName="/ppt/slides/slide38.xml" ContentType="application/vnd.openxmlformats-officedocument.presentationml.slide+xml"/>
  <Default Extension="gif" ContentType="image/gif"/>
  <Override PartName="/ppt/slides/slide6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6.xml" ContentType="application/vnd.openxmlformats-officedocument.presentationml.slideLayout+xml"/>
  <Override PartName="/ppt/slides/slide31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55"/>
  </p:notesMasterIdLst>
  <p:sldIdLst>
    <p:sldId id="256" r:id="rId2"/>
    <p:sldId id="257" r:id="rId3"/>
    <p:sldId id="258" r:id="rId4"/>
    <p:sldId id="259" r:id="rId5"/>
    <p:sldId id="260" r:id="rId6"/>
    <p:sldId id="261" r:id="rId7"/>
    <p:sldId id="357" r:id="rId8"/>
    <p:sldId id="262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326" r:id="rId33"/>
    <p:sldId id="287" r:id="rId34"/>
    <p:sldId id="288" r:id="rId35"/>
    <p:sldId id="336" r:id="rId36"/>
    <p:sldId id="328" r:id="rId37"/>
    <p:sldId id="355" r:id="rId38"/>
    <p:sldId id="329" r:id="rId39"/>
    <p:sldId id="358" r:id="rId40"/>
    <p:sldId id="331" r:id="rId41"/>
    <p:sldId id="332" r:id="rId42"/>
    <p:sldId id="333" r:id="rId43"/>
    <p:sldId id="359" r:id="rId44"/>
    <p:sldId id="335" r:id="rId45"/>
    <p:sldId id="337" r:id="rId46"/>
    <p:sldId id="340" r:id="rId47"/>
    <p:sldId id="341" r:id="rId48"/>
    <p:sldId id="342" r:id="rId49"/>
    <p:sldId id="343" r:id="rId50"/>
    <p:sldId id="348" r:id="rId51"/>
    <p:sldId id="352" r:id="rId52"/>
    <p:sldId id="354" r:id="rId53"/>
    <p:sldId id="356" r:id="rId54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a="http://schemas.openxmlformats.org/drawingml/2006/main" xmlns:r="http://schemas.openxmlformats.org/officeDocument/2006/relationships" xmlns:p="http://schemas.openxmlformats.org/presentationml/2006/main" xmlns:p15="http://schemas.microsoft.com/office/powerpoint/2012/main" xmlns:mv="urn:schemas-microsoft-com:mac:vml" xmlns:mc="http://schemas.openxmlformats.org/markup-compatibility/2006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108BE0"/>
  </p:clrMru>
  <p:extLst>
    <p:ext uri="{E76CE94A-603C-4142-B9EB-6D1370010A27}">
      <p14:discardImageEditData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0"/>
    </p:ext>
    <p:ext uri="{D31A062A-798A-4329-ABDD-BBA856620510}">
      <p14:defaultImageDpi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0"/>
    </p:ext>
    <p:ext uri="{FD5EFAAD-0ECE-453E-9831-46B23BE46B34}">
      <p15:chartTrackingRefBased xmlns="" xmlns:a="http://schemas.openxmlformats.org/drawingml/2006/main" xmlns:r="http://schemas.openxmlformats.org/officeDocument/2006/relationships" xmlns:p="http://schemas.openxmlformats.org/presentationml/2006/main" xmlns:p15="http://schemas.microsoft.com/office/powerpoint/2012/main" xmlns:mv="urn:schemas-microsoft-com:mac:vml" xmlns:mc="http://schemas.openxmlformats.org/markup-compatibility/2006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83455" autoAdjust="0"/>
  </p:normalViewPr>
  <p:slideViewPr>
    <p:cSldViewPr snapToGrid="0" snapToObjects="1">
      <p:cViewPr>
        <p:scale>
          <a:sx n="100" d="100"/>
          <a:sy n="100" d="100"/>
        </p:scale>
        <p:origin x="-1024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76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notesMaster" Target="notesMasters/notesMaster1.xml"/><Relationship Id="rId56" Type="http://schemas.openxmlformats.org/officeDocument/2006/relationships/printerSettings" Target="printerSettings/printerSettings1.bin"/><Relationship Id="rId57" Type="http://schemas.openxmlformats.org/officeDocument/2006/relationships/presProps" Target="presProps.xml"/><Relationship Id="rId58" Type="http://schemas.openxmlformats.org/officeDocument/2006/relationships/viewProps" Target="viewProps.xml"/><Relationship Id="rId59" Type="http://schemas.openxmlformats.org/officeDocument/2006/relationships/theme" Target="theme/theme1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ACE037-D033-124B-A3BF-17BA45F7AE4E}" type="datetimeFigureOut">
              <a:rPr lang="fr-FR" smtClean="0"/>
              <a:pPr/>
              <a:t>16/04/17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0C5CB7-F8D5-8640-A0E3-5888023FC30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0C5CB7-F8D5-8640-A0E3-5888023FC306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0C5CB7-F8D5-8640-A0E3-5888023FC306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0C5CB7-F8D5-8640-A0E3-5888023FC306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/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0C5CB7-F8D5-8640-A0E3-5888023FC306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/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0C5CB7-F8D5-8640-A0E3-5888023FC306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0C5CB7-F8D5-8640-A0E3-5888023FC306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0C5CB7-F8D5-8640-A0E3-5888023FC306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0C5CB7-F8D5-8640-A0E3-5888023FC306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0C5CB7-F8D5-8640-A0E3-5888023FC306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BE"/>
              <a:t>Cliquez et modifiez le titre</a:t>
            </a:r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BE"/>
              <a:t>Cliquez pour modifier le style des sous-titres du masque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3F04D-6D3B-5F4F-9649-4A12E0F1965A}" type="datetimeFigureOut">
              <a:rPr lang="fr-FR" smtClean="0"/>
              <a:pPr/>
              <a:t>16/04/17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4C4AA-BAF5-2A46-A59D-7B69A4FA9D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Cliquez et modifiez le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3F04D-6D3B-5F4F-9649-4A12E0F1965A}" type="datetimeFigureOut">
              <a:rPr lang="fr-FR" smtClean="0"/>
              <a:pPr/>
              <a:t>16/04/17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4C4AA-BAF5-2A46-A59D-7B69A4FA9D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BE"/>
              <a:t>Cliquez et modifiez le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3F04D-6D3B-5F4F-9649-4A12E0F1965A}" type="datetimeFigureOut">
              <a:rPr lang="fr-FR" smtClean="0"/>
              <a:pPr/>
              <a:t>16/04/17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4C4AA-BAF5-2A46-A59D-7B69A4FA9D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Cliquez et modifiez le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3F04D-6D3B-5F4F-9649-4A12E0F1965A}" type="datetimeFigureOut">
              <a:rPr lang="fr-FR" smtClean="0"/>
              <a:pPr/>
              <a:t>16/04/17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4C4AA-BAF5-2A46-A59D-7B69A4FA9D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BE"/>
              <a:t>Cliquez et modifiez le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BE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3F04D-6D3B-5F4F-9649-4A12E0F1965A}" type="datetimeFigureOut">
              <a:rPr lang="fr-FR" smtClean="0"/>
              <a:pPr/>
              <a:t>16/04/17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4C4AA-BAF5-2A46-A59D-7B69A4FA9D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Cliquez et modifiez le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3F04D-6D3B-5F4F-9649-4A12E0F1965A}" type="datetimeFigureOut">
              <a:rPr lang="fr-FR" smtClean="0"/>
              <a:pPr/>
              <a:t>16/04/17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4C4AA-BAF5-2A46-A59D-7B69A4FA9D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BE"/>
              <a:t>Cliquez et modifiez le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3F04D-6D3B-5F4F-9649-4A12E0F1965A}" type="datetimeFigureOut">
              <a:rPr lang="fr-FR" smtClean="0"/>
              <a:pPr/>
              <a:t>16/04/17</a:t>
            </a:fld>
            <a:endParaRPr lang="en-US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4C4AA-BAF5-2A46-A59D-7B69A4FA9D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Cliquez et modifiez le titre</a:t>
            </a:r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3F04D-6D3B-5F4F-9649-4A12E0F1965A}" type="datetimeFigureOut">
              <a:rPr lang="fr-FR" smtClean="0"/>
              <a:pPr/>
              <a:t>16/04/17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4C4AA-BAF5-2A46-A59D-7B69A4FA9D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3F04D-6D3B-5F4F-9649-4A12E0F1965A}" type="datetimeFigureOut">
              <a:rPr lang="fr-FR" smtClean="0"/>
              <a:pPr/>
              <a:t>16/04/17</a:t>
            </a:fld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4C4AA-BAF5-2A46-A59D-7B69A4FA9D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BE"/>
              <a:t>Cliquez et modifiez le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3F04D-6D3B-5F4F-9649-4A12E0F1965A}" type="datetimeFigureOut">
              <a:rPr lang="fr-FR" smtClean="0"/>
              <a:pPr/>
              <a:t>16/04/17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4C4AA-BAF5-2A46-A59D-7B69A4FA9D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BE"/>
              <a:t>Cliquez et modifiez le titre</a:t>
            </a:r>
            <a:endParaRPr lang="en-US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3F04D-6D3B-5F4F-9649-4A12E0F1965A}" type="datetimeFigureOut">
              <a:rPr lang="fr-FR" smtClean="0"/>
              <a:pPr/>
              <a:t>16/04/17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4C4AA-BAF5-2A46-A59D-7B69A4FA9D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BE"/>
              <a:t>Cliquez et modifiez le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03F04D-6D3B-5F4F-9649-4A12E0F1965A}" type="datetimeFigureOut">
              <a:rPr lang="fr-FR" smtClean="0"/>
              <a:pPr/>
              <a:t>16/04/17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A4C4AA-BAF5-2A46-A59D-7B69A4FA9DD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hyperlink" Target="http://enmgblog.blogspot.be" TargetMode="External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jpeg"/><Relationship Id="rId6" Type="http://schemas.openxmlformats.org/officeDocument/2006/relationships/image" Target="../media/image12.gi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gi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jpeg"/><Relationship Id="rId3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0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3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4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3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6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7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oleObject" Target="???" TargetMode="External"/><Relationship Id="rId4" Type="http://schemas.openxmlformats.org/officeDocument/2006/relationships/image" Target="../media/image28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enmgblog.blogspot.be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/>
              <a:t>Plexus Brachial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r>
              <a:rPr lang="nl-BE" dirty="0"/>
              <a:t>Evaluation électroneuromyographique </a:t>
            </a:r>
            <a:endParaRPr lang="en-US" dirty="0"/>
          </a:p>
        </p:txBody>
      </p:sp>
      <p:sp>
        <p:nvSpPr>
          <p:cNvPr id="4" name="ZoneTexte 3"/>
          <p:cNvSpPr txBox="1"/>
          <p:nvPr/>
        </p:nvSpPr>
        <p:spPr>
          <a:xfrm>
            <a:off x="3484597" y="5454134"/>
            <a:ext cx="2198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FC </a:t>
            </a:r>
            <a:r>
              <a:rPr lang="en-US" b="1" dirty="0" smtClean="0">
                <a:solidFill>
                  <a:srgbClr val="0000FF"/>
                </a:solidFill>
              </a:rPr>
              <a:t>Wang – CHU </a:t>
            </a:r>
            <a:r>
              <a:rPr lang="en-US" b="1" dirty="0" err="1" smtClean="0">
                <a:solidFill>
                  <a:srgbClr val="0000FF"/>
                </a:solidFill>
              </a:rPr>
              <a:t>Liège</a:t>
            </a:r>
            <a:endParaRPr lang="en-US" b="1" dirty="0">
              <a:solidFill>
                <a:srgbClr val="0000FF"/>
              </a:solidFill>
            </a:endParaRPr>
          </a:p>
        </p:txBody>
      </p:sp>
      <p:pic>
        <p:nvPicPr>
          <p:cNvPr id="5" name="Image 4" descr="SOMAREF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150" y="304801"/>
            <a:ext cx="2393950" cy="2202604"/>
          </a:xfrm>
          <a:prstGeom prst="rect">
            <a:avLst/>
          </a:prstGeom>
        </p:spPr>
      </p:pic>
      <p:pic>
        <p:nvPicPr>
          <p:cNvPr id="6" name="Image 5" descr="21639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0" y="0"/>
            <a:ext cx="3429000" cy="2029968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0" y="6470134"/>
            <a:ext cx="1595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Chalkboard"/>
                <a:cs typeface="Chalkboard"/>
              </a:rPr>
              <a:t>15 </a:t>
            </a:r>
            <a:r>
              <a:rPr lang="en-US" i="1" dirty="0" err="1" smtClean="0">
                <a:latin typeface="Chalkboard"/>
                <a:cs typeface="Chalkboard"/>
              </a:rPr>
              <a:t>avril</a:t>
            </a:r>
            <a:r>
              <a:rPr lang="en-US" i="1" dirty="0" smtClean="0">
                <a:latin typeface="Chalkboard"/>
                <a:cs typeface="Chalkboard"/>
              </a:rPr>
              <a:t> 2017</a:t>
            </a:r>
            <a:endParaRPr lang="en-US" i="1" dirty="0">
              <a:latin typeface="Chalkboard"/>
              <a:cs typeface="Chalkboard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116369" y="5084802"/>
            <a:ext cx="29112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fr-FR" dirty="0" smtClean="0">
                <a:solidFill>
                  <a:schemeClr val="tx1">
                    <a:tint val="75000"/>
                  </a:schemeClr>
                </a:solidFill>
                <a:hlinkClick r:id="rId4"/>
              </a:rPr>
              <a:t>http://enmgblog.blogspot.be</a:t>
            </a:r>
            <a:endParaRPr lang="fr-FR" dirty="0" smtClean="0">
              <a:solidFill>
                <a:schemeClr val="tx1">
                  <a:tint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ous-titre 2"/>
          <p:cNvSpPr txBox="1">
            <a:spLocks/>
          </p:cNvSpPr>
          <p:nvPr/>
        </p:nvSpPr>
        <p:spPr>
          <a:xfrm>
            <a:off x="1371600" y="11971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nl-BE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Régions anatomiques d’intérêt :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nl-BE" sz="3200" dirty="0">
                <a:solidFill>
                  <a:schemeClr val="tx1">
                    <a:tint val="75000"/>
                  </a:schemeClr>
                </a:solidFill>
              </a:rPr>
              <a:t>par rapport à la clavicule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2075" y="1617241"/>
            <a:ext cx="6625133" cy="4493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8775">
              <a:lnSpc>
                <a:spcPct val="150000"/>
              </a:lnSpc>
              <a:buFont typeface="Wingdings" charset="2"/>
              <a:buChar char=""/>
              <a:tabLst>
                <a:tab pos="358775" algn="l"/>
              </a:tabLst>
            </a:pPr>
            <a:r>
              <a:rPr lang="fr-FR" sz="2400" dirty="0"/>
              <a:t>De la </a:t>
            </a:r>
            <a:r>
              <a:rPr lang="fr-FR" sz="2400" b="1" dirty="0">
                <a:solidFill>
                  <a:srgbClr val="0000FF"/>
                </a:solidFill>
              </a:rPr>
              <a:t>région infra-claviculaire</a:t>
            </a:r>
            <a:r>
              <a:rPr lang="fr-FR" sz="2400" dirty="0"/>
              <a:t> s’individualisent 	les </a:t>
            </a:r>
            <a:r>
              <a:rPr lang="fr-FR" sz="2400" b="1" dirty="0">
                <a:solidFill>
                  <a:schemeClr val="accent6">
                    <a:lumMod val="75000"/>
                  </a:schemeClr>
                </a:solidFill>
              </a:rPr>
              <a:t>troncs secondaires </a:t>
            </a:r>
            <a:r>
              <a:rPr lang="fr-FR" sz="2400" dirty="0" err="1"/>
              <a:t>antéro-externe</a:t>
            </a:r>
            <a:r>
              <a:rPr lang="fr-FR" sz="2400" dirty="0"/>
              <a:t> </a:t>
            </a:r>
            <a:br>
              <a:rPr lang="fr-FR" sz="2400" dirty="0"/>
            </a:br>
            <a:r>
              <a:rPr lang="fr-FR" sz="2400" dirty="0"/>
              <a:t>	(TSAE), postérieur (TSP) et </a:t>
            </a:r>
            <a:br>
              <a:rPr lang="fr-FR" sz="2400" dirty="0"/>
            </a:br>
            <a:r>
              <a:rPr lang="fr-FR" sz="2400" dirty="0"/>
              <a:t>	</a:t>
            </a:r>
            <a:r>
              <a:rPr lang="fr-FR" sz="2400" dirty="0" err="1"/>
              <a:t>antéro-interne</a:t>
            </a:r>
            <a:r>
              <a:rPr lang="fr-FR" sz="2400" dirty="0"/>
              <a:t> (TSAI), </a:t>
            </a:r>
            <a:br>
              <a:rPr lang="fr-FR" sz="2400" dirty="0"/>
            </a:br>
            <a:r>
              <a:rPr lang="fr-FR" sz="2400" dirty="0"/>
              <a:t>	puis les </a:t>
            </a:r>
            <a:r>
              <a:rPr lang="fr-FR" sz="2400" b="1" dirty="0">
                <a:solidFill>
                  <a:srgbClr val="E46C0A"/>
                </a:solidFill>
              </a:rPr>
              <a:t>5 branches terminales </a:t>
            </a:r>
            <a:r>
              <a:rPr lang="fr-FR" sz="2400" dirty="0"/>
              <a:t/>
            </a:r>
            <a:br>
              <a:rPr lang="fr-FR" sz="2400" dirty="0"/>
            </a:br>
            <a:r>
              <a:rPr lang="fr-FR" sz="2400" dirty="0"/>
              <a:t>	(nerfs musculocutané, </a:t>
            </a:r>
            <a:br>
              <a:rPr lang="fr-FR" sz="2400" dirty="0"/>
            </a:br>
            <a:r>
              <a:rPr lang="fr-FR" sz="2400" dirty="0"/>
              <a:t>	médian, axillaire, </a:t>
            </a:r>
            <a:br>
              <a:rPr lang="fr-FR" sz="2400" dirty="0"/>
            </a:br>
            <a:r>
              <a:rPr lang="fr-FR" sz="2400" dirty="0"/>
              <a:t>	radial et ulnaire) </a:t>
            </a:r>
          </a:p>
        </p:txBody>
      </p:sp>
      <p:pic>
        <p:nvPicPr>
          <p:cNvPr id="7" name="Image 6" descr="FIG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2882153"/>
            <a:ext cx="4617210" cy="39631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ous-titre 2"/>
          <p:cNvSpPr txBox="1">
            <a:spLocks/>
          </p:cNvSpPr>
          <p:nvPr/>
        </p:nvSpPr>
        <p:spPr>
          <a:xfrm>
            <a:off x="826645" y="11971"/>
            <a:ext cx="7367912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nl-BE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Régions anatomiques d’intérêt :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nl-BE" sz="3200" dirty="0">
                <a:solidFill>
                  <a:schemeClr val="tx1">
                    <a:tint val="75000"/>
                  </a:schemeClr>
                </a:solidFill>
              </a:rPr>
              <a:t>par rapport aux plans frontal et sagittal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975" y="1193339"/>
            <a:ext cx="8086736" cy="3939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8775">
              <a:lnSpc>
                <a:spcPct val="150000"/>
              </a:lnSpc>
              <a:buFont typeface="Wingdings" charset="2"/>
              <a:buChar char=""/>
              <a:tabLst>
                <a:tab pos="358775" algn="l"/>
              </a:tabLst>
            </a:pPr>
            <a:r>
              <a:rPr lang="fr-FR" sz="2400" dirty="0"/>
              <a:t>Le plexus brachial se subdivise en 3 régions, </a:t>
            </a:r>
            <a:br>
              <a:rPr lang="fr-FR" sz="2400" dirty="0"/>
            </a:br>
            <a:r>
              <a:rPr lang="fr-FR" sz="2400" dirty="0"/>
              <a:t>	une </a:t>
            </a:r>
            <a:r>
              <a:rPr lang="fr-FR" sz="2400" b="1" dirty="0">
                <a:solidFill>
                  <a:srgbClr val="0000FF"/>
                </a:solidFill>
              </a:rPr>
              <a:t>région supérieure</a:t>
            </a:r>
            <a:r>
              <a:rPr lang="fr-FR" sz="2400" dirty="0" smtClean="0">
                <a:solidFill>
                  <a:srgbClr val="0000FF"/>
                </a:solidFill>
              </a:rPr>
              <a:t> </a:t>
            </a:r>
            <a:br>
              <a:rPr lang="fr-FR" sz="2400" dirty="0" smtClean="0">
                <a:solidFill>
                  <a:srgbClr val="0000FF"/>
                </a:solidFill>
              </a:rPr>
            </a:br>
            <a:r>
              <a:rPr lang="fr-FR" sz="2400" dirty="0" smtClean="0">
                <a:solidFill>
                  <a:srgbClr val="0000FF"/>
                </a:solidFill>
              </a:rPr>
              <a:t>	</a:t>
            </a:r>
            <a:r>
              <a:rPr lang="fr-FR" sz="2400" dirty="0" smtClean="0"/>
              <a:t>proximale </a:t>
            </a:r>
            <a:r>
              <a:rPr lang="fr-FR" sz="2400" dirty="0"/>
              <a:t>(TPS) et</a:t>
            </a:r>
            <a:r>
              <a:rPr lang="fr-FR" sz="2400" dirty="0" smtClean="0"/>
              <a:t> distale </a:t>
            </a:r>
            <a:r>
              <a:rPr lang="fr-FR" sz="2400" dirty="0"/>
              <a:t>(TSAE),</a:t>
            </a:r>
            <a:r>
              <a:rPr lang="fr-FR" sz="2400" dirty="0" smtClean="0"/>
              <a:t> </a:t>
            </a:r>
            <a:br>
              <a:rPr lang="fr-FR" sz="2400" dirty="0" smtClean="0"/>
            </a:br>
            <a:r>
              <a:rPr lang="fr-FR" sz="2400" dirty="0" smtClean="0"/>
              <a:t>	une </a:t>
            </a:r>
            <a:r>
              <a:rPr lang="fr-FR" sz="2400" b="1" dirty="0">
                <a:solidFill>
                  <a:srgbClr val="0000FF"/>
                </a:solidFill>
              </a:rPr>
              <a:t>région</a:t>
            </a:r>
            <a:r>
              <a:rPr lang="fr-FR" sz="2400" b="1" dirty="0" smtClean="0">
                <a:solidFill>
                  <a:srgbClr val="0000FF"/>
                </a:solidFill>
              </a:rPr>
              <a:t> moyenne</a:t>
            </a:r>
            <a:r>
              <a:rPr lang="fr-FR" sz="2400" dirty="0" smtClean="0">
                <a:solidFill>
                  <a:srgbClr val="0000FF"/>
                </a:solidFill>
              </a:rPr>
              <a:t> </a:t>
            </a:r>
            <a:r>
              <a:rPr lang="fr-FR" sz="2400" dirty="0" smtClean="0"/>
              <a:t>(</a:t>
            </a:r>
            <a:r>
              <a:rPr lang="fr-FR" sz="2400" dirty="0"/>
              <a:t>TPM)</a:t>
            </a:r>
            <a:r>
              <a:rPr lang="fr-FR" sz="2400" dirty="0" smtClean="0"/>
              <a:t> </a:t>
            </a:r>
            <a:br>
              <a:rPr lang="fr-FR" sz="2400" dirty="0" smtClean="0"/>
            </a:br>
            <a:r>
              <a:rPr lang="fr-FR" sz="2400" dirty="0" smtClean="0"/>
              <a:t>	</a:t>
            </a:r>
            <a:r>
              <a:rPr lang="fr-FR" sz="2400" b="1" dirty="0" smtClean="0">
                <a:solidFill>
                  <a:srgbClr val="0000FF"/>
                </a:solidFill>
              </a:rPr>
              <a:t>et </a:t>
            </a:r>
            <a:r>
              <a:rPr lang="fr-FR" sz="2400" b="1" dirty="0">
                <a:solidFill>
                  <a:srgbClr val="0000FF"/>
                </a:solidFill>
              </a:rPr>
              <a:t>postérieure</a:t>
            </a:r>
            <a:r>
              <a:rPr lang="fr-FR" sz="2400" dirty="0">
                <a:solidFill>
                  <a:srgbClr val="0000FF"/>
                </a:solidFill>
              </a:rPr>
              <a:t> </a:t>
            </a:r>
            <a:r>
              <a:rPr lang="fr-FR" sz="2400" dirty="0"/>
              <a:t>(TSP) et </a:t>
            </a:r>
            <a:br>
              <a:rPr lang="fr-FR" sz="2400" dirty="0"/>
            </a:br>
            <a:r>
              <a:rPr lang="fr-FR" sz="2400" dirty="0"/>
              <a:t>	une </a:t>
            </a:r>
            <a:r>
              <a:rPr lang="fr-FR" sz="2400" b="1" dirty="0">
                <a:solidFill>
                  <a:srgbClr val="0000FF"/>
                </a:solidFill>
              </a:rPr>
              <a:t>région 	inférieure</a:t>
            </a:r>
            <a:r>
              <a:rPr lang="fr-FR" sz="2400" dirty="0">
                <a:solidFill>
                  <a:srgbClr val="0000FF"/>
                </a:solidFill>
              </a:rPr>
              <a:t> </a:t>
            </a:r>
            <a:r>
              <a:rPr lang="fr-FR" sz="2400" dirty="0"/>
              <a:t/>
            </a:r>
            <a:br>
              <a:rPr lang="fr-FR" sz="2400" dirty="0"/>
            </a:br>
            <a:r>
              <a:rPr lang="fr-FR" sz="2400" dirty="0"/>
              <a:t>	proximale (TPI)</a:t>
            </a:r>
            <a:r>
              <a:rPr lang="fr-FR" sz="2400" dirty="0" smtClean="0"/>
              <a:t> et </a:t>
            </a:r>
            <a:r>
              <a:rPr lang="fr-FR" sz="2400" dirty="0"/>
              <a:t>distale (TSAI) </a:t>
            </a:r>
          </a:p>
        </p:txBody>
      </p:sp>
      <p:pic>
        <p:nvPicPr>
          <p:cNvPr id="7" name="Image 6" descr="FIG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2869453"/>
            <a:ext cx="4617210" cy="39631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63075" y="1569313"/>
            <a:ext cx="8338323" cy="4493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8775">
              <a:lnSpc>
                <a:spcPct val="150000"/>
              </a:lnSpc>
              <a:buFont typeface="Wingdings" charset="2"/>
              <a:buChar char=""/>
              <a:tabLst>
                <a:tab pos="358775" algn="l"/>
              </a:tabLst>
            </a:pPr>
            <a:r>
              <a:rPr lang="fr-FR" sz="2400" b="1" dirty="0">
                <a:solidFill>
                  <a:srgbClr val="0000FF"/>
                </a:solidFill>
              </a:rPr>
              <a:t>Les atteintes iatrogènes </a:t>
            </a:r>
            <a:r>
              <a:rPr lang="fr-FR" sz="2400" dirty="0"/>
              <a:t>(7 à 10% des plexopathies brachiales)</a:t>
            </a:r>
          </a:p>
          <a:p>
            <a:pPr indent="358775">
              <a:lnSpc>
                <a:spcPct val="150000"/>
              </a:lnSpc>
              <a:buFont typeface="Wingdings" charset="2"/>
              <a:buChar char=""/>
              <a:tabLst>
                <a:tab pos="358775" algn="l"/>
              </a:tabLst>
            </a:pPr>
            <a:r>
              <a:rPr lang="fr-FR" sz="2400" dirty="0"/>
              <a:t>lésion </a:t>
            </a:r>
            <a:r>
              <a:rPr lang="fr-FR" sz="2400" dirty="0" err="1"/>
              <a:t>neurapraxique</a:t>
            </a:r>
            <a:r>
              <a:rPr lang="fr-FR" sz="2400" dirty="0"/>
              <a:t> avec bloc de conduction (BC)</a:t>
            </a:r>
            <a:r>
              <a:rPr lang="fr-FR" sz="2400" dirty="0" smtClean="0"/>
              <a:t> </a:t>
            </a:r>
            <a:br>
              <a:rPr lang="fr-FR" sz="2400" dirty="0" smtClean="0"/>
            </a:br>
            <a:r>
              <a:rPr lang="fr-FR" sz="2400" dirty="0" smtClean="0"/>
              <a:t>	du </a:t>
            </a:r>
            <a:r>
              <a:rPr lang="fr-FR" sz="2400" b="1" dirty="0">
                <a:solidFill>
                  <a:schemeClr val="accent6">
                    <a:lumMod val="75000"/>
                  </a:schemeClr>
                </a:solidFill>
              </a:rPr>
              <a:t>TPS</a:t>
            </a:r>
            <a:r>
              <a:rPr lang="fr-FR" sz="2400" dirty="0" smtClean="0"/>
              <a:t> (</a:t>
            </a:r>
            <a:r>
              <a:rPr lang="fr-FR" sz="2400" dirty="0"/>
              <a:t>paralysie </a:t>
            </a:r>
            <a:r>
              <a:rPr lang="fr-FR" sz="2400" dirty="0" err="1"/>
              <a:t>post-opératoire</a:t>
            </a:r>
            <a:r>
              <a:rPr lang="fr-FR" sz="2400" dirty="0"/>
              <a:t>)</a:t>
            </a:r>
          </a:p>
          <a:p>
            <a:pPr indent="358775">
              <a:lnSpc>
                <a:spcPct val="150000"/>
              </a:lnSpc>
              <a:buFont typeface="Wingdings" charset="2"/>
              <a:buChar char=""/>
              <a:tabLst>
                <a:tab pos="358775" algn="l"/>
              </a:tabLst>
            </a:pPr>
            <a:r>
              <a:rPr lang="fr-FR" sz="2400" dirty="0"/>
              <a:t>Atteinte radiculaire </a:t>
            </a:r>
            <a:r>
              <a:rPr lang="fr-FR" sz="2400" b="1" dirty="0">
                <a:solidFill>
                  <a:srgbClr val="E46C0A"/>
                </a:solidFill>
              </a:rPr>
              <a:t>EF C8</a:t>
            </a:r>
            <a:r>
              <a:rPr lang="fr-FR" sz="2400" dirty="0" smtClean="0">
                <a:solidFill>
                  <a:srgbClr val="E46C0A"/>
                </a:solidFill>
              </a:rPr>
              <a:t> </a:t>
            </a:r>
            <a:br>
              <a:rPr lang="fr-FR" sz="2400" dirty="0" smtClean="0">
                <a:solidFill>
                  <a:srgbClr val="E46C0A"/>
                </a:solidFill>
              </a:rPr>
            </a:br>
            <a:r>
              <a:rPr lang="fr-FR" sz="2400" dirty="0" smtClean="0">
                <a:solidFill>
                  <a:srgbClr val="E46C0A"/>
                </a:solidFill>
              </a:rPr>
              <a:t>	</a:t>
            </a:r>
            <a:r>
              <a:rPr lang="fr-FR" sz="2400" dirty="0" smtClean="0"/>
              <a:t>(</a:t>
            </a:r>
            <a:r>
              <a:rPr lang="fr-FR" sz="2400" dirty="0"/>
              <a:t>pontage </a:t>
            </a:r>
            <a:r>
              <a:rPr lang="fr-FR" sz="2400" dirty="0" err="1"/>
              <a:t>aorto-coronaire</a:t>
            </a:r>
            <a:r>
              <a:rPr lang="fr-FR" sz="2400" dirty="0"/>
              <a:t> avec</a:t>
            </a:r>
            <a:r>
              <a:rPr lang="fr-FR" sz="2400" dirty="0" smtClean="0"/>
              <a:t> </a:t>
            </a:r>
            <a:r>
              <a:rPr lang="fr-FR" sz="2400" dirty="0" err="1" smtClean="0"/>
              <a:t>sternotomie</a:t>
            </a:r>
            <a:r>
              <a:rPr lang="fr-FR" sz="2400" dirty="0" smtClean="0"/>
              <a:t> </a:t>
            </a:r>
            <a:r>
              <a:rPr lang="fr-FR" sz="2400" dirty="0"/>
              <a:t>médiane) </a:t>
            </a:r>
          </a:p>
          <a:p>
            <a:pPr indent="358775">
              <a:lnSpc>
                <a:spcPct val="150000"/>
              </a:lnSpc>
              <a:buFont typeface="Wingdings" charset="2"/>
              <a:buChar char=""/>
              <a:tabLst>
                <a:tab pos="358775" algn="l"/>
              </a:tabLst>
            </a:pPr>
            <a:r>
              <a:rPr lang="fr-FR" sz="2400" dirty="0"/>
              <a:t>Après chirurgie de la région coracoïdienne (ex. : intervention 	de </a:t>
            </a:r>
            <a:r>
              <a:rPr lang="fr-FR" sz="2400" dirty="0" err="1"/>
              <a:t>Latarjet</a:t>
            </a:r>
            <a:r>
              <a:rPr lang="fr-FR" sz="2400" dirty="0"/>
              <a:t>), la souffrance nerveuse concerne les branches 	nerveuses terminales comme le </a:t>
            </a:r>
            <a:r>
              <a:rPr lang="fr-FR" sz="2400" b="1" dirty="0">
                <a:solidFill>
                  <a:srgbClr val="E46C0A"/>
                </a:solidFill>
              </a:rPr>
              <a:t>nerf musculocutané</a:t>
            </a:r>
            <a:endParaRPr lang="fr-FR" sz="2400" dirty="0">
              <a:solidFill>
                <a:srgbClr val="E46C0A"/>
              </a:solidFill>
            </a:endParaRPr>
          </a:p>
        </p:txBody>
      </p:sp>
      <p:sp>
        <p:nvSpPr>
          <p:cNvPr id="6" name="Sous-titre 2"/>
          <p:cNvSpPr txBox="1">
            <a:spLocks/>
          </p:cNvSpPr>
          <p:nvPr/>
        </p:nvSpPr>
        <p:spPr>
          <a:xfrm>
            <a:off x="1371600" y="371431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nl-BE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Contexte clinique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63075" y="1569313"/>
            <a:ext cx="8338323" cy="4493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8775">
              <a:lnSpc>
                <a:spcPct val="150000"/>
              </a:lnSpc>
              <a:buFont typeface="Wingdings" charset="2"/>
              <a:buChar char=""/>
              <a:tabLst>
                <a:tab pos="358775" algn="l"/>
              </a:tabLst>
            </a:pPr>
            <a:r>
              <a:rPr lang="fr-FR" sz="2400" b="1" dirty="0" smtClean="0">
                <a:solidFill>
                  <a:srgbClr val="0000FF"/>
                </a:solidFill>
              </a:rPr>
              <a:t>Contexte </a:t>
            </a:r>
            <a:r>
              <a:rPr lang="fr-FR" sz="2400" b="1" dirty="0">
                <a:solidFill>
                  <a:srgbClr val="0000FF"/>
                </a:solidFill>
              </a:rPr>
              <a:t>néoplasique </a:t>
            </a:r>
          </a:p>
          <a:p>
            <a:pPr indent="358775">
              <a:lnSpc>
                <a:spcPct val="150000"/>
              </a:lnSpc>
              <a:buFont typeface="Wingdings" charset="2"/>
              <a:buChar char=""/>
              <a:tabLst>
                <a:tab pos="358775" algn="l"/>
              </a:tabLst>
            </a:pPr>
            <a:r>
              <a:rPr lang="fr-FR" sz="2400" dirty="0"/>
              <a:t>Plexopathie </a:t>
            </a:r>
            <a:r>
              <a:rPr lang="fr-FR" sz="2400" u="sng" dirty="0" err="1"/>
              <a:t>infiltrative</a:t>
            </a:r>
            <a:r>
              <a:rPr lang="fr-FR" sz="2400" dirty="0"/>
              <a:t> douloureuse avec perte axonale sévère 	et évolutive touchant la racine </a:t>
            </a:r>
            <a:r>
              <a:rPr lang="fr-FR" sz="2400" b="1" dirty="0">
                <a:solidFill>
                  <a:srgbClr val="E46C0A"/>
                </a:solidFill>
              </a:rPr>
              <a:t>EF D1</a:t>
            </a:r>
            <a:r>
              <a:rPr lang="fr-FR" sz="2400" dirty="0">
                <a:solidFill>
                  <a:srgbClr val="E46C0A"/>
                </a:solidFill>
              </a:rPr>
              <a:t> </a:t>
            </a:r>
            <a:r>
              <a:rPr lang="fr-FR" sz="2400" dirty="0"/>
              <a:t>ou le </a:t>
            </a:r>
            <a:r>
              <a:rPr lang="fr-FR" sz="2400" b="1" dirty="0">
                <a:solidFill>
                  <a:srgbClr val="E46C0A"/>
                </a:solidFill>
              </a:rPr>
              <a:t>TPI</a:t>
            </a:r>
            <a:r>
              <a:rPr lang="fr-FR" sz="2400" b="1" dirty="0"/>
              <a:t> </a:t>
            </a:r>
          </a:p>
          <a:p>
            <a:pPr indent="358775">
              <a:lnSpc>
                <a:spcPct val="150000"/>
              </a:lnSpc>
              <a:buFont typeface="Wingdings" charset="2"/>
              <a:buChar char=""/>
              <a:tabLst>
                <a:tab pos="358775" algn="l"/>
              </a:tabLst>
            </a:pPr>
            <a:r>
              <a:rPr lang="fr-FR" sz="2400" dirty="0"/>
              <a:t>Plexopathie </a:t>
            </a:r>
            <a:r>
              <a:rPr lang="fr-FR" sz="2400" u="sng" dirty="0" err="1"/>
              <a:t>post-radique</a:t>
            </a:r>
            <a:r>
              <a:rPr lang="fr-FR" sz="2400" dirty="0"/>
              <a:t> avec </a:t>
            </a:r>
            <a:r>
              <a:rPr lang="fr-FR" sz="2400" dirty="0" err="1"/>
              <a:t>myokymies</a:t>
            </a:r>
            <a:r>
              <a:rPr lang="fr-FR" sz="2400" dirty="0"/>
              <a:t>, </a:t>
            </a:r>
            <a:r>
              <a:rPr lang="fr-FR" sz="2400" b="1" dirty="0">
                <a:solidFill>
                  <a:srgbClr val="E46C0A"/>
                </a:solidFill>
              </a:rPr>
              <a:t>BC </a:t>
            </a:r>
            <a:r>
              <a:rPr lang="fr-FR" sz="2400" b="1" dirty="0" err="1">
                <a:solidFill>
                  <a:srgbClr val="E46C0A"/>
                </a:solidFill>
              </a:rPr>
              <a:t>infra-</a:t>
            </a:r>
            <a:r>
              <a:rPr lang="fr-FR" sz="2400" b="1" dirty="0">
                <a:solidFill>
                  <a:srgbClr val="E46C0A"/>
                </a:solidFill>
              </a:rPr>
              <a:t>	claviculaires diffus</a:t>
            </a:r>
            <a:r>
              <a:rPr lang="fr-FR" sz="2400" dirty="0"/>
              <a:t> et perte axonale secondaire </a:t>
            </a:r>
          </a:p>
          <a:p>
            <a:pPr indent="358775">
              <a:lnSpc>
                <a:spcPct val="150000"/>
              </a:lnSpc>
              <a:buFont typeface="Wingdings" charset="2"/>
              <a:buChar char=""/>
              <a:tabLst>
                <a:tab pos="358775" algn="l"/>
              </a:tabLst>
            </a:pPr>
            <a:r>
              <a:rPr lang="fr-FR" sz="2400" dirty="0"/>
              <a:t>Les tumeurs </a:t>
            </a:r>
            <a:r>
              <a:rPr lang="fr-FR" sz="2400" u="sng" dirty="0"/>
              <a:t>primitives</a:t>
            </a:r>
            <a:r>
              <a:rPr lang="fr-FR" sz="2400" dirty="0"/>
              <a:t> du plexus brachial sont très souvent 	bénignes, </a:t>
            </a:r>
            <a:r>
              <a:rPr lang="fr-FR" sz="2400" dirty="0" err="1"/>
              <a:t>schwannomes</a:t>
            </a:r>
            <a:r>
              <a:rPr lang="fr-FR" sz="2400" dirty="0"/>
              <a:t> et neurofibromes, et situées à la 	</a:t>
            </a:r>
            <a:r>
              <a:rPr lang="fr-FR" sz="2400" b="1" dirty="0">
                <a:solidFill>
                  <a:srgbClr val="E46C0A"/>
                </a:solidFill>
              </a:rPr>
              <a:t>partie proximale du TPS ou TPM</a:t>
            </a:r>
            <a:endParaRPr lang="fr-FR" sz="2400" dirty="0">
              <a:solidFill>
                <a:srgbClr val="E46C0A"/>
              </a:solidFill>
            </a:endParaRPr>
          </a:p>
        </p:txBody>
      </p:sp>
      <p:sp>
        <p:nvSpPr>
          <p:cNvPr id="6" name="Sous-titre 2"/>
          <p:cNvSpPr txBox="1">
            <a:spLocks/>
          </p:cNvSpPr>
          <p:nvPr/>
        </p:nvSpPr>
        <p:spPr>
          <a:xfrm>
            <a:off x="1371600" y="371431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nl-BE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Contexte clinique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63075" y="2695621"/>
            <a:ext cx="8338323" cy="3939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8775">
              <a:lnSpc>
                <a:spcPct val="150000"/>
              </a:lnSpc>
              <a:buFont typeface="Wingdings" charset="2"/>
              <a:buChar char=""/>
              <a:tabLst>
                <a:tab pos="358775" algn="l"/>
              </a:tabLst>
            </a:pPr>
            <a:r>
              <a:rPr lang="fr-FR" sz="2400" b="1" dirty="0" smtClean="0">
                <a:solidFill>
                  <a:srgbClr val="0000FF"/>
                </a:solidFill>
              </a:rPr>
              <a:t>Contexte traumatique</a:t>
            </a:r>
            <a:r>
              <a:rPr lang="fr-FR" sz="2400" dirty="0" smtClean="0"/>
              <a:t> =&gt; l’atteinte </a:t>
            </a:r>
            <a:r>
              <a:rPr lang="fr-FR" sz="2400" dirty="0"/>
              <a:t>est </a:t>
            </a:r>
            <a:r>
              <a:rPr lang="fr-FR" sz="2400" b="1" dirty="0" err="1">
                <a:solidFill>
                  <a:srgbClr val="E46C0A"/>
                </a:solidFill>
              </a:rPr>
              <a:t>supra-claviculaire</a:t>
            </a:r>
            <a:r>
              <a:rPr lang="fr-FR" sz="2400" dirty="0">
                <a:solidFill>
                  <a:srgbClr val="E46C0A"/>
                </a:solidFill>
              </a:rPr>
              <a:t> </a:t>
            </a:r>
            <a:r>
              <a:rPr lang="fr-FR" sz="2400" dirty="0"/>
              <a:t>	dans 70 à 75% des cas</a:t>
            </a:r>
          </a:p>
          <a:p>
            <a:pPr indent="358775">
              <a:lnSpc>
                <a:spcPct val="150000"/>
              </a:lnSpc>
              <a:buFont typeface="Wingdings" charset="2"/>
              <a:buChar char=""/>
              <a:tabLst>
                <a:tab pos="358775" algn="l"/>
              </a:tabLst>
            </a:pPr>
            <a:r>
              <a:rPr lang="fr-FR" sz="2400" dirty="0"/>
              <a:t>Les accidents de la route (moto surtout</a:t>
            </a:r>
            <a:r>
              <a:rPr lang="fr-FR" sz="2400" dirty="0" smtClean="0"/>
              <a:t>) = 70</a:t>
            </a:r>
            <a:r>
              <a:rPr lang="fr-FR" sz="2400" dirty="0"/>
              <a:t>% des</a:t>
            </a:r>
            <a:r>
              <a:rPr lang="fr-FR" sz="2400" dirty="0" smtClean="0"/>
              <a:t> atteintes 	plexuelles </a:t>
            </a:r>
            <a:r>
              <a:rPr lang="fr-FR" sz="2400" dirty="0"/>
              <a:t>traumatiques</a:t>
            </a:r>
          </a:p>
          <a:p>
            <a:pPr indent="358775">
              <a:lnSpc>
                <a:spcPct val="150000"/>
              </a:lnSpc>
              <a:buFont typeface="Wingdings" charset="2"/>
              <a:buChar char=""/>
              <a:tabLst>
                <a:tab pos="358775" algn="l"/>
              </a:tabLst>
            </a:pPr>
            <a:r>
              <a:rPr lang="fr-FR" sz="2400" dirty="0"/>
              <a:t>Complètes, intéressant les 5 racines (classiquement rupture 	C5C6 et avulsion C7C8D1) ou se limitant à une rupture du </a:t>
            </a:r>
            <a:r>
              <a:rPr lang="fr-FR" sz="2400" b="1" dirty="0">
                <a:solidFill>
                  <a:srgbClr val="E46C0A"/>
                </a:solidFill>
              </a:rPr>
              <a:t>TPS</a:t>
            </a:r>
            <a:r>
              <a:rPr lang="fr-FR" sz="2400" dirty="0"/>
              <a:t> 	ou des racines </a:t>
            </a:r>
            <a:r>
              <a:rPr lang="fr-FR" sz="2400" b="1" dirty="0">
                <a:solidFill>
                  <a:srgbClr val="E46C0A"/>
                </a:solidFill>
              </a:rPr>
              <a:t>EF C5C6</a:t>
            </a:r>
            <a:r>
              <a:rPr lang="fr-FR" sz="2400" dirty="0"/>
              <a:t>. </a:t>
            </a:r>
          </a:p>
        </p:txBody>
      </p:sp>
      <p:sp>
        <p:nvSpPr>
          <p:cNvPr id="6" name="Sous-titre 2"/>
          <p:cNvSpPr txBox="1">
            <a:spLocks/>
          </p:cNvSpPr>
          <p:nvPr/>
        </p:nvSpPr>
        <p:spPr>
          <a:xfrm>
            <a:off x="3348309" y="703639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nl-BE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Contexte clinique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Image 6" descr="Figure 3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105864" cy="269562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2456239"/>
            <a:ext cx="4292600" cy="2393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63075" y="3888255"/>
            <a:ext cx="8338323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8775">
              <a:lnSpc>
                <a:spcPct val="150000"/>
              </a:lnSpc>
              <a:buFont typeface="Wingdings" charset="2"/>
              <a:buChar char=""/>
              <a:tabLst>
                <a:tab pos="358775" algn="l"/>
              </a:tabLst>
            </a:pPr>
            <a:r>
              <a:rPr lang="fr-FR" sz="2400" dirty="0"/>
              <a:t>Dans 15% des cas, la lésion est à la fois </a:t>
            </a:r>
            <a:r>
              <a:rPr lang="fr-FR" sz="2400" b="1" dirty="0" err="1">
                <a:solidFill>
                  <a:srgbClr val="0000FF"/>
                </a:solidFill>
              </a:rPr>
              <a:t>pré-</a:t>
            </a:r>
            <a:r>
              <a:rPr lang="fr-FR" sz="2400" b="1" dirty="0">
                <a:solidFill>
                  <a:srgbClr val="0000FF"/>
                </a:solidFill>
              </a:rPr>
              <a:t> et </a:t>
            </a:r>
            <a:r>
              <a:rPr lang="fr-FR" sz="2400" b="1" dirty="0" err="1">
                <a:solidFill>
                  <a:srgbClr val="0000FF"/>
                </a:solidFill>
              </a:rPr>
              <a:t>post-</a:t>
            </a:r>
            <a:r>
              <a:rPr lang="fr-FR" sz="2400" b="1" dirty="0">
                <a:solidFill>
                  <a:srgbClr val="0000FF"/>
                </a:solidFill>
              </a:rPr>
              <a:t>	ganglionnaire</a:t>
            </a:r>
            <a:r>
              <a:rPr lang="fr-FR" sz="2400" dirty="0"/>
              <a:t> avec une atteinte infra-claviculaire au niveau de 	certains sites d’encrage (</a:t>
            </a:r>
            <a:r>
              <a:rPr lang="fr-FR" sz="2400" b="1" dirty="0">
                <a:solidFill>
                  <a:schemeClr val="accent6">
                    <a:lumMod val="75000"/>
                  </a:schemeClr>
                </a:solidFill>
              </a:rPr>
              <a:t>nerfs axillaire</a:t>
            </a:r>
            <a:r>
              <a:rPr lang="fr-FR" sz="2400" dirty="0"/>
              <a:t> dans l’espace 	quadrilatère, </a:t>
            </a:r>
            <a:r>
              <a:rPr lang="fr-FR" sz="2400" b="1" dirty="0">
                <a:solidFill>
                  <a:srgbClr val="E46C0A"/>
                </a:solidFill>
              </a:rPr>
              <a:t>musculocutané</a:t>
            </a:r>
            <a:r>
              <a:rPr lang="fr-FR" sz="2400" dirty="0"/>
              <a:t> au niveau du muscle </a:t>
            </a:r>
            <a:r>
              <a:rPr lang="fr-FR" sz="2400" dirty="0" err="1"/>
              <a:t>coraco-</a:t>
            </a:r>
            <a:r>
              <a:rPr lang="fr-FR" sz="2400" dirty="0"/>
              <a:t>	brachial, </a:t>
            </a:r>
            <a:r>
              <a:rPr lang="fr-FR" sz="2400" b="1" dirty="0" err="1">
                <a:solidFill>
                  <a:srgbClr val="E46C0A"/>
                </a:solidFill>
              </a:rPr>
              <a:t>sus-scapulaire</a:t>
            </a:r>
            <a:r>
              <a:rPr lang="fr-FR" sz="2400" dirty="0">
                <a:solidFill>
                  <a:srgbClr val="E46C0A"/>
                </a:solidFill>
              </a:rPr>
              <a:t> </a:t>
            </a:r>
            <a:r>
              <a:rPr lang="fr-FR" sz="2400" dirty="0"/>
              <a:t>dans les 2 échancrures). </a:t>
            </a:r>
          </a:p>
        </p:txBody>
      </p:sp>
      <p:sp>
        <p:nvSpPr>
          <p:cNvPr id="6" name="Sous-titre 2"/>
          <p:cNvSpPr txBox="1">
            <a:spLocks/>
          </p:cNvSpPr>
          <p:nvPr/>
        </p:nvSpPr>
        <p:spPr>
          <a:xfrm>
            <a:off x="3348309" y="94039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nl-BE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Contexte clinique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Image 6" descr="Figure 3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105864" cy="269562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2456239"/>
            <a:ext cx="4292600" cy="2393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Image 8" descr="Fig-2-Vue-posterieure-de-l-'-epaule-Schema-tire-et-adapte-de-Netter-Collection-of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3800" y="776755"/>
            <a:ext cx="3543300" cy="2362200"/>
          </a:xfrm>
          <a:prstGeom prst="rect">
            <a:avLst/>
          </a:prstGeom>
        </p:spPr>
      </p:pic>
      <p:pic>
        <p:nvPicPr>
          <p:cNvPr id="10" name="Image 9" descr="naxil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3075" y="2456239"/>
            <a:ext cx="1947334" cy="1460500"/>
          </a:xfrm>
          <a:prstGeom prst="rect">
            <a:avLst/>
          </a:prstGeom>
        </p:spPr>
      </p:pic>
      <p:pic>
        <p:nvPicPr>
          <p:cNvPr id="11" name="Image 10" descr="coraco-brachial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48309" y="2503955"/>
            <a:ext cx="1218057" cy="1460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33719" y="3372736"/>
            <a:ext cx="3847916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8775">
              <a:lnSpc>
                <a:spcPct val="150000"/>
              </a:lnSpc>
              <a:buFont typeface="Wingdings" charset="2"/>
              <a:buChar char=""/>
              <a:tabLst>
                <a:tab pos="358775" algn="l"/>
              </a:tabLst>
            </a:pPr>
            <a:r>
              <a:rPr lang="fr-FR" sz="2400" dirty="0"/>
              <a:t>Les traumatismes avec 	</a:t>
            </a:r>
            <a:r>
              <a:rPr lang="fr-FR" sz="2400" b="1" dirty="0">
                <a:solidFill>
                  <a:srgbClr val="0000FF"/>
                </a:solidFill>
              </a:rPr>
              <a:t>traction sur le bras en 	élévation </a:t>
            </a:r>
            <a:r>
              <a:rPr lang="fr-FR" sz="2400" dirty="0"/>
              <a:t>s’accompagnent 	fréquemment d’une 	</a:t>
            </a:r>
            <a:r>
              <a:rPr lang="fr-FR" sz="2400" b="1" dirty="0">
                <a:solidFill>
                  <a:srgbClr val="E46C0A"/>
                </a:solidFill>
              </a:rPr>
              <a:t>avulsion C8D1</a:t>
            </a:r>
            <a:r>
              <a:rPr lang="fr-FR" sz="2400" dirty="0"/>
              <a:t> de très 	mauvais pronostic</a:t>
            </a:r>
          </a:p>
        </p:txBody>
      </p:sp>
      <p:sp>
        <p:nvSpPr>
          <p:cNvPr id="6" name="Sous-titre 2"/>
          <p:cNvSpPr txBox="1">
            <a:spLocks/>
          </p:cNvSpPr>
          <p:nvPr/>
        </p:nvSpPr>
        <p:spPr>
          <a:xfrm>
            <a:off x="3348309" y="43239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nl-BE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Contexte clinique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Image 8" descr="Figure 3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64327"/>
            <a:ext cx="3981635" cy="2808409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564327"/>
            <a:ext cx="4292600" cy="2393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Image 10" descr="Figure 3C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5400" y="820293"/>
            <a:ext cx="3048001" cy="60377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63075" y="2372361"/>
            <a:ext cx="8338323" cy="3939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8775">
              <a:lnSpc>
                <a:spcPct val="150000"/>
              </a:lnSpc>
              <a:buFont typeface="Wingdings" charset="2"/>
              <a:buChar char=""/>
              <a:tabLst>
                <a:tab pos="358775" algn="l"/>
              </a:tabLst>
            </a:pPr>
            <a:r>
              <a:rPr lang="fr-FR" sz="2400" dirty="0"/>
              <a:t>Les </a:t>
            </a:r>
            <a:r>
              <a:rPr lang="fr-FR" sz="2400" b="1" dirty="0">
                <a:solidFill>
                  <a:srgbClr val="0000FF"/>
                </a:solidFill>
              </a:rPr>
              <a:t>fractures de la clavicule</a:t>
            </a:r>
            <a:r>
              <a:rPr lang="fr-FR" sz="2400" dirty="0"/>
              <a:t> peuvent se compliquer d’une 	atteinte du </a:t>
            </a:r>
            <a:r>
              <a:rPr lang="fr-FR" sz="2400" b="1" dirty="0">
                <a:solidFill>
                  <a:schemeClr val="accent6">
                    <a:lumMod val="75000"/>
                  </a:schemeClr>
                </a:solidFill>
              </a:rPr>
              <a:t>TSAI</a:t>
            </a:r>
          </a:p>
          <a:p>
            <a:pPr indent="358775">
              <a:lnSpc>
                <a:spcPct val="150000"/>
              </a:lnSpc>
              <a:buFont typeface="Wingdings" charset="2"/>
              <a:buChar char=""/>
              <a:tabLst>
                <a:tab pos="358775" algn="l"/>
              </a:tabLst>
            </a:pPr>
            <a:r>
              <a:rPr lang="fr-FR" sz="2400" dirty="0"/>
              <a:t>Les </a:t>
            </a:r>
            <a:r>
              <a:rPr lang="fr-FR" sz="2400" b="1" dirty="0" err="1">
                <a:solidFill>
                  <a:srgbClr val="0000FF"/>
                </a:solidFill>
              </a:rPr>
              <a:t>subluxations</a:t>
            </a:r>
            <a:r>
              <a:rPr lang="fr-FR" sz="2400" b="1" dirty="0">
                <a:solidFill>
                  <a:srgbClr val="0000FF"/>
                </a:solidFill>
              </a:rPr>
              <a:t> </a:t>
            </a:r>
            <a:r>
              <a:rPr lang="fr-FR" sz="2400" b="1" dirty="0" err="1">
                <a:solidFill>
                  <a:srgbClr val="0000FF"/>
                </a:solidFill>
              </a:rPr>
              <a:t>gléno-humérales</a:t>
            </a:r>
            <a:r>
              <a:rPr lang="fr-FR" sz="2400" dirty="0"/>
              <a:t> et les fractures proximales 	de l’humérus peuvent léser le </a:t>
            </a:r>
            <a:r>
              <a:rPr lang="fr-FR" sz="2400" b="1" dirty="0">
                <a:solidFill>
                  <a:srgbClr val="E46C0A"/>
                </a:solidFill>
              </a:rPr>
              <a:t>nerf axillaire</a:t>
            </a:r>
            <a:r>
              <a:rPr lang="fr-FR" sz="2400" dirty="0"/>
              <a:t> et parfois les </a:t>
            </a:r>
            <a:r>
              <a:rPr lang="fr-FR" sz="2400" b="1" dirty="0">
                <a:solidFill>
                  <a:srgbClr val="E46C0A"/>
                </a:solidFill>
              </a:rPr>
              <a:t>nerfs 	musculocutané </a:t>
            </a:r>
            <a:r>
              <a:rPr lang="fr-FR" sz="2400" dirty="0"/>
              <a:t>et/ou</a:t>
            </a:r>
            <a:r>
              <a:rPr lang="fr-FR" sz="2400" b="1" dirty="0"/>
              <a:t> </a:t>
            </a:r>
            <a:r>
              <a:rPr lang="fr-FR" sz="2400" b="1" dirty="0" err="1">
                <a:solidFill>
                  <a:srgbClr val="E46C0A"/>
                </a:solidFill>
              </a:rPr>
              <a:t>sus-scapulaire</a:t>
            </a:r>
            <a:r>
              <a:rPr lang="fr-FR" sz="2400" b="1" dirty="0">
                <a:solidFill>
                  <a:srgbClr val="E46C0A"/>
                </a:solidFill>
              </a:rPr>
              <a:t> </a:t>
            </a:r>
          </a:p>
          <a:p>
            <a:pPr indent="358775">
              <a:lnSpc>
                <a:spcPct val="150000"/>
              </a:lnSpc>
              <a:buFont typeface="Wingdings" charset="2"/>
              <a:buChar char=""/>
              <a:tabLst>
                <a:tab pos="358775" algn="l"/>
              </a:tabLst>
            </a:pPr>
            <a:r>
              <a:rPr lang="fr-FR" sz="2400" dirty="0"/>
              <a:t>L’utilisation de </a:t>
            </a:r>
            <a:r>
              <a:rPr lang="fr-FR" sz="2400" b="1" dirty="0">
                <a:solidFill>
                  <a:srgbClr val="0000FF"/>
                </a:solidFill>
              </a:rPr>
              <a:t>béquilles</a:t>
            </a:r>
            <a:r>
              <a:rPr lang="fr-FR" sz="2400" dirty="0"/>
              <a:t> avec appui axillaire peut se 	compliquer d’une neuropathie compressive du </a:t>
            </a:r>
            <a:r>
              <a:rPr lang="fr-FR" sz="2400" b="1" dirty="0">
                <a:solidFill>
                  <a:srgbClr val="E46C0A"/>
                </a:solidFill>
              </a:rPr>
              <a:t>nerf radial</a:t>
            </a:r>
          </a:p>
        </p:txBody>
      </p:sp>
      <p:sp>
        <p:nvSpPr>
          <p:cNvPr id="6" name="Sous-titre 2"/>
          <p:cNvSpPr txBox="1">
            <a:spLocks/>
          </p:cNvSpPr>
          <p:nvPr/>
        </p:nvSpPr>
        <p:spPr>
          <a:xfrm>
            <a:off x="1371600" y="371431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nl-BE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Contexte clinique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Image 3" descr="bequille_09_homme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322" y="114300"/>
            <a:ext cx="1145257" cy="2374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63075" y="1569313"/>
            <a:ext cx="8338323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8775">
              <a:lnSpc>
                <a:spcPct val="150000"/>
              </a:lnSpc>
              <a:buFont typeface="Wingdings" charset="2"/>
              <a:buChar char=""/>
              <a:tabLst>
                <a:tab pos="358775" algn="l"/>
              </a:tabLst>
            </a:pPr>
            <a:r>
              <a:rPr lang="fr-FR" sz="2400" dirty="0"/>
              <a:t>le développement aigu d’une masse (hématome, anévrisme) 	entre la clavicule et le coude peut entrainer un </a:t>
            </a:r>
            <a:r>
              <a:rPr lang="fr-FR" sz="2400" b="1" dirty="0">
                <a:solidFill>
                  <a:srgbClr val="0000FF"/>
                </a:solidFill>
              </a:rPr>
              <a:t>syndrome 	</a:t>
            </a:r>
            <a:r>
              <a:rPr lang="fr-FR" sz="2400" b="1" dirty="0" err="1">
                <a:solidFill>
                  <a:srgbClr val="0000FF"/>
                </a:solidFill>
              </a:rPr>
              <a:t>compartimental</a:t>
            </a:r>
            <a:r>
              <a:rPr lang="fr-FR" sz="2400" b="1" dirty="0">
                <a:solidFill>
                  <a:srgbClr val="0000FF"/>
                </a:solidFill>
              </a:rPr>
              <a:t> brachial interne aigu</a:t>
            </a:r>
            <a:r>
              <a:rPr lang="fr-FR" sz="2400" dirty="0"/>
              <a:t> (nécessitant une 	décompression en urgence dans les 4 heures) pouvant léser 	gravement le </a:t>
            </a:r>
            <a:r>
              <a:rPr lang="fr-FR" sz="2400" b="1" dirty="0">
                <a:solidFill>
                  <a:srgbClr val="E46C0A"/>
                </a:solidFill>
              </a:rPr>
              <a:t>nerf</a:t>
            </a:r>
            <a:r>
              <a:rPr lang="fr-FR" sz="2400" dirty="0"/>
              <a:t> </a:t>
            </a:r>
            <a:r>
              <a:rPr lang="fr-FR" sz="2400" b="1" dirty="0">
                <a:solidFill>
                  <a:schemeClr val="accent6">
                    <a:lumMod val="75000"/>
                  </a:schemeClr>
                </a:solidFill>
              </a:rPr>
              <a:t>médian</a:t>
            </a:r>
            <a:r>
              <a:rPr lang="fr-FR" sz="2400" dirty="0"/>
              <a:t>, parfois en association avec le </a:t>
            </a:r>
            <a:r>
              <a:rPr lang="fr-FR" sz="2400" b="1" dirty="0">
                <a:solidFill>
                  <a:srgbClr val="E46C0A"/>
                </a:solidFill>
              </a:rPr>
              <a:t>nerf 	ulnaire</a:t>
            </a:r>
            <a:endParaRPr lang="fr-FR" sz="2400" dirty="0">
              <a:solidFill>
                <a:srgbClr val="E46C0A"/>
              </a:solidFill>
            </a:endParaRPr>
          </a:p>
        </p:txBody>
      </p:sp>
      <p:sp>
        <p:nvSpPr>
          <p:cNvPr id="6" name="Sous-titre 2"/>
          <p:cNvSpPr txBox="1">
            <a:spLocks/>
          </p:cNvSpPr>
          <p:nvPr/>
        </p:nvSpPr>
        <p:spPr>
          <a:xfrm>
            <a:off x="1371600" y="371431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nl-BE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Contexte clinique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63075" y="1569313"/>
            <a:ext cx="8338323" cy="3939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8775">
              <a:lnSpc>
                <a:spcPct val="150000"/>
              </a:lnSpc>
              <a:buFont typeface="Wingdings" charset="2"/>
              <a:buChar char=""/>
              <a:tabLst>
                <a:tab pos="358775" algn="l"/>
              </a:tabLst>
            </a:pPr>
            <a:r>
              <a:rPr lang="fr-FR" sz="2400" dirty="0"/>
              <a:t>Le </a:t>
            </a:r>
            <a:r>
              <a:rPr lang="fr-FR" sz="2400" i="1" dirty="0" err="1"/>
              <a:t>thoracic</a:t>
            </a:r>
            <a:r>
              <a:rPr lang="fr-FR" sz="2400" i="1" dirty="0"/>
              <a:t> </a:t>
            </a:r>
            <a:r>
              <a:rPr lang="fr-FR" sz="2400" i="1" dirty="0" err="1"/>
              <a:t>outlet</a:t>
            </a:r>
            <a:r>
              <a:rPr lang="fr-FR" sz="2400" i="1" dirty="0"/>
              <a:t> syndrome</a:t>
            </a:r>
            <a:r>
              <a:rPr lang="fr-FR" sz="2400" dirty="0"/>
              <a:t> (</a:t>
            </a:r>
            <a:r>
              <a:rPr lang="fr-FR" sz="2400" b="1" dirty="0">
                <a:solidFill>
                  <a:srgbClr val="0000FF"/>
                </a:solidFill>
              </a:rPr>
              <a:t>TOS</a:t>
            </a:r>
            <a:r>
              <a:rPr lang="fr-FR" sz="2400" dirty="0"/>
              <a:t>) neurologique vrai 	correspond à une atteinte </a:t>
            </a:r>
            <a:r>
              <a:rPr lang="fr-FR" sz="2400" b="1" dirty="0"/>
              <a:t>microtraumatique</a:t>
            </a:r>
            <a:r>
              <a:rPr lang="fr-FR" sz="2400" dirty="0"/>
              <a:t>, très chronique, 	de la racine </a:t>
            </a:r>
            <a:r>
              <a:rPr lang="fr-FR" sz="2400" b="1" dirty="0">
                <a:solidFill>
                  <a:srgbClr val="E46C0A"/>
                </a:solidFill>
              </a:rPr>
              <a:t>EF D1</a:t>
            </a:r>
            <a:r>
              <a:rPr lang="fr-FR" sz="2400" dirty="0"/>
              <a:t> ou du </a:t>
            </a:r>
            <a:r>
              <a:rPr lang="fr-FR" sz="2400" b="1" dirty="0">
                <a:solidFill>
                  <a:srgbClr val="E46C0A"/>
                </a:solidFill>
              </a:rPr>
              <a:t>TPI</a:t>
            </a:r>
          </a:p>
          <a:p>
            <a:pPr indent="358775">
              <a:lnSpc>
                <a:spcPct val="150000"/>
              </a:lnSpc>
              <a:buFont typeface="Wingdings" charset="2"/>
              <a:buChar char=""/>
              <a:tabLst>
                <a:tab pos="358775" algn="l"/>
              </a:tabLst>
            </a:pPr>
            <a:r>
              <a:rPr lang="fr-FR" sz="2400" b="1" dirty="0">
                <a:solidFill>
                  <a:srgbClr val="0000FF"/>
                </a:solidFill>
              </a:rPr>
              <a:t>La plexopathie obstétricale </a:t>
            </a:r>
            <a:r>
              <a:rPr lang="fr-FR" sz="2400" dirty="0"/>
              <a:t>se caractérise par une atteinte le 	plus souvent </a:t>
            </a:r>
            <a:r>
              <a:rPr lang="fr-FR" sz="2400" b="1" dirty="0"/>
              <a:t>post-ganglionnaire</a:t>
            </a:r>
            <a:r>
              <a:rPr lang="fr-FR" sz="2400" dirty="0"/>
              <a:t>, parfois </a:t>
            </a:r>
            <a:r>
              <a:rPr lang="fr-FR" sz="2400" b="1" dirty="0" err="1"/>
              <a:t>pré-</a:t>
            </a:r>
            <a:r>
              <a:rPr lang="fr-FR" sz="2400" b="1" dirty="0"/>
              <a:t> et </a:t>
            </a:r>
            <a:r>
              <a:rPr lang="fr-FR" sz="2400" b="1" dirty="0" err="1"/>
              <a:t>post-</a:t>
            </a:r>
            <a:r>
              <a:rPr lang="fr-FR" sz="2400" b="1" dirty="0"/>
              <a:t>	ganglionnaire</a:t>
            </a:r>
            <a:r>
              <a:rPr lang="fr-FR" sz="2400" dirty="0"/>
              <a:t> des racines </a:t>
            </a:r>
            <a:r>
              <a:rPr lang="fr-FR" sz="2400" b="1" dirty="0">
                <a:solidFill>
                  <a:srgbClr val="E46C0A"/>
                </a:solidFill>
              </a:rPr>
              <a:t>C5C6</a:t>
            </a:r>
            <a:r>
              <a:rPr lang="fr-FR" sz="2400" dirty="0"/>
              <a:t> (50% des cas) ou </a:t>
            </a:r>
            <a:r>
              <a:rPr lang="fr-FR" sz="2400" b="1" dirty="0">
                <a:solidFill>
                  <a:srgbClr val="E46C0A"/>
                </a:solidFill>
              </a:rPr>
              <a:t>C5C6C7</a:t>
            </a:r>
            <a:r>
              <a:rPr lang="fr-FR" sz="2400" dirty="0">
                <a:solidFill>
                  <a:srgbClr val="E46C0A"/>
                </a:solidFill>
              </a:rPr>
              <a:t> </a:t>
            </a:r>
            <a:r>
              <a:rPr lang="fr-FR" sz="2400" dirty="0"/>
              <a:t>(35% 	des cas) </a:t>
            </a:r>
          </a:p>
        </p:txBody>
      </p:sp>
      <p:sp>
        <p:nvSpPr>
          <p:cNvPr id="6" name="Sous-titre 2"/>
          <p:cNvSpPr txBox="1">
            <a:spLocks/>
          </p:cNvSpPr>
          <p:nvPr/>
        </p:nvSpPr>
        <p:spPr>
          <a:xfrm>
            <a:off x="1371600" y="371431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nl-BE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Contexte clinique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brachaial-plexus-injury-19-63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4194" y="0"/>
            <a:ext cx="3949806" cy="2965450"/>
          </a:xfrm>
          <a:prstGeom prst="rect">
            <a:avLst/>
          </a:prstGeom>
        </p:spPr>
      </p:pic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-241300" y="622300"/>
            <a:ext cx="6400800" cy="1752600"/>
          </a:xfrm>
        </p:spPr>
        <p:txBody>
          <a:bodyPr/>
          <a:lstStyle/>
          <a:p>
            <a:r>
              <a:rPr lang="nl-BE" dirty="0"/>
              <a:t>Introduction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63075" y="1675537"/>
            <a:ext cx="7942971" cy="5047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8775">
              <a:lnSpc>
                <a:spcPct val="150000"/>
              </a:lnSpc>
              <a:buSzPct val="100000"/>
              <a:buFont typeface="Wingdings" charset="2"/>
              <a:buChar char=""/>
              <a:tabLst>
                <a:tab pos="358775" algn="l"/>
              </a:tabLst>
            </a:pPr>
            <a:r>
              <a:rPr lang="fr-FR" sz="2400" dirty="0"/>
              <a:t>Région d’exploration</a:t>
            </a:r>
            <a:r>
              <a:rPr lang="fr-FR" sz="2400" dirty="0" smtClean="0"/>
              <a:t> difficile</a:t>
            </a:r>
            <a:r>
              <a:rPr lang="fr-FR" sz="2400" dirty="0"/>
              <a:t>,</a:t>
            </a:r>
            <a:r>
              <a:rPr lang="fr-FR" sz="2400" dirty="0" smtClean="0"/>
              <a:t> </a:t>
            </a:r>
            <a:br>
              <a:rPr lang="fr-FR" sz="2400" dirty="0" smtClean="0"/>
            </a:br>
            <a:r>
              <a:rPr lang="fr-FR" sz="2400" dirty="0" smtClean="0"/>
              <a:t>	notamment </a:t>
            </a:r>
            <a:r>
              <a:rPr lang="fr-FR" sz="2400" dirty="0"/>
              <a:t>sur le plan</a:t>
            </a:r>
            <a:r>
              <a:rPr lang="fr-FR" sz="2400" dirty="0" smtClean="0"/>
              <a:t> ENMG</a:t>
            </a:r>
          </a:p>
          <a:p>
            <a:pPr indent="358775">
              <a:lnSpc>
                <a:spcPct val="150000"/>
              </a:lnSpc>
              <a:buSzPct val="100000"/>
              <a:buFont typeface="Wingdings" charset="2"/>
              <a:buChar char=""/>
              <a:tabLst>
                <a:tab pos="358775" algn="l"/>
              </a:tabLst>
            </a:pPr>
            <a:r>
              <a:rPr lang="fr-FR" sz="2400" dirty="0" smtClean="0"/>
              <a:t>Anatomie complexe </a:t>
            </a:r>
          </a:p>
          <a:p>
            <a:pPr indent="358775">
              <a:lnSpc>
                <a:spcPct val="150000"/>
              </a:lnSpc>
              <a:buSzPct val="100000"/>
              <a:buFont typeface="Wingdings" charset="2"/>
              <a:buChar char=""/>
              <a:tabLst>
                <a:tab pos="358775" algn="l"/>
              </a:tabLst>
            </a:pPr>
            <a:r>
              <a:rPr lang="fr-FR" sz="2400" b="1" dirty="0" smtClean="0">
                <a:solidFill>
                  <a:schemeClr val="accent6">
                    <a:lumMod val="75000"/>
                  </a:schemeClr>
                </a:solidFill>
              </a:rPr>
              <a:t>Point de stimulation unique</a:t>
            </a:r>
            <a:r>
              <a:rPr lang="fr-FR" sz="2400" dirty="0" smtClean="0"/>
              <a:t> : point d’</a:t>
            </a:r>
            <a:r>
              <a:rPr lang="fr-FR" sz="2400" dirty="0" err="1" smtClean="0"/>
              <a:t>Erb</a:t>
            </a:r>
            <a:r>
              <a:rPr lang="fr-FR" sz="2400" dirty="0" smtClean="0"/>
              <a:t> situé souvent en 	aval du site lésionnel (SL)</a:t>
            </a:r>
            <a:r>
              <a:rPr lang="fr-FR" sz="2400" dirty="0" smtClean="0"/>
              <a:t> et parfois en amont (lésion 	</a:t>
            </a:r>
            <a:r>
              <a:rPr lang="fr-FR" sz="2400" dirty="0" err="1" smtClean="0"/>
              <a:t>infraclaviculaire</a:t>
            </a:r>
            <a:r>
              <a:rPr lang="fr-FR" sz="2400" dirty="0" smtClean="0"/>
              <a:t>)</a:t>
            </a:r>
          </a:p>
          <a:p>
            <a:pPr indent="358775">
              <a:lnSpc>
                <a:spcPct val="150000"/>
              </a:lnSpc>
              <a:buSzPct val="100000"/>
              <a:buFont typeface="Wingdings" charset="2"/>
              <a:buChar char=""/>
              <a:tabLst>
                <a:tab pos="358775" algn="l"/>
              </a:tabLst>
            </a:pPr>
            <a:r>
              <a:rPr lang="fr-FR" sz="2400" dirty="0" smtClean="0"/>
              <a:t>Grande </a:t>
            </a:r>
            <a:r>
              <a:rPr lang="fr-FR" sz="2400" dirty="0"/>
              <a:t>variété des atteintes</a:t>
            </a:r>
            <a:r>
              <a:rPr lang="fr-FR" sz="2400" dirty="0" smtClean="0"/>
              <a:t> sur </a:t>
            </a:r>
            <a:r>
              <a:rPr lang="fr-FR" sz="2400" dirty="0"/>
              <a:t>le plan</a:t>
            </a:r>
            <a:r>
              <a:rPr lang="fr-FR" sz="2400" dirty="0" smtClean="0"/>
              <a:t> étiologique </a:t>
            </a:r>
            <a:r>
              <a:rPr lang="fr-FR" sz="2400" dirty="0"/>
              <a:t>et</a:t>
            </a:r>
            <a:r>
              <a:rPr lang="fr-FR" sz="2400" dirty="0" smtClean="0"/>
              <a:t> 	physiopathologique (</a:t>
            </a:r>
            <a:r>
              <a:rPr lang="fr-FR" sz="2400" dirty="0" err="1" smtClean="0"/>
              <a:t>neurapraxie</a:t>
            </a:r>
            <a:r>
              <a:rPr lang="fr-FR" sz="2400" dirty="0" smtClean="0"/>
              <a:t>, </a:t>
            </a:r>
            <a:r>
              <a:rPr lang="fr-FR" sz="2400" dirty="0" err="1" smtClean="0"/>
              <a:t>axonotmèse</a:t>
            </a:r>
            <a:r>
              <a:rPr lang="fr-FR" sz="2400" dirty="0" smtClean="0"/>
              <a:t>, 	</a:t>
            </a:r>
            <a:r>
              <a:rPr lang="fr-FR" sz="2400" dirty="0" err="1" smtClean="0"/>
              <a:t>neurotmèse</a:t>
            </a:r>
            <a:r>
              <a:rPr lang="fr-FR" sz="2400" dirty="0" smtClean="0"/>
              <a:t>, avulsion)</a:t>
            </a:r>
            <a:endParaRPr lang="fr-FR" sz="2400" dirty="0"/>
          </a:p>
        </p:txBody>
      </p:sp>
      <p:sp>
        <p:nvSpPr>
          <p:cNvPr id="6" name="Rectangle 5"/>
          <p:cNvSpPr/>
          <p:nvPr/>
        </p:nvSpPr>
        <p:spPr>
          <a:xfrm>
            <a:off x="4813300" y="0"/>
            <a:ext cx="584200" cy="31369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928100" y="0"/>
            <a:ext cx="215900" cy="11811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63075" y="1569313"/>
            <a:ext cx="8338323" cy="3939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8775">
              <a:lnSpc>
                <a:spcPct val="150000"/>
              </a:lnSpc>
              <a:buFont typeface="Wingdings" charset="2"/>
              <a:buChar char=""/>
              <a:tabLst>
                <a:tab pos="358775" algn="l"/>
              </a:tabLst>
            </a:pPr>
            <a:r>
              <a:rPr lang="fr-FR" sz="2400" b="1" dirty="0" smtClean="0">
                <a:solidFill>
                  <a:srgbClr val="0000FF"/>
                </a:solidFill>
              </a:rPr>
              <a:t>Plexopathies </a:t>
            </a:r>
            <a:r>
              <a:rPr lang="fr-FR" sz="2400" b="1" dirty="0">
                <a:solidFill>
                  <a:srgbClr val="0000FF"/>
                </a:solidFill>
              </a:rPr>
              <a:t>inflammatoires/dysimmunes </a:t>
            </a:r>
          </a:p>
          <a:p>
            <a:pPr indent="358775">
              <a:lnSpc>
                <a:spcPct val="150000"/>
              </a:lnSpc>
              <a:buFont typeface="Wingdings" charset="2"/>
              <a:buChar char=""/>
              <a:tabLst>
                <a:tab pos="358775" algn="l"/>
              </a:tabLst>
            </a:pPr>
            <a:r>
              <a:rPr lang="fr-FR" sz="2400" dirty="0"/>
              <a:t>Le syndrome de </a:t>
            </a:r>
            <a:r>
              <a:rPr lang="fr-FR" sz="2400" u="sng" dirty="0" err="1"/>
              <a:t>Parsonage</a:t>
            </a:r>
            <a:r>
              <a:rPr lang="fr-FR" sz="2400" u="sng" dirty="0"/>
              <a:t> et Turner</a:t>
            </a:r>
            <a:r>
              <a:rPr lang="fr-FR" sz="2400" dirty="0"/>
              <a:t> est souvent responsable 	d’une atteinte du </a:t>
            </a:r>
            <a:r>
              <a:rPr lang="fr-FR" sz="2400" b="1" dirty="0">
                <a:solidFill>
                  <a:srgbClr val="E46C0A"/>
                </a:solidFill>
              </a:rPr>
              <a:t>plexus supérieur</a:t>
            </a:r>
            <a:r>
              <a:rPr lang="fr-FR" sz="2400" dirty="0">
                <a:solidFill>
                  <a:srgbClr val="E46C0A"/>
                </a:solidFill>
              </a:rPr>
              <a:t> </a:t>
            </a:r>
            <a:r>
              <a:rPr lang="fr-FR" sz="2400" dirty="0"/>
              <a:t>et/ou des branches 	terminales (</a:t>
            </a:r>
            <a:r>
              <a:rPr lang="fr-FR" sz="2400" b="1" dirty="0">
                <a:solidFill>
                  <a:srgbClr val="E46C0A"/>
                </a:solidFill>
              </a:rPr>
              <a:t>nerfs thoracique long</a:t>
            </a:r>
            <a:r>
              <a:rPr lang="fr-FR" sz="2400" dirty="0">
                <a:solidFill>
                  <a:srgbClr val="E46C0A"/>
                </a:solidFill>
              </a:rPr>
              <a:t> </a:t>
            </a:r>
            <a:r>
              <a:rPr lang="fr-FR" sz="2400" dirty="0"/>
              <a:t>et </a:t>
            </a:r>
            <a:r>
              <a:rPr lang="fr-FR" sz="2400" b="1" dirty="0" err="1">
                <a:solidFill>
                  <a:srgbClr val="E46C0A"/>
                </a:solidFill>
              </a:rPr>
              <a:t>sus-scapulaire</a:t>
            </a:r>
            <a:r>
              <a:rPr lang="fr-FR" sz="2400" dirty="0"/>
              <a:t>)</a:t>
            </a:r>
          </a:p>
          <a:p>
            <a:pPr indent="358775">
              <a:lnSpc>
                <a:spcPct val="150000"/>
              </a:lnSpc>
              <a:buFont typeface="Wingdings" charset="2"/>
              <a:buChar char=""/>
              <a:tabLst>
                <a:tab pos="358775" algn="l"/>
              </a:tabLst>
            </a:pPr>
            <a:r>
              <a:rPr lang="fr-FR" sz="2400" dirty="0"/>
              <a:t>Dans la </a:t>
            </a:r>
            <a:r>
              <a:rPr lang="nl-BE" sz="2400" dirty="0"/>
              <a:t>neuropathie motrice multifocale à bloc de conduction</a:t>
            </a:r>
            <a:r>
              <a:rPr lang="fr-FR" sz="2400" dirty="0"/>
              <a:t> 	(</a:t>
            </a:r>
            <a:r>
              <a:rPr lang="fr-FR" sz="2400" u="sng" dirty="0"/>
              <a:t>NMMBC</a:t>
            </a:r>
            <a:r>
              <a:rPr lang="fr-FR" sz="2400" dirty="0" smtClean="0"/>
              <a:t>) =&gt; 	démyélinisation et BC à différents niveaux du PB</a:t>
            </a:r>
          </a:p>
          <a:p>
            <a:pPr indent="358775">
              <a:lnSpc>
                <a:spcPct val="150000"/>
              </a:lnSpc>
              <a:tabLst>
                <a:tab pos="358775" algn="l"/>
              </a:tabLst>
            </a:pPr>
            <a:r>
              <a:rPr lang="fr-FR" sz="2400" dirty="0" smtClean="0"/>
              <a:t>					sans composante sensitive</a:t>
            </a:r>
            <a:endParaRPr lang="fr-FR" sz="2400" dirty="0"/>
          </a:p>
        </p:txBody>
      </p:sp>
      <p:sp>
        <p:nvSpPr>
          <p:cNvPr id="6" name="Sous-titre 2"/>
          <p:cNvSpPr txBox="1">
            <a:spLocks/>
          </p:cNvSpPr>
          <p:nvPr/>
        </p:nvSpPr>
        <p:spPr>
          <a:xfrm>
            <a:off x="1371600" y="371431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nl-BE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Contexte clinique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63075" y="1226413"/>
            <a:ext cx="8338323" cy="5047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400" b="1" cap="small" dirty="0" smtClean="0">
                <a:solidFill>
                  <a:srgbClr val="FF0000"/>
                </a:solidFill>
              </a:rPr>
              <a:t>Les atteintes </a:t>
            </a:r>
            <a:r>
              <a:rPr lang="fr-FR" sz="2400" b="1" cap="small" dirty="0">
                <a:solidFill>
                  <a:srgbClr val="FF0000"/>
                </a:solidFill>
              </a:rPr>
              <a:t>du plexus </a:t>
            </a:r>
            <a:r>
              <a:rPr lang="fr-FR" sz="2400" b="1" cap="small" dirty="0" smtClean="0">
                <a:solidFill>
                  <a:srgbClr val="FF0000"/>
                </a:solidFill>
              </a:rPr>
              <a:t>supérieur</a:t>
            </a:r>
            <a:r>
              <a:rPr lang="fr-FR" sz="2400" b="1" dirty="0" smtClean="0">
                <a:solidFill>
                  <a:srgbClr val="0000FF"/>
                </a:solidFill>
              </a:rPr>
              <a:t/>
            </a:r>
            <a:br>
              <a:rPr lang="fr-FR" sz="2400" b="1" dirty="0" smtClean="0">
                <a:solidFill>
                  <a:srgbClr val="0000FF"/>
                </a:solidFill>
              </a:rPr>
            </a:br>
            <a:endParaRPr lang="fr-FR" sz="2400" b="1" dirty="0" smtClean="0">
              <a:solidFill>
                <a:srgbClr val="0000FF"/>
              </a:solidFill>
            </a:endParaRPr>
          </a:p>
          <a:p>
            <a:pPr indent="358775">
              <a:lnSpc>
                <a:spcPct val="150000"/>
              </a:lnSpc>
              <a:buFont typeface="Wingdings" charset="2"/>
              <a:buChar char=""/>
              <a:tabLst>
                <a:tab pos="358775" algn="l"/>
              </a:tabLst>
            </a:pPr>
            <a:r>
              <a:rPr lang="fr-FR" sz="2400" dirty="0" smtClean="0"/>
              <a:t>Déficit de </a:t>
            </a:r>
            <a:r>
              <a:rPr lang="fr-FR" sz="2400" b="1" dirty="0">
                <a:solidFill>
                  <a:srgbClr val="0000FF"/>
                </a:solidFill>
              </a:rPr>
              <a:t>flexion du </a:t>
            </a:r>
            <a:r>
              <a:rPr lang="fr-FR" sz="2400" b="1" dirty="0" smtClean="0">
                <a:solidFill>
                  <a:srgbClr val="0000FF"/>
                </a:solidFill>
              </a:rPr>
              <a:t>coude</a:t>
            </a:r>
            <a:endParaRPr lang="fr-FR" sz="2400" dirty="0" smtClean="0"/>
          </a:p>
          <a:p>
            <a:pPr indent="358775">
              <a:lnSpc>
                <a:spcPct val="150000"/>
              </a:lnSpc>
              <a:buFont typeface="Wingdings" charset="2"/>
              <a:buChar char=""/>
              <a:tabLst>
                <a:tab pos="358775" algn="l"/>
              </a:tabLst>
            </a:pPr>
            <a:r>
              <a:rPr lang="fr-FR" sz="2400" dirty="0" smtClean="0"/>
              <a:t>Déficit </a:t>
            </a:r>
            <a:r>
              <a:rPr lang="fr-FR" sz="2400" dirty="0"/>
              <a:t>de l’</a:t>
            </a:r>
            <a:r>
              <a:rPr lang="fr-FR" sz="2400" b="1" dirty="0">
                <a:solidFill>
                  <a:srgbClr val="0000FF"/>
                </a:solidFill>
              </a:rPr>
              <a:t>abduction du </a:t>
            </a:r>
            <a:r>
              <a:rPr lang="fr-FR" sz="2400" b="1" dirty="0" smtClean="0">
                <a:solidFill>
                  <a:srgbClr val="0000FF"/>
                </a:solidFill>
              </a:rPr>
              <a:t>bras</a:t>
            </a:r>
            <a:r>
              <a:rPr lang="fr-FR" sz="2400" dirty="0" smtClean="0"/>
              <a:t> =&gt; une </a:t>
            </a:r>
            <a:r>
              <a:rPr lang="fr-FR" sz="2400" dirty="0"/>
              <a:t>atteinte du</a:t>
            </a:r>
            <a:r>
              <a:rPr lang="fr-FR" sz="2400" dirty="0" smtClean="0"/>
              <a:t> </a:t>
            </a:r>
            <a:r>
              <a:rPr lang="fr-FR" sz="2400" b="1" dirty="0" smtClean="0">
                <a:solidFill>
                  <a:schemeClr val="accent6">
                    <a:lumMod val="75000"/>
                  </a:schemeClr>
                </a:solidFill>
              </a:rPr>
              <a:t>TPS</a:t>
            </a:r>
            <a:r>
              <a:rPr lang="fr-FR" sz="2400" dirty="0" smtClean="0">
                <a:solidFill>
                  <a:schemeClr val="accent6">
                    <a:lumMod val="75000"/>
                  </a:schemeClr>
                </a:solidFill>
              </a:rPr>
              <a:t> 	</a:t>
            </a:r>
            <a:r>
              <a:rPr lang="fr-FR" sz="2400" dirty="0" smtClean="0"/>
              <a:t>(</a:t>
            </a:r>
            <a:r>
              <a:rPr lang="fr-FR" sz="2400" dirty="0"/>
              <a:t>territoire C5 + C6</a:t>
            </a:r>
            <a:r>
              <a:rPr lang="fr-FR" sz="2400" dirty="0" smtClean="0"/>
              <a:t>)</a:t>
            </a:r>
          </a:p>
          <a:p>
            <a:pPr indent="358775">
              <a:lnSpc>
                <a:spcPct val="150000"/>
              </a:lnSpc>
              <a:buFont typeface="Wingdings" charset="2"/>
              <a:buChar char=""/>
              <a:tabLst>
                <a:tab pos="358775" algn="l"/>
              </a:tabLst>
            </a:pPr>
            <a:r>
              <a:rPr lang="fr-FR" sz="2400" dirty="0" smtClean="0"/>
              <a:t>Abduction </a:t>
            </a:r>
            <a:r>
              <a:rPr lang="fr-FR" sz="2400" dirty="0"/>
              <a:t>du bras</a:t>
            </a:r>
            <a:r>
              <a:rPr lang="fr-FR" sz="2400" dirty="0" smtClean="0"/>
              <a:t> OK =&gt; lésion du </a:t>
            </a:r>
            <a:r>
              <a:rPr lang="fr-FR" sz="2400" b="1" dirty="0">
                <a:solidFill>
                  <a:srgbClr val="E46C0A"/>
                </a:solidFill>
              </a:rPr>
              <a:t>TSAE</a:t>
            </a:r>
            <a:r>
              <a:rPr lang="fr-FR" sz="2400" dirty="0" smtClean="0">
                <a:solidFill>
                  <a:srgbClr val="E46C0A"/>
                </a:solidFill>
              </a:rPr>
              <a:t> </a:t>
            </a:r>
            <a:br>
              <a:rPr lang="fr-FR" sz="2400" dirty="0" smtClean="0">
                <a:solidFill>
                  <a:srgbClr val="E46C0A"/>
                </a:solidFill>
              </a:rPr>
            </a:br>
            <a:r>
              <a:rPr lang="fr-FR" sz="2400" dirty="0" smtClean="0">
                <a:solidFill>
                  <a:srgbClr val="E46C0A"/>
                </a:solidFill>
              </a:rPr>
              <a:t>	</a:t>
            </a:r>
            <a:r>
              <a:rPr lang="fr-FR" sz="2400" dirty="0" smtClean="0"/>
              <a:t>(</a:t>
            </a:r>
            <a:r>
              <a:rPr lang="fr-FR" sz="2400" dirty="0"/>
              <a:t>territoire des nerfs médian + musculocutané)</a:t>
            </a:r>
            <a:r>
              <a:rPr lang="fr-FR" sz="2400" dirty="0" smtClean="0"/>
              <a:t> </a:t>
            </a:r>
            <a:br>
              <a:rPr lang="fr-FR" sz="2400" dirty="0" smtClean="0"/>
            </a:br>
            <a:r>
              <a:rPr lang="fr-FR" sz="2400" dirty="0" smtClean="0"/>
              <a:t>	</a:t>
            </a:r>
            <a:r>
              <a:rPr lang="fr-FR" sz="2400" u="sng" dirty="0" smtClean="0"/>
              <a:t>vérifier</a:t>
            </a:r>
            <a:r>
              <a:rPr lang="fr-FR" sz="2400" dirty="0" smtClean="0"/>
              <a:t> </a:t>
            </a:r>
            <a:r>
              <a:rPr lang="fr-FR" sz="2400" dirty="0"/>
              <a:t>la </a:t>
            </a:r>
            <a:r>
              <a:rPr lang="fr-FR" sz="2400" b="1" dirty="0">
                <a:solidFill>
                  <a:srgbClr val="0000FF"/>
                </a:solidFill>
              </a:rPr>
              <a:t>flexion du poignet</a:t>
            </a:r>
            <a:r>
              <a:rPr lang="fr-FR" sz="2400" dirty="0"/>
              <a:t> et la </a:t>
            </a:r>
            <a:r>
              <a:rPr lang="fr-FR" sz="2400" b="1" dirty="0">
                <a:solidFill>
                  <a:srgbClr val="0000FF"/>
                </a:solidFill>
              </a:rPr>
              <a:t>pronation de l’avant-bras </a:t>
            </a:r>
            <a:r>
              <a:rPr lang="fr-FR" sz="2400" dirty="0"/>
              <a:t>	dépendant du nerf médian </a:t>
            </a:r>
          </a:p>
        </p:txBody>
      </p:sp>
      <p:sp>
        <p:nvSpPr>
          <p:cNvPr id="6" name="Sous-titre 2"/>
          <p:cNvSpPr txBox="1">
            <a:spLocks/>
          </p:cNvSpPr>
          <p:nvPr/>
        </p:nvSpPr>
        <p:spPr>
          <a:xfrm>
            <a:off x="1371600" y="371431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nl-BE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Déficit moteur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63075" y="1289913"/>
            <a:ext cx="8338323" cy="5047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tabLst>
                <a:tab pos="358775" algn="l"/>
              </a:tabLst>
            </a:pPr>
            <a:r>
              <a:rPr lang="fr-FR" sz="2400" b="1" cap="small" dirty="0">
                <a:solidFill>
                  <a:srgbClr val="FF0000"/>
                </a:solidFill>
              </a:rPr>
              <a:t>Les atteintes du plexus moyen/</a:t>
            </a:r>
            <a:r>
              <a:rPr lang="fr-FR" sz="2400" b="1" cap="small" dirty="0" smtClean="0">
                <a:solidFill>
                  <a:srgbClr val="FF0000"/>
                </a:solidFill>
              </a:rPr>
              <a:t>postérieur</a:t>
            </a:r>
          </a:p>
          <a:p>
            <a:pPr>
              <a:lnSpc>
                <a:spcPct val="150000"/>
              </a:lnSpc>
              <a:tabLst>
                <a:tab pos="358775" algn="l"/>
              </a:tabLst>
            </a:pPr>
            <a:r>
              <a:rPr lang="fr-FR" sz="2400" dirty="0" smtClean="0"/>
              <a:t> </a:t>
            </a:r>
            <a:endParaRPr lang="fr-FR" sz="2400" dirty="0"/>
          </a:p>
          <a:p>
            <a:pPr indent="358775">
              <a:lnSpc>
                <a:spcPct val="150000"/>
              </a:lnSpc>
              <a:buFont typeface="Wingdings" charset="2"/>
              <a:buChar char=""/>
              <a:tabLst>
                <a:tab pos="358775" algn="l"/>
              </a:tabLst>
            </a:pPr>
            <a:r>
              <a:rPr lang="fr-FR" sz="2400" dirty="0"/>
              <a:t>Rarement isolées</a:t>
            </a:r>
            <a:endParaRPr lang="fr-FR" sz="2400" dirty="0" smtClean="0"/>
          </a:p>
          <a:p>
            <a:pPr indent="358775">
              <a:lnSpc>
                <a:spcPct val="150000"/>
              </a:lnSpc>
              <a:buFont typeface="Wingdings" charset="2"/>
              <a:buChar char=""/>
              <a:tabLst>
                <a:tab pos="358775" algn="l"/>
              </a:tabLst>
            </a:pPr>
            <a:r>
              <a:rPr lang="fr-FR" sz="2400" dirty="0" smtClean="0"/>
              <a:t>Déficit </a:t>
            </a:r>
            <a:r>
              <a:rPr lang="fr-FR" sz="2400" dirty="0"/>
              <a:t>d’</a:t>
            </a:r>
            <a:r>
              <a:rPr lang="fr-FR" sz="2400" b="1" dirty="0">
                <a:solidFill>
                  <a:srgbClr val="0000FF"/>
                </a:solidFill>
              </a:rPr>
              <a:t>extension du coude </a:t>
            </a:r>
            <a:r>
              <a:rPr lang="fr-FR" sz="2400" dirty="0"/>
              <a:t>et</a:t>
            </a:r>
            <a:r>
              <a:rPr lang="fr-FR" sz="2400" b="1" dirty="0"/>
              <a:t> </a:t>
            </a:r>
            <a:r>
              <a:rPr lang="fr-FR" sz="2400" b="1" dirty="0">
                <a:solidFill>
                  <a:srgbClr val="0000FF"/>
                </a:solidFill>
              </a:rPr>
              <a:t>du</a:t>
            </a:r>
            <a:r>
              <a:rPr lang="fr-FR" sz="2400" b="1" dirty="0" smtClean="0">
                <a:solidFill>
                  <a:srgbClr val="0000FF"/>
                </a:solidFill>
              </a:rPr>
              <a:t> poignet</a:t>
            </a:r>
            <a:endParaRPr lang="fr-FR" sz="2400" dirty="0" smtClean="0">
              <a:solidFill>
                <a:srgbClr val="0000FF"/>
              </a:solidFill>
            </a:endParaRPr>
          </a:p>
          <a:p>
            <a:pPr indent="358775">
              <a:lnSpc>
                <a:spcPct val="150000"/>
              </a:lnSpc>
              <a:buFont typeface="Wingdings" charset="2"/>
              <a:buChar char=""/>
              <a:tabLst>
                <a:tab pos="358775" algn="l"/>
              </a:tabLst>
            </a:pPr>
            <a:r>
              <a:rPr lang="fr-FR" sz="2400" dirty="0" smtClean="0"/>
              <a:t>Abduction </a:t>
            </a:r>
            <a:r>
              <a:rPr lang="fr-FR" sz="2400" dirty="0"/>
              <a:t>du bras</a:t>
            </a:r>
            <a:r>
              <a:rPr lang="fr-FR" sz="2400" dirty="0" smtClean="0"/>
              <a:t> OK =&gt; atteinte </a:t>
            </a:r>
            <a:r>
              <a:rPr lang="fr-FR" sz="2400" dirty="0"/>
              <a:t>du </a:t>
            </a:r>
            <a:r>
              <a:rPr lang="fr-FR" sz="2400" b="1" dirty="0">
                <a:solidFill>
                  <a:schemeClr val="accent6">
                    <a:lumMod val="75000"/>
                  </a:schemeClr>
                </a:solidFill>
              </a:rPr>
              <a:t>TPM</a:t>
            </a:r>
            <a:r>
              <a:rPr lang="fr-FR" sz="2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fr-FR" sz="2400" dirty="0" smtClean="0"/>
              <a:t>	</a:t>
            </a:r>
            <a:br>
              <a:rPr lang="fr-FR" sz="2400" dirty="0" smtClean="0"/>
            </a:br>
            <a:r>
              <a:rPr lang="fr-FR" sz="2400" dirty="0" smtClean="0"/>
              <a:t>	(</a:t>
            </a:r>
            <a:r>
              <a:rPr lang="fr-FR" sz="2400" dirty="0"/>
              <a:t>territoire C7</a:t>
            </a:r>
            <a:r>
              <a:rPr lang="fr-FR" sz="2400" dirty="0" smtClean="0"/>
              <a:t>)</a:t>
            </a:r>
          </a:p>
          <a:p>
            <a:pPr indent="358775">
              <a:lnSpc>
                <a:spcPct val="150000"/>
              </a:lnSpc>
              <a:buFont typeface="Wingdings" charset="2"/>
              <a:buChar char=""/>
              <a:tabLst>
                <a:tab pos="358775" algn="l"/>
              </a:tabLst>
            </a:pPr>
            <a:r>
              <a:rPr lang="fr-FR" sz="2400" dirty="0" smtClean="0"/>
              <a:t>Déficit d’</a:t>
            </a:r>
            <a:r>
              <a:rPr lang="fr-FR" sz="2400" b="1" dirty="0" smtClean="0">
                <a:solidFill>
                  <a:srgbClr val="0000FF"/>
                </a:solidFill>
              </a:rPr>
              <a:t>abduction </a:t>
            </a:r>
            <a:r>
              <a:rPr lang="fr-FR" sz="2400" b="1" dirty="0">
                <a:solidFill>
                  <a:srgbClr val="0000FF"/>
                </a:solidFill>
              </a:rPr>
              <a:t>du bras</a:t>
            </a:r>
            <a:r>
              <a:rPr lang="fr-FR" sz="2400" dirty="0" smtClean="0"/>
              <a:t> =&gt; lésion </a:t>
            </a:r>
            <a:r>
              <a:rPr lang="fr-FR" sz="2400" dirty="0"/>
              <a:t>	du </a:t>
            </a:r>
            <a:r>
              <a:rPr lang="fr-FR" sz="2400" b="1" dirty="0">
                <a:solidFill>
                  <a:schemeClr val="accent6">
                    <a:lumMod val="75000"/>
                  </a:schemeClr>
                </a:solidFill>
              </a:rPr>
              <a:t>TSP</a:t>
            </a:r>
            <a:r>
              <a:rPr lang="fr-FR" sz="24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br>
              <a:rPr lang="fr-FR" sz="24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fr-FR" sz="2400" dirty="0" smtClean="0">
                <a:solidFill>
                  <a:schemeClr val="accent6">
                    <a:lumMod val="75000"/>
                  </a:schemeClr>
                </a:solidFill>
              </a:rPr>
              <a:t>	</a:t>
            </a:r>
            <a:r>
              <a:rPr lang="fr-FR" sz="2400" dirty="0" smtClean="0"/>
              <a:t>(</a:t>
            </a:r>
            <a:r>
              <a:rPr lang="fr-FR" sz="2400" dirty="0"/>
              <a:t>territoire des nerfs radial et axillaire)</a:t>
            </a:r>
            <a:r>
              <a:rPr lang="fr-FR" sz="2400" dirty="0" smtClean="0"/>
              <a:t> </a:t>
            </a:r>
            <a:br>
              <a:rPr lang="fr-FR" sz="2400" dirty="0" smtClean="0"/>
            </a:br>
            <a:r>
              <a:rPr lang="fr-FR" sz="2400" dirty="0" smtClean="0"/>
              <a:t>	ou </a:t>
            </a:r>
            <a:r>
              <a:rPr lang="fr-FR" sz="2400" u="sng" dirty="0"/>
              <a:t>plus</a:t>
            </a:r>
            <a:r>
              <a:rPr lang="fr-FR" sz="2400" u="sng" dirty="0" smtClean="0"/>
              <a:t> fréquemment</a:t>
            </a:r>
            <a:r>
              <a:rPr lang="fr-FR" sz="2400" dirty="0" smtClean="0"/>
              <a:t> atteinte </a:t>
            </a:r>
            <a:r>
              <a:rPr lang="fr-FR" sz="2400" dirty="0"/>
              <a:t>conjointe des </a:t>
            </a:r>
            <a:r>
              <a:rPr lang="fr-FR" sz="2400" b="1" dirty="0">
                <a:solidFill>
                  <a:srgbClr val="E46C0A"/>
                </a:solidFill>
              </a:rPr>
              <a:t>TPS et TPM </a:t>
            </a:r>
          </a:p>
        </p:txBody>
      </p:sp>
      <p:sp>
        <p:nvSpPr>
          <p:cNvPr id="6" name="Sous-titre 2"/>
          <p:cNvSpPr txBox="1">
            <a:spLocks/>
          </p:cNvSpPr>
          <p:nvPr/>
        </p:nvSpPr>
        <p:spPr>
          <a:xfrm>
            <a:off x="1371600" y="371431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nl-BE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Déficit moteur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63075" y="1569313"/>
            <a:ext cx="8338323" cy="3939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tabLst>
                <a:tab pos="358775" algn="l"/>
              </a:tabLst>
            </a:pPr>
            <a:r>
              <a:rPr lang="fr-FR" sz="2400" b="1" cap="small" dirty="0">
                <a:solidFill>
                  <a:srgbClr val="FF0000"/>
                </a:solidFill>
              </a:rPr>
              <a:t>Plexopathie </a:t>
            </a:r>
            <a:r>
              <a:rPr lang="fr-FR" sz="2400" b="1" cap="small" dirty="0" smtClean="0">
                <a:solidFill>
                  <a:srgbClr val="FF0000"/>
                </a:solidFill>
              </a:rPr>
              <a:t>inférieure</a:t>
            </a:r>
          </a:p>
          <a:p>
            <a:pPr indent="358775">
              <a:lnSpc>
                <a:spcPct val="150000"/>
              </a:lnSpc>
              <a:buFont typeface="Wingdings" charset="2"/>
              <a:buChar char=""/>
              <a:tabLst>
                <a:tab pos="358775" algn="l"/>
              </a:tabLst>
            </a:pPr>
            <a:endParaRPr lang="fr-FR" sz="2400" b="1" dirty="0" smtClean="0">
              <a:solidFill>
                <a:srgbClr val="0000FF"/>
              </a:solidFill>
            </a:endParaRPr>
          </a:p>
          <a:p>
            <a:pPr indent="358775">
              <a:lnSpc>
                <a:spcPct val="150000"/>
              </a:lnSpc>
              <a:buFont typeface="Wingdings" charset="2"/>
              <a:buChar char=""/>
              <a:tabLst>
                <a:tab pos="358775" algn="l"/>
              </a:tabLst>
            </a:pPr>
            <a:r>
              <a:rPr lang="fr-FR" sz="2400" dirty="0"/>
              <a:t>Déficit de la </a:t>
            </a:r>
            <a:r>
              <a:rPr lang="fr-FR" sz="2400" b="1" dirty="0">
                <a:solidFill>
                  <a:srgbClr val="0000FF"/>
                </a:solidFill>
              </a:rPr>
              <a:t>musculature intrinsèque de la main</a:t>
            </a:r>
            <a:r>
              <a:rPr lang="fr-FR" sz="2400" dirty="0"/>
              <a:t> </a:t>
            </a:r>
            <a:endParaRPr lang="fr-FR" sz="2400" dirty="0" smtClean="0"/>
          </a:p>
          <a:p>
            <a:pPr indent="358775">
              <a:lnSpc>
                <a:spcPct val="150000"/>
              </a:lnSpc>
              <a:buFont typeface="Wingdings" charset="2"/>
              <a:buChar char=""/>
              <a:tabLst>
                <a:tab pos="358775" algn="l"/>
              </a:tabLst>
            </a:pPr>
            <a:r>
              <a:rPr lang="fr-FR" sz="2400" dirty="0" smtClean="0"/>
              <a:t>Déficit </a:t>
            </a:r>
            <a:r>
              <a:rPr lang="fr-FR" sz="2400" b="1" dirty="0" smtClean="0">
                <a:solidFill>
                  <a:srgbClr val="0000FF"/>
                </a:solidFill>
              </a:rPr>
              <a:t>extension </a:t>
            </a:r>
            <a:r>
              <a:rPr lang="fr-FR" sz="2400" b="1" dirty="0">
                <a:solidFill>
                  <a:srgbClr val="0000FF"/>
                </a:solidFill>
              </a:rPr>
              <a:t>des articulations</a:t>
            </a:r>
            <a:r>
              <a:rPr lang="fr-FR" sz="2400" b="1" dirty="0" smtClean="0">
                <a:solidFill>
                  <a:srgbClr val="0000FF"/>
                </a:solidFill>
              </a:rPr>
              <a:t> MP R1 et R2 </a:t>
            </a: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dirty="0" smtClean="0"/>
              <a:t>	=&gt; atteinte </a:t>
            </a:r>
            <a:r>
              <a:rPr lang="fr-FR" sz="2400" dirty="0"/>
              <a:t>du</a:t>
            </a:r>
            <a:r>
              <a:rPr lang="fr-FR" sz="2400" dirty="0" smtClean="0"/>
              <a:t> </a:t>
            </a:r>
            <a:r>
              <a:rPr lang="fr-FR" sz="2400" b="1" dirty="0" smtClean="0">
                <a:solidFill>
                  <a:srgbClr val="E46C0A"/>
                </a:solidFill>
              </a:rPr>
              <a:t>TPI</a:t>
            </a:r>
            <a:r>
              <a:rPr lang="fr-FR" sz="2400" dirty="0" smtClean="0">
                <a:solidFill>
                  <a:srgbClr val="E46C0A"/>
                </a:solidFill>
              </a:rPr>
              <a:t> </a:t>
            </a:r>
            <a:r>
              <a:rPr lang="fr-FR" sz="2400" dirty="0"/>
              <a:t>(territoire C8 + D1)</a:t>
            </a:r>
            <a:endParaRPr lang="fr-FR" sz="2400" dirty="0" smtClean="0"/>
          </a:p>
          <a:p>
            <a:pPr indent="358775">
              <a:lnSpc>
                <a:spcPct val="150000"/>
              </a:lnSpc>
              <a:buFont typeface="Wingdings" charset="2"/>
              <a:buChar char=""/>
              <a:tabLst>
                <a:tab pos="358775" algn="l"/>
              </a:tabLst>
            </a:pPr>
            <a:r>
              <a:rPr lang="fr-FR" sz="2400" dirty="0" err="1" smtClean="0"/>
              <a:t>Ext</a:t>
            </a:r>
            <a:r>
              <a:rPr lang="fr-FR" sz="2400" dirty="0" smtClean="0"/>
              <a:t> articulations MP R1 et R2 OK =&gt; lésion </a:t>
            </a:r>
            <a:r>
              <a:rPr lang="fr-FR" sz="2400" dirty="0"/>
              <a:t>du </a:t>
            </a:r>
            <a:r>
              <a:rPr lang="fr-FR" sz="2400" b="1" dirty="0">
                <a:solidFill>
                  <a:schemeClr val="accent6">
                    <a:lumMod val="75000"/>
                  </a:schemeClr>
                </a:solidFill>
              </a:rPr>
              <a:t>TSAI</a:t>
            </a:r>
            <a:r>
              <a:rPr lang="fr-FR" sz="24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dirty="0" smtClean="0"/>
              <a:t>	(</a:t>
            </a:r>
            <a:r>
              <a:rPr lang="fr-FR" sz="2400" dirty="0"/>
              <a:t>territoire des</a:t>
            </a:r>
            <a:r>
              <a:rPr lang="fr-FR" sz="2400" dirty="0" smtClean="0"/>
              <a:t> nerfs </a:t>
            </a:r>
            <a:r>
              <a:rPr lang="fr-FR" sz="2400" dirty="0"/>
              <a:t>médian + ulnaire</a:t>
            </a:r>
            <a:r>
              <a:rPr lang="fr-FR" sz="2400" dirty="0" smtClean="0"/>
              <a:t>) </a:t>
            </a:r>
            <a:endParaRPr lang="fr-FR" sz="2400" dirty="0"/>
          </a:p>
        </p:txBody>
      </p:sp>
      <p:sp>
        <p:nvSpPr>
          <p:cNvPr id="6" name="Sous-titre 2"/>
          <p:cNvSpPr txBox="1">
            <a:spLocks/>
          </p:cNvSpPr>
          <p:nvPr/>
        </p:nvSpPr>
        <p:spPr>
          <a:xfrm>
            <a:off x="1371600" y="371431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nl-BE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Déficit moteur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63075" y="1494997"/>
            <a:ext cx="8338323" cy="3939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8775">
              <a:lnSpc>
                <a:spcPct val="150000"/>
              </a:lnSpc>
              <a:buFont typeface="Wingdings" charset="2"/>
              <a:buChar char=""/>
              <a:tabLst>
                <a:tab pos="358775" algn="l"/>
              </a:tabLst>
            </a:pPr>
            <a:r>
              <a:rPr lang="fr-FR" sz="2400" dirty="0"/>
              <a:t>Les branches nerveuses destinées aux muscles pectoraux se 	dégagent à la partie proximale des troncs </a:t>
            </a:r>
            <a:r>
              <a:rPr lang="fr-FR" sz="2400" dirty="0" smtClean="0"/>
              <a:t>secondaires =&gt; </a:t>
            </a:r>
          </a:p>
          <a:p>
            <a:pPr indent="358775">
              <a:lnSpc>
                <a:spcPct val="150000"/>
              </a:lnSpc>
              <a:tabLst>
                <a:tab pos="358775" algn="l"/>
              </a:tabLst>
            </a:pPr>
            <a:r>
              <a:rPr lang="fr-FR" sz="2400" dirty="0"/>
              <a:t>u</a:t>
            </a:r>
            <a:r>
              <a:rPr lang="fr-FR" sz="2400" dirty="0" smtClean="0"/>
              <a:t>n </a:t>
            </a:r>
            <a:r>
              <a:rPr lang="fr-FR" sz="2400" dirty="0"/>
              <a:t>déficit de la </a:t>
            </a:r>
            <a:r>
              <a:rPr lang="fr-FR" sz="2400" b="1" dirty="0">
                <a:solidFill>
                  <a:srgbClr val="0000FF"/>
                </a:solidFill>
              </a:rPr>
              <a:t>musculature pectorale</a:t>
            </a:r>
            <a:r>
              <a:rPr lang="fr-FR" sz="2400" dirty="0"/>
              <a:t> signifie que la </a:t>
            </a:r>
            <a:r>
              <a:rPr lang="fr-FR" sz="2400" b="1" dirty="0">
                <a:solidFill>
                  <a:srgbClr val="E46C0A"/>
                </a:solidFill>
              </a:rPr>
              <a:t>lésion </a:t>
            </a:r>
            <a:r>
              <a:rPr lang="fr-FR" sz="2400" dirty="0"/>
              <a:t>est 	probablement </a:t>
            </a:r>
            <a:r>
              <a:rPr lang="fr-FR" sz="2400" b="1" dirty="0" err="1">
                <a:solidFill>
                  <a:schemeClr val="accent6">
                    <a:lumMod val="75000"/>
                  </a:schemeClr>
                </a:solidFill>
              </a:rPr>
              <a:t>supra-claviculaire</a:t>
            </a:r>
            <a:endParaRPr lang="fr-FR" sz="2400" b="1" dirty="0">
              <a:solidFill>
                <a:schemeClr val="accent6">
                  <a:lumMod val="75000"/>
                </a:schemeClr>
              </a:solidFill>
            </a:endParaRPr>
          </a:p>
          <a:p>
            <a:pPr indent="358775">
              <a:lnSpc>
                <a:spcPct val="150000"/>
              </a:lnSpc>
              <a:buFont typeface="Wingdings" charset="2"/>
              <a:buChar char=""/>
              <a:tabLst>
                <a:tab pos="358775" algn="l"/>
              </a:tabLst>
            </a:pPr>
            <a:r>
              <a:rPr lang="fr-FR" sz="2400" dirty="0"/>
              <a:t>Une atteinte dans le territoire des nerfs dorsal de l’omoplate 	(</a:t>
            </a:r>
            <a:r>
              <a:rPr lang="fr-FR" sz="2400" b="1" dirty="0">
                <a:solidFill>
                  <a:srgbClr val="0000FF"/>
                </a:solidFill>
              </a:rPr>
              <a:t>muscles rhomboïdes</a:t>
            </a:r>
            <a:r>
              <a:rPr lang="fr-FR" sz="2400" dirty="0"/>
              <a:t>) et thoracique long (</a:t>
            </a:r>
            <a:r>
              <a:rPr lang="fr-FR" sz="2400" b="1" dirty="0">
                <a:solidFill>
                  <a:srgbClr val="0000FF"/>
                </a:solidFill>
              </a:rPr>
              <a:t>muscle grand 	dentelé</a:t>
            </a:r>
            <a:r>
              <a:rPr lang="fr-FR" sz="2400" dirty="0"/>
              <a:t>)</a:t>
            </a:r>
            <a:r>
              <a:rPr lang="fr-FR" sz="2400" dirty="0" smtClean="0"/>
              <a:t> =&gt; </a:t>
            </a:r>
            <a:r>
              <a:rPr lang="fr-FR" sz="2400" b="1" dirty="0" smtClean="0">
                <a:solidFill>
                  <a:schemeClr val="accent6">
                    <a:lumMod val="75000"/>
                  </a:schemeClr>
                </a:solidFill>
              </a:rPr>
              <a:t>lésion des </a:t>
            </a:r>
            <a:r>
              <a:rPr lang="fr-FR" sz="2400" b="1" dirty="0">
                <a:solidFill>
                  <a:schemeClr val="accent6">
                    <a:lumMod val="75000"/>
                  </a:schemeClr>
                </a:solidFill>
              </a:rPr>
              <a:t>racines </a:t>
            </a:r>
            <a:r>
              <a:rPr lang="fr-FR" sz="2400" b="1" dirty="0" smtClean="0">
                <a:solidFill>
                  <a:schemeClr val="accent6">
                    <a:lumMod val="75000"/>
                  </a:schemeClr>
                </a:solidFill>
              </a:rPr>
              <a:t>EF </a:t>
            </a:r>
            <a:r>
              <a:rPr lang="fr-FR" sz="2400" dirty="0" smtClean="0"/>
              <a:t>ou </a:t>
            </a:r>
            <a:r>
              <a:rPr lang="fr-FR" sz="2400" b="1" dirty="0" smtClean="0">
                <a:solidFill>
                  <a:schemeClr val="accent6">
                    <a:lumMod val="75000"/>
                  </a:schemeClr>
                </a:solidFill>
              </a:rPr>
              <a:t>plus proximale</a:t>
            </a:r>
          </a:p>
        </p:txBody>
      </p:sp>
      <p:sp>
        <p:nvSpPr>
          <p:cNvPr id="6" name="Sous-titre 2"/>
          <p:cNvSpPr txBox="1">
            <a:spLocks/>
          </p:cNvSpPr>
          <p:nvPr/>
        </p:nvSpPr>
        <p:spPr>
          <a:xfrm>
            <a:off x="1371600" y="371431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nl-BE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Déficit moteur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FIGURE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399" y="304800"/>
            <a:ext cx="4413895" cy="423281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63575" y="1113997"/>
            <a:ext cx="8613725" cy="5601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8775">
              <a:lnSpc>
                <a:spcPct val="150000"/>
              </a:lnSpc>
              <a:buFont typeface="Wingdings" charset="2"/>
              <a:buChar char=""/>
              <a:tabLst>
                <a:tab pos="358775" algn="l"/>
              </a:tabLst>
            </a:pPr>
            <a:r>
              <a:rPr lang="fr-FR" sz="2400" dirty="0"/>
              <a:t>A l’exception du territoire C5 </a:t>
            </a:r>
            <a:br>
              <a:rPr lang="fr-FR" sz="2400" dirty="0"/>
            </a:br>
            <a:r>
              <a:rPr lang="fr-FR" sz="2400" dirty="0"/>
              <a:t>	(région </a:t>
            </a:r>
            <a:r>
              <a:rPr lang="fr-FR" sz="2400" dirty="0" err="1"/>
              <a:t>antéro-latérale</a:t>
            </a:r>
            <a:r>
              <a:rPr lang="fr-FR" sz="2400" dirty="0"/>
              <a:t> du bras</a:t>
            </a:r>
            <a:r>
              <a:rPr lang="fr-FR" sz="2400" dirty="0" smtClean="0"/>
              <a:t>),</a:t>
            </a:r>
          </a:p>
          <a:p>
            <a:pPr indent="358775">
              <a:lnSpc>
                <a:spcPct val="150000"/>
              </a:lnSpc>
              <a:tabLst>
                <a:tab pos="358775" algn="l"/>
              </a:tabLst>
            </a:pPr>
            <a:r>
              <a:rPr lang="fr-FR" sz="2400" dirty="0"/>
              <a:t>l</a:t>
            </a:r>
            <a:r>
              <a:rPr lang="fr-FR" sz="2400" dirty="0" smtClean="0"/>
              <a:t>e </a:t>
            </a:r>
            <a:r>
              <a:rPr lang="fr-FR" sz="2400" dirty="0"/>
              <a:t>déficit sensitif clinique </a:t>
            </a:r>
            <a:br>
              <a:rPr lang="fr-FR" sz="2400" dirty="0"/>
            </a:br>
            <a:r>
              <a:rPr lang="fr-FR" sz="2400" dirty="0"/>
              <a:t>	(DSC) est recherché dans les </a:t>
            </a:r>
            <a:br>
              <a:rPr lang="fr-FR" sz="2400" dirty="0"/>
            </a:br>
            <a:r>
              <a:rPr lang="fr-FR" sz="2400" dirty="0"/>
              <a:t>	mêmes territoires cutanés que</a:t>
            </a:r>
            <a:r>
              <a:rPr lang="fr-FR" sz="2400" dirty="0" smtClean="0"/>
              <a:t> </a:t>
            </a:r>
            <a:br>
              <a:rPr lang="fr-FR" sz="2400" dirty="0" smtClean="0"/>
            </a:br>
            <a:r>
              <a:rPr lang="fr-FR" sz="2400" dirty="0" smtClean="0"/>
              <a:t>	ceux </a:t>
            </a:r>
            <a:r>
              <a:rPr lang="fr-FR" sz="2400" dirty="0"/>
              <a:t>testés lors</a:t>
            </a:r>
            <a:r>
              <a:rPr lang="fr-FR" sz="2400" dirty="0" smtClean="0"/>
              <a:t> de </a:t>
            </a:r>
            <a:r>
              <a:rPr lang="fr-FR" sz="2400" dirty="0"/>
              <a:t>la</a:t>
            </a:r>
            <a:r>
              <a:rPr lang="fr-FR" sz="2400" dirty="0" smtClean="0"/>
              <a:t> </a:t>
            </a:r>
            <a:br>
              <a:rPr lang="fr-FR" sz="2400" dirty="0" smtClean="0"/>
            </a:br>
            <a:r>
              <a:rPr lang="fr-FR" sz="2400" dirty="0" smtClean="0"/>
              <a:t>	neurographie </a:t>
            </a:r>
            <a:r>
              <a:rPr lang="fr-FR" sz="2400" dirty="0"/>
              <a:t>sensitive </a:t>
            </a:r>
          </a:p>
          <a:p>
            <a:pPr indent="358775">
              <a:lnSpc>
                <a:spcPct val="150000"/>
              </a:lnSpc>
              <a:buFont typeface="Wingdings" charset="2"/>
              <a:buChar char=""/>
              <a:tabLst>
                <a:tab pos="358775" algn="l"/>
              </a:tabLst>
            </a:pPr>
            <a:r>
              <a:rPr lang="fr-FR" sz="2400" b="1" dirty="0">
                <a:solidFill>
                  <a:srgbClr val="0000FF"/>
                </a:solidFill>
              </a:rPr>
              <a:t>Si les potentiels sensitifs restent</a:t>
            </a:r>
            <a:r>
              <a:rPr lang="fr-FR" sz="2400" b="1" dirty="0" smtClean="0">
                <a:solidFill>
                  <a:srgbClr val="0000FF"/>
                </a:solidFill>
              </a:rPr>
              <a:t> d’amplitude </a:t>
            </a:r>
            <a:r>
              <a:rPr lang="fr-FR" sz="2400" b="1" dirty="0">
                <a:solidFill>
                  <a:srgbClr val="0000FF"/>
                </a:solidFill>
              </a:rPr>
              <a:t>normale là où un</a:t>
            </a:r>
            <a:br>
              <a:rPr lang="fr-FR" sz="2400" b="1" dirty="0">
                <a:solidFill>
                  <a:srgbClr val="0000FF"/>
                </a:solidFill>
              </a:rPr>
            </a:br>
            <a:r>
              <a:rPr lang="fr-FR" sz="2400" b="1" dirty="0">
                <a:solidFill>
                  <a:srgbClr val="0000FF"/>
                </a:solidFill>
              </a:rPr>
              <a:t> 	DSC est observé, cet apparent</a:t>
            </a:r>
            <a:r>
              <a:rPr lang="fr-FR" sz="2400" b="1" dirty="0" smtClean="0">
                <a:solidFill>
                  <a:srgbClr val="0000FF"/>
                </a:solidFill>
              </a:rPr>
              <a:t> paradoxe </a:t>
            </a:r>
            <a:r>
              <a:rPr lang="fr-FR" sz="2400" b="1" dirty="0">
                <a:solidFill>
                  <a:srgbClr val="0000FF"/>
                </a:solidFill>
              </a:rPr>
              <a:t>est en faveur d’une</a:t>
            </a:r>
            <a:r>
              <a:rPr lang="fr-FR" sz="2400" b="1" dirty="0" smtClean="0">
                <a:solidFill>
                  <a:srgbClr val="0000FF"/>
                </a:solidFill>
              </a:rPr>
              <a:t> 	atteinte </a:t>
            </a:r>
            <a:r>
              <a:rPr lang="fr-FR" sz="2400" b="1" dirty="0">
                <a:solidFill>
                  <a:srgbClr val="0000FF"/>
                </a:solidFill>
              </a:rPr>
              <a:t>pré-ganglionnaire</a:t>
            </a:r>
          </a:p>
        </p:txBody>
      </p:sp>
      <p:sp>
        <p:nvSpPr>
          <p:cNvPr id="6" name="Sous-titre 2"/>
          <p:cNvSpPr txBox="1">
            <a:spLocks/>
          </p:cNvSpPr>
          <p:nvPr/>
        </p:nvSpPr>
        <p:spPr>
          <a:xfrm>
            <a:off x="-401491" y="393463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nl-BE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Déficit sensitif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FIGURE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399" y="304800"/>
            <a:ext cx="4413895" cy="423281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63575" y="1113997"/>
            <a:ext cx="8338323" cy="5047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8775">
              <a:lnSpc>
                <a:spcPct val="150000"/>
              </a:lnSpc>
              <a:buFont typeface="Wingdings" charset="2"/>
              <a:buChar char=""/>
              <a:tabLst>
                <a:tab pos="358775" algn="l"/>
              </a:tabLst>
            </a:pPr>
            <a:r>
              <a:rPr lang="fr-FR" sz="2400" b="1" dirty="0">
                <a:solidFill>
                  <a:srgbClr val="0000FF"/>
                </a:solidFill>
              </a:rPr>
              <a:t>Les racines ventrales motrices</a:t>
            </a:r>
            <a:r>
              <a:rPr lang="fr-FR" sz="2400" dirty="0"/>
              <a:t>, </a:t>
            </a:r>
            <a:br>
              <a:rPr lang="fr-FR" sz="2400" dirty="0"/>
            </a:br>
            <a:r>
              <a:rPr lang="fr-FR" sz="2400" dirty="0"/>
              <a:t>	plus fines et entourées par un </a:t>
            </a:r>
            <a:br>
              <a:rPr lang="fr-FR" sz="2400" dirty="0"/>
            </a:br>
            <a:r>
              <a:rPr lang="fr-FR" sz="2400" dirty="0"/>
              <a:t>	sac dural plus fin, </a:t>
            </a:r>
            <a:r>
              <a:rPr lang="fr-FR" sz="2400" b="1" dirty="0">
                <a:solidFill>
                  <a:srgbClr val="0000FF"/>
                </a:solidFill>
              </a:rPr>
              <a:t>sont plus </a:t>
            </a:r>
            <a:br>
              <a:rPr lang="fr-FR" sz="2400" b="1" dirty="0">
                <a:solidFill>
                  <a:srgbClr val="0000FF"/>
                </a:solidFill>
              </a:rPr>
            </a:br>
            <a:r>
              <a:rPr lang="fr-FR" sz="2400" b="1" dirty="0">
                <a:solidFill>
                  <a:srgbClr val="0000FF"/>
                </a:solidFill>
              </a:rPr>
              <a:t>	fragiles</a:t>
            </a:r>
            <a:r>
              <a:rPr lang="fr-FR" sz="2400" dirty="0"/>
              <a:t> que les racines dorsales </a:t>
            </a:r>
            <a:br>
              <a:rPr lang="fr-FR" sz="2400" dirty="0"/>
            </a:br>
            <a:r>
              <a:rPr lang="fr-FR" sz="2400" dirty="0"/>
              <a:t>	sensitives </a:t>
            </a:r>
            <a:endParaRPr lang="fr-FR" sz="2400" dirty="0" smtClean="0"/>
          </a:p>
          <a:p>
            <a:pPr indent="358775">
              <a:lnSpc>
                <a:spcPct val="150000"/>
              </a:lnSpc>
              <a:buFont typeface="Wingdings" charset="2"/>
              <a:buChar char=""/>
              <a:tabLst>
                <a:tab pos="358775" algn="l"/>
              </a:tabLst>
            </a:pPr>
            <a:r>
              <a:rPr lang="fr-FR" sz="2400" dirty="0" smtClean="0"/>
              <a:t>Atteinte prédominant </a:t>
            </a:r>
            <a:br>
              <a:rPr lang="fr-FR" sz="2400" dirty="0" smtClean="0"/>
            </a:br>
            <a:r>
              <a:rPr lang="fr-FR" sz="2400" dirty="0" smtClean="0"/>
              <a:t>	nettement sur le versant moteur =&gt; </a:t>
            </a:r>
            <a:r>
              <a:rPr lang="fr-FR" sz="2400" b="1" dirty="0" smtClean="0">
                <a:solidFill>
                  <a:schemeClr val="accent6">
                    <a:lumMod val="75000"/>
                  </a:schemeClr>
                </a:solidFill>
              </a:rPr>
              <a:t>absence </a:t>
            </a:r>
            <a:r>
              <a:rPr lang="fr-FR" sz="2400" b="1" dirty="0">
                <a:solidFill>
                  <a:schemeClr val="accent6">
                    <a:lumMod val="75000"/>
                  </a:schemeClr>
                </a:solidFill>
              </a:rPr>
              <a:t>d’anomalie à la</a:t>
            </a:r>
            <a:r>
              <a:rPr lang="fr-FR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br>
              <a:rPr lang="fr-FR" sz="24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fr-FR" sz="2400" b="1" dirty="0" smtClean="0">
                <a:solidFill>
                  <a:schemeClr val="accent6">
                    <a:lumMod val="75000"/>
                  </a:schemeClr>
                </a:solidFill>
              </a:rPr>
              <a:t>	neurographie sensitive</a:t>
            </a:r>
          </a:p>
          <a:p>
            <a:pPr indent="358775">
              <a:lnSpc>
                <a:spcPct val="150000"/>
              </a:lnSpc>
              <a:buFont typeface="Wingdings" charset="2"/>
              <a:buChar char=""/>
              <a:tabLst>
                <a:tab pos="358775" algn="l"/>
              </a:tabLst>
            </a:pPr>
            <a:r>
              <a:rPr lang="fr-FR" sz="2400" dirty="0" smtClean="0"/>
              <a:t>Mais dans </a:t>
            </a:r>
            <a:r>
              <a:rPr lang="fr-FR" sz="2400" dirty="0"/>
              <a:t>ce cas,</a:t>
            </a:r>
            <a:r>
              <a:rPr lang="fr-FR" sz="2400" dirty="0" smtClean="0"/>
              <a:t> pas de DSC</a:t>
            </a:r>
            <a:endParaRPr lang="fr-FR" sz="2400" dirty="0"/>
          </a:p>
        </p:txBody>
      </p:sp>
      <p:sp>
        <p:nvSpPr>
          <p:cNvPr id="6" name="Sous-titre 2"/>
          <p:cNvSpPr txBox="1">
            <a:spLocks/>
          </p:cNvSpPr>
          <p:nvPr/>
        </p:nvSpPr>
        <p:spPr>
          <a:xfrm>
            <a:off x="-401491" y="393463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nl-BE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Déficit sensitif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63075" y="1113997"/>
            <a:ext cx="8338323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8775">
              <a:lnSpc>
                <a:spcPct val="150000"/>
              </a:lnSpc>
              <a:buFont typeface="Wingdings" charset="2"/>
              <a:buChar char=""/>
              <a:tabLst>
                <a:tab pos="358775" algn="l"/>
              </a:tabLst>
            </a:pPr>
            <a:r>
              <a:rPr lang="fr-FR" sz="2400" dirty="0"/>
              <a:t>Les </a:t>
            </a:r>
            <a:r>
              <a:rPr lang="fr-FR" sz="2400" b="1" dirty="0">
                <a:solidFill>
                  <a:srgbClr val="FF6600"/>
                </a:solidFill>
              </a:rPr>
              <a:t>nerfs spinaux C8 et DI </a:t>
            </a:r>
            <a:r>
              <a:rPr lang="fr-FR" sz="2400" dirty="0"/>
              <a:t>contiennent des fibres</a:t>
            </a:r>
            <a:r>
              <a:rPr lang="fr-FR" sz="2400" dirty="0" smtClean="0"/>
              <a:t> 	sympathiques </a:t>
            </a:r>
            <a:r>
              <a:rPr lang="fr-FR" sz="2400" dirty="0" err="1" smtClean="0"/>
              <a:t>pré</a:t>
            </a:r>
            <a:r>
              <a:rPr lang="fr-FR" sz="2400" dirty="0" err="1"/>
              <a:t>-ganglionnaires</a:t>
            </a:r>
            <a:r>
              <a:rPr lang="fr-FR" sz="2400" dirty="0"/>
              <a:t> </a:t>
            </a:r>
          </a:p>
          <a:p>
            <a:pPr indent="358775">
              <a:lnSpc>
                <a:spcPct val="150000"/>
              </a:lnSpc>
              <a:buFont typeface="Wingdings" charset="2"/>
              <a:buChar char=""/>
              <a:tabLst>
                <a:tab pos="358775" algn="l"/>
              </a:tabLst>
            </a:pPr>
            <a:r>
              <a:rPr lang="fr-FR" sz="2400" dirty="0"/>
              <a:t>Une </a:t>
            </a:r>
            <a:r>
              <a:rPr lang="fr-FR" sz="2400" b="1" dirty="0">
                <a:solidFill>
                  <a:srgbClr val="FF6600"/>
                </a:solidFill>
              </a:rPr>
              <a:t>lésion à ce niveau ou plus proximale </a:t>
            </a:r>
            <a:r>
              <a:rPr lang="fr-FR" sz="2400" dirty="0"/>
              <a:t>est responsable d’un 	signe de Claude Bernard-Horner (myosis, ptosis, </a:t>
            </a:r>
            <a:r>
              <a:rPr lang="fr-FR" sz="2400" dirty="0" err="1"/>
              <a:t>pseudo-</a:t>
            </a:r>
            <a:r>
              <a:rPr lang="fr-FR" sz="2400" dirty="0"/>
              <a:t>	enophtalmie,</a:t>
            </a:r>
            <a:r>
              <a:rPr lang="fr-FR" sz="2400" dirty="0" smtClean="0"/>
              <a:t> </a:t>
            </a:r>
            <a:r>
              <a:rPr lang="fr-FR" sz="2400" dirty="0" err="1" smtClean="0"/>
              <a:t>anhydrose</a:t>
            </a:r>
            <a:r>
              <a:rPr lang="fr-FR" sz="2400" dirty="0"/>
              <a:t>) </a:t>
            </a:r>
          </a:p>
        </p:txBody>
      </p:sp>
      <p:sp>
        <p:nvSpPr>
          <p:cNvPr id="6" name="Sous-titre 2"/>
          <p:cNvSpPr txBox="1">
            <a:spLocks/>
          </p:cNvSpPr>
          <p:nvPr/>
        </p:nvSpPr>
        <p:spPr>
          <a:xfrm>
            <a:off x="1371600" y="371431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nl-BE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Signe de Claude Bernard-Horner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Image 6" descr="Unknow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015" y="4696805"/>
            <a:ext cx="3393722" cy="1702214"/>
          </a:xfrm>
          <a:prstGeom prst="rect">
            <a:avLst/>
          </a:prstGeom>
        </p:spPr>
      </p:pic>
      <p:pic>
        <p:nvPicPr>
          <p:cNvPr id="8" name="Image 7" descr="FIGURE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0262" y="3708400"/>
            <a:ext cx="4183737" cy="30106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63075" y="2053797"/>
            <a:ext cx="8338323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8775">
              <a:lnSpc>
                <a:spcPct val="150000"/>
              </a:lnSpc>
              <a:buFont typeface="Wingdings" charset="2"/>
              <a:buChar char=""/>
              <a:tabLst>
                <a:tab pos="358775" algn="l"/>
              </a:tabLst>
            </a:pPr>
            <a:r>
              <a:rPr lang="fr-FR" sz="2400" dirty="0"/>
              <a:t>L’ENMG reste la meilleure procédure pour </a:t>
            </a:r>
            <a:r>
              <a:rPr lang="fr-FR" sz="2400" b="1" dirty="0">
                <a:solidFill>
                  <a:srgbClr val="0000FF"/>
                </a:solidFill>
              </a:rPr>
              <a:t>localiser </a:t>
            </a:r>
            <a:r>
              <a:rPr lang="fr-FR" sz="2400" dirty="0"/>
              <a:t>le SL, 	établir la </a:t>
            </a:r>
            <a:r>
              <a:rPr lang="fr-FR" sz="2400" b="1" dirty="0">
                <a:solidFill>
                  <a:srgbClr val="0000FF"/>
                </a:solidFill>
              </a:rPr>
              <a:t>physiopathologie</a:t>
            </a:r>
            <a:r>
              <a:rPr lang="fr-FR" sz="2400" dirty="0"/>
              <a:t>, la </a:t>
            </a:r>
            <a:r>
              <a:rPr lang="fr-FR" sz="2400" b="1" dirty="0">
                <a:solidFill>
                  <a:srgbClr val="0000FF"/>
                </a:solidFill>
              </a:rPr>
              <a:t>sévérité </a:t>
            </a:r>
            <a:r>
              <a:rPr lang="fr-FR" sz="2400" dirty="0"/>
              <a:t>et le </a:t>
            </a:r>
            <a:r>
              <a:rPr lang="fr-FR" sz="2400" b="1" dirty="0" smtClean="0">
                <a:solidFill>
                  <a:srgbClr val="0000FF"/>
                </a:solidFill>
              </a:rPr>
              <a:t>pronostic</a:t>
            </a:r>
            <a:br>
              <a:rPr lang="fr-FR" sz="2400" b="1" dirty="0" smtClean="0">
                <a:solidFill>
                  <a:srgbClr val="0000FF"/>
                </a:solidFill>
              </a:rPr>
            </a:br>
            <a:endParaRPr lang="fr-FR" sz="2400" b="1" dirty="0" smtClean="0">
              <a:solidFill>
                <a:srgbClr val="0000FF"/>
              </a:solidFill>
            </a:endParaRPr>
          </a:p>
          <a:p>
            <a:pPr indent="358775">
              <a:lnSpc>
                <a:spcPct val="150000"/>
              </a:lnSpc>
              <a:buFont typeface="Wingdings" charset="2"/>
              <a:buChar char=""/>
              <a:tabLst>
                <a:tab pos="358775" algn="l"/>
              </a:tabLst>
            </a:pPr>
            <a:r>
              <a:rPr lang="fr-FR" sz="2400" dirty="0"/>
              <a:t>Dès le 12</a:t>
            </a:r>
            <a:r>
              <a:rPr lang="fr-FR" sz="2400" baseline="30000" dirty="0"/>
              <a:t>ème</a:t>
            </a:r>
            <a:r>
              <a:rPr lang="fr-FR" sz="2400" dirty="0"/>
              <a:t> jour, l’ENMG permet de préciser si la lésion est 	</a:t>
            </a:r>
            <a:r>
              <a:rPr lang="fr-FR" sz="2400" b="1" dirty="0" err="1">
                <a:solidFill>
                  <a:srgbClr val="FF6600"/>
                </a:solidFill>
              </a:rPr>
              <a:t>pré-</a:t>
            </a:r>
            <a:r>
              <a:rPr lang="fr-FR" sz="2400" b="1" dirty="0">
                <a:solidFill>
                  <a:srgbClr val="FF6600"/>
                </a:solidFill>
              </a:rPr>
              <a:t> ou post-</a:t>
            </a:r>
            <a:r>
              <a:rPr lang="fr-FR" sz="2400" b="1" dirty="0" smtClean="0">
                <a:solidFill>
                  <a:srgbClr val="FF6600"/>
                </a:solidFill>
              </a:rPr>
              <a:t>ganglionnaire</a:t>
            </a:r>
            <a:endParaRPr lang="fr-FR" sz="2400" dirty="0">
              <a:solidFill>
                <a:srgbClr val="FF6600"/>
              </a:solidFill>
            </a:endParaRPr>
          </a:p>
        </p:txBody>
      </p:sp>
      <p:sp>
        <p:nvSpPr>
          <p:cNvPr id="6" name="Sous-titre 2"/>
          <p:cNvSpPr txBox="1">
            <a:spLocks/>
          </p:cNvSpPr>
          <p:nvPr/>
        </p:nvSpPr>
        <p:spPr>
          <a:xfrm>
            <a:off x="1371600" y="371431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nl-BE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Apports de l’ENMG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63075" y="1113997"/>
            <a:ext cx="8338323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8775">
              <a:lnSpc>
                <a:spcPct val="150000"/>
              </a:lnSpc>
              <a:buFont typeface="Wingdings" charset="2"/>
              <a:buChar char=""/>
              <a:tabLst>
                <a:tab pos="358775" algn="l"/>
              </a:tabLst>
            </a:pPr>
            <a:r>
              <a:rPr lang="fr-FR" sz="2400" dirty="0" smtClean="0"/>
              <a:t>&gt; </a:t>
            </a:r>
            <a:r>
              <a:rPr lang="fr-FR" sz="2400" dirty="0"/>
              <a:t>3</a:t>
            </a:r>
            <a:r>
              <a:rPr lang="fr-FR" sz="2400" baseline="30000" dirty="0"/>
              <a:t>ème</a:t>
            </a:r>
            <a:r>
              <a:rPr lang="fr-FR" sz="2400" dirty="0"/>
              <a:t> semaine, lorsque les </a:t>
            </a:r>
            <a:r>
              <a:rPr lang="fr-FR" sz="2400" b="1" dirty="0">
                <a:solidFill>
                  <a:schemeClr val="accent6">
                    <a:lumMod val="75000"/>
                  </a:schemeClr>
                </a:solidFill>
              </a:rPr>
              <a:t>fibrillations </a:t>
            </a:r>
            <a:r>
              <a:rPr lang="fr-FR" sz="2400" dirty="0"/>
              <a:t>et </a:t>
            </a:r>
            <a:r>
              <a:rPr lang="fr-FR" sz="2400" b="1" dirty="0">
                <a:solidFill>
                  <a:srgbClr val="E46C0A"/>
                </a:solidFill>
              </a:rPr>
              <a:t>pointes positives </a:t>
            </a:r>
            <a:r>
              <a:rPr lang="fr-FR" sz="2400" dirty="0"/>
              <a:t>	sont enregistrables au repos dans les muscles distaux, </a:t>
            </a:r>
            <a:r>
              <a:rPr lang="fr-FR" sz="2400" b="1" dirty="0">
                <a:solidFill>
                  <a:srgbClr val="0000FF"/>
                </a:solidFill>
              </a:rPr>
              <a:t>l’EMG 	est habituellement plus sensible que l’examen clinique</a:t>
            </a:r>
            <a:r>
              <a:rPr lang="fr-FR" sz="2400" dirty="0"/>
              <a:t> pour 	documenter une atteinte nerveuse partielle</a:t>
            </a:r>
          </a:p>
        </p:txBody>
      </p:sp>
      <p:sp>
        <p:nvSpPr>
          <p:cNvPr id="7" name="Sous-titre 2"/>
          <p:cNvSpPr txBox="1">
            <a:spLocks/>
          </p:cNvSpPr>
          <p:nvPr/>
        </p:nvSpPr>
        <p:spPr>
          <a:xfrm>
            <a:off x="1371600" y="371431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nl-BE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Apports de l’ENMG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Image 3" descr="Fibrillati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2796" y="3858284"/>
            <a:ext cx="2839804" cy="2999715"/>
          </a:xfrm>
          <a:prstGeom prst="rect">
            <a:avLst/>
          </a:prstGeom>
        </p:spPr>
      </p:pic>
      <p:pic>
        <p:nvPicPr>
          <p:cNvPr id="6" name="Image 5" descr="Pointe positiv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2072" y="3858283"/>
            <a:ext cx="2735878" cy="29997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63075" y="1173907"/>
            <a:ext cx="8314362" cy="5047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8775">
              <a:lnSpc>
                <a:spcPct val="150000"/>
              </a:lnSpc>
              <a:buFont typeface="Wingdings" charset="2"/>
              <a:buChar char=""/>
              <a:tabLst>
                <a:tab pos="358775" algn="l"/>
              </a:tabLst>
            </a:pPr>
            <a:r>
              <a:rPr lang="fr-FR" sz="2400" dirty="0"/>
              <a:t>A la complexité de son anatomie, nous répondons souvent 	par une </a:t>
            </a:r>
            <a:r>
              <a:rPr lang="fr-FR" sz="2400" b="1" dirty="0">
                <a:solidFill>
                  <a:srgbClr val="0000FF"/>
                </a:solidFill>
              </a:rPr>
              <a:t>tentative de simplification</a:t>
            </a:r>
            <a:r>
              <a:rPr lang="fr-FR" sz="2400" dirty="0"/>
              <a:t> : lésions des </a:t>
            </a:r>
            <a:r>
              <a:rPr lang="fr-FR" sz="2400" b="1" dirty="0">
                <a:solidFill>
                  <a:schemeClr val="accent6">
                    <a:lumMod val="75000"/>
                  </a:schemeClr>
                </a:solidFill>
              </a:rPr>
              <a:t>TP</a:t>
            </a:r>
            <a:r>
              <a:rPr lang="fr-FR" sz="2400" dirty="0"/>
              <a:t>, les 	lésions des </a:t>
            </a:r>
            <a:r>
              <a:rPr lang="fr-FR" sz="2400" b="1" dirty="0">
                <a:solidFill>
                  <a:srgbClr val="E46C0A"/>
                </a:solidFill>
              </a:rPr>
              <a:t>TS</a:t>
            </a:r>
            <a:r>
              <a:rPr lang="fr-FR" sz="2400" dirty="0"/>
              <a:t> et les lésions </a:t>
            </a:r>
            <a:r>
              <a:rPr lang="fr-FR" sz="2400" b="1" dirty="0" err="1">
                <a:solidFill>
                  <a:srgbClr val="E46C0A"/>
                </a:solidFill>
              </a:rPr>
              <a:t>pré-</a:t>
            </a:r>
            <a:r>
              <a:rPr lang="fr-FR" sz="2400" dirty="0"/>
              <a:t> ou </a:t>
            </a:r>
            <a:r>
              <a:rPr lang="fr-FR" sz="2400" b="1" dirty="0" err="1">
                <a:solidFill>
                  <a:srgbClr val="E46C0A"/>
                </a:solidFill>
              </a:rPr>
              <a:t>post</a:t>
            </a:r>
            <a:r>
              <a:rPr lang="fr-FR" sz="2400" dirty="0" err="1"/>
              <a:t>-ganglionnaires</a:t>
            </a:r>
            <a:r>
              <a:rPr lang="fr-FR" sz="2400" dirty="0"/>
              <a:t> </a:t>
            </a:r>
          </a:p>
          <a:p>
            <a:pPr indent="358775">
              <a:lnSpc>
                <a:spcPct val="150000"/>
              </a:lnSpc>
              <a:buFont typeface="Wingdings" charset="2"/>
              <a:buChar char=""/>
              <a:tabLst>
                <a:tab pos="358775" algn="l"/>
                <a:tab pos="539750" algn="l"/>
              </a:tabLst>
            </a:pPr>
            <a:r>
              <a:rPr lang="fr-FR" sz="2400" dirty="0"/>
              <a:t>La </a:t>
            </a:r>
            <a:r>
              <a:rPr lang="fr-FR" sz="2400" b="1" dirty="0">
                <a:solidFill>
                  <a:srgbClr val="0000FF"/>
                </a:solidFill>
              </a:rPr>
              <a:t>réalité clinique</a:t>
            </a:r>
            <a:r>
              <a:rPr lang="fr-FR" sz="2400" dirty="0"/>
              <a:t>, notamment traumatique, souvent autre : </a:t>
            </a:r>
            <a:br>
              <a:rPr lang="fr-FR" sz="2400" dirty="0"/>
            </a:br>
            <a:r>
              <a:rPr lang="fr-FR" sz="2400" dirty="0"/>
              <a:t>	-	lésion à la fois </a:t>
            </a:r>
            <a:r>
              <a:rPr lang="fr-FR" sz="2400" b="1" dirty="0" err="1">
                <a:solidFill>
                  <a:srgbClr val="E46C0A"/>
                </a:solidFill>
              </a:rPr>
              <a:t>pré-</a:t>
            </a:r>
            <a:r>
              <a:rPr lang="fr-FR" sz="2400" b="1" dirty="0">
                <a:solidFill>
                  <a:srgbClr val="E46C0A"/>
                </a:solidFill>
              </a:rPr>
              <a:t> et post</a:t>
            </a:r>
            <a:r>
              <a:rPr lang="fr-FR" sz="2400" dirty="0"/>
              <a:t>-ganglionnaire</a:t>
            </a:r>
            <a:br>
              <a:rPr lang="fr-FR" sz="2400" dirty="0"/>
            </a:br>
            <a:r>
              <a:rPr lang="fr-FR" sz="2400" dirty="0"/>
              <a:t>	-	lésion combinant un </a:t>
            </a:r>
            <a:r>
              <a:rPr lang="fr-FR" sz="2400" b="1" dirty="0">
                <a:solidFill>
                  <a:srgbClr val="E46C0A"/>
                </a:solidFill>
              </a:rPr>
              <a:t>étirement</a:t>
            </a:r>
            <a:r>
              <a:rPr lang="fr-FR" sz="2400" dirty="0"/>
              <a:t> </a:t>
            </a:r>
            <a:r>
              <a:rPr lang="fr-FR" sz="2400" dirty="0" err="1"/>
              <a:t>plexuel</a:t>
            </a:r>
            <a:r>
              <a:rPr lang="fr-FR" sz="2400" dirty="0"/>
              <a:t> et une ou plusieurs 		</a:t>
            </a:r>
            <a:r>
              <a:rPr lang="fr-FR" sz="2400" b="1" dirty="0">
                <a:solidFill>
                  <a:srgbClr val="E46C0A"/>
                </a:solidFill>
              </a:rPr>
              <a:t>ruptures</a:t>
            </a:r>
            <a:r>
              <a:rPr lang="fr-FR" sz="2400" dirty="0"/>
              <a:t> nerveuses à proximité d’un foyer de fracture, </a:t>
            </a:r>
            <a:br>
              <a:rPr lang="fr-FR" sz="2400" dirty="0"/>
            </a:br>
            <a:r>
              <a:rPr lang="fr-FR" sz="2400" dirty="0"/>
              <a:t>	-	une atteinte des vaisseaux sous-claviers peut</a:t>
            </a:r>
            <a:r>
              <a:rPr lang="fr-FR" sz="2400" dirty="0" smtClean="0"/>
              <a:t> ajouter une 			</a:t>
            </a:r>
            <a:r>
              <a:rPr lang="fr-FR" sz="2400" b="1" dirty="0" smtClean="0">
                <a:solidFill>
                  <a:srgbClr val="E46C0A"/>
                </a:solidFill>
              </a:rPr>
              <a:t>composante ischémique</a:t>
            </a:r>
            <a:endParaRPr lang="fr-FR" sz="2400" b="1" dirty="0">
              <a:solidFill>
                <a:srgbClr val="E46C0A"/>
              </a:solidFill>
            </a:endParaRPr>
          </a:p>
        </p:txBody>
      </p:sp>
      <p:sp>
        <p:nvSpPr>
          <p:cNvPr id="6" name="Sous-titre 2"/>
          <p:cNvSpPr txBox="1">
            <a:spLocks/>
          </p:cNvSpPr>
          <p:nvPr/>
        </p:nvSpPr>
        <p:spPr>
          <a:xfrm>
            <a:off x="1371600" y="371431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nl-BE" sz="3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Introduction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FIG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00" y="2894853"/>
            <a:ext cx="4617210" cy="396314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63075" y="994177"/>
            <a:ext cx="8338323" cy="4493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8775">
              <a:lnSpc>
                <a:spcPct val="150000"/>
              </a:lnSpc>
              <a:buFont typeface="Wingdings" charset="2"/>
              <a:buChar char=""/>
              <a:tabLst>
                <a:tab pos="358775" algn="l"/>
              </a:tabLst>
            </a:pPr>
            <a:r>
              <a:rPr lang="fr-FR" sz="2400" dirty="0"/>
              <a:t>Seule l’ENMG permet d’affirmer la </a:t>
            </a:r>
            <a:r>
              <a:rPr lang="fr-FR" sz="2400" b="1" dirty="0">
                <a:solidFill>
                  <a:srgbClr val="FF0000"/>
                </a:solidFill>
              </a:rPr>
              <a:t>nature </a:t>
            </a:r>
            <a:r>
              <a:rPr lang="fr-FR" sz="2400" b="1" dirty="0" err="1">
                <a:solidFill>
                  <a:srgbClr val="FF0000"/>
                </a:solidFill>
              </a:rPr>
              <a:t>neurapraxique</a:t>
            </a:r>
            <a:r>
              <a:rPr lang="fr-FR" sz="2400" b="1" dirty="0" smtClean="0">
                <a:solidFill>
                  <a:srgbClr val="0000FF"/>
                </a:solidFill>
              </a:rPr>
              <a:t> 	</a:t>
            </a:r>
            <a:r>
              <a:rPr lang="fr-FR" sz="2400" dirty="0" smtClean="0"/>
              <a:t>d’une plexopathie</a:t>
            </a:r>
            <a:r>
              <a:rPr lang="fr-FR" sz="2400" dirty="0"/>
              <a:t>. </a:t>
            </a:r>
          </a:p>
          <a:p>
            <a:pPr indent="358775">
              <a:lnSpc>
                <a:spcPct val="150000"/>
              </a:lnSpc>
              <a:buFont typeface="Wingdings" charset="2"/>
              <a:buChar char=""/>
              <a:tabLst>
                <a:tab pos="358775" algn="l"/>
              </a:tabLst>
            </a:pPr>
            <a:r>
              <a:rPr lang="fr-FR" sz="2400" b="1" dirty="0">
                <a:solidFill>
                  <a:srgbClr val="0000FF"/>
                </a:solidFill>
              </a:rPr>
              <a:t>&gt; 7</a:t>
            </a:r>
            <a:r>
              <a:rPr lang="fr-FR" sz="2400" b="1" baseline="30000" dirty="0">
                <a:solidFill>
                  <a:srgbClr val="0000FF"/>
                </a:solidFill>
              </a:rPr>
              <a:t>ème</a:t>
            </a:r>
            <a:r>
              <a:rPr lang="fr-FR" sz="2400" b="1" dirty="0">
                <a:solidFill>
                  <a:srgbClr val="0000FF"/>
                </a:solidFill>
              </a:rPr>
              <a:t> jour</a:t>
            </a:r>
            <a:r>
              <a:rPr lang="fr-FR" sz="2400" dirty="0"/>
              <a:t>, une </a:t>
            </a:r>
            <a:r>
              <a:rPr lang="fr-FR" sz="2400" u="sng" dirty="0"/>
              <a:t>réponse motrice de taille normale</a:t>
            </a:r>
            <a:r>
              <a:rPr lang="fr-FR" sz="2400" dirty="0"/>
              <a:t> lors de la 	</a:t>
            </a:r>
            <a:r>
              <a:rPr lang="fr-FR" sz="2400" u="sng" dirty="0"/>
              <a:t>stimulation au point d’</a:t>
            </a:r>
            <a:r>
              <a:rPr lang="fr-FR" sz="2400" u="sng" dirty="0" err="1"/>
              <a:t>Erb</a:t>
            </a:r>
            <a:r>
              <a:rPr lang="fr-FR" sz="2400" dirty="0" smtClean="0"/>
              <a:t> </a:t>
            </a:r>
            <a:br>
              <a:rPr lang="fr-FR" sz="2400" dirty="0" smtClean="0"/>
            </a:br>
            <a:r>
              <a:rPr lang="fr-FR" sz="2400" dirty="0" smtClean="0"/>
              <a:t>	dans un </a:t>
            </a:r>
            <a:r>
              <a:rPr lang="fr-FR" sz="2400" dirty="0"/>
              <a:t>territoire </a:t>
            </a:r>
            <a:r>
              <a:rPr lang="fr-FR" sz="2400" dirty="0" err="1"/>
              <a:t>plégique</a:t>
            </a:r>
            <a:r>
              <a:rPr lang="fr-FR" sz="2400" dirty="0" smtClean="0"/>
              <a:t> </a:t>
            </a:r>
            <a:br>
              <a:rPr lang="fr-FR" sz="2400" dirty="0" smtClean="0"/>
            </a:br>
            <a:r>
              <a:rPr lang="fr-FR" sz="2400" dirty="0" smtClean="0"/>
              <a:t>	=</a:t>
            </a:r>
            <a:r>
              <a:rPr lang="fr-FR" sz="2400" dirty="0"/>
              <a:t>&gt;</a:t>
            </a:r>
            <a:r>
              <a:rPr lang="fr-FR" sz="2400" dirty="0" smtClean="0"/>
              <a:t> </a:t>
            </a:r>
            <a:r>
              <a:rPr lang="fr-FR" sz="2400" b="1" dirty="0" smtClean="0">
                <a:solidFill>
                  <a:srgbClr val="FF6600"/>
                </a:solidFill>
              </a:rPr>
              <a:t>BC </a:t>
            </a:r>
            <a:r>
              <a:rPr lang="fr-FR" sz="2400" b="1" dirty="0" err="1">
                <a:solidFill>
                  <a:srgbClr val="FF6600"/>
                </a:solidFill>
              </a:rPr>
              <a:t>supra-claviculaire</a:t>
            </a:r>
            <a:r>
              <a:rPr lang="fr-FR" sz="2400" dirty="0"/>
              <a:t>, </a:t>
            </a:r>
            <a:br>
              <a:rPr lang="fr-FR" sz="2400" dirty="0"/>
            </a:br>
            <a:r>
              <a:rPr lang="fr-FR" sz="2400" dirty="0"/>
              <a:t>	</a:t>
            </a:r>
            <a:r>
              <a:rPr lang="fr-FR" sz="2400" dirty="0" smtClean="0"/>
              <a:t>(pour autant qu’il soit possible </a:t>
            </a:r>
            <a:br>
              <a:rPr lang="fr-FR" sz="2400" dirty="0" smtClean="0"/>
            </a:br>
            <a:r>
              <a:rPr lang="fr-FR" sz="2400" dirty="0" smtClean="0"/>
              <a:t>	de stimuler sous le SL) </a:t>
            </a:r>
            <a:endParaRPr lang="fr-FR" sz="2400" dirty="0"/>
          </a:p>
        </p:txBody>
      </p:sp>
      <p:sp>
        <p:nvSpPr>
          <p:cNvPr id="7" name="Sous-titre 2"/>
          <p:cNvSpPr txBox="1">
            <a:spLocks/>
          </p:cNvSpPr>
          <p:nvPr/>
        </p:nvSpPr>
        <p:spPr>
          <a:xfrm>
            <a:off x="1371600" y="371431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nl-BE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Apports de l’ENMG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8" name="Connecteur droit 7"/>
          <p:cNvCxnSpPr/>
          <p:nvPr/>
        </p:nvCxnSpPr>
        <p:spPr>
          <a:xfrm rot="16200000" flipH="1">
            <a:off x="7524747" y="4006852"/>
            <a:ext cx="1168406" cy="110490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FIG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2894853"/>
            <a:ext cx="4617210" cy="3963145"/>
          </a:xfrm>
          <a:prstGeom prst="rect">
            <a:avLst/>
          </a:prstGeom>
        </p:spPr>
      </p:pic>
      <p:sp>
        <p:nvSpPr>
          <p:cNvPr id="7" name="Sous-titre 2"/>
          <p:cNvSpPr txBox="1">
            <a:spLocks/>
          </p:cNvSpPr>
          <p:nvPr/>
        </p:nvSpPr>
        <p:spPr>
          <a:xfrm>
            <a:off x="1371600" y="371431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nl-BE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Apports de l’ENMG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0" name="Connecteur droit 9"/>
          <p:cNvCxnSpPr/>
          <p:nvPr/>
        </p:nvCxnSpPr>
        <p:spPr>
          <a:xfrm>
            <a:off x="5154764" y="6096000"/>
            <a:ext cx="547536" cy="1588"/>
          </a:xfrm>
          <a:prstGeom prst="line">
            <a:avLst/>
          </a:prstGeom>
          <a:ln w="63500">
            <a:solidFill>
              <a:srgbClr val="3366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/>
        </p:nvCxnSpPr>
        <p:spPr>
          <a:xfrm>
            <a:off x="6889750" y="5114948"/>
            <a:ext cx="946150" cy="803252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122037" y="1142168"/>
            <a:ext cx="8374263" cy="5601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8775">
              <a:lnSpc>
                <a:spcPct val="150000"/>
              </a:lnSpc>
              <a:buFont typeface="Wingdings" charset="2"/>
              <a:buChar char=""/>
              <a:tabLst>
                <a:tab pos="358775" algn="l"/>
              </a:tabLst>
            </a:pPr>
            <a:r>
              <a:rPr lang="fr-FR" sz="2400" dirty="0"/>
              <a:t>Si l’</a:t>
            </a:r>
            <a:r>
              <a:rPr lang="fr-FR" sz="2400" u="sng" dirty="0"/>
              <a:t>amplitude motrice</a:t>
            </a:r>
            <a:r>
              <a:rPr lang="fr-FR" sz="2400" dirty="0"/>
              <a:t> est </a:t>
            </a:r>
            <a:r>
              <a:rPr lang="fr-FR" sz="2400" u="sng" dirty="0"/>
              <a:t>réduite</a:t>
            </a:r>
            <a:r>
              <a:rPr lang="fr-FR" sz="2400" dirty="0"/>
              <a:t> lors de la </a:t>
            </a:r>
            <a:r>
              <a:rPr lang="fr-FR" sz="2400" u="sng" dirty="0"/>
              <a:t>stimulation au </a:t>
            </a:r>
            <a:r>
              <a:rPr lang="fr-FR" sz="2400" dirty="0"/>
              <a:t>	</a:t>
            </a:r>
            <a:r>
              <a:rPr lang="fr-FR" sz="2400" u="sng" dirty="0"/>
              <a:t>point d’</a:t>
            </a:r>
            <a:r>
              <a:rPr lang="fr-FR" sz="2400" u="sng" dirty="0" err="1"/>
              <a:t>Erb</a:t>
            </a:r>
            <a:r>
              <a:rPr lang="fr-FR" sz="2400" dirty="0"/>
              <a:t> et normale lors d’une stimulation</a:t>
            </a:r>
            <a:r>
              <a:rPr lang="fr-FR" sz="2400" dirty="0" smtClean="0"/>
              <a:t> distale (sous le SL), </a:t>
            </a:r>
            <a:br>
              <a:rPr lang="fr-FR" sz="2400" dirty="0" smtClean="0"/>
            </a:br>
            <a:r>
              <a:rPr lang="fr-FR" sz="2400" dirty="0" smtClean="0"/>
              <a:t>	le </a:t>
            </a:r>
            <a:r>
              <a:rPr lang="fr-FR" sz="2400" b="1" dirty="0">
                <a:solidFill>
                  <a:srgbClr val="FF6600"/>
                </a:solidFill>
              </a:rPr>
              <a:t>BC</a:t>
            </a:r>
            <a:r>
              <a:rPr lang="fr-FR" sz="2400" dirty="0"/>
              <a:t> est </a:t>
            </a:r>
            <a:r>
              <a:rPr lang="fr-FR" sz="2400" b="1" dirty="0">
                <a:solidFill>
                  <a:srgbClr val="FF6600"/>
                </a:solidFill>
              </a:rPr>
              <a:t>infra-claviculaire</a:t>
            </a:r>
            <a:endParaRPr lang="fr-FR" sz="2400" dirty="0">
              <a:solidFill>
                <a:srgbClr val="FF6600"/>
              </a:solidFill>
            </a:endParaRPr>
          </a:p>
          <a:p>
            <a:pPr indent="358775">
              <a:lnSpc>
                <a:spcPct val="150000"/>
              </a:lnSpc>
              <a:buFont typeface="Wingdings" charset="2"/>
              <a:buChar char=""/>
              <a:tabLst>
                <a:tab pos="358775" algn="l"/>
              </a:tabLst>
            </a:pPr>
            <a:r>
              <a:rPr lang="fr-FR" sz="2400" b="1" dirty="0">
                <a:solidFill>
                  <a:srgbClr val="0000FF"/>
                </a:solidFill>
              </a:rPr>
              <a:t>Si la stimulation sous le SL n’est</a:t>
            </a:r>
            <a:r>
              <a:rPr lang="fr-FR" sz="2400" b="1" dirty="0" smtClean="0">
                <a:solidFill>
                  <a:srgbClr val="0000FF"/>
                </a:solidFill>
              </a:rPr>
              <a:t> </a:t>
            </a:r>
            <a:br>
              <a:rPr lang="fr-FR" sz="2400" b="1" dirty="0" smtClean="0">
                <a:solidFill>
                  <a:srgbClr val="0000FF"/>
                </a:solidFill>
              </a:rPr>
            </a:br>
            <a:r>
              <a:rPr lang="fr-FR" sz="2400" b="1" dirty="0" smtClean="0">
                <a:solidFill>
                  <a:srgbClr val="0000FF"/>
                </a:solidFill>
              </a:rPr>
              <a:t>	pas techniquement </a:t>
            </a:r>
            <a:r>
              <a:rPr lang="fr-FR" sz="2400" b="1" dirty="0">
                <a:solidFill>
                  <a:srgbClr val="0000FF"/>
                </a:solidFill>
              </a:rPr>
              <a:t>réalisable</a:t>
            </a:r>
            <a:r>
              <a:rPr lang="fr-FR" sz="2400" dirty="0"/>
              <a:t>, </a:t>
            </a:r>
            <a:r>
              <a:rPr lang="fr-FR" sz="2400" dirty="0" smtClean="0"/>
              <a:t>	</a:t>
            </a:r>
            <a:br>
              <a:rPr lang="fr-FR" sz="2400" dirty="0" smtClean="0"/>
            </a:br>
            <a:r>
              <a:rPr lang="fr-FR" sz="2400" dirty="0" smtClean="0"/>
              <a:t>	le </a:t>
            </a:r>
            <a:r>
              <a:rPr lang="fr-FR" sz="2400" b="1" dirty="0">
                <a:solidFill>
                  <a:srgbClr val="FF6600"/>
                </a:solidFill>
              </a:rPr>
              <a:t>BC</a:t>
            </a:r>
            <a:r>
              <a:rPr lang="fr-FR" sz="2400" b="1" dirty="0" smtClean="0">
                <a:solidFill>
                  <a:srgbClr val="FF6600"/>
                </a:solidFill>
              </a:rPr>
              <a:t> infra</a:t>
            </a:r>
            <a:r>
              <a:rPr lang="fr-FR" sz="2400" b="1" dirty="0">
                <a:solidFill>
                  <a:srgbClr val="FF6600"/>
                </a:solidFill>
              </a:rPr>
              <a:t>-claviculaire</a:t>
            </a:r>
            <a:r>
              <a:rPr lang="fr-FR" sz="2400" dirty="0" smtClean="0"/>
              <a:t> ne </a:t>
            </a:r>
            <a:r>
              <a:rPr lang="fr-FR" sz="2400" dirty="0"/>
              <a:t>pourra </a:t>
            </a:r>
            <a:br>
              <a:rPr lang="fr-FR" sz="2400" dirty="0"/>
            </a:br>
            <a:r>
              <a:rPr lang="fr-FR" sz="2400" dirty="0"/>
              <a:t>	être suspecté &gt; 3</a:t>
            </a:r>
            <a:r>
              <a:rPr lang="fr-FR" sz="2400" baseline="30000" dirty="0"/>
              <a:t>ème</a:t>
            </a:r>
            <a:r>
              <a:rPr lang="fr-FR" sz="2400" dirty="0"/>
              <a:t> </a:t>
            </a:r>
            <a:r>
              <a:rPr lang="fr-FR" sz="2400" dirty="0" err="1"/>
              <a:t>sem</a:t>
            </a:r>
            <a:r>
              <a:rPr lang="fr-FR" sz="2400" dirty="0"/>
              <a:t> </a:t>
            </a:r>
            <a:br>
              <a:rPr lang="fr-FR" sz="2400" dirty="0"/>
            </a:br>
            <a:r>
              <a:rPr lang="fr-FR" sz="2400" dirty="0"/>
              <a:t>	</a:t>
            </a:r>
            <a:r>
              <a:rPr lang="fr-FR" sz="2400" dirty="0" smtClean="0"/>
              <a:t>(</a:t>
            </a:r>
            <a:r>
              <a:rPr lang="fr-FR" sz="2400" b="1" dirty="0" smtClean="0">
                <a:solidFill>
                  <a:schemeClr val="accent6">
                    <a:lumMod val="75000"/>
                  </a:schemeClr>
                </a:solidFill>
              </a:rPr>
              <a:t>contraste </a:t>
            </a:r>
            <a:r>
              <a:rPr lang="fr-FR" sz="2400" dirty="0" smtClean="0"/>
              <a:t>entre des réponses M</a:t>
            </a:r>
            <a:br>
              <a:rPr lang="fr-FR" sz="2400" dirty="0" smtClean="0"/>
            </a:br>
            <a:r>
              <a:rPr lang="fr-FR" sz="2400" dirty="0" smtClean="0"/>
              <a:t>	de petite </a:t>
            </a:r>
            <a:r>
              <a:rPr lang="fr-FR" sz="2400" dirty="0"/>
              <a:t>taille et </a:t>
            </a:r>
            <a:r>
              <a:rPr lang="fr-FR" sz="2400" b="1" dirty="0" err="1"/>
              <a:t>fibs</a:t>
            </a:r>
            <a:r>
              <a:rPr lang="fr-FR" sz="2400" b="1" dirty="0"/>
              <a:t>/pointes +</a:t>
            </a:r>
            <a:r>
              <a:rPr lang="fr-FR" sz="2400" b="1" dirty="0" smtClean="0"/>
              <a:t> </a:t>
            </a:r>
            <a:br>
              <a:rPr lang="fr-FR" sz="2400" b="1" dirty="0" smtClean="0"/>
            </a:br>
            <a:r>
              <a:rPr lang="fr-FR" sz="2400" b="1" dirty="0" smtClean="0"/>
              <a:t>	</a:t>
            </a:r>
            <a:r>
              <a:rPr lang="fr-FR" sz="2400" dirty="0" smtClean="0"/>
              <a:t>absentes </a:t>
            </a:r>
            <a:r>
              <a:rPr lang="fr-FR" sz="2400" dirty="0"/>
              <a:t>ou peu abondantes)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2324100" y="876300"/>
            <a:ext cx="698500" cy="5359400"/>
          </a:xfrm>
          <a:prstGeom prst="rect">
            <a:avLst/>
          </a:prstGeom>
          <a:noFill/>
          <a:ln w="381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Connecteur droit 14"/>
          <p:cNvCxnSpPr/>
          <p:nvPr/>
        </p:nvCxnSpPr>
        <p:spPr>
          <a:xfrm rot="16200000" flipH="1">
            <a:off x="241300" y="1917700"/>
            <a:ext cx="1257300" cy="1270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 rot="16200000" flipH="1">
            <a:off x="2870200" y="3886200"/>
            <a:ext cx="1257300" cy="1270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Étoile à 5 branches 16"/>
          <p:cNvSpPr/>
          <p:nvPr/>
        </p:nvSpPr>
        <p:spPr>
          <a:xfrm>
            <a:off x="1244600" y="1295400"/>
            <a:ext cx="482600" cy="469900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Connecteur droit 19"/>
          <p:cNvCxnSpPr/>
          <p:nvPr/>
        </p:nvCxnSpPr>
        <p:spPr>
          <a:xfrm rot="16200000" flipH="1">
            <a:off x="2882900" y="5562600"/>
            <a:ext cx="1257300" cy="1270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/>
          <p:cNvCxnSpPr/>
          <p:nvPr/>
        </p:nvCxnSpPr>
        <p:spPr>
          <a:xfrm>
            <a:off x="5892800" y="1562100"/>
            <a:ext cx="3213100" cy="254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/>
          <p:cNvCxnSpPr/>
          <p:nvPr/>
        </p:nvCxnSpPr>
        <p:spPr>
          <a:xfrm>
            <a:off x="5892800" y="2374900"/>
            <a:ext cx="3213100" cy="254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Étoile à 5 branches 24"/>
          <p:cNvSpPr/>
          <p:nvPr/>
        </p:nvSpPr>
        <p:spPr>
          <a:xfrm>
            <a:off x="4165600" y="2057400"/>
            <a:ext cx="482600" cy="469900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riangle isocèle 25"/>
          <p:cNvSpPr/>
          <p:nvPr/>
        </p:nvSpPr>
        <p:spPr>
          <a:xfrm>
            <a:off x="8140700" y="876300"/>
            <a:ext cx="812800" cy="698500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riangle isocèle 26"/>
          <p:cNvSpPr/>
          <p:nvPr/>
        </p:nvSpPr>
        <p:spPr>
          <a:xfrm>
            <a:off x="6184900" y="1663700"/>
            <a:ext cx="812800" cy="698500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Connecteur droit 27"/>
          <p:cNvCxnSpPr/>
          <p:nvPr/>
        </p:nvCxnSpPr>
        <p:spPr>
          <a:xfrm>
            <a:off x="5892800" y="3441700"/>
            <a:ext cx="3213100" cy="254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28"/>
          <p:cNvCxnSpPr/>
          <p:nvPr/>
        </p:nvCxnSpPr>
        <p:spPr>
          <a:xfrm>
            <a:off x="5892800" y="4254500"/>
            <a:ext cx="3213100" cy="254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riangle isocèle 29"/>
          <p:cNvSpPr/>
          <p:nvPr/>
        </p:nvSpPr>
        <p:spPr>
          <a:xfrm>
            <a:off x="8369300" y="3187700"/>
            <a:ext cx="292100" cy="266700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riangle isocèle 30"/>
          <p:cNvSpPr/>
          <p:nvPr/>
        </p:nvSpPr>
        <p:spPr>
          <a:xfrm>
            <a:off x="6184900" y="3543300"/>
            <a:ext cx="812800" cy="698500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Étoile à 5 branches 31"/>
          <p:cNvSpPr/>
          <p:nvPr/>
        </p:nvSpPr>
        <p:spPr>
          <a:xfrm>
            <a:off x="1244600" y="3314700"/>
            <a:ext cx="482600" cy="469900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Étoile à 5 branches 32"/>
          <p:cNvSpPr/>
          <p:nvPr/>
        </p:nvSpPr>
        <p:spPr>
          <a:xfrm>
            <a:off x="4165600" y="3898900"/>
            <a:ext cx="482600" cy="469900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Étoile à 5 branches 33"/>
          <p:cNvSpPr/>
          <p:nvPr/>
        </p:nvSpPr>
        <p:spPr>
          <a:xfrm>
            <a:off x="1244600" y="5245100"/>
            <a:ext cx="482600" cy="469900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Connecteur droit 34"/>
          <p:cNvCxnSpPr/>
          <p:nvPr/>
        </p:nvCxnSpPr>
        <p:spPr>
          <a:xfrm>
            <a:off x="5892800" y="5575300"/>
            <a:ext cx="3213100" cy="254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riangle isocèle 36"/>
          <p:cNvSpPr/>
          <p:nvPr/>
        </p:nvSpPr>
        <p:spPr>
          <a:xfrm>
            <a:off x="8369300" y="5321300"/>
            <a:ext cx="292100" cy="266700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ZoneTexte 38"/>
          <p:cNvSpPr txBox="1"/>
          <p:nvPr/>
        </p:nvSpPr>
        <p:spPr>
          <a:xfrm>
            <a:off x="635000" y="12700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BC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SC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0" name="ZoneTexte 39"/>
          <p:cNvSpPr txBox="1"/>
          <p:nvPr/>
        </p:nvSpPr>
        <p:spPr>
          <a:xfrm>
            <a:off x="3297327" y="12700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BC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IC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1" name="ZoneTexte 40"/>
          <p:cNvSpPr txBox="1"/>
          <p:nvPr/>
        </p:nvSpPr>
        <p:spPr>
          <a:xfrm>
            <a:off x="1228546" y="553134"/>
            <a:ext cx="503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0000FF"/>
                </a:solidFill>
              </a:rPr>
              <a:t>Erb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8" name="ZoneTexte 37"/>
          <p:cNvSpPr txBox="1"/>
          <p:nvPr/>
        </p:nvSpPr>
        <p:spPr>
          <a:xfrm>
            <a:off x="4145012" y="553134"/>
            <a:ext cx="8927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0000FF"/>
                </a:solidFill>
              </a:rPr>
              <a:t>Sous</a:t>
            </a:r>
            <a:r>
              <a:rPr lang="en-US" b="1" dirty="0" smtClean="0">
                <a:solidFill>
                  <a:srgbClr val="0000FF"/>
                </a:solidFill>
              </a:rPr>
              <a:t> SL</a:t>
            </a:r>
          </a:p>
          <a:p>
            <a:r>
              <a:rPr lang="en-US" b="1" dirty="0" smtClean="0">
                <a:solidFill>
                  <a:srgbClr val="0000FF"/>
                </a:solidFill>
              </a:rPr>
              <a:t>B-AB-P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42" name="ZoneTexte 41"/>
          <p:cNvSpPr txBox="1"/>
          <p:nvPr/>
        </p:nvSpPr>
        <p:spPr>
          <a:xfrm>
            <a:off x="8276229" y="289699"/>
            <a:ext cx="503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000000"/>
                </a:solidFill>
              </a:rPr>
              <a:t>Erb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43" name="ZoneTexte 42"/>
          <p:cNvSpPr txBox="1"/>
          <p:nvPr/>
        </p:nvSpPr>
        <p:spPr>
          <a:xfrm>
            <a:off x="6087295" y="289699"/>
            <a:ext cx="8927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Sous</a:t>
            </a:r>
            <a:r>
              <a:rPr lang="en-US" b="1" dirty="0" smtClean="0"/>
              <a:t> SL</a:t>
            </a:r>
            <a:endParaRPr lang="en-US" b="1" dirty="0"/>
          </a:p>
        </p:txBody>
      </p:sp>
      <p:sp>
        <p:nvSpPr>
          <p:cNvPr id="36" name="ZoneTexte 35"/>
          <p:cNvSpPr txBox="1"/>
          <p:nvPr/>
        </p:nvSpPr>
        <p:spPr>
          <a:xfrm>
            <a:off x="4921509" y="3399135"/>
            <a:ext cx="92100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err="1" smtClean="0"/>
              <a:t>Médian</a:t>
            </a:r>
            <a:endParaRPr lang="en-US" b="1" dirty="0" smtClean="0"/>
          </a:p>
          <a:p>
            <a:pPr algn="ctr"/>
            <a:r>
              <a:rPr lang="en-US" b="1" dirty="0" err="1" smtClean="0"/>
              <a:t>Ulnaire</a:t>
            </a:r>
            <a:endParaRPr lang="en-US" b="1" dirty="0" smtClean="0"/>
          </a:p>
          <a:p>
            <a:pPr algn="ctr"/>
            <a:r>
              <a:rPr lang="en-US" b="1" dirty="0" smtClean="0"/>
              <a:t>Radial</a:t>
            </a:r>
            <a:endParaRPr lang="en-US" b="1" dirty="0"/>
          </a:p>
        </p:txBody>
      </p:sp>
      <p:sp>
        <p:nvSpPr>
          <p:cNvPr id="44" name="ZoneTexte 43"/>
          <p:cNvSpPr txBox="1"/>
          <p:nvPr/>
        </p:nvSpPr>
        <p:spPr>
          <a:xfrm>
            <a:off x="5138364" y="5342235"/>
            <a:ext cx="487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err="1" smtClean="0"/>
              <a:t>Axi</a:t>
            </a:r>
            <a:endParaRPr lang="en-US" b="1" dirty="0" smtClean="0"/>
          </a:p>
        </p:txBody>
      </p:sp>
      <p:sp>
        <p:nvSpPr>
          <p:cNvPr id="45" name="ZoneTexte 44"/>
          <p:cNvSpPr txBox="1"/>
          <p:nvPr/>
        </p:nvSpPr>
        <p:spPr>
          <a:xfrm>
            <a:off x="4921509" y="1562100"/>
            <a:ext cx="92100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err="1" smtClean="0"/>
              <a:t>Médian</a:t>
            </a:r>
            <a:endParaRPr lang="en-US" b="1" dirty="0" smtClean="0"/>
          </a:p>
          <a:p>
            <a:pPr algn="ctr"/>
            <a:r>
              <a:rPr lang="en-US" b="1" dirty="0" err="1" smtClean="0"/>
              <a:t>Ulnaire</a:t>
            </a:r>
            <a:endParaRPr lang="en-US" b="1" dirty="0" smtClean="0"/>
          </a:p>
          <a:p>
            <a:pPr algn="ctr"/>
            <a:r>
              <a:rPr lang="en-US" b="1" dirty="0" smtClean="0"/>
              <a:t>Radial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63075" y="1113997"/>
            <a:ext cx="8580925" cy="6709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8775">
              <a:lnSpc>
                <a:spcPct val="150000"/>
              </a:lnSpc>
              <a:buFont typeface="Wingdings" charset="2"/>
              <a:buChar char=""/>
              <a:tabLst>
                <a:tab pos="358775" algn="l"/>
              </a:tabLst>
            </a:pPr>
            <a:r>
              <a:rPr lang="fr-FR" sz="2400" dirty="0"/>
              <a:t>Dans les atteintes plexuelles </a:t>
            </a:r>
            <a:r>
              <a:rPr lang="fr-FR" sz="2400" b="1" dirty="0">
                <a:solidFill>
                  <a:srgbClr val="FF0000"/>
                </a:solidFill>
              </a:rPr>
              <a:t>axonales partielles</a:t>
            </a:r>
          </a:p>
          <a:p>
            <a:pPr indent="358775">
              <a:lnSpc>
                <a:spcPct val="150000"/>
              </a:lnSpc>
              <a:buFont typeface="Wingdings" charset="2"/>
              <a:buChar char=""/>
              <a:tabLst>
                <a:tab pos="358775" algn="l"/>
              </a:tabLst>
            </a:pPr>
            <a:r>
              <a:rPr lang="fr-FR" sz="2400" b="1" dirty="0">
                <a:solidFill>
                  <a:srgbClr val="0000FF"/>
                </a:solidFill>
              </a:rPr>
              <a:t>La</a:t>
            </a:r>
            <a:r>
              <a:rPr lang="fr-FR" sz="2400" b="1" dirty="0" smtClean="0">
                <a:solidFill>
                  <a:srgbClr val="0000FF"/>
                </a:solidFill>
              </a:rPr>
              <a:t> surface du </a:t>
            </a:r>
            <a:r>
              <a:rPr lang="fr-FR" sz="2400" b="1" dirty="0">
                <a:solidFill>
                  <a:srgbClr val="0000FF"/>
                </a:solidFill>
              </a:rPr>
              <a:t>pic négatif initial des réponses motrices</a:t>
            </a:r>
            <a:r>
              <a:rPr lang="fr-FR" sz="2400" dirty="0"/>
              <a:t> 	évoquées (en l’absence de BC entre stimulation et</a:t>
            </a:r>
            <a:r>
              <a:rPr lang="fr-FR" sz="2400" dirty="0" smtClean="0"/>
              <a:t> détection</a:t>
            </a:r>
            <a:r>
              <a:rPr lang="fr-FR" sz="2400" dirty="0"/>
              <a:t>)</a:t>
            </a:r>
            <a:r>
              <a:rPr lang="fr-FR" sz="2400" dirty="0" smtClean="0"/>
              <a:t> 	est </a:t>
            </a:r>
            <a:r>
              <a:rPr lang="fr-FR" sz="2400" dirty="0"/>
              <a:t>le meilleur paramètre pour évaluer le </a:t>
            </a:r>
            <a:r>
              <a:rPr lang="fr-FR" sz="2400" b="1" dirty="0">
                <a:solidFill>
                  <a:schemeClr val="accent6">
                    <a:lumMod val="75000"/>
                  </a:schemeClr>
                </a:solidFill>
              </a:rPr>
              <a:t>degré</a:t>
            </a:r>
            <a:r>
              <a:rPr lang="fr-FR" sz="2400" b="1" dirty="0" smtClean="0">
                <a:solidFill>
                  <a:schemeClr val="accent6">
                    <a:lumMod val="75000"/>
                  </a:schemeClr>
                </a:solidFill>
              </a:rPr>
              <a:t> de </a:t>
            </a:r>
            <a:r>
              <a:rPr lang="fr-FR" sz="2400" b="1" dirty="0">
                <a:solidFill>
                  <a:schemeClr val="accent6">
                    <a:lumMod val="75000"/>
                  </a:schemeClr>
                </a:solidFill>
              </a:rPr>
              <a:t>perte</a:t>
            </a:r>
            <a:r>
              <a:rPr lang="fr-FR" sz="2400" b="1" dirty="0" smtClean="0">
                <a:solidFill>
                  <a:schemeClr val="accent6">
                    <a:lumMod val="75000"/>
                  </a:schemeClr>
                </a:solidFill>
              </a:rPr>
              <a:t> 	axonale</a:t>
            </a:r>
            <a:r>
              <a:rPr lang="fr-FR" sz="2400" dirty="0"/>
              <a:t>, pour autant que l’ENMG soit réalisée</a:t>
            </a:r>
            <a:r>
              <a:rPr lang="fr-FR" sz="2400" dirty="0" smtClean="0"/>
              <a:t> avant </a:t>
            </a:r>
            <a:r>
              <a:rPr lang="fr-FR" sz="2400" dirty="0"/>
              <a:t>que les</a:t>
            </a:r>
            <a:r>
              <a:rPr lang="fr-FR" sz="2400" dirty="0" smtClean="0"/>
              <a:t> 	processus </a:t>
            </a:r>
            <a:r>
              <a:rPr lang="fr-FR" sz="2400" dirty="0"/>
              <a:t>de réinnervation musculaire ne se</a:t>
            </a:r>
            <a:r>
              <a:rPr lang="fr-FR" sz="2400" dirty="0" smtClean="0"/>
              <a:t> soient </a:t>
            </a:r>
            <a:r>
              <a:rPr lang="fr-FR" sz="2400" dirty="0"/>
              <a:t>mis en place</a:t>
            </a:r>
            <a:r>
              <a:rPr lang="fr-FR" sz="2400" dirty="0" smtClean="0"/>
              <a:t> 	(</a:t>
            </a:r>
            <a:r>
              <a:rPr lang="fr-FR" sz="2400" b="1" dirty="0" smtClean="0">
                <a:solidFill>
                  <a:srgbClr val="0000FF"/>
                </a:solidFill>
              </a:rPr>
              <a:t>entre J12 et S8</a:t>
            </a:r>
            <a:r>
              <a:rPr lang="fr-FR" sz="2400" b="1" dirty="0" smtClean="0">
                <a:solidFill>
                  <a:srgbClr val="3366FF"/>
                </a:solidFill>
              </a:rPr>
              <a:t> </a:t>
            </a:r>
            <a:r>
              <a:rPr lang="fr-FR" sz="2400" dirty="0" smtClean="0"/>
              <a:t>PL)</a:t>
            </a:r>
          </a:p>
          <a:p>
            <a:pPr indent="358775">
              <a:lnSpc>
                <a:spcPct val="150000"/>
              </a:lnSpc>
              <a:buFont typeface="Wingdings" charset="2"/>
              <a:buChar char=""/>
              <a:tabLst>
                <a:tab pos="358775" algn="l"/>
                <a:tab pos="1079500" algn="l"/>
              </a:tabLst>
            </a:pPr>
            <a:r>
              <a:rPr lang="fr-FR" sz="2400" dirty="0" smtClean="0"/>
              <a:t>Ex. : 	lésion du PB inférieur, </a:t>
            </a:r>
            <a:r>
              <a:rPr lang="fr-FR" sz="2400" dirty="0" err="1" smtClean="0"/>
              <a:t>stim</a:t>
            </a:r>
            <a:r>
              <a:rPr lang="fr-FR" sz="2400" dirty="0" smtClean="0"/>
              <a:t> du n. ulnaire au P (à S4)</a:t>
            </a:r>
            <a:br>
              <a:rPr lang="fr-FR" sz="2400" dirty="0" smtClean="0"/>
            </a:br>
            <a:r>
              <a:rPr lang="fr-FR" sz="2400" dirty="0" smtClean="0"/>
              <a:t>		la surface de la réponse M (ADM) = 4 mV</a:t>
            </a:r>
            <a:br>
              <a:rPr lang="fr-FR" sz="2400" dirty="0" smtClean="0"/>
            </a:br>
            <a:r>
              <a:rPr lang="fr-FR" sz="2400" dirty="0" smtClean="0"/>
              <a:t>		comparée au côté sain (8 mV) =&gt; </a:t>
            </a:r>
            <a:r>
              <a:rPr lang="fr-FR" sz="2400" b="1" dirty="0" smtClean="0">
                <a:solidFill>
                  <a:srgbClr val="E46C0A"/>
                </a:solidFill>
              </a:rPr>
              <a:t>50</a:t>
            </a:r>
            <a:r>
              <a:rPr lang="fr-FR" sz="2400" b="1" dirty="0" smtClean="0">
                <a:solidFill>
                  <a:schemeClr val="accent6">
                    <a:lumMod val="75000"/>
                  </a:schemeClr>
                </a:solidFill>
              </a:rPr>
              <a:t>% de perte axonale</a:t>
            </a:r>
            <a:r>
              <a:rPr lang="fr-FR" sz="2400" dirty="0" smtClean="0"/>
              <a:t/>
            </a:r>
            <a:br>
              <a:rPr lang="fr-FR" sz="2400" dirty="0" smtClean="0"/>
            </a:br>
            <a:endParaRPr lang="fr-FR" sz="2400" dirty="0" smtClean="0"/>
          </a:p>
          <a:p>
            <a:pPr indent="358775">
              <a:lnSpc>
                <a:spcPct val="150000"/>
              </a:lnSpc>
              <a:buFont typeface="Wingdings" charset="2"/>
              <a:buChar char=""/>
              <a:tabLst>
                <a:tab pos="358775" algn="l"/>
              </a:tabLst>
            </a:pPr>
            <a:endParaRPr lang="fr-FR" sz="2400" dirty="0"/>
          </a:p>
        </p:txBody>
      </p:sp>
      <p:sp>
        <p:nvSpPr>
          <p:cNvPr id="7" name="Sous-titre 2"/>
          <p:cNvSpPr txBox="1">
            <a:spLocks/>
          </p:cNvSpPr>
          <p:nvPr/>
        </p:nvSpPr>
        <p:spPr>
          <a:xfrm>
            <a:off x="1371600" y="371431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nl-BE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Apports de l’ENMG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63075" y="1113997"/>
            <a:ext cx="7978913" cy="4493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8775">
              <a:lnSpc>
                <a:spcPct val="150000"/>
              </a:lnSpc>
              <a:buFont typeface="Wingdings" charset="2"/>
              <a:buChar char=""/>
              <a:tabLst>
                <a:tab pos="358775" algn="l"/>
              </a:tabLst>
            </a:pPr>
            <a:r>
              <a:rPr lang="fr-FR" sz="2400" dirty="0"/>
              <a:t>Le </a:t>
            </a:r>
            <a:r>
              <a:rPr lang="fr-FR" sz="2400" b="1" dirty="0">
                <a:solidFill>
                  <a:srgbClr val="0000FF"/>
                </a:solidFill>
              </a:rPr>
              <a:t>pronostic</a:t>
            </a:r>
            <a:r>
              <a:rPr lang="fr-FR" sz="2400" dirty="0">
                <a:solidFill>
                  <a:srgbClr val="0000FF"/>
                </a:solidFill>
              </a:rPr>
              <a:t> </a:t>
            </a:r>
            <a:r>
              <a:rPr lang="fr-FR" sz="2400" dirty="0"/>
              <a:t>de la plexopathie brachiale est d’autant 	meilleur que la lésion nerveuse est : </a:t>
            </a:r>
            <a:br>
              <a:rPr lang="fr-FR" sz="2400" dirty="0"/>
            </a:br>
            <a:r>
              <a:rPr lang="fr-FR" sz="2400" dirty="0"/>
              <a:t>	- </a:t>
            </a:r>
            <a:r>
              <a:rPr lang="fr-FR" sz="2400" dirty="0" err="1"/>
              <a:t>neurapraxique</a:t>
            </a:r>
            <a:r>
              <a:rPr lang="fr-FR" sz="2400" dirty="0"/>
              <a:t> (BC) </a:t>
            </a:r>
            <a:br>
              <a:rPr lang="fr-FR" sz="2400" dirty="0"/>
            </a:br>
            <a:r>
              <a:rPr lang="fr-FR" sz="2400" dirty="0"/>
              <a:t>	- EF ou plus distale </a:t>
            </a:r>
            <a:br>
              <a:rPr lang="fr-FR" sz="2400" dirty="0"/>
            </a:br>
            <a:r>
              <a:rPr lang="fr-FR" sz="2400" dirty="0"/>
              <a:t>	- partielle </a:t>
            </a:r>
            <a:br>
              <a:rPr lang="fr-FR" sz="2400" dirty="0"/>
            </a:br>
            <a:r>
              <a:rPr lang="fr-FR" sz="2400" dirty="0"/>
              <a:t>	- proche des muscles cibles (&lt; 60 cm) </a:t>
            </a:r>
            <a:br>
              <a:rPr lang="fr-FR" sz="2400" dirty="0"/>
            </a:br>
            <a:r>
              <a:rPr lang="fr-FR" sz="2400" dirty="0"/>
              <a:t>	- récente (&lt; 2 ans sur le plan moteur) </a:t>
            </a:r>
            <a:br>
              <a:rPr lang="fr-FR" sz="2400" dirty="0"/>
            </a:br>
            <a:r>
              <a:rPr lang="fr-FR" sz="2400" dirty="0"/>
              <a:t>	- accessible aux techniques de chirurgie réparatrice</a:t>
            </a:r>
          </a:p>
        </p:txBody>
      </p:sp>
      <p:sp>
        <p:nvSpPr>
          <p:cNvPr id="7" name="Sous-titre 2"/>
          <p:cNvSpPr txBox="1">
            <a:spLocks/>
          </p:cNvSpPr>
          <p:nvPr/>
        </p:nvSpPr>
        <p:spPr>
          <a:xfrm>
            <a:off x="1371600" y="371431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nl-BE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Apports de l’ENMG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ous-titre 2"/>
          <p:cNvSpPr txBox="1">
            <a:spLocks/>
          </p:cNvSpPr>
          <p:nvPr/>
        </p:nvSpPr>
        <p:spPr>
          <a:xfrm>
            <a:off x="1" y="371431"/>
            <a:ext cx="898526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nl-BE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Démarche </a:t>
            </a:r>
            <a:r>
              <a:rPr kumimoji="0" lang="nl-BE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diagnostique</a:t>
            </a:r>
            <a:endParaRPr kumimoji="0" lang="nl-BE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Image 3" descr="Tableau 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20263"/>
            <a:ext cx="9144000" cy="5046274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63075" y="1648879"/>
            <a:ext cx="7978913" cy="3939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8775">
              <a:lnSpc>
                <a:spcPct val="150000"/>
              </a:lnSpc>
              <a:buFont typeface="Wingdings" charset="2"/>
              <a:buChar char=""/>
              <a:tabLst>
                <a:tab pos="358775" algn="l"/>
                <a:tab pos="539750" algn="l"/>
              </a:tabLst>
            </a:pPr>
            <a:r>
              <a:rPr lang="fr-FR" sz="2400" dirty="0"/>
              <a:t>l’ENMG est souvent prise en défaut</a:t>
            </a:r>
            <a:endParaRPr lang="fr-FR" sz="2400" dirty="0" smtClean="0"/>
          </a:p>
          <a:p>
            <a:pPr indent="358775">
              <a:lnSpc>
                <a:spcPct val="150000"/>
              </a:lnSpc>
              <a:buFont typeface="Wingdings" charset="2"/>
              <a:buChar char=""/>
              <a:tabLst>
                <a:tab pos="358775" algn="l"/>
                <a:tab pos="539750" algn="l"/>
              </a:tabLst>
            </a:pPr>
            <a:r>
              <a:rPr lang="fr-FR" sz="2400" dirty="0" smtClean="0"/>
              <a:t>Neurographie sensitive normale (</a:t>
            </a:r>
            <a:r>
              <a:rPr lang="fr-FR" sz="2400" dirty="0" err="1" smtClean="0"/>
              <a:t>dégéné</a:t>
            </a:r>
            <a:r>
              <a:rPr lang="fr-FR" sz="2400" dirty="0" smtClean="0"/>
              <a:t> W incomplète)</a:t>
            </a:r>
          </a:p>
          <a:p>
            <a:pPr indent="358775">
              <a:lnSpc>
                <a:spcPct val="150000"/>
              </a:lnSpc>
              <a:buFont typeface="Wingdings" charset="2"/>
              <a:buChar char=""/>
              <a:tabLst>
                <a:tab pos="358775" algn="l"/>
                <a:tab pos="539750" algn="l"/>
              </a:tabLst>
            </a:pPr>
            <a:r>
              <a:rPr lang="fr-FR" sz="2400" dirty="0" smtClean="0"/>
              <a:t>Taille de la réponse M</a:t>
            </a:r>
            <a:br>
              <a:rPr lang="fr-FR" sz="2400" dirty="0" smtClean="0"/>
            </a:br>
            <a:r>
              <a:rPr lang="fr-FR" sz="2400" dirty="0" smtClean="0"/>
              <a:t>	- toujours N St sous le SL (</a:t>
            </a:r>
            <a:r>
              <a:rPr lang="fr-FR" sz="2400" dirty="0" err="1" smtClean="0"/>
              <a:t>dégéné</a:t>
            </a:r>
            <a:r>
              <a:rPr lang="fr-FR" sz="2400" dirty="0" smtClean="0"/>
              <a:t> W incomplète)</a:t>
            </a:r>
            <a:br>
              <a:rPr lang="fr-FR" sz="2400" dirty="0" smtClean="0"/>
            </a:br>
            <a:r>
              <a:rPr lang="fr-FR" sz="2400" dirty="0" smtClean="0"/>
              <a:t>	- N St sous le SL </a:t>
            </a:r>
            <a:r>
              <a:rPr lang="fr-FR" sz="2400" b="1" dirty="0" smtClean="0">
                <a:solidFill>
                  <a:schemeClr val="accent6">
                    <a:lumMod val="75000"/>
                  </a:schemeClr>
                </a:solidFill>
              </a:rPr>
              <a:t>et</a:t>
            </a:r>
            <a:r>
              <a:rPr lang="fr-FR" sz="2400" dirty="0" smtClean="0"/>
              <a:t> réduite St </a:t>
            </a:r>
            <a:r>
              <a:rPr lang="fr-FR" sz="2400" dirty="0" err="1" smtClean="0"/>
              <a:t>Erb</a:t>
            </a:r>
            <a:r>
              <a:rPr lang="fr-FR" sz="2400" dirty="0" smtClean="0"/>
              <a:t> (dans un territoire </a:t>
            </a:r>
            <a:r>
              <a:rPr lang="fr-FR" sz="2400" dirty="0" err="1" smtClean="0"/>
              <a:t>plégique</a:t>
            </a:r>
            <a:r>
              <a:rPr lang="fr-FR" sz="2400" dirty="0" smtClean="0"/>
              <a:t>)</a:t>
            </a:r>
            <a:br>
              <a:rPr lang="fr-FR" sz="2400" dirty="0" smtClean="0"/>
            </a:br>
            <a:r>
              <a:rPr lang="fr-FR" sz="2400" dirty="0" smtClean="0"/>
              <a:t>		=&gt; </a:t>
            </a:r>
            <a:r>
              <a:rPr lang="fr-FR" sz="2400" b="1" dirty="0" smtClean="0">
                <a:solidFill>
                  <a:srgbClr val="E46C0A"/>
                </a:solidFill>
              </a:rPr>
              <a:t>BC/pseudo BC</a:t>
            </a:r>
            <a:r>
              <a:rPr lang="fr-FR" sz="2400" dirty="0" smtClean="0"/>
              <a:t> (perte axonale secondaire) </a:t>
            </a:r>
            <a:r>
              <a:rPr lang="fr-FR" sz="2400" b="1" dirty="0" smtClean="0">
                <a:solidFill>
                  <a:srgbClr val="E46C0A"/>
                </a:solidFill>
              </a:rPr>
              <a:t>IC</a:t>
            </a: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dirty="0" smtClean="0"/>
              <a:t>		</a:t>
            </a:r>
            <a:endParaRPr lang="fr-FR" sz="2400" b="1" dirty="0" smtClean="0">
              <a:solidFill>
                <a:srgbClr val="0000FF"/>
              </a:solidFill>
            </a:endParaRPr>
          </a:p>
        </p:txBody>
      </p:sp>
      <p:sp>
        <p:nvSpPr>
          <p:cNvPr id="7" name="Sous-titre 2"/>
          <p:cNvSpPr txBox="1">
            <a:spLocks/>
          </p:cNvSpPr>
          <p:nvPr/>
        </p:nvSpPr>
        <p:spPr>
          <a:xfrm>
            <a:off x="1371600" y="371431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nl-BE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Démarche diagnostique</a:t>
            </a:r>
          </a:p>
          <a:p>
            <a:pPr lvl="0" algn="ctr">
              <a:spcBef>
                <a:spcPct val="20000"/>
              </a:spcBef>
              <a:defRPr/>
            </a:pPr>
            <a:r>
              <a:rPr lang="fr-FR" sz="2400" b="1" dirty="0">
                <a:solidFill>
                  <a:srgbClr val="0000FF"/>
                </a:solidFill>
              </a:rPr>
              <a:t>Avant le 6</a:t>
            </a:r>
            <a:r>
              <a:rPr lang="fr-FR" sz="2400" b="1" baseline="30000" dirty="0">
                <a:solidFill>
                  <a:srgbClr val="0000FF"/>
                </a:solidFill>
              </a:rPr>
              <a:t>ème</a:t>
            </a:r>
            <a:r>
              <a:rPr lang="fr-FR" sz="2400" b="1" dirty="0">
                <a:solidFill>
                  <a:srgbClr val="0000FF"/>
                </a:solidFill>
              </a:rPr>
              <a:t> jour </a:t>
            </a:r>
            <a:r>
              <a:rPr lang="fr-FR" sz="2400" b="1" dirty="0" err="1">
                <a:solidFill>
                  <a:srgbClr val="0000FF"/>
                </a:solidFill>
              </a:rPr>
              <a:t>post-lésionnel</a:t>
            </a:r>
            <a:r>
              <a:rPr lang="fr-FR" sz="2400" b="1" dirty="0">
                <a:solidFill>
                  <a:srgbClr val="FF0000"/>
                </a:solidFill>
              </a:rPr>
              <a:t> </a:t>
            </a:r>
            <a:r>
              <a:rPr lang="fr-FR" sz="3200" dirty="0"/>
              <a:t>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63075" y="1648879"/>
            <a:ext cx="7978913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8775">
              <a:lnSpc>
                <a:spcPct val="150000"/>
              </a:lnSpc>
              <a:buFont typeface="Wingdings" charset="2"/>
              <a:buChar char=""/>
              <a:tabLst>
                <a:tab pos="358775" algn="l"/>
                <a:tab pos="539750" algn="l"/>
              </a:tabLst>
            </a:pPr>
            <a:r>
              <a:rPr lang="fr-FR" sz="2400" dirty="0" smtClean="0"/>
              <a:t>Activité EMG de repos : absente (trop tôt)</a:t>
            </a:r>
          </a:p>
          <a:p>
            <a:pPr indent="358775">
              <a:lnSpc>
                <a:spcPct val="150000"/>
              </a:lnSpc>
              <a:buFont typeface="Wingdings" charset="2"/>
              <a:buChar char=""/>
              <a:tabLst>
                <a:tab pos="358775" algn="l"/>
                <a:tab pos="539750" algn="l"/>
              </a:tabLst>
            </a:pPr>
            <a:r>
              <a:rPr lang="fr-FR" sz="2400" dirty="0"/>
              <a:t>Les tracés EMG sont appauvris proportionnellement à 	l’effort développé par le patient (mais le déficit de force 	peut être lié à</a:t>
            </a:r>
            <a:r>
              <a:rPr lang="fr-FR" sz="2400" dirty="0" smtClean="0"/>
              <a:t> une mobilisation douloureuse, </a:t>
            </a:r>
            <a:r>
              <a:rPr lang="fr-FR" sz="2400" dirty="0"/>
              <a:t>fractures…) </a:t>
            </a:r>
          </a:p>
          <a:p>
            <a:pPr indent="358775">
              <a:lnSpc>
                <a:spcPct val="150000"/>
              </a:lnSpc>
              <a:buFont typeface="Wingdings" charset="2"/>
              <a:buChar char=""/>
              <a:tabLst>
                <a:tab pos="358775" algn="l"/>
                <a:tab pos="539750" algn="l"/>
              </a:tabLst>
            </a:pPr>
            <a:r>
              <a:rPr lang="fr-FR" sz="2400" dirty="0"/>
              <a:t>Neurogène si </a:t>
            </a:r>
            <a:r>
              <a:rPr lang="fr-FR" sz="2400" b="1" dirty="0">
                <a:solidFill>
                  <a:srgbClr val="0000FF"/>
                </a:solidFill>
              </a:rPr>
              <a:t>augmentation du recrutement </a:t>
            </a:r>
            <a:r>
              <a:rPr lang="fr-FR" sz="2400" b="1" dirty="0" smtClean="0">
                <a:solidFill>
                  <a:srgbClr val="0000FF"/>
                </a:solidFill>
              </a:rPr>
              <a:t>temporel</a:t>
            </a:r>
          </a:p>
          <a:p>
            <a:pPr indent="358775">
              <a:lnSpc>
                <a:spcPct val="150000"/>
              </a:lnSpc>
              <a:buFont typeface="Wingdings" charset="2"/>
              <a:buChar char=""/>
              <a:tabLst>
                <a:tab pos="358775" algn="l"/>
                <a:tab pos="539750" algn="l"/>
              </a:tabLst>
            </a:pPr>
            <a:r>
              <a:rPr lang="fr-FR" sz="2400" dirty="0" smtClean="0"/>
              <a:t>PUM normaux</a:t>
            </a:r>
            <a:endParaRPr lang="fr-FR" sz="2400" dirty="0"/>
          </a:p>
        </p:txBody>
      </p:sp>
      <p:sp>
        <p:nvSpPr>
          <p:cNvPr id="7" name="Sous-titre 2"/>
          <p:cNvSpPr txBox="1">
            <a:spLocks/>
          </p:cNvSpPr>
          <p:nvPr/>
        </p:nvSpPr>
        <p:spPr>
          <a:xfrm>
            <a:off x="1371600" y="371431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nl-BE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Démarche diagnostique</a:t>
            </a:r>
          </a:p>
          <a:p>
            <a:pPr lvl="0" algn="ctr">
              <a:spcBef>
                <a:spcPct val="20000"/>
              </a:spcBef>
              <a:defRPr/>
            </a:pPr>
            <a:r>
              <a:rPr lang="fr-FR" sz="2400" b="1" dirty="0">
                <a:solidFill>
                  <a:srgbClr val="0000FF"/>
                </a:solidFill>
              </a:rPr>
              <a:t>Avant le 6</a:t>
            </a:r>
            <a:r>
              <a:rPr lang="fr-FR" sz="2400" b="1" baseline="30000" dirty="0">
                <a:solidFill>
                  <a:srgbClr val="0000FF"/>
                </a:solidFill>
              </a:rPr>
              <a:t>ème</a:t>
            </a:r>
            <a:r>
              <a:rPr lang="fr-FR" sz="2400" b="1" dirty="0">
                <a:solidFill>
                  <a:srgbClr val="0000FF"/>
                </a:solidFill>
              </a:rPr>
              <a:t> jour </a:t>
            </a:r>
            <a:r>
              <a:rPr lang="fr-FR" sz="2400" b="1" dirty="0" err="1">
                <a:solidFill>
                  <a:srgbClr val="0000FF"/>
                </a:solidFill>
              </a:rPr>
              <a:t>post-lésionnel</a:t>
            </a:r>
            <a:r>
              <a:rPr lang="fr-FR" sz="2400" b="1" dirty="0">
                <a:solidFill>
                  <a:srgbClr val="FF0000"/>
                </a:solidFill>
              </a:rPr>
              <a:t> </a:t>
            </a:r>
            <a:r>
              <a:rPr lang="fr-FR" sz="3200" dirty="0"/>
              <a:t>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45575" y="1725079"/>
            <a:ext cx="8422185" cy="2831544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indent="358775">
              <a:lnSpc>
                <a:spcPct val="150000"/>
              </a:lnSpc>
              <a:buFont typeface="Wingdings" charset="2"/>
              <a:buChar char=""/>
              <a:tabLst>
                <a:tab pos="358775" algn="l"/>
                <a:tab pos="539750" algn="l"/>
              </a:tabLst>
            </a:pPr>
            <a:r>
              <a:rPr lang="fr-FR" sz="2400" dirty="0"/>
              <a:t>l’ENMG précoce n’est néanmoins pas inutile</a:t>
            </a:r>
          </a:p>
          <a:p>
            <a:pPr indent="358775">
              <a:lnSpc>
                <a:spcPct val="150000"/>
              </a:lnSpc>
              <a:buFont typeface="Wingdings" charset="2"/>
              <a:buChar char=""/>
              <a:tabLst>
                <a:tab pos="358775" algn="l"/>
                <a:tab pos="539750" algn="l"/>
              </a:tabLst>
            </a:pPr>
            <a:r>
              <a:rPr lang="fr-FR" sz="2400" dirty="0"/>
              <a:t>Peut révéler une </a:t>
            </a:r>
            <a:r>
              <a:rPr lang="fr-FR" sz="2400" b="1" dirty="0">
                <a:solidFill>
                  <a:srgbClr val="0000FF"/>
                </a:solidFill>
              </a:rPr>
              <a:t>neuropathie préexistante </a:t>
            </a:r>
            <a:r>
              <a:rPr lang="fr-FR" sz="2400" dirty="0"/>
              <a:t>à la lésion </a:t>
            </a:r>
            <a:r>
              <a:rPr lang="fr-FR" sz="2400" dirty="0" err="1" smtClean="0"/>
              <a:t>plexuelle</a:t>
            </a: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dirty="0" smtClean="0"/>
              <a:t>	(canal carpien, ulnaire au coude, PNP </a:t>
            </a:r>
            <a:r>
              <a:rPr lang="fr-FR" sz="2400" dirty="0" err="1" smtClean="0"/>
              <a:t>etc</a:t>
            </a:r>
            <a:r>
              <a:rPr lang="fr-FR" sz="2400" dirty="0" smtClean="0"/>
              <a:t>…)</a:t>
            </a:r>
          </a:p>
          <a:p>
            <a:pPr indent="358775">
              <a:lnSpc>
                <a:spcPct val="150000"/>
              </a:lnSpc>
              <a:buFont typeface="Wingdings" charset="2"/>
              <a:buChar char=""/>
              <a:tabLst>
                <a:tab pos="358775" algn="l"/>
                <a:tab pos="539750" algn="l"/>
              </a:tabLst>
            </a:pPr>
            <a:r>
              <a:rPr lang="fr-FR" sz="2400" dirty="0" smtClean="0"/>
              <a:t>l’ENMG </a:t>
            </a:r>
            <a:r>
              <a:rPr lang="fr-FR" sz="2400" dirty="0"/>
              <a:t>précoce est parfois</a:t>
            </a:r>
            <a:r>
              <a:rPr lang="fr-FR" sz="2400" dirty="0" smtClean="0"/>
              <a:t> le </a:t>
            </a:r>
            <a:r>
              <a:rPr lang="fr-FR" sz="2400" dirty="0"/>
              <a:t>seul moment où il sera possible</a:t>
            </a:r>
            <a:r>
              <a:rPr lang="fr-FR" sz="2400" dirty="0" smtClean="0"/>
              <a:t> 	de </a:t>
            </a:r>
            <a:r>
              <a:rPr lang="fr-FR" sz="2400" dirty="0"/>
              <a:t>localiser un </a:t>
            </a:r>
            <a:r>
              <a:rPr lang="fr-FR" sz="2400" b="1" dirty="0" err="1">
                <a:solidFill>
                  <a:srgbClr val="0000FF"/>
                </a:solidFill>
              </a:rPr>
              <a:t>pseudo-BC</a:t>
            </a:r>
            <a:r>
              <a:rPr lang="fr-FR" sz="2400" b="1" dirty="0" smtClean="0">
                <a:solidFill>
                  <a:srgbClr val="0000FF"/>
                </a:solidFill>
              </a:rPr>
              <a:t> </a:t>
            </a:r>
            <a:r>
              <a:rPr lang="fr-FR" sz="2400" dirty="0" smtClean="0"/>
              <a:t>(</a:t>
            </a:r>
            <a:r>
              <a:rPr lang="fr-FR" sz="2400" dirty="0"/>
              <a:t>atteinte axonale)</a:t>
            </a:r>
            <a:r>
              <a:rPr lang="fr-FR" sz="2400" dirty="0" smtClean="0"/>
              <a:t> </a:t>
            </a:r>
            <a:r>
              <a:rPr lang="fr-FR" sz="2400" b="1" dirty="0" smtClean="0">
                <a:solidFill>
                  <a:srgbClr val="0000FF"/>
                </a:solidFill>
              </a:rPr>
              <a:t>IC</a:t>
            </a:r>
            <a:endParaRPr lang="fr-FR" sz="2400" dirty="0"/>
          </a:p>
        </p:txBody>
      </p:sp>
      <p:sp>
        <p:nvSpPr>
          <p:cNvPr id="4" name="Sous-titre 2"/>
          <p:cNvSpPr txBox="1">
            <a:spLocks/>
          </p:cNvSpPr>
          <p:nvPr/>
        </p:nvSpPr>
        <p:spPr>
          <a:xfrm>
            <a:off x="1371600" y="371431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nl-BE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Démarche diagnostique</a:t>
            </a:r>
          </a:p>
          <a:p>
            <a:pPr lvl="0" algn="ctr">
              <a:spcBef>
                <a:spcPct val="20000"/>
              </a:spcBef>
              <a:defRPr/>
            </a:pPr>
            <a:r>
              <a:rPr lang="fr-FR" sz="2400" b="1" dirty="0">
                <a:solidFill>
                  <a:srgbClr val="0000FF"/>
                </a:solidFill>
              </a:rPr>
              <a:t>Avant le 6</a:t>
            </a:r>
            <a:r>
              <a:rPr lang="fr-FR" sz="2400" b="1" baseline="30000" dirty="0">
                <a:solidFill>
                  <a:srgbClr val="0000FF"/>
                </a:solidFill>
              </a:rPr>
              <a:t>ème</a:t>
            </a:r>
            <a:r>
              <a:rPr lang="fr-FR" sz="2400" b="1" dirty="0">
                <a:solidFill>
                  <a:srgbClr val="0000FF"/>
                </a:solidFill>
              </a:rPr>
              <a:t> jour </a:t>
            </a:r>
            <a:r>
              <a:rPr lang="fr-FR" sz="2400" b="1" dirty="0" err="1">
                <a:solidFill>
                  <a:srgbClr val="0000FF"/>
                </a:solidFill>
              </a:rPr>
              <a:t>post-lésionnel</a:t>
            </a:r>
            <a:r>
              <a:rPr lang="fr-FR" sz="2400" b="1" dirty="0">
                <a:solidFill>
                  <a:srgbClr val="FF0000"/>
                </a:solidFill>
              </a:rPr>
              <a:t> </a:t>
            </a:r>
            <a:r>
              <a:rPr lang="fr-FR" sz="3200" dirty="0"/>
              <a:t>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6" name="Grouper 5"/>
          <p:cNvGrpSpPr/>
          <p:nvPr/>
        </p:nvGrpSpPr>
        <p:grpSpPr>
          <a:xfrm>
            <a:off x="6273810" y="5863016"/>
            <a:ext cx="2711450" cy="711200"/>
            <a:chOff x="5892800" y="3187700"/>
            <a:chExt cx="3213100" cy="1092200"/>
          </a:xfrm>
        </p:grpSpPr>
        <p:cxnSp>
          <p:nvCxnSpPr>
            <p:cNvPr id="7" name="Connecteur droit 6"/>
            <p:cNvCxnSpPr/>
            <p:nvPr/>
          </p:nvCxnSpPr>
          <p:spPr>
            <a:xfrm>
              <a:off x="5892800" y="3441700"/>
              <a:ext cx="3213100" cy="2540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necteur droit 7"/>
            <p:cNvCxnSpPr/>
            <p:nvPr/>
          </p:nvCxnSpPr>
          <p:spPr>
            <a:xfrm>
              <a:off x="5892800" y="4254500"/>
              <a:ext cx="3213100" cy="2540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riangle isocèle 8"/>
            <p:cNvSpPr/>
            <p:nvPr/>
          </p:nvSpPr>
          <p:spPr>
            <a:xfrm>
              <a:off x="8369300" y="3187700"/>
              <a:ext cx="292100" cy="266700"/>
            </a:xfrm>
            <a:prstGeom prst="triangl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riangle isocèle 9"/>
            <p:cNvSpPr/>
            <p:nvPr/>
          </p:nvSpPr>
          <p:spPr>
            <a:xfrm>
              <a:off x="6184900" y="3543300"/>
              <a:ext cx="812800" cy="698500"/>
            </a:xfrm>
            <a:prstGeom prst="triangl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45575" y="2321979"/>
            <a:ext cx="8422185" cy="1169551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indent="358775">
              <a:lnSpc>
                <a:spcPct val="150000"/>
              </a:lnSpc>
              <a:buFont typeface="Wingdings" charset="2"/>
              <a:buChar char=""/>
              <a:tabLst>
                <a:tab pos="358775" algn="l"/>
                <a:tab pos="539750" algn="l"/>
              </a:tabLst>
            </a:pPr>
            <a:r>
              <a:rPr lang="fr-FR" sz="2400" b="1" dirty="0" smtClean="0">
                <a:solidFill>
                  <a:srgbClr val="E46C0A"/>
                </a:solidFill>
              </a:rPr>
              <a:t>Neuropathie préexistante</a:t>
            </a:r>
          </a:p>
          <a:p>
            <a:pPr indent="358775">
              <a:lnSpc>
                <a:spcPct val="150000"/>
              </a:lnSpc>
              <a:buFont typeface="Wingdings" charset="2"/>
              <a:buChar char=""/>
              <a:tabLst>
                <a:tab pos="358775" algn="l"/>
                <a:tab pos="539750" algn="l"/>
              </a:tabLst>
            </a:pPr>
            <a:r>
              <a:rPr lang="fr-FR" sz="2400" b="1" dirty="0" smtClean="0">
                <a:solidFill>
                  <a:srgbClr val="E46C0A"/>
                </a:solidFill>
              </a:rPr>
              <a:t>Localiser la lésion en IC ou SC</a:t>
            </a:r>
          </a:p>
        </p:txBody>
      </p:sp>
      <p:sp>
        <p:nvSpPr>
          <p:cNvPr id="4" name="Sous-titre 2"/>
          <p:cNvSpPr txBox="1">
            <a:spLocks/>
          </p:cNvSpPr>
          <p:nvPr/>
        </p:nvSpPr>
        <p:spPr>
          <a:xfrm>
            <a:off x="1371600" y="371431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nl-BE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Démarche diagnostique</a:t>
            </a:r>
          </a:p>
          <a:p>
            <a:pPr lvl="0" algn="ctr">
              <a:spcBef>
                <a:spcPct val="20000"/>
              </a:spcBef>
              <a:defRPr/>
            </a:pPr>
            <a:r>
              <a:rPr lang="fr-FR" sz="2400" b="1" dirty="0">
                <a:solidFill>
                  <a:srgbClr val="0000FF"/>
                </a:solidFill>
              </a:rPr>
              <a:t>Avant le 6</a:t>
            </a:r>
            <a:r>
              <a:rPr lang="fr-FR" sz="2400" b="1" baseline="30000" dirty="0">
                <a:solidFill>
                  <a:srgbClr val="0000FF"/>
                </a:solidFill>
              </a:rPr>
              <a:t>ème</a:t>
            </a:r>
            <a:r>
              <a:rPr lang="fr-FR" sz="2400" b="1" dirty="0">
                <a:solidFill>
                  <a:srgbClr val="0000FF"/>
                </a:solidFill>
              </a:rPr>
              <a:t> jour </a:t>
            </a:r>
            <a:r>
              <a:rPr lang="fr-FR" sz="2400" b="1" dirty="0" err="1">
                <a:solidFill>
                  <a:srgbClr val="0000FF"/>
                </a:solidFill>
              </a:rPr>
              <a:t>post-lésionnel</a:t>
            </a:r>
            <a:r>
              <a:rPr lang="fr-FR" sz="2400" b="1" dirty="0">
                <a:solidFill>
                  <a:srgbClr val="FF0000"/>
                </a:solidFill>
              </a:rPr>
              <a:t> </a:t>
            </a:r>
            <a:r>
              <a:rPr lang="fr-FR" sz="3200" dirty="0"/>
              <a:t>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63075" y="1378813"/>
            <a:ext cx="7942971" cy="5601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8775">
              <a:lnSpc>
                <a:spcPct val="150000"/>
              </a:lnSpc>
              <a:buFont typeface="Wingdings" charset="2"/>
              <a:buChar char=""/>
              <a:tabLst>
                <a:tab pos="358775" algn="l"/>
              </a:tabLst>
            </a:pPr>
            <a:r>
              <a:rPr lang="fr-FR" sz="2400" dirty="0"/>
              <a:t>Sur le plan ENMG,	si l’exploration est réalisée à </a:t>
            </a:r>
            <a:r>
              <a:rPr lang="fr-FR" sz="2400" b="1" dirty="0">
                <a:solidFill>
                  <a:srgbClr val="0000FF"/>
                </a:solidFill>
              </a:rPr>
              <a:t>J6</a:t>
            </a:r>
            <a:r>
              <a:rPr lang="fr-FR" sz="2400" dirty="0"/>
              <a:t>, à </a:t>
            </a:r>
            <a:r>
              <a:rPr lang="fr-FR" sz="2400" b="1" dirty="0">
                <a:solidFill>
                  <a:srgbClr val="0000FF"/>
                </a:solidFill>
              </a:rPr>
              <a:t>J15</a:t>
            </a:r>
            <a:r>
              <a:rPr lang="fr-FR" sz="2400" dirty="0"/>
              <a:t>, à 	</a:t>
            </a:r>
            <a:r>
              <a:rPr lang="fr-FR" sz="2400" b="1" dirty="0">
                <a:solidFill>
                  <a:srgbClr val="0000FF"/>
                </a:solidFill>
              </a:rPr>
              <a:t>J40</a:t>
            </a:r>
            <a:r>
              <a:rPr lang="fr-FR" sz="2400" dirty="0"/>
              <a:t> ou au </a:t>
            </a:r>
            <a:r>
              <a:rPr lang="fr-FR" sz="2400" b="1" dirty="0">
                <a:solidFill>
                  <a:srgbClr val="0000FF"/>
                </a:solidFill>
              </a:rPr>
              <a:t>3</a:t>
            </a:r>
            <a:r>
              <a:rPr lang="fr-FR" sz="2400" b="1" baseline="30000" dirty="0">
                <a:solidFill>
                  <a:srgbClr val="0000FF"/>
                </a:solidFill>
              </a:rPr>
              <a:t>ème</a:t>
            </a:r>
            <a:r>
              <a:rPr lang="fr-FR" sz="2400" b="1" dirty="0">
                <a:solidFill>
                  <a:srgbClr val="0000FF"/>
                </a:solidFill>
              </a:rPr>
              <a:t> mois</a:t>
            </a:r>
            <a:r>
              <a:rPr lang="fr-FR" sz="2400" dirty="0"/>
              <a:t> </a:t>
            </a:r>
            <a:r>
              <a:rPr lang="fr-FR" sz="2400" dirty="0" err="1"/>
              <a:t>post-lésionnel</a:t>
            </a:r>
            <a:r>
              <a:rPr lang="fr-FR" sz="2400" dirty="0"/>
              <a:t>, les anomalies 	enregistrées seront très différentes =&gt;</a:t>
            </a:r>
          </a:p>
          <a:p>
            <a:pPr indent="358775">
              <a:lnSpc>
                <a:spcPct val="150000"/>
              </a:lnSpc>
              <a:buFont typeface="Wingdings" charset="2"/>
              <a:buChar char=""/>
              <a:tabLst>
                <a:tab pos="358775" algn="l"/>
              </a:tabLst>
            </a:pPr>
            <a:r>
              <a:rPr lang="fr-FR" sz="2400" dirty="0"/>
              <a:t>L’</a:t>
            </a:r>
            <a:r>
              <a:rPr lang="fr-FR" sz="2400" b="1" dirty="0" err="1">
                <a:solidFill>
                  <a:srgbClr val="0000FF"/>
                </a:solidFill>
              </a:rPr>
              <a:t>électrophysiologiste</a:t>
            </a:r>
            <a:r>
              <a:rPr lang="fr-FR" sz="2400" dirty="0"/>
              <a:t> peut être </a:t>
            </a:r>
            <a:r>
              <a:rPr lang="fr-FR" sz="2400" b="1" dirty="0">
                <a:solidFill>
                  <a:srgbClr val="0000FF"/>
                </a:solidFill>
              </a:rPr>
              <a:t>désemparé </a:t>
            </a:r>
            <a:r>
              <a:rPr lang="fr-FR" sz="2400" dirty="0"/>
              <a:t>et rendre des 	</a:t>
            </a:r>
            <a:r>
              <a:rPr lang="fr-FR" sz="2400" b="1" dirty="0">
                <a:solidFill>
                  <a:srgbClr val="0000FF"/>
                </a:solidFill>
              </a:rPr>
              <a:t>avis peu pertinents </a:t>
            </a:r>
            <a:r>
              <a:rPr lang="fr-FR" sz="2400" dirty="0"/>
              <a:t>par rapport à la situation clinique =&gt; </a:t>
            </a:r>
          </a:p>
          <a:p>
            <a:pPr indent="358775">
              <a:lnSpc>
                <a:spcPct val="150000"/>
              </a:lnSpc>
              <a:buFont typeface="Wingdings" charset="2"/>
              <a:buChar char=""/>
              <a:tabLst>
                <a:tab pos="358775" algn="l"/>
              </a:tabLst>
            </a:pPr>
            <a:r>
              <a:rPr lang="fr-FR" sz="2400" dirty="0"/>
              <a:t>Ces </a:t>
            </a:r>
            <a:r>
              <a:rPr lang="fr-FR" sz="2400" b="1" dirty="0">
                <a:solidFill>
                  <a:srgbClr val="0000FF"/>
                </a:solidFill>
              </a:rPr>
              <a:t>discordances </a:t>
            </a:r>
            <a:r>
              <a:rPr lang="fr-FR" sz="2400" b="1" dirty="0" err="1">
                <a:solidFill>
                  <a:srgbClr val="0000FF"/>
                </a:solidFill>
              </a:rPr>
              <a:t>électro-cliniques</a:t>
            </a:r>
            <a:r>
              <a:rPr lang="fr-FR" sz="2400" b="1" dirty="0">
                <a:solidFill>
                  <a:srgbClr val="0000FF"/>
                </a:solidFill>
              </a:rPr>
              <a:t> </a:t>
            </a:r>
            <a:r>
              <a:rPr lang="fr-FR" sz="2400" dirty="0"/>
              <a:t>conduisent </a:t>
            </a:r>
            <a:r>
              <a:rPr lang="fr-FR" sz="2400" dirty="0" err="1"/>
              <a:t>pfs</a:t>
            </a:r>
            <a:r>
              <a:rPr lang="fr-FR" sz="2400" dirty="0"/>
              <a:t> des 	médecins d’autres spécialités à dire que l’ENMG ne sert à 	rien dans l’exploration des plexopathies brachiales et 	qu’une clinique et une imagerie de qualité suffisent</a:t>
            </a:r>
          </a:p>
          <a:p>
            <a:pPr indent="358775">
              <a:lnSpc>
                <a:spcPct val="150000"/>
              </a:lnSpc>
              <a:buFont typeface="Wingdings" charset="2"/>
              <a:buChar char=""/>
              <a:tabLst>
                <a:tab pos="358775" algn="l"/>
              </a:tabLst>
            </a:pPr>
            <a:endParaRPr lang="fr-FR" sz="2400" dirty="0"/>
          </a:p>
        </p:txBody>
      </p:sp>
      <p:sp>
        <p:nvSpPr>
          <p:cNvPr id="6" name="Sous-titre 2"/>
          <p:cNvSpPr txBox="1">
            <a:spLocks/>
          </p:cNvSpPr>
          <p:nvPr/>
        </p:nvSpPr>
        <p:spPr>
          <a:xfrm>
            <a:off x="1371600" y="371431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nl-BE" sz="3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Introduction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63075" y="1636179"/>
            <a:ext cx="8422185" cy="4493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8775">
              <a:lnSpc>
                <a:spcPct val="150000"/>
              </a:lnSpc>
              <a:buFont typeface="Wingdings" charset="2"/>
              <a:buChar char=""/>
              <a:tabLst>
                <a:tab pos="358775" algn="l"/>
                <a:tab pos="539750" algn="l"/>
              </a:tabLst>
            </a:pPr>
            <a:r>
              <a:rPr lang="fr-FR" sz="2400" dirty="0"/>
              <a:t>La dégénérescence Wallérienne est habituellement </a:t>
            </a:r>
            <a:r>
              <a:rPr lang="fr-FR" sz="2400" dirty="0" smtClean="0"/>
              <a:t>complète</a:t>
            </a:r>
          </a:p>
          <a:p>
            <a:pPr indent="358775">
              <a:lnSpc>
                <a:spcPct val="150000"/>
              </a:lnSpc>
              <a:buFont typeface="Wingdings" charset="2"/>
              <a:buChar char=""/>
              <a:tabLst>
                <a:tab pos="358775" algn="l"/>
                <a:tab pos="539750" algn="l"/>
              </a:tabLst>
            </a:pPr>
            <a:r>
              <a:rPr lang="fr-FR" sz="2400" u="sng" dirty="0"/>
              <a:t>Si l’amplitude des réponses sensitives distales reste normale</a:t>
            </a:r>
            <a:r>
              <a:rPr lang="fr-FR" sz="2400" dirty="0"/>
              <a:t> 	dans un territoire déficitaire sur le plan </a:t>
            </a:r>
            <a:r>
              <a:rPr lang="fr-FR" sz="2400" dirty="0" smtClean="0"/>
              <a:t>clinique</a:t>
            </a:r>
            <a:br>
              <a:rPr lang="fr-FR" sz="2400" dirty="0" smtClean="0"/>
            </a:br>
            <a:r>
              <a:rPr lang="fr-FR" sz="2400" dirty="0" smtClean="0"/>
              <a:t>	=</a:t>
            </a:r>
            <a:r>
              <a:rPr lang="fr-FR" sz="2400" dirty="0"/>
              <a:t>&gt; lésion</a:t>
            </a:r>
            <a:r>
              <a:rPr lang="fr-FR" sz="2400" dirty="0" smtClean="0"/>
              <a:t> </a:t>
            </a:r>
            <a:r>
              <a:rPr lang="fr-FR" sz="2400" b="1" dirty="0" err="1" smtClean="0">
                <a:solidFill>
                  <a:srgbClr val="0000FF"/>
                </a:solidFill>
              </a:rPr>
              <a:t>neurapraxique</a:t>
            </a:r>
            <a:r>
              <a:rPr lang="fr-FR" sz="2400" b="1" dirty="0" smtClean="0">
                <a:solidFill>
                  <a:srgbClr val="0000FF"/>
                </a:solidFill>
              </a:rPr>
              <a:t> : </a:t>
            </a:r>
            <a:r>
              <a:rPr lang="fr-FR" sz="2400" dirty="0" smtClean="0"/>
              <a:t>réponses M normales en amplitude 	=&gt; </a:t>
            </a:r>
            <a:r>
              <a:rPr lang="fr-FR" sz="2400" b="1" dirty="0">
                <a:solidFill>
                  <a:srgbClr val="0000FF"/>
                </a:solidFill>
              </a:rPr>
              <a:t>avulsion </a:t>
            </a:r>
            <a:r>
              <a:rPr lang="fr-FR" sz="2400" dirty="0" smtClean="0"/>
              <a:t>radiculaire :  réponses M réduites </a:t>
            </a:r>
            <a:r>
              <a:rPr lang="fr-FR" sz="2400" dirty="0"/>
              <a:t>en </a:t>
            </a:r>
            <a:r>
              <a:rPr lang="fr-FR" sz="2400" dirty="0" smtClean="0"/>
              <a:t>amplitude</a:t>
            </a:r>
          </a:p>
          <a:p>
            <a:pPr indent="358775">
              <a:lnSpc>
                <a:spcPct val="150000"/>
              </a:lnSpc>
              <a:tabLst>
                <a:tab pos="358775" algn="l"/>
                <a:tab pos="539750" algn="l"/>
              </a:tabLst>
            </a:pPr>
            <a:r>
              <a:rPr lang="fr-FR" sz="2400" dirty="0" smtClean="0"/>
              <a:t>=&gt; atteinte </a:t>
            </a:r>
            <a:r>
              <a:rPr lang="fr-FR" sz="2400" dirty="0"/>
              <a:t>purement</a:t>
            </a:r>
            <a:r>
              <a:rPr lang="fr-FR" sz="2400" dirty="0" smtClean="0"/>
              <a:t> </a:t>
            </a:r>
            <a:r>
              <a:rPr lang="fr-FR" sz="2400" b="1" dirty="0" smtClean="0">
                <a:solidFill>
                  <a:srgbClr val="0000FF"/>
                </a:solidFill>
              </a:rPr>
              <a:t>motrice </a:t>
            </a:r>
            <a:r>
              <a:rPr lang="fr-FR" sz="2400" dirty="0" smtClean="0"/>
              <a:t>: pas de DSC </a:t>
            </a:r>
            <a:br>
              <a:rPr lang="fr-FR" sz="2400" dirty="0" smtClean="0"/>
            </a:br>
            <a:r>
              <a:rPr lang="fr-FR" sz="2400" dirty="0" smtClean="0"/>
              <a:t>	(</a:t>
            </a:r>
            <a:r>
              <a:rPr lang="fr-FR" sz="2400" dirty="0"/>
              <a:t>NMMBC, </a:t>
            </a:r>
            <a:r>
              <a:rPr lang="fr-FR" sz="2400" dirty="0" err="1"/>
              <a:t>Parsonage</a:t>
            </a:r>
            <a:r>
              <a:rPr lang="fr-FR" sz="2400" dirty="0"/>
              <a:t> &amp; Turner, lésion isolée des racines 	ventrales plus fragiles) </a:t>
            </a:r>
          </a:p>
        </p:txBody>
      </p:sp>
      <p:sp>
        <p:nvSpPr>
          <p:cNvPr id="7" name="Sous-titre 2"/>
          <p:cNvSpPr txBox="1">
            <a:spLocks/>
          </p:cNvSpPr>
          <p:nvPr/>
        </p:nvSpPr>
        <p:spPr>
          <a:xfrm>
            <a:off x="1" y="371431"/>
            <a:ext cx="898526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nl-BE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Démarche diagnostique</a:t>
            </a:r>
          </a:p>
          <a:p>
            <a:pPr lvl="0" algn="ctr">
              <a:spcBef>
                <a:spcPct val="20000"/>
              </a:spcBef>
              <a:defRPr/>
            </a:pPr>
            <a:r>
              <a:rPr lang="fr-FR" sz="2400" b="1" dirty="0">
                <a:solidFill>
                  <a:srgbClr val="0000FF"/>
                </a:solidFill>
              </a:rPr>
              <a:t>Entre le 12</a:t>
            </a:r>
            <a:r>
              <a:rPr lang="fr-FR" sz="2400" b="1" baseline="30000" dirty="0">
                <a:solidFill>
                  <a:srgbClr val="0000FF"/>
                </a:solidFill>
              </a:rPr>
              <a:t>ème</a:t>
            </a:r>
            <a:r>
              <a:rPr lang="fr-FR" sz="2400" b="1" dirty="0">
                <a:solidFill>
                  <a:srgbClr val="0000FF"/>
                </a:solidFill>
              </a:rPr>
              <a:t> jour et la 3</a:t>
            </a:r>
            <a:r>
              <a:rPr lang="fr-FR" sz="2400" b="1" baseline="30000" dirty="0">
                <a:solidFill>
                  <a:srgbClr val="0000FF"/>
                </a:solidFill>
              </a:rPr>
              <a:t>ème</a:t>
            </a:r>
            <a:r>
              <a:rPr lang="fr-FR" sz="2400" b="1" dirty="0">
                <a:solidFill>
                  <a:srgbClr val="0000FF"/>
                </a:solidFill>
              </a:rPr>
              <a:t> semaine </a:t>
            </a:r>
            <a:r>
              <a:rPr lang="fr-FR" sz="2400" b="1" dirty="0" err="1">
                <a:solidFill>
                  <a:srgbClr val="0000FF"/>
                </a:solidFill>
              </a:rPr>
              <a:t>post-lésionnel</a:t>
            </a:r>
            <a:r>
              <a:rPr lang="fr-FR" sz="2400" b="1" dirty="0">
                <a:solidFill>
                  <a:srgbClr val="0000FF"/>
                </a:solidFill>
              </a:rPr>
              <a:t>    </a:t>
            </a:r>
            <a:endParaRPr kumimoji="0" lang="en-US" sz="2400" b="1" i="0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86875" y="1509403"/>
            <a:ext cx="8498386" cy="4493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8775">
              <a:lnSpc>
                <a:spcPct val="150000"/>
              </a:lnSpc>
              <a:buFont typeface="Wingdings" charset="2"/>
              <a:buChar char=""/>
              <a:tabLst>
                <a:tab pos="358775" algn="l"/>
                <a:tab pos="539750" algn="l"/>
              </a:tabLst>
            </a:pPr>
            <a:r>
              <a:rPr lang="fr-FR" sz="2400" u="sng" dirty="0" smtClean="0"/>
              <a:t>Taille de la réponse M</a:t>
            </a:r>
            <a:r>
              <a:rPr lang="fr-FR" sz="2400" dirty="0" smtClean="0"/>
              <a:t> (</a:t>
            </a:r>
            <a:r>
              <a:rPr lang="fr-FR" sz="2400" dirty="0"/>
              <a:t>nerfs médian, ulnaire et radial), </a:t>
            </a:r>
            <a:br>
              <a:rPr lang="fr-FR" sz="2400" dirty="0"/>
            </a:br>
            <a:r>
              <a:rPr lang="fr-FR" sz="2400" dirty="0"/>
              <a:t>	</a:t>
            </a:r>
            <a:r>
              <a:rPr lang="fr-FR" sz="2400" b="1" dirty="0"/>
              <a:t>3</a:t>
            </a:r>
            <a:r>
              <a:rPr lang="fr-FR" sz="2400" dirty="0"/>
              <a:t> situations peuvent se présenter :</a:t>
            </a:r>
            <a:r>
              <a:rPr lang="fr-FR" sz="2400" dirty="0" smtClean="0"/>
              <a:t> </a:t>
            </a:r>
            <a:br>
              <a:rPr lang="fr-FR" sz="2400" dirty="0" smtClean="0"/>
            </a:br>
            <a:r>
              <a:rPr lang="fr-FR" sz="2400" dirty="0" smtClean="0"/>
              <a:t>	-	</a:t>
            </a:r>
            <a:r>
              <a:rPr lang="fr-FR" sz="2400" b="1" dirty="0" smtClean="0">
                <a:solidFill>
                  <a:srgbClr val="E46C0A"/>
                </a:solidFill>
              </a:rPr>
              <a:t>normale St </a:t>
            </a:r>
            <a:r>
              <a:rPr lang="fr-FR" sz="2400" b="1" dirty="0" err="1" smtClean="0">
                <a:solidFill>
                  <a:srgbClr val="E46C0A"/>
                </a:solidFill>
              </a:rPr>
              <a:t>Erb</a:t>
            </a:r>
            <a:r>
              <a:rPr lang="fr-FR" sz="2400" b="1" dirty="0" smtClean="0">
                <a:solidFill>
                  <a:srgbClr val="E46C0A"/>
                </a:solidFill>
              </a:rPr>
              <a:t> </a:t>
            </a:r>
            <a:br>
              <a:rPr lang="fr-FR" sz="2400" b="1" dirty="0" smtClean="0">
                <a:solidFill>
                  <a:srgbClr val="E46C0A"/>
                </a:solidFill>
              </a:rPr>
            </a:br>
            <a:r>
              <a:rPr lang="fr-FR" sz="2400" b="1" dirty="0" smtClean="0">
                <a:solidFill>
                  <a:srgbClr val="E46C0A"/>
                </a:solidFill>
              </a:rPr>
              <a:t>		</a:t>
            </a:r>
            <a:r>
              <a:rPr lang="fr-FR" sz="2400" dirty="0" smtClean="0"/>
              <a:t>=</a:t>
            </a:r>
            <a:r>
              <a:rPr lang="fr-FR" sz="2400" dirty="0"/>
              <a:t>&gt;</a:t>
            </a:r>
            <a:r>
              <a:rPr lang="fr-FR" sz="2400" dirty="0" smtClean="0"/>
              <a:t> </a:t>
            </a:r>
            <a:r>
              <a:rPr lang="fr-FR" sz="2400" b="1" dirty="0" smtClean="0">
                <a:solidFill>
                  <a:srgbClr val="0000FF"/>
                </a:solidFill>
              </a:rPr>
              <a:t>BC </a:t>
            </a:r>
            <a:r>
              <a:rPr lang="fr-FR" sz="2400" b="1" dirty="0" err="1" smtClean="0">
                <a:solidFill>
                  <a:srgbClr val="0000FF"/>
                </a:solidFill>
              </a:rPr>
              <a:t>supra-claviculaire</a:t>
            </a:r>
            <a:r>
              <a:rPr lang="fr-FR" sz="2400" b="1" dirty="0" smtClean="0">
                <a:solidFill>
                  <a:srgbClr val="0000FF"/>
                </a:solidFill>
              </a:rPr>
              <a:t/>
            </a:r>
            <a:br>
              <a:rPr lang="fr-FR" sz="2400" b="1" dirty="0" smtClean="0">
                <a:solidFill>
                  <a:srgbClr val="0000FF"/>
                </a:solidFill>
              </a:rPr>
            </a:br>
            <a:r>
              <a:rPr lang="fr-FR" sz="2400" b="1" dirty="0" smtClean="0">
                <a:solidFill>
                  <a:srgbClr val="0000FF"/>
                </a:solidFill>
              </a:rPr>
              <a:t>	</a:t>
            </a:r>
            <a:r>
              <a:rPr lang="fr-FR" sz="2400" dirty="0" smtClean="0"/>
              <a:t>-</a:t>
            </a:r>
            <a:r>
              <a:rPr lang="fr-FR" sz="2400" b="1" dirty="0" smtClean="0">
                <a:solidFill>
                  <a:srgbClr val="0000FF"/>
                </a:solidFill>
              </a:rPr>
              <a:t>	</a:t>
            </a:r>
            <a:r>
              <a:rPr lang="fr-FR" sz="2400" b="1" dirty="0" smtClean="0">
                <a:solidFill>
                  <a:schemeClr val="accent6">
                    <a:lumMod val="75000"/>
                  </a:schemeClr>
                </a:solidFill>
              </a:rPr>
              <a:t>réduite St nerveuse </a:t>
            </a:r>
            <a:r>
              <a:rPr lang="fr-FR" sz="2400" b="1" dirty="0">
                <a:solidFill>
                  <a:schemeClr val="accent6">
                    <a:lumMod val="75000"/>
                  </a:schemeClr>
                </a:solidFill>
              </a:rPr>
              <a:t>sous le SL</a:t>
            </a:r>
            <a:r>
              <a:rPr lang="fr-FR" sz="2400" dirty="0" smtClean="0"/>
              <a:t> </a:t>
            </a:r>
            <a:br>
              <a:rPr lang="fr-FR" sz="2400" dirty="0" smtClean="0"/>
            </a:br>
            <a:r>
              <a:rPr lang="fr-FR" sz="2400" dirty="0" smtClean="0"/>
              <a:t>		=</a:t>
            </a:r>
            <a:r>
              <a:rPr lang="fr-FR" sz="2400" dirty="0"/>
              <a:t>&gt; </a:t>
            </a:r>
            <a:r>
              <a:rPr lang="fr-FR" sz="2400" b="1" dirty="0">
                <a:solidFill>
                  <a:srgbClr val="0000FF"/>
                </a:solidFill>
              </a:rPr>
              <a:t>atteinte axonale</a:t>
            </a:r>
            <a:r>
              <a:rPr lang="fr-FR" sz="2400" b="1" dirty="0" smtClean="0">
                <a:solidFill>
                  <a:srgbClr val="0000FF"/>
                </a:solidFill>
              </a:rPr>
              <a:t> </a:t>
            </a:r>
            <a:br>
              <a:rPr lang="fr-FR" sz="2400" b="1" dirty="0" smtClean="0">
                <a:solidFill>
                  <a:srgbClr val="0000FF"/>
                </a:solidFill>
              </a:rPr>
            </a:br>
            <a:r>
              <a:rPr lang="fr-FR" sz="2400" b="1" dirty="0" smtClean="0">
                <a:solidFill>
                  <a:srgbClr val="0000FF"/>
                </a:solidFill>
              </a:rPr>
              <a:t>	</a:t>
            </a:r>
            <a:r>
              <a:rPr lang="fr-FR" sz="2400" dirty="0" smtClean="0"/>
              <a:t>- </a:t>
            </a:r>
            <a:r>
              <a:rPr lang="fr-FR" sz="2400" b="1" dirty="0" smtClean="0">
                <a:solidFill>
                  <a:srgbClr val="E46C0A"/>
                </a:solidFill>
              </a:rPr>
              <a:t>réduite St </a:t>
            </a:r>
            <a:r>
              <a:rPr lang="fr-FR" sz="2400" b="1" dirty="0" err="1" smtClean="0">
                <a:solidFill>
                  <a:srgbClr val="E46C0A"/>
                </a:solidFill>
              </a:rPr>
              <a:t>Erb</a:t>
            </a:r>
            <a:r>
              <a:rPr lang="fr-FR" sz="2400" b="1" dirty="0" smtClean="0">
                <a:solidFill>
                  <a:srgbClr val="E46C0A"/>
                </a:solidFill>
              </a:rPr>
              <a:t> </a:t>
            </a:r>
            <a:r>
              <a:rPr lang="fr-FR" sz="2400" b="1" dirty="0">
                <a:solidFill>
                  <a:srgbClr val="E46C0A"/>
                </a:solidFill>
              </a:rPr>
              <a:t>et</a:t>
            </a:r>
            <a:r>
              <a:rPr lang="fr-FR" sz="2400" b="1" dirty="0" smtClean="0">
                <a:solidFill>
                  <a:srgbClr val="E46C0A"/>
                </a:solidFill>
              </a:rPr>
              <a:t> normale St sous </a:t>
            </a:r>
            <a:r>
              <a:rPr lang="fr-FR" sz="2400" b="1" dirty="0">
                <a:solidFill>
                  <a:srgbClr val="E46C0A"/>
                </a:solidFill>
              </a:rPr>
              <a:t>le SL</a:t>
            </a:r>
            <a:r>
              <a:rPr lang="fr-FR" sz="2400" b="1" dirty="0" smtClean="0">
                <a:solidFill>
                  <a:srgbClr val="E46C0A"/>
                </a:solidFill>
              </a:rPr>
              <a:t> </a:t>
            </a:r>
            <a:br>
              <a:rPr lang="fr-FR" sz="2400" b="1" dirty="0" smtClean="0">
                <a:solidFill>
                  <a:srgbClr val="E46C0A"/>
                </a:solidFill>
              </a:rPr>
            </a:br>
            <a:r>
              <a:rPr lang="fr-FR" sz="2400" b="1" dirty="0" smtClean="0">
                <a:solidFill>
                  <a:srgbClr val="E46C0A"/>
                </a:solidFill>
              </a:rPr>
              <a:t>		</a:t>
            </a:r>
            <a:r>
              <a:rPr lang="fr-FR" sz="2400" dirty="0" smtClean="0"/>
              <a:t>=</a:t>
            </a:r>
            <a:r>
              <a:rPr lang="fr-FR" sz="2400" dirty="0"/>
              <a:t>&gt; </a:t>
            </a:r>
            <a:r>
              <a:rPr lang="fr-FR" sz="2400" b="1" dirty="0">
                <a:solidFill>
                  <a:srgbClr val="0000FF"/>
                </a:solidFill>
              </a:rPr>
              <a:t>BC infra-claviculaire</a:t>
            </a:r>
          </a:p>
        </p:txBody>
      </p:sp>
      <p:sp>
        <p:nvSpPr>
          <p:cNvPr id="7" name="Sous-titre 2"/>
          <p:cNvSpPr txBox="1">
            <a:spLocks/>
          </p:cNvSpPr>
          <p:nvPr/>
        </p:nvSpPr>
        <p:spPr>
          <a:xfrm>
            <a:off x="1" y="371431"/>
            <a:ext cx="898526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nl-BE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Démarche diagnostique</a:t>
            </a:r>
          </a:p>
          <a:p>
            <a:pPr lvl="0" algn="ctr">
              <a:spcBef>
                <a:spcPct val="20000"/>
              </a:spcBef>
              <a:defRPr/>
            </a:pPr>
            <a:r>
              <a:rPr lang="fr-FR" sz="2400" b="1" dirty="0">
                <a:solidFill>
                  <a:srgbClr val="0000FF"/>
                </a:solidFill>
              </a:rPr>
              <a:t>Entre le 12</a:t>
            </a:r>
            <a:r>
              <a:rPr lang="fr-FR" sz="2400" b="1" baseline="30000" dirty="0">
                <a:solidFill>
                  <a:srgbClr val="0000FF"/>
                </a:solidFill>
              </a:rPr>
              <a:t>ème</a:t>
            </a:r>
            <a:r>
              <a:rPr lang="fr-FR" sz="2400" b="1" dirty="0">
                <a:solidFill>
                  <a:srgbClr val="0000FF"/>
                </a:solidFill>
              </a:rPr>
              <a:t> jour et la 3</a:t>
            </a:r>
            <a:r>
              <a:rPr lang="fr-FR" sz="2400" b="1" baseline="30000" dirty="0">
                <a:solidFill>
                  <a:srgbClr val="0000FF"/>
                </a:solidFill>
              </a:rPr>
              <a:t>ème</a:t>
            </a:r>
            <a:r>
              <a:rPr lang="fr-FR" sz="2400" b="1" dirty="0">
                <a:solidFill>
                  <a:srgbClr val="0000FF"/>
                </a:solidFill>
              </a:rPr>
              <a:t> semaine </a:t>
            </a:r>
            <a:r>
              <a:rPr lang="fr-FR" sz="2400" b="1" dirty="0" err="1">
                <a:solidFill>
                  <a:srgbClr val="0000FF"/>
                </a:solidFill>
              </a:rPr>
              <a:t>post-lésionnel</a:t>
            </a:r>
            <a:r>
              <a:rPr lang="fr-FR" sz="2400" b="1" dirty="0">
                <a:solidFill>
                  <a:srgbClr val="0000FF"/>
                </a:solidFill>
              </a:rPr>
              <a:t>    </a:t>
            </a:r>
            <a:endParaRPr kumimoji="0" lang="en-US" sz="2400" b="1" i="0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10" name="Grouper 9"/>
          <p:cNvGrpSpPr/>
          <p:nvPr/>
        </p:nvGrpSpPr>
        <p:grpSpPr>
          <a:xfrm>
            <a:off x="6553200" y="2819400"/>
            <a:ext cx="2400300" cy="787400"/>
            <a:chOff x="5892800" y="876300"/>
            <a:chExt cx="3213100" cy="1524000"/>
          </a:xfrm>
        </p:grpSpPr>
        <p:cxnSp>
          <p:nvCxnSpPr>
            <p:cNvPr id="4" name="Connecteur droit 3"/>
            <p:cNvCxnSpPr/>
            <p:nvPr/>
          </p:nvCxnSpPr>
          <p:spPr>
            <a:xfrm>
              <a:off x="5892800" y="1562100"/>
              <a:ext cx="3213100" cy="2540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Connecteur droit 5"/>
            <p:cNvCxnSpPr/>
            <p:nvPr/>
          </p:nvCxnSpPr>
          <p:spPr>
            <a:xfrm>
              <a:off x="5892800" y="2374900"/>
              <a:ext cx="3213100" cy="2540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riangle isocèle 7"/>
            <p:cNvSpPr/>
            <p:nvPr/>
          </p:nvSpPr>
          <p:spPr>
            <a:xfrm>
              <a:off x="8140700" y="876300"/>
              <a:ext cx="812800" cy="698500"/>
            </a:xfrm>
            <a:prstGeom prst="triangl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riangle isocèle 8"/>
            <p:cNvSpPr/>
            <p:nvPr/>
          </p:nvSpPr>
          <p:spPr>
            <a:xfrm>
              <a:off x="6184900" y="1663700"/>
              <a:ext cx="812800" cy="698500"/>
            </a:xfrm>
            <a:prstGeom prst="triangl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er 12"/>
          <p:cNvGrpSpPr/>
          <p:nvPr/>
        </p:nvGrpSpPr>
        <p:grpSpPr>
          <a:xfrm>
            <a:off x="6584961" y="4622999"/>
            <a:ext cx="2400300" cy="222334"/>
            <a:chOff x="5892800" y="6184900"/>
            <a:chExt cx="3213100" cy="292100"/>
          </a:xfrm>
        </p:grpSpPr>
        <p:cxnSp>
          <p:nvCxnSpPr>
            <p:cNvPr id="11" name="Connecteur droit 10"/>
            <p:cNvCxnSpPr/>
            <p:nvPr/>
          </p:nvCxnSpPr>
          <p:spPr>
            <a:xfrm>
              <a:off x="5892800" y="6451600"/>
              <a:ext cx="3213100" cy="2540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riangle isocèle 11"/>
            <p:cNvSpPr/>
            <p:nvPr/>
          </p:nvSpPr>
          <p:spPr>
            <a:xfrm>
              <a:off x="6464300" y="6184900"/>
              <a:ext cx="292100" cy="266700"/>
            </a:xfrm>
            <a:prstGeom prst="triangl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er 13"/>
          <p:cNvGrpSpPr/>
          <p:nvPr/>
        </p:nvGrpSpPr>
        <p:grpSpPr>
          <a:xfrm>
            <a:off x="6584961" y="5316550"/>
            <a:ext cx="2400300" cy="686390"/>
            <a:chOff x="5892800" y="3187700"/>
            <a:chExt cx="3213100" cy="1092200"/>
          </a:xfrm>
        </p:grpSpPr>
        <p:cxnSp>
          <p:nvCxnSpPr>
            <p:cNvPr id="15" name="Connecteur droit 14"/>
            <p:cNvCxnSpPr/>
            <p:nvPr/>
          </p:nvCxnSpPr>
          <p:spPr>
            <a:xfrm>
              <a:off x="5892800" y="3441700"/>
              <a:ext cx="3213100" cy="2540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cteur droit 15"/>
            <p:cNvCxnSpPr/>
            <p:nvPr/>
          </p:nvCxnSpPr>
          <p:spPr>
            <a:xfrm>
              <a:off x="5892800" y="4254500"/>
              <a:ext cx="3213100" cy="2540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riangle isocèle 16"/>
            <p:cNvSpPr/>
            <p:nvPr/>
          </p:nvSpPr>
          <p:spPr>
            <a:xfrm>
              <a:off x="8369300" y="3187700"/>
              <a:ext cx="292100" cy="266700"/>
            </a:xfrm>
            <a:prstGeom prst="triangl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riangle isocèle 17"/>
            <p:cNvSpPr/>
            <p:nvPr/>
          </p:nvSpPr>
          <p:spPr>
            <a:xfrm>
              <a:off x="6184900" y="3543300"/>
              <a:ext cx="812800" cy="698500"/>
            </a:xfrm>
            <a:prstGeom prst="triangl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ZoneTexte 18"/>
          <p:cNvSpPr txBox="1"/>
          <p:nvPr/>
        </p:nvSpPr>
        <p:spPr>
          <a:xfrm>
            <a:off x="8245161" y="2314531"/>
            <a:ext cx="503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0000FF"/>
                </a:solidFill>
              </a:rPr>
              <a:t>Erb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6530344" y="2314531"/>
            <a:ext cx="8927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0000FF"/>
                </a:solidFill>
              </a:rPr>
              <a:t>Sous</a:t>
            </a:r>
            <a:r>
              <a:rPr lang="en-US" b="1" dirty="0" smtClean="0">
                <a:solidFill>
                  <a:srgbClr val="0000FF"/>
                </a:solidFill>
              </a:rPr>
              <a:t> SL</a:t>
            </a:r>
            <a:endParaRPr lang="en-US" b="1" dirty="0">
              <a:solidFill>
                <a:srgbClr val="0000FF"/>
              </a:solidFill>
            </a:endParaRPr>
          </a:p>
        </p:txBody>
      </p:sp>
      <p:grpSp>
        <p:nvGrpSpPr>
          <p:cNvPr id="23" name="Grouper 22"/>
          <p:cNvGrpSpPr/>
          <p:nvPr/>
        </p:nvGrpSpPr>
        <p:grpSpPr>
          <a:xfrm>
            <a:off x="6581144" y="4165600"/>
            <a:ext cx="2423156" cy="218726"/>
            <a:chOff x="5892800" y="5321300"/>
            <a:chExt cx="3213100" cy="279400"/>
          </a:xfrm>
        </p:grpSpPr>
        <p:cxnSp>
          <p:nvCxnSpPr>
            <p:cNvPr id="21" name="Connecteur droit 20"/>
            <p:cNvCxnSpPr/>
            <p:nvPr/>
          </p:nvCxnSpPr>
          <p:spPr>
            <a:xfrm>
              <a:off x="5892800" y="5575300"/>
              <a:ext cx="3213100" cy="2540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riangle isocèle 21"/>
            <p:cNvSpPr/>
            <p:nvPr/>
          </p:nvSpPr>
          <p:spPr>
            <a:xfrm>
              <a:off x="8369300" y="5321300"/>
              <a:ext cx="292100" cy="266700"/>
            </a:xfrm>
            <a:prstGeom prst="triangl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Rectangle 24"/>
          <p:cNvSpPr/>
          <p:nvPr/>
        </p:nvSpPr>
        <p:spPr>
          <a:xfrm>
            <a:off x="6822209" y="4466043"/>
            <a:ext cx="607191" cy="626658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8245161" y="2773194"/>
            <a:ext cx="607191" cy="626658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6822209" y="5520143"/>
            <a:ext cx="607191" cy="626658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8232461" y="5156201"/>
            <a:ext cx="607191" cy="626658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6120615" y="3186853"/>
            <a:ext cx="301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/>
              <a:t>1</a:t>
            </a:r>
            <a:endParaRPr lang="en-US" b="1" dirty="0"/>
          </a:p>
        </p:txBody>
      </p:sp>
      <p:sp>
        <p:nvSpPr>
          <p:cNvPr id="30" name="Rectangle 29"/>
          <p:cNvSpPr/>
          <p:nvPr/>
        </p:nvSpPr>
        <p:spPr>
          <a:xfrm>
            <a:off x="6120615" y="4438333"/>
            <a:ext cx="301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/>
              <a:t>2</a:t>
            </a:r>
            <a:endParaRPr lang="en-US" b="1" dirty="0"/>
          </a:p>
        </p:txBody>
      </p:sp>
      <p:sp>
        <p:nvSpPr>
          <p:cNvPr id="31" name="Rectangle 30"/>
          <p:cNvSpPr/>
          <p:nvPr/>
        </p:nvSpPr>
        <p:spPr>
          <a:xfrm>
            <a:off x="6120615" y="5540026"/>
            <a:ext cx="301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/>
              <a:t>3</a:t>
            </a:r>
            <a:endParaRPr lang="en-US" b="1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63075" y="2804803"/>
            <a:ext cx="8422185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8775">
              <a:lnSpc>
                <a:spcPct val="150000"/>
              </a:lnSpc>
              <a:buFont typeface="Wingdings" charset="2"/>
              <a:buChar char=""/>
              <a:tabLst>
                <a:tab pos="358775" algn="l"/>
                <a:tab pos="539750" algn="l"/>
              </a:tabLst>
            </a:pPr>
            <a:r>
              <a:rPr lang="fr-FR" sz="2400" dirty="0"/>
              <a:t>C’est à ce stade que la </a:t>
            </a:r>
            <a:r>
              <a:rPr lang="fr-FR" sz="2400" b="1" dirty="0">
                <a:solidFill>
                  <a:srgbClr val="0000FF"/>
                </a:solidFill>
              </a:rPr>
              <a:t>surface du pic négatif initial </a:t>
            </a:r>
            <a:r>
              <a:rPr lang="fr-FR" sz="2400" dirty="0"/>
              <a:t>des 	réponses</a:t>
            </a:r>
            <a:r>
              <a:rPr lang="fr-FR" sz="2400" dirty="0" smtClean="0"/>
              <a:t> M est </a:t>
            </a:r>
            <a:r>
              <a:rPr lang="fr-FR" sz="2400" dirty="0"/>
              <a:t>le meilleur paramètre pour</a:t>
            </a:r>
            <a:r>
              <a:rPr lang="fr-FR" sz="2400" dirty="0" smtClean="0"/>
              <a:t> évaluer </a:t>
            </a:r>
            <a:r>
              <a:rPr lang="fr-FR" sz="2400" dirty="0"/>
              <a:t>le degré de</a:t>
            </a:r>
            <a:r>
              <a:rPr lang="fr-FR" sz="2400" dirty="0" smtClean="0"/>
              <a:t> 	</a:t>
            </a:r>
            <a:r>
              <a:rPr lang="fr-FR" sz="2400" b="1" dirty="0" smtClean="0">
                <a:solidFill>
                  <a:srgbClr val="E46C0A"/>
                </a:solidFill>
              </a:rPr>
              <a:t>perte </a:t>
            </a:r>
            <a:r>
              <a:rPr lang="fr-FR" sz="2400" b="1" dirty="0">
                <a:solidFill>
                  <a:srgbClr val="E46C0A"/>
                </a:solidFill>
              </a:rPr>
              <a:t>axonale </a:t>
            </a:r>
            <a:r>
              <a:rPr lang="fr-FR" sz="2400" dirty="0" smtClean="0"/>
              <a:t>(St sous le SL)</a:t>
            </a:r>
            <a:endParaRPr lang="fr-FR" sz="2400" dirty="0"/>
          </a:p>
          <a:p>
            <a:pPr indent="358775">
              <a:lnSpc>
                <a:spcPct val="150000"/>
              </a:lnSpc>
              <a:buFont typeface="Wingdings" charset="2"/>
              <a:buChar char=""/>
              <a:tabLst>
                <a:tab pos="358775" algn="l"/>
                <a:tab pos="539750" algn="l"/>
              </a:tabLst>
            </a:pPr>
            <a:r>
              <a:rPr lang="fr-FR" sz="2400" dirty="0"/>
              <a:t>L’enregistrement d’une </a:t>
            </a:r>
            <a:r>
              <a:rPr lang="fr-FR" sz="2400" b="1" dirty="0">
                <a:solidFill>
                  <a:srgbClr val="0000FF"/>
                </a:solidFill>
              </a:rPr>
              <a:t>activité de repos</a:t>
            </a:r>
            <a:r>
              <a:rPr lang="fr-FR" sz="2400" dirty="0"/>
              <a:t> dans les muscles 	proches du SL ou de </a:t>
            </a:r>
            <a:r>
              <a:rPr lang="fr-FR" sz="2400" b="1" dirty="0">
                <a:solidFill>
                  <a:srgbClr val="0000FF"/>
                </a:solidFill>
              </a:rPr>
              <a:t>PUM </a:t>
            </a:r>
            <a:r>
              <a:rPr lang="fr-FR" sz="2400" b="1" dirty="0" err="1">
                <a:solidFill>
                  <a:srgbClr val="0000FF"/>
                </a:solidFill>
              </a:rPr>
              <a:t>polyphasiques</a:t>
            </a:r>
            <a:r>
              <a:rPr lang="fr-FR" sz="2400" b="1" dirty="0" smtClean="0">
                <a:solidFill>
                  <a:srgbClr val="0000FF"/>
                </a:solidFill>
              </a:rPr>
              <a:t> </a:t>
            </a:r>
            <a:r>
              <a:rPr lang="fr-FR" sz="2400" b="1" dirty="0" smtClean="0">
                <a:solidFill>
                  <a:srgbClr val="E46C0A"/>
                </a:solidFill>
              </a:rPr>
              <a:t/>
            </a:r>
            <a:br>
              <a:rPr lang="fr-FR" sz="2400" b="1" dirty="0" smtClean="0">
                <a:solidFill>
                  <a:srgbClr val="E46C0A"/>
                </a:solidFill>
              </a:rPr>
            </a:br>
            <a:r>
              <a:rPr lang="fr-FR" sz="2400" b="1" dirty="0" smtClean="0">
                <a:solidFill>
                  <a:srgbClr val="E46C0A"/>
                </a:solidFill>
              </a:rPr>
              <a:t>	</a:t>
            </a:r>
            <a:r>
              <a:rPr lang="fr-FR" sz="2400" dirty="0" smtClean="0"/>
              <a:t>=&gt; </a:t>
            </a:r>
            <a:r>
              <a:rPr lang="fr-FR" sz="2400" b="1" dirty="0" smtClean="0">
                <a:solidFill>
                  <a:schemeClr val="accent6">
                    <a:lumMod val="75000"/>
                  </a:schemeClr>
                </a:solidFill>
              </a:rPr>
              <a:t>dénervation récente =&gt; </a:t>
            </a:r>
            <a:r>
              <a:rPr lang="fr-FR" sz="2400" b="1" dirty="0" err="1" smtClean="0">
                <a:solidFill>
                  <a:schemeClr val="accent6">
                    <a:lumMod val="75000"/>
                  </a:schemeClr>
                </a:solidFill>
              </a:rPr>
              <a:t>axonopathie</a:t>
            </a:r>
            <a:endParaRPr lang="fr-FR" sz="2400" b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Sous-titre 2"/>
          <p:cNvSpPr txBox="1">
            <a:spLocks/>
          </p:cNvSpPr>
          <p:nvPr/>
        </p:nvSpPr>
        <p:spPr>
          <a:xfrm>
            <a:off x="1" y="371431"/>
            <a:ext cx="898526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nl-BE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Démarche diagnostique</a:t>
            </a:r>
          </a:p>
          <a:p>
            <a:pPr lvl="0" algn="ctr">
              <a:spcBef>
                <a:spcPct val="20000"/>
              </a:spcBef>
              <a:defRPr/>
            </a:pPr>
            <a:r>
              <a:rPr lang="fr-FR" sz="2400" b="1" dirty="0">
                <a:solidFill>
                  <a:srgbClr val="0000FF"/>
                </a:solidFill>
              </a:rPr>
              <a:t>Entre le 12</a:t>
            </a:r>
            <a:r>
              <a:rPr lang="fr-FR" sz="2400" b="1" baseline="30000" dirty="0">
                <a:solidFill>
                  <a:srgbClr val="0000FF"/>
                </a:solidFill>
              </a:rPr>
              <a:t>ème</a:t>
            </a:r>
            <a:r>
              <a:rPr lang="fr-FR" sz="2400" b="1" dirty="0">
                <a:solidFill>
                  <a:srgbClr val="0000FF"/>
                </a:solidFill>
              </a:rPr>
              <a:t> jour et la 3</a:t>
            </a:r>
            <a:r>
              <a:rPr lang="fr-FR" sz="2400" b="1" baseline="30000" dirty="0">
                <a:solidFill>
                  <a:srgbClr val="0000FF"/>
                </a:solidFill>
              </a:rPr>
              <a:t>ème</a:t>
            </a:r>
            <a:r>
              <a:rPr lang="fr-FR" sz="2400" b="1" dirty="0">
                <a:solidFill>
                  <a:srgbClr val="0000FF"/>
                </a:solidFill>
              </a:rPr>
              <a:t> semaine </a:t>
            </a:r>
            <a:r>
              <a:rPr lang="fr-FR" sz="2400" b="1" dirty="0" err="1">
                <a:solidFill>
                  <a:srgbClr val="0000FF"/>
                </a:solidFill>
              </a:rPr>
              <a:t>post-lésionnel</a:t>
            </a:r>
            <a:r>
              <a:rPr lang="fr-FR" sz="2400" b="1" dirty="0">
                <a:solidFill>
                  <a:srgbClr val="0000FF"/>
                </a:solidFill>
              </a:rPr>
              <a:t>    </a:t>
            </a:r>
            <a:endParaRPr kumimoji="0" lang="en-US" sz="2400" b="1" i="0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4" name="Grouper 3"/>
          <p:cNvGrpSpPr/>
          <p:nvPr/>
        </p:nvGrpSpPr>
        <p:grpSpPr>
          <a:xfrm>
            <a:off x="1358900" y="1985794"/>
            <a:ext cx="2400300" cy="787400"/>
            <a:chOff x="5892800" y="876300"/>
            <a:chExt cx="3213100" cy="1524000"/>
          </a:xfrm>
        </p:grpSpPr>
        <p:cxnSp>
          <p:nvCxnSpPr>
            <p:cNvPr id="6" name="Connecteur droit 5"/>
            <p:cNvCxnSpPr/>
            <p:nvPr/>
          </p:nvCxnSpPr>
          <p:spPr>
            <a:xfrm>
              <a:off x="5892800" y="1562100"/>
              <a:ext cx="3213100" cy="2540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necteur droit 7"/>
            <p:cNvCxnSpPr/>
            <p:nvPr/>
          </p:nvCxnSpPr>
          <p:spPr>
            <a:xfrm>
              <a:off x="5892800" y="2374900"/>
              <a:ext cx="3213100" cy="2540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riangle isocèle 8"/>
            <p:cNvSpPr/>
            <p:nvPr/>
          </p:nvSpPr>
          <p:spPr>
            <a:xfrm>
              <a:off x="8140700" y="876300"/>
              <a:ext cx="812800" cy="698500"/>
            </a:xfrm>
            <a:prstGeom prst="triangl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riangle isocèle 9"/>
            <p:cNvSpPr/>
            <p:nvPr/>
          </p:nvSpPr>
          <p:spPr>
            <a:xfrm>
              <a:off x="6184900" y="1663700"/>
              <a:ext cx="812800" cy="698500"/>
            </a:xfrm>
            <a:prstGeom prst="triangl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Rectangle 10"/>
          <p:cNvSpPr/>
          <p:nvPr/>
        </p:nvSpPr>
        <p:spPr>
          <a:xfrm>
            <a:off x="1577109" y="2346686"/>
            <a:ext cx="607191" cy="626658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er 12"/>
          <p:cNvGrpSpPr/>
          <p:nvPr/>
        </p:nvGrpSpPr>
        <p:grpSpPr>
          <a:xfrm>
            <a:off x="5214514" y="2550860"/>
            <a:ext cx="2400300" cy="222334"/>
            <a:chOff x="5892800" y="6184900"/>
            <a:chExt cx="3213100" cy="292100"/>
          </a:xfrm>
        </p:grpSpPr>
        <p:cxnSp>
          <p:nvCxnSpPr>
            <p:cNvPr id="14" name="Connecteur droit 13"/>
            <p:cNvCxnSpPr/>
            <p:nvPr/>
          </p:nvCxnSpPr>
          <p:spPr>
            <a:xfrm>
              <a:off x="5892800" y="6451600"/>
              <a:ext cx="3213100" cy="2540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riangle isocèle 14"/>
            <p:cNvSpPr/>
            <p:nvPr/>
          </p:nvSpPr>
          <p:spPr>
            <a:xfrm>
              <a:off x="6464300" y="6184900"/>
              <a:ext cx="292100" cy="266700"/>
            </a:xfrm>
            <a:prstGeom prst="triangl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er 15"/>
          <p:cNvGrpSpPr/>
          <p:nvPr/>
        </p:nvGrpSpPr>
        <p:grpSpPr>
          <a:xfrm>
            <a:off x="5210697" y="2112802"/>
            <a:ext cx="2423156" cy="233908"/>
            <a:chOff x="5892800" y="5483573"/>
            <a:chExt cx="3213100" cy="298795"/>
          </a:xfrm>
        </p:grpSpPr>
        <p:cxnSp>
          <p:nvCxnSpPr>
            <p:cNvPr id="17" name="Connecteur droit 16"/>
            <p:cNvCxnSpPr/>
            <p:nvPr/>
          </p:nvCxnSpPr>
          <p:spPr>
            <a:xfrm>
              <a:off x="5892800" y="5756968"/>
              <a:ext cx="3213100" cy="2540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riangle isocèle 17"/>
            <p:cNvSpPr/>
            <p:nvPr/>
          </p:nvSpPr>
          <p:spPr>
            <a:xfrm>
              <a:off x="8369300" y="5483573"/>
              <a:ext cx="292100" cy="266702"/>
            </a:xfrm>
            <a:prstGeom prst="triangl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Rectangle 18"/>
          <p:cNvSpPr/>
          <p:nvPr/>
        </p:nvSpPr>
        <p:spPr>
          <a:xfrm>
            <a:off x="5451762" y="2346686"/>
            <a:ext cx="607191" cy="626658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ZoneTexte 20"/>
          <p:cNvSpPr txBox="1"/>
          <p:nvPr/>
        </p:nvSpPr>
        <p:spPr>
          <a:xfrm>
            <a:off x="1920244" y="1422400"/>
            <a:ext cx="10631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Côté</a:t>
            </a:r>
            <a:r>
              <a:rPr lang="en-US" b="1" dirty="0" smtClean="0"/>
              <a:t> </a:t>
            </a:r>
            <a:r>
              <a:rPr lang="en-US" b="1" dirty="0" err="1" smtClean="0"/>
              <a:t>sain</a:t>
            </a:r>
            <a:endParaRPr lang="en-US" b="1" dirty="0"/>
          </a:p>
        </p:txBody>
      </p:sp>
      <p:sp>
        <p:nvSpPr>
          <p:cNvPr id="22" name="ZoneTexte 21"/>
          <p:cNvSpPr txBox="1"/>
          <p:nvPr/>
        </p:nvSpPr>
        <p:spPr>
          <a:xfrm>
            <a:off x="5859654" y="1390134"/>
            <a:ext cx="13166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Côté</a:t>
            </a:r>
            <a:r>
              <a:rPr lang="en-US" b="1" dirty="0" smtClean="0"/>
              <a:t> </a:t>
            </a:r>
            <a:r>
              <a:rPr lang="en-US" b="1" dirty="0" err="1" smtClean="0"/>
              <a:t>atteint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63075" y="2804803"/>
            <a:ext cx="8422185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8775">
              <a:lnSpc>
                <a:spcPct val="150000"/>
              </a:lnSpc>
              <a:buFont typeface="Wingdings" charset="2"/>
              <a:buChar char=""/>
              <a:tabLst>
                <a:tab pos="358775" algn="l"/>
                <a:tab pos="539750" algn="l"/>
              </a:tabLst>
            </a:pPr>
            <a:r>
              <a:rPr lang="fr-FR" sz="2400" b="1" dirty="0" smtClean="0">
                <a:solidFill>
                  <a:srgbClr val="E46C0A"/>
                </a:solidFill>
              </a:rPr>
              <a:t>Atteinte </a:t>
            </a:r>
            <a:r>
              <a:rPr lang="fr-FR" sz="2400" b="1" dirty="0" err="1" smtClean="0">
                <a:solidFill>
                  <a:srgbClr val="E46C0A"/>
                </a:solidFill>
              </a:rPr>
              <a:t>neurapraxique</a:t>
            </a:r>
            <a:r>
              <a:rPr lang="fr-FR" sz="2400" b="1" dirty="0" smtClean="0">
                <a:solidFill>
                  <a:srgbClr val="E46C0A"/>
                </a:solidFill>
              </a:rPr>
              <a:t> </a:t>
            </a:r>
            <a:r>
              <a:rPr lang="fr-FR" sz="2400" b="1" i="1" dirty="0" smtClean="0">
                <a:solidFill>
                  <a:srgbClr val="E46C0A"/>
                </a:solidFill>
              </a:rPr>
              <a:t>versus </a:t>
            </a:r>
            <a:r>
              <a:rPr lang="fr-FR" sz="2400" b="1" dirty="0" smtClean="0">
                <a:solidFill>
                  <a:srgbClr val="E46C0A"/>
                </a:solidFill>
              </a:rPr>
              <a:t>atteinte axonale</a:t>
            </a:r>
          </a:p>
          <a:p>
            <a:pPr indent="358775">
              <a:lnSpc>
                <a:spcPct val="150000"/>
              </a:lnSpc>
              <a:tabLst>
                <a:tab pos="358775" algn="l"/>
                <a:tab pos="539750" algn="l"/>
              </a:tabLst>
            </a:pPr>
            <a:r>
              <a:rPr lang="fr-FR" sz="2400" dirty="0" smtClean="0"/>
              <a:t>Pour autant qu’il soit possible de stimuler sous le SL </a:t>
            </a:r>
            <a:endParaRPr lang="fr-FR" sz="2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indent="358775">
              <a:lnSpc>
                <a:spcPct val="150000"/>
              </a:lnSpc>
              <a:buFont typeface="Wingdings" charset="2"/>
              <a:buChar char=""/>
              <a:tabLst>
                <a:tab pos="358775" algn="l"/>
                <a:tab pos="539750" algn="l"/>
              </a:tabLst>
            </a:pPr>
            <a:r>
              <a:rPr lang="fr-FR" sz="2400" b="1" dirty="0" smtClean="0">
                <a:solidFill>
                  <a:srgbClr val="E46C0A"/>
                </a:solidFill>
              </a:rPr>
              <a:t>Avulsion versus lésion plus distale</a:t>
            </a:r>
            <a:br>
              <a:rPr lang="fr-FR" sz="2400" b="1" dirty="0" smtClean="0">
                <a:solidFill>
                  <a:srgbClr val="E46C0A"/>
                </a:solidFill>
              </a:rPr>
            </a:br>
            <a:r>
              <a:rPr lang="fr-FR" sz="2400" b="1" dirty="0" smtClean="0">
                <a:solidFill>
                  <a:srgbClr val="E46C0A"/>
                </a:solidFill>
              </a:rPr>
              <a:t>	</a:t>
            </a:r>
            <a:r>
              <a:rPr lang="fr-FR" sz="2400" dirty="0" smtClean="0"/>
              <a:t>Pour autant que la neurographie sensitive soit possible</a:t>
            </a:r>
            <a:endParaRPr lang="fr-FR" sz="2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indent="358775">
              <a:lnSpc>
                <a:spcPct val="150000"/>
              </a:lnSpc>
              <a:buFont typeface="Wingdings" charset="2"/>
              <a:buChar char=""/>
              <a:tabLst>
                <a:tab pos="358775" algn="l"/>
                <a:tab pos="539750" algn="l"/>
              </a:tabLst>
            </a:pPr>
            <a:endParaRPr lang="fr-FR" sz="2400" b="1" dirty="0" smtClean="0">
              <a:solidFill>
                <a:srgbClr val="E46C0A"/>
              </a:solidFill>
            </a:endParaRPr>
          </a:p>
        </p:txBody>
      </p:sp>
      <p:sp>
        <p:nvSpPr>
          <p:cNvPr id="7" name="Sous-titre 2"/>
          <p:cNvSpPr txBox="1">
            <a:spLocks/>
          </p:cNvSpPr>
          <p:nvPr/>
        </p:nvSpPr>
        <p:spPr>
          <a:xfrm>
            <a:off x="1" y="371431"/>
            <a:ext cx="898526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nl-BE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Démarche diagnostique</a:t>
            </a:r>
            <a:endParaRPr kumimoji="0" lang="nl-BE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lvl="0" algn="ctr">
              <a:spcBef>
                <a:spcPct val="20000"/>
              </a:spcBef>
              <a:defRPr/>
            </a:pPr>
            <a:r>
              <a:rPr lang="fr-FR" sz="2400" b="1" dirty="0" smtClean="0">
                <a:solidFill>
                  <a:srgbClr val="0000FF"/>
                </a:solidFill>
              </a:rPr>
              <a:t>&gt; 12</a:t>
            </a:r>
            <a:r>
              <a:rPr lang="fr-FR" sz="2400" b="1" baseline="30000" dirty="0" smtClean="0">
                <a:solidFill>
                  <a:srgbClr val="0000FF"/>
                </a:solidFill>
              </a:rPr>
              <a:t>ème</a:t>
            </a:r>
            <a:r>
              <a:rPr lang="fr-FR" sz="2400" b="1" dirty="0" smtClean="0">
                <a:solidFill>
                  <a:srgbClr val="0000FF"/>
                </a:solidFill>
              </a:rPr>
              <a:t> </a:t>
            </a:r>
            <a:r>
              <a:rPr lang="fr-FR" sz="2400" b="1" dirty="0">
                <a:solidFill>
                  <a:srgbClr val="0000FF"/>
                </a:solidFill>
              </a:rPr>
              <a:t>jour</a:t>
            </a:r>
            <a:r>
              <a:rPr lang="fr-FR" sz="2400" b="1" dirty="0" smtClean="0">
                <a:solidFill>
                  <a:srgbClr val="0000FF"/>
                </a:solidFill>
              </a:rPr>
              <a:t>  </a:t>
            </a:r>
            <a:r>
              <a:rPr lang="fr-FR" sz="2400" b="1" dirty="0">
                <a:solidFill>
                  <a:srgbClr val="0000FF"/>
                </a:solidFill>
              </a:rPr>
              <a:t>   </a:t>
            </a:r>
            <a:endParaRPr kumimoji="0" lang="en-US" sz="2400" b="1" i="0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63075" y="1509403"/>
            <a:ext cx="8422185" cy="4493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8775">
              <a:lnSpc>
                <a:spcPct val="150000"/>
              </a:lnSpc>
              <a:buFont typeface="Wingdings" charset="2"/>
              <a:buChar char=""/>
              <a:tabLst>
                <a:tab pos="358775" algn="l"/>
                <a:tab pos="539750" algn="l"/>
              </a:tabLst>
            </a:pPr>
            <a:r>
              <a:rPr lang="fr-FR" sz="2400" b="1" dirty="0">
                <a:solidFill>
                  <a:srgbClr val="0000FF"/>
                </a:solidFill>
              </a:rPr>
              <a:t>Tous les paramètres ENMG sont disponibles </a:t>
            </a:r>
            <a:r>
              <a:rPr lang="fr-FR" sz="2400" dirty="0"/>
              <a:t>pour préciser le 	SL, la sévérité et le pronostic de la plexopathie</a:t>
            </a:r>
          </a:p>
          <a:p>
            <a:pPr indent="358775">
              <a:lnSpc>
                <a:spcPct val="150000"/>
              </a:lnSpc>
              <a:buFont typeface="Wingdings" charset="2"/>
              <a:buChar char=""/>
              <a:tabLst>
                <a:tab pos="358775" algn="l"/>
                <a:tab pos="539750" algn="l"/>
              </a:tabLst>
            </a:pPr>
            <a:r>
              <a:rPr lang="fr-FR" sz="2400" dirty="0"/>
              <a:t>La neurographie sensitive et motrice reste inchangée </a:t>
            </a:r>
            <a:endParaRPr lang="fr-FR" sz="2400" dirty="0" smtClean="0"/>
          </a:p>
          <a:p>
            <a:pPr indent="358775">
              <a:lnSpc>
                <a:spcPct val="150000"/>
              </a:lnSpc>
              <a:buFont typeface="Wingdings" charset="2"/>
              <a:buChar char=""/>
              <a:tabLst>
                <a:tab pos="358775" algn="l"/>
                <a:tab pos="539750" algn="l"/>
              </a:tabLst>
            </a:pPr>
            <a:r>
              <a:rPr lang="fr-FR" sz="2400" b="1" dirty="0" smtClean="0">
                <a:solidFill>
                  <a:srgbClr val="0000FF"/>
                </a:solidFill>
              </a:rPr>
              <a:t>Absence d’activités </a:t>
            </a:r>
            <a:r>
              <a:rPr lang="fr-FR" sz="2400" b="1" dirty="0">
                <a:solidFill>
                  <a:srgbClr val="0000FF"/>
                </a:solidFill>
              </a:rPr>
              <a:t>de </a:t>
            </a:r>
            <a:r>
              <a:rPr lang="fr-FR" sz="2400" b="1" dirty="0" smtClean="0">
                <a:solidFill>
                  <a:srgbClr val="0000FF"/>
                </a:solidFill>
              </a:rPr>
              <a:t>repos </a:t>
            </a:r>
            <a:br>
              <a:rPr lang="fr-FR" sz="2400" b="1" dirty="0" smtClean="0">
                <a:solidFill>
                  <a:srgbClr val="0000FF"/>
                </a:solidFill>
              </a:rPr>
            </a:br>
            <a:r>
              <a:rPr lang="fr-FR" sz="2400" b="1" dirty="0" smtClean="0">
                <a:solidFill>
                  <a:srgbClr val="0000FF"/>
                </a:solidFill>
              </a:rPr>
              <a:t>	- </a:t>
            </a:r>
            <a:r>
              <a:rPr lang="fr-FR" sz="2400" b="1" dirty="0" err="1" smtClean="0">
                <a:solidFill>
                  <a:schemeClr val="accent6">
                    <a:lumMod val="75000"/>
                  </a:schemeClr>
                </a:solidFill>
              </a:rPr>
              <a:t>myélinopathie</a:t>
            </a:r>
            <a:r>
              <a:rPr lang="fr-FR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fr-FR" sz="2400" dirty="0" smtClean="0"/>
              <a:t>: BC (nerf axillaire)</a:t>
            </a:r>
          </a:p>
          <a:p>
            <a:pPr indent="358775">
              <a:lnSpc>
                <a:spcPct val="150000"/>
              </a:lnSpc>
              <a:buFont typeface="Wingdings" charset="2"/>
              <a:buChar char=""/>
              <a:tabLst>
                <a:tab pos="358775" algn="l"/>
                <a:tab pos="539750" algn="l"/>
              </a:tabLst>
            </a:pPr>
            <a:r>
              <a:rPr lang="fr-FR" sz="2400" b="1" dirty="0" smtClean="0">
                <a:solidFill>
                  <a:srgbClr val="0000FF"/>
                </a:solidFill>
              </a:rPr>
              <a:t>Présence d’activité de repos</a:t>
            </a: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dirty="0" smtClean="0"/>
              <a:t>	- </a:t>
            </a:r>
            <a:r>
              <a:rPr lang="fr-FR" sz="2400" b="1" dirty="0" err="1" smtClean="0">
                <a:solidFill>
                  <a:schemeClr val="accent6">
                    <a:lumMod val="75000"/>
                  </a:schemeClr>
                </a:solidFill>
              </a:rPr>
              <a:t>axonopathie</a:t>
            </a:r>
            <a:r>
              <a:rPr lang="fr-FR" sz="2400" b="1" dirty="0" smtClean="0">
                <a:solidFill>
                  <a:schemeClr val="accent6">
                    <a:lumMod val="75000"/>
                  </a:schemeClr>
                </a:solidFill>
              </a:rPr>
              <a:t> motrice</a:t>
            </a: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dirty="0" smtClean="0"/>
              <a:t>	- son étendue permet de préciser le </a:t>
            </a:r>
            <a:r>
              <a:rPr lang="fr-FR" sz="2400" b="1" dirty="0" smtClean="0">
                <a:solidFill>
                  <a:srgbClr val="E46C0A"/>
                </a:solidFill>
              </a:rPr>
              <a:t>SL</a:t>
            </a:r>
            <a:endParaRPr lang="fr-FR" sz="2400" b="1" dirty="0">
              <a:solidFill>
                <a:srgbClr val="E46C0A"/>
              </a:solidFill>
            </a:endParaRPr>
          </a:p>
        </p:txBody>
      </p:sp>
      <p:sp>
        <p:nvSpPr>
          <p:cNvPr id="7" name="Sous-titre 2"/>
          <p:cNvSpPr txBox="1">
            <a:spLocks/>
          </p:cNvSpPr>
          <p:nvPr/>
        </p:nvSpPr>
        <p:spPr>
          <a:xfrm>
            <a:off x="1" y="371431"/>
            <a:ext cx="898526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nl-BE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Démarche diagnostique</a:t>
            </a:r>
          </a:p>
          <a:p>
            <a:pPr lvl="0" algn="ctr">
              <a:spcBef>
                <a:spcPct val="20000"/>
              </a:spcBef>
              <a:defRPr/>
            </a:pPr>
            <a:r>
              <a:rPr lang="fr-FR" sz="2400" b="1" dirty="0">
                <a:solidFill>
                  <a:srgbClr val="0000FF"/>
                </a:solidFill>
              </a:rPr>
              <a:t>Entre la 3</a:t>
            </a:r>
            <a:r>
              <a:rPr lang="fr-FR" sz="2400" b="1" baseline="30000" dirty="0">
                <a:solidFill>
                  <a:srgbClr val="0000FF"/>
                </a:solidFill>
              </a:rPr>
              <a:t>ème</a:t>
            </a:r>
            <a:r>
              <a:rPr lang="fr-FR" sz="2400" b="1" dirty="0">
                <a:solidFill>
                  <a:srgbClr val="0000FF"/>
                </a:solidFill>
              </a:rPr>
              <a:t> et la 8</a:t>
            </a:r>
            <a:r>
              <a:rPr lang="fr-FR" sz="2400" b="1" baseline="30000" dirty="0">
                <a:solidFill>
                  <a:srgbClr val="0000FF"/>
                </a:solidFill>
              </a:rPr>
              <a:t>ème</a:t>
            </a:r>
            <a:r>
              <a:rPr lang="fr-FR" sz="2400" b="1" dirty="0">
                <a:solidFill>
                  <a:srgbClr val="0000FF"/>
                </a:solidFill>
              </a:rPr>
              <a:t> semaine </a:t>
            </a:r>
            <a:r>
              <a:rPr lang="fr-FR" sz="2400" b="1" dirty="0" err="1">
                <a:solidFill>
                  <a:srgbClr val="0000FF"/>
                </a:solidFill>
              </a:rPr>
              <a:t>post-lésionnelle</a:t>
            </a:r>
            <a:r>
              <a:rPr lang="fr-FR" sz="2400" b="1" dirty="0">
                <a:solidFill>
                  <a:srgbClr val="0000FF"/>
                </a:solidFill>
              </a:rPr>
              <a:t>     </a:t>
            </a:r>
            <a:endParaRPr kumimoji="0" lang="en-US" sz="2400" b="1" i="0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5875" y="1509403"/>
            <a:ext cx="8422185" cy="4493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8775">
              <a:lnSpc>
                <a:spcPct val="150000"/>
              </a:lnSpc>
              <a:buFont typeface="Wingdings" charset="2"/>
              <a:buChar char=""/>
              <a:tabLst>
                <a:tab pos="358775" algn="l"/>
                <a:tab pos="539750" algn="l"/>
              </a:tabLst>
            </a:pPr>
            <a:r>
              <a:rPr lang="fr-FR" sz="2400" b="1" dirty="0" smtClean="0">
                <a:solidFill>
                  <a:srgbClr val="0000FF"/>
                </a:solidFill>
              </a:rPr>
              <a:t>Réinnervation collatérale</a:t>
            </a:r>
            <a:r>
              <a:rPr lang="fr-FR" sz="2400" dirty="0" smtClean="0"/>
              <a:t> (dans les atteintes partielles)</a:t>
            </a:r>
          </a:p>
          <a:p>
            <a:pPr indent="358775">
              <a:lnSpc>
                <a:spcPct val="150000"/>
              </a:lnSpc>
              <a:buFont typeface="Wingdings" charset="2"/>
              <a:buChar char=""/>
              <a:tabLst>
                <a:tab pos="358775" algn="l"/>
                <a:tab pos="539750" algn="l"/>
              </a:tabLst>
            </a:pPr>
            <a:r>
              <a:rPr lang="fr-FR" sz="2400" dirty="0"/>
              <a:t>La taille des réponses</a:t>
            </a:r>
            <a:r>
              <a:rPr lang="fr-FR" sz="2400" dirty="0" smtClean="0"/>
              <a:t> M </a:t>
            </a:r>
            <a:r>
              <a:rPr lang="fr-FR" sz="2400" dirty="0"/>
              <a:t>sous-estime l’importance de la 	perte</a:t>
            </a:r>
            <a:r>
              <a:rPr lang="fr-FR" sz="2400" dirty="0" smtClean="0"/>
              <a:t> 	axonale motrice</a:t>
            </a:r>
          </a:p>
          <a:p>
            <a:pPr indent="358775">
              <a:lnSpc>
                <a:spcPct val="150000"/>
              </a:lnSpc>
              <a:buFont typeface="Wingdings" charset="2"/>
              <a:buChar char=""/>
              <a:tabLst>
                <a:tab pos="358775" algn="l"/>
                <a:tab pos="539750" algn="l"/>
              </a:tabLst>
            </a:pPr>
            <a:r>
              <a:rPr lang="fr-FR" sz="2400" b="1" dirty="0">
                <a:solidFill>
                  <a:srgbClr val="0000FF"/>
                </a:solidFill>
              </a:rPr>
              <a:t>Absence </a:t>
            </a:r>
            <a:r>
              <a:rPr lang="fr-FR" sz="2400" b="1" dirty="0" smtClean="0">
                <a:solidFill>
                  <a:srgbClr val="0000FF"/>
                </a:solidFill>
              </a:rPr>
              <a:t>d’activité de </a:t>
            </a:r>
            <a:r>
              <a:rPr lang="fr-FR" sz="2400" b="1" dirty="0">
                <a:solidFill>
                  <a:srgbClr val="0000FF"/>
                </a:solidFill>
              </a:rPr>
              <a:t>repos </a:t>
            </a:r>
            <a:r>
              <a:rPr lang="fr-FR" sz="2400" dirty="0"/>
              <a:t>=&gt; guérison sans séquelle ou une 	réinnervation de toutes les fibres musculaires </a:t>
            </a:r>
            <a:endParaRPr lang="fr-FR" sz="2400" dirty="0" smtClean="0"/>
          </a:p>
          <a:p>
            <a:pPr indent="358775">
              <a:lnSpc>
                <a:spcPct val="150000"/>
              </a:lnSpc>
              <a:buFont typeface="Wingdings" charset="2"/>
              <a:buChar char=""/>
              <a:tabLst>
                <a:tab pos="358775" algn="l"/>
                <a:tab pos="539750" algn="l"/>
              </a:tabLst>
            </a:pPr>
            <a:r>
              <a:rPr lang="fr-FR" sz="2400" b="1" dirty="0" smtClean="0">
                <a:solidFill>
                  <a:srgbClr val="0000FF"/>
                </a:solidFill>
              </a:rPr>
              <a:t>Abondante d’activité </a:t>
            </a:r>
            <a:r>
              <a:rPr lang="fr-FR" sz="2400" b="1" dirty="0">
                <a:solidFill>
                  <a:srgbClr val="0000FF"/>
                </a:solidFill>
              </a:rPr>
              <a:t>de repos</a:t>
            </a:r>
            <a:r>
              <a:rPr lang="fr-FR" sz="2400" dirty="0"/>
              <a:t> =&gt; mauvais pronostic et/ou 	absence de réinnervation musculaire </a:t>
            </a:r>
            <a:r>
              <a:rPr lang="fr-FR" sz="2400" dirty="0" smtClean="0"/>
              <a:t>efficace</a:t>
            </a:r>
          </a:p>
          <a:p>
            <a:pPr indent="358775">
              <a:lnSpc>
                <a:spcPct val="150000"/>
              </a:lnSpc>
              <a:buFont typeface="Wingdings" charset="2"/>
              <a:buChar char=""/>
              <a:tabLst>
                <a:tab pos="358775" algn="l"/>
                <a:tab pos="539750" algn="l"/>
              </a:tabLst>
            </a:pPr>
            <a:r>
              <a:rPr lang="fr-FR" sz="2400" b="1" dirty="0" smtClean="0">
                <a:solidFill>
                  <a:srgbClr val="0000FF"/>
                </a:solidFill>
              </a:rPr>
              <a:t>PUM de grande taille</a:t>
            </a:r>
            <a:endParaRPr lang="fr-FR" sz="2400" b="1" dirty="0">
              <a:solidFill>
                <a:srgbClr val="0000FF"/>
              </a:solidFill>
            </a:endParaRPr>
          </a:p>
        </p:txBody>
      </p:sp>
      <p:sp>
        <p:nvSpPr>
          <p:cNvPr id="7" name="Sous-titre 2"/>
          <p:cNvSpPr txBox="1">
            <a:spLocks/>
          </p:cNvSpPr>
          <p:nvPr/>
        </p:nvSpPr>
        <p:spPr>
          <a:xfrm>
            <a:off x="1" y="371431"/>
            <a:ext cx="898526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nl-BE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Démarche diagnostique</a:t>
            </a:r>
          </a:p>
          <a:p>
            <a:pPr lvl="0" algn="ctr">
              <a:spcBef>
                <a:spcPct val="20000"/>
              </a:spcBef>
              <a:defRPr/>
            </a:pPr>
            <a:r>
              <a:rPr lang="fr-FR" sz="2400" b="1" dirty="0">
                <a:solidFill>
                  <a:srgbClr val="0000FF"/>
                </a:solidFill>
              </a:rPr>
              <a:t>Entre le 3</a:t>
            </a:r>
            <a:r>
              <a:rPr lang="fr-FR" sz="2400" b="1" baseline="30000" dirty="0">
                <a:solidFill>
                  <a:srgbClr val="0000FF"/>
                </a:solidFill>
              </a:rPr>
              <a:t>ème</a:t>
            </a:r>
            <a:r>
              <a:rPr lang="fr-FR" sz="2400" b="1" dirty="0">
                <a:solidFill>
                  <a:srgbClr val="0000FF"/>
                </a:solidFill>
              </a:rPr>
              <a:t> et le 6</a:t>
            </a:r>
            <a:r>
              <a:rPr lang="fr-FR" sz="2400" b="1" baseline="30000" dirty="0">
                <a:solidFill>
                  <a:srgbClr val="0000FF"/>
                </a:solidFill>
              </a:rPr>
              <a:t>ème</a:t>
            </a:r>
            <a:r>
              <a:rPr lang="fr-FR" sz="2400" b="1" dirty="0">
                <a:solidFill>
                  <a:srgbClr val="0000FF"/>
                </a:solidFill>
              </a:rPr>
              <a:t> mois </a:t>
            </a:r>
            <a:r>
              <a:rPr lang="fr-FR" sz="2400" b="1" dirty="0" err="1">
                <a:solidFill>
                  <a:srgbClr val="0000FF"/>
                </a:solidFill>
              </a:rPr>
              <a:t>post-lésionnel</a:t>
            </a:r>
            <a:r>
              <a:rPr lang="fr-FR" sz="2400" dirty="0"/>
              <a:t> </a:t>
            </a:r>
            <a:r>
              <a:rPr lang="fr-FR" sz="2400" b="1" dirty="0">
                <a:solidFill>
                  <a:srgbClr val="0000FF"/>
                </a:solidFill>
              </a:rPr>
              <a:t>     </a:t>
            </a:r>
            <a:endParaRPr kumimoji="0" lang="en-US" sz="2400" b="1" i="0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7888" y="5651502"/>
            <a:ext cx="1162785" cy="1206499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6995" y="5651501"/>
            <a:ext cx="1135024" cy="1206499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FIGURE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7459663"/>
          </a:xfrm>
          <a:prstGeom prst="rect">
            <a:avLst/>
          </a:prstGeom>
        </p:spPr>
      </p:pic>
      <p:cxnSp>
        <p:nvCxnSpPr>
          <p:cNvPr id="3" name="Connecteur droit 2"/>
          <p:cNvCxnSpPr/>
          <p:nvPr/>
        </p:nvCxnSpPr>
        <p:spPr>
          <a:xfrm rot="5400000" flipH="1" flipV="1">
            <a:off x="1180042" y="4802716"/>
            <a:ext cx="575734" cy="554567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Connecteur droit 3"/>
          <p:cNvCxnSpPr/>
          <p:nvPr/>
        </p:nvCxnSpPr>
        <p:spPr>
          <a:xfrm>
            <a:off x="1745193" y="4792132"/>
            <a:ext cx="6209240" cy="1589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ous-titre 2"/>
          <p:cNvSpPr txBox="1">
            <a:spLocks/>
          </p:cNvSpPr>
          <p:nvPr/>
        </p:nvSpPr>
        <p:spPr>
          <a:xfrm>
            <a:off x="1" y="371431"/>
            <a:ext cx="898526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nl-BE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Démarche diagnostique</a:t>
            </a:r>
          </a:p>
          <a:p>
            <a:pPr lvl="0" algn="ctr">
              <a:spcBef>
                <a:spcPct val="20000"/>
              </a:spcBef>
              <a:defRPr/>
            </a:pPr>
            <a:r>
              <a:rPr lang="fr-FR" sz="2400" b="1" dirty="0">
                <a:solidFill>
                  <a:srgbClr val="0000FF"/>
                </a:solidFill>
              </a:rPr>
              <a:t>Atteintes du plexus supérieur</a:t>
            </a:r>
            <a:r>
              <a:rPr lang="fr-FR" sz="2400" dirty="0"/>
              <a:t>  </a:t>
            </a:r>
            <a:r>
              <a:rPr lang="fr-FR" sz="2400" b="1" dirty="0">
                <a:solidFill>
                  <a:srgbClr val="0000FF"/>
                </a:solidFill>
              </a:rPr>
              <a:t>     </a:t>
            </a:r>
            <a:endParaRPr kumimoji="0" lang="en-US" sz="2400" b="1" i="0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Image 3" descr="Tableau 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562100"/>
            <a:ext cx="9143999" cy="632459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203200" y="1463631"/>
            <a:ext cx="9779000" cy="5207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" y="2781301"/>
            <a:ext cx="3263899" cy="829733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63075" y="1509403"/>
            <a:ext cx="8422185" cy="5047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tabLst>
                <a:tab pos="358775" algn="l"/>
                <a:tab pos="539750" algn="l"/>
              </a:tabLst>
            </a:pPr>
            <a:r>
              <a:rPr lang="fr-FR" sz="2400" b="1" dirty="0" smtClean="0">
                <a:solidFill>
                  <a:srgbClr val="0000FF"/>
                </a:solidFill>
              </a:rPr>
              <a:t>Avulsion C5</a:t>
            </a:r>
            <a:r>
              <a:rPr lang="fr-FR" sz="2400" b="1" dirty="0">
                <a:solidFill>
                  <a:srgbClr val="0000FF"/>
                </a:solidFill>
              </a:rPr>
              <a:t>-C6</a:t>
            </a:r>
            <a:r>
              <a:rPr lang="fr-FR" sz="2400" dirty="0"/>
              <a:t> (accident de moto,</a:t>
            </a:r>
            <a:r>
              <a:rPr lang="fr-FR" sz="2400" dirty="0" smtClean="0"/>
              <a:t> plexopathie </a:t>
            </a:r>
            <a:r>
              <a:rPr lang="fr-FR" sz="2400" dirty="0"/>
              <a:t>obstétricale),</a:t>
            </a:r>
            <a:r>
              <a:rPr lang="fr-FR" sz="2400" dirty="0" smtClean="0"/>
              <a:t> </a:t>
            </a:r>
          </a:p>
          <a:p>
            <a:pPr indent="358775">
              <a:lnSpc>
                <a:spcPct val="150000"/>
              </a:lnSpc>
              <a:buFont typeface="Wingdings" charset="2"/>
              <a:buChar char=""/>
              <a:tabLst>
                <a:tab pos="358775" algn="l"/>
                <a:tab pos="539750" algn="l"/>
              </a:tabLst>
            </a:pPr>
            <a:r>
              <a:rPr lang="fr-FR" sz="2400" u="sng" dirty="0" smtClean="0"/>
              <a:t>DSC</a:t>
            </a:r>
            <a:r>
              <a:rPr lang="fr-FR" sz="2400" dirty="0" smtClean="0"/>
              <a:t> </a:t>
            </a:r>
            <a:r>
              <a:rPr lang="fr-FR" sz="2400" b="1" dirty="0" smtClean="0">
                <a:solidFill>
                  <a:schemeClr val="accent6">
                    <a:lumMod val="75000"/>
                  </a:schemeClr>
                </a:solidFill>
              </a:rPr>
              <a:t>systématique </a:t>
            </a:r>
            <a:r>
              <a:rPr lang="fr-FR" sz="2400" dirty="0" smtClean="0"/>
              <a:t>dans </a:t>
            </a:r>
            <a:r>
              <a:rPr lang="fr-FR" sz="2400" dirty="0"/>
              <a:t>le territoire des nerfs</a:t>
            </a:r>
            <a:r>
              <a:rPr lang="fr-FR" sz="2400" dirty="0" smtClean="0"/>
              <a:t> CABL </a:t>
            </a:r>
            <a:r>
              <a:rPr lang="fr-FR" sz="2400" dirty="0"/>
              <a:t>et médian</a:t>
            </a:r>
            <a:r>
              <a:rPr lang="fr-FR" sz="2400" dirty="0" smtClean="0"/>
              <a:t> 	(</a:t>
            </a:r>
            <a:r>
              <a:rPr lang="fr-FR" sz="2400" dirty="0"/>
              <a:t>R1 uniquement),</a:t>
            </a:r>
            <a:r>
              <a:rPr lang="fr-FR" sz="2400" dirty="0" smtClean="0"/>
              <a:t> </a:t>
            </a:r>
            <a:r>
              <a:rPr lang="fr-FR" sz="2400" b="1" dirty="0" smtClean="0">
                <a:solidFill>
                  <a:srgbClr val="E46C0A"/>
                </a:solidFill>
              </a:rPr>
              <a:t>inconstant </a:t>
            </a:r>
            <a:r>
              <a:rPr lang="fr-FR" sz="2400" dirty="0" smtClean="0"/>
              <a:t>(</a:t>
            </a:r>
            <a:r>
              <a:rPr lang="fr-FR" sz="2400" dirty="0"/>
              <a:t>60% des cas) dans le territoire</a:t>
            </a:r>
            <a:r>
              <a:rPr lang="fr-FR" sz="2400" dirty="0" smtClean="0"/>
              <a:t> 	sensitif </a:t>
            </a:r>
            <a:r>
              <a:rPr lang="fr-FR" sz="2400" dirty="0"/>
              <a:t>terminal du nerf radial</a:t>
            </a:r>
            <a:r>
              <a:rPr lang="fr-FR" sz="2400" dirty="0" smtClean="0"/>
              <a:t> et </a:t>
            </a:r>
            <a:r>
              <a:rPr lang="fr-FR" sz="2400" b="1" dirty="0">
                <a:solidFill>
                  <a:srgbClr val="E46C0A"/>
                </a:solidFill>
              </a:rPr>
              <a:t>rarement </a:t>
            </a:r>
            <a:r>
              <a:rPr lang="fr-FR" sz="2400" dirty="0"/>
              <a:t>dans le territoire</a:t>
            </a:r>
            <a:r>
              <a:rPr lang="fr-FR" sz="2400" dirty="0" smtClean="0"/>
              <a:t> 	R2R3 </a:t>
            </a:r>
            <a:r>
              <a:rPr lang="fr-FR" sz="2400" dirty="0"/>
              <a:t>du nerf médian</a:t>
            </a:r>
            <a:endParaRPr lang="fr-FR" sz="2400" dirty="0" smtClean="0"/>
          </a:p>
          <a:p>
            <a:pPr indent="358775">
              <a:lnSpc>
                <a:spcPct val="150000"/>
              </a:lnSpc>
              <a:buFont typeface="Wingdings" charset="2"/>
              <a:buChar char=""/>
              <a:tabLst>
                <a:tab pos="358775" algn="l"/>
                <a:tab pos="539750" algn="l"/>
              </a:tabLst>
            </a:pPr>
            <a:r>
              <a:rPr lang="fr-FR" sz="2400" u="sng" dirty="0" smtClean="0"/>
              <a:t>Neurographie sensitive normale </a:t>
            </a:r>
          </a:p>
          <a:p>
            <a:pPr indent="358775">
              <a:lnSpc>
                <a:spcPct val="150000"/>
              </a:lnSpc>
              <a:buFont typeface="Wingdings" charset="2"/>
              <a:buChar char=""/>
              <a:tabLst>
                <a:tab pos="358775" algn="l"/>
                <a:tab pos="539750" algn="l"/>
              </a:tabLst>
            </a:pPr>
            <a:r>
              <a:rPr lang="fr-FR" sz="2400" dirty="0" smtClean="0"/>
              <a:t>Neurographie motrice altérée en C5-C6</a:t>
            </a:r>
          </a:p>
          <a:p>
            <a:pPr indent="358775">
              <a:lnSpc>
                <a:spcPct val="150000"/>
              </a:lnSpc>
              <a:buFont typeface="Wingdings" charset="2"/>
              <a:buChar char=""/>
              <a:tabLst>
                <a:tab pos="358775" algn="l"/>
                <a:tab pos="539750" algn="l"/>
              </a:tabLst>
            </a:pPr>
            <a:r>
              <a:rPr lang="fr-FR" sz="2400" dirty="0" smtClean="0"/>
              <a:t>Signes </a:t>
            </a:r>
            <a:r>
              <a:rPr lang="fr-FR" sz="2400" dirty="0"/>
              <a:t>de </a:t>
            </a:r>
            <a:r>
              <a:rPr lang="fr-FR" sz="2400" u="sng" dirty="0"/>
              <a:t>dénervation dans les m.</a:t>
            </a:r>
            <a:r>
              <a:rPr lang="fr-FR" sz="2400" u="sng" dirty="0" smtClean="0"/>
              <a:t> rhomboïdes </a:t>
            </a:r>
            <a:r>
              <a:rPr lang="fr-FR" sz="2400" u="sng" dirty="0"/>
              <a:t>et grand dentelé</a:t>
            </a:r>
            <a:r>
              <a:rPr lang="fr-FR" sz="2400" dirty="0" smtClean="0"/>
              <a:t> 	(lésion </a:t>
            </a:r>
            <a:r>
              <a:rPr lang="fr-FR" sz="2400" dirty="0"/>
              <a:t>est très </a:t>
            </a:r>
            <a:r>
              <a:rPr lang="fr-FR" sz="2400" dirty="0" smtClean="0"/>
              <a:t>proximale) et dans les autres muscles C5C6 </a:t>
            </a:r>
            <a:endParaRPr lang="fr-FR" sz="2400" dirty="0"/>
          </a:p>
        </p:txBody>
      </p:sp>
      <p:sp>
        <p:nvSpPr>
          <p:cNvPr id="7" name="Sous-titre 2"/>
          <p:cNvSpPr txBox="1">
            <a:spLocks/>
          </p:cNvSpPr>
          <p:nvPr/>
        </p:nvSpPr>
        <p:spPr>
          <a:xfrm>
            <a:off x="1" y="371431"/>
            <a:ext cx="898526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nl-BE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Démarche diagnostique</a:t>
            </a:r>
          </a:p>
          <a:p>
            <a:pPr lvl="0" algn="ctr">
              <a:spcBef>
                <a:spcPct val="20000"/>
              </a:spcBef>
              <a:defRPr/>
            </a:pPr>
            <a:r>
              <a:rPr lang="fr-FR" sz="2400" b="1" dirty="0">
                <a:solidFill>
                  <a:srgbClr val="0000FF"/>
                </a:solidFill>
              </a:rPr>
              <a:t>Atteintes du plexus supérieur</a:t>
            </a:r>
            <a:r>
              <a:rPr lang="fr-FR" sz="2400" dirty="0"/>
              <a:t>  </a:t>
            </a:r>
            <a:r>
              <a:rPr lang="fr-FR" sz="2400" b="1" dirty="0">
                <a:solidFill>
                  <a:srgbClr val="0000FF"/>
                </a:solidFill>
              </a:rPr>
              <a:t>     </a:t>
            </a:r>
            <a:endParaRPr kumimoji="0" lang="en-US" sz="2400" b="1" i="0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31795" y="1265455"/>
            <a:ext cx="9012205" cy="5601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tabLst>
                <a:tab pos="358775" algn="l"/>
                <a:tab pos="539750" algn="l"/>
              </a:tabLst>
            </a:pPr>
            <a:r>
              <a:rPr lang="fr-FR" sz="2400" b="1" dirty="0" smtClean="0">
                <a:solidFill>
                  <a:srgbClr val="0000FF"/>
                </a:solidFill>
              </a:rPr>
              <a:t>Racine C5</a:t>
            </a:r>
            <a:endParaRPr lang="fr-FR" sz="2400" u="sng" dirty="0" smtClean="0"/>
          </a:p>
          <a:p>
            <a:pPr indent="358775">
              <a:lnSpc>
                <a:spcPct val="150000"/>
              </a:lnSpc>
              <a:buFont typeface="Wingdings" charset="2"/>
              <a:buChar char=""/>
              <a:tabLst>
                <a:tab pos="358775" algn="l"/>
                <a:tab pos="539750" algn="l"/>
              </a:tabLst>
            </a:pPr>
            <a:r>
              <a:rPr lang="fr-FR" sz="2400" dirty="0" smtClean="0"/>
              <a:t>un </a:t>
            </a:r>
            <a:r>
              <a:rPr lang="fr-FR" sz="2400" b="1" dirty="0" smtClean="0">
                <a:solidFill>
                  <a:srgbClr val="0000FF"/>
                </a:solidFill>
              </a:rPr>
              <a:t>DSC</a:t>
            </a:r>
            <a:r>
              <a:rPr lang="fr-FR" sz="2400" dirty="0" smtClean="0"/>
              <a:t> de la région </a:t>
            </a:r>
            <a:r>
              <a:rPr lang="fr-FR" sz="2400" dirty="0" err="1" smtClean="0"/>
              <a:t>antéro-latérale</a:t>
            </a:r>
            <a:r>
              <a:rPr lang="fr-FR" sz="2400" dirty="0" smtClean="0"/>
              <a:t> du bras</a:t>
            </a:r>
            <a:endParaRPr lang="fr-FR" sz="2400" u="sng" dirty="0" smtClean="0"/>
          </a:p>
          <a:p>
            <a:pPr indent="358775">
              <a:lnSpc>
                <a:spcPct val="150000"/>
              </a:lnSpc>
              <a:buFont typeface="Wingdings" charset="2"/>
              <a:buChar char=""/>
              <a:tabLst>
                <a:tab pos="358775" algn="l"/>
                <a:tab pos="539750" algn="l"/>
              </a:tabLst>
            </a:pPr>
            <a:r>
              <a:rPr lang="fr-FR" sz="2400" b="1" dirty="0" smtClean="0">
                <a:solidFill>
                  <a:srgbClr val="0000FF"/>
                </a:solidFill>
              </a:rPr>
              <a:t>Pas de neurographie sensitive </a:t>
            </a:r>
            <a:r>
              <a:rPr lang="fr-FR" sz="2400" dirty="0" smtClean="0"/>
              <a:t>disponible</a:t>
            </a:r>
            <a:br>
              <a:rPr lang="fr-FR" sz="2400" dirty="0" smtClean="0"/>
            </a:br>
            <a:r>
              <a:rPr lang="fr-FR" sz="2400" dirty="0" smtClean="0"/>
              <a:t>	=</a:t>
            </a:r>
            <a:r>
              <a:rPr lang="fr-FR" sz="2400" dirty="0"/>
              <a:t>&gt;</a:t>
            </a:r>
            <a:r>
              <a:rPr lang="fr-FR" sz="2400" dirty="0" smtClean="0"/>
              <a:t> </a:t>
            </a:r>
            <a:r>
              <a:rPr lang="fr-FR" sz="2400" b="1" dirty="0" smtClean="0">
                <a:solidFill>
                  <a:schemeClr val="accent6">
                    <a:lumMod val="75000"/>
                  </a:schemeClr>
                </a:solidFill>
              </a:rPr>
              <a:t>pas de </a:t>
            </a:r>
            <a:r>
              <a:rPr lang="fr-FR" sz="2400" b="1" dirty="0">
                <a:solidFill>
                  <a:schemeClr val="accent6">
                    <a:lumMod val="75000"/>
                  </a:schemeClr>
                </a:solidFill>
              </a:rPr>
              <a:t>distinction </a:t>
            </a:r>
            <a:r>
              <a:rPr lang="fr-FR" sz="2400" b="1" dirty="0" err="1">
                <a:solidFill>
                  <a:schemeClr val="accent6">
                    <a:lumMod val="75000"/>
                  </a:schemeClr>
                </a:solidFill>
              </a:rPr>
              <a:t>pré-</a:t>
            </a:r>
            <a:r>
              <a:rPr lang="fr-FR" sz="2400" b="1" dirty="0">
                <a:solidFill>
                  <a:schemeClr val="accent6">
                    <a:lumMod val="75000"/>
                  </a:schemeClr>
                </a:solidFill>
              </a:rPr>
              <a:t> ou post-</a:t>
            </a:r>
            <a:r>
              <a:rPr lang="fr-FR" sz="2400" dirty="0" smtClean="0"/>
              <a:t>ganglionnaire</a:t>
            </a:r>
          </a:p>
          <a:p>
            <a:pPr indent="358775">
              <a:lnSpc>
                <a:spcPct val="150000"/>
              </a:lnSpc>
              <a:buFont typeface="Wingdings" charset="2"/>
              <a:buChar char=""/>
              <a:tabLst>
                <a:tab pos="358775" algn="l"/>
                <a:tab pos="539750" algn="l"/>
              </a:tabLst>
            </a:pPr>
            <a:r>
              <a:rPr lang="fr-FR" sz="2400" dirty="0"/>
              <a:t>L’étude </a:t>
            </a:r>
            <a:r>
              <a:rPr lang="fr-FR" sz="2400" b="1" dirty="0">
                <a:solidFill>
                  <a:srgbClr val="E46C0A"/>
                </a:solidFill>
              </a:rPr>
              <a:t>EMG des m. </a:t>
            </a:r>
            <a:br>
              <a:rPr lang="fr-FR" sz="2400" b="1" dirty="0">
                <a:solidFill>
                  <a:srgbClr val="E46C0A"/>
                </a:solidFill>
              </a:rPr>
            </a:br>
            <a:r>
              <a:rPr lang="fr-FR" sz="2400" b="1" dirty="0">
                <a:solidFill>
                  <a:srgbClr val="E46C0A"/>
                </a:solidFill>
              </a:rPr>
              <a:t>	</a:t>
            </a:r>
            <a:r>
              <a:rPr lang="fr-FR" sz="2400" b="1" dirty="0" err="1">
                <a:solidFill>
                  <a:srgbClr val="E46C0A"/>
                </a:solidFill>
              </a:rPr>
              <a:t>paravertébraux</a:t>
            </a:r>
            <a:r>
              <a:rPr lang="fr-FR" sz="2400" b="1" dirty="0">
                <a:solidFill>
                  <a:srgbClr val="E46C0A"/>
                </a:solidFill>
              </a:rPr>
              <a:t> </a:t>
            </a:r>
            <a:r>
              <a:rPr lang="fr-FR" sz="2400" dirty="0"/>
              <a:t>permet de dire </a:t>
            </a:r>
            <a:br>
              <a:rPr lang="fr-FR" sz="2400" dirty="0"/>
            </a:br>
            <a:r>
              <a:rPr lang="fr-FR" sz="2400" dirty="0"/>
              <a:t>	si la lésion est située </a:t>
            </a:r>
            <a:r>
              <a:rPr lang="fr-FR" sz="2400" dirty="0" err="1"/>
              <a:t>distalement</a:t>
            </a:r>
            <a:r>
              <a:rPr lang="fr-FR" sz="2400" dirty="0"/>
              <a:t> </a:t>
            </a:r>
            <a:br>
              <a:rPr lang="fr-FR" sz="2400" dirty="0"/>
            </a:br>
            <a:r>
              <a:rPr lang="fr-FR" sz="2400" dirty="0"/>
              <a:t>	ou </a:t>
            </a:r>
            <a:r>
              <a:rPr lang="fr-FR" sz="2400" dirty="0" err="1"/>
              <a:t>proximalement</a:t>
            </a:r>
            <a:r>
              <a:rPr lang="fr-FR" sz="2400" dirty="0"/>
              <a:t> par rapport </a:t>
            </a:r>
            <a:br>
              <a:rPr lang="fr-FR" sz="2400" dirty="0"/>
            </a:br>
            <a:r>
              <a:rPr lang="fr-FR" sz="2400" dirty="0"/>
              <a:t>	au rameau dorsal primaire </a:t>
            </a:r>
          </a:p>
          <a:p>
            <a:pPr indent="358775">
              <a:lnSpc>
                <a:spcPct val="150000"/>
              </a:lnSpc>
              <a:buFont typeface="Wingdings" charset="2"/>
              <a:buChar char=""/>
              <a:tabLst>
                <a:tab pos="358775" algn="l"/>
                <a:tab pos="539750" algn="l"/>
              </a:tabLst>
            </a:pPr>
            <a:r>
              <a:rPr lang="fr-FR" sz="2400" dirty="0"/>
              <a:t>Le </a:t>
            </a:r>
            <a:r>
              <a:rPr lang="fr-FR" sz="2400" b="1" dirty="0">
                <a:solidFill>
                  <a:srgbClr val="E46C0A"/>
                </a:solidFill>
              </a:rPr>
              <a:t>muscle rond pronateur </a:t>
            </a:r>
            <a:r>
              <a:rPr lang="fr-FR" sz="2400" dirty="0"/>
              <a:t>est indemne</a:t>
            </a:r>
          </a:p>
        </p:txBody>
      </p:sp>
      <p:sp>
        <p:nvSpPr>
          <p:cNvPr id="7" name="Sous-titre 2"/>
          <p:cNvSpPr txBox="1">
            <a:spLocks/>
          </p:cNvSpPr>
          <p:nvPr/>
        </p:nvSpPr>
        <p:spPr>
          <a:xfrm>
            <a:off x="1" y="371431"/>
            <a:ext cx="898526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nl-BE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Démarche diagnostique</a:t>
            </a:r>
          </a:p>
          <a:p>
            <a:pPr lvl="0" algn="ctr">
              <a:spcBef>
                <a:spcPct val="20000"/>
              </a:spcBef>
              <a:defRPr/>
            </a:pPr>
            <a:r>
              <a:rPr lang="fr-FR" sz="2400" b="1" dirty="0">
                <a:solidFill>
                  <a:srgbClr val="0000FF"/>
                </a:solidFill>
              </a:rPr>
              <a:t>Atteintes du plexus supérieur</a:t>
            </a:r>
            <a:r>
              <a:rPr lang="fr-FR" sz="2400" dirty="0"/>
              <a:t>  </a:t>
            </a:r>
            <a:r>
              <a:rPr lang="fr-FR" sz="2400" b="1" dirty="0">
                <a:solidFill>
                  <a:srgbClr val="0000FF"/>
                </a:solidFill>
              </a:rPr>
              <a:t>     </a:t>
            </a:r>
            <a:endParaRPr kumimoji="0" lang="en-US" sz="2400" b="1" i="0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Image 5" descr="FIGURE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8804" y="3746500"/>
            <a:ext cx="3774196" cy="271597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8064500" y="4483100"/>
            <a:ext cx="698500" cy="304800"/>
          </a:xfrm>
          <a:prstGeom prst="rect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1173" y="0"/>
            <a:ext cx="1641827" cy="2472250"/>
          </a:xfrm>
          <a:prstGeom prst="rect">
            <a:avLst/>
          </a:prstGeom>
          <a:effectLst>
            <a:outerShdw blurRad="50800" dist="165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ext Box 15"/>
          <p:cNvSpPr txBox="1">
            <a:spLocks noChangeArrowheads="1"/>
          </p:cNvSpPr>
          <p:nvPr/>
        </p:nvSpPr>
        <p:spPr bwMode="auto">
          <a:xfrm>
            <a:off x="6540500" y="2713550"/>
            <a:ext cx="2603500" cy="867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rgbClr val="FF3300"/>
              </a:buClr>
              <a:buSzPct val="120000"/>
              <a:tabLst>
                <a:tab pos="266700" algn="l"/>
              </a:tabLst>
            </a:pPr>
            <a:r>
              <a:rPr lang="en-US" sz="1200" b="1" dirty="0" smtClean="0">
                <a:solidFill>
                  <a:srgbClr val="FF0000"/>
                </a:solidFill>
                <a:latin typeface="Comic Sans MS" charset="0"/>
              </a:rPr>
              <a:t>1 </a:t>
            </a:r>
            <a:r>
              <a:rPr lang="en-US" sz="1200" b="1" dirty="0" err="1" smtClean="0">
                <a:solidFill>
                  <a:srgbClr val="FF0000"/>
                </a:solidFill>
                <a:latin typeface="Comic Sans MS" charset="0"/>
              </a:rPr>
              <a:t>ou</a:t>
            </a:r>
            <a:r>
              <a:rPr lang="en-US" sz="1200" b="1" dirty="0" smtClean="0">
                <a:solidFill>
                  <a:srgbClr val="FF0000"/>
                </a:solidFill>
                <a:latin typeface="Comic Sans MS" charset="0"/>
              </a:rPr>
              <a:t> 2 cm en </a:t>
            </a:r>
            <a:r>
              <a:rPr lang="en-US" sz="1200" b="1" dirty="0" err="1" smtClean="0">
                <a:solidFill>
                  <a:srgbClr val="FF0000"/>
                </a:solidFill>
                <a:latin typeface="Comic Sans MS" charset="0"/>
              </a:rPr>
              <a:t>dehors</a:t>
            </a:r>
            <a:r>
              <a:rPr lang="en-US" sz="1200" b="1" dirty="0" smtClean="0">
                <a:solidFill>
                  <a:srgbClr val="FF0000"/>
                </a:solidFill>
                <a:latin typeface="Comic Sans MS" charset="0"/>
              </a:rPr>
              <a:t> de la </a:t>
            </a:r>
            <a:r>
              <a:rPr lang="en-US" sz="1200" b="1" dirty="0" err="1" smtClean="0">
                <a:solidFill>
                  <a:srgbClr val="FF0000"/>
                </a:solidFill>
                <a:latin typeface="Comic Sans MS" charset="0"/>
              </a:rPr>
              <a:t>ligne</a:t>
            </a:r>
            <a:r>
              <a:rPr lang="en-US" sz="1200" b="1" dirty="0" smtClean="0">
                <a:solidFill>
                  <a:srgbClr val="FF0000"/>
                </a:solidFill>
                <a:latin typeface="Comic Sans MS" charset="0"/>
              </a:rPr>
              <a:t> </a:t>
            </a:r>
            <a:r>
              <a:rPr lang="en-US" sz="1200" b="1" dirty="0" err="1" smtClean="0">
                <a:solidFill>
                  <a:srgbClr val="FF0000"/>
                </a:solidFill>
                <a:latin typeface="Comic Sans MS" charset="0"/>
              </a:rPr>
              <a:t>médiane</a:t>
            </a:r>
            <a:endParaRPr lang="en-US" sz="1200" b="1" dirty="0" smtClean="0">
              <a:solidFill>
                <a:srgbClr val="FF0000"/>
              </a:solidFill>
              <a:latin typeface="Comic Sans MS" charset="0"/>
            </a:endParaRPr>
          </a:p>
          <a:p>
            <a:pPr algn="ctr" eaLnBrk="0" hangingPunct="0">
              <a:spcBef>
                <a:spcPct val="20000"/>
              </a:spcBef>
              <a:buClr>
                <a:srgbClr val="FF3300"/>
              </a:buClr>
              <a:buSzPct val="120000"/>
            </a:pPr>
            <a:r>
              <a:rPr lang="en-US" sz="1200" b="1" dirty="0" smtClean="0">
                <a:solidFill>
                  <a:srgbClr val="FF0000"/>
                </a:solidFill>
                <a:latin typeface="Comic Sans MS" charset="0"/>
              </a:rPr>
              <a:t>Au </a:t>
            </a:r>
            <a:r>
              <a:rPr lang="en-US" sz="1200" b="1" dirty="0" err="1" smtClean="0">
                <a:solidFill>
                  <a:srgbClr val="FF0000"/>
                </a:solidFill>
                <a:latin typeface="Comic Sans MS" charset="0"/>
              </a:rPr>
              <a:t>niveau</a:t>
            </a:r>
            <a:r>
              <a:rPr lang="en-US" sz="1200" b="1" dirty="0" smtClean="0">
                <a:solidFill>
                  <a:srgbClr val="FF0000"/>
                </a:solidFill>
                <a:latin typeface="Comic Sans MS" charset="0"/>
              </a:rPr>
              <a:t> de </a:t>
            </a:r>
            <a:r>
              <a:rPr lang="en-US" sz="1200" b="1" dirty="0" err="1" smtClean="0">
                <a:solidFill>
                  <a:srgbClr val="FF0000"/>
                </a:solidFill>
                <a:latin typeface="Comic Sans MS" charset="0"/>
              </a:rPr>
              <a:t>l’espace</a:t>
            </a:r>
            <a:r>
              <a:rPr lang="en-US" sz="1200" b="1" dirty="0" smtClean="0">
                <a:solidFill>
                  <a:srgbClr val="FF0000"/>
                </a:solidFill>
                <a:latin typeface="Comic Sans MS" charset="0"/>
              </a:rPr>
              <a:t> </a:t>
            </a:r>
            <a:r>
              <a:rPr lang="en-US" sz="1200" b="1" dirty="0" err="1" smtClean="0">
                <a:solidFill>
                  <a:srgbClr val="FF0000"/>
                </a:solidFill>
                <a:latin typeface="Comic Sans MS" charset="0"/>
              </a:rPr>
              <a:t>intervertébral</a:t>
            </a:r>
            <a:endParaRPr lang="en-US" sz="1200" b="1" dirty="0">
              <a:solidFill>
                <a:srgbClr val="FF0000"/>
              </a:solidFill>
              <a:latin typeface="Comic Sans MS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63075" y="1569313"/>
            <a:ext cx="7942971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8775">
              <a:lnSpc>
                <a:spcPct val="150000"/>
              </a:lnSpc>
              <a:buFont typeface="Wingdings" charset="2"/>
              <a:buChar char=""/>
              <a:tabLst>
                <a:tab pos="358775" algn="l"/>
              </a:tabLst>
            </a:pPr>
            <a:r>
              <a:rPr lang="fr-FR" sz="2400" dirty="0"/>
              <a:t>C’est </a:t>
            </a:r>
            <a:r>
              <a:rPr lang="fr-FR" sz="2400" b="1" dirty="0">
                <a:solidFill>
                  <a:srgbClr val="FF0000"/>
                </a:solidFill>
              </a:rPr>
              <a:t>faux </a:t>
            </a:r>
            <a:r>
              <a:rPr lang="fr-FR" sz="2400" dirty="0"/>
              <a:t>!</a:t>
            </a:r>
          </a:p>
          <a:p>
            <a:pPr indent="358775">
              <a:lnSpc>
                <a:spcPct val="150000"/>
              </a:lnSpc>
              <a:buFont typeface="Wingdings" charset="2"/>
              <a:buChar char=""/>
              <a:tabLst>
                <a:tab pos="358775" algn="l"/>
                <a:tab pos="4038600" algn="l"/>
              </a:tabLst>
            </a:pPr>
            <a:r>
              <a:rPr lang="fr-FR" sz="2400" dirty="0"/>
              <a:t>L’ENMG </a:t>
            </a:r>
            <a:r>
              <a:rPr lang="fr-FR" sz="2400" dirty="0" smtClean="0"/>
              <a:t>reste </a:t>
            </a:r>
            <a:r>
              <a:rPr lang="fr-FR" sz="2400" dirty="0"/>
              <a:t>la </a:t>
            </a:r>
            <a:r>
              <a:rPr lang="fr-FR" sz="2400" b="1" dirty="0">
                <a:solidFill>
                  <a:srgbClr val="0000FF"/>
                </a:solidFill>
              </a:rPr>
              <a:t>seule technique d’exploration 	fonctionnelle du système nerveux périphérique </a:t>
            </a:r>
            <a:r>
              <a:rPr lang="fr-FR" sz="2400" dirty="0"/>
              <a:t>qui joue un 	rôle</a:t>
            </a:r>
            <a:r>
              <a:rPr lang="fr-FR" sz="2400" dirty="0" smtClean="0"/>
              <a:t> central dans </a:t>
            </a:r>
            <a:r>
              <a:rPr lang="fr-FR" sz="2400" dirty="0"/>
              <a:t>la précision du </a:t>
            </a:r>
            <a:r>
              <a:rPr lang="fr-FR" sz="2400" b="1" dirty="0">
                <a:solidFill>
                  <a:schemeClr val="accent6">
                    <a:lumMod val="75000"/>
                  </a:schemeClr>
                </a:solidFill>
              </a:rPr>
              <a:t>site </a:t>
            </a:r>
            <a:r>
              <a:rPr lang="fr-FR" sz="2400" dirty="0"/>
              <a:t>lésionnel et 	l’établissement du </a:t>
            </a:r>
            <a:r>
              <a:rPr lang="fr-FR" sz="2400" b="1" dirty="0" smtClean="0">
                <a:solidFill>
                  <a:srgbClr val="E46C0A"/>
                </a:solidFill>
              </a:rPr>
              <a:t>pronostic</a:t>
            </a:r>
            <a:r>
              <a:rPr lang="fr-FR" sz="2400" dirty="0" smtClean="0"/>
              <a:t> : site (racine, SC, IC)</a:t>
            </a:r>
            <a:br>
              <a:rPr lang="fr-FR" sz="2400" dirty="0" smtClean="0"/>
            </a:br>
            <a:r>
              <a:rPr lang="fr-FR" sz="2400" dirty="0" smtClean="0"/>
              <a:t>		type (</a:t>
            </a:r>
            <a:r>
              <a:rPr lang="fr-FR" sz="2400" dirty="0" err="1" smtClean="0"/>
              <a:t>neurapraxie</a:t>
            </a:r>
            <a:r>
              <a:rPr lang="fr-FR" sz="2400" dirty="0" smtClean="0"/>
              <a:t>, axonale)</a:t>
            </a:r>
            <a:endParaRPr lang="fr-FR" sz="2400" b="1" dirty="0">
              <a:solidFill>
                <a:srgbClr val="E46C0A"/>
              </a:solidFill>
            </a:endParaRPr>
          </a:p>
        </p:txBody>
      </p:sp>
      <p:sp>
        <p:nvSpPr>
          <p:cNvPr id="6" name="Sous-titre 2"/>
          <p:cNvSpPr txBox="1">
            <a:spLocks/>
          </p:cNvSpPr>
          <p:nvPr/>
        </p:nvSpPr>
        <p:spPr>
          <a:xfrm>
            <a:off x="1371600" y="371431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nl-BE" sz="3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Introduction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ous-titre 2"/>
          <p:cNvSpPr txBox="1">
            <a:spLocks/>
          </p:cNvSpPr>
          <p:nvPr/>
        </p:nvSpPr>
        <p:spPr>
          <a:xfrm>
            <a:off x="1" y="104731"/>
            <a:ext cx="898526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nl-BE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Démarche diagnostique</a:t>
            </a:r>
          </a:p>
          <a:p>
            <a:pPr lvl="0" algn="ctr">
              <a:spcBef>
                <a:spcPct val="20000"/>
              </a:spcBef>
              <a:defRPr/>
            </a:pPr>
            <a:r>
              <a:rPr lang="fr-FR" sz="2400" b="1" dirty="0">
                <a:solidFill>
                  <a:srgbClr val="0000FF"/>
                </a:solidFill>
              </a:rPr>
              <a:t>Atteintes du plexus moyen et postérieur </a:t>
            </a:r>
            <a:r>
              <a:rPr lang="fr-FR" sz="2400" dirty="0"/>
              <a:t>  </a:t>
            </a:r>
            <a:r>
              <a:rPr lang="fr-FR" sz="2400" b="1" dirty="0">
                <a:solidFill>
                  <a:srgbClr val="0000FF"/>
                </a:solidFill>
              </a:rPr>
              <a:t>     </a:t>
            </a:r>
            <a:endParaRPr kumimoji="0" lang="en-US" sz="2400" b="1" i="0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Image 3" descr="Tableau 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78499"/>
            <a:ext cx="9144000" cy="526020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165100" y="2527300"/>
            <a:ext cx="9779000" cy="5207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63075" y="1166503"/>
            <a:ext cx="8422185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3400">
              <a:lnSpc>
                <a:spcPct val="150000"/>
              </a:lnSpc>
              <a:buFont typeface="Wingdings" charset="2"/>
              <a:buChar char=""/>
              <a:tabLst>
                <a:tab pos="358775" algn="l"/>
                <a:tab pos="539750" algn="l"/>
              </a:tabLst>
            </a:pPr>
            <a:r>
              <a:rPr lang="fr-FR" sz="2400" dirty="0" smtClean="0"/>
              <a:t>Atteinte rarement isolée</a:t>
            </a:r>
          </a:p>
          <a:p>
            <a:pPr indent="533400">
              <a:lnSpc>
                <a:spcPct val="150000"/>
              </a:lnSpc>
              <a:buFont typeface="Wingdings" charset="2"/>
              <a:buChar char=""/>
              <a:tabLst>
                <a:tab pos="358775" algn="l"/>
                <a:tab pos="539750" algn="l"/>
              </a:tabLst>
            </a:pPr>
            <a:r>
              <a:rPr lang="fr-FR" sz="2400" b="1" dirty="0" smtClean="0">
                <a:solidFill>
                  <a:srgbClr val="0000FF"/>
                </a:solidFill>
              </a:rPr>
              <a:t>TPM </a:t>
            </a:r>
            <a:r>
              <a:rPr lang="fr-FR" sz="2400" dirty="0" smtClean="0"/>
              <a:t>= C7 EF </a:t>
            </a:r>
            <a:r>
              <a:rPr lang="fr-FR" sz="2400" b="1" dirty="0" smtClean="0">
                <a:solidFill>
                  <a:schemeClr val="accent6">
                    <a:lumMod val="75000"/>
                  </a:schemeClr>
                </a:solidFill>
              </a:rPr>
              <a:t>– grand dentelé</a:t>
            </a:r>
          </a:p>
          <a:p>
            <a:pPr indent="533400">
              <a:lnSpc>
                <a:spcPct val="150000"/>
              </a:lnSpc>
              <a:buFont typeface="Wingdings" charset="2"/>
              <a:buChar char=""/>
              <a:tabLst>
                <a:tab pos="358775" algn="l"/>
                <a:tab pos="539750" algn="l"/>
              </a:tabLst>
            </a:pPr>
            <a:r>
              <a:rPr lang="fr-FR" sz="2400" b="1" dirty="0" smtClean="0">
                <a:solidFill>
                  <a:srgbClr val="0000FF"/>
                </a:solidFill>
              </a:rPr>
              <a:t>TSP </a:t>
            </a:r>
            <a:r>
              <a:rPr lang="fr-FR" sz="2400" dirty="0" smtClean="0"/>
              <a:t>= </a:t>
            </a:r>
            <a:r>
              <a:rPr lang="fr-FR" sz="2400" b="1" dirty="0" smtClean="0">
                <a:solidFill>
                  <a:schemeClr val="accent6">
                    <a:lumMod val="75000"/>
                  </a:schemeClr>
                </a:solidFill>
              </a:rPr>
              <a:t>radial + axillaire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ous-titre 2"/>
          <p:cNvSpPr txBox="1">
            <a:spLocks/>
          </p:cNvSpPr>
          <p:nvPr/>
        </p:nvSpPr>
        <p:spPr>
          <a:xfrm>
            <a:off x="1" y="371431"/>
            <a:ext cx="898526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nl-BE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Démarche diagnostique</a:t>
            </a:r>
          </a:p>
          <a:p>
            <a:pPr lvl="0" algn="ctr">
              <a:spcBef>
                <a:spcPct val="20000"/>
              </a:spcBef>
              <a:defRPr/>
            </a:pPr>
            <a:r>
              <a:rPr lang="fr-FR" sz="2400" b="1" dirty="0">
                <a:solidFill>
                  <a:srgbClr val="0000FF"/>
                </a:solidFill>
              </a:rPr>
              <a:t>Atteintes du plexus inférieur  </a:t>
            </a:r>
            <a:r>
              <a:rPr lang="fr-FR" sz="2400" dirty="0"/>
              <a:t>  </a:t>
            </a:r>
            <a:r>
              <a:rPr lang="fr-FR" sz="2400" b="1" dirty="0">
                <a:solidFill>
                  <a:srgbClr val="0000FF"/>
                </a:solidFill>
              </a:rPr>
              <a:t>     </a:t>
            </a:r>
            <a:endParaRPr kumimoji="0" lang="en-US" sz="2400" b="1" i="0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Image 3" descr="Tableau 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" y="2694728"/>
            <a:ext cx="9144000" cy="530394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165100" y="2527300"/>
            <a:ext cx="9779000" cy="5207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63075" y="1344303"/>
            <a:ext cx="8422185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3400">
              <a:lnSpc>
                <a:spcPct val="150000"/>
              </a:lnSpc>
              <a:buFont typeface="Wingdings" charset="2"/>
              <a:buChar char=""/>
              <a:tabLst>
                <a:tab pos="358775" algn="l"/>
                <a:tab pos="539750" algn="l"/>
              </a:tabLst>
            </a:pPr>
            <a:r>
              <a:rPr lang="fr-FR" sz="2400" b="1" dirty="0" smtClean="0">
                <a:solidFill>
                  <a:srgbClr val="0000FF"/>
                </a:solidFill>
              </a:rPr>
              <a:t>Avulsion</a:t>
            </a:r>
            <a:r>
              <a:rPr lang="fr-FR" sz="2400" dirty="0" smtClean="0"/>
              <a:t> </a:t>
            </a:r>
            <a:r>
              <a:rPr lang="fr-FR" sz="2400" dirty="0"/>
              <a:t>des racines </a:t>
            </a:r>
            <a:r>
              <a:rPr lang="fr-FR" sz="2400" b="1" dirty="0">
                <a:solidFill>
                  <a:srgbClr val="0000FF"/>
                </a:solidFill>
              </a:rPr>
              <a:t>C8D1</a:t>
            </a:r>
            <a:r>
              <a:rPr lang="fr-FR" sz="2400" dirty="0"/>
              <a:t> (traumatisme bras en élévation</a:t>
            </a:r>
            <a:r>
              <a:rPr lang="fr-FR" sz="2400" dirty="0" smtClean="0"/>
              <a:t>) 		=&gt; </a:t>
            </a:r>
            <a:r>
              <a:rPr lang="fr-FR" sz="2400" b="1" dirty="0" smtClean="0">
                <a:solidFill>
                  <a:schemeClr val="accent6">
                    <a:lumMod val="75000"/>
                  </a:schemeClr>
                </a:solidFill>
              </a:rPr>
              <a:t>neurographie sensitive normale </a:t>
            </a:r>
            <a:r>
              <a:rPr lang="fr-FR" sz="2400" dirty="0" smtClean="0"/>
              <a:t>dans le territoire du DSC</a:t>
            </a:r>
          </a:p>
          <a:p>
            <a:pPr indent="533400">
              <a:lnSpc>
                <a:spcPct val="150000"/>
              </a:lnSpc>
              <a:buFont typeface="Wingdings" charset="2"/>
              <a:buChar char=""/>
              <a:tabLst>
                <a:tab pos="358775" algn="l"/>
                <a:tab pos="539750" algn="l"/>
              </a:tabLst>
            </a:pPr>
            <a:r>
              <a:rPr lang="fr-FR" sz="2400" dirty="0" smtClean="0"/>
              <a:t>Atteinte du</a:t>
            </a:r>
            <a:r>
              <a:rPr lang="fr-FR" sz="2400" b="1" dirty="0" smtClean="0">
                <a:solidFill>
                  <a:srgbClr val="0000FF"/>
                </a:solidFill>
              </a:rPr>
              <a:t> TSAI </a:t>
            </a:r>
            <a:r>
              <a:rPr lang="fr-FR" sz="2400" dirty="0" smtClean="0">
                <a:solidFill>
                  <a:srgbClr val="000000"/>
                </a:solidFill>
              </a:rPr>
              <a:t>=&gt;</a:t>
            </a:r>
            <a:r>
              <a:rPr lang="fr-FR" sz="2400" b="1" dirty="0" smtClean="0">
                <a:solidFill>
                  <a:srgbClr val="0000FF"/>
                </a:solidFill>
              </a:rPr>
              <a:t> </a:t>
            </a:r>
            <a:r>
              <a:rPr lang="fr-FR" sz="2400" b="1" dirty="0" smtClean="0">
                <a:solidFill>
                  <a:schemeClr val="accent6">
                    <a:lumMod val="75000"/>
                  </a:schemeClr>
                </a:solidFill>
              </a:rPr>
              <a:t>respect du m. </a:t>
            </a:r>
            <a:r>
              <a:rPr lang="fr-FR" sz="2400" b="1" dirty="0" err="1" smtClean="0">
                <a:solidFill>
                  <a:schemeClr val="accent6">
                    <a:lumMod val="75000"/>
                  </a:schemeClr>
                </a:solidFill>
              </a:rPr>
              <a:t>ext</a:t>
            </a:r>
            <a:r>
              <a:rPr lang="fr-FR" sz="2400" b="1" dirty="0" smtClean="0">
                <a:solidFill>
                  <a:schemeClr val="accent6">
                    <a:lumMod val="75000"/>
                  </a:schemeClr>
                </a:solidFill>
              </a:rPr>
              <a:t> propre de l’index </a:t>
            </a:r>
            <a:endParaRPr lang="fr-FR" sz="2400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63075" y="1344303"/>
            <a:ext cx="8422185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8775">
              <a:lnSpc>
                <a:spcPct val="150000"/>
              </a:lnSpc>
              <a:buFont typeface="Wingdings" charset="2"/>
              <a:buChar char=""/>
              <a:tabLst>
                <a:tab pos="358775" algn="l"/>
                <a:tab pos="539750" algn="l"/>
              </a:tabLst>
            </a:pPr>
            <a:r>
              <a:rPr lang="fr-FR" sz="2400" dirty="0" smtClean="0"/>
              <a:t>Atteinte du</a:t>
            </a:r>
            <a:r>
              <a:rPr lang="fr-FR" sz="2400" b="1" dirty="0" smtClean="0">
                <a:solidFill>
                  <a:srgbClr val="0000FF"/>
                </a:solidFill>
              </a:rPr>
              <a:t> TSAI </a:t>
            </a:r>
            <a:r>
              <a:rPr lang="fr-FR" sz="2400" dirty="0" smtClean="0">
                <a:solidFill>
                  <a:srgbClr val="000000"/>
                </a:solidFill>
              </a:rPr>
              <a:t>=&gt;</a:t>
            </a:r>
            <a:r>
              <a:rPr lang="fr-FR" sz="2400" b="1" dirty="0" smtClean="0">
                <a:solidFill>
                  <a:srgbClr val="0000FF"/>
                </a:solidFill>
              </a:rPr>
              <a:t> </a:t>
            </a:r>
            <a:r>
              <a:rPr lang="fr-FR" sz="2400" b="1" dirty="0" smtClean="0">
                <a:solidFill>
                  <a:schemeClr val="accent6">
                    <a:lumMod val="75000"/>
                  </a:schemeClr>
                </a:solidFill>
              </a:rPr>
              <a:t>respect du m. </a:t>
            </a:r>
            <a:r>
              <a:rPr lang="fr-FR" sz="2400" b="1" dirty="0" err="1" smtClean="0">
                <a:solidFill>
                  <a:schemeClr val="accent6">
                    <a:lumMod val="75000"/>
                  </a:schemeClr>
                </a:solidFill>
              </a:rPr>
              <a:t>ext</a:t>
            </a:r>
            <a:r>
              <a:rPr lang="fr-FR" sz="2400" b="1" dirty="0" smtClean="0">
                <a:solidFill>
                  <a:schemeClr val="accent6">
                    <a:lumMod val="75000"/>
                  </a:schemeClr>
                </a:solidFill>
              </a:rPr>
              <a:t> propre de l’index </a:t>
            </a:r>
            <a:endParaRPr lang="fr-FR" sz="2400" dirty="0" smtClean="0"/>
          </a:p>
          <a:p>
            <a:pPr indent="358775">
              <a:lnSpc>
                <a:spcPct val="150000"/>
              </a:lnSpc>
              <a:buFont typeface="Wingdings" charset="2"/>
              <a:buChar char=""/>
              <a:tabLst>
                <a:tab pos="358775" algn="l"/>
                <a:tab pos="539750" algn="l"/>
              </a:tabLst>
            </a:pPr>
            <a:r>
              <a:rPr lang="fr-FR" sz="2400" dirty="0" smtClean="0"/>
              <a:t>Dans </a:t>
            </a:r>
            <a:r>
              <a:rPr lang="fr-FR" sz="2400" dirty="0"/>
              <a:t>le </a:t>
            </a:r>
            <a:r>
              <a:rPr lang="fr-FR" sz="2400" b="1" dirty="0">
                <a:solidFill>
                  <a:srgbClr val="0000FF"/>
                </a:solidFill>
              </a:rPr>
              <a:t>TOS</a:t>
            </a:r>
            <a:r>
              <a:rPr lang="fr-FR" sz="2400" dirty="0"/>
              <a:t>, la compression prédomine sur la </a:t>
            </a:r>
            <a:r>
              <a:rPr lang="fr-FR" sz="2400" b="1" dirty="0">
                <a:solidFill>
                  <a:schemeClr val="accent6">
                    <a:lumMod val="75000"/>
                  </a:schemeClr>
                </a:solidFill>
              </a:rPr>
              <a:t>racine EF D1 </a:t>
            </a:r>
            <a:r>
              <a:rPr lang="fr-FR" sz="2400" dirty="0"/>
              <a:t>ou 	sur le </a:t>
            </a:r>
            <a:r>
              <a:rPr lang="fr-FR" sz="2400" b="1" dirty="0">
                <a:solidFill>
                  <a:srgbClr val="E46C0A"/>
                </a:solidFill>
              </a:rPr>
              <a:t>contingent D1 du TPI </a:t>
            </a:r>
            <a:r>
              <a:rPr lang="fr-FR" sz="2400" dirty="0"/>
              <a:t>=&gt; les anomalies prédominent dans 	le territoire du n. BCI et du m. court abducteur du pouce  </a:t>
            </a:r>
          </a:p>
        </p:txBody>
      </p:sp>
      <p:sp>
        <p:nvSpPr>
          <p:cNvPr id="7" name="Sous-titre 2"/>
          <p:cNvSpPr txBox="1">
            <a:spLocks/>
          </p:cNvSpPr>
          <p:nvPr/>
        </p:nvSpPr>
        <p:spPr>
          <a:xfrm>
            <a:off x="1" y="142831"/>
            <a:ext cx="898526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nl-BE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Démarche diagnostique</a:t>
            </a:r>
          </a:p>
          <a:p>
            <a:pPr lvl="0" algn="ctr">
              <a:spcBef>
                <a:spcPct val="20000"/>
              </a:spcBef>
              <a:defRPr/>
            </a:pPr>
            <a:r>
              <a:rPr lang="fr-FR" sz="2400" b="1" dirty="0">
                <a:solidFill>
                  <a:srgbClr val="0000FF"/>
                </a:solidFill>
              </a:rPr>
              <a:t>Atteintes du plexus inférieur  </a:t>
            </a:r>
            <a:r>
              <a:rPr lang="fr-FR" sz="2400" dirty="0"/>
              <a:t>  </a:t>
            </a:r>
            <a:r>
              <a:rPr lang="fr-FR" sz="2400" b="1" dirty="0">
                <a:solidFill>
                  <a:srgbClr val="0000FF"/>
                </a:solidFill>
              </a:rPr>
              <a:t>     </a:t>
            </a:r>
            <a:endParaRPr kumimoji="0" lang="en-US" sz="2400" b="1" i="0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75778" name="Object 2"/>
          <p:cNvGraphicFramePr>
            <a:graphicFrameLocks noChangeAspect="1"/>
          </p:cNvGraphicFramePr>
          <p:nvPr/>
        </p:nvGraphicFramePr>
        <p:xfrm>
          <a:off x="163167" y="4436803"/>
          <a:ext cx="9234721" cy="2236982"/>
        </p:xfrm>
        <a:graphic>
          <a:graphicData uri="http://schemas.openxmlformats.org/presentationml/2006/ole">
            <p:oleObj spid="_x0000_s189442" name="Document" r:id="rId3" imgW="0" imgH="0" progId="Word.Document.12">
              <p:link updateAutomatic="1"/>
            </p:oleObj>
          </a:graphicData>
        </a:graphic>
      </p:graphicFrame>
      <p:pic>
        <p:nvPicPr>
          <p:cNvPr id="6" name="Image 5" descr="PB INF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087306"/>
            <a:ext cx="9144000" cy="2823587"/>
          </a:xfrm>
          <a:prstGeom prst="rect">
            <a:avLst/>
          </a:prstGeom>
        </p:spPr>
      </p:pic>
      <p:cxnSp>
        <p:nvCxnSpPr>
          <p:cNvPr id="9" name="Connecteur droit 8"/>
          <p:cNvCxnSpPr/>
          <p:nvPr/>
        </p:nvCxnSpPr>
        <p:spPr>
          <a:xfrm rot="5400000" flipH="1" flipV="1">
            <a:off x="1081616" y="5475817"/>
            <a:ext cx="575734" cy="554567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/>
        </p:nvCxnSpPr>
        <p:spPr>
          <a:xfrm>
            <a:off x="1646767" y="5465233"/>
            <a:ext cx="6307666" cy="1588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/>
        </p:nvCxnSpPr>
        <p:spPr>
          <a:xfrm>
            <a:off x="2091267" y="6045201"/>
            <a:ext cx="6248399" cy="1588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/>
        </p:nvCxnSpPr>
        <p:spPr>
          <a:xfrm rot="16200000" flipV="1">
            <a:off x="1894418" y="6243638"/>
            <a:ext cx="575734" cy="182036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7442200" y="5762625"/>
            <a:ext cx="1219200" cy="635000"/>
          </a:xfrm>
          <a:prstGeom prst="rect">
            <a:avLst/>
          </a:prstGeom>
          <a:noFill/>
          <a:ln w="381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ZoneTexte 11"/>
          <p:cNvSpPr txBox="1"/>
          <p:nvPr/>
        </p:nvSpPr>
        <p:spPr>
          <a:xfrm>
            <a:off x="7658100" y="5991225"/>
            <a:ext cx="6823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</a:rPr>
              <a:t>TOS</a:t>
            </a:r>
            <a:endParaRPr lang="en-US" sz="2400" b="1" dirty="0">
              <a:solidFill>
                <a:srgbClr val="0000FF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380235" y="3975138"/>
            <a:ext cx="6448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/>
              <a:t>TSP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ous-titre 2"/>
          <p:cNvSpPr txBox="1">
            <a:spLocks/>
          </p:cNvSpPr>
          <p:nvPr/>
        </p:nvSpPr>
        <p:spPr>
          <a:xfrm>
            <a:off x="0" y="1895431"/>
            <a:ext cx="898526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nl-BE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MERCI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nl-BE" sz="3200" dirty="0" smtClean="0">
              <a:solidFill>
                <a:schemeClr val="tx1">
                  <a:tint val="75000"/>
                </a:schemeClr>
              </a:solidFill>
            </a:endParaRPr>
          </a:p>
          <a:p>
            <a:pPr lvl="0" algn="ctr">
              <a:spcBef>
                <a:spcPct val="20000"/>
              </a:spcBef>
              <a:defRPr/>
            </a:pPr>
            <a:r>
              <a:rPr lang="fr-FR" sz="3200" dirty="0" smtClean="0">
                <a:solidFill>
                  <a:schemeClr val="tx1">
                    <a:tint val="75000"/>
                  </a:schemeClr>
                </a:solidFill>
                <a:hlinkClick r:id="rId2"/>
              </a:rPr>
              <a:t>http://enmgblog.blogspot.be</a:t>
            </a:r>
            <a:endParaRPr lang="fr-FR" sz="3200" dirty="0" smtClean="0">
              <a:solidFill>
                <a:schemeClr val="tx1">
                  <a:tint val="75000"/>
                </a:schemeClr>
              </a:solidFill>
            </a:endParaRPr>
          </a:p>
          <a:p>
            <a:pPr lvl="0" algn="ctr">
              <a:spcBef>
                <a:spcPct val="20000"/>
              </a:spcBef>
              <a:defRPr/>
            </a:pPr>
            <a:endParaRPr kumimoji="0" lang="nl-BE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FIGURE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2530" y="2832100"/>
            <a:ext cx="5401469" cy="388698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8601" y="1245799"/>
            <a:ext cx="8588936" cy="4493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8775">
              <a:lnSpc>
                <a:spcPct val="150000"/>
              </a:lnSpc>
              <a:buFont typeface="Wingdings" charset="2"/>
              <a:buChar char=""/>
              <a:tabLst>
                <a:tab pos="358775" algn="l"/>
              </a:tabLst>
            </a:pPr>
            <a:r>
              <a:rPr lang="fr-FR" sz="2400" dirty="0"/>
              <a:t>Le ganglion spinal = repaire anatomique crucial dans 	l’évaluation</a:t>
            </a:r>
            <a:r>
              <a:rPr lang="fr-FR" sz="2400" dirty="0" smtClean="0"/>
              <a:t> d’une </a:t>
            </a:r>
            <a:r>
              <a:rPr lang="fr-FR" sz="2400" dirty="0"/>
              <a:t>lésion</a:t>
            </a:r>
            <a:r>
              <a:rPr lang="fr-FR" sz="2400" dirty="0" smtClean="0"/>
              <a:t> du </a:t>
            </a:r>
            <a:r>
              <a:rPr lang="fr-FR" sz="2400" dirty="0"/>
              <a:t>plexus </a:t>
            </a:r>
            <a:r>
              <a:rPr lang="fr-FR" sz="2400" dirty="0" smtClean="0"/>
              <a:t>brachial</a:t>
            </a:r>
            <a:br>
              <a:rPr lang="fr-FR" sz="2400" dirty="0" smtClean="0"/>
            </a:br>
            <a:r>
              <a:rPr lang="fr-FR" sz="2400" dirty="0" smtClean="0"/>
              <a:t/>
            </a:r>
            <a:br>
              <a:rPr lang="fr-FR" sz="2400" dirty="0" smtClean="0"/>
            </a:br>
            <a:endParaRPr lang="fr-FR" sz="2400" dirty="0" smtClean="0"/>
          </a:p>
          <a:p>
            <a:pPr indent="358775">
              <a:lnSpc>
                <a:spcPct val="150000"/>
              </a:lnSpc>
              <a:buFont typeface="Wingdings" charset="2"/>
              <a:buChar char=""/>
              <a:tabLst>
                <a:tab pos="358775" algn="l"/>
              </a:tabLst>
            </a:pPr>
            <a:r>
              <a:rPr lang="fr-FR" sz="2400" b="1" dirty="0">
                <a:solidFill>
                  <a:srgbClr val="0000FF"/>
                </a:solidFill>
              </a:rPr>
              <a:t>Zone pré-ganglionnaire</a:t>
            </a:r>
            <a:r>
              <a:rPr lang="fr-FR" sz="2400" dirty="0"/>
              <a:t> : </a:t>
            </a:r>
            <a:br>
              <a:rPr lang="fr-FR" sz="2400" dirty="0"/>
            </a:br>
            <a:r>
              <a:rPr lang="fr-FR" sz="2400" dirty="0"/>
              <a:t>	filets radiculaires et </a:t>
            </a:r>
            <a:br>
              <a:rPr lang="fr-FR" sz="2400" dirty="0"/>
            </a:br>
            <a:r>
              <a:rPr lang="fr-FR" sz="2400" dirty="0"/>
              <a:t>	racines </a:t>
            </a:r>
            <a:br>
              <a:rPr lang="fr-FR" sz="2400" dirty="0"/>
            </a:br>
            <a:r>
              <a:rPr lang="fr-FR" sz="2400" dirty="0"/>
              <a:t>	(dorsaux et ventraux)</a:t>
            </a:r>
          </a:p>
        </p:txBody>
      </p:sp>
      <p:sp>
        <p:nvSpPr>
          <p:cNvPr id="4" name="Sous-titre 2"/>
          <p:cNvSpPr txBox="1">
            <a:spLocks/>
          </p:cNvSpPr>
          <p:nvPr/>
        </p:nvSpPr>
        <p:spPr>
          <a:xfrm>
            <a:off x="1371600" y="11971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nl-BE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Régions anatomiques d’intérêt :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nl-BE" sz="3200" dirty="0">
                <a:solidFill>
                  <a:schemeClr val="tx1">
                    <a:tint val="75000"/>
                  </a:schemeClr>
                </a:solidFill>
              </a:rPr>
              <a:t>par rapport aux ganglions spinaux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us-titre 2"/>
          <p:cNvSpPr txBox="1">
            <a:spLocks/>
          </p:cNvSpPr>
          <p:nvPr/>
        </p:nvSpPr>
        <p:spPr>
          <a:xfrm>
            <a:off x="1371600" y="11971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nl-BE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Régions anatomiques d’intérêt :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nl-BE" sz="3200" dirty="0">
                <a:solidFill>
                  <a:schemeClr val="tx1">
                    <a:tint val="75000"/>
                  </a:schemeClr>
                </a:solidFill>
              </a:rPr>
              <a:t>par rapport aux ganglions spinaux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16" descr="A:\rachidien00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5595" y="1379538"/>
            <a:ext cx="5989637" cy="2193925"/>
          </a:xfrm>
          <a:prstGeom prst="rect">
            <a:avLst/>
          </a:prstGeom>
          <a:noFill/>
        </p:spPr>
      </p:pic>
      <p:pic>
        <p:nvPicPr>
          <p:cNvPr id="8" name="Picture 13" descr="C:\Mes documents\TRUC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35138" y="4752975"/>
            <a:ext cx="2414587" cy="1655763"/>
          </a:xfrm>
          <a:prstGeom prst="rect">
            <a:avLst/>
          </a:prstGeom>
          <a:noFill/>
        </p:spPr>
      </p:pic>
      <p:pic>
        <p:nvPicPr>
          <p:cNvPr id="9" name="Picture 14" descr="C:\Mes documents\TRUC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6163" y="5065713"/>
            <a:ext cx="2370137" cy="1274762"/>
          </a:xfrm>
          <a:prstGeom prst="rect">
            <a:avLst/>
          </a:prstGeom>
          <a:noFill/>
        </p:spPr>
      </p:pic>
      <p:sp>
        <p:nvSpPr>
          <p:cNvPr id="10" name="Text Box 15"/>
          <p:cNvSpPr txBox="1">
            <a:spLocks noChangeArrowheads="1"/>
          </p:cNvSpPr>
          <p:nvPr/>
        </p:nvSpPr>
        <p:spPr bwMode="auto">
          <a:xfrm>
            <a:off x="798513" y="3495675"/>
            <a:ext cx="7543800" cy="1006475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  <a:buClr>
                <a:srgbClr val="FF3300"/>
              </a:buClr>
              <a:buSzPct val="120000"/>
              <a:buFont typeface="Wingdings" pitchFamily="4" charset="2"/>
              <a:buNone/>
            </a:pPr>
            <a:r>
              <a:rPr lang="fr-BE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4" charset="0"/>
              </a:rPr>
              <a:t>Une lésion même sévère (section complète) en amont du ganglion rachidien n’entraîne aucune dégénérescence axonale sensitive</a:t>
            </a:r>
            <a:endParaRPr lang="fr-FR" sz="2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4" charset="0"/>
            </a:endParaRPr>
          </a:p>
        </p:txBody>
      </p:sp>
      <p:sp>
        <p:nvSpPr>
          <p:cNvPr id="11" name="Line 17"/>
          <p:cNvSpPr>
            <a:spLocks noChangeShapeType="1"/>
          </p:cNvSpPr>
          <p:nvPr/>
        </p:nvSpPr>
        <p:spPr bwMode="auto">
          <a:xfrm flipH="1">
            <a:off x="6248400" y="1587500"/>
            <a:ext cx="228600" cy="787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FIGURE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9554" y="2247900"/>
            <a:ext cx="4694446" cy="3378200"/>
          </a:xfrm>
          <a:prstGeom prst="rect">
            <a:avLst/>
          </a:prstGeom>
        </p:spPr>
      </p:pic>
      <p:sp>
        <p:nvSpPr>
          <p:cNvPr id="6" name="Sous-titre 2"/>
          <p:cNvSpPr txBox="1">
            <a:spLocks/>
          </p:cNvSpPr>
          <p:nvPr/>
        </p:nvSpPr>
        <p:spPr>
          <a:xfrm>
            <a:off x="1371600" y="11971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nl-BE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Régions anatomiques d’intérêt :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nl-BE" sz="3200" dirty="0">
                <a:solidFill>
                  <a:schemeClr val="tx1">
                    <a:tint val="75000"/>
                  </a:schemeClr>
                </a:solidFill>
              </a:rPr>
              <a:t>par rapport aux ganglions spinaux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1695" y="1569313"/>
            <a:ext cx="8314362" cy="5047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8775">
              <a:lnSpc>
                <a:spcPct val="150000"/>
              </a:lnSpc>
              <a:buFont typeface="Wingdings" charset="2"/>
              <a:buChar char=""/>
              <a:tabLst>
                <a:tab pos="358775" algn="l"/>
              </a:tabLst>
            </a:pPr>
            <a:r>
              <a:rPr lang="fr-FR" sz="2400" b="1" dirty="0">
                <a:solidFill>
                  <a:srgbClr val="0000FF"/>
                </a:solidFill>
              </a:rPr>
              <a:t>Zone post-ganglionnaire</a:t>
            </a:r>
            <a:r>
              <a:rPr lang="fr-FR" sz="2400" dirty="0">
                <a:solidFill>
                  <a:srgbClr val="0000FF"/>
                </a:solidFill>
              </a:rPr>
              <a:t> </a:t>
            </a:r>
            <a:r>
              <a:rPr lang="fr-FR" sz="2400" dirty="0"/>
              <a:t>: </a:t>
            </a:r>
            <a:r>
              <a:rPr lang="fr-FR" sz="2400" b="1" dirty="0">
                <a:solidFill>
                  <a:schemeClr val="accent6">
                    <a:lumMod val="75000"/>
                  </a:schemeClr>
                </a:solidFill>
              </a:rPr>
              <a:t>nerf spinal </a:t>
            </a:r>
            <a:r>
              <a:rPr lang="fr-FR" sz="2400" dirty="0"/>
              <a:t>(réunion des racines 	dorsale et ventrale) </a:t>
            </a:r>
            <a:br>
              <a:rPr lang="fr-FR" sz="2400" dirty="0"/>
            </a:br>
            <a:r>
              <a:rPr lang="fr-FR" sz="2400" dirty="0"/>
              <a:t>	-&gt; les rameaux </a:t>
            </a:r>
            <a:br>
              <a:rPr lang="fr-FR" sz="2400" dirty="0"/>
            </a:br>
            <a:r>
              <a:rPr lang="fr-FR" sz="2400" dirty="0"/>
              <a:t>	dorsaux et ventraux primaires </a:t>
            </a:r>
            <a:br>
              <a:rPr lang="fr-FR" sz="2400" dirty="0"/>
            </a:br>
            <a:r>
              <a:rPr lang="fr-FR" sz="2400" dirty="0"/>
              <a:t>	= </a:t>
            </a:r>
            <a:r>
              <a:rPr lang="fr-FR" sz="2400" b="1" dirty="0">
                <a:solidFill>
                  <a:srgbClr val="E46C0A"/>
                </a:solidFill>
              </a:rPr>
              <a:t>racine </a:t>
            </a:r>
            <a:r>
              <a:rPr lang="fr-FR" sz="2400" b="1" dirty="0" err="1">
                <a:solidFill>
                  <a:srgbClr val="E46C0A"/>
                </a:solidFill>
              </a:rPr>
              <a:t>extra-foraminale</a:t>
            </a:r>
            <a:r>
              <a:rPr lang="fr-FR" sz="2400" b="1" dirty="0">
                <a:solidFill>
                  <a:srgbClr val="E46C0A"/>
                </a:solidFill>
              </a:rPr>
              <a:t> </a:t>
            </a:r>
            <a:r>
              <a:rPr lang="fr-FR" sz="2400" dirty="0"/>
              <a:t>(EF)</a:t>
            </a:r>
          </a:p>
          <a:p>
            <a:pPr indent="358775">
              <a:lnSpc>
                <a:spcPct val="150000"/>
              </a:lnSpc>
              <a:buFont typeface="Wingdings" charset="2"/>
              <a:buChar char=""/>
              <a:tabLst>
                <a:tab pos="358775" algn="l"/>
              </a:tabLst>
            </a:pPr>
            <a:r>
              <a:rPr lang="fr-FR" sz="2400" dirty="0"/>
              <a:t>-&gt; les rameaux ventraux 	</a:t>
            </a:r>
            <a:br>
              <a:rPr lang="fr-FR" sz="2400" dirty="0"/>
            </a:br>
            <a:r>
              <a:rPr lang="fr-FR" sz="2400" dirty="0"/>
              <a:t>	primaires des nerfs spinaux 	</a:t>
            </a:r>
            <a:br>
              <a:rPr lang="fr-FR" sz="2400" dirty="0"/>
            </a:br>
            <a:r>
              <a:rPr lang="fr-FR" sz="2400" dirty="0"/>
              <a:t>	C5-D1 s’anastomosent pour former </a:t>
            </a:r>
            <a:br>
              <a:rPr lang="fr-FR" sz="2400" dirty="0"/>
            </a:br>
            <a:r>
              <a:rPr lang="fr-FR" sz="2400" dirty="0"/>
              <a:t>	le </a:t>
            </a:r>
            <a:r>
              <a:rPr lang="fr-FR" sz="2400" b="1" dirty="0">
                <a:solidFill>
                  <a:srgbClr val="E46C0A"/>
                </a:solidFill>
              </a:rPr>
              <a:t>plexus brachial</a:t>
            </a:r>
            <a:endParaRPr lang="fr-FR" sz="2400" dirty="0">
              <a:solidFill>
                <a:srgbClr val="E46C0A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ous-titre 2"/>
          <p:cNvSpPr txBox="1">
            <a:spLocks/>
          </p:cNvSpPr>
          <p:nvPr/>
        </p:nvSpPr>
        <p:spPr>
          <a:xfrm>
            <a:off x="1371600" y="11971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nl-BE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Régions anatomiques d’intérêt :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nl-BE" sz="3200" dirty="0">
                <a:solidFill>
                  <a:schemeClr val="tx1">
                    <a:tint val="75000"/>
                  </a:schemeClr>
                </a:solidFill>
              </a:rPr>
              <a:t>par rapport à la clavicule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975" y="1279367"/>
            <a:ext cx="8580925" cy="6709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8775">
              <a:lnSpc>
                <a:spcPct val="150000"/>
              </a:lnSpc>
              <a:buFont typeface="Wingdings" charset="2"/>
              <a:buChar char=""/>
              <a:tabLst>
                <a:tab pos="358775" algn="l"/>
              </a:tabLst>
            </a:pPr>
            <a:r>
              <a:rPr lang="fr-FR" sz="2400" dirty="0"/>
              <a:t>La </a:t>
            </a:r>
            <a:r>
              <a:rPr lang="fr-FR" sz="2400" b="1" dirty="0">
                <a:solidFill>
                  <a:srgbClr val="0000FF"/>
                </a:solidFill>
              </a:rPr>
              <a:t>région </a:t>
            </a:r>
            <a:r>
              <a:rPr lang="fr-FR" sz="2400" b="1" dirty="0" err="1">
                <a:solidFill>
                  <a:srgbClr val="0000FF"/>
                </a:solidFill>
              </a:rPr>
              <a:t>supra-claviculaire</a:t>
            </a:r>
            <a:r>
              <a:rPr lang="fr-FR" sz="2400" dirty="0">
                <a:solidFill>
                  <a:srgbClr val="0000FF"/>
                </a:solidFill>
              </a:rPr>
              <a:t> </a:t>
            </a:r>
            <a:r>
              <a:rPr lang="fr-FR" sz="2400" dirty="0"/>
              <a:t>comprend la </a:t>
            </a:r>
            <a:r>
              <a:rPr lang="fr-FR" sz="2400" b="1" dirty="0">
                <a:solidFill>
                  <a:srgbClr val="E46C0A"/>
                </a:solidFill>
              </a:rPr>
              <a:t>zone </a:t>
            </a:r>
            <a:r>
              <a:rPr lang="fr-FR" sz="2400" b="1" dirty="0" err="1">
                <a:solidFill>
                  <a:srgbClr val="E46C0A"/>
                </a:solidFill>
              </a:rPr>
              <a:t>pré</a:t>
            </a:r>
            <a:r>
              <a:rPr lang="fr-FR" sz="2400" dirty="0" err="1"/>
              <a:t>-</a:t>
            </a:r>
            <a:r>
              <a:rPr lang="fr-FR" sz="2400" dirty="0"/>
              <a:t>	ganglionnaire, les </a:t>
            </a:r>
            <a:r>
              <a:rPr lang="fr-FR" sz="2400" b="1" dirty="0">
                <a:solidFill>
                  <a:srgbClr val="E46C0A"/>
                </a:solidFill>
              </a:rPr>
              <a:t>5 racines EF </a:t>
            </a:r>
            <a:r>
              <a:rPr lang="fr-FR" sz="2400" dirty="0"/>
              <a:t>(C5, C6, C7, C8, D1) 	</a:t>
            </a:r>
            <a:br>
              <a:rPr lang="fr-FR" sz="2400" dirty="0"/>
            </a:br>
            <a:r>
              <a:rPr lang="fr-FR" sz="2400" dirty="0"/>
              <a:t>	et les </a:t>
            </a:r>
            <a:r>
              <a:rPr lang="fr-FR" sz="2400" b="1" dirty="0">
                <a:solidFill>
                  <a:schemeClr val="accent6">
                    <a:lumMod val="75000"/>
                  </a:schemeClr>
                </a:solidFill>
              </a:rPr>
              <a:t>troncs primaires</a:t>
            </a:r>
            <a:r>
              <a:rPr lang="fr-FR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br>
              <a:rPr lang="fr-FR" sz="24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fr-FR" sz="2400" b="1" dirty="0" smtClean="0">
                <a:solidFill>
                  <a:schemeClr val="accent6">
                    <a:lumMod val="75000"/>
                  </a:schemeClr>
                </a:solidFill>
              </a:rPr>
              <a:t>	</a:t>
            </a:r>
            <a:r>
              <a:rPr lang="fr-FR" sz="2400" dirty="0" smtClean="0"/>
              <a:t>supérieur </a:t>
            </a:r>
            <a:r>
              <a:rPr lang="fr-FR" sz="2400" dirty="0"/>
              <a:t>(TPS),</a:t>
            </a:r>
            <a:r>
              <a:rPr lang="fr-FR" sz="2400" dirty="0" smtClean="0"/>
              <a:t> moyen </a:t>
            </a:r>
            <a:r>
              <a:rPr lang="fr-FR" sz="2400" dirty="0"/>
              <a:t>(TPM)</a:t>
            </a:r>
            <a:r>
              <a:rPr lang="fr-FR" sz="2400" dirty="0" smtClean="0"/>
              <a:t> </a:t>
            </a:r>
            <a:br>
              <a:rPr lang="fr-FR" sz="2400" dirty="0" smtClean="0"/>
            </a:br>
            <a:r>
              <a:rPr lang="fr-FR" sz="2400" dirty="0" smtClean="0"/>
              <a:t>	et </a:t>
            </a:r>
            <a:r>
              <a:rPr lang="fr-FR" sz="2400" dirty="0"/>
              <a:t>inférieur (TPI)</a:t>
            </a:r>
          </a:p>
          <a:p>
            <a:pPr indent="358775">
              <a:lnSpc>
                <a:spcPct val="150000"/>
              </a:lnSpc>
              <a:buFont typeface="Wingdings" charset="2"/>
              <a:buChar char=""/>
              <a:tabLst>
                <a:tab pos="358775" algn="l"/>
              </a:tabLst>
            </a:pPr>
            <a:r>
              <a:rPr lang="fr-FR" sz="2400" dirty="0"/>
              <a:t>La</a:t>
            </a:r>
            <a:r>
              <a:rPr lang="fr-FR" sz="2400" b="1" dirty="0"/>
              <a:t> région </a:t>
            </a:r>
            <a:r>
              <a:rPr lang="fr-FR" sz="2400" b="1" dirty="0" err="1"/>
              <a:t>rétro-claviculaire</a:t>
            </a:r>
            <a:r>
              <a:rPr lang="fr-FR" sz="2400" dirty="0"/>
              <a:t> </a:t>
            </a:r>
            <a:br>
              <a:rPr lang="fr-FR" sz="2400" dirty="0"/>
            </a:br>
            <a:r>
              <a:rPr lang="fr-FR" sz="2400" dirty="0"/>
              <a:t>	correspond aux 6 divisions </a:t>
            </a:r>
            <a:br>
              <a:rPr lang="fr-FR" sz="2400" dirty="0"/>
            </a:br>
            <a:r>
              <a:rPr lang="fr-FR" sz="2400" dirty="0"/>
              <a:t>	(3 antérieures et </a:t>
            </a:r>
            <a:br>
              <a:rPr lang="fr-FR" sz="2400" dirty="0"/>
            </a:br>
            <a:r>
              <a:rPr lang="fr-FR" sz="2400" dirty="0"/>
              <a:t>	3 postérieures) </a:t>
            </a:r>
            <a:br>
              <a:rPr lang="fr-FR" sz="2400" dirty="0"/>
            </a:br>
            <a:r>
              <a:rPr lang="fr-FR" sz="2400" dirty="0"/>
              <a:t>	</a:t>
            </a:r>
          </a:p>
          <a:p>
            <a:pPr indent="358775">
              <a:lnSpc>
                <a:spcPct val="150000"/>
              </a:lnSpc>
              <a:buFont typeface="Wingdings" charset="2"/>
              <a:buChar char=""/>
              <a:tabLst>
                <a:tab pos="358775" algn="l"/>
              </a:tabLst>
            </a:pPr>
            <a:endParaRPr lang="fr-FR" sz="2400" dirty="0"/>
          </a:p>
          <a:p>
            <a:pPr indent="358775">
              <a:lnSpc>
                <a:spcPct val="150000"/>
              </a:lnSpc>
              <a:buFont typeface="Wingdings" charset="2"/>
              <a:buChar char=""/>
              <a:tabLst>
                <a:tab pos="358775" algn="l"/>
              </a:tabLst>
            </a:pPr>
            <a:endParaRPr lang="fr-FR" sz="2400" dirty="0"/>
          </a:p>
        </p:txBody>
      </p:sp>
      <p:pic>
        <p:nvPicPr>
          <p:cNvPr id="7" name="Image 6" descr="FIG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00" y="2894853"/>
            <a:ext cx="4617210" cy="39631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5748</TotalTime>
  <Words>3194</Words>
  <Application>Microsoft Macintosh PowerPoint</Application>
  <PresentationFormat>Présentation à l'écran (4:3)</PresentationFormat>
  <Paragraphs>242</Paragraphs>
  <Slides>53</Slides>
  <Notes>9</Notes>
  <HiddenSlides>0</HiddenSlides>
  <MMClips>0</MMClips>
  <ScaleCrop>false</ScaleCrop>
  <HeadingPairs>
    <vt:vector size="6" baseType="variant">
      <vt:variant>
        <vt:lpstr>Modèle de conception</vt:lpstr>
      </vt:variant>
      <vt:variant>
        <vt:i4>1</vt:i4>
      </vt:variant>
      <vt:variant>
        <vt:lpstr>Liaisons</vt:lpstr>
      </vt:variant>
      <vt:variant>
        <vt:i4>1</vt:i4>
      </vt:variant>
      <vt:variant>
        <vt:lpstr>Titres des diapositives</vt:lpstr>
      </vt:variant>
      <vt:variant>
        <vt:i4>53</vt:i4>
      </vt:variant>
    </vt:vector>
  </HeadingPairs>
  <TitlesOfParts>
    <vt:vector size="55" baseType="lpstr">
      <vt:lpstr>Thème Office</vt:lpstr>
      <vt:lpstr>???</vt:lpstr>
      <vt:lpstr>Plexus Brachial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Diapositive 26</vt:lpstr>
      <vt:lpstr>Diapositive 27</vt:lpstr>
      <vt:lpstr>Diapositive 28</vt:lpstr>
      <vt:lpstr>Diapositive 29</vt:lpstr>
      <vt:lpstr>Diapositive 30</vt:lpstr>
      <vt:lpstr>Diapositive 31</vt:lpstr>
      <vt:lpstr>Diapositive 32</vt:lpstr>
      <vt:lpstr>Diapositive 33</vt:lpstr>
      <vt:lpstr>Diapositive 34</vt:lpstr>
      <vt:lpstr>Diapositive 35</vt:lpstr>
      <vt:lpstr>Diapositive 36</vt:lpstr>
      <vt:lpstr>Diapositive 37</vt:lpstr>
      <vt:lpstr>Diapositive 38</vt:lpstr>
      <vt:lpstr>Diapositive 39</vt:lpstr>
      <vt:lpstr>Diapositive 40</vt:lpstr>
      <vt:lpstr>Diapositive 41</vt:lpstr>
      <vt:lpstr>Diapositive 42</vt:lpstr>
      <vt:lpstr>Diapositive 43</vt:lpstr>
      <vt:lpstr>Diapositive 44</vt:lpstr>
      <vt:lpstr>Diapositive 45</vt:lpstr>
      <vt:lpstr>Diapositive 46</vt:lpstr>
      <vt:lpstr>Diapositive 47</vt:lpstr>
      <vt:lpstr>Diapositive 48</vt:lpstr>
      <vt:lpstr>Diapositive 49</vt:lpstr>
      <vt:lpstr>Diapositive 50</vt:lpstr>
      <vt:lpstr>Diapositive 51</vt:lpstr>
      <vt:lpstr>Diapositive 52</vt:lpstr>
      <vt:lpstr>Diapositive 53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Plexus Brachial</dc:title>
  <dc:creator>Francois Wang</dc:creator>
  <cp:lastModifiedBy>Francois Wang</cp:lastModifiedBy>
  <cp:revision>67</cp:revision>
  <dcterms:created xsi:type="dcterms:W3CDTF">2017-04-16T08:19:33Z</dcterms:created>
  <dcterms:modified xsi:type="dcterms:W3CDTF">2017-04-16T08:23:35Z</dcterms:modified>
</cp:coreProperties>
</file>