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6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50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50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356350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D85AC8A2-C63C-49A4-89E9-2E4420D2ECA8}" type="datetimeFigureOut">
              <a:rPr lang="en-US" smtClean="0"/>
              <a:t>3/03/17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Boris.krywicki@ulg.ac.be" TargetMode="External"/><Relationship Id="rId3" Type="http://schemas.openxmlformats.org/officeDocument/2006/relationships/hyperlink" Target="http://labos.ulg.ac.be/liege-game-lab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 généalogie de la presse </a:t>
            </a:r>
            <a:r>
              <a:rPr lang="fr-FR" dirty="0" err="1" smtClean="0"/>
              <a:t>vidéoludique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3478305"/>
            <a:ext cx="9144000" cy="2872082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r>
              <a:rPr lang="fr-FR" b="1" dirty="0" smtClean="0"/>
              <a:t>Comment l’évolution d’un objet redéfinit les </a:t>
            </a:r>
          </a:p>
          <a:p>
            <a:r>
              <a:rPr lang="fr-FR" b="1" dirty="0" smtClean="0"/>
              <a:t>pratiques rédactionnelles de ceux qui le couvrent.</a:t>
            </a:r>
          </a:p>
          <a:p>
            <a:endParaRPr lang="fr-FR" b="1" dirty="0"/>
          </a:p>
          <a:p>
            <a:r>
              <a:rPr lang="fr-FR" b="1" dirty="0" smtClean="0"/>
              <a:t>Boris KRYWICKI</a:t>
            </a:r>
          </a:p>
          <a:p>
            <a:r>
              <a:rPr lang="fr-FR" b="1" dirty="0" smtClean="0"/>
              <a:t>Université de Liège (Belgique)</a:t>
            </a:r>
          </a:p>
          <a:p>
            <a:r>
              <a:rPr lang="fr-FR" b="1" dirty="0" smtClean="0"/>
              <a:t>Liège Game </a:t>
            </a:r>
            <a:r>
              <a:rPr lang="fr-FR" b="1" dirty="0" err="1" smtClean="0"/>
              <a:t>Lab</a:t>
            </a:r>
            <a:r>
              <a:rPr lang="fr-FR" b="1" dirty="0" smtClean="0"/>
              <a:t> – LEMME (Laboratoire d’Etude sur les Médias et la Médiation)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05637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000" dirty="0" smtClean="0"/>
              <a:t>Se rassembler entre passionnés, autour d’un humour potache</a:t>
            </a:r>
            <a:endParaRPr lang="fr-FR" sz="3000" dirty="0"/>
          </a:p>
        </p:txBody>
      </p:sp>
      <p:pic>
        <p:nvPicPr>
          <p:cNvPr id="4" name="Espace réservé du contenu 3" descr="Capture d’écran 2016-03-02 à 12.16.1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70" r="-26970"/>
          <a:stretch>
            <a:fillRect/>
          </a:stretch>
        </p:blipFill>
        <p:spPr>
          <a:xfrm>
            <a:off x="-1332746" y="1213852"/>
            <a:ext cx="7583488" cy="4297363"/>
          </a:xfrm>
        </p:spPr>
      </p:pic>
      <p:sp>
        <p:nvSpPr>
          <p:cNvPr id="5" name="ZoneTexte 4"/>
          <p:cNvSpPr txBox="1"/>
          <p:nvPr/>
        </p:nvSpPr>
        <p:spPr>
          <a:xfrm>
            <a:off x="5014126" y="1374791"/>
            <a:ext cx="4129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1C1C10"/>
                </a:solidFill>
              </a:rPr>
              <a:t>L’ours de </a:t>
            </a:r>
            <a:r>
              <a:rPr lang="fr-FR" i="1" dirty="0" smtClean="0">
                <a:solidFill>
                  <a:srgbClr val="1C1C10"/>
                </a:solidFill>
              </a:rPr>
              <a:t>Super Power</a:t>
            </a:r>
            <a:r>
              <a:rPr lang="fr-FR" dirty="0" smtClean="0">
                <a:solidFill>
                  <a:srgbClr val="1C1C10"/>
                </a:solidFill>
              </a:rPr>
              <a:t> n°11 : Un encadré dédié à des informations formelles devient un lieu de </a:t>
            </a:r>
            <a:r>
              <a:rPr lang="fr-FR" i="1" dirty="0" err="1" smtClean="0">
                <a:solidFill>
                  <a:srgbClr val="1C1C10"/>
                </a:solidFill>
              </a:rPr>
              <a:t>private</a:t>
            </a:r>
            <a:r>
              <a:rPr lang="fr-FR" i="1" dirty="0" smtClean="0">
                <a:solidFill>
                  <a:srgbClr val="1C1C10"/>
                </a:solidFill>
              </a:rPr>
              <a:t> </a:t>
            </a:r>
            <a:r>
              <a:rPr lang="fr-FR" i="1" dirty="0" err="1" smtClean="0">
                <a:solidFill>
                  <a:srgbClr val="1C1C10"/>
                </a:solidFill>
              </a:rPr>
              <a:t>jokes</a:t>
            </a:r>
            <a:r>
              <a:rPr lang="fr-FR" i="1" dirty="0" smtClean="0">
                <a:solidFill>
                  <a:srgbClr val="1C1C10"/>
                </a:solidFill>
              </a:rPr>
              <a:t>.</a:t>
            </a:r>
            <a:endParaRPr lang="fr-FR" dirty="0">
              <a:solidFill>
                <a:srgbClr val="1C1C10"/>
              </a:solidFill>
            </a:endParaRPr>
          </a:p>
        </p:txBody>
      </p:sp>
      <p:pic>
        <p:nvPicPr>
          <p:cNvPr id="7" name="Image 6" descr="Capture d’écran 2016-01-25 à 16.24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32" y="2615225"/>
            <a:ext cx="3968463" cy="381498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79463" y="6147150"/>
            <a:ext cx="4725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1C1C10"/>
                </a:solidFill>
              </a:rPr>
              <a:t>L’avis d’une rédactrice, représentée par un avatar « cartoon ». </a:t>
            </a:r>
            <a:r>
              <a:rPr lang="fr-FR" i="1" dirty="0" smtClean="0">
                <a:solidFill>
                  <a:srgbClr val="1C1C10"/>
                </a:solidFill>
              </a:rPr>
              <a:t>Consoles + </a:t>
            </a:r>
            <a:r>
              <a:rPr lang="fr-FR" dirty="0" smtClean="0">
                <a:solidFill>
                  <a:srgbClr val="1C1C10"/>
                </a:solidFill>
              </a:rPr>
              <a:t>n°83 (déc. 1998)</a:t>
            </a:r>
            <a:endParaRPr lang="fr-FR" dirty="0">
              <a:solidFill>
                <a:srgbClr val="1C1C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06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000" dirty="0"/>
              <a:t>Se rassembler entre </a:t>
            </a:r>
            <a:r>
              <a:rPr lang="fr-FR" sz="3000" dirty="0" smtClean="0"/>
              <a:t>passionnés, </a:t>
            </a:r>
            <a:r>
              <a:rPr lang="fr-FR" sz="3000" dirty="0"/>
              <a:t>autour d’un humour potache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65293" r="-65293"/>
          <a:stretch>
            <a:fillRect/>
          </a:stretch>
        </p:blipFill>
        <p:spPr>
          <a:xfrm>
            <a:off x="-2803274" y="1240589"/>
            <a:ext cx="9912956" cy="561741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793" y="1240589"/>
            <a:ext cx="4203263" cy="561741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16200000">
            <a:off x="6324509" y="4118719"/>
            <a:ext cx="481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1C1C10"/>
                </a:solidFill>
              </a:rPr>
              <a:t>« </a:t>
            </a:r>
            <a:r>
              <a:rPr lang="fr-FR" dirty="0" err="1" smtClean="0">
                <a:solidFill>
                  <a:srgbClr val="1C1C10"/>
                </a:solidFill>
              </a:rPr>
              <a:t>Trombino</a:t>
            </a:r>
            <a:r>
              <a:rPr lang="fr-FR" dirty="0" smtClean="0">
                <a:solidFill>
                  <a:srgbClr val="1C1C10"/>
                </a:solidFill>
              </a:rPr>
              <a:t> » du Co</a:t>
            </a:r>
            <a:r>
              <a:rPr lang="fr-FR" i="1" dirty="0" smtClean="0">
                <a:solidFill>
                  <a:srgbClr val="1C1C10"/>
                </a:solidFill>
              </a:rPr>
              <a:t>nsoles + </a:t>
            </a:r>
            <a:r>
              <a:rPr lang="fr-FR" dirty="0" smtClean="0">
                <a:solidFill>
                  <a:srgbClr val="1C1C10"/>
                </a:solidFill>
              </a:rPr>
              <a:t>n°133</a:t>
            </a:r>
            <a:endParaRPr lang="fr-FR" dirty="0">
              <a:solidFill>
                <a:srgbClr val="1C1C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5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000" dirty="0" smtClean="0"/>
              <a:t>Célébrer plutôt que critiquer</a:t>
            </a:r>
            <a:endParaRPr lang="fr-FR" sz="3000" dirty="0"/>
          </a:p>
        </p:txBody>
      </p:sp>
      <p:pic>
        <p:nvPicPr>
          <p:cNvPr id="4" name="Espace réservé du contenu 3" descr="Capture d’écran 2016-01-25 à 16.30.5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" r="-276"/>
          <a:stretch/>
        </p:blipFill>
        <p:spPr>
          <a:xfrm>
            <a:off x="111042" y="1628274"/>
            <a:ext cx="8992904" cy="5096042"/>
          </a:xfrm>
        </p:spPr>
      </p:pic>
    </p:spTree>
    <p:extLst>
      <p:ext uri="{BB962C8B-B14F-4D97-AF65-F5344CB8AC3E}">
        <p14:creationId xmlns:p14="http://schemas.microsoft.com/office/powerpoint/2010/main" val="801749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000" dirty="0" smtClean="0"/>
              <a:t>Célébrer plutôt que critiquer</a:t>
            </a:r>
            <a:endParaRPr lang="fr-FR" sz="3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60520" t="38674" r="-260520"/>
          <a:stretch/>
        </p:blipFill>
        <p:spPr>
          <a:xfrm>
            <a:off x="-6680116" y="1096211"/>
            <a:ext cx="16233687" cy="5641474"/>
          </a:xfrm>
        </p:spPr>
      </p:pic>
      <p:sp>
        <p:nvSpPr>
          <p:cNvPr id="5" name="ZoneTexte 4"/>
          <p:cNvSpPr txBox="1"/>
          <p:nvPr/>
        </p:nvSpPr>
        <p:spPr>
          <a:xfrm>
            <a:off x="2868203" y="1522729"/>
            <a:ext cx="249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1C1C10"/>
                </a:solidFill>
              </a:rPr>
              <a:t>Consoles +</a:t>
            </a:r>
            <a:r>
              <a:rPr lang="fr-FR" dirty="0" smtClean="0">
                <a:solidFill>
                  <a:srgbClr val="1C1C10"/>
                </a:solidFill>
              </a:rPr>
              <a:t>,</a:t>
            </a:r>
            <a:endParaRPr lang="fr-FR" i="1" dirty="0" smtClean="0">
              <a:solidFill>
                <a:srgbClr val="1C1C10"/>
              </a:solidFill>
            </a:endParaRPr>
          </a:p>
          <a:p>
            <a:r>
              <a:rPr lang="fr-FR" dirty="0" smtClean="0">
                <a:solidFill>
                  <a:srgbClr val="1C1C10"/>
                </a:solidFill>
              </a:rPr>
              <a:t>Décembre 1994, n°38.</a:t>
            </a:r>
            <a:endParaRPr lang="fr-FR" dirty="0">
              <a:solidFill>
                <a:srgbClr val="1C1C10"/>
              </a:solidFill>
            </a:endParaRPr>
          </a:p>
        </p:txBody>
      </p:sp>
      <p:pic>
        <p:nvPicPr>
          <p:cNvPr id="6" name="Image 5" descr="Capture d’écran 2016-03-02 à 10.48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03" y="2169060"/>
            <a:ext cx="4070008" cy="2452877"/>
          </a:xfrm>
          <a:prstGeom prst="rect">
            <a:avLst/>
          </a:prstGeom>
        </p:spPr>
      </p:pic>
      <p:pic>
        <p:nvPicPr>
          <p:cNvPr id="7" name="Espace réservé du contenu 9" descr="Capture d’écran 2016-03-02 à 13.37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74" r="-38574"/>
          <a:stretch>
            <a:fillRect/>
          </a:stretch>
        </p:blipFill>
        <p:spPr>
          <a:xfrm>
            <a:off x="5494596" y="2580104"/>
            <a:ext cx="4551329" cy="257911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996480" y="4816279"/>
            <a:ext cx="33583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Mais aussi « Tilt d’or » (</a:t>
            </a:r>
            <a:r>
              <a:rPr lang="fr-FR" i="1" dirty="0" smtClean="0">
                <a:solidFill>
                  <a:schemeClr val="tx2">
                    <a:lumMod val="10000"/>
                  </a:schemeClr>
                </a:solidFill>
              </a:rPr>
              <a:t>Tilt</a:t>
            </a:r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),</a:t>
            </a:r>
            <a:br>
              <a:rPr lang="fr-FR" dirty="0" smtClean="0">
                <a:solidFill>
                  <a:schemeClr val="tx2">
                    <a:lumMod val="10000"/>
                  </a:schemeClr>
                </a:solidFill>
              </a:rPr>
            </a:br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« </a:t>
            </a:r>
            <a:r>
              <a:rPr lang="fr-FR" dirty="0" err="1" smtClean="0">
                <a:solidFill>
                  <a:schemeClr val="tx2">
                    <a:lumMod val="10000"/>
                  </a:schemeClr>
                </a:solidFill>
              </a:rPr>
              <a:t>Mégastar</a:t>
            </a:r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 » (</a:t>
            </a:r>
            <a:r>
              <a:rPr lang="fr-FR" i="1" dirty="0" err="1" smtClean="0">
                <a:solidFill>
                  <a:schemeClr val="tx2">
                    <a:lumMod val="10000"/>
                  </a:schemeClr>
                </a:solidFill>
              </a:rPr>
              <a:t>Joypad</a:t>
            </a:r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),</a:t>
            </a:r>
          </a:p>
          <a:p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« </a:t>
            </a:r>
            <a:r>
              <a:rPr lang="fr-FR" dirty="0" err="1" smtClean="0">
                <a:solidFill>
                  <a:schemeClr val="tx2">
                    <a:lumMod val="10000"/>
                  </a:schemeClr>
                </a:solidFill>
              </a:rPr>
              <a:t>Mégahit</a:t>
            </a:r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 » (</a:t>
            </a:r>
            <a:r>
              <a:rPr lang="fr-FR" i="1" dirty="0" smtClean="0">
                <a:solidFill>
                  <a:schemeClr val="tx2">
                    <a:lumMod val="10000"/>
                  </a:schemeClr>
                </a:solidFill>
              </a:rPr>
              <a:t>Joystick</a:t>
            </a:r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), …</a:t>
            </a:r>
          </a:p>
          <a:p>
            <a:endParaRPr lang="fr-FR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Terme spécifique : « Ce jeu est un </a:t>
            </a:r>
            <a:r>
              <a:rPr lang="fr-FR" i="1" dirty="0" smtClean="0">
                <a:solidFill>
                  <a:schemeClr val="tx2">
                    <a:lumMod val="10000"/>
                  </a:schemeClr>
                </a:solidFill>
              </a:rPr>
              <a:t>MUST</a:t>
            </a:r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 ! »</a:t>
            </a:r>
            <a:endParaRPr lang="fr-FR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56421" y="5454316"/>
            <a:ext cx="2740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1C1C10"/>
                </a:solidFill>
              </a:rPr>
              <a:t>Des labels évidemment repris par les éditeurs de jeux vidéo…</a:t>
            </a:r>
            <a:endParaRPr lang="fr-FR" dirty="0">
              <a:solidFill>
                <a:srgbClr val="1C1C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25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L’âge d’or</a:t>
            </a:r>
            <a:endParaRPr lang="fr-FR" dirty="0"/>
          </a:p>
        </p:txBody>
      </p:sp>
      <p:pic>
        <p:nvPicPr>
          <p:cNvPr id="4" name="Espace réservé du contenu 3" descr="Capture d’écran 2017-02-27 à 15.32.4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40" r="-34740"/>
          <a:stretch>
            <a:fillRect/>
          </a:stretch>
        </p:blipFill>
        <p:spPr>
          <a:xfrm>
            <a:off x="-203987" y="1439497"/>
            <a:ext cx="9585527" cy="5431866"/>
          </a:xfrm>
        </p:spPr>
      </p:pic>
    </p:spTree>
    <p:extLst>
      <p:ext uri="{BB962C8B-B14F-4D97-AF65-F5344CB8AC3E}">
        <p14:creationId xmlns:p14="http://schemas.microsoft.com/office/powerpoint/2010/main" val="621495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000" dirty="0" smtClean="0"/>
              <a:t>La généalogie, des 1980’s aux 1990’s</a:t>
            </a:r>
            <a:endParaRPr lang="fr-FR" sz="3000" dirty="0"/>
          </a:p>
        </p:txBody>
      </p:sp>
      <p:pic>
        <p:nvPicPr>
          <p:cNvPr id="4" name="Espace réservé du contenu 3" descr="Capture d’écran 2017-02-27 à 15.41.3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2" b="-5342"/>
          <a:stretch>
            <a:fillRect/>
          </a:stretch>
        </p:blipFill>
        <p:spPr>
          <a:xfrm>
            <a:off x="-16586" y="1345920"/>
            <a:ext cx="9160586" cy="5231343"/>
          </a:xfrm>
        </p:spPr>
      </p:pic>
    </p:spTree>
    <p:extLst>
      <p:ext uri="{BB962C8B-B14F-4D97-AF65-F5344CB8AC3E}">
        <p14:creationId xmlns:p14="http://schemas.microsoft.com/office/powerpoint/2010/main" val="408693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La presse jeu vidéo contemporaine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Capture d’écran 2016-01-25 à 16.41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 b="6076"/>
          <a:stretch>
            <a:fillRect/>
          </a:stretch>
        </p:blipFill>
        <p:spPr>
          <a:xfrm>
            <a:off x="0" y="1230231"/>
            <a:ext cx="5828799" cy="3357630"/>
          </a:xfrm>
          <a:prstGeom prst="rect">
            <a:avLst/>
          </a:prstGeom>
        </p:spPr>
      </p:pic>
      <p:pic>
        <p:nvPicPr>
          <p:cNvPr id="6" name="Image 5" descr="Capture d’écran 2016-01-26 à 11.15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58" y="5054130"/>
            <a:ext cx="3447428" cy="843969"/>
          </a:xfrm>
          <a:prstGeom prst="rect">
            <a:avLst/>
          </a:prstGeom>
        </p:spPr>
      </p:pic>
      <p:pic>
        <p:nvPicPr>
          <p:cNvPr id="7" name="Image 6" descr="Capture d’écran 2016-01-26 à 11.17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974" y="2862540"/>
            <a:ext cx="3450641" cy="345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91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La presse jeu vidéo contemporaine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/>
          <a:srcRect l="-9779" r="-9779"/>
          <a:stretch>
            <a:fillRect/>
          </a:stretch>
        </p:blipFill>
        <p:spPr>
          <a:xfrm>
            <a:off x="-577080" y="1345920"/>
            <a:ext cx="7876222" cy="4463248"/>
          </a:xfrm>
          <a:prstGeom prst="rect">
            <a:avLst/>
          </a:prstGeom>
        </p:spPr>
      </p:pic>
      <p:pic>
        <p:nvPicPr>
          <p:cNvPr id="5" name="Image 4" descr="Capture d’écran 2016-01-13 à 16.41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7"/>
          <a:stretch/>
        </p:blipFill>
        <p:spPr>
          <a:xfrm>
            <a:off x="3197669" y="2233687"/>
            <a:ext cx="5769513" cy="440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66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LA </a:t>
            </a:r>
            <a:r>
              <a:rPr lang="fr-FR" sz="3600" dirty="0" err="1" smtClean="0"/>
              <a:t>PROXIMITé</a:t>
            </a:r>
            <a:r>
              <a:rPr lang="fr-FR" sz="3600" dirty="0" smtClean="0"/>
              <a:t> AVEC LES ANNONCEURS</a:t>
            </a:r>
            <a:endParaRPr lang="fr-FR" sz="3600" dirty="0"/>
          </a:p>
        </p:txBody>
      </p:sp>
      <p:pic>
        <p:nvPicPr>
          <p:cNvPr id="5" name="Image 4" descr="Capture d’écran 2017-03-03 à 18.03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17" y="1804900"/>
            <a:ext cx="9347722" cy="4489552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834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LA </a:t>
            </a:r>
            <a:r>
              <a:rPr lang="fr-FR" sz="3600" dirty="0" err="1"/>
              <a:t>PROXIMITé</a:t>
            </a:r>
            <a:r>
              <a:rPr lang="fr-FR" sz="3600" dirty="0"/>
              <a:t> AVEC LES ANNONCEURS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17-03-03 à 18.01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13" r="-19613"/>
          <a:stretch>
            <a:fillRect/>
          </a:stretch>
        </p:blipFill>
        <p:spPr>
          <a:xfrm>
            <a:off x="-276276" y="1309471"/>
            <a:ext cx="9716724" cy="54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0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pionniers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66781" r="-66781"/>
          <a:stretch>
            <a:fillRect/>
          </a:stretch>
        </p:blipFill>
        <p:spPr>
          <a:xfrm>
            <a:off x="-2194740" y="1561415"/>
            <a:ext cx="9011343" cy="510649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102" y="1561415"/>
            <a:ext cx="3871001" cy="510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11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Le règne des contenus vidéos</a:t>
            </a:r>
            <a:endParaRPr lang="fr-FR" sz="3600" dirty="0"/>
          </a:p>
        </p:txBody>
      </p:sp>
      <p:pic>
        <p:nvPicPr>
          <p:cNvPr id="4" name="Espace réservé du contenu 3" descr="Capture d’écran 2017-03-03 à 18.09.5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0" r="-4070"/>
          <a:stretch>
            <a:fillRect/>
          </a:stretch>
        </p:blipFill>
        <p:spPr>
          <a:xfrm>
            <a:off x="116663" y="1584008"/>
            <a:ext cx="8889628" cy="5037518"/>
          </a:xfrm>
        </p:spPr>
      </p:pic>
    </p:spTree>
    <p:extLst>
      <p:ext uri="{BB962C8B-B14F-4D97-AF65-F5344CB8AC3E}">
        <p14:creationId xmlns:p14="http://schemas.microsoft.com/office/powerpoint/2010/main" val="3189113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Le règne des contenus vidéos</a:t>
            </a:r>
          </a:p>
        </p:txBody>
      </p:sp>
      <p:pic>
        <p:nvPicPr>
          <p:cNvPr id="4" name="Espace réservé du contenu 3" descr="Capture d’écran 2017-03-03 à 18.11.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30" b="-6330"/>
          <a:stretch>
            <a:fillRect/>
          </a:stretch>
        </p:blipFill>
        <p:spPr>
          <a:xfrm>
            <a:off x="0" y="1345920"/>
            <a:ext cx="9170678" cy="5492521"/>
          </a:xfrm>
        </p:spPr>
      </p:pic>
    </p:spTree>
    <p:extLst>
      <p:ext uri="{BB962C8B-B14F-4D97-AF65-F5344CB8AC3E}">
        <p14:creationId xmlns:p14="http://schemas.microsoft.com/office/powerpoint/2010/main" val="1039563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Le règne des contenus vidéos</a:t>
            </a:r>
          </a:p>
        </p:txBody>
      </p:sp>
      <p:pic>
        <p:nvPicPr>
          <p:cNvPr id="4" name="Espace réservé du contenu 3" descr="Capture d’écran 2017-03-03 à 18.14.0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3" b="-453"/>
          <a:stretch>
            <a:fillRect/>
          </a:stretch>
        </p:blipFill>
        <p:spPr>
          <a:xfrm>
            <a:off x="121535" y="1691105"/>
            <a:ext cx="8760204" cy="4964177"/>
          </a:xfrm>
        </p:spPr>
      </p:pic>
    </p:spTree>
    <p:extLst>
      <p:ext uri="{BB962C8B-B14F-4D97-AF65-F5344CB8AC3E}">
        <p14:creationId xmlns:p14="http://schemas.microsoft.com/office/powerpoint/2010/main" val="1781234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LE </a:t>
            </a:r>
            <a:r>
              <a:rPr lang="fr-FR" sz="3600" dirty="0" err="1" smtClean="0"/>
              <a:t>MéDIA</a:t>
            </a:r>
            <a:r>
              <a:rPr lang="fr-FR" sz="3600" dirty="0" smtClean="0"/>
              <a:t> COMME Agrégateur DE Communautés</a:t>
            </a:r>
            <a:endParaRPr lang="fr-FR" sz="3600" dirty="0"/>
          </a:p>
        </p:txBody>
      </p:sp>
      <p:pic>
        <p:nvPicPr>
          <p:cNvPr id="4" name="Espace réservé du contenu 3" descr="Capture d’écran 2017-03-03 à 18.20.2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357" b="-187357"/>
          <a:stretch>
            <a:fillRect/>
          </a:stretch>
        </p:blipFill>
        <p:spPr>
          <a:xfrm>
            <a:off x="0" y="-717515"/>
            <a:ext cx="9176841" cy="5200274"/>
          </a:xfrm>
        </p:spPr>
      </p:pic>
      <p:pic>
        <p:nvPicPr>
          <p:cNvPr id="5" name="Espace réservé du contenu 3" descr="Capture d’écran 2016-03-02 à 16.43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05" b="-21605"/>
          <a:stretch>
            <a:fillRect/>
          </a:stretch>
        </p:blipFill>
        <p:spPr>
          <a:xfrm>
            <a:off x="290709" y="1902049"/>
            <a:ext cx="8539343" cy="483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0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Le média comme agrégateur de communautés</a:t>
            </a:r>
            <a:endParaRPr lang="fr-FR" sz="3600" dirty="0"/>
          </a:p>
        </p:txBody>
      </p:sp>
      <p:pic>
        <p:nvPicPr>
          <p:cNvPr id="5" name="Image 4" descr="Capture d’écran 2017-03-03 à 18.32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613736"/>
            <a:ext cx="8747125" cy="4926439"/>
          </a:xfrm>
          <a:prstGeom prst="rect">
            <a:avLst/>
          </a:prstGeom>
        </p:spPr>
      </p:pic>
      <p:pic>
        <p:nvPicPr>
          <p:cNvPr id="6" name="Espace réservé du contenu 5" descr="Capture d’écran 2017-02-06 à 19.36.25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58" b="-47058"/>
          <a:stretch>
            <a:fillRect/>
          </a:stretch>
        </p:blipFill>
        <p:spPr>
          <a:xfrm>
            <a:off x="2539400" y="4013069"/>
            <a:ext cx="6668100" cy="3778637"/>
          </a:xfrm>
        </p:spPr>
      </p:pic>
    </p:spTree>
    <p:extLst>
      <p:ext uri="{BB962C8B-B14F-4D97-AF65-F5344CB8AC3E}">
        <p14:creationId xmlns:p14="http://schemas.microsoft.com/office/powerpoint/2010/main" val="299701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La presse jeu vidéo contemporaine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Capture d’écran 2017-02-27 à 15.46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441171"/>
            <a:ext cx="8096250" cy="55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3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000" dirty="0" smtClean="0"/>
              <a:t>LA </a:t>
            </a:r>
            <a:r>
              <a:rPr lang="fr-FR" sz="3000" dirty="0" err="1" smtClean="0"/>
              <a:t>GéNéALOGIE</a:t>
            </a:r>
            <a:r>
              <a:rPr lang="fr-FR" sz="3000" dirty="0" smtClean="0"/>
              <a:t>, DES 90’S à </a:t>
            </a:r>
            <a:br>
              <a:rPr lang="fr-FR" sz="3000" dirty="0" smtClean="0"/>
            </a:br>
            <a:r>
              <a:rPr lang="fr-FR" sz="3000" dirty="0" smtClean="0"/>
              <a:t>LA PRESSE CONTEMPORAINE</a:t>
            </a:r>
            <a:endParaRPr lang="fr-FR" sz="3000" dirty="0"/>
          </a:p>
        </p:txBody>
      </p:sp>
      <p:pic>
        <p:nvPicPr>
          <p:cNvPr id="4" name="Espace réservé du contenu 3" descr="Capture d’écran 2017-02-27 à 15.46.2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39" b="-22439"/>
          <a:stretch>
            <a:fillRect/>
          </a:stretch>
        </p:blipFill>
        <p:spPr>
          <a:xfrm>
            <a:off x="-127001" y="952500"/>
            <a:ext cx="9429751" cy="6121120"/>
          </a:xfrm>
        </p:spPr>
      </p:pic>
    </p:spTree>
    <p:extLst>
      <p:ext uri="{BB962C8B-B14F-4D97-AF65-F5344CB8AC3E}">
        <p14:creationId xmlns:p14="http://schemas.microsoft.com/office/powerpoint/2010/main" val="247864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75648" r="-75648"/>
          <a:stretch>
            <a:fillRect/>
          </a:stretch>
        </p:blipFill>
        <p:spPr>
          <a:xfrm>
            <a:off x="-2538412" y="1146175"/>
            <a:ext cx="10079566" cy="5711825"/>
          </a:xfrm>
        </p:spPr>
      </p:pic>
      <p:sp>
        <p:nvSpPr>
          <p:cNvPr id="5" name="ZoneTexte 4"/>
          <p:cNvSpPr txBox="1"/>
          <p:nvPr/>
        </p:nvSpPr>
        <p:spPr>
          <a:xfrm>
            <a:off x="4778375" y="1920875"/>
            <a:ext cx="4079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2"/>
                </a:solidFill>
              </a:rPr>
              <a:t>Le jeu vidéo, avec sa rhétorique de l’émerveillement, reste régulièrement chevillé au sentiment de </a:t>
            </a:r>
            <a:r>
              <a:rPr lang="fr-BE" b="1" dirty="0" smtClean="0">
                <a:solidFill>
                  <a:schemeClr val="bg2"/>
                </a:solidFill>
              </a:rPr>
              <a:t>nostalgie. 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78375" y="4635500"/>
            <a:ext cx="3921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333333"/>
                </a:solidFill>
              </a:rPr>
              <a:t>il émerge régulièrement de nouveaux titres de presse qui vendent leur intérêt sur le renouement avec les codes d’antan, l’enthousiasme de la presse d’auparavant, etc. </a:t>
            </a:r>
            <a:endParaRPr lang="fr-FR" b="1" dirty="0">
              <a:solidFill>
                <a:srgbClr val="333333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35500" y="3714750"/>
            <a:ext cx="422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333333"/>
                </a:solidFill>
              </a:rPr>
              <a:t>Jeux Vidéo Pratique ! </a:t>
            </a:r>
            <a:r>
              <a:rPr lang="fr-FR" i="1" dirty="0">
                <a:solidFill>
                  <a:srgbClr val="333333"/>
                </a:solidFill>
              </a:rPr>
              <a:t> </a:t>
            </a:r>
            <a:r>
              <a:rPr lang="fr-FR" dirty="0" smtClean="0">
                <a:solidFill>
                  <a:srgbClr val="333333"/>
                </a:solidFill>
              </a:rPr>
              <a:t>N°1</a:t>
            </a:r>
            <a:endParaRPr lang="fr-FR" i="1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9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Merci pour votre attention !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fr-FR" sz="3000" b="1" dirty="0" smtClean="0"/>
          </a:p>
          <a:p>
            <a:pPr marL="0" indent="0" algn="ctr">
              <a:buNone/>
            </a:pPr>
            <a:r>
              <a:rPr lang="fr-FR" sz="3000" b="1" dirty="0" smtClean="0"/>
              <a:t>@</a:t>
            </a:r>
            <a:r>
              <a:rPr lang="fr-FR" sz="3000" b="1" dirty="0" err="1" smtClean="0"/>
              <a:t>Bkrywicki</a:t>
            </a:r>
            <a:endParaRPr lang="fr-FR" sz="3000" b="1" dirty="0" smtClean="0"/>
          </a:p>
          <a:p>
            <a:pPr marL="0" indent="0" algn="ctr">
              <a:buNone/>
            </a:pPr>
            <a:r>
              <a:rPr lang="fr-FR" sz="3000" b="1" dirty="0" smtClean="0">
                <a:hlinkClick r:id="rId2"/>
              </a:rPr>
              <a:t>Boris.krywicki@ulg.ac.be</a:t>
            </a:r>
            <a:endParaRPr lang="fr-FR" sz="3000" b="1" dirty="0" smtClean="0"/>
          </a:p>
          <a:p>
            <a:pPr marL="0" indent="0" algn="ctr">
              <a:buNone/>
            </a:pPr>
            <a:r>
              <a:rPr lang="fr-FR" sz="3000" b="1" dirty="0" smtClean="0"/>
              <a:t>Orbi : Boris Krywicki</a:t>
            </a:r>
            <a:endParaRPr lang="fr-FR" sz="3000" b="1" dirty="0"/>
          </a:p>
          <a:p>
            <a:pPr marL="0" indent="0" algn="ctr">
              <a:buNone/>
            </a:pPr>
            <a:r>
              <a:rPr lang="fr-FR" sz="3000" b="1" dirty="0">
                <a:hlinkClick r:id="rId3"/>
              </a:rPr>
              <a:t>http://labos.ulg.ac.be/liege-game-lab</a:t>
            </a:r>
            <a:r>
              <a:rPr lang="fr-FR" sz="3000" b="1" dirty="0" smtClean="0">
                <a:hlinkClick r:id="rId3"/>
              </a:rPr>
              <a:t>/</a:t>
            </a:r>
            <a:r>
              <a:rPr lang="fr-FR" sz="3000" b="1" dirty="0" smtClean="0"/>
              <a:t> </a:t>
            </a:r>
            <a:endParaRPr lang="fr-FR" sz="3000" b="1" dirty="0"/>
          </a:p>
        </p:txBody>
      </p:sp>
    </p:spTree>
    <p:extLst>
      <p:ext uri="{BB962C8B-B14F-4D97-AF65-F5344CB8AC3E}">
        <p14:creationId xmlns:p14="http://schemas.microsoft.com/office/powerpoint/2010/main" val="416924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Pionniers</a:t>
            </a:r>
            <a:endParaRPr lang="fr-FR" dirty="0"/>
          </a:p>
        </p:txBody>
      </p:sp>
      <p:pic>
        <p:nvPicPr>
          <p:cNvPr id="4" name="Espace réservé du contenu 3" descr="Capture d’écran 2017-02-17 à 13.47.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53" r="-51553"/>
          <a:stretch>
            <a:fillRect/>
          </a:stretch>
        </p:blipFill>
        <p:spPr>
          <a:xfrm>
            <a:off x="-1920958" y="1534694"/>
            <a:ext cx="7836944" cy="4440990"/>
          </a:xfrm>
        </p:spPr>
      </p:pic>
      <p:pic>
        <p:nvPicPr>
          <p:cNvPr id="5" name="Image 4" descr="Capture d’écran 2017-02-17 à 13.59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61" y="1080168"/>
            <a:ext cx="4536396" cy="2963779"/>
          </a:xfrm>
          <a:prstGeom prst="rect">
            <a:avLst/>
          </a:prstGeom>
        </p:spPr>
      </p:pic>
      <p:pic>
        <p:nvPicPr>
          <p:cNvPr id="6" name="Image 5" descr="Capture d’écran 2017-02-17 à 14.05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61" y="4191000"/>
            <a:ext cx="453639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96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pionniers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66836" r="-66836"/>
          <a:stretch>
            <a:fillRect/>
          </a:stretch>
        </p:blipFill>
        <p:spPr>
          <a:xfrm>
            <a:off x="-2562642" y="1521326"/>
            <a:ext cx="9228816" cy="5229727"/>
          </a:xfrm>
        </p:spPr>
      </p:pic>
      <p:pic>
        <p:nvPicPr>
          <p:cNvPr id="5" name="Image 4" descr="Capture d’écran 2017-02-27 à 14.16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94" y="1173335"/>
            <a:ext cx="5374105" cy="2027175"/>
          </a:xfrm>
          <a:prstGeom prst="rect">
            <a:avLst/>
          </a:prstGeom>
        </p:spPr>
      </p:pic>
      <p:pic>
        <p:nvPicPr>
          <p:cNvPr id="6" name="Image 5" descr="Capture d’écran 2017-02-27 à 14.18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94" y="3939031"/>
            <a:ext cx="5374105" cy="259177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010525" y="3306069"/>
            <a:ext cx="513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Les « tubes » et les « vedettes », </a:t>
            </a:r>
            <a:r>
              <a:rPr lang="fr-FR" i="1" dirty="0" smtClean="0">
                <a:solidFill>
                  <a:schemeClr val="tx2">
                    <a:lumMod val="10000"/>
                  </a:schemeClr>
                </a:solidFill>
              </a:rPr>
              <a:t>Tilt </a:t>
            </a:r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n°2 (nov. 1982)</a:t>
            </a:r>
            <a:endParaRPr lang="fr-FR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36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pionniers</a:t>
            </a:r>
            <a:endParaRPr lang="fr-FR" dirty="0"/>
          </a:p>
        </p:txBody>
      </p:sp>
      <p:pic>
        <p:nvPicPr>
          <p:cNvPr id="8" name="Espace réservé du contenu 7" descr="Capture d’écran 2017-02-27 à 15.41.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06" r="-35706"/>
          <a:stretch>
            <a:fillRect/>
          </a:stretch>
        </p:blipFill>
        <p:spPr>
          <a:xfrm>
            <a:off x="-456965" y="1426129"/>
            <a:ext cx="9488316" cy="5512080"/>
          </a:xfrm>
        </p:spPr>
      </p:pic>
    </p:spTree>
    <p:extLst>
      <p:ext uri="{BB962C8B-B14F-4D97-AF65-F5344CB8AC3E}">
        <p14:creationId xmlns:p14="http://schemas.microsoft.com/office/powerpoint/2010/main" val="38994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L’âge d’or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2" y="1409418"/>
            <a:ext cx="3783913" cy="5448582"/>
          </a:xfrm>
          <a:prstGeom prst="rect">
            <a:avLst/>
          </a:prstGeom>
        </p:spPr>
      </p:pic>
      <p:pic>
        <p:nvPicPr>
          <p:cNvPr id="5" name="Espace réservé du contenu 23"/>
          <p:cNvPicPr>
            <a:picLocks noChangeAspect="1"/>
          </p:cNvPicPr>
          <p:nvPr/>
        </p:nvPicPr>
        <p:blipFill>
          <a:blip r:embed="rId3"/>
          <a:srcRect l="-71206" r="-71206"/>
          <a:stretch>
            <a:fillRect/>
          </a:stretch>
        </p:blipFill>
        <p:spPr>
          <a:xfrm>
            <a:off x="2322419" y="1409418"/>
            <a:ext cx="9231056" cy="543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93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L’âge d’or</a:t>
            </a:r>
            <a:endParaRPr lang="fr-FR" dirty="0"/>
          </a:p>
        </p:txBody>
      </p:sp>
      <p:pic>
        <p:nvPicPr>
          <p:cNvPr id="4" name="Espace réservé du contenu 3" descr="Capture d’écran 2017-02-27 à 14.30.5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" r="4009"/>
          <a:stretch>
            <a:fillRect/>
          </a:stretch>
        </p:blipFill>
        <p:spPr>
          <a:xfrm>
            <a:off x="164516" y="1147010"/>
            <a:ext cx="5944852" cy="3368791"/>
          </a:xfrm>
        </p:spPr>
      </p:pic>
      <p:pic>
        <p:nvPicPr>
          <p:cNvPr id="5" name="Image 4" descr="Capture d’écran 2017-02-27 à 14.33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6" y="3530600"/>
            <a:ext cx="6443579" cy="3234134"/>
          </a:xfrm>
          <a:prstGeom prst="rect">
            <a:avLst/>
          </a:prstGeom>
        </p:spPr>
      </p:pic>
      <p:pic>
        <p:nvPicPr>
          <p:cNvPr id="6" name="Image 5" descr="Capture d’écran 2017-02-27 à 14.47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26" y="3239646"/>
            <a:ext cx="5868737" cy="2027178"/>
          </a:xfrm>
          <a:prstGeom prst="rect">
            <a:avLst/>
          </a:prstGeom>
        </p:spPr>
      </p:pic>
      <p:pic>
        <p:nvPicPr>
          <p:cNvPr id="7" name="Image 6" descr="Capture d’écran 2017-02-27 à 14.33.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20" y="1450042"/>
            <a:ext cx="4349751" cy="158497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804526" y="5547895"/>
            <a:ext cx="2232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1C1C10"/>
                </a:solidFill>
              </a:rPr>
              <a:t>Génération 4 </a:t>
            </a:r>
            <a:r>
              <a:rPr lang="fr-FR" dirty="0" smtClean="0">
                <a:solidFill>
                  <a:srgbClr val="1C1C10"/>
                </a:solidFill>
              </a:rPr>
              <a:t>n°28 (déc. 1990), </a:t>
            </a:r>
            <a:r>
              <a:rPr lang="fr-FR" i="1" dirty="0" smtClean="0">
                <a:solidFill>
                  <a:srgbClr val="1C1C10"/>
                </a:solidFill>
              </a:rPr>
              <a:t>Consoles + </a:t>
            </a:r>
            <a:r>
              <a:rPr lang="fr-FR" dirty="0" smtClean="0">
                <a:solidFill>
                  <a:srgbClr val="1C1C10"/>
                </a:solidFill>
              </a:rPr>
              <a:t>n°40 (fév. 1995) et 70 (nov. 1997)</a:t>
            </a:r>
            <a:endParaRPr lang="fr-FR" i="1" dirty="0">
              <a:solidFill>
                <a:srgbClr val="1C1C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39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Jouer par procuration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198" t="45232" r="5614" b="20238"/>
          <a:stretch/>
        </p:blipFill>
        <p:spPr>
          <a:xfrm>
            <a:off x="93578" y="1523999"/>
            <a:ext cx="4906211" cy="4549673"/>
          </a:xfrm>
        </p:spPr>
      </p:pic>
      <p:pic>
        <p:nvPicPr>
          <p:cNvPr id="5" name="Image 4" descr="Capture d’écran 2016-01-25 à 16.38.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"/>
          <a:stretch/>
        </p:blipFill>
        <p:spPr>
          <a:xfrm>
            <a:off x="5166744" y="1409418"/>
            <a:ext cx="3988810" cy="56023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578" y="6073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1C1C10"/>
                </a:solidFill>
              </a:rPr>
              <a:t>Exemple issu de </a:t>
            </a:r>
            <a:r>
              <a:rPr lang="fr-FR" i="1" dirty="0">
                <a:solidFill>
                  <a:srgbClr val="1C1C10"/>
                </a:solidFill>
              </a:rPr>
              <a:t>Consoles + </a:t>
            </a:r>
            <a:r>
              <a:rPr lang="fr-FR" dirty="0">
                <a:solidFill>
                  <a:srgbClr val="1C1C10"/>
                </a:solidFill>
              </a:rPr>
              <a:t>n°90 : </a:t>
            </a:r>
            <a:br>
              <a:rPr lang="fr-FR" dirty="0">
                <a:solidFill>
                  <a:srgbClr val="1C1C10"/>
                </a:solidFill>
              </a:rPr>
            </a:br>
            <a:r>
              <a:rPr lang="fr-FR" dirty="0">
                <a:solidFill>
                  <a:srgbClr val="1C1C10"/>
                </a:solidFill>
              </a:rPr>
              <a:t>L’encadré d’un test de </a:t>
            </a:r>
            <a:r>
              <a:rPr lang="fr-FR" i="1" dirty="0">
                <a:solidFill>
                  <a:srgbClr val="1C1C10"/>
                </a:solidFill>
              </a:rPr>
              <a:t>Ape Escape</a:t>
            </a:r>
          </a:p>
        </p:txBody>
      </p:sp>
    </p:spTree>
    <p:extLst>
      <p:ext uri="{BB962C8B-B14F-4D97-AF65-F5344CB8AC3E}">
        <p14:creationId xmlns:p14="http://schemas.microsoft.com/office/powerpoint/2010/main" val="2517165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Jouer par procuration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6-03-02 à 15.59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1511284"/>
            <a:ext cx="8255000" cy="1574800"/>
          </a:xfrm>
          <a:prstGeom prst="rect">
            <a:avLst/>
          </a:prstGeom>
        </p:spPr>
      </p:pic>
      <p:pic>
        <p:nvPicPr>
          <p:cNvPr id="5" name="Espace réservé du contenu 3" descr="Capture d’écran 2016-03-02 à 15.57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19" r="-42319"/>
          <a:stretch>
            <a:fillRect/>
          </a:stretch>
        </p:blipFill>
        <p:spPr>
          <a:xfrm>
            <a:off x="-1667755" y="2560637"/>
            <a:ext cx="7583488" cy="4297363"/>
          </a:xfrm>
          <a:prstGeom prst="rect">
            <a:avLst/>
          </a:prstGeom>
        </p:spPr>
      </p:pic>
      <p:pic>
        <p:nvPicPr>
          <p:cNvPr id="6" name="Image 5" descr="Capture d’écran 2016-03-02 à 16.01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52" y="3413290"/>
            <a:ext cx="4780030" cy="322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03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récé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Précédent.thmx</Template>
  <TotalTime>172</TotalTime>
  <Words>335</Words>
  <Application>Microsoft Macintosh PowerPoint</Application>
  <PresentationFormat>Présentation à l'écran (4:3)</PresentationFormat>
  <Paragraphs>56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Précédent</vt:lpstr>
      <vt:lpstr>La généalogie de la presse vidéoludique</vt:lpstr>
      <vt:lpstr>Les pionniers</vt:lpstr>
      <vt:lpstr>Les Pionniers</vt:lpstr>
      <vt:lpstr>Les pionniers</vt:lpstr>
      <vt:lpstr>Les pionniers</vt:lpstr>
      <vt:lpstr>L’âge d’or</vt:lpstr>
      <vt:lpstr>L’âge d’or</vt:lpstr>
      <vt:lpstr>Jouer par procuration</vt:lpstr>
      <vt:lpstr>Jouer par procuration</vt:lpstr>
      <vt:lpstr>Se rassembler entre passionnés, autour d’un humour potache</vt:lpstr>
      <vt:lpstr>Se rassembler entre passionnés, autour d’un humour potache</vt:lpstr>
      <vt:lpstr>Célébrer plutôt que critiquer</vt:lpstr>
      <vt:lpstr>Célébrer plutôt que critiquer</vt:lpstr>
      <vt:lpstr>L’âge d’or</vt:lpstr>
      <vt:lpstr>La généalogie, des 1980’s aux 1990’s</vt:lpstr>
      <vt:lpstr>La presse jeu vidéo contemporaine</vt:lpstr>
      <vt:lpstr>La presse jeu vidéo contemporaine</vt:lpstr>
      <vt:lpstr>LA PROXIMITé AVEC LES ANNONCEURS</vt:lpstr>
      <vt:lpstr>LA PROXIMITé AVEC LES ANNONCEURS</vt:lpstr>
      <vt:lpstr>Le règne des contenus vidéos</vt:lpstr>
      <vt:lpstr>Le règne des contenus vidéos</vt:lpstr>
      <vt:lpstr>Le règne des contenus vidéos</vt:lpstr>
      <vt:lpstr>LE MéDIA COMME Agrégateur DE Communautés</vt:lpstr>
      <vt:lpstr>Le média comme agrégateur de communautés</vt:lpstr>
      <vt:lpstr>La presse jeu vidéo contemporaine</vt:lpstr>
      <vt:lpstr>LA GéNéALOGIE, DES 90’S à  LA PRESSE CONTEMPORAINE</vt:lpstr>
      <vt:lpstr>Conclusion</vt:lpstr>
      <vt:lpstr>Merci pour votre attention !</vt:lpstr>
    </vt:vector>
  </TitlesOfParts>
  <Company>ULg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généalogie de la presse vidéoludique</dc:title>
  <dc:creator>Boris Krywicki</dc:creator>
  <cp:lastModifiedBy>Boris Krywicki</cp:lastModifiedBy>
  <cp:revision>37</cp:revision>
  <dcterms:created xsi:type="dcterms:W3CDTF">2017-02-27T11:39:19Z</dcterms:created>
  <dcterms:modified xsi:type="dcterms:W3CDTF">2017-03-03T17:49:18Z</dcterms:modified>
</cp:coreProperties>
</file>