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61" r:id="rId4"/>
    <p:sldId id="257" r:id="rId5"/>
    <p:sldId id="262" r:id="rId6"/>
    <p:sldId id="258" r:id="rId7"/>
    <p:sldId id="263" r:id="rId8"/>
    <p:sldId id="265" r:id="rId9"/>
    <p:sldId id="264" r:id="rId10"/>
    <p:sldId id="266" r:id="rId11"/>
    <p:sldId id="267" r:id="rId12"/>
    <p:sldId id="259" r:id="rId13"/>
    <p:sldId id="269" r:id="rId14"/>
    <p:sldId id="268" r:id="rId15"/>
    <p:sldId id="272" r:id="rId16"/>
    <p:sldId id="270" r:id="rId17"/>
    <p:sldId id="273" r:id="rId18"/>
    <p:sldId id="271"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7"/>
    <p:restoredTop sz="93162"/>
  </p:normalViewPr>
  <p:slideViewPr>
    <p:cSldViewPr snapToGrid="0" snapToObjects="1">
      <p:cViewPr varScale="1">
        <p:scale>
          <a:sx n="87" d="100"/>
          <a:sy n="87" d="100"/>
        </p:scale>
        <p:origin x="208"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nl-BE" smtClean="0"/>
              <a:t>Cliquez et modifiez le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BE"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A09842E-74DB-CD49-B64D-860F172F4C23}" type="datetimeFigureOut">
              <a:rPr lang="fr-FR" smtClean="0"/>
              <a:t>14/03/2017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345C09-2F04-2140-BC16-CEC7773A2E1C}" type="slidenum">
              <a:rPr lang="fr-FR" smtClean="0"/>
              <a:t>‹#›</a:t>
            </a:fld>
            <a:endParaRPr lang="fr-FR"/>
          </a:p>
        </p:txBody>
      </p:sp>
    </p:spTree>
    <p:extLst>
      <p:ext uri="{BB962C8B-B14F-4D97-AF65-F5344CB8AC3E}">
        <p14:creationId xmlns:p14="http://schemas.microsoft.com/office/powerpoint/2010/main" val="284079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p:txBody>
          <a:bodyPr/>
          <a:lstStyle/>
          <a:p>
            <a:fld id="{4A09842E-74DB-CD49-B64D-860F172F4C23}" type="datetimeFigureOut">
              <a:rPr lang="fr-FR" smtClean="0"/>
              <a:t>14/03/2017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345C09-2F04-2140-BC16-CEC7773A2E1C}" type="slidenum">
              <a:rPr lang="fr-FR" smtClean="0"/>
              <a:t>‹#›</a:t>
            </a:fld>
            <a:endParaRPr lang="fr-FR"/>
          </a:p>
        </p:txBody>
      </p:sp>
    </p:spTree>
    <p:extLst>
      <p:ext uri="{BB962C8B-B14F-4D97-AF65-F5344CB8AC3E}">
        <p14:creationId xmlns:p14="http://schemas.microsoft.com/office/powerpoint/2010/main" val="313186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nl-BE" smtClean="0"/>
              <a:t>Cliquez et modifiez le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p:txBody>
          <a:bodyPr/>
          <a:lstStyle/>
          <a:p>
            <a:fld id="{4A09842E-74DB-CD49-B64D-860F172F4C23}" type="datetimeFigureOut">
              <a:rPr lang="fr-FR" smtClean="0"/>
              <a:t>14/03/2017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345C09-2F04-2140-BC16-CEC7773A2E1C}" type="slidenum">
              <a:rPr lang="fr-FR" smtClean="0"/>
              <a:t>‹#›</a:t>
            </a:fld>
            <a:endParaRPr lang="fr-FR"/>
          </a:p>
        </p:txBody>
      </p:sp>
    </p:spTree>
    <p:extLst>
      <p:ext uri="{BB962C8B-B14F-4D97-AF65-F5344CB8AC3E}">
        <p14:creationId xmlns:p14="http://schemas.microsoft.com/office/powerpoint/2010/main" val="235069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contenu 2"/>
          <p:cNvSpPr>
            <a:spLocks noGrp="1"/>
          </p:cNvSpPr>
          <p:nvPr>
            <p:ph idx="1"/>
          </p:nvPr>
        </p:nvSpPr>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10"/>
          </p:nvPr>
        </p:nvSpPr>
        <p:spPr/>
        <p:txBody>
          <a:bodyPr/>
          <a:lstStyle/>
          <a:p>
            <a:fld id="{4A09842E-74DB-CD49-B64D-860F172F4C23}" type="datetimeFigureOut">
              <a:rPr lang="fr-FR" smtClean="0"/>
              <a:t>14/03/2017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345C09-2F04-2140-BC16-CEC7773A2E1C}" type="slidenum">
              <a:rPr lang="fr-FR" smtClean="0"/>
              <a:t>‹#›</a:t>
            </a:fld>
            <a:endParaRPr lang="fr-FR"/>
          </a:p>
        </p:txBody>
      </p:sp>
    </p:spTree>
    <p:extLst>
      <p:ext uri="{BB962C8B-B14F-4D97-AF65-F5344CB8AC3E}">
        <p14:creationId xmlns:p14="http://schemas.microsoft.com/office/powerpoint/2010/main" val="1286122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nl-BE" smtClean="0"/>
              <a:t>Cliquez et modifiez le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BE" smtClean="0"/>
              <a:t>Cliquez pour modifier les styles du texte du masque</a:t>
            </a:r>
          </a:p>
        </p:txBody>
      </p:sp>
      <p:sp>
        <p:nvSpPr>
          <p:cNvPr id="4" name="Espace réservé de la date 3"/>
          <p:cNvSpPr>
            <a:spLocks noGrp="1"/>
          </p:cNvSpPr>
          <p:nvPr>
            <p:ph type="dt" sz="half" idx="10"/>
          </p:nvPr>
        </p:nvSpPr>
        <p:spPr/>
        <p:txBody>
          <a:bodyPr/>
          <a:lstStyle/>
          <a:p>
            <a:fld id="{4A09842E-74DB-CD49-B64D-860F172F4C23}" type="datetimeFigureOut">
              <a:rPr lang="fr-FR" smtClean="0"/>
              <a:t>14/03/2017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345C09-2F04-2140-BC16-CEC7773A2E1C}" type="slidenum">
              <a:rPr lang="fr-FR" smtClean="0"/>
              <a:t>‹#›</a:t>
            </a:fld>
            <a:endParaRPr lang="fr-FR"/>
          </a:p>
        </p:txBody>
      </p:sp>
    </p:spTree>
    <p:extLst>
      <p:ext uri="{BB962C8B-B14F-4D97-AF65-F5344CB8AC3E}">
        <p14:creationId xmlns:p14="http://schemas.microsoft.com/office/powerpoint/2010/main" val="701471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e la date 4"/>
          <p:cNvSpPr>
            <a:spLocks noGrp="1"/>
          </p:cNvSpPr>
          <p:nvPr>
            <p:ph type="dt" sz="half" idx="10"/>
          </p:nvPr>
        </p:nvSpPr>
        <p:spPr/>
        <p:txBody>
          <a:bodyPr/>
          <a:lstStyle/>
          <a:p>
            <a:fld id="{4A09842E-74DB-CD49-B64D-860F172F4C23}" type="datetimeFigureOut">
              <a:rPr lang="fr-FR" smtClean="0"/>
              <a:t>14/03/2017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345C09-2F04-2140-BC16-CEC7773A2E1C}" type="slidenum">
              <a:rPr lang="fr-FR" smtClean="0"/>
              <a:t>‹#›</a:t>
            </a:fld>
            <a:endParaRPr lang="fr-FR"/>
          </a:p>
        </p:txBody>
      </p:sp>
    </p:spTree>
    <p:extLst>
      <p:ext uri="{BB962C8B-B14F-4D97-AF65-F5344CB8AC3E}">
        <p14:creationId xmlns:p14="http://schemas.microsoft.com/office/powerpoint/2010/main" val="2098636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nl-BE" smtClean="0"/>
              <a:t>Cliquez et modifiez le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7" name="Espace réservé de la date 6"/>
          <p:cNvSpPr>
            <a:spLocks noGrp="1"/>
          </p:cNvSpPr>
          <p:nvPr>
            <p:ph type="dt" sz="half" idx="10"/>
          </p:nvPr>
        </p:nvSpPr>
        <p:spPr/>
        <p:txBody>
          <a:bodyPr/>
          <a:lstStyle/>
          <a:p>
            <a:fld id="{4A09842E-74DB-CD49-B64D-860F172F4C23}" type="datetimeFigureOut">
              <a:rPr lang="fr-FR" smtClean="0"/>
              <a:t>14/03/2017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F345C09-2F04-2140-BC16-CEC7773A2E1C}" type="slidenum">
              <a:rPr lang="fr-FR" smtClean="0"/>
              <a:t>‹#›</a:t>
            </a:fld>
            <a:endParaRPr lang="fr-FR"/>
          </a:p>
        </p:txBody>
      </p:sp>
    </p:spTree>
    <p:extLst>
      <p:ext uri="{BB962C8B-B14F-4D97-AF65-F5344CB8AC3E}">
        <p14:creationId xmlns:p14="http://schemas.microsoft.com/office/powerpoint/2010/main" val="1506304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nl-BE" smtClean="0"/>
              <a:t>Cliquez et modifiez le titre</a:t>
            </a:r>
            <a:endParaRPr lang="fr-FR"/>
          </a:p>
        </p:txBody>
      </p:sp>
      <p:sp>
        <p:nvSpPr>
          <p:cNvPr id="3" name="Espace réservé de la date 2"/>
          <p:cNvSpPr>
            <a:spLocks noGrp="1"/>
          </p:cNvSpPr>
          <p:nvPr>
            <p:ph type="dt" sz="half" idx="10"/>
          </p:nvPr>
        </p:nvSpPr>
        <p:spPr/>
        <p:txBody>
          <a:bodyPr/>
          <a:lstStyle/>
          <a:p>
            <a:fld id="{4A09842E-74DB-CD49-B64D-860F172F4C23}" type="datetimeFigureOut">
              <a:rPr lang="fr-FR" smtClean="0"/>
              <a:t>14/03/2017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F345C09-2F04-2140-BC16-CEC7773A2E1C}" type="slidenum">
              <a:rPr lang="fr-FR" smtClean="0"/>
              <a:t>‹#›</a:t>
            </a:fld>
            <a:endParaRPr lang="fr-FR"/>
          </a:p>
        </p:txBody>
      </p:sp>
    </p:spTree>
    <p:extLst>
      <p:ext uri="{BB962C8B-B14F-4D97-AF65-F5344CB8AC3E}">
        <p14:creationId xmlns:p14="http://schemas.microsoft.com/office/powerpoint/2010/main" val="1919156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A09842E-74DB-CD49-B64D-860F172F4C23}" type="datetimeFigureOut">
              <a:rPr lang="fr-FR" smtClean="0"/>
              <a:t>14/03/2017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F345C09-2F04-2140-BC16-CEC7773A2E1C}" type="slidenum">
              <a:rPr lang="fr-FR" smtClean="0"/>
              <a:t>‹#›</a:t>
            </a:fld>
            <a:endParaRPr lang="fr-FR"/>
          </a:p>
        </p:txBody>
      </p:sp>
    </p:spTree>
    <p:extLst>
      <p:ext uri="{BB962C8B-B14F-4D97-AF65-F5344CB8AC3E}">
        <p14:creationId xmlns:p14="http://schemas.microsoft.com/office/powerpoint/2010/main" val="51707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nl-BE" smtClean="0"/>
              <a:t>Cliquez et modifiez le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BE" smtClean="0"/>
              <a:t>Cliquez pour modifier les styles du texte du masque</a:t>
            </a:r>
          </a:p>
        </p:txBody>
      </p:sp>
      <p:sp>
        <p:nvSpPr>
          <p:cNvPr id="5" name="Espace réservé de la date 4"/>
          <p:cNvSpPr>
            <a:spLocks noGrp="1"/>
          </p:cNvSpPr>
          <p:nvPr>
            <p:ph type="dt" sz="half" idx="10"/>
          </p:nvPr>
        </p:nvSpPr>
        <p:spPr/>
        <p:txBody>
          <a:bodyPr/>
          <a:lstStyle/>
          <a:p>
            <a:fld id="{4A09842E-74DB-CD49-B64D-860F172F4C23}" type="datetimeFigureOut">
              <a:rPr lang="fr-FR" smtClean="0"/>
              <a:t>14/03/2017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345C09-2F04-2140-BC16-CEC7773A2E1C}" type="slidenum">
              <a:rPr lang="fr-FR" smtClean="0"/>
              <a:t>‹#›</a:t>
            </a:fld>
            <a:endParaRPr lang="fr-FR"/>
          </a:p>
        </p:txBody>
      </p:sp>
    </p:spTree>
    <p:extLst>
      <p:ext uri="{BB962C8B-B14F-4D97-AF65-F5344CB8AC3E}">
        <p14:creationId xmlns:p14="http://schemas.microsoft.com/office/powerpoint/2010/main" val="1462155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nl-BE" smtClean="0"/>
              <a:t>Cliquez et modifiez le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BE" smtClean="0"/>
              <a:t>Cliquez pour modifier les styles du texte du masque</a:t>
            </a:r>
          </a:p>
        </p:txBody>
      </p:sp>
      <p:sp>
        <p:nvSpPr>
          <p:cNvPr id="5" name="Espace réservé de la date 4"/>
          <p:cNvSpPr>
            <a:spLocks noGrp="1"/>
          </p:cNvSpPr>
          <p:nvPr>
            <p:ph type="dt" sz="half" idx="10"/>
          </p:nvPr>
        </p:nvSpPr>
        <p:spPr/>
        <p:txBody>
          <a:bodyPr/>
          <a:lstStyle/>
          <a:p>
            <a:fld id="{4A09842E-74DB-CD49-B64D-860F172F4C23}" type="datetimeFigureOut">
              <a:rPr lang="fr-FR" smtClean="0"/>
              <a:t>14/03/2017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345C09-2F04-2140-BC16-CEC7773A2E1C}" type="slidenum">
              <a:rPr lang="fr-FR" smtClean="0"/>
              <a:t>‹#›</a:t>
            </a:fld>
            <a:endParaRPr lang="fr-FR"/>
          </a:p>
        </p:txBody>
      </p:sp>
    </p:spTree>
    <p:extLst>
      <p:ext uri="{BB962C8B-B14F-4D97-AF65-F5344CB8AC3E}">
        <p14:creationId xmlns:p14="http://schemas.microsoft.com/office/powerpoint/2010/main" val="7956621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BE" smtClean="0"/>
              <a:t>Cliquez et modifiez le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BE" smtClean="0"/>
              <a:t>Cliquez pour modifier les styles du texte du masque</a:t>
            </a:r>
          </a:p>
          <a:p>
            <a:pPr lvl="1"/>
            <a:r>
              <a:rPr lang="nl-BE" smtClean="0"/>
              <a:t>Deuxième niveau</a:t>
            </a:r>
          </a:p>
          <a:p>
            <a:pPr lvl="2"/>
            <a:r>
              <a:rPr lang="nl-BE" smtClean="0"/>
              <a:t>Troisième niveau</a:t>
            </a:r>
          </a:p>
          <a:p>
            <a:pPr lvl="3"/>
            <a:r>
              <a:rPr lang="nl-BE" smtClean="0"/>
              <a:t>Quatrième niveau</a:t>
            </a:r>
          </a:p>
          <a:p>
            <a:pPr lvl="4"/>
            <a:r>
              <a:rPr lang="nl-BE"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09842E-74DB-CD49-B64D-860F172F4C23}" type="datetimeFigureOut">
              <a:rPr lang="fr-FR" smtClean="0"/>
              <a:t>14/03/2017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45C09-2F04-2140-BC16-CEC7773A2E1C}" type="slidenum">
              <a:rPr lang="fr-FR" smtClean="0"/>
              <a:t>‹#›</a:t>
            </a:fld>
            <a:endParaRPr lang="fr-FR"/>
          </a:p>
        </p:txBody>
      </p:sp>
    </p:spTree>
    <p:extLst>
      <p:ext uri="{BB962C8B-B14F-4D97-AF65-F5344CB8AC3E}">
        <p14:creationId xmlns:p14="http://schemas.microsoft.com/office/powerpoint/2010/main" val="494882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b="1" dirty="0"/>
              <a:t>The </a:t>
            </a:r>
            <a:r>
              <a:rPr lang="fr-FR" b="1" dirty="0" err="1"/>
              <a:t>politics</a:t>
            </a:r>
            <a:r>
              <a:rPr lang="fr-FR" b="1" dirty="0"/>
              <a:t> of “</a:t>
            </a:r>
            <a:r>
              <a:rPr lang="fr-FR" b="1" dirty="0" err="1" smtClean="0"/>
              <a:t>grayboxing</a:t>
            </a:r>
            <a:r>
              <a:rPr lang="fr-FR" b="1" dirty="0" smtClean="0"/>
              <a:t>”</a:t>
            </a:r>
            <a:endParaRPr lang="fr-FR" dirty="0"/>
          </a:p>
        </p:txBody>
      </p:sp>
      <p:sp>
        <p:nvSpPr>
          <p:cNvPr id="3" name="Sous-titre 2"/>
          <p:cNvSpPr>
            <a:spLocks noGrp="1"/>
          </p:cNvSpPr>
          <p:nvPr>
            <p:ph type="subTitle" idx="1"/>
          </p:nvPr>
        </p:nvSpPr>
        <p:spPr>
          <a:xfrm>
            <a:off x="1524000" y="3602037"/>
            <a:ext cx="9144000" cy="2622299"/>
          </a:xfrm>
        </p:spPr>
        <p:txBody>
          <a:bodyPr>
            <a:normAutofit lnSpcReduction="10000"/>
          </a:bodyPr>
          <a:lstStyle/>
          <a:p>
            <a:r>
              <a:rPr lang="fr-FR" b="1" dirty="0" smtClean="0"/>
              <a:t>The use of QSAR </a:t>
            </a:r>
            <a:r>
              <a:rPr lang="fr-FR" b="1" dirty="0" err="1" smtClean="0"/>
              <a:t>models</a:t>
            </a:r>
            <a:r>
              <a:rPr lang="fr-FR" b="1" dirty="0" smtClean="0"/>
              <a:t> for the flexible </a:t>
            </a:r>
            <a:r>
              <a:rPr lang="fr-FR" b="1" dirty="0" err="1" smtClean="0"/>
              <a:t>regulation</a:t>
            </a:r>
            <a:r>
              <a:rPr lang="fr-FR" b="1" dirty="0" smtClean="0"/>
              <a:t> of </a:t>
            </a:r>
            <a:r>
              <a:rPr lang="fr-FR" b="1" dirty="0" err="1" smtClean="0"/>
              <a:t>chemicals</a:t>
            </a:r>
            <a:endParaRPr lang="fr-FR" b="1" dirty="0" smtClean="0"/>
          </a:p>
          <a:p>
            <a:endParaRPr lang="fr-FR" b="1" dirty="0"/>
          </a:p>
          <a:p>
            <a:endParaRPr lang="fr-FR" b="1" dirty="0" smtClean="0"/>
          </a:p>
          <a:p>
            <a:endParaRPr lang="fr-FR" b="1" dirty="0"/>
          </a:p>
          <a:p>
            <a:r>
              <a:rPr lang="fr-FR" b="1" dirty="0" smtClean="0"/>
              <a:t>François Thoreau</a:t>
            </a:r>
          </a:p>
          <a:p>
            <a:r>
              <a:rPr lang="fr-FR" b="1" dirty="0" smtClean="0"/>
              <a:t>LSE, March 14th 2017</a:t>
            </a:r>
          </a:p>
        </p:txBody>
      </p:sp>
    </p:spTree>
    <p:extLst>
      <p:ext uri="{BB962C8B-B14F-4D97-AF65-F5344CB8AC3E}">
        <p14:creationId xmlns:p14="http://schemas.microsoft.com/office/powerpoint/2010/main" val="674126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4"/>
            <a:ext cx="10515600" cy="4884892"/>
          </a:xfrm>
        </p:spPr>
        <p:txBody>
          <a:bodyPr>
            <a:normAutofit fontScale="92500"/>
          </a:bodyPr>
          <a:lstStyle/>
          <a:p>
            <a:r>
              <a:rPr lang="fr-FR" dirty="0" smtClean="0"/>
              <a:t>The </a:t>
            </a:r>
            <a:r>
              <a:rPr lang="fr-FR" dirty="0" err="1" smtClean="0"/>
              <a:t>grouping</a:t>
            </a:r>
            <a:r>
              <a:rPr lang="fr-FR" dirty="0" smtClean="0"/>
              <a:t> of the fruits: the green </a:t>
            </a:r>
            <a:r>
              <a:rPr lang="fr-FR" dirty="0" err="1" smtClean="0"/>
              <a:t>ones</a:t>
            </a:r>
            <a:r>
              <a:rPr lang="fr-FR" dirty="0" smtClean="0"/>
              <a:t>, </a:t>
            </a:r>
            <a:r>
              <a:rPr lang="fr-FR" dirty="0" err="1" smtClean="0"/>
              <a:t>yellow</a:t>
            </a:r>
            <a:r>
              <a:rPr lang="fr-FR" dirty="0" smtClean="0"/>
              <a:t> </a:t>
            </a:r>
            <a:r>
              <a:rPr lang="fr-FR" dirty="0" err="1" smtClean="0"/>
              <a:t>ones</a:t>
            </a:r>
            <a:r>
              <a:rPr lang="fr-FR" dirty="0" smtClean="0"/>
              <a:t>, </a:t>
            </a:r>
            <a:r>
              <a:rPr lang="fr-FR" dirty="0" err="1" smtClean="0"/>
              <a:t>big</a:t>
            </a:r>
            <a:r>
              <a:rPr lang="fr-FR" dirty="0" smtClean="0"/>
              <a:t> </a:t>
            </a:r>
            <a:r>
              <a:rPr lang="fr-FR" dirty="0" err="1" smtClean="0"/>
              <a:t>ones</a:t>
            </a:r>
            <a:r>
              <a:rPr lang="fr-FR" dirty="0" smtClean="0"/>
              <a:t>, </a:t>
            </a:r>
            <a:r>
              <a:rPr lang="fr-FR" dirty="0" err="1" smtClean="0"/>
              <a:t>small</a:t>
            </a:r>
            <a:r>
              <a:rPr lang="fr-FR" dirty="0" smtClean="0"/>
              <a:t> </a:t>
            </a:r>
            <a:r>
              <a:rPr lang="fr-FR" dirty="0" err="1" smtClean="0"/>
              <a:t>ones</a:t>
            </a:r>
            <a:r>
              <a:rPr lang="fr-FR" dirty="0" smtClean="0"/>
              <a:t>, rond </a:t>
            </a:r>
            <a:r>
              <a:rPr lang="fr-FR" dirty="0" err="1" smtClean="0"/>
              <a:t>ones</a:t>
            </a:r>
            <a:r>
              <a:rPr lang="mr-IN" dirty="0" smtClean="0"/>
              <a:t>…</a:t>
            </a:r>
            <a:r>
              <a:rPr lang="nl-BE" dirty="0"/>
              <a:t> </a:t>
            </a:r>
            <a:r>
              <a:rPr lang="nl-BE" dirty="0" smtClean="0"/>
              <a:t>these are the descriptors.</a:t>
            </a:r>
          </a:p>
          <a:p>
            <a:r>
              <a:rPr lang="nl-BE" dirty="0" smtClean="0"/>
              <a:t>Neither </a:t>
            </a:r>
            <a:r>
              <a:rPr lang="nl-BE" i="1" dirty="0" smtClean="0"/>
              <a:t>all the fruits</a:t>
            </a:r>
            <a:r>
              <a:rPr lang="nl-BE" dirty="0" smtClean="0"/>
              <a:t> in general, nor </a:t>
            </a:r>
            <a:r>
              <a:rPr lang="nl-BE" i="1" dirty="0" smtClean="0"/>
              <a:t>one fruit</a:t>
            </a:r>
            <a:r>
              <a:rPr lang="nl-BE" dirty="0" smtClean="0"/>
              <a:t> in particular, but new categories at the locus of different descriptors. Think about your local grocery store: “I would like two pounds of green-rond-middle-sized fruits please”. This is a new grouping of fruits! </a:t>
            </a:r>
          </a:p>
          <a:p>
            <a:r>
              <a:rPr lang="nl-BE" dirty="0"/>
              <a:t>What for</a:t>
            </a:r>
            <a:r>
              <a:rPr lang="nl-BE" dirty="0" smtClean="0"/>
              <a:t>? Obviously to look into the biological activity of the fruit, but</a:t>
            </a:r>
            <a:r>
              <a:rPr lang="mr-IN" dirty="0" smtClean="0"/>
              <a:t>…</a:t>
            </a:r>
            <a:r>
              <a:rPr lang="nl-BE" dirty="0" smtClean="0"/>
              <a:t> </a:t>
            </a:r>
          </a:p>
          <a:p>
            <a:r>
              <a:rPr lang="nl-BE" dirty="0" smtClean="0"/>
              <a:t>For better human digestion? For feeding horses? For engaging into industrial processing to factory horse food? For turning fruits into juices for kids (with which ratio juice / pulp?)? For drying them so as to preserve them? And so on. Each use will drive the specifics features of interest.</a:t>
            </a:r>
            <a:endParaRPr lang="nl-BE" dirty="0"/>
          </a:p>
        </p:txBody>
      </p:sp>
      <p:grpSp>
        <p:nvGrpSpPr>
          <p:cNvPr id="14" name="Grouper 13"/>
          <p:cNvGrpSpPr/>
          <p:nvPr/>
        </p:nvGrpSpPr>
        <p:grpSpPr>
          <a:xfrm>
            <a:off x="2141950" y="510049"/>
            <a:ext cx="7908099" cy="989802"/>
            <a:chOff x="1338670" y="495301"/>
            <a:chExt cx="7908099" cy="989802"/>
          </a:xfrm>
        </p:grpSpPr>
        <p:pic>
          <p:nvPicPr>
            <p:cNvPr id="6" name="Imag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08426" y="780251"/>
              <a:ext cx="588795" cy="493721"/>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15495" y="653426"/>
              <a:ext cx="721732" cy="747367"/>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54739" y="715348"/>
              <a:ext cx="649338" cy="610378"/>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37467" y="702305"/>
              <a:ext cx="817032" cy="649608"/>
            </a:xfrm>
            <a:prstGeom prst="rect">
              <a:avLst/>
            </a:prstGeom>
          </p:spPr>
        </p:pic>
        <p:pic>
          <p:nvPicPr>
            <p:cNvPr id="10" name="Image 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397461" y="495301"/>
              <a:ext cx="690458" cy="989802"/>
            </a:xfrm>
            <a:prstGeom prst="rect">
              <a:avLst/>
            </a:prstGeom>
          </p:spPr>
        </p:pic>
        <p:pic>
          <p:nvPicPr>
            <p:cNvPr id="11" name="Image 1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338670" y="500912"/>
              <a:ext cx="669516" cy="935294"/>
            </a:xfrm>
            <a:prstGeom prst="rect">
              <a:avLst/>
            </a:prstGeom>
          </p:spPr>
        </p:pic>
        <p:pic>
          <p:nvPicPr>
            <p:cNvPr id="12" name="Image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804317" y="608340"/>
              <a:ext cx="442452" cy="763723"/>
            </a:xfrm>
            <a:prstGeom prst="rect">
              <a:avLst/>
            </a:prstGeom>
          </p:spPr>
        </p:pic>
        <p:pic>
          <p:nvPicPr>
            <p:cNvPr id="13" name="Image 12"/>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488159" y="754053"/>
              <a:ext cx="527096" cy="546115"/>
            </a:xfrm>
            <a:prstGeom prst="rect">
              <a:avLst/>
            </a:prstGeom>
          </p:spPr>
        </p:pic>
      </p:grpSp>
    </p:spTree>
    <p:extLst>
      <p:ext uri="{BB962C8B-B14F-4D97-AF65-F5344CB8AC3E}">
        <p14:creationId xmlns:p14="http://schemas.microsoft.com/office/powerpoint/2010/main" val="163895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10515600" cy="4825898"/>
          </a:xfrm>
        </p:spPr>
        <p:txBody>
          <a:bodyPr>
            <a:normAutofit lnSpcReduction="10000"/>
          </a:bodyPr>
          <a:lstStyle/>
          <a:p>
            <a:r>
              <a:rPr lang="fr-FR" dirty="0"/>
              <a:t>The </a:t>
            </a:r>
            <a:r>
              <a:rPr lang="fr-FR" dirty="0" err="1"/>
              <a:t>domain</a:t>
            </a:r>
            <a:r>
              <a:rPr lang="fr-FR" dirty="0"/>
              <a:t> of </a:t>
            </a:r>
            <a:r>
              <a:rPr lang="fr-FR" dirty="0" err="1"/>
              <a:t>validity</a:t>
            </a:r>
            <a:r>
              <a:rPr lang="fr-FR" dirty="0"/>
              <a:t> </a:t>
            </a:r>
            <a:r>
              <a:rPr lang="fr-FR" dirty="0" err="1"/>
              <a:t>is</a:t>
            </a:r>
            <a:r>
              <a:rPr lang="fr-FR" dirty="0"/>
              <a:t> </a:t>
            </a:r>
            <a:r>
              <a:rPr lang="fr-FR" dirty="0" err="1"/>
              <a:t>determined</a:t>
            </a:r>
            <a:r>
              <a:rPr lang="fr-FR" dirty="0"/>
              <a:t> by </a:t>
            </a:r>
            <a:r>
              <a:rPr lang="fr-FR" dirty="0" smtClean="0"/>
              <a:t>a partial </a:t>
            </a:r>
            <a:r>
              <a:rPr lang="fr-FR" dirty="0" err="1" smtClean="0"/>
              <a:t>choice</a:t>
            </a:r>
            <a:r>
              <a:rPr lang="fr-FR" dirty="0" smtClean="0"/>
              <a:t> of </a:t>
            </a:r>
            <a:r>
              <a:rPr lang="fr-FR" dirty="0" err="1" smtClean="0"/>
              <a:t>descriptors</a:t>
            </a:r>
            <a:r>
              <a:rPr lang="fr-FR" dirty="0" smtClean="0"/>
              <a:t>. Size, </a:t>
            </a:r>
            <a:r>
              <a:rPr lang="fr-FR" dirty="0" err="1" smtClean="0"/>
              <a:t>color</a:t>
            </a:r>
            <a:r>
              <a:rPr lang="fr-FR" dirty="0" smtClean="0"/>
              <a:t>, </a:t>
            </a:r>
            <a:r>
              <a:rPr lang="fr-FR" dirty="0" err="1" smtClean="0"/>
              <a:t>shape</a:t>
            </a:r>
            <a:r>
              <a:rPr lang="mr-IN" dirty="0" smtClean="0"/>
              <a:t>…</a:t>
            </a:r>
            <a:r>
              <a:rPr lang="nl-BE" dirty="0" smtClean="0"/>
              <a:t> </a:t>
            </a:r>
            <a:r>
              <a:rPr lang="fr-FR" dirty="0" smtClean="0"/>
              <a:t>but </a:t>
            </a:r>
            <a:r>
              <a:rPr lang="fr-FR" dirty="0"/>
              <a:t>how about </a:t>
            </a:r>
            <a:r>
              <a:rPr lang="fr-FR" dirty="0" err="1"/>
              <a:t>thickness</a:t>
            </a:r>
            <a:r>
              <a:rPr lang="fr-FR" dirty="0"/>
              <a:t> of skin? </a:t>
            </a:r>
            <a:r>
              <a:rPr lang="fr-FR" dirty="0" err="1"/>
              <a:t>Firmness</a:t>
            </a:r>
            <a:r>
              <a:rPr lang="fr-FR" dirty="0"/>
              <a:t> of </a:t>
            </a:r>
            <a:r>
              <a:rPr lang="fr-FR" dirty="0" err="1"/>
              <a:t>pulp</a:t>
            </a:r>
            <a:r>
              <a:rPr lang="fr-FR" dirty="0"/>
              <a:t>? </a:t>
            </a:r>
            <a:r>
              <a:rPr lang="fr-FR" dirty="0" err="1"/>
              <a:t>Glitches</a:t>
            </a:r>
            <a:r>
              <a:rPr lang="fr-FR" dirty="0"/>
              <a:t> or stone? If </a:t>
            </a:r>
            <a:r>
              <a:rPr lang="fr-FR" dirty="0" err="1"/>
              <a:t>glitches</a:t>
            </a:r>
            <a:r>
              <a:rPr lang="fr-FR" dirty="0"/>
              <a:t>, </a:t>
            </a:r>
            <a:r>
              <a:rPr lang="fr-FR" dirty="0" err="1"/>
              <a:t>inside</a:t>
            </a:r>
            <a:r>
              <a:rPr lang="fr-FR" dirty="0"/>
              <a:t> </a:t>
            </a:r>
            <a:r>
              <a:rPr lang="fr-FR" dirty="0" smtClean="0"/>
              <a:t>or on the surface? And </a:t>
            </a:r>
            <a:r>
              <a:rPr lang="fr-FR" dirty="0" err="1" smtClean="0"/>
              <a:t>counting</a:t>
            </a:r>
            <a:r>
              <a:rPr lang="mr-IN" dirty="0" smtClean="0"/>
              <a:t>…</a:t>
            </a:r>
            <a:r>
              <a:rPr lang="nl-BE" dirty="0" smtClean="0"/>
              <a:t> This delineate</a:t>
            </a:r>
            <a:r>
              <a:rPr lang="fr-FR" dirty="0" smtClean="0"/>
              <a:t> the </a:t>
            </a:r>
            <a:r>
              <a:rPr lang="fr-FR" dirty="0" err="1" smtClean="0"/>
              <a:t>space</a:t>
            </a:r>
            <a:r>
              <a:rPr lang="fr-FR" dirty="0" smtClean="0"/>
              <a:t> of </a:t>
            </a:r>
            <a:r>
              <a:rPr lang="nl-BE" dirty="0" smtClean="0"/>
              <a:t>green-rond-middle-sized fruits. In sociology: “middle-age-wealthy-progressive-educated</a:t>
            </a:r>
            <a:r>
              <a:rPr lang="en-US" dirty="0"/>
              <a:t>-</a:t>
            </a:r>
            <a:r>
              <a:rPr lang="nl-BE" dirty="0" smtClean="0"/>
              <a:t>white-women”. How not to over- under- fit the model?  </a:t>
            </a:r>
          </a:p>
          <a:p>
            <a:r>
              <a:rPr lang="nl-BE" dirty="0" smtClean="0"/>
              <a:t>Chosing descriptor and tracing statistical correlation is always experimental. Does green match apples and pears? Yes probably (depends on the variety). But green does not match accurately apples and oranges. It takes trial and errors to see if a descriptor “answers”. </a:t>
            </a:r>
            <a:endParaRPr lang="fr-FR" dirty="0" smtClean="0"/>
          </a:p>
          <a:p>
            <a:r>
              <a:rPr lang="fr-FR" dirty="0" smtClean="0"/>
              <a:t>And </a:t>
            </a:r>
            <a:r>
              <a:rPr lang="fr-FR" dirty="0" err="1" smtClean="0"/>
              <a:t>let’s</a:t>
            </a:r>
            <a:r>
              <a:rPr lang="fr-FR" dirty="0" smtClean="0"/>
              <a:t> not </a:t>
            </a:r>
            <a:r>
              <a:rPr lang="fr-FR" dirty="0" err="1" smtClean="0"/>
              <a:t>forget</a:t>
            </a:r>
            <a:r>
              <a:rPr lang="fr-FR" dirty="0" smtClean="0"/>
              <a:t> the </a:t>
            </a:r>
            <a:r>
              <a:rPr lang="fr-FR" dirty="0"/>
              <a:t>quantitative structure-</a:t>
            </a:r>
            <a:r>
              <a:rPr lang="fr-FR" dirty="0" err="1"/>
              <a:t>activity</a:t>
            </a:r>
            <a:r>
              <a:rPr lang="fr-FR" dirty="0"/>
              <a:t> </a:t>
            </a:r>
            <a:r>
              <a:rPr lang="fr-FR" dirty="0" err="1"/>
              <a:t>hypothesis</a:t>
            </a:r>
            <a:r>
              <a:rPr lang="fr-FR" dirty="0"/>
              <a:t>: “if a fruit </a:t>
            </a:r>
            <a:r>
              <a:rPr lang="fr-FR" dirty="0" err="1"/>
              <a:t>shares</a:t>
            </a:r>
            <a:r>
              <a:rPr lang="fr-FR" dirty="0"/>
              <a:t> the </a:t>
            </a:r>
            <a:r>
              <a:rPr lang="fr-FR" dirty="0" err="1"/>
              <a:t>same</a:t>
            </a:r>
            <a:r>
              <a:rPr lang="fr-FR" dirty="0"/>
              <a:t> </a:t>
            </a:r>
            <a:r>
              <a:rPr lang="fr-FR" dirty="0" err="1"/>
              <a:t>characteristics</a:t>
            </a:r>
            <a:r>
              <a:rPr lang="fr-FR" dirty="0"/>
              <a:t> </a:t>
            </a:r>
            <a:r>
              <a:rPr lang="fr-FR" dirty="0" err="1"/>
              <a:t>with</a:t>
            </a:r>
            <a:r>
              <a:rPr lang="fr-FR" dirty="0"/>
              <a:t> </a:t>
            </a:r>
            <a:r>
              <a:rPr lang="fr-FR" dirty="0" err="1"/>
              <a:t>another</a:t>
            </a:r>
            <a:r>
              <a:rPr lang="fr-FR" dirty="0"/>
              <a:t> one </a:t>
            </a:r>
            <a:r>
              <a:rPr lang="fr-FR" dirty="0" err="1"/>
              <a:t>along</a:t>
            </a:r>
            <a:r>
              <a:rPr lang="fr-FR" dirty="0"/>
              <a:t> the </a:t>
            </a:r>
            <a:r>
              <a:rPr lang="fr-FR" dirty="0" err="1"/>
              <a:t>chosen</a:t>
            </a:r>
            <a:r>
              <a:rPr lang="fr-FR" dirty="0"/>
              <a:t> </a:t>
            </a:r>
            <a:r>
              <a:rPr lang="fr-FR" dirty="0" err="1"/>
              <a:t>descriptors</a:t>
            </a:r>
            <a:r>
              <a:rPr lang="fr-FR" dirty="0"/>
              <a:t>, </a:t>
            </a:r>
            <a:r>
              <a:rPr lang="fr-FR" dirty="0" err="1"/>
              <a:t>then</a:t>
            </a:r>
            <a:r>
              <a:rPr lang="fr-FR" dirty="0"/>
              <a:t> </a:t>
            </a:r>
            <a:r>
              <a:rPr lang="fr-FR" dirty="0" err="1"/>
              <a:t>it</a:t>
            </a:r>
            <a:r>
              <a:rPr lang="fr-FR" dirty="0"/>
              <a:t> </a:t>
            </a:r>
            <a:r>
              <a:rPr lang="fr-FR" dirty="0" err="1"/>
              <a:t>will</a:t>
            </a:r>
            <a:r>
              <a:rPr lang="fr-FR" dirty="0"/>
              <a:t> taste the </a:t>
            </a:r>
            <a:r>
              <a:rPr lang="fr-FR" dirty="0" err="1"/>
              <a:t>same</a:t>
            </a:r>
            <a:r>
              <a:rPr lang="fr-FR" dirty="0"/>
              <a:t>!“</a:t>
            </a:r>
          </a:p>
          <a:p>
            <a:pPr marL="0" indent="0">
              <a:buNone/>
            </a:pPr>
            <a:endParaRPr lang="fr-FR" dirty="0"/>
          </a:p>
        </p:txBody>
      </p:sp>
      <p:grpSp>
        <p:nvGrpSpPr>
          <p:cNvPr id="14" name="Grouper 13"/>
          <p:cNvGrpSpPr/>
          <p:nvPr/>
        </p:nvGrpSpPr>
        <p:grpSpPr>
          <a:xfrm>
            <a:off x="2141950" y="510050"/>
            <a:ext cx="7908099" cy="989802"/>
            <a:chOff x="1338670" y="495301"/>
            <a:chExt cx="7908099" cy="989802"/>
          </a:xfrm>
        </p:grpSpPr>
        <p:pic>
          <p:nvPicPr>
            <p:cNvPr id="6" name="Imag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08426" y="780251"/>
              <a:ext cx="588795" cy="493721"/>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15495" y="653426"/>
              <a:ext cx="721732" cy="747367"/>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54739" y="715348"/>
              <a:ext cx="649338" cy="610378"/>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537467" y="702305"/>
              <a:ext cx="817032" cy="649608"/>
            </a:xfrm>
            <a:prstGeom prst="rect">
              <a:avLst/>
            </a:prstGeom>
          </p:spPr>
        </p:pic>
        <p:pic>
          <p:nvPicPr>
            <p:cNvPr id="10" name="Image 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397461" y="495301"/>
              <a:ext cx="690458" cy="989802"/>
            </a:xfrm>
            <a:prstGeom prst="rect">
              <a:avLst/>
            </a:prstGeom>
          </p:spPr>
        </p:pic>
        <p:pic>
          <p:nvPicPr>
            <p:cNvPr id="11" name="Image 1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338670" y="500912"/>
              <a:ext cx="669516" cy="935294"/>
            </a:xfrm>
            <a:prstGeom prst="rect">
              <a:avLst/>
            </a:prstGeom>
          </p:spPr>
        </p:pic>
        <p:pic>
          <p:nvPicPr>
            <p:cNvPr id="12" name="Image 1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804317" y="608340"/>
              <a:ext cx="442452" cy="763723"/>
            </a:xfrm>
            <a:prstGeom prst="rect">
              <a:avLst/>
            </a:prstGeom>
          </p:spPr>
        </p:pic>
        <p:pic>
          <p:nvPicPr>
            <p:cNvPr id="13" name="Image 12"/>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488159" y="754053"/>
              <a:ext cx="527096" cy="546115"/>
            </a:xfrm>
            <a:prstGeom prst="rect">
              <a:avLst/>
            </a:prstGeom>
          </p:spPr>
        </p:pic>
      </p:grpSp>
    </p:spTree>
    <p:extLst>
      <p:ext uri="{BB962C8B-B14F-4D97-AF65-F5344CB8AC3E}">
        <p14:creationId xmlns:p14="http://schemas.microsoft.com/office/powerpoint/2010/main" val="41612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41438" y="919469"/>
            <a:ext cx="4839929" cy="5496479"/>
          </a:xfrm>
        </p:spPr>
        <p:txBody>
          <a:bodyPr>
            <a:normAutofit/>
          </a:bodyPr>
          <a:lstStyle/>
          <a:p>
            <a:pPr marL="0" indent="0">
              <a:buNone/>
            </a:pPr>
            <a:r>
              <a:rPr lang="en-GB" dirty="0" smtClean="0"/>
              <a:t>	Multi-variable setting</a:t>
            </a:r>
          </a:p>
          <a:p>
            <a:endParaRPr lang="en-GB" dirty="0" smtClean="0"/>
          </a:p>
          <a:p>
            <a:pPr marL="0" indent="0">
              <a:buNone/>
            </a:pPr>
            <a:endParaRPr lang="en-GB" dirty="0"/>
          </a:p>
          <a:p>
            <a:pPr marL="0" indent="0">
              <a:buNone/>
            </a:pPr>
            <a:endParaRPr lang="en-GB" dirty="0" smtClean="0"/>
          </a:p>
          <a:p>
            <a:endParaRPr lang="en-GB" dirty="0" smtClean="0"/>
          </a:p>
          <a:p>
            <a:r>
              <a:rPr lang="en-GB" dirty="0" smtClean="0"/>
              <a:t>Models does not represent “the reality” but “a reality”</a:t>
            </a:r>
          </a:p>
          <a:p>
            <a:r>
              <a:rPr lang="en-GB" dirty="0" smtClean="0"/>
              <a:t>They cannot fit complex situations, e.g. </a:t>
            </a:r>
            <a:r>
              <a:rPr lang="en-GB" dirty="0" err="1" smtClean="0"/>
              <a:t>exotoxicity</a:t>
            </a:r>
            <a:r>
              <a:rPr lang="en-GB" dirty="0" smtClean="0"/>
              <a:t>, long-term exposures</a:t>
            </a:r>
            <a:endParaRPr lang="en-GB" dirty="0"/>
          </a:p>
        </p:txBody>
      </p:sp>
      <p:pic>
        <p:nvPicPr>
          <p:cNvPr id="5" name="Imag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92036" y="919469"/>
            <a:ext cx="6699964" cy="5018507"/>
          </a:xfrm>
          <a:prstGeom prst="rect">
            <a:avLst/>
          </a:prstGeom>
          <a:ln>
            <a:solidFill>
              <a:schemeClr val="accent1"/>
            </a:solidFill>
          </a:ln>
        </p:spPr>
      </p:pic>
    </p:spTree>
    <p:extLst>
      <p:ext uri="{BB962C8B-B14F-4D97-AF65-F5344CB8AC3E}">
        <p14:creationId xmlns:p14="http://schemas.microsoft.com/office/powerpoint/2010/main" val="1372482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a:t>
            </a:r>
            <a:r>
              <a:rPr lang="en-GB" dirty="0" err="1" smtClean="0"/>
              <a:t>Greyboxing</a:t>
            </a:r>
            <a:r>
              <a:rPr lang="en-GB" dirty="0" smtClean="0"/>
              <a:t>”</a:t>
            </a:r>
            <a:r>
              <a:rPr lang="mr-IN" dirty="0" smtClean="0"/>
              <a:t>…</a:t>
            </a:r>
            <a:endParaRPr lang="en-GB" dirty="0"/>
          </a:p>
        </p:txBody>
      </p:sp>
      <p:sp>
        <p:nvSpPr>
          <p:cNvPr id="3" name="Espace réservé du contenu 2"/>
          <p:cNvSpPr>
            <a:spLocks noGrp="1"/>
          </p:cNvSpPr>
          <p:nvPr>
            <p:ph idx="1"/>
          </p:nvPr>
        </p:nvSpPr>
        <p:spPr/>
        <p:txBody>
          <a:bodyPr/>
          <a:lstStyle/>
          <a:p>
            <a:r>
              <a:rPr lang="en-GB" dirty="0" smtClean="0"/>
              <a:t>What </a:t>
            </a:r>
            <a:r>
              <a:rPr lang="en-GB" dirty="0"/>
              <a:t>is constructed is a negotiated frame </a:t>
            </a:r>
            <a:r>
              <a:rPr lang="en-GB" dirty="0" smtClean="0"/>
              <a:t>among industrial actors and regulators, under the coordination of OECD </a:t>
            </a:r>
          </a:p>
          <a:p>
            <a:r>
              <a:rPr lang="en-GB" dirty="0" smtClean="0"/>
              <a:t>This frame has to be predictable and to offer process guarantees for each other =&gt; standardisation (Toolbox</a:t>
            </a:r>
            <a:r>
              <a:rPr lang="mr-IN" dirty="0" smtClean="0"/>
              <a:t>…</a:t>
            </a:r>
            <a:r>
              <a:rPr lang="nl-BE" dirty="0" smtClean="0"/>
              <a:t>)</a:t>
            </a:r>
            <a:endParaRPr lang="en-GB" dirty="0" smtClean="0"/>
          </a:p>
          <a:p>
            <a:r>
              <a:rPr lang="en-GB" dirty="0" smtClean="0"/>
              <a:t>While it has been borrowed from industrial practice and adjusted to regulatory purposes, industrials are now complying with it</a:t>
            </a:r>
          </a:p>
          <a:p>
            <a:r>
              <a:rPr lang="en-GB" dirty="0" smtClean="0"/>
              <a:t>Yet the frame is flexible, relies on iterative categories subject to changes, evolutions, updates</a:t>
            </a:r>
            <a:r>
              <a:rPr lang="mr-IN" dirty="0" smtClean="0"/>
              <a:t>…</a:t>
            </a:r>
            <a:r>
              <a:rPr lang="nl-BE" dirty="0" smtClean="0"/>
              <a:t> and all of this is not done by the law but operated by QSAR softwares =&gt; “greyboxing” </a:t>
            </a:r>
            <a:endParaRPr lang="fr-FR" dirty="0"/>
          </a:p>
        </p:txBody>
      </p:sp>
    </p:spTree>
    <p:extLst>
      <p:ext uri="{BB962C8B-B14F-4D97-AF65-F5344CB8AC3E}">
        <p14:creationId xmlns:p14="http://schemas.microsoft.com/office/powerpoint/2010/main" val="77889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mr-IN" dirty="0" smtClean="0"/>
              <a:t>…</a:t>
            </a:r>
            <a:r>
              <a:rPr lang="nl-BE" dirty="0" smtClean="0"/>
              <a:t> and its politics (1/2)</a:t>
            </a:r>
            <a:endParaRPr lang="fr-FR" dirty="0"/>
          </a:p>
        </p:txBody>
      </p:sp>
      <p:sp>
        <p:nvSpPr>
          <p:cNvPr id="3" name="Espace réservé du contenu 2"/>
          <p:cNvSpPr>
            <a:spLocks noGrp="1"/>
          </p:cNvSpPr>
          <p:nvPr>
            <p:ph idx="1"/>
          </p:nvPr>
        </p:nvSpPr>
        <p:spPr/>
        <p:txBody>
          <a:bodyPr>
            <a:normAutofit/>
          </a:bodyPr>
          <a:lstStyle/>
          <a:p>
            <a:r>
              <a:rPr lang="en-GB" b="1" dirty="0" smtClean="0"/>
              <a:t>Challenge the evidence-based paradigm in toxicology</a:t>
            </a:r>
            <a:r>
              <a:rPr lang="en-GB" dirty="0" smtClean="0"/>
              <a:t>: dualism toxic / harmless (supposedly) based on the “experimental </a:t>
            </a:r>
            <a:r>
              <a:rPr lang="en-GB" dirty="0" err="1" smtClean="0"/>
              <a:t>dispositif</a:t>
            </a:r>
            <a:r>
              <a:rPr lang="en-GB" dirty="0" smtClean="0"/>
              <a:t>” (Stengers). </a:t>
            </a:r>
          </a:p>
          <a:p>
            <a:r>
              <a:rPr lang="en-GB" dirty="0" smtClean="0"/>
              <a:t>Introduce “</a:t>
            </a:r>
            <a:r>
              <a:rPr lang="en-GB" b="1" dirty="0" err="1" smtClean="0"/>
              <a:t>populational</a:t>
            </a:r>
            <a:r>
              <a:rPr lang="en-GB" b="1" dirty="0" smtClean="0"/>
              <a:t> thinking</a:t>
            </a:r>
            <a:r>
              <a:rPr lang="en-GB" dirty="0" smtClean="0"/>
              <a:t>” into the realm of materials and chemicals: it cuts across the whole and the part, transversally, and constitutes groups, families, cohorts as new objects of government. </a:t>
            </a:r>
          </a:p>
          <a:p>
            <a:r>
              <a:rPr lang="en-GB" dirty="0" smtClean="0"/>
              <a:t>Yet it is a “non-living” politics : an emerging form of </a:t>
            </a:r>
            <a:r>
              <a:rPr lang="en-GB" b="1" dirty="0" smtClean="0"/>
              <a:t>bio-geo-politics</a:t>
            </a:r>
            <a:r>
              <a:rPr lang="en-GB" dirty="0" smtClean="0"/>
              <a:t>? </a:t>
            </a:r>
          </a:p>
          <a:p>
            <a:endParaRPr lang="en-GB" dirty="0" smtClean="0"/>
          </a:p>
          <a:p>
            <a:endParaRPr lang="en-GB" dirty="0" smtClean="0"/>
          </a:p>
        </p:txBody>
      </p:sp>
    </p:spTree>
    <p:extLst>
      <p:ext uri="{BB962C8B-B14F-4D97-AF65-F5344CB8AC3E}">
        <p14:creationId xmlns:p14="http://schemas.microsoft.com/office/powerpoint/2010/main" val="187823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mr-IN" dirty="0" smtClean="0"/>
              <a:t>…</a:t>
            </a:r>
            <a:r>
              <a:rPr lang="nl-BE" dirty="0" smtClean="0"/>
              <a:t> and its politics (2/2)</a:t>
            </a:r>
            <a:endParaRPr lang="fr-FR" dirty="0"/>
          </a:p>
        </p:txBody>
      </p:sp>
      <p:sp>
        <p:nvSpPr>
          <p:cNvPr id="3" name="Espace réservé du contenu 2"/>
          <p:cNvSpPr>
            <a:spLocks noGrp="1"/>
          </p:cNvSpPr>
          <p:nvPr>
            <p:ph idx="1"/>
          </p:nvPr>
        </p:nvSpPr>
        <p:spPr/>
        <p:txBody>
          <a:bodyPr>
            <a:normAutofit/>
          </a:bodyPr>
          <a:lstStyle/>
          <a:p>
            <a:r>
              <a:rPr lang="en-GB" b="1" dirty="0" smtClean="0"/>
              <a:t>Time </a:t>
            </a:r>
            <a:r>
              <a:rPr lang="en-GB" b="1" dirty="0"/>
              <a:t>contraction</a:t>
            </a:r>
            <a:r>
              <a:rPr lang="en-GB" dirty="0"/>
              <a:t>: </a:t>
            </a:r>
            <a:r>
              <a:rPr lang="en-GB" dirty="0" smtClean="0"/>
              <a:t>predictive models shrink the timespan of toxicology thinking </a:t>
            </a:r>
            <a:r>
              <a:rPr lang="en-GB" dirty="0"/>
              <a:t>in </a:t>
            </a:r>
            <a:r>
              <a:rPr lang="en-GB" dirty="0" smtClean="0"/>
              <a:t>fluxes; as an effect, </a:t>
            </a:r>
            <a:r>
              <a:rPr lang="en-GB" dirty="0"/>
              <a:t>regulation may just </a:t>
            </a:r>
            <a:r>
              <a:rPr lang="en-GB" dirty="0" smtClean="0"/>
              <a:t>flow</a:t>
            </a:r>
          </a:p>
          <a:p>
            <a:r>
              <a:rPr lang="en-GB" b="1" dirty="0" smtClean="0"/>
              <a:t>Naturalizing assumptions</a:t>
            </a:r>
            <a:r>
              <a:rPr lang="en-GB" dirty="0" smtClean="0"/>
              <a:t>: QSAR models assume the stability of the chemicals themselves, regarding their structures: in that lies the power of the QSAR hypothesis. Without structural stability, no correlation! (</a:t>
            </a:r>
            <a:r>
              <a:rPr lang="en-GB" dirty="0" err="1" smtClean="0"/>
              <a:t>nano</a:t>
            </a:r>
            <a:r>
              <a:rPr lang="en-GB" dirty="0" smtClean="0"/>
              <a:t>?)</a:t>
            </a:r>
            <a:endParaRPr lang="en-GB" dirty="0"/>
          </a:p>
          <a:p>
            <a:r>
              <a:rPr lang="en-GB" b="1" dirty="0" smtClean="0"/>
              <a:t>Virtualization</a:t>
            </a:r>
            <a:r>
              <a:rPr lang="en-GB" dirty="0" smtClean="0"/>
              <a:t>: QSAR deal with potential, virtual beings. Intensifies the kinds of formalism at stake and demands due consideration for such “lesser entities” and their “mode of existence” (</a:t>
            </a:r>
            <a:r>
              <a:rPr lang="en-GB" dirty="0" err="1" smtClean="0"/>
              <a:t>Souriau</a:t>
            </a:r>
            <a:r>
              <a:rPr lang="en-GB" dirty="0" smtClean="0"/>
              <a:t>, Latour, </a:t>
            </a:r>
            <a:r>
              <a:rPr lang="en-GB" dirty="0" err="1" smtClean="0"/>
              <a:t>Lapoujade</a:t>
            </a:r>
            <a:r>
              <a:rPr lang="en-GB" dirty="0" smtClean="0"/>
              <a:t>)</a:t>
            </a:r>
          </a:p>
        </p:txBody>
      </p:sp>
    </p:spTree>
    <p:extLst>
      <p:ext uri="{BB962C8B-B14F-4D97-AF65-F5344CB8AC3E}">
        <p14:creationId xmlns:p14="http://schemas.microsoft.com/office/powerpoint/2010/main" val="130740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 : how </a:t>
            </a:r>
            <a:r>
              <a:rPr lang="fr-FR" dirty="0" err="1" smtClean="0"/>
              <a:t>might</a:t>
            </a:r>
            <a:r>
              <a:rPr lang="fr-FR" dirty="0" smtClean="0"/>
              <a:t> </a:t>
            </a:r>
            <a:r>
              <a:rPr lang="fr-FR" dirty="0" err="1" smtClean="0"/>
              <a:t>models</a:t>
            </a:r>
            <a:r>
              <a:rPr lang="fr-FR" dirty="0" smtClean="0"/>
              <a:t> </a:t>
            </a:r>
            <a:r>
              <a:rPr lang="fr-FR" dirty="0" err="1" smtClean="0"/>
              <a:t>seduce</a:t>
            </a:r>
            <a:r>
              <a:rPr lang="fr-FR" dirty="0" smtClean="0"/>
              <a:t> STS?</a:t>
            </a:r>
            <a:endParaRPr lang="fr-FR" dirty="0"/>
          </a:p>
        </p:txBody>
      </p:sp>
      <p:sp>
        <p:nvSpPr>
          <p:cNvPr id="3" name="Espace réservé du contenu 2"/>
          <p:cNvSpPr>
            <a:spLocks noGrp="1"/>
          </p:cNvSpPr>
          <p:nvPr>
            <p:ph idx="1"/>
          </p:nvPr>
        </p:nvSpPr>
        <p:spPr/>
        <p:txBody>
          <a:bodyPr>
            <a:normAutofit/>
          </a:bodyPr>
          <a:lstStyle/>
          <a:p>
            <a:r>
              <a:rPr lang="en-GB" b="1" dirty="0" smtClean="0"/>
              <a:t>Constructivist by desig</a:t>
            </a:r>
            <a:r>
              <a:rPr lang="en-GB" dirty="0" smtClean="0"/>
              <a:t>n: their very conditions of validation are being actively negotiated. Not new indeed, but what is new probably is the absence of science as an available referee.</a:t>
            </a:r>
          </a:p>
          <a:p>
            <a:r>
              <a:rPr lang="en-GB" b="1" dirty="0" smtClean="0"/>
              <a:t>Relativist in scope</a:t>
            </a:r>
            <a:r>
              <a:rPr lang="en-GB" dirty="0" smtClean="0"/>
              <a:t>: openly non-positivist in that it depends on a set of associated descriptors (if you move one, the others move too); so “a reality” depends on the perspective shed on it </a:t>
            </a:r>
            <a:endParaRPr lang="en-GB" b="1" dirty="0" smtClean="0"/>
          </a:p>
          <a:p>
            <a:r>
              <a:rPr lang="en-GB" b="1" dirty="0" smtClean="0"/>
              <a:t>Consequentialist</a:t>
            </a:r>
            <a:r>
              <a:rPr lang="en-GB" dirty="0" smtClean="0"/>
              <a:t> because people running QSAR models actively seek </a:t>
            </a:r>
            <a:r>
              <a:rPr lang="en-GB" dirty="0"/>
              <a:t>to establish a correlation ;</a:t>
            </a:r>
            <a:r>
              <a:rPr lang="en-GB" dirty="0" smtClean="0"/>
              <a:t> they look only at the effects, not causes </a:t>
            </a:r>
          </a:p>
          <a:p>
            <a:r>
              <a:rPr lang="en-GB" b="1" dirty="0" smtClean="0"/>
              <a:t>Insistence on emergence</a:t>
            </a:r>
            <a:r>
              <a:rPr lang="en-GB" dirty="0" smtClean="0"/>
              <a:t>: worlds in-the-making</a:t>
            </a:r>
          </a:p>
        </p:txBody>
      </p:sp>
    </p:spTree>
    <p:extLst>
      <p:ext uri="{BB962C8B-B14F-4D97-AF65-F5344CB8AC3E}">
        <p14:creationId xmlns:p14="http://schemas.microsoft.com/office/powerpoint/2010/main" val="194829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Conclusion : how </a:t>
            </a:r>
            <a:r>
              <a:rPr lang="fr-FR" dirty="0" err="1" smtClean="0"/>
              <a:t>might</a:t>
            </a:r>
            <a:r>
              <a:rPr lang="fr-FR" dirty="0" smtClean="0"/>
              <a:t> </a:t>
            </a:r>
            <a:r>
              <a:rPr lang="fr-FR" dirty="0" err="1" smtClean="0"/>
              <a:t>models</a:t>
            </a:r>
            <a:r>
              <a:rPr lang="fr-FR" dirty="0" smtClean="0"/>
              <a:t> </a:t>
            </a:r>
            <a:r>
              <a:rPr lang="fr-FR" dirty="0" err="1" smtClean="0"/>
              <a:t>seduce</a:t>
            </a:r>
            <a:r>
              <a:rPr lang="fr-FR" dirty="0" smtClean="0"/>
              <a:t> STS?</a:t>
            </a:r>
            <a:endParaRPr lang="fr-FR" dirty="0"/>
          </a:p>
        </p:txBody>
      </p:sp>
      <p:sp>
        <p:nvSpPr>
          <p:cNvPr id="3" name="Espace réservé du contenu 2"/>
          <p:cNvSpPr>
            <a:spLocks noGrp="1"/>
          </p:cNvSpPr>
          <p:nvPr>
            <p:ph idx="1"/>
          </p:nvPr>
        </p:nvSpPr>
        <p:spPr/>
        <p:txBody>
          <a:bodyPr>
            <a:normAutofit/>
          </a:bodyPr>
          <a:lstStyle/>
          <a:p>
            <a:r>
              <a:rPr lang="en-GB" b="1" dirty="0" smtClean="0"/>
              <a:t>Deeply </a:t>
            </a:r>
            <a:r>
              <a:rPr lang="en-GB" b="1" dirty="0"/>
              <a:t>troubling</a:t>
            </a:r>
            <a:r>
              <a:rPr lang="en-GB" dirty="0"/>
              <a:t> (for me) in times of “post-truth”, “alternative facts”, </a:t>
            </a:r>
            <a:r>
              <a:rPr lang="en-GB" dirty="0" err="1"/>
              <a:t>Brexit</a:t>
            </a:r>
            <a:r>
              <a:rPr lang="en-GB" dirty="0"/>
              <a:t>, </a:t>
            </a:r>
            <a:r>
              <a:rPr lang="en-GB" dirty="0" err="1"/>
              <a:t>Trumpers</a:t>
            </a:r>
            <a:r>
              <a:rPr lang="mr-IN" dirty="0"/>
              <a:t>…</a:t>
            </a:r>
            <a:r>
              <a:rPr lang="nl-BE" dirty="0"/>
              <a:t> </a:t>
            </a:r>
            <a:r>
              <a:rPr lang="nl-BE" dirty="0" smtClean="0"/>
              <a:t>“so is my will, so be </a:t>
            </a:r>
            <a:r>
              <a:rPr lang="nl-BE" dirty="0"/>
              <a:t>the </a:t>
            </a:r>
            <a:r>
              <a:rPr lang="nl-BE" dirty="0" smtClean="0"/>
              <a:t>world!”</a:t>
            </a:r>
          </a:p>
          <a:p>
            <a:r>
              <a:rPr lang="nl-BE" dirty="0"/>
              <a:t>W</a:t>
            </a:r>
            <a:r>
              <a:rPr lang="nl-BE" dirty="0" smtClean="0"/>
              <a:t>here </a:t>
            </a:r>
            <a:r>
              <a:rPr lang="nl-BE" dirty="0"/>
              <a:t>are the limits? Where are the constraints? </a:t>
            </a:r>
            <a:r>
              <a:rPr lang="nl-BE" dirty="0" smtClean="0"/>
              <a:t>We might like performativity but how to distinguish it from magical thinking (if it makes sense at all)? With QSAR models (as with models as usual) it all rests with the conditions of validation.</a:t>
            </a:r>
          </a:p>
          <a:p>
            <a:r>
              <a:rPr lang="nl-BE" dirty="0" smtClean="0"/>
              <a:t>Above all, how to trace limits </a:t>
            </a:r>
            <a:r>
              <a:rPr lang="nl-BE" dirty="0"/>
              <a:t>without giving up the “STS scream” (It could have been otherwise!) and not engaging too much into some conservative defense of “facts” or “truth</a:t>
            </a:r>
            <a:r>
              <a:rPr lang="nl-BE" dirty="0" smtClean="0"/>
              <a:t>”?</a:t>
            </a:r>
            <a:endParaRPr lang="en-GB" dirty="0"/>
          </a:p>
        </p:txBody>
      </p:sp>
    </p:spTree>
    <p:extLst>
      <p:ext uri="{BB962C8B-B14F-4D97-AF65-F5344CB8AC3E}">
        <p14:creationId xmlns:p14="http://schemas.microsoft.com/office/powerpoint/2010/main" val="177949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74142" y="2444647"/>
            <a:ext cx="6209072" cy="1325563"/>
          </a:xfrm>
        </p:spPr>
        <p:txBody>
          <a:bodyPr/>
          <a:lstStyle/>
          <a:p>
            <a:r>
              <a:rPr lang="fr-FR" dirty="0" err="1" smtClean="0"/>
              <a:t>Thanks</a:t>
            </a:r>
            <a:r>
              <a:rPr lang="fr-FR" dirty="0" smtClean="0"/>
              <a:t> for </a:t>
            </a:r>
            <a:r>
              <a:rPr lang="fr-FR" dirty="0" err="1" smtClean="0"/>
              <a:t>your</a:t>
            </a:r>
            <a:r>
              <a:rPr lang="fr-FR" dirty="0" smtClean="0"/>
              <a:t> attention!</a:t>
            </a:r>
            <a:endParaRPr lang="fr-FR" dirty="0"/>
          </a:p>
        </p:txBody>
      </p:sp>
    </p:spTree>
    <p:extLst>
      <p:ext uri="{BB962C8B-B14F-4D97-AF65-F5344CB8AC3E}">
        <p14:creationId xmlns:p14="http://schemas.microsoft.com/office/powerpoint/2010/main" val="897130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What</a:t>
            </a:r>
            <a:r>
              <a:rPr lang="fr-FR" dirty="0" smtClean="0"/>
              <a:t> are QSAR </a:t>
            </a:r>
            <a:r>
              <a:rPr lang="fr-FR" dirty="0" err="1" smtClean="0"/>
              <a:t>models</a:t>
            </a:r>
            <a:r>
              <a:rPr lang="fr-FR" dirty="0" smtClean="0"/>
              <a:t>?</a:t>
            </a:r>
            <a:endParaRPr lang="fr-FR" dirty="0"/>
          </a:p>
        </p:txBody>
      </p:sp>
      <p:sp>
        <p:nvSpPr>
          <p:cNvPr id="3" name="Espace réservé du contenu 2"/>
          <p:cNvSpPr>
            <a:spLocks noGrp="1"/>
          </p:cNvSpPr>
          <p:nvPr>
            <p:ph idx="1"/>
          </p:nvPr>
        </p:nvSpPr>
        <p:spPr>
          <a:xfrm>
            <a:off x="838200" y="1825625"/>
            <a:ext cx="10515600" cy="4693162"/>
          </a:xfrm>
        </p:spPr>
        <p:txBody>
          <a:bodyPr>
            <a:normAutofit/>
          </a:bodyPr>
          <a:lstStyle/>
          <a:p>
            <a:r>
              <a:rPr lang="en-GB" dirty="0" smtClean="0"/>
              <a:t>“Quantitative Structure-Activity Relationship”</a:t>
            </a:r>
          </a:p>
          <a:p>
            <a:r>
              <a:rPr lang="en-GB" dirty="0" smtClean="0"/>
              <a:t>Predictive models</a:t>
            </a:r>
          </a:p>
          <a:p>
            <a:r>
              <a:rPr lang="en-GB" dirty="0" smtClean="0"/>
              <a:t>Main hypothesis: the biological activity (the toxicity) of a chemical derives from its structure, so that </a:t>
            </a:r>
            <a:r>
              <a:rPr lang="en-GB" dirty="0" smtClean="0"/>
              <a:t>the biological activity of a future chemical could be interpolated from an actual chemical which has been characterized along the same descriptors (see later!)</a:t>
            </a:r>
            <a:endParaRPr lang="en-GB" dirty="0" smtClean="0"/>
          </a:p>
          <a:p>
            <a:r>
              <a:rPr lang="en-GB" dirty="0" smtClean="0"/>
              <a:t>Materially: a software fed by distributed databases</a:t>
            </a:r>
          </a:p>
          <a:p>
            <a:r>
              <a:rPr lang="en-GB" dirty="0" smtClean="0"/>
              <a:t>OECD Toolbox: software (LMC, Bulgaria) + guidelines + (heavy) validation processes ; QSAR Management group </a:t>
            </a:r>
          </a:p>
          <a:p>
            <a:r>
              <a:rPr lang="en-GB" dirty="0"/>
              <a:t>Insights into “Big Data” epistemology</a:t>
            </a:r>
          </a:p>
          <a:p>
            <a:endParaRPr lang="en-GB" dirty="0"/>
          </a:p>
        </p:txBody>
      </p:sp>
    </p:spTree>
    <p:extLst>
      <p:ext uri="{BB962C8B-B14F-4D97-AF65-F5344CB8AC3E}">
        <p14:creationId xmlns:p14="http://schemas.microsoft.com/office/powerpoint/2010/main" val="129810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Why</a:t>
            </a:r>
            <a:r>
              <a:rPr lang="fr-FR" dirty="0" smtClean="0"/>
              <a:t> do QSAR </a:t>
            </a:r>
            <a:r>
              <a:rPr lang="fr-FR" dirty="0" err="1" smtClean="0"/>
              <a:t>models</a:t>
            </a:r>
            <a:r>
              <a:rPr lang="fr-FR" dirty="0" smtClean="0"/>
              <a:t> </a:t>
            </a:r>
            <a:r>
              <a:rPr lang="fr-FR" dirty="0" err="1" smtClean="0"/>
              <a:t>matter</a:t>
            </a:r>
            <a:r>
              <a:rPr lang="fr-FR" dirty="0" smtClean="0"/>
              <a:t>?</a:t>
            </a:r>
            <a:endParaRPr lang="fr-FR" dirty="0"/>
          </a:p>
        </p:txBody>
      </p:sp>
      <p:sp>
        <p:nvSpPr>
          <p:cNvPr id="3" name="Espace réservé du contenu 2"/>
          <p:cNvSpPr>
            <a:spLocks noGrp="1"/>
          </p:cNvSpPr>
          <p:nvPr>
            <p:ph idx="1"/>
          </p:nvPr>
        </p:nvSpPr>
        <p:spPr/>
        <p:txBody>
          <a:bodyPr>
            <a:normAutofit/>
          </a:bodyPr>
          <a:lstStyle/>
          <a:p>
            <a:r>
              <a:rPr lang="en-GB" dirty="0" smtClean="0"/>
              <a:t>QSAR Models were born in a flux economy</a:t>
            </a:r>
            <a:br>
              <a:rPr lang="en-GB" dirty="0" smtClean="0"/>
            </a:br>
            <a:r>
              <a:rPr lang="en-GB" dirty="0" smtClean="0"/>
              <a:t>=&gt; Big Pharma: screening of molecules =&gt; bulk R&amp;D</a:t>
            </a:r>
            <a:endParaRPr lang="en-GB" dirty="0" smtClean="0"/>
          </a:p>
          <a:p>
            <a:r>
              <a:rPr lang="en-GB" dirty="0" smtClean="0"/>
              <a:t>Stake : They are increasingly adapted and rendered workable for regulatory purposes</a:t>
            </a:r>
            <a:br>
              <a:rPr lang="en-GB" dirty="0" smtClean="0"/>
            </a:br>
            <a:r>
              <a:rPr lang="en-GB" dirty="0" smtClean="0"/>
              <a:t>=&gt; EPA (from the 80’s onwards), now OECD and in the EU: ECHA, JRC + national authorities for regulating chemicals  </a:t>
            </a:r>
          </a:p>
          <a:p>
            <a:r>
              <a:rPr lang="en-GB" dirty="0" smtClean="0"/>
              <a:t>Hypothesis: Models may give rise to (or enforce, or ratify) a “flux regulation” </a:t>
            </a:r>
          </a:p>
          <a:p>
            <a:r>
              <a:rPr lang="en-GB" dirty="0" smtClean="0"/>
              <a:t>Incentive: REACH 2018 (</a:t>
            </a:r>
            <a:r>
              <a:rPr lang="en-GB" dirty="0" err="1" smtClean="0"/>
              <a:t>ho</a:t>
            </a:r>
            <a:r>
              <a:rPr lang="en-GB" dirty="0" smtClean="0"/>
              <a:t>, and also not hurting animals</a:t>
            </a:r>
            <a:r>
              <a:rPr lang="mr-IN" dirty="0" smtClean="0"/>
              <a:t>…</a:t>
            </a:r>
            <a:r>
              <a:rPr lang="en-GB" dirty="0" smtClean="0"/>
              <a:t>)</a:t>
            </a:r>
          </a:p>
        </p:txBody>
      </p:sp>
    </p:spTree>
    <p:extLst>
      <p:ext uri="{BB962C8B-B14F-4D97-AF65-F5344CB8AC3E}">
        <p14:creationId xmlns:p14="http://schemas.microsoft.com/office/powerpoint/2010/main" val="85898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What do you need to make QSAR workable?</a:t>
            </a:r>
            <a:endParaRPr lang="en-GB" dirty="0"/>
          </a:p>
        </p:txBody>
      </p:sp>
      <p:sp>
        <p:nvSpPr>
          <p:cNvPr id="3" name="Espace réservé du contenu 2"/>
          <p:cNvSpPr>
            <a:spLocks noGrp="1"/>
          </p:cNvSpPr>
          <p:nvPr>
            <p:ph idx="1"/>
          </p:nvPr>
        </p:nvSpPr>
        <p:spPr/>
        <p:txBody>
          <a:bodyPr/>
          <a:lstStyle/>
          <a:p>
            <a:r>
              <a:rPr lang="en-GB" dirty="0" smtClean="0"/>
              <a:t>A set of descriptors to characterize your chemical</a:t>
            </a:r>
          </a:p>
          <a:p>
            <a:r>
              <a:rPr lang="en-GB" dirty="0" smtClean="0"/>
              <a:t>A defined endpoint: what am I looking at?</a:t>
            </a:r>
          </a:p>
          <a:p>
            <a:r>
              <a:rPr lang="en-GB" dirty="0" smtClean="0"/>
              <a:t>A domain of validity</a:t>
            </a:r>
            <a:r>
              <a:rPr lang="en-GB" dirty="0" smtClean="0"/>
              <a:t>: how is the playground delineated?</a:t>
            </a:r>
            <a:endParaRPr lang="en-GB" dirty="0" smtClean="0"/>
          </a:p>
          <a:p>
            <a:r>
              <a:rPr lang="en-GB" dirty="0" smtClean="0"/>
              <a:t>A “robust” correlation i.e. a correlation that avoids “over-fitting” and “under-fitting”</a:t>
            </a:r>
          </a:p>
          <a:p>
            <a:r>
              <a:rPr lang="en-GB" dirty="0" smtClean="0"/>
              <a:t>And now, a compelling (?) illustration</a:t>
            </a:r>
            <a:endParaRPr lang="en-GB" dirty="0" smtClean="0"/>
          </a:p>
          <a:p>
            <a:pPr marL="0" indent="0">
              <a:buNone/>
            </a:pPr>
            <a:endParaRPr lang="en-GB" dirty="0"/>
          </a:p>
        </p:txBody>
      </p:sp>
    </p:spTree>
    <p:extLst>
      <p:ext uri="{BB962C8B-B14F-4D97-AF65-F5344CB8AC3E}">
        <p14:creationId xmlns:p14="http://schemas.microsoft.com/office/powerpoint/2010/main" val="142995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How to correlate pears and apples?</a:t>
            </a:r>
            <a:endParaRPr lang="en-GB" dirty="0"/>
          </a:p>
        </p:txBody>
      </p:sp>
      <p:pic>
        <p:nvPicPr>
          <p:cNvPr id="4" name="Imag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41228" y="2831985"/>
            <a:ext cx="2006850" cy="1682798"/>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6060" y="2301159"/>
            <a:ext cx="1914451" cy="2744450"/>
          </a:xfrm>
          <a:prstGeom prst="rect">
            <a:avLst/>
          </a:prstGeom>
        </p:spPr>
      </p:pic>
    </p:spTree>
    <p:extLst>
      <p:ext uri="{BB962C8B-B14F-4D97-AF65-F5344CB8AC3E}">
        <p14:creationId xmlns:p14="http://schemas.microsoft.com/office/powerpoint/2010/main" val="1160095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91364" y="1443154"/>
            <a:ext cx="2006850" cy="1682798"/>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9809" y="3721394"/>
            <a:ext cx="2092523" cy="2166847"/>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22914" y="3823950"/>
            <a:ext cx="1795585" cy="1687850"/>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675286" y="3721394"/>
            <a:ext cx="2052959" cy="1632271"/>
          </a:xfrm>
          <a:prstGeom prst="rect">
            <a:avLst/>
          </a:prstGeom>
        </p:spPr>
      </p:pic>
      <p:pic>
        <p:nvPicPr>
          <p:cNvPr id="6" name="Image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872483" y="546100"/>
            <a:ext cx="1914451" cy="2744450"/>
          </a:xfrm>
          <a:prstGeom prst="rect">
            <a:avLst/>
          </a:prstGeom>
        </p:spPr>
      </p:pic>
      <p:pic>
        <p:nvPicPr>
          <p:cNvPr id="7" name="Image 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338669" y="495300"/>
            <a:ext cx="1761349" cy="2460551"/>
          </a:xfrm>
          <a:prstGeom prst="rect">
            <a:avLst/>
          </a:prstGeom>
        </p:spPr>
      </p:pic>
      <p:pic>
        <p:nvPicPr>
          <p:cNvPr id="8" name="Image 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433772" y="3893595"/>
            <a:ext cx="1155570" cy="1994646"/>
          </a:xfrm>
          <a:prstGeom prst="rect">
            <a:avLst/>
          </a:prstGeom>
        </p:spPr>
      </p:pic>
      <p:pic>
        <p:nvPicPr>
          <p:cNvPr id="9" name="Image 8"/>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841020" y="1216041"/>
            <a:ext cx="1355653" cy="1404568"/>
          </a:xfrm>
          <a:prstGeom prst="rect">
            <a:avLst/>
          </a:prstGeom>
        </p:spPr>
      </p:pic>
    </p:spTree>
    <p:extLst>
      <p:ext uri="{BB962C8B-B14F-4D97-AF65-F5344CB8AC3E}">
        <p14:creationId xmlns:p14="http://schemas.microsoft.com/office/powerpoint/2010/main" val="1595096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à coins arrondis 10"/>
          <p:cNvSpPr/>
          <p:nvPr/>
        </p:nvSpPr>
        <p:spPr>
          <a:xfrm>
            <a:off x="6278928" y="381175"/>
            <a:ext cx="5913071" cy="5987845"/>
          </a:xfrm>
          <a:prstGeom prst="roundRect">
            <a:avLst/>
          </a:prstGeom>
          <a:gradFill flip="none" rotWithShape="1">
            <a:gsLst>
              <a:gs pos="0">
                <a:srgbClr val="7030A0"/>
              </a:gs>
              <a:gs pos="41000">
                <a:schemeClr val="accent6">
                  <a:lumMod val="60000"/>
                  <a:lumOff val="40000"/>
                </a:schemeClr>
              </a:gs>
              <a:gs pos="100000">
                <a:schemeClr val="accent6">
                  <a:lumMod val="7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nvSpPr>
        <p:spPr>
          <a:xfrm>
            <a:off x="-66339" y="381175"/>
            <a:ext cx="6345267" cy="5987845"/>
          </a:xfrm>
          <a:prstGeom prst="roundRect">
            <a:avLst/>
          </a:prstGeom>
          <a:gradFill flip="none" rotWithShape="1">
            <a:gsLst>
              <a:gs pos="0">
                <a:srgbClr val="C00000"/>
              </a:gs>
              <a:gs pos="41000">
                <a:schemeClr val="accent2">
                  <a:lumMod val="97000"/>
                  <a:lumOff val="3000"/>
                </a:schemeClr>
              </a:gs>
              <a:gs pos="100000">
                <a:schemeClr val="accent4">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00367" y="2665182"/>
            <a:ext cx="2006850" cy="1682798"/>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6637" y="1210989"/>
            <a:ext cx="2089879" cy="2164110"/>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6637" y="3845765"/>
            <a:ext cx="1795585" cy="1687850"/>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691444" y="2690446"/>
            <a:ext cx="2052959" cy="1632271"/>
          </a:xfrm>
          <a:prstGeom prst="rect">
            <a:avLst/>
          </a:prstGeom>
        </p:spPr>
      </p:pic>
      <p:pic>
        <p:nvPicPr>
          <p:cNvPr id="6" name="Image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886374" y="762131"/>
            <a:ext cx="1914451" cy="2744450"/>
          </a:xfrm>
          <a:prstGeom prst="rect">
            <a:avLst/>
          </a:prstGeom>
        </p:spPr>
      </p:pic>
      <p:pic>
        <p:nvPicPr>
          <p:cNvPr id="7" name="Image 6"/>
          <p:cNvPicPr>
            <a:picLocks noChangeAspect="1"/>
          </p:cNvPicPr>
          <p:nvPr/>
        </p:nvPicPr>
        <p:blipFill>
          <a:blip r:embed="rId7">
            <a:extLst>
              <a:ext uri="{28A0092B-C50C-407E-A947-70E740481C1C}">
                <a14:useLocalDpi xmlns:a14="http://schemas.microsoft.com/office/drawing/2010/main"/>
              </a:ext>
            </a:extLst>
          </a:blip>
          <a:stretch>
            <a:fillRect/>
          </a:stretch>
        </p:blipFill>
        <p:spPr>
          <a:xfrm rot="5400000">
            <a:off x="5115625" y="486748"/>
            <a:ext cx="1761349" cy="2460551"/>
          </a:xfrm>
          <a:prstGeom prst="rect">
            <a:avLst/>
          </a:prstGeom>
        </p:spPr>
      </p:pic>
      <p:pic>
        <p:nvPicPr>
          <p:cNvPr id="8" name="Image 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798391" y="4090489"/>
            <a:ext cx="1155570" cy="1994646"/>
          </a:xfrm>
          <a:prstGeom prst="rect">
            <a:avLst/>
          </a:prstGeom>
        </p:spPr>
      </p:pic>
      <p:pic>
        <p:nvPicPr>
          <p:cNvPr id="9" name="Image 8"/>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362271" y="4680567"/>
            <a:ext cx="1355653" cy="1404568"/>
          </a:xfrm>
          <a:prstGeom prst="rect">
            <a:avLst/>
          </a:prstGeom>
        </p:spPr>
      </p:pic>
    </p:spTree>
    <p:extLst>
      <p:ext uri="{BB962C8B-B14F-4D97-AF65-F5344CB8AC3E}">
        <p14:creationId xmlns:p14="http://schemas.microsoft.com/office/powerpoint/2010/main" val="758976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91364" y="1443154"/>
            <a:ext cx="2006850" cy="1682798"/>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68874" y="2783694"/>
            <a:ext cx="2092523" cy="2166847"/>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14359" y="4200391"/>
            <a:ext cx="1795585" cy="1687850"/>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027825" y="3652431"/>
            <a:ext cx="2052959" cy="1632271"/>
          </a:xfrm>
          <a:prstGeom prst="rect">
            <a:avLst/>
          </a:prstGeom>
        </p:spPr>
      </p:pic>
      <p:pic>
        <p:nvPicPr>
          <p:cNvPr id="6" name="Image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314359" y="907981"/>
            <a:ext cx="1914451" cy="2744450"/>
          </a:xfrm>
          <a:prstGeom prst="rect">
            <a:avLst/>
          </a:prstGeom>
        </p:spPr>
      </p:pic>
      <p:pic>
        <p:nvPicPr>
          <p:cNvPr id="7" name="Image 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779454" y="907981"/>
            <a:ext cx="1761349" cy="2460551"/>
          </a:xfrm>
          <a:prstGeom prst="rect">
            <a:avLst/>
          </a:prstGeom>
        </p:spPr>
      </p:pic>
      <p:pic>
        <p:nvPicPr>
          <p:cNvPr id="8" name="Image 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542593" y="3953218"/>
            <a:ext cx="1155570" cy="1994646"/>
          </a:xfrm>
          <a:prstGeom prst="rect">
            <a:avLst/>
          </a:prstGeom>
        </p:spPr>
      </p:pic>
      <p:pic>
        <p:nvPicPr>
          <p:cNvPr id="9" name="Image 8"/>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011557" y="740870"/>
            <a:ext cx="1355653" cy="1404568"/>
          </a:xfrm>
          <a:prstGeom prst="rect">
            <a:avLst/>
          </a:prstGeom>
        </p:spPr>
      </p:pic>
      <p:sp>
        <p:nvSpPr>
          <p:cNvPr id="10" name="Ellipse 9"/>
          <p:cNvSpPr/>
          <p:nvPr/>
        </p:nvSpPr>
        <p:spPr>
          <a:xfrm>
            <a:off x="67171" y="104942"/>
            <a:ext cx="7049729" cy="6531832"/>
          </a:xfrm>
          <a:prstGeom prst="ellipse">
            <a:avLst/>
          </a:prstGeom>
          <a:noFill/>
          <a:ln w="698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13849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38497" y="3235597"/>
            <a:ext cx="2006850" cy="1682798"/>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69934" y="458884"/>
            <a:ext cx="2017248" cy="2088899"/>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24196" y="4991968"/>
            <a:ext cx="1795585" cy="1687850"/>
          </a:xfrm>
          <a:prstGeom prst="rect">
            <a:avLst/>
          </a:prstGeom>
        </p:spPr>
      </p:pic>
      <p:pic>
        <p:nvPicPr>
          <p:cNvPr id="5" name="Imag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834223" y="3119219"/>
            <a:ext cx="2052959" cy="1632271"/>
          </a:xfrm>
          <a:prstGeom prst="rect">
            <a:avLst/>
          </a:prstGeom>
        </p:spPr>
      </p:pic>
      <p:pic>
        <p:nvPicPr>
          <p:cNvPr id="6" name="Image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242106" y="245152"/>
            <a:ext cx="1772913" cy="2541548"/>
          </a:xfrm>
          <a:prstGeom prst="rect">
            <a:avLst/>
          </a:prstGeom>
        </p:spPr>
      </p:pic>
      <p:pic>
        <p:nvPicPr>
          <p:cNvPr id="7" name="Image 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628894" y="326149"/>
            <a:ext cx="1761349" cy="2460551"/>
          </a:xfrm>
          <a:prstGeom prst="rect">
            <a:avLst/>
          </a:prstGeom>
        </p:spPr>
      </p:pic>
      <p:pic>
        <p:nvPicPr>
          <p:cNvPr id="8" name="Image 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0399305" y="4751490"/>
            <a:ext cx="1155570" cy="1994646"/>
          </a:xfrm>
          <a:prstGeom prst="rect">
            <a:avLst/>
          </a:prstGeom>
        </p:spPr>
      </p:pic>
      <p:pic>
        <p:nvPicPr>
          <p:cNvPr id="9" name="Image 8"/>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819315" y="5275250"/>
            <a:ext cx="1355653" cy="1404568"/>
          </a:xfrm>
          <a:prstGeom prst="rect">
            <a:avLst/>
          </a:prstGeom>
        </p:spPr>
      </p:pic>
      <p:sp>
        <p:nvSpPr>
          <p:cNvPr id="10" name="Rectangle 9"/>
          <p:cNvSpPr/>
          <p:nvPr/>
        </p:nvSpPr>
        <p:spPr>
          <a:xfrm>
            <a:off x="0" y="1216041"/>
            <a:ext cx="5029200" cy="112895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37129" y="3407259"/>
            <a:ext cx="5029200" cy="62827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56137" y="5211916"/>
            <a:ext cx="5029200" cy="35887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38365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TotalTime>
  <Words>1031</Words>
  <Application>Microsoft Macintosh PowerPoint</Application>
  <PresentationFormat>Grand écran</PresentationFormat>
  <Paragraphs>63</Paragraphs>
  <Slides>18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Calibri</vt:lpstr>
      <vt:lpstr>Calibri Light</vt:lpstr>
      <vt:lpstr>Mangal</vt:lpstr>
      <vt:lpstr>Arial</vt:lpstr>
      <vt:lpstr>Thème Office</vt:lpstr>
      <vt:lpstr>The politics of “grayboxing”</vt:lpstr>
      <vt:lpstr>What are QSAR models?</vt:lpstr>
      <vt:lpstr>Why do QSAR models matter?</vt:lpstr>
      <vt:lpstr>What do you need to make QSAR workable?</vt:lpstr>
      <vt:lpstr>How to correlate pears and apples?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“Greyboxing”…</vt:lpstr>
      <vt:lpstr>… and its politics (1/2)</vt:lpstr>
      <vt:lpstr>… and its politics (2/2)</vt:lpstr>
      <vt:lpstr>Conclusion : how might models seduce STS?</vt:lpstr>
      <vt:lpstr>Conclusion : how might models seduce STS?</vt:lpstr>
      <vt:lpstr>Thanks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politics of “grayboxing”</dc:title>
  <dc:creator>François Thoreau</dc:creator>
  <cp:lastModifiedBy>François Thoreau</cp:lastModifiedBy>
  <cp:revision>60</cp:revision>
  <dcterms:created xsi:type="dcterms:W3CDTF">2017-03-14T04:12:25Z</dcterms:created>
  <dcterms:modified xsi:type="dcterms:W3CDTF">2017-03-14T11:15:31Z</dcterms:modified>
</cp:coreProperties>
</file>