
<file path=[Content_Types].xml><?xml version="1.0" encoding="utf-8"?>
<Types xmlns="http://schemas.openxmlformats.org/package/2006/content-types">
  <Default Extension="bin" ContentType="application/vnd.openxmlformats-officedocument.presentationml.printerSettings"/>
  <Override PartName="/ppt/diagrams/layout2.xml" ContentType="application/vnd.openxmlformats-officedocument.drawingml.diagramLayout+xml"/>
  <Override PartName="/ppt/slides/slide14.xml" ContentType="application/vnd.openxmlformats-officedocument.presentationml.slide+xml"/>
  <Default Extension="rels" ContentType="application/vnd.openxmlformats-package.relationships+xml"/>
  <Override PartName="/ppt/diagrams/colors1.xml" ContentType="application/vnd.openxmlformats-officedocument.drawingml.diagramColors+xml"/>
  <Override PartName="/ppt/slides/slide45.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diagrams/quickStyle2.xml" ContentType="application/vnd.openxmlformats-officedocument.drawingml.diagramStyl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diagrams/quickStyle1.xml" ContentType="application/vnd.openxmlformats-officedocument.drawingml.diagramStyle+xml"/>
  <Override PartName="/ppt/slides/slide41.xml" ContentType="application/vnd.openxmlformats-officedocument.presentationml.slide+xml"/>
  <Override PartName="/ppt/slideLayouts/slideLayout12.xml" ContentType="application/vnd.openxmlformats-officedocument.presentationml.slideLayout+xml"/>
  <Override PartName="/ppt/charts/chart1.xml" ContentType="application/vnd.openxmlformats-officedocument.drawingml.chart+xml"/>
  <Override PartName="/ppt/slides/slide50.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slides/slide46.xml" ContentType="application/vnd.openxmlformats-officedocument.presentationml.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3"/>
  </p:notesMasterIdLst>
  <p:sldIdLst>
    <p:sldId id="264" r:id="rId2"/>
    <p:sldId id="283" r:id="rId3"/>
    <p:sldId id="275" r:id="rId4"/>
    <p:sldId id="276" r:id="rId5"/>
    <p:sldId id="277" r:id="rId6"/>
    <p:sldId id="278" r:id="rId7"/>
    <p:sldId id="279" r:id="rId8"/>
    <p:sldId id="280" r:id="rId9"/>
    <p:sldId id="273" r:id="rId10"/>
    <p:sldId id="286" r:id="rId11"/>
    <p:sldId id="268" r:id="rId12"/>
    <p:sldId id="271" r:id="rId13"/>
    <p:sldId id="269" r:id="rId14"/>
    <p:sldId id="270" r:id="rId15"/>
    <p:sldId id="289" r:id="rId16"/>
    <p:sldId id="272"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274" r:id="rId40"/>
    <p:sldId id="282" r:id="rId41"/>
    <p:sldId id="284" r:id="rId42"/>
    <p:sldId id="287" r:id="rId43"/>
    <p:sldId id="285" r:id="rId44"/>
    <p:sldId id="293" r:id="rId45"/>
    <p:sldId id="295" r:id="rId46"/>
    <p:sldId id="294" r:id="rId47"/>
    <p:sldId id="288" r:id="rId48"/>
    <p:sldId id="290" r:id="rId49"/>
    <p:sldId id="281" r:id="rId50"/>
    <p:sldId id="291" r:id="rId51"/>
    <p:sldId id="292" r:id="rId5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p:scale>
          <a:sx n="100" d="100"/>
          <a:sy n="100" d="100"/>
        </p:scale>
        <p:origin x="-1024"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rancoiswang:Documents:NORMES:Normes%20R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2"/>
  <c:chart>
    <c:plotArea>
      <c:layout>
        <c:manualLayout>
          <c:layoutTarget val="inner"/>
          <c:xMode val="edge"/>
          <c:yMode val="edge"/>
          <c:x val="0.0669882467037661"/>
          <c:y val="0.0339702760084926"/>
          <c:w val="0.380937492784076"/>
          <c:h val="0.908119263754451"/>
        </c:manualLayout>
      </c:layout>
      <c:scatterChart>
        <c:scatterStyle val="lineMarker"/>
        <c:ser>
          <c:idx val="0"/>
          <c:order val="0"/>
          <c:spPr>
            <a:ln w="28575">
              <a:noFill/>
            </a:ln>
          </c:spPr>
          <c:trendline>
            <c:trendlineType val="exp"/>
            <c:dispRSqr val="1"/>
            <c:dispEq val="1"/>
            <c:trendlineLbl>
              <c:layout>
                <c:manualLayout>
                  <c:x val="0.499624492961107"/>
                  <c:y val="-0.320998712740525"/>
                </c:manualLayout>
              </c:layout>
              <c:tx>
                <c:rich>
                  <a:bodyPr/>
                  <a:lstStyle/>
                  <a:p>
                    <a:pPr>
                      <a:defRPr sz="2000"/>
                    </a:pPr>
                    <a:r>
                      <a:rPr lang="fr-FR" baseline="0"/>
                      <a:t>y = 7669,6e</a:t>
                    </a:r>
                    <a:r>
                      <a:rPr lang="fr-FR" baseline="30000"/>
                      <a:t>-0,019x</a:t>
                    </a:r>
                    <a:r>
                      <a:rPr lang="fr-FR" baseline="0"/>
                      <a:t>
R² = 0,17059</a:t>
                    </a:r>
                  </a:p>
                  <a:p>
                    <a:pPr>
                      <a:defRPr sz="2000"/>
                    </a:pPr>
                    <a:r>
                      <a:rPr lang="fr-FR" baseline="0"/>
                      <a:t>R = 0,41</a:t>
                    </a:r>
                    <a:endParaRPr lang="fr-FR"/>
                  </a:p>
                </c:rich>
              </c:tx>
              <c:numFmt formatCode="General" sourceLinked="0"/>
            </c:trendlineLbl>
          </c:trendline>
          <c:xVal>
            <c:numRef>
              <c:f>'50 sujets sains'!$E$5:$E$55</c:f>
              <c:numCache>
                <c:formatCode>General</c:formatCode>
                <c:ptCount val="51"/>
                <c:pt idx="0">
                  <c:v>30.0</c:v>
                </c:pt>
                <c:pt idx="1">
                  <c:v>30.0</c:v>
                </c:pt>
                <c:pt idx="2">
                  <c:v>34.0</c:v>
                </c:pt>
                <c:pt idx="3">
                  <c:v>35.0</c:v>
                </c:pt>
                <c:pt idx="4">
                  <c:v>35.0</c:v>
                </c:pt>
                <c:pt idx="5">
                  <c:v>35.0</c:v>
                </c:pt>
                <c:pt idx="6">
                  <c:v>35.0</c:v>
                </c:pt>
                <c:pt idx="7">
                  <c:v>37.0</c:v>
                </c:pt>
                <c:pt idx="8">
                  <c:v>39.0</c:v>
                </c:pt>
                <c:pt idx="9">
                  <c:v>40.0</c:v>
                </c:pt>
                <c:pt idx="10">
                  <c:v>41.0</c:v>
                </c:pt>
                <c:pt idx="11">
                  <c:v>41.0</c:v>
                </c:pt>
                <c:pt idx="12">
                  <c:v>42.0</c:v>
                </c:pt>
                <c:pt idx="13">
                  <c:v>45.0</c:v>
                </c:pt>
                <c:pt idx="14">
                  <c:v>45.0</c:v>
                </c:pt>
                <c:pt idx="15">
                  <c:v>46.0</c:v>
                </c:pt>
                <c:pt idx="16">
                  <c:v>49.0</c:v>
                </c:pt>
                <c:pt idx="17">
                  <c:v>49.0</c:v>
                </c:pt>
                <c:pt idx="18">
                  <c:v>50.0</c:v>
                </c:pt>
                <c:pt idx="19">
                  <c:v>50.0</c:v>
                </c:pt>
                <c:pt idx="20">
                  <c:v>51.0</c:v>
                </c:pt>
                <c:pt idx="21">
                  <c:v>51.0</c:v>
                </c:pt>
                <c:pt idx="22">
                  <c:v>52.0</c:v>
                </c:pt>
                <c:pt idx="23">
                  <c:v>53.0</c:v>
                </c:pt>
                <c:pt idx="24">
                  <c:v>54.0</c:v>
                </c:pt>
                <c:pt idx="25">
                  <c:v>55.0</c:v>
                </c:pt>
                <c:pt idx="26">
                  <c:v>55.0</c:v>
                </c:pt>
                <c:pt idx="27">
                  <c:v>56.0</c:v>
                </c:pt>
                <c:pt idx="28">
                  <c:v>56.0</c:v>
                </c:pt>
                <c:pt idx="29">
                  <c:v>58.0</c:v>
                </c:pt>
                <c:pt idx="30">
                  <c:v>59.0</c:v>
                </c:pt>
                <c:pt idx="31">
                  <c:v>61.0</c:v>
                </c:pt>
                <c:pt idx="32">
                  <c:v>61.0</c:v>
                </c:pt>
                <c:pt idx="33">
                  <c:v>63.0</c:v>
                </c:pt>
                <c:pt idx="34">
                  <c:v>64.0</c:v>
                </c:pt>
                <c:pt idx="35">
                  <c:v>64.0</c:v>
                </c:pt>
                <c:pt idx="36">
                  <c:v>65.0</c:v>
                </c:pt>
                <c:pt idx="37">
                  <c:v>66.0</c:v>
                </c:pt>
                <c:pt idx="38">
                  <c:v>69.0</c:v>
                </c:pt>
                <c:pt idx="39">
                  <c:v>70.0</c:v>
                </c:pt>
                <c:pt idx="40">
                  <c:v>70.0</c:v>
                </c:pt>
                <c:pt idx="41">
                  <c:v>71.0</c:v>
                </c:pt>
                <c:pt idx="42">
                  <c:v>72.0</c:v>
                </c:pt>
                <c:pt idx="43">
                  <c:v>73.0</c:v>
                </c:pt>
                <c:pt idx="44">
                  <c:v>74.0</c:v>
                </c:pt>
                <c:pt idx="45">
                  <c:v>76.0</c:v>
                </c:pt>
                <c:pt idx="46">
                  <c:v>76.0</c:v>
                </c:pt>
                <c:pt idx="47">
                  <c:v>77.0</c:v>
                </c:pt>
                <c:pt idx="48">
                  <c:v>79.0</c:v>
                </c:pt>
                <c:pt idx="49">
                  <c:v>79.0</c:v>
                </c:pt>
                <c:pt idx="50">
                  <c:v>80.0</c:v>
                </c:pt>
              </c:numCache>
            </c:numRef>
          </c:xVal>
          <c:yVal>
            <c:numRef>
              <c:f>Feuil1!$J$1:$J$50</c:f>
              <c:numCache>
                <c:formatCode>General</c:formatCode>
                <c:ptCount val="50"/>
                <c:pt idx="0">
                  <c:v>2100.0</c:v>
                </c:pt>
                <c:pt idx="1">
                  <c:v>2410.0</c:v>
                </c:pt>
                <c:pt idx="2">
                  <c:v>5400.0</c:v>
                </c:pt>
                <c:pt idx="3">
                  <c:v>4450.0</c:v>
                </c:pt>
                <c:pt idx="4">
                  <c:v>2350.0</c:v>
                </c:pt>
                <c:pt idx="5">
                  <c:v>3660.0</c:v>
                </c:pt>
                <c:pt idx="6">
                  <c:v>10600.0</c:v>
                </c:pt>
                <c:pt idx="7">
                  <c:v>5740.0</c:v>
                </c:pt>
                <c:pt idx="8">
                  <c:v>2940.0</c:v>
                </c:pt>
                <c:pt idx="9">
                  <c:v>1650.0</c:v>
                </c:pt>
                <c:pt idx="10">
                  <c:v>2140.0</c:v>
                </c:pt>
                <c:pt idx="11">
                  <c:v>2280.0</c:v>
                </c:pt>
                <c:pt idx="12">
                  <c:v>3740.0</c:v>
                </c:pt>
                <c:pt idx="13">
                  <c:v>5280.0</c:v>
                </c:pt>
                <c:pt idx="14">
                  <c:v>2410.0</c:v>
                </c:pt>
                <c:pt idx="15">
                  <c:v>1820.0</c:v>
                </c:pt>
                <c:pt idx="16">
                  <c:v>9180.0</c:v>
                </c:pt>
                <c:pt idx="17">
                  <c:v>6640.0</c:v>
                </c:pt>
                <c:pt idx="18">
                  <c:v>3310.0</c:v>
                </c:pt>
                <c:pt idx="19">
                  <c:v>2500.0</c:v>
                </c:pt>
                <c:pt idx="20">
                  <c:v>6140.0</c:v>
                </c:pt>
                <c:pt idx="21">
                  <c:v>2870.0</c:v>
                </c:pt>
                <c:pt idx="22">
                  <c:v>5540.0</c:v>
                </c:pt>
                <c:pt idx="23">
                  <c:v>2190.0</c:v>
                </c:pt>
                <c:pt idx="24">
                  <c:v>2870.0</c:v>
                </c:pt>
                <c:pt idx="25">
                  <c:v>2280.0</c:v>
                </c:pt>
                <c:pt idx="26">
                  <c:v>3960.0</c:v>
                </c:pt>
                <c:pt idx="27">
                  <c:v>1810.0</c:v>
                </c:pt>
                <c:pt idx="28">
                  <c:v>2270.0</c:v>
                </c:pt>
                <c:pt idx="29">
                  <c:v>1530.0</c:v>
                </c:pt>
                <c:pt idx="30">
                  <c:v>2530.0</c:v>
                </c:pt>
                <c:pt idx="31">
                  <c:v>6190.0</c:v>
                </c:pt>
                <c:pt idx="32">
                  <c:v>1200.0</c:v>
                </c:pt>
                <c:pt idx="33">
                  <c:v>7080.0</c:v>
                </c:pt>
                <c:pt idx="34">
                  <c:v>1140.0</c:v>
                </c:pt>
                <c:pt idx="35">
                  <c:v>2320.0</c:v>
                </c:pt>
                <c:pt idx="36">
                  <c:v>3050.0</c:v>
                </c:pt>
                <c:pt idx="37">
                  <c:v>6350.0</c:v>
                </c:pt>
                <c:pt idx="38">
                  <c:v>718.0</c:v>
                </c:pt>
                <c:pt idx="39">
                  <c:v>1420.0</c:v>
                </c:pt>
                <c:pt idx="40">
                  <c:v>3420.0</c:v>
                </c:pt>
                <c:pt idx="41">
                  <c:v>2540.0</c:v>
                </c:pt>
                <c:pt idx="42">
                  <c:v>6510.0</c:v>
                </c:pt>
                <c:pt idx="43">
                  <c:v>1360.0</c:v>
                </c:pt>
                <c:pt idx="44">
                  <c:v>2980.0</c:v>
                </c:pt>
                <c:pt idx="45">
                  <c:v>850.0</c:v>
                </c:pt>
                <c:pt idx="46">
                  <c:v>2490.0</c:v>
                </c:pt>
                <c:pt idx="47">
                  <c:v>732.0</c:v>
                </c:pt>
                <c:pt idx="48">
                  <c:v>855.0</c:v>
                </c:pt>
                <c:pt idx="49">
                  <c:v>1150.0</c:v>
                </c:pt>
              </c:numCache>
            </c:numRef>
          </c:yVal>
        </c:ser>
        <c:axId val="243537896"/>
        <c:axId val="243540184"/>
      </c:scatterChart>
      <c:valAx>
        <c:axId val="243537896"/>
        <c:scaling>
          <c:orientation val="minMax"/>
          <c:min val="20.0"/>
        </c:scaling>
        <c:axPos val="b"/>
        <c:numFmt formatCode="General" sourceLinked="1"/>
        <c:tickLblPos val="nextTo"/>
        <c:crossAx val="243540184"/>
        <c:crosses val="autoZero"/>
        <c:crossBetween val="midCat"/>
      </c:valAx>
      <c:valAx>
        <c:axId val="243540184"/>
        <c:scaling>
          <c:logBase val="10.0"/>
          <c:orientation val="minMax"/>
          <c:max val="200000.0"/>
          <c:min val="200.0"/>
        </c:scaling>
        <c:axPos val="l"/>
        <c:majorGridlines/>
        <c:numFmt formatCode="General" sourceLinked="1"/>
        <c:tickLblPos val="nextTo"/>
        <c:crossAx val="243537896"/>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202DA-CA9A-4F39-9CA7-637ECCFFC911}" type="doc">
      <dgm:prSet loTypeId="urn:microsoft.com/office/officeart/2005/8/layout/cycle2" loCatId="cycle" qsTypeId="urn:microsoft.com/office/officeart/2005/8/quickstyle/3d1" qsCatId="3D" csTypeId="urn:microsoft.com/office/officeart/2005/8/colors/colorful4" csCatId="colorful" phldr="1"/>
      <dgm:spPr/>
      <dgm:t>
        <a:bodyPr/>
        <a:lstStyle/>
        <a:p>
          <a:endParaRPr lang="fr-FR"/>
        </a:p>
      </dgm:t>
    </dgm:pt>
    <dgm:pt modelId="{8C7BD093-AF16-4824-A027-16AB9EA7E7EE}">
      <dgm:prSet phldrT="[Texte]"/>
      <dgm:spPr/>
      <dgm:t>
        <a:bodyPr/>
        <a:lstStyle/>
        <a:p>
          <a:pPr algn="l"/>
          <a:r>
            <a:rPr lang="fr-FR" dirty="0" smtClean="0"/>
            <a:t>          </a:t>
          </a:r>
          <a:r>
            <a:rPr lang="fr-FR" dirty="0" smtClean="0">
              <a:latin typeface="Fago Offc" panose="020B0504030101020102" pitchFamily="34" charset="0"/>
            </a:rPr>
            <a:t>En bref</a:t>
          </a:r>
          <a:endParaRPr lang="fr-FR" dirty="0">
            <a:latin typeface="Fago Offc" panose="020B0504030101020102" pitchFamily="34" charset="0"/>
          </a:endParaRPr>
        </a:p>
      </dgm:t>
    </dgm:pt>
    <dgm:pt modelId="{8B9F054D-FD0B-4972-9796-1029A5E460BB}" type="parTrans" cxnId="{1AD5EF83-FE61-483D-9312-B6C4B31B0955}">
      <dgm:prSet/>
      <dgm:spPr/>
      <dgm:t>
        <a:bodyPr/>
        <a:lstStyle/>
        <a:p>
          <a:endParaRPr lang="fr-FR"/>
        </a:p>
      </dgm:t>
    </dgm:pt>
    <dgm:pt modelId="{E735180A-BCCF-4B75-A27E-EA16C36BEB1E}" type="sibTrans" cxnId="{1AD5EF83-FE61-483D-9312-B6C4B31B0955}">
      <dgm:prSet/>
      <dgm:spPr/>
      <dgm:t>
        <a:bodyPr/>
        <a:lstStyle/>
        <a:p>
          <a:endParaRPr lang="fr-FR"/>
        </a:p>
      </dgm:t>
    </dgm:pt>
    <dgm:pt modelId="{0BB3BD69-C045-46D6-A1EF-224E70B15F94}">
      <dgm:prSet phldrT="[Texte]"/>
      <dgm:spPr/>
      <dgm:t>
        <a:bodyPr/>
        <a:lstStyle/>
        <a:p>
          <a:pPr algn="l"/>
          <a:r>
            <a:rPr lang="fr-FR" dirty="0" smtClean="0">
              <a:latin typeface="Fago Offc" panose="020B0504030101020102" pitchFamily="34" charset="0"/>
            </a:rPr>
            <a:t>Durée de test inférieure à 3 minutes</a:t>
          </a:r>
          <a:endParaRPr lang="fr-FR" dirty="0">
            <a:latin typeface="Fago Offc" panose="020B0504030101020102" pitchFamily="34" charset="0"/>
          </a:endParaRPr>
        </a:p>
      </dgm:t>
    </dgm:pt>
    <dgm:pt modelId="{E79AB056-645E-40CD-92CA-3CCD1BDC24FB}" type="parTrans" cxnId="{49F6D8B9-5BA5-4ADE-B15A-4533FEC5337F}">
      <dgm:prSet/>
      <dgm:spPr/>
      <dgm:t>
        <a:bodyPr/>
        <a:lstStyle/>
        <a:p>
          <a:endParaRPr lang="fr-FR"/>
        </a:p>
      </dgm:t>
    </dgm:pt>
    <dgm:pt modelId="{0272ADF1-FC13-4028-90AD-1D441EBDAC47}" type="sibTrans" cxnId="{49F6D8B9-5BA5-4ADE-B15A-4533FEC5337F}">
      <dgm:prSet/>
      <dgm:spPr/>
      <dgm:t>
        <a:bodyPr/>
        <a:lstStyle/>
        <a:p>
          <a:endParaRPr lang="fr-FR"/>
        </a:p>
      </dgm:t>
    </dgm:pt>
    <dgm:pt modelId="{D6AC6E05-4D93-47F7-8CAD-3D35557F78E2}">
      <dgm:prSet/>
      <dgm:spPr/>
      <dgm:t>
        <a:bodyPr/>
        <a:lstStyle/>
        <a:p>
          <a:pPr algn="l"/>
          <a:r>
            <a:rPr lang="fr-FR" dirty="0" smtClean="0">
              <a:latin typeface="Fago Offc" panose="020B0504030101020102" pitchFamily="34" charset="0"/>
            </a:rPr>
            <a:t>Résultats immédiats et quantitatifs</a:t>
          </a:r>
          <a:endParaRPr lang="fr-FR" dirty="0">
            <a:latin typeface="Fago Offc" panose="020B0504030101020102" pitchFamily="34" charset="0"/>
          </a:endParaRPr>
        </a:p>
      </dgm:t>
    </dgm:pt>
    <dgm:pt modelId="{7605603D-EA44-4549-AF3C-6EFED427338A}" type="parTrans" cxnId="{68AF0404-EE06-4AAC-880C-39DF771D2772}">
      <dgm:prSet/>
      <dgm:spPr/>
      <dgm:t>
        <a:bodyPr/>
        <a:lstStyle/>
        <a:p>
          <a:endParaRPr lang="fr-FR"/>
        </a:p>
      </dgm:t>
    </dgm:pt>
    <dgm:pt modelId="{C27D04BC-C78B-414F-A792-350EAAD937F4}" type="sibTrans" cxnId="{68AF0404-EE06-4AAC-880C-39DF771D2772}">
      <dgm:prSet/>
      <dgm:spPr/>
      <dgm:t>
        <a:bodyPr/>
        <a:lstStyle/>
        <a:p>
          <a:endParaRPr lang="fr-FR"/>
        </a:p>
      </dgm:t>
    </dgm:pt>
    <dgm:pt modelId="{CCC362EE-D215-4839-8AF4-0D0F27A22651}">
      <dgm:prSet phldrT="[Texte]"/>
      <dgm:spPr/>
      <dgm:t>
        <a:bodyPr/>
        <a:lstStyle/>
        <a:p>
          <a:pPr algn="l"/>
          <a:r>
            <a:rPr lang="fr-FR" dirty="0" smtClean="0">
              <a:latin typeface="Fago Offc" panose="020B0504030101020102" pitchFamily="34" charset="0"/>
            </a:rPr>
            <a:t>Facile d’utilisation</a:t>
          </a:r>
          <a:endParaRPr lang="fr-FR" dirty="0">
            <a:latin typeface="Fago Offc" panose="020B0504030101020102" pitchFamily="34" charset="0"/>
          </a:endParaRPr>
        </a:p>
      </dgm:t>
    </dgm:pt>
    <dgm:pt modelId="{AB311FA1-7AC1-4968-9619-EC3029EDA71B}" type="parTrans" cxnId="{32861DDC-9684-4208-A522-35207605DDF7}">
      <dgm:prSet/>
      <dgm:spPr/>
      <dgm:t>
        <a:bodyPr/>
        <a:lstStyle/>
        <a:p>
          <a:endParaRPr lang="fr-FR"/>
        </a:p>
      </dgm:t>
    </dgm:pt>
    <dgm:pt modelId="{56C21D67-5169-47CB-88BF-6EB8334811D5}" type="sibTrans" cxnId="{32861DDC-9684-4208-A522-35207605DDF7}">
      <dgm:prSet/>
      <dgm:spPr/>
      <dgm:t>
        <a:bodyPr/>
        <a:lstStyle/>
        <a:p>
          <a:endParaRPr lang="fr-FR"/>
        </a:p>
      </dgm:t>
    </dgm:pt>
    <dgm:pt modelId="{8EDEAE61-9D4D-4380-A435-B69CF67D5FDC}">
      <dgm:prSet phldrT="[Texte]"/>
      <dgm:spPr/>
      <dgm:t>
        <a:bodyPr/>
        <a:lstStyle/>
        <a:p>
          <a:pPr algn="l"/>
          <a:r>
            <a:rPr lang="fr-FR" dirty="0" smtClean="0">
              <a:latin typeface="Fago Offc" panose="020B0504030101020102" pitchFamily="34" charset="0"/>
            </a:rPr>
            <a:t>Procédure non-invasive</a:t>
          </a:r>
          <a:endParaRPr lang="fr-FR" dirty="0">
            <a:latin typeface="Fago Offc" panose="020B0504030101020102" pitchFamily="34" charset="0"/>
          </a:endParaRPr>
        </a:p>
      </dgm:t>
    </dgm:pt>
    <dgm:pt modelId="{25B459B0-3216-414E-A4CA-7AFDE328E9AD}" type="sibTrans" cxnId="{7B274857-D2AA-4537-80C8-20CB1D50DC6C}">
      <dgm:prSet/>
      <dgm:spPr/>
      <dgm:t>
        <a:bodyPr/>
        <a:lstStyle/>
        <a:p>
          <a:endParaRPr lang="fr-FR"/>
        </a:p>
      </dgm:t>
    </dgm:pt>
    <dgm:pt modelId="{85B9ACD0-1897-4890-96E7-BAA3D77D96D1}" type="parTrans" cxnId="{7B274857-D2AA-4537-80C8-20CB1D50DC6C}">
      <dgm:prSet/>
      <dgm:spPr/>
      <dgm:t>
        <a:bodyPr/>
        <a:lstStyle/>
        <a:p>
          <a:endParaRPr lang="fr-FR"/>
        </a:p>
      </dgm:t>
    </dgm:pt>
    <dgm:pt modelId="{2A9FF00D-57F6-44EC-B455-8A51641D7214}">
      <dgm:prSet phldrT="[Texte]"/>
      <dgm:spPr/>
      <dgm:t>
        <a:bodyPr/>
        <a:lstStyle/>
        <a:p>
          <a:pPr algn="l"/>
          <a:r>
            <a:rPr lang="fr-FR" dirty="0" smtClean="0">
              <a:latin typeface="Fago Offc" panose="020B0504030101020102" pitchFamily="34" charset="0"/>
            </a:rPr>
            <a:t>Indépendant de l’opérateur</a:t>
          </a:r>
          <a:endParaRPr lang="fr-FR" dirty="0">
            <a:latin typeface="Fago Offc" panose="020B0504030101020102" pitchFamily="34" charset="0"/>
          </a:endParaRPr>
        </a:p>
      </dgm:t>
    </dgm:pt>
    <dgm:pt modelId="{04BD76AE-9E3B-4C6B-853C-76381DAE8074}" type="parTrans" cxnId="{C52E8B34-F9EF-4294-8DD5-28F30EA3A90B}">
      <dgm:prSet/>
      <dgm:spPr/>
      <dgm:t>
        <a:bodyPr/>
        <a:lstStyle/>
        <a:p>
          <a:endParaRPr lang="fr-FR"/>
        </a:p>
      </dgm:t>
    </dgm:pt>
    <dgm:pt modelId="{A8787DE5-BF9C-4219-86B7-37CA59203D0B}" type="sibTrans" cxnId="{C52E8B34-F9EF-4294-8DD5-28F30EA3A90B}">
      <dgm:prSet/>
      <dgm:spPr/>
      <dgm:t>
        <a:bodyPr/>
        <a:lstStyle/>
        <a:p>
          <a:endParaRPr lang="fr-FR"/>
        </a:p>
      </dgm:t>
    </dgm:pt>
    <dgm:pt modelId="{7F649800-2AFB-4926-9665-ED6BEA232B03}">
      <dgm:prSet/>
      <dgm:spPr/>
      <dgm:t>
        <a:bodyPr/>
        <a:lstStyle/>
        <a:p>
          <a:pPr algn="l"/>
          <a:r>
            <a:rPr lang="fr-FR" dirty="0" smtClean="0">
              <a:latin typeface="Fago Offc" panose="020B0504030101020102" pitchFamily="34" charset="0"/>
            </a:rPr>
            <a:t>Compact, ergonomique</a:t>
          </a:r>
          <a:endParaRPr lang="fr-FR" dirty="0">
            <a:latin typeface="Fago Offc" panose="020B0504030101020102" pitchFamily="34" charset="0"/>
          </a:endParaRPr>
        </a:p>
      </dgm:t>
    </dgm:pt>
    <dgm:pt modelId="{CDCEF9B1-3B09-4294-80B6-FD0542B9C8E5}" type="parTrans" cxnId="{31BC7C57-9BE5-489D-A4FD-AE2DFC16FFC1}">
      <dgm:prSet/>
      <dgm:spPr/>
      <dgm:t>
        <a:bodyPr/>
        <a:lstStyle/>
        <a:p>
          <a:endParaRPr lang="fr-FR"/>
        </a:p>
      </dgm:t>
    </dgm:pt>
    <dgm:pt modelId="{D139F678-2934-483C-88F1-5A5B2B065808}" type="sibTrans" cxnId="{31BC7C57-9BE5-489D-A4FD-AE2DFC16FFC1}">
      <dgm:prSet/>
      <dgm:spPr/>
      <dgm:t>
        <a:bodyPr/>
        <a:lstStyle/>
        <a:p>
          <a:endParaRPr lang="fr-FR"/>
        </a:p>
      </dgm:t>
    </dgm:pt>
    <dgm:pt modelId="{C57694DB-4FFA-4CAA-8D8F-DB0488B7CFE9}" type="pres">
      <dgm:prSet presAssocID="{C55202DA-CA9A-4F39-9CA7-637ECCFFC911}" presName="cycle" presStyleCnt="0">
        <dgm:presLayoutVars>
          <dgm:dir/>
          <dgm:resizeHandles val="exact"/>
        </dgm:presLayoutVars>
      </dgm:prSet>
      <dgm:spPr/>
      <dgm:t>
        <a:bodyPr/>
        <a:lstStyle/>
        <a:p>
          <a:endParaRPr lang="fr-FR"/>
        </a:p>
      </dgm:t>
    </dgm:pt>
    <dgm:pt modelId="{5A9A1FE9-B164-480F-A02A-0E8B9C17CB4D}" type="pres">
      <dgm:prSet presAssocID="{8C7BD093-AF16-4824-A027-16AB9EA7E7EE}" presName="node" presStyleLbl="node1" presStyleIdx="0" presStyleCnt="1" custRadScaleRad="90856" custRadScaleInc="-3510">
        <dgm:presLayoutVars>
          <dgm:bulletEnabled val="1"/>
        </dgm:presLayoutVars>
      </dgm:prSet>
      <dgm:spPr/>
      <dgm:t>
        <a:bodyPr/>
        <a:lstStyle/>
        <a:p>
          <a:endParaRPr lang="fr-FR"/>
        </a:p>
      </dgm:t>
    </dgm:pt>
  </dgm:ptLst>
  <dgm:cxnLst>
    <dgm:cxn modelId="{31BC7C57-9BE5-489D-A4FD-AE2DFC16FFC1}" srcId="{8C7BD093-AF16-4824-A027-16AB9EA7E7EE}" destId="{7F649800-2AFB-4926-9665-ED6BEA232B03}" srcOrd="5" destOrd="0" parTransId="{CDCEF9B1-3B09-4294-80B6-FD0542B9C8E5}" sibTransId="{D139F678-2934-483C-88F1-5A5B2B065808}"/>
    <dgm:cxn modelId="{7B5819E5-D4C8-594D-82DC-B35334C5081D}" type="presOf" srcId="{D6AC6E05-4D93-47F7-8CAD-3D35557F78E2}" destId="{5A9A1FE9-B164-480F-A02A-0E8B9C17CB4D}" srcOrd="0" destOrd="5" presId="urn:microsoft.com/office/officeart/2005/8/layout/cycle2"/>
    <dgm:cxn modelId="{49F6D8B9-5BA5-4ADE-B15A-4533FEC5337F}" srcId="{8C7BD093-AF16-4824-A027-16AB9EA7E7EE}" destId="{0BB3BD69-C045-46D6-A1EF-224E70B15F94}" srcOrd="1" destOrd="0" parTransId="{E79AB056-645E-40CD-92CA-3CCD1BDC24FB}" sibTransId="{0272ADF1-FC13-4028-90AD-1D441EBDAC47}"/>
    <dgm:cxn modelId="{325018D1-1201-1343-9DF1-F3C1E4427541}" type="presOf" srcId="{8EDEAE61-9D4D-4380-A435-B69CF67D5FDC}" destId="{5A9A1FE9-B164-480F-A02A-0E8B9C17CB4D}" srcOrd="0" destOrd="1" presId="urn:microsoft.com/office/officeart/2005/8/layout/cycle2"/>
    <dgm:cxn modelId="{25059A11-BC72-D840-85A2-44C070B73E2B}" type="presOf" srcId="{C55202DA-CA9A-4F39-9CA7-637ECCFFC911}" destId="{C57694DB-4FFA-4CAA-8D8F-DB0488B7CFE9}" srcOrd="0" destOrd="0" presId="urn:microsoft.com/office/officeart/2005/8/layout/cycle2"/>
    <dgm:cxn modelId="{68AF0404-EE06-4AAC-880C-39DF771D2772}" srcId="{8C7BD093-AF16-4824-A027-16AB9EA7E7EE}" destId="{D6AC6E05-4D93-47F7-8CAD-3D35557F78E2}" srcOrd="4" destOrd="0" parTransId="{7605603D-EA44-4549-AF3C-6EFED427338A}" sibTransId="{C27D04BC-C78B-414F-A792-350EAAD937F4}"/>
    <dgm:cxn modelId="{4AEADFE0-B897-BF4A-9A18-6A7F6EABA078}" type="presOf" srcId="{CCC362EE-D215-4839-8AF4-0D0F27A22651}" destId="{5A9A1FE9-B164-480F-A02A-0E8B9C17CB4D}" srcOrd="0" destOrd="3" presId="urn:microsoft.com/office/officeart/2005/8/layout/cycle2"/>
    <dgm:cxn modelId="{32861DDC-9684-4208-A522-35207605DDF7}" srcId="{8C7BD093-AF16-4824-A027-16AB9EA7E7EE}" destId="{CCC362EE-D215-4839-8AF4-0D0F27A22651}" srcOrd="2" destOrd="0" parTransId="{AB311FA1-7AC1-4968-9619-EC3029EDA71B}" sibTransId="{56C21D67-5169-47CB-88BF-6EB8334811D5}"/>
    <dgm:cxn modelId="{EF9D6B54-B90F-754D-A5D2-515406216BDA}" type="presOf" srcId="{0BB3BD69-C045-46D6-A1EF-224E70B15F94}" destId="{5A9A1FE9-B164-480F-A02A-0E8B9C17CB4D}" srcOrd="0" destOrd="2" presId="urn:microsoft.com/office/officeart/2005/8/layout/cycle2"/>
    <dgm:cxn modelId="{FD661AA8-A174-8744-A9ED-2BF28F18B598}" type="presOf" srcId="{2A9FF00D-57F6-44EC-B455-8A51641D7214}" destId="{5A9A1FE9-B164-480F-A02A-0E8B9C17CB4D}" srcOrd="0" destOrd="4" presId="urn:microsoft.com/office/officeart/2005/8/layout/cycle2"/>
    <dgm:cxn modelId="{C52E8B34-F9EF-4294-8DD5-28F30EA3A90B}" srcId="{8C7BD093-AF16-4824-A027-16AB9EA7E7EE}" destId="{2A9FF00D-57F6-44EC-B455-8A51641D7214}" srcOrd="3" destOrd="0" parTransId="{04BD76AE-9E3B-4C6B-853C-76381DAE8074}" sibTransId="{A8787DE5-BF9C-4219-86B7-37CA59203D0B}"/>
    <dgm:cxn modelId="{346015D7-9E39-4E40-8868-C7549CDA3C96}" type="presOf" srcId="{7F649800-2AFB-4926-9665-ED6BEA232B03}" destId="{5A9A1FE9-B164-480F-A02A-0E8B9C17CB4D}" srcOrd="0" destOrd="6" presId="urn:microsoft.com/office/officeart/2005/8/layout/cycle2"/>
    <dgm:cxn modelId="{1AD5EF83-FE61-483D-9312-B6C4B31B0955}" srcId="{C55202DA-CA9A-4F39-9CA7-637ECCFFC911}" destId="{8C7BD093-AF16-4824-A027-16AB9EA7E7EE}" srcOrd="0" destOrd="0" parTransId="{8B9F054D-FD0B-4972-9796-1029A5E460BB}" sibTransId="{E735180A-BCCF-4B75-A27E-EA16C36BEB1E}"/>
    <dgm:cxn modelId="{7B274857-D2AA-4537-80C8-20CB1D50DC6C}" srcId="{8C7BD093-AF16-4824-A027-16AB9EA7E7EE}" destId="{8EDEAE61-9D4D-4380-A435-B69CF67D5FDC}" srcOrd="0" destOrd="0" parTransId="{85B9ACD0-1897-4890-96E7-BAA3D77D96D1}" sibTransId="{25B459B0-3216-414E-A4CA-7AFDE328E9AD}"/>
    <dgm:cxn modelId="{04FE4B47-9B2E-CD49-85B1-B6AA66AAE100}" type="presOf" srcId="{8C7BD093-AF16-4824-A027-16AB9EA7E7EE}" destId="{5A9A1FE9-B164-480F-A02A-0E8B9C17CB4D}" srcOrd="0" destOrd="0" presId="urn:microsoft.com/office/officeart/2005/8/layout/cycle2"/>
    <dgm:cxn modelId="{98F3C9CA-B458-6D4F-A7C9-0F8598CEEB84}" type="presParOf" srcId="{C57694DB-4FFA-4CAA-8D8F-DB0488B7CFE9}" destId="{5A9A1FE9-B164-480F-A02A-0E8B9C17CB4D}"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8169D-412C-4CE2-ABA5-E4D25FFD04BA}" type="doc">
      <dgm:prSet loTypeId="urn:microsoft.com/office/officeart/2005/8/layout/default#1" loCatId="list" qsTypeId="urn:microsoft.com/office/officeart/2005/8/quickstyle/3d1" qsCatId="3D" csTypeId="urn:microsoft.com/office/officeart/2005/8/colors/accent0_3" csCatId="mainScheme" phldr="1"/>
      <dgm:spPr/>
      <dgm:t>
        <a:bodyPr/>
        <a:lstStyle/>
        <a:p>
          <a:endParaRPr lang="fr-FR"/>
        </a:p>
      </dgm:t>
    </dgm:pt>
    <dgm:pt modelId="{FA8FFCF7-A324-4B36-9386-776539796B92}" type="pres">
      <dgm:prSet presAssocID="{3F38169D-412C-4CE2-ABA5-E4D25FFD04BA}" presName="diagram" presStyleCnt="0">
        <dgm:presLayoutVars>
          <dgm:dir/>
          <dgm:resizeHandles val="exact"/>
        </dgm:presLayoutVars>
      </dgm:prSet>
      <dgm:spPr/>
      <dgm:t>
        <a:bodyPr/>
        <a:lstStyle/>
        <a:p>
          <a:endParaRPr lang="fr-FR"/>
        </a:p>
      </dgm:t>
    </dgm:pt>
  </dgm:ptLst>
  <dgm:cxnLst>
    <dgm:cxn modelId="{2965C716-1D90-3049-AA8F-19D2E0F6D04A}" type="presOf" srcId="{3F38169D-412C-4CE2-ABA5-E4D25FFD04BA}" destId="{FA8FFCF7-A324-4B36-9386-776539796B92}"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9A1FE9-B164-480F-A02A-0E8B9C17CB4D}">
      <dsp:nvSpPr>
        <dsp:cNvPr id="0" name=""/>
        <dsp:cNvSpPr/>
      </dsp:nvSpPr>
      <dsp:spPr>
        <a:xfrm>
          <a:off x="36701" y="1205"/>
          <a:ext cx="3095138" cy="3095138"/>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fr-FR" sz="1700" kern="1200" dirty="0" smtClean="0"/>
            <a:t>          </a:t>
          </a:r>
          <a:r>
            <a:rPr lang="fr-FR" sz="1700" kern="1200" dirty="0" smtClean="0">
              <a:latin typeface="Fago Offc" panose="020B0504030101020102" pitchFamily="34" charset="0"/>
            </a:rPr>
            <a:t>En bref</a:t>
          </a:r>
          <a:endParaRPr lang="fr-FR" sz="1700" kern="1200" dirty="0">
            <a:latin typeface="Fago Offc" panose="020B0504030101020102" pitchFamily="34" charset="0"/>
          </a:endParaRPr>
        </a:p>
        <a:p>
          <a:pPr marL="114300" lvl="1" indent="-114300" algn="l" defTabSz="577850">
            <a:lnSpc>
              <a:spcPct val="90000"/>
            </a:lnSpc>
            <a:spcBef>
              <a:spcPct val="0"/>
            </a:spcBef>
            <a:spcAft>
              <a:spcPct val="15000"/>
            </a:spcAft>
            <a:buChar char="••"/>
          </a:pPr>
          <a:r>
            <a:rPr lang="fr-FR" sz="1300" kern="1200" dirty="0" smtClean="0">
              <a:latin typeface="Fago Offc" panose="020B0504030101020102" pitchFamily="34" charset="0"/>
            </a:rPr>
            <a:t>Procédure non-invasive</a:t>
          </a:r>
          <a:endParaRPr lang="fr-FR" sz="1300" kern="1200" dirty="0">
            <a:latin typeface="Fago Offc" panose="020B0504030101020102" pitchFamily="34" charset="0"/>
          </a:endParaRPr>
        </a:p>
        <a:p>
          <a:pPr marL="114300" lvl="1" indent="-114300" algn="l" defTabSz="577850">
            <a:lnSpc>
              <a:spcPct val="90000"/>
            </a:lnSpc>
            <a:spcBef>
              <a:spcPct val="0"/>
            </a:spcBef>
            <a:spcAft>
              <a:spcPct val="15000"/>
            </a:spcAft>
            <a:buChar char="••"/>
          </a:pPr>
          <a:r>
            <a:rPr lang="fr-FR" sz="1300" kern="1200" dirty="0" smtClean="0">
              <a:latin typeface="Fago Offc" panose="020B0504030101020102" pitchFamily="34" charset="0"/>
            </a:rPr>
            <a:t>Durée de test inférieure à 3 minutes</a:t>
          </a:r>
          <a:endParaRPr lang="fr-FR" sz="1300" kern="1200" dirty="0">
            <a:latin typeface="Fago Offc" panose="020B0504030101020102" pitchFamily="34" charset="0"/>
          </a:endParaRPr>
        </a:p>
        <a:p>
          <a:pPr marL="114300" lvl="1" indent="-114300" algn="l" defTabSz="577850">
            <a:lnSpc>
              <a:spcPct val="90000"/>
            </a:lnSpc>
            <a:spcBef>
              <a:spcPct val="0"/>
            </a:spcBef>
            <a:spcAft>
              <a:spcPct val="15000"/>
            </a:spcAft>
            <a:buChar char="••"/>
          </a:pPr>
          <a:r>
            <a:rPr lang="fr-FR" sz="1300" kern="1200" dirty="0" smtClean="0">
              <a:latin typeface="Fago Offc" panose="020B0504030101020102" pitchFamily="34" charset="0"/>
            </a:rPr>
            <a:t>Facile d’utilisation</a:t>
          </a:r>
          <a:endParaRPr lang="fr-FR" sz="1300" kern="1200" dirty="0">
            <a:latin typeface="Fago Offc" panose="020B0504030101020102" pitchFamily="34" charset="0"/>
          </a:endParaRPr>
        </a:p>
        <a:p>
          <a:pPr marL="114300" lvl="1" indent="-114300" algn="l" defTabSz="577850">
            <a:lnSpc>
              <a:spcPct val="90000"/>
            </a:lnSpc>
            <a:spcBef>
              <a:spcPct val="0"/>
            </a:spcBef>
            <a:spcAft>
              <a:spcPct val="15000"/>
            </a:spcAft>
            <a:buChar char="••"/>
          </a:pPr>
          <a:r>
            <a:rPr lang="fr-FR" sz="1300" kern="1200" dirty="0" smtClean="0">
              <a:latin typeface="Fago Offc" panose="020B0504030101020102" pitchFamily="34" charset="0"/>
            </a:rPr>
            <a:t>Indépendant de l’opérateur</a:t>
          </a:r>
          <a:endParaRPr lang="fr-FR" sz="1300" kern="1200" dirty="0">
            <a:latin typeface="Fago Offc" panose="020B0504030101020102" pitchFamily="34" charset="0"/>
          </a:endParaRPr>
        </a:p>
        <a:p>
          <a:pPr marL="114300" lvl="1" indent="-114300" algn="l" defTabSz="577850">
            <a:lnSpc>
              <a:spcPct val="90000"/>
            </a:lnSpc>
            <a:spcBef>
              <a:spcPct val="0"/>
            </a:spcBef>
            <a:spcAft>
              <a:spcPct val="15000"/>
            </a:spcAft>
            <a:buChar char="••"/>
          </a:pPr>
          <a:r>
            <a:rPr lang="fr-FR" sz="1300" kern="1200" dirty="0" smtClean="0">
              <a:latin typeface="Fago Offc" panose="020B0504030101020102" pitchFamily="34" charset="0"/>
            </a:rPr>
            <a:t>Résultats immédiats et quantitatifs</a:t>
          </a:r>
          <a:endParaRPr lang="fr-FR" sz="1300" kern="1200" dirty="0">
            <a:latin typeface="Fago Offc" panose="020B0504030101020102" pitchFamily="34" charset="0"/>
          </a:endParaRPr>
        </a:p>
        <a:p>
          <a:pPr marL="114300" lvl="1" indent="-114300" algn="l" defTabSz="577850">
            <a:lnSpc>
              <a:spcPct val="90000"/>
            </a:lnSpc>
            <a:spcBef>
              <a:spcPct val="0"/>
            </a:spcBef>
            <a:spcAft>
              <a:spcPct val="15000"/>
            </a:spcAft>
            <a:buChar char="••"/>
          </a:pPr>
          <a:r>
            <a:rPr lang="fr-FR" sz="1300" kern="1200" dirty="0" smtClean="0">
              <a:latin typeface="Fago Offc" panose="020B0504030101020102" pitchFamily="34" charset="0"/>
            </a:rPr>
            <a:t>Compact, ergonomique</a:t>
          </a:r>
          <a:endParaRPr lang="fr-FR" sz="1300" kern="1200" dirty="0">
            <a:latin typeface="Fago Offc" panose="020B0504030101020102" pitchFamily="34" charset="0"/>
          </a:endParaRPr>
        </a:p>
      </dsp:txBody>
      <dsp:txXfrm>
        <a:off x="36701" y="1205"/>
        <a:ext cx="3095138" cy="30951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D04B1-A30C-BB46-8E31-9AB20482121B}" type="datetimeFigureOut">
              <a:rPr lang="fr-FR" smtClean="0"/>
              <a:pPr/>
              <a:t>14/03/17</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2B452-3832-1541-BF9F-F25AF0E89C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a:lstStyle/>
          <a:p>
            <a:endParaRPr lang="en-US"/>
          </a:p>
        </p:txBody>
      </p:sp>
      <p:sp>
        <p:nvSpPr>
          <p:cNvPr id="31748" name="Espace réservé du numéro de diapositive 3"/>
          <p:cNvSpPr>
            <a:spLocks noGrp="1"/>
          </p:cNvSpPr>
          <p:nvPr>
            <p:ph type="sldNum" sz="quarter" idx="5"/>
          </p:nvPr>
        </p:nvSpPr>
        <p:spPr bwMode="auto">
          <a:noFill/>
          <a:ln>
            <a:miter lim="800000"/>
            <a:headEnd/>
            <a:tailEnd/>
          </a:ln>
        </p:spPr>
        <p:txBody>
          <a:bodyPr/>
          <a:lstStyle/>
          <a:p>
            <a:fld id="{23F0385B-8328-7F40-B647-4862BC89CFE5}" type="slidenum">
              <a:rPr lang="fr-FR"/>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979D3CAA-3F33-5A4C-96E8-034E8F770ECE}" type="datetimeFigureOut">
              <a:rPr lang="fr-FR" smtClean="0"/>
              <a:pPr/>
              <a:t>14/03/17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979D3CAA-3F33-5A4C-96E8-034E8F770ECE}" type="datetimeFigureOut">
              <a:rPr lang="fr-FR" smtClean="0"/>
              <a:pPr/>
              <a:t>14/03/17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979D3CAA-3F33-5A4C-96E8-034E8F770ECE}" type="datetimeFigureOut">
              <a:rPr lang="fr-FR" smtClean="0"/>
              <a:pPr/>
              <a:t>14/03/17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slide">
    <p:spTree>
      <p:nvGrpSpPr>
        <p:cNvPr id="1" name=""/>
        <p:cNvGrpSpPr/>
        <p:nvPr/>
      </p:nvGrpSpPr>
      <p:grpSpPr>
        <a:xfrm>
          <a:off x="0" y="0"/>
          <a:ext cx="0" cy="0"/>
          <a:chOff x="0" y="0"/>
          <a:chExt cx="0" cy="0"/>
        </a:xfrm>
      </p:grpSpPr>
      <p:sp>
        <p:nvSpPr>
          <p:cNvPr id="4" name="Rectangle 3"/>
          <p:cNvSpPr/>
          <p:nvPr userDrawn="1"/>
        </p:nvSpPr>
        <p:spPr>
          <a:xfrm>
            <a:off x="0" y="115888"/>
            <a:ext cx="8999538" cy="1081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userDrawn="1"/>
        </p:nvSpPr>
        <p:spPr>
          <a:xfrm rot="16200000" flipV="1">
            <a:off x="5665788" y="3370262"/>
            <a:ext cx="6884988" cy="144463"/>
          </a:xfrm>
          <a:prstGeom prst="rect">
            <a:avLst/>
          </a:prstGeom>
          <a:solidFill>
            <a:srgbClr val="3C5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fr-FR" smtClean="0">
              <a:solidFill>
                <a:srgbClr val="FFFFFF"/>
              </a:solidFill>
            </a:endParaRPr>
          </a:p>
        </p:txBody>
      </p:sp>
      <p:sp>
        <p:nvSpPr>
          <p:cNvPr id="6" name="Rectangle 5"/>
          <p:cNvSpPr/>
          <p:nvPr userDrawn="1"/>
        </p:nvSpPr>
        <p:spPr>
          <a:xfrm rot="16200000" flipV="1">
            <a:off x="5629275" y="3370263"/>
            <a:ext cx="6884988" cy="144462"/>
          </a:xfrm>
          <a:prstGeom prst="rect">
            <a:avLst/>
          </a:prstGeom>
          <a:solidFill>
            <a:srgbClr val="3C5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fr-FR" smtClean="0">
              <a:solidFill>
                <a:srgbClr val="FFFFFF"/>
              </a:solidFill>
            </a:endParaRPr>
          </a:p>
        </p:txBody>
      </p:sp>
      <p:pic>
        <p:nvPicPr>
          <p:cNvPr id="7" name="Picture 2"/>
          <p:cNvPicPr>
            <a:picLocks noChangeAspect="1" noChangeArrowheads="1"/>
          </p:cNvPicPr>
          <p:nvPr userDrawn="1"/>
        </p:nvPicPr>
        <p:blipFill>
          <a:blip r:embed="rId2"/>
          <a:srcRect/>
          <a:stretch>
            <a:fillRect/>
          </a:stretch>
        </p:blipFill>
        <p:spPr bwMode="auto">
          <a:xfrm>
            <a:off x="8442325" y="6308725"/>
            <a:ext cx="477838" cy="477838"/>
          </a:xfrm>
          <a:prstGeom prst="rect">
            <a:avLst/>
          </a:prstGeom>
          <a:noFill/>
          <a:ln w="9525">
            <a:noFill/>
            <a:miter lim="800000"/>
            <a:headEnd/>
            <a:tailEnd/>
          </a:ln>
        </p:spPr>
      </p:pic>
      <p:sp>
        <p:nvSpPr>
          <p:cNvPr id="2" name="Titre 1"/>
          <p:cNvSpPr>
            <a:spLocks noGrp="1"/>
          </p:cNvSpPr>
          <p:nvPr>
            <p:ph type="title"/>
          </p:nvPr>
        </p:nvSpPr>
        <p:spPr>
          <a:xfrm>
            <a:off x="457200" y="274638"/>
            <a:ext cx="8003232" cy="850106"/>
          </a:xfrm>
        </p:spPr>
        <p:txBody>
          <a:bodyPr>
            <a:normAutofit/>
          </a:bodyPr>
          <a:lstStyle>
            <a:lvl1pPr algn="l">
              <a:defRPr sz="4000" b="1" cap="small" baseline="0">
                <a:solidFill>
                  <a:schemeClr val="bg1"/>
                </a:solidFill>
                <a:latin typeface="Fago Offc" panose="020B0504030101020102"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57200" y="1196752"/>
            <a:ext cx="8003232" cy="5040559"/>
          </a:xfrm>
        </p:spPr>
        <p:txBody>
          <a:bodyPr/>
          <a:lstStyle>
            <a:lvl1pPr>
              <a:buClr>
                <a:srgbClr val="CACB00"/>
              </a:buClr>
              <a:buFont typeface="Wingdings" pitchFamily="2" charset="2"/>
              <a:buChar char="§"/>
              <a:defRPr>
                <a:solidFill>
                  <a:srgbClr val="3C5F6F"/>
                </a:solidFill>
                <a:latin typeface="Fago Offc" panose="020B0504030101020102" pitchFamily="34" charset="0"/>
              </a:defRPr>
            </a:lvl1pPr>
            <a:lvl2pPr>
              <a:buClr>
                <a:srgbClr val="CACB00"/>
              </a:buClr>
              <a:buFont typeface="Wingdings" pitchFamily="2" charset="2"/>
              <a:buChar char="§"/>
              <a:defRPr>
                <a:solidFill>
                  <a:srgbClr val="3C5F6F"/>
                </a:solidFill>
                <a:latin typeface="Fago Offc" panose="020B0504030101020102" pitchFamily="34" charset="0"/>
              </a:defRPr>
            </a:lvl2pPr>
            <a:lvl3pPr>
              <a:buClr>
                <a:srgbClr val="CACB00"/>
              </a:buClr>
              <a:buFont typeface="Wingdings" pitchFamily="2" charset="2"/>
              <a:buChar char="§"/>
              <a:defRPr>
                <a:solidFill>
                  <a:srgbClr val="3C5F6F"/>
                </a:solidFill>
                <a:latin typeface="Fago Offc" panose="020B0504030101020102" pitchFamily="34" charset="0"/>
              </a:defRPr>
            </a:lvl3pPr>
            <a:lvl4pPr>
              <a:buClr>
                <a:srgbClr val="CACB00"/>
              </a:buClr>
              <a:buFont typeface="Wingdings" pitchFamily="2" charset="2"/>
              <a:buChar char="§"/>
              <a:defRPr>
                <a:solidFill>
                  <a:srgbClr val="3C5F6F"/>
                </a:solidFill>
                <a:latin typeface="Fago Offc" panose="020B0504030101020102" pitchFamily="34" charset="0"/>
              </a:defRPr>
            </a:lvl4pPr>
            <a:lvl5pPr>
              <a:buClr>
                <a:srgbClr val="CACB00"/>
              </a:buClr>
              <a:buFont typeface="Wingdings" pitchFamily="2" charset="2"/>
              <a:buChar char="§"/>
              <a:defRPr>
                <a:solidFill>
                  <a:srgbClr val="3C5F6F"/>
                </a:solidFill>
                <a:latin typeface="Fago Offc" panose="020B0504030101020102"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numéro de diapositive 11"/>
          <p:cNvSpPr>
            <a:spLocks noGrp="1"/>
          </p:cNvSpPr>
          <p:nvPr>
            <p:ph type="sldNum" sz="quarter" idx="10"/>
          </p:nvPr>
        </p:nvSpPr>
        <p:spPr>
          <a:xfrm>
            <a:off x="34925" y="6448425"/>
            <a:ext cx="503238"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3C5F6F"/>
                </a:solidFill>
                <a:latin typeface="Calibri" pitchFamily="4" charset="0"/>
              </a:defRPr>
            </a:lvl1pPr>
          </a:lstStyle>
          <a:p>
            <a:pPr>
              <a:defRPr/>
            </a:pPr>
            <a:fld id="{EA513E87-81A0-B64E-B32C-6B330FABF7FE}"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979D3CAA-3F33-5A4C-96E8-034E8F770ECE}" type="datetimeFigureOut">
              <a:rPr lang="fr-FR" smtClean="0"/>
              <a:pPr/>
              <a:t>14/03/17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979D3CAA-3F33-5A4C-96E8-034E8F770ECE}" type="datetimeFigureOut">
              <a:rPr lang="fr-FR" smtClean="0"/>
              <a:pPr/>
              <a:t>14/03/17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5" name="Espace réservé de la date 4"/>
          <p:cNvSpPr>
            <a:spLocks noGrp="1"/>
          </p:cNvSpPr>
          <p:nvPr>
            <p:ph type="dt" sz="half" idx="10"/>
          </p:nvPr>
        </p:nvSpPr>
        <p:spPr/>
        <p:txBody>
          <a:bodyPr/>
          <a:lstStyle/>
          <a:p>
            <a:fld id="{979D3CAA-3F33-5A4C-96E8-034E8F770ECE}" type="datetimeFigureOut">
              <a:rPr lang="fr-FR" smtClean="0"/>
              <a:pPr/>
              <a:t>14/03/17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7" name="Espace réservé de la date 6"/>
          <p:cNvSpPr>
            <a:spLocks noGrp="1"/>
          </p:cNvSpPr>
          <p:nvPr>
            <p:ph type="dt" sz="half" idx="10"/>
          </p:nvPr>
        </p:nvSpPr>
        <p:spPr/>
        <p:txBody>
          <a:bodyPr/>
          <a:lstStyle/>
          <a:p>
            <a:fld id="{979D3CAA-3F33-5A4C-96E8-034E8F770ECE}" type="datetimeFigureOut">
              <a:rPr lang="fr-FR" smtClean="0"/>
              <a:pPr/>
              <a:t>14/03/17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e la date 2"/>
          <p:cNvSpPr>
            <a:spLocks noGrp="1"/>
          </p:cNvSpPr>
          <p:nvPr>
            <p:ph type="dt" sz="half" idx="10"/>
          </p:nvPr>
        </p:nvSpPr>
        <p:spPr/>
        <p:txBody>
          <a:bodyPr/>
          <a:lstStyle/>
          <a:p>
            <a:fld id="{979D3CAA-3F33-5A4C-96E8-034E8F770ECE}" type="datetimeFigureOut">
              <a:rPr lang="fr-FR" smtClean="0"/>
              <a:pPr/>
              <a:t>14/03/17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9D3CAA-3F33-5A4C-96E8-034E8F770ECE}" type="datetimeFigureOut">
              <a:rPr lang="fr-FR" smtClean="0"/>
              <a:pPr/>
              <a:t>14/03/17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979D3CAA-3F33-5A4C-96E8-034E8F770ECE}" type="datetimeFigureOut">
              <a:rPr lang="fr-FR" smtClean="0"/>
              <a:pPr/>
              <a:t>14/03/17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979D3CAA-3F33-5A4C-96E8-034E8F770ECE}" type="datetimeFigureOut">
              <a:rPr lang="fr-FR" smtClean="0"/>
              <a:pPr/>
              <a:t>14/03/17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6D7A91D-1F3B-9F42-B806-674FB7F2B1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3CAA-3F33-5A4C-96E8-034E8F770ECE}" type="datetimeFigureOut">
              <a:rPr lang="fr-FR" smtClean="0"/>
              <a:pPr/>
              <a:t>14/03/17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7A91D-1F3B-9F42-B806-674FB7F2B1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USB%20DISK:SERVAIS.doc!OLE_LINK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1" Type="http://schemas.openxmlformats.org/officeDocument/2006/relationships/audio" Target="file://localhost/C/%5CMes%20documents%5CLIEGE%202004%5CInternet%5CMyotonie1.mp3" TargetMode="Externa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3267"/>
            <a:ext cx="8229600" cy="1143000"/>
          </a:xfrm>
        </p:spPr>
        <p:txBody>
          <a:bodyPr>
            <a:normAutofit fontScale="90000"/>
          </a:bodyPr>
          <a:lstStyle/>
          <a:p>
            <a:r>
              <a:rPr lang="fr-FR" dirty="0" smtClean="0"/>
              <a:t>Apports de l’ENMG dans les syndromes douloureux diffus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7500"/>
            <a:ext cx="8229600" cy="1143000"/>
          </a:xfrm>
        </p:spPr>
        <p:txBody>
          <a:bodyPr>
            <a:normAutofit/>
          </a:bodyPr>
          <a:lstStyle/>
          <a:p>
            <a:r>
              <a:rPr lang="fr-FR" dirty="0" smtClean="0"/>
              <a:t>Quand y penser ?</a:t>
            </a:r>
            <a:endParaRPr lang="en-US" dirty="0"/>
          </a:p>
        </p:txBody>
      </p:sp>
      <p:sp>
        <p:nvSpPr>
          <p:cNvPr id="3" name="Espace réservé du contenu 2"/>
          <p:cNvSpPr>
            <a:spLocks noGrp="1"/>
          </p:cNvSpPr>
          <p:nvPr>
            <p:ph idx="1"/>
          </p:nvPr>
        </p:nvSpPr>
        <p:spPr>
          <a:xfrm>
            <a:off x="457200" y="1752597"/>
            <a:ext cx="8509000" cy="4851403"/>
          </a:xfrm>
        </p:spPr>
        <p:txBody>
          <a:bodyPr>
            <a:normAutofit/>
          </a:bodyPr>
          <a:lstStyle/>
          <a:p>
            <a:r>
              <a:rPr lang="fr-FR" b="1" dirty="0" smtClean="0">
                <a:solidFill>
                  <a:srgbClr val="FF0000"/>
                </a:solidFill>
              </a:rPr>
              <a:t>ENMG </a:t>
            </a:r>
            <a:r>
              <a:rPr lang="fr-FR" b="1" dirty="0" smtClean="0"/>
              <a:t>normal</a:t>
            </a:r>
            <a:endParaRPr lang="fr-FR" dirty="0" smtClean="0"/>
          </a:p>
          <a:p>
            <a:r>
              <a:rPr lang="fr-FR" b="1" dirty="0" smtClean="0"/>
              <a:t>Douleurs </a:t>
            </a:r>
            <a:r>
              <a:rPr lang="fr-FR" b="1" dirty="0" err="1" smtClean="0"/>
              <a:t>neuropathiques</a:t>
            </a:r>
            <a:endParaRPr lang="fr-FR" dirty="0" smtClean="0"/>
          </a:p>
          <a:p>
            <a:r>
              <a:rPr lang="fr-FR" b="1" dirty="0" smtClean="0"/>
              <a:t>Signes de </a:t>
            </a:r>
            <a:r>
              <a:rPr lang="fr-FR" b="1" dirty="0" err="1" smtClean="0"/>
              <a:t>dysautonomie</a:t>
            </a:r>
            <a:r>
              <a:rPr lang="fr-FR" b="1" dirty="0" smtClean="0"/>
              <a:t/>
            </a:r>
            <a:br>
              <a:rPr lang="fr-FR" b="1" dirty="0" smtClean="0"/>
            </a:br>
            <a:r>
              <a:rPr lang="fr-FR" dirty="0" smtClean="0"/>
              <a:t>- hypotension OS</a:t>
            </a:r>
            <a:br>
              <a:rPr lang="fr-FR" dirty="0" smtClean="0"/>
            </a:br>
            <a:r>
              <a:rPr lang="fr-FR" dirty="0" smtClean="0"/>
              <a:t>- nausées/vomissements, diarrhée/constipation</a:t>
            </a:r>
            <a:br>
              <a:rPr lang="fr-FR" dirty="0" smtClean="0"/>
            </a:br>
            <a:r>
              <a:rPr lang="fr-FR" dirty="0" smtClean="0"/>
              <a:t>- perturbations vésicales/sphinctériennes</a:t>
            </a:r>
            <a:br>
              <a:rPr lang="fr-FR" dirty="0" smtClean="0"/>
            </a:br>
            <a:r>
              <a:rPr lang="fr-FR" dirty="0" smtClean="0"/>
              <a:t>- impuissance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ETIOLOGIES</a:t>
            </a:r>
            <a:endParaRPr lang="en-US" dirty="0"/>
          </a:p>
        </p:txBody>
      </p:sp>
      <p:sp>
        <p:nvSpPr>
          <p:cNvPr id="3" name="Espace réservé du contenu 2"/>
          <p:cNvSpPr>
            <a:spLocks noGrp="1"/>
          </p:cNvSpPr>
          <p:nvPr>
            <p:ph idx="1"/>
          </p:nvPr>
        </p:nvSpPr>
        <p:spPr>
          <a:xfrm>
            <a:off x="457200" y="1752597"/>
            <a:ext cx="8229600" cy="4851403"/>
          </a:xfrm>
        </p:spPr>
        <p:txBody>
          <a:bodyPr>
            <a:normAutofit/>
          </a:bodyPr>
          <a:lstStyle/>
          <a:p>
            <a:r>
              <a:rPr lang="fr-FR" b="1" dirty="0" smtClean="0"/>
              <a:t>Métabolique </a:t>
            </a:r>
            <a:r>
              <a:rPr lang="fr-FR" dirty="0" smtClean="0"/>
              <a:t>: diabète, intolérance</a:t>
            </a:r>
          </a:p>
          <a:p>
            <a:r>
              <a:rPr lang="fr-FR" b="1" dirty="0" smtClean="0"/>
              <a:t>Infectieux </a:t>
            </a:r>
            <a:r>
              <a:rPr lang="fr-FR" dirty="0" smtClean="0"/>
              <a:t>: HIV, HC</a:t>
            </a:r>
          </a:p>
          <a:p>
            <a:r>
              <a:rPr lang="fr-FR" b="1" dirty="0" smtClean="0"/>
              <a:t>Toxique </a:t>
            </a:r>
            <a:r>
              <a:rPr lang="fr-FR" dirty="0" smtClean="0"/>
              <a:t>: </a:t>
            </a:r>
            <a:r>
              <a:rPr lang="fr-FR" dirty="0" err="1" smtClean="0"/>
              <a:t>Médic</a:t>
            </a:r>
            <a:r>
              <a:rPr lang="fr-FR" dirty="0" smtClean="0"/>
              <a:t>, alcool</a:t>
            </a:r>
          </a:p>
          <a:p>
            <a:r>
              <a:rPr lang="fr-FR" b="1" dirty="0" err="1" smtClean="0"/>
              <a:t>Dysimmun</a:t>
            </a:r>
            <a:r>
              <a:rPr lang="fr-FR" b="1" dirty="0" smtClean="0"/>
              <a:t> </a:t>
            </a:r>
            <a:r>
              <a:rPr lang="fr-FR" dirty="0" smtClean="0"/>
              <a:t>: </a:t>
            </a:r>
            <a:r>
              <a:rPr lang="fr-FR" dirty="0" err="1" smtClean="0"/>
              <a:t>Sjögren</a:t>
            </a:r>
            <a:r>
              <a:rPr lang="fr-FR" dirty="0" smtClean="0"/>
              <a:t>, Sarcoïdose</a:t>
            </a:r>
          </a:p>
          <a:p>
            <a:r>
              <a:rPr lang="fr-FR" b="1" dirty="0" smtClean="0"/>
              <a:t>Génétique </a:t>
            </a:r>
            <a:r>
              <a:rPr lang="fr-FR" dirty="0" smtClean="0"/>
              <a:t>: Amylose, Fabry, HSAN, </a:t>
            </a:r>
            <a:r>
              <a:rPr lang="fr-FR" dirty="0" err="1" smtClean="0"/>
              <a:t>Tangier</a:t>
            </a:r>
            <a:r>
              <a:rPr lang="fr-FR" dirty="0" smtClean="0"/>
              <a:t>,</a:t>
            </a:r>
            <a:br>
              <a:rPr lang="fr-FR" dirty="0" smtClean="0"/>
            </a:br>
            <a:r>
              <a:rPr lang="fr-FR" dirty="0" smtClean="0"/>
              <a:t>mutations Na</a:t>
            </a:r>
            <a:r>
              <a:rPr lang="fr-FR" baseline="-25000" dirty="0" smtClean="0"/>
              <a:t>v</a:t>
            </a:r>
            <a:r>
              <a:rPr lang="fr-FR" dirty="0" smtClean="0"/>
              <a:t>1.7</a:t>
            </a:r>
          </a:p>
          <a:p>
            <a:r>
              <a:rPr lang="fr-FR" b="1" dirty="0" smtClean="0"/>
              <a:t>Idiopathique</a:t>
            </a:r>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4462"/>
            <a:ext cx="8229600" cy="1143000"/>
          </a:xfrm>
        </p:spPr>
        <p:txBody>
          <a:bodyPr>
            <a:normAutofit/>
          </a:bodyPr>
          <a:lstStyle/>
          <a:p>
            <a:r>
              <a:rPr lang="fr-FR" dirty="0" smtClean="0"/>
              <a:t>METHODES</a:t>
            </a:r>
            <a:endParaRPr lang="en-US" dirty="0"/>
          </a:p>
        </p:txBody>
      </p:sp>
      <p:sp>
        <p:nvSpPr>
          <p:cNvPr id="3" name="Espace réservé du contenu 2"/>
          <p:cNvSpPr>
            <a:spLocks noGrp="1"/>
          </p:cNvSpPr>
          <p:nvPr>
            <p:ph idx="1"/>
          </p:nvPr>
        </p:nvSpPr>
        <p:spPr>
          <a:xfrm>
            <a:off x="279400" y="998539"/>
            <a:ext cx="9144000" cy="5859462"/>
          </a:xfrm>
        </p:spPr>
        <p:txBody>
          <a:bodyPr>
            <a:normAutofit fontScale="92500" lnSpcReduction="20000"/>
          </a:bodyPr>
          <a:lstStyle/>
          <a:p>
            <a:r>
              <a:rPr lang="fr-FR" dirty="0" smtClean="0"/>
              <a:t>Seuil de détection au froid (</a:t>
            </a:r>
            <a:r>
              <a:rPr lang="fr-FR" b="1" dirty="0" smtClean="0"/>
              <a:t>QST</a:t>
            </a:r>
            <a:r>
              <a:rPr lang="fr-FR" dirty="0" smtClean="0"/>
              <a:t>) : </a:t>
            </a:r>
            <a:br>
              <a:rPr lang="fr-FR" dirty="0" smtClean="0"/>
            </a:br>
            <a:r>
              <a:rPr lang="fr-FR" dirty="0" smtClean="0"/>
              <a:t>A delta sensitives (JPL : </a:t>
            </a:r>
            <a:r>
              <a:rPr lang="fr-FR" dirty="0" err="1" smtClean="0"/>
              <a:t>sensi</a:t>
            </a:r>
            <a:r>
              <a:rPr lang="fr-FR" dirty="0" smtClean="0"/>
              <a:t> 29%)</a:t>
            </a:r>
          </a:p>
          <a:p>
            <a:r>
              <a:rPr lang="fr-FR" dirty="0" smtClean="0"/>
              <a:t>Seuil de détection au chaud (</a:t>
            </a:r>
            <a:r>
              <a:rPr lang="fr-FR" b="1" dirty="0" smtClean="0"/>
              <a:t>QST</a:t>
            </a:r>
            <a:r>
              <a:rPr lang="fr-FR" dirty="0" smtClean="0"/>
              <a:t>) : </a:t>
            </a:r>
            <a:br>
              <a:rPr lang="fr-FR" dirty="0" smtClean="0"/>
            </a:br>
            <a:r>
              <a:rPr lang="fr-FR" b="1" dirty="0" smtClean="0">
                <a:solidFill>
                  <a:srgbClr val="FF0000"/>
                </a:solidFill>
              </a:rPr>
              <a:t>C sensitives </a:t>
            </a:r>
            <a:r>
              <a:rPr lang="fr-FR" dirty="0" smtClean="0"/>
              <a:t>(JPL : </a:t>
            </a:r>
            <a:r>
              <a:rPr lang="fr-FR" dirty="0" err="1" smtClean="0"/>
              <a:t>sensi</a:t>
            </a:r>
            <a:r>
              <a:rPr lang="fr-FR" dirty="0" smtClean="0"/>
              <a:t> 55%)</a:t>
            </a:r>
          </a:p>
          <a:p>
            <a:r>
              <a:rPr lang="fr-FR" b="1" dirty="0" smtClean="0"/>
              <a:t>PEL </a:t>
            </a:r>
            <a:r>
              <a:rPr lang="fr-FR" dirty="0" smtClean="0"/>
              <a:t>: </a:t>
            </a:r>
            <a:r>
              <a:rPr lang="fr-FR" b="1" dirty="0" smtClean="0">
                <a:solidFill>
                  <a:srgbClr val="FF0000"/>
                </a:solidFill>
              </a:rPr>
              <a:t>A delta sensitives </a:t>
            </a:r>
            <a:r>
              <a:rPr lang="fr-FR" dirty="0" smtClean="0"/>
              <a:t>(JPL : </a:t>
            </a:r>
            <a:r>
              <a:rPr lang="fr-FR" dirty="0" err="1" smtClean="0"/>
              <a:t>sensi</a:t>
            </a:r>
            <a:r>
              <a:rPr lang="fr-FR" dirty="0" smtClean="0"/>
              <a:t> 79%)</a:t>
            </a:r>
          </a:p>
          <a:p>
            <a:r>
              <a:rPr lang="fr-FR" b="1" dirty="0" smtClean="0"/>
              <a:t>RCS </a:t>
            </a:r>
            <a:r>
              <a:rPr lang="fr-FR" dirty="0" smtClean="0"/>
              <a:t>: C autonomes (JPL : </a:t>
            </a:r>
            <a:r>
              <a:rPr lang="fr-FR" dirty="0" err="1" smtClean="0"/>
              <a:t>sensi</a:t>
            </a:r>
            <a:r>
              <a:rPr lang="fr-FR" dirty="0" smtClean="0"/>
              <a:t> 41%)</a:t>
            </a:r>
          </a:p>
          <a:p>
            <a:r>
              <a:rPr lang="fr-FR" dirty="0" smtClean="0"/>
              <a:t>CEC (</a:t>
            </a:r>
            <a:r>
              <a:rPr lang="fr-FR" b="1" dirty="0" err="1" smtClean="0"/>
              <a:t>Sudoscan</a:t>
            </a:r>
            <a:r>
              <a:rPr lang="fr-FR" dirty="0" smtClean="0"/>
              <a:t>) : </a:t>
            </a:r>
            <a:r>
              <a:rPr lang="fr-FR" b="1" dirty="0" smtClean="0">
                <a:solidFill>
                  <a:srgbClr val="FF0000"/>
                </a:solidFill>
              </a:rPr>
              <a:t>C autonomes </a:t>
            </a:r>
            <a:r>
              <a:rPr lang="fr-FR" dirty="0" smtClean="0"/>
              <a:t>(JPL : </a:t>
            </a:r>
            <a:r>
              <a:rPr lang="fr-FR" dirty="0" err="1" smtClean="0"/>
              <a:t>sensi</a:t>
            </a:r>
            <a:r>
              <a:rPr lang="fr-FR" dirty="0" smtClean="0"/>
              <a:t> 61%)</a:t>
            </a:r>
          </a:p>
          <a:p>
            <a:r>
              <a:rPr lang="fr-FR" dirty="0" smtClean="0"/>
              <a:t>Variabilité </a:t>
            </a:r>
            <a:r>
              <a:rPr lang="fr-FR" b="1" dirty="0" smtClean="0"/>
              <a:t>RR</a:t>
            </a:r>
          </a:p>
          <a:p>
            <a:r>
              <a:rPr lang="fr-FR" dirty="0" smtClean="0"/>
              <a:t>IENFD : </a:t>
            </a:r>
            <a:r>
              <a:rPr lang="fr-FR" dirty="0" err="1" smtClean="0"/>
              <a:t>intraepidermal</a:t>
            </a:r>
            <a:r>
              <a:rPr lang="fr-FR" dirty="0" smtClean="0"/>
              <a:t> nerve </a:t>
            </a:r>
            <a:r>
              <a:rPr lang="fr-FR" dirty="0" err="1" smtClean="0"/>
              <a:t>fiber</a:t>
            </a:r>
            <a:r>
              <a:rPr lang="fr-FR" dirty="0" smtClean="0"/>
              <a:t> </a:t>
            </a:r>
            <a:r>
              <a:rPr lang="fr-FR" dirty="0" err="1" smtClean="0"/>
              <a:t>density</a:t>
            </a:r>
            <a:endParaRPr lang="fr-FR" dirty="0" smtClean="0"/>
          </a:p>
          <a:p>
            <a:r>
              <a:rPr lang="fr-FR" dirty="0" smtClean="0"/>
              <a:t>QSART : quantitative </a:t>
            </a:r>
            <a:r>
              <a:rPr lang="fr-FR" dirty="0" err="1" smtClean="0"/>
              <a:t>sudomotor</a:t>
            </a:r>
            <a:r>
              <a:rPr lang="fr-FR" dirty="0" smtClean="0"/>
              <a:t> </a:t>
            </a:r>
            <a:r>
              <a:rPr lang="fr-FR" dirty="0" err="1" smtClean="0"/>
              <a:t>axon</a:t>
            </a:r>
            <a:r>
              <a:rPr lang="fr-FR" dirty="0" smtClean="0"/>
              <a:t> reflex</a:t>
            </a:r>
          </a:p>
          <a:p>
            <a:r>
              <a:rPr lang="fr-FR" dirty="0" smtClean="0"/>
              <a:t>Réflexe nociceptif (RIII)</a:t>
            </a:r>
          </a:p>
          <a:p>
            <a:endParaRPr lang="fr-FR" dirty="0" smtClean="0"/>
          </a:p>
          <a:p>
            <a:pPr>
              <a:buNone/>
            </a:pPr>
            <a:r>
              <a:rPr lang="fr-FR" dirty="0" smtClean="0"/>
              <a:t>JPL = JP </a:t>
            </a:r>
            <a:r>
              <a:rPr lang="fr-FR" dirty="0" err="1" smtClean="0"/>
              <a:t>Lefaucheur</a:t>
            </a:r>
            <a:r>
              <a:rPr lang="fr-FR" dirty="0" smtClean="0"/>
              <a:t> et al, NCCN, 2015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RCS : MS</a:t>
            </a:r>
            <a:endParaRPr lang="en-US" dirty="0"/>
          </a:p>
        </p:txBody>
      </p:sp>
      <p:graphicFrame>
        <p:nvGraphicFramePr>
          <p:cNvPr id="5" name="Graphique 4"/>
          <p:cNvGraphicFramePr/>
          <p:nvPr/>
        </p:nvGraphicFramePr>
        <p:xfrm>
          <a:off x="990600" y="1417638"/>
          <a:ext cx="7251700" cy="500221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22043" y="1688068"/>
            <a:ext cx="676875" cy="369332"/>
          </a:xfrm>
          <a:prstGeom prst="rect">
            <a:avLst/>
          </a:prstGeom>
        </p:spPr>
        <p:txBody>
          <a:bodyPr wrap="none">
            <a:spAutoFit/>
          </a:bodyPr>
          <a:lstStyle/>
          <a:p>
            <a:r>
              <a:rPr lang="fr-FR" dirty="0" err="1" smtClean="0"/>
              <a:t>Ampl</a:t>
            </a:r>
            <a:endParaRPr lang="en-US" dirty="0"/>
          </a:p>
        </p:txBody>
      </p:sp>
      <p:sp>
        <p:nvSpPr>
          <p:cNvPr id="7" name="Rectangle 6"/>
          <p:cNvSpPr/>
          <p:nvPr/>
        </p:nvSpPr>
        <p:spPr>
          <a:xfrm>
            <a:off x="2817543" y="6419850"/>
            <a:ext cx="539819" cy="369332"/>
          </a:xfrm>
          <a:prstGeom prst="rect">
            <a:avLst/>
          </a:prstGeom>
        </p:spPr>
        <p:txBody>
          <a:bodyPr wrap="none">
            <a:spAutoFit/>
          </a:bodyPr>
          <a:lstStyle/>
          <a:p>
            <a:r>
              <a:rPr lang="fr-FR" dirty="0" smtClean="0"/>
              <a:t>Age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6838"/>
            <a:ext cx="8229600" cy="1143000"/>
          </a:xfrm>
        </p:spPr>
        <p:txBody>
          <a:bodyPr>
            <a:normAutofit/>
          </a:bodyPr>
          <a:lstStyle/>
          <a:p>
            <a:r>
              <a:rPr lang="fr-FR" dirty="0" smtClean="0"/>
              <a:t>RCS</a:t>
            </a:r>
            <a:endParaRPr lang="en-US" dirty="0"/>
          </a:p>
        </p:txBody>
      </p:sp>
      <p:graphicFrame>
        <p:nvGraphicFramePr>
          <p:cNvPr id="46082" name="Object 2"/>
          <p:cNvGraphicFramePr>
            <a:graphicFrameLocks noChangeAspect="1"/>
          </p:cNvGraphicFramePr>
          <p:nvPr/>
        </p:nvGraphicFramePr>
        <p:xfrm>
          <a:off x="1144792" y="1335976"/>
          <a:ext cx="6703808" cy="5356924"/>
        </p:xfrm>
        <a:graphic>
          <a:graphicData uri="http://schemas.openxmlformats.org/presentationml/2006/ole">
            <p:oleObj spid="_x0000_s46082" name="Document" r:id="rId3" imgW="6121400" imgH="4445000" progId="Word.Document.12">
              <p:link updateAutomatic="1"/>
            </p:oleObj>
          </a:graphicData>
        </a:graphic>
      </p:graphicFrame>
      <p:sp>
        <p:nvSpPr>
          <p:cNvPr id="8" name="Rectangle 7"/>
          <p:cNvSpPr/>
          <p:nvPr/>
        </p:nvSpPr>
        <p:spPr>
          <a:xfrm>
            <a:off x="5870575" y="5851525"/>
            <a:ext cx="339725" cy="158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ZoneTexte 8"/>
          <p:cNvSpPr txBox="1"/>
          <p:nvPr/>
        </p:nvSpPr>
        <p:spPr>
          <a:xfrm>
            <a:off x="5794375" y="5759648"/>
            <a:ext cx="484215" cy="307777"/>
          </a:xfrm>
          <a:prstGeom prst="rect">
            <a:avLst/>
          </a:prstGeom>
          <a:noFill/>
        </p:spPr>
        <p:txBody>
          <a:bodyPr wrap="none" rtlCol="0">
            <a:spAutoFit/>
          </a:bodyPr>
          <a:lstStyle/>
          <a:p>
            <a:r>
              <a:rPr lang="en-US" sz="1400" dirty="0" smtClean="0">
                <a:latin typeface="Arial"/>
                <a:cs typeface="Arial"/>
              </a:rPr>
              <a:t>340</a:t>
            </a:r>
            <a:endParaRPr lang="en-US" sz="14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7587" name="Object 3"/>
          <p:cNvGraphicFramePr>
            <a:graphicFrameLocks noChangeAspect="1"/>
          </p:cNvGraphicFramePr>
          <p:nvPr/>
        </p:nvGraphicFramePr>
        <p:xfrm>
          <a:off x="3073400" y="2190754"/>
          <a:ext cx="6083300" cy="4635500"/>
        </p:xfrm>
        <a:graphic>
          <a:graphicData uri="http://schemas.openxmlformats.org/presentationml/2006/ole">
            <p:oleObj spid="_x0000_s67587" name="Document" r:id="rId3" imgW="6083300" imgH="4635500" progId="Word.Document.12">
              <p:link updateAutomatic="1"/>
            </p:oleObj>
          </a:graphicData>
        </a:graphic>
      </p:graphicFrame>
      <p:sp>
        <p:nvSpPr>
          <p:cNvPr id="2" name="Titre 1"/>
          <p:cNvSpPr>
            <a:spLocks noGrp="1"/>
          </p:cNvSpPr>
          <p:nvPr>
            <p:ph type="title"/>
          </p:nvPr>
        </p:nvSpPr>
        <p:spPr>
          <a:xfrm>
            <a:off x="1016000" y="-93662"/>
            <a:ext cx="8229600" cy="1143000"/>
          </a:xfrm>
        </p:spPr>
        <p:txBody>
          <a:bodyPr>
            <a:normAutofit/>
          </a:bodyPr>
          <a:lstStyle/>
          <a:p>
            <a:r>
              <a:rPr lang="fr-FR" dirty="0" smtClean="0"/>
              <a:t>PEL</a:t>
            </a:r>
            <a:endParaRPr lang="en-US" dirty="0"/>
          </a:p>
        </p:txBody>
      </p:sp>
      <p:sp>
        <p:nvSpPr>
          <p:cNvPr id="8" name="Rectangle 7"/>
          <p:cNvSpPr/>
          <p:nvPr/>
        </p:nvSpPr>
        <p:spPr>
          <a:xfrm>
            <a:off x="5870575" y="5851525"/>
            <a:ext cx="339725" cy="158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au 6"/>
          <p:cNvGraphicFramePr>
            <a:graphicFrameLocks noGrp="1"/>
          </p:cNvGraphicFramePr>
          <p:nvPr/>
        </p:nvGraphicFramePr>
        <p:xfrm>
          <a:off x="38101" y="46034"/>
          <a:ext cx="4241799" cy="3141670"/>
        </p:xfrm>
        <a:graphic>
          <a:graphicData uri="http://schemas.openxmlformats.org/drawingml/2006/table">
            <a:tbl>
              <a:tblPr/>
              <a:tblGrid>
                <a:gridCol w="1413933"/>
                <a:gridCol w="1413933"/>
                <a:gridCol w="1413933"/>
              </a:tblGrid>
              <a:tr h="314167">
                <a:tc>
                  <a:txBody>
                    <a:bodyPr/>
                    <a:lstStyle/>
                    <a:p>
                      <a:pPr algn="ctr" fontAlgn="b"/>
                      <a:endParaRPr lang="fr-FR" sz="1400" b="0" i="0" u="none" strike="noStrike">
                        <a:latin typeface="Verdana"/>
                      </a:endParaRPr>
                    </a:p>
                  </a:txBody>
                  <a:tcPr marL="12700" marR="12700" marT="12700" marB="0" anchor="b">
                    <a:lnL>
                      <a:noFill/>
                    </a:lnL>
                    <a:lnR>
                      <a:noFill/>
                    </a:lnR>
                    <a:lnT>
                      <a:noFill/>
                    </a:lnT>
                    <a:lnB>
                      <a:noFill/>
                    </a:lnB>
                  </a:tcPr>
                </a:tc>
                <a:tc>
                  <a:txBody>
                    <a:bodyPr/>
                    <a:lstStyle/>
                    <a:p>
                      <a:pPr algn="ctr" fontAlgn="b"/>
                      <a:r>
                        <a:rPr lang="fr-FR" sz="1400" b="0" i="0" u="none" strike="noStrike">
                          <a:latin typeface="Verdana"/>
                        </a:rPr>
                        <a:t>MS</a:t>
                      </a:r>
                    </a:p>
                  </a:txBody>
                  <a:tcPr marL="12700" marR="12700" marT="12700" marB="0" anchor="b">
                    <a:lnL>
                      <a:noFill/>
                    </a:lnL>
                    <a:lnR>
                      <a:noFill/>
                    </a:lnR>
                    <a:lnT>
                      <a:noFill/>
                    </a:lnT>
                    <a:lnB>
                      <a:noFill/>
                    </a:lnB>
                  </a:tcPr>
                </a:tc>
                <a:tc>
                  <a:txBody>
                    <a:bodyPr/>
                    <a:lstStyle/>
                    <a:p>
                      <a:pPr algn="ctr" fontAlgn="b"/>
                      <a:r>
                        <a:rPr lang="fr-FR" sz="1400" b="0" i="0" u="none" strike="noStrike">
                          <a:latin typeface="Verdana"/>
                        </a:rPr>
                        <a:t>MI</a:t>
                      </a:r>
                    </a:p>
                  </a:txBody>
                  <a:tcPr marL="12700" marR="12700" marT="12700" marB="0" anchor="b">
                    <a:lnL>
                      <a:noFill/>
                    </a:lnL>
                    <a:lnR>
                      <a:noFill/>
                    </a:lnR>
                    <a:lnT>
                      <a:noFill/>
                    </a:lnT>
                    <a:lnB>
                      <a:noFill/>
                    </a:lnB>
                  </a:tcPr>
                </a:tc>
              </a:tr>
              <a:tr h="314167">
                <a:tc>
                  <a:txBody>
                    <a:bodyPr/>
                    <a:lstStyle/>
                    <a:p>
                      <a:pPr algn="ctr" fontAlgn="b"/>
                      <a:r>
                        <a:rPr lang="fr-FR" sz="1400" b="0" i="0" u="none" strike="noStrike">
                          <a:latin typeface="Verdana"/>
                        </a:rPr>
                        <a:t>Seuil</a:t>
                      </a:r>
                    </a:p>
                  </a:txBody>
                  <a:tcPr marL="12700" marR="12700" marT="12700" marB="0" anchor="b">
                    <a:lnL>
                      <a:noFill/>
                    </a:lnL>
                    <a:lnR>
                      <a:noFill/>
                    </a:lnR>
                    <a:lnT>
                      <a:noFill/>
                    </a:lnT>
                    <a:lnB>
                      <a:noFill/>
                    </a:lnB>
                  </a:tcPr>
                </a:tc>
                <a:tc>
                  <a:txBody>
                    <a:bodyPr/>
                    <a:lstStyle/>
                    <a:p>
                      <a:pPr algn="ctr" fontAlgn="b"/>
                      <a:r>
                        <a:rPr lang="fr-FR" sz="1400" b="1" i="0" u="none" strike="noStrike">
                          <a:latin typeface="Verdana"/>
                        </a:rPr>
                        <a:t>2,25</a:t>
                      </a:r>
                    </a:p>
                  </a:txBody>
                  <a:tcPr marL="12700" marR="12700" marT="12700" marB="0" anchor="b">
                    <a:lnL>
                      <a:noFill/>
                    </a:lnL>
                    <a:lnR>
                      <a:noFill/>
                    </a:lnR>
                    <a:lnT>
                      <a:noFill/>
                    </a:lnT>
                    <a:lnB>
                      <a:noFill/>
                    </a:lnB>
                    <a:solidFill>
                      <a:srgbClr val="FCF305"/>
                    </a:solidFill>
                  </a:tcPr>
                </a:tc>
                <a:tc>
                  <a:txBody>
                    <a:bodyPr/>
                    <a:lstStyle/>
                    <a:p>
                      <a:pPr algn="ctr" fontAlgn="b"/>
                      <a:r>
                        <a:rPr lang="fr-FR" sz="1400" b="1" i="0" u="none" strike="noStrike">
                          <a:latin typeface="Verdana"/>
                        </a:rPr>
                        <a:t>2,75</a:t>
                      </a:r>
                    </a:p>
                  </a:txBody>
                  <a:tcPr marL="12700" marR="12700" marT="12700" marB="0" anchor="b">
                    <a:lnL>
                      <a:noFill/>
                    </a:lnL>
                    <a:lnR>
                      <a:noFill/>
                    </a:lnR>
                    <a:lnT>
                      <a:noFill/>
                    </a:lnT>
                    <a:lnB>
                      <a:noFill/>
                    </a:lnB>
                    <a:solidFill>
                      <a:srgbClr val="FCF305"/>
                    </a:solidFill>
                  </a:tcPr>
                </a:tc>
              </a:tr>
              <a:tr h="314167">
                <a:tc>
                  <a:txBody>
                    <a:bodyPr/>
                    <a:lstStyle/>
                    <a:p>
                      <a:pPr algn="ctr" fontAlgn="b"/>
                      <a:r>
                        <a:rPr lang="fr-FR" sz="1400" b="0" i="0" u="none" strike="noStrike">
                          <a:latin typeface="Verdana"/>
                        </a:rPr>
                        <a:t>I stim</a:t>
                      </a:r>
                    </a:p>
                  </a:txBody>
                  <a:tcPr marL="12700" marR="12700" marT="12700" marB="0" anchor="b">
                    <a:lnL>
                      <a:noFill/>
                    </a:lnL>
                    <a:lnR>
                      <a:noFill/>
                    </a:lnR>
                    <a:lnT>
                      <a:noFill/>
                    </a:lnT>
                    <a:lnB>
                      <a:noFill/>
                    </a:lnB>
                  </a:tcPr>
                </a:tc>
                <a:tc>
                  <a:txBody>
                    <a:bodyPr/>
                    <a:lstStyle/>
                    <a:p>
                      <a:pPr algn="ctr" fontAlgn="b"/>
                      <a:r>
                        <a:rPr lang="fr-FR" sz="1400" b="1" i="0" u="none" strike="noStrike">
                          <a:latin typeface="Verdana"/>
                        </a:rPr>
                        <a:t>4</a:t>
                      </a:r>
                    </a:p>
                  </a:txBody>
                  <a:tcPr marL="12700" marR="12700" marT="12700" marB="0" anchor="b">
                    <a:lnL>
                      <a:noFill/>
                    </a:lnL>
                    <a:lnR>
                      <a:noFill/>
                    </a:lnR>
                    <a:lnT>
                      <a:noFill/>
                    </a:lnT>
                    <a:lnB>
                      <a:noFill/>
                    </a:lnB>
                    <a:solidFill>
                      <a:srgbClr val="FCF305"/>
                    </a:solidFill>
                  </a:tcPr>
                </a:tc>
                <a:tc>
                  <a:txBody>
                    <a:bodyPr/>
                    <a:lstStyle/>
                    <a:p>
                      <a:pPr algn="ctr" fontAlgn="b"/>
                      <a:r>
                        <a:rPr lang="fr-FR" sz="1400" b="1" i="0" u="none" strike="noStrike">
                          <a:latin typeface="Verdana"/>
                        </a:rPr>
                        <a:t>4,75</a:t>
                      </a:r>
                    </a:p>
                  </a:txBody>
                  <a:tcPr marL="12700" marR="12700" marT="12700" marB="0" anchor="b">
                    <a:lnL>
                      <a:noFill/>
                    </a:lnL>
                    <a:lnR>
                      <a:noFill/>
                    </a:lnR>
                    <a:lnT>
                      <a:noFill/>
                    </a:lnT>
                    <a:lnB>
                      <a:noFill/>
                    </a:lnB>
                    <a:solidFill>
                      <a:srgbClr val="FCF305"/>
                    </a:solidFill>
                  </a:tcPr>
                </a:tc>
              </a:tr>
              <a:tr h="314167">
                <a:tc>
                  <a:txBody>
                    <a:bodyPr/>
                    <a:lstStyle/>
                    <a:p>
                      <a:pPr algn="ctr" fontAlgn="b"/>
                      <a:r>
                        <a:rPr lang="fr-FR" sz="1400" b="0" i="0" u="none" strike="noStrike">
                          <a:latin typeface="Verdana"/>
                        </a:rPr>
                        <a:t>Lat N2</a:t>
                      </a:r>
                    </a:p>
                  </a:txBody>
                  <a:tcPr marL="12700" marR="12700" marT="12700" marB="0" anchor="b">
                    <a:lnL>
                      <a:noFill/>
                    </a:lnL>
                    <a:lnR>
                      <a:noFill/>
                    </a:lnR>
                    <a:lnT>
                      <a:noFill/>
                    </a:lnT>
                    <a:lnB>
                      <a:noFill/>
                    </a:lnB>
                  </a:tcPr>
                </a:tc>
                <a:tc>
                  <a:txBody>
                    <a:bodyPr/>
                    <a:lstStyle/>
                    <a:p>
                      <a:pPr algn="ctr" fontAlgn="b"/>
                      <a:r>
                        <a:rPr lang="fr-FR" sz="1400" b="1" i="0" u="none" strike="noStrike">
                          <a:latin typeface="Verdana"/>
                        </a:rPr>
                        <a:t>250</a:t>
                      </a:r>
                    </a:p>
                  </a:txBody>
                  <a:tcPr marL="12700" marR="12700" marT="12700" marB="0" anchor="b">
                    <a:lnL>
                      <a:noFill/>
                    </a:lnL>
                    <a:lnR>
                      <a:noFill/>
                    </a:lnR>
                    <a:lnT>
                      <a:noFill/>
                    </a:lnT>
                    <a:lnB>
                      <a:noFill/>
                    </a:lnB>
                    <a:solidFill>
                      <a:srgbClr val="FCF305"/>
                    </a:solidFill>
                  </a:tcPr>
                </a:tc>
                <a:tc>
                  <a:txBody>
                    <a:bodyPr/>
                    <a:lstStyle/>
                    <a:p>
                      <a:pPr algn="ctr" fontAlgn="b"/>
                      <a:r>
                        <a:rPr lang="fr-FR" sz="1400" b="1" i="0" u="none" strike="noStrike">
                          <a:latin typeface="Verdana"/>
                        </a:rPr>
                        <a:t>300</a:t>
                      </a:r>
                    </a:p>
                  </a:txBody>
                  <a:tcPr marL="12700" marR="12700" marT="12700" marB="0" anchor="b">
                    <a:lnL>
                      <a:noFill/>
                    </a:lnL>
                    <a:lnR>
                      <a:noFill/>
                    </a:lnR>
                    <a:lnT>
                      <a:noFill/>
                    </a:lnT>
                    <a:lnB>
                      <a:noFill/>
                    </a:lnB>
                    <a:solidFill>
                      <a:srgbClr val="FCF305"/>
                    </a:solidFill>
                  </a:tcPr>
                </a:tc>
              </a:tr>
              <a:tr h="314167">
                <a:tc>
                  <a:txBody>
                    <a:bodyPr/>
                    <a:lstStyle/>
                    <a:p>
                      <a:pPr algn="ctr" fontAlgn="b"/>
                      <a:r>
                        <a:rPr lang="fr-FR" sz="1400" b="0" i="0" u="none" strike="noStrike">
                          <a:latin typeface="Verdana"/>
                        </a:rPr>
                        <a:t>N2P2 all</a:t>
                      </a:r>
                    </a:p>
                  </a:txBody>
                  <a:tcPr marL="12700" marR="12700" marT="12700" marB="0" anchor="b">
                    <a:lnL>
                      <a:noFill/>
                    </a:lnL>
                    <a:lnR>
                      <a:noFill/>
                    </a:lnR>
                    <a:lnT>
                      <a:noFill/>
                    </a:lnT>
                    <a:lnB>
                      <a:noFill/>
                    </a:lnB>
                  </a:tcPr>
                </a:tc>
                <a:tc>
                  <a:txBody>
                    <a:bodyPr/>
                    <a:lstStyle/>
                    <a:p>
                      <a:pPr algn="ctr" fontAlgn="b"/>
                      <a:r>
                        <a:rPr lang="fr-FR" sz="1400" b="1" i="0" u="none" strike="noStrike">
                          <a:latin typeface="Verdana"/>
                        </a:rPr>
                        <a:t>14</a:t>
                      </a:r>
                    </a:p>
                  </a:txBody>
                  <a:tcPr marL="12700" marR="12700" marT="12700" marB="0" anchor="b">
                    <a:lnL>
                      <a:noFill/>
                    </a:lnL>
                    <a:lnR>
                      <a:noFill/>
                    </a:lnR>
                    <a:lnT>
                      <a:noFill/>
                    </a:lnT>
                    <a:lnB>
                      <a:noFill/>
                    </a:lnB>
                    <a:solidFill>
                      <a:srgbClr val="FCF305"/>
                    </a:solidFill>
                  </a:tcPr>
                </a:tc>
                <a:tc>
                  <a:txBody>
                    <a:bodyPr/>
                    <a:lstStyle/>
                    <a:p>
                      <a:pPr algn="ctr" fontAlgn="b"/>
                      <a:r>
                        <a:rPr lang="fr-FR" sz="1400" b="1" i="0" u="none" strike="noStrike">
                          <a:latin typeface="Verdana"/>
                        </a:rPr>
                        <a:t>12</a:t>
                      </a:r>
                    </a:p>
                  </a:txBody>
                  <a:tcPr marL="12700" marR="12700" marT="12700" marB="0" anchor="b">
                    <a:lnL>
                      <a:noFill/>
                    </a:lnL>
                    <a:lnR>
                      <a:noFill/>
                    </a:lnR>
                    <a:lnT>
                      <a:noFill/>
                    </a:lnT>
                    <a:lnB>
                      <a:noFill/>
                    </a:lnB>
                    <a:solidFill>
                      <a:srgbClr val="FCF305"/>
                    </a:solidFill>
                  </a:tcPr>
                </a:tc>
              </a:tr>
              <a:tr h="314167">
                <a:tc>
                  <a:txBody>
                    <a:bodyPr/>
                    <a:lstStyle/>
                    <a:p>
                      <a:pPr algn="ctr" fontAlgn="b"/>
                      <a:r>
                        <a:rPr lang="fr-FR" sz="1400" b="0" i="0" u="none" strike="noStrike">
                          <a:latin typeface="Verdana"/>
                        </a:rPr>
                        <a:t>N2P2</a:t>
                      </a:r>
                    </a:p>
                  </a:txBody>
                  <a:tcPr marL="12700" marR="12700" marT="12700" marB="0" anchor="b">
                    <a:lnL>
                      <a:noFill/>
                    </a:lnL>
                    <a:lnR>
                      <a:noFill/>
                    </a:lnR>
                    <a:lnT>
                      <a:noFill/>
                    </a:lnT>
                    <a:lnB>
                      <a:noFill/>
                    </a:lnB>
                  </a:tcPr>
                </a:tc>
                <a:tc>
                  <a:txBody>
                    <a:bodyPr/>
                    <a:lstStyle/>
                    <a:p>
                      <a:pPr algn="ctr" fontAlgn="b"/>
                      <a:r>
                        <a:rPr lang="fr-FR" sz="1400" b="0" i="0" u="none" strike="noStrike" dirty="0">
                          <a:latin typeface="Verdana"/>
                        </a:rPr>
                        <a:t>17</a:t>
                      </a:r>
                    </a:p>
                  </a:txBody>
                  <a:tcPr marL="12700" marR="12700" marT="12700" marB="0" anchor="b">
                    <a:lnL>
                      <a:noFill/>
                    </a:lnL>
                    <a:lnR>
                      <a:noFill/>
                    </a:lnR>
                    <a:lnT>
                      <a:noFill/>
                    </a:lnT>
                    <a:lnB>
                      <a:noFill/>
                    </a:lnB>
                  </a:tcPr>
                </a:tc>
                <a:tc>
                  <a:txBody>
                    <a:bodyPr/>
                    <a:lstStyle/>
                    <a:p>
                      <a:pPr algn="ctr" fontAlgn="b"/>
                      <a:r>
                        <a:rPr lang="fr-FR" sz="1400" b="0" i="0" u="none" strike="noStrike">
                          <a:latin typeface="Verdana"/>
                        </a:rPr>
                        <a:t>14</a:t>
                      </a:r>
                    </a:p>
                  </a:txBody>
                  <a:tcPr marL="12700" marR="12700" marT="12700" marB="0" anchor="b">
                    <a:lnL>
                      <a:noFill/>
                    </a:lnL>
                    <a:lnR>
                      <a:noFill/>
                    </a:lnR>
                    <a:lnT>
                      <a:noFill/>
                    </a:lnT>
                    <a:lnB>
                      <a:noFill/>
                    </a:lnB>
                  </a:tcPr>
                </a:tc>
              </a:tr>
              <a:tr h="314167">
                <a:tc>
                  <a:txBody>
                    <a:bodyPr/>
                    <a:lstStyle/>
                    <a:p>
                      <a:pPr algn="ctr" fontAlgn="b"/>
                      <a:r>
                        <a:rPr lang="fr-FR" sz="1400" b="0" i="0" u="none" strike="noStrike">
                          <a:latin typeface="Verdana"/>
                        </a:rPr>
                        <a:t>N1 all</a:t>
                      </a:r>
                    </a:p>
                  </a:txBody>
                  <a:tcPr marL="12700" marR="12700" marT="12700" marB="0" anchor="b">
                    <a:lnL>
                      <a:noFill/>
                    </a:lnL>
                    <a:lnR>
                      <a:noFill/>
                    </a:lnR>
                    <a:lnT>
                      <a:noFill/>
                    </a:lnT>
                    <a:lnB>
                      <a:noFill/>
                    </a:lnB>
                  </a:tcPr>
                </a:tc>
                <a:tc>
                  <a:txBody>
                    <a:bodyPr/>
                    <a:lstStyle/>
                    <a:p>
                      <a:pPr algn="ctr" fontAlgn="b"/>
                      <a:r>
                        <a:rPr lang="fr-FR" sz="1400" b="0" i="0" u="none" strike="noStrike">
                          <a:latin typeface="Verdana"/>
                        </a:rPr>
                        <a:t>3</a:t>
                      </a:r>
                    </a:p>
                  </a:txBody>
                  <a:tcPr marL="12700" marR="12700" marT="12700" marB="0" anchor="b">
                    <a:lnL>
                      <a:noFill/>
                    </a:lnL>
                    <a:lnR>
                      <a:noFill/>
                    </a:lnR>
                    <a:lnT>
                      <a:noFill/>
                    </a:lnT>
                    <a:lnB>
                      <a:noFill/>
                    </a:lnB>
                  </a:tcPr>
                </a:tc>
                <a:tc>
                  <a:txBody>
                    <a:bodyPr/>
                    <a:lstStyle/>
                    <a:p>
                      <a:pPr algn="ctr" fontAlgn="b"/>
                      <a:endParaRPr lang="fr-FR" sz="1400" b="0" i="0" u="none" strike="noStrike">
                        <a:latin typeface="Verdana"/>
                      </a:endParaRPr>
                    </a:p>
                  </a:txBody>
                  <a:tcPr marL="12700" marR="12700" marT="12700" marB="0" anchor="b">
                    <a:lnL>
                      <a:noFill/>
                    </a:lnL>
                    <a:lnR>
                      <a:noFill/>
                    </a:lnR>
                    <a:lnT>
                      <a:noFill/>
                    </a:lnT>
                    <a:lnB>
                      <a:noFill/>
                    </a:lnB>
                  </a:tcPr>
                </a:tc>
              </a:tr>
              <a:tr h="314167">
                <a:tc>
                  <a:txBody>
                    <a:bodyPr/>
                    <a:lstStyle/>
                    <a:p>
                      <a:pPr algn="ctr" fontAlgn="b"/>
                      <a:r>
                        <a:rPr lang="fr-FR" sz="1400" b="0" i="0" u="none" strike="noStrike">
                          <a:latin typeface="Verdana"/>
                        </a:rPr>
                        <a:t>N1</a:t>
                      </a:r>
                    </a:p>
                  </a:txBody>
                  <a:tcPr marL="12700" marR="12700" marT="12700" marB="0" anchor="b">
                    <a:lnL>
                      <a:noFill/>
                    </a:lnL>
                    <a:lnR>
                      <a:noFill/>
                    </a:lnR>
                    <a:lnT>
                      <a:noFill/>
                    </a:lnT>
                    <a:lnB>
                      <a:noFill/>
                    </a:lnB>
                  </a:tcPr>
                </a:tc>
                <a:tc>
                  <a:txBody>
                    <a:bodyPr/>
                    <a:lstStyle/>
                    <a:p>
                      <a:pPr algn="ctr" fontAlgn="b"/>
                      <a:r>
                        <a:rPr lang="fr-FR" sz="1400" b="0" i="0" u="none" strike="noStrike">
                          <a:latin typeface="Verdana"/>
                        </a:rPr>
                        <a:t>4</a:t>
                      </a:r>
                    </a:p>
                  </a:txBody>
                  <a:tcPr marL="12700" marR="12700" marT="12700" marB="0" anchor="b">
                    <a:lnL>
                      <a:noFill/>
                    </a:lnL>
                    <a:lnR>
                      <a:noFill/>
                    </a:lnR>
                    <a:lnT>
                      <a:noFill/>
                    </a:lnT>
                    <a:lnB>
                      <a:noFill/>
                    </a:lnB>
                  </a:tcPr>
                </a:tc>
                <a:tc>
                  <a:txBody>
                    <a:bodyPr/>
                    <a:lstStyle/>
                    <a:p>
                      <a:pPr algn="ctr" fontAlgn="b"/>
                      <a:endParaRPr lang="fr-FR" sz="1400" b="0" i="0" u="none" strike="noStrike">
                        <a:latin typeface="Verdana"/>
                      </a:endParaRPr>
                    </a:p>
                  </a:txBody>
                  <a:tcPr marL="12700" marR="12700" marT="12700" marB="0" anchor="b">
                    <a:lnL>
                      <a:noFill/>
                    </a:lnL>
                    <a:lnR>
                      <a:noFill/>
                    </a:lnR>
                    <a:lnT>
                      <a:noFill/>
                    </a:lnT>
                    <a:lnB>
                      <a:noFill/>
                    </a:lnB>
                  </a:tcPr>
                </a:tc>
              </a:tr>
              <a:tr h="314167">
                <a:tc>
                  <a:txBody>
                    <a:bodyPr/>
                    <a:lstStyle/>
                    <a:p>
                      <a:pPr algn="ctr" fontAlgn="b"/>
                      <a:r>
                        <a:rPr lang="fr-FR" sz="1400" b="0" i="0" u="none" strike="noStrike">
                          <a:latin typeface="Verdana"/>
                        </a:rPr>
                        <a:t>Diff N2P2 all</a:t>
                      </a:r>
                    </a:p>
                  </a:txBody>
                  <a:tcPr marL="12700" marR="12700" marT="12700" marB="0" anchor="b">
                    <a:lnL>
                      <a:noFill/>
                    </a:lnL>
                    <a:lnR>
                      <a:noFill/>
                    </a:lnR>
                    <a:lnT>
                      <a:noFill/>
                    </a:lnT>
                    <a:lnB>
                      <a:noFill/>
                    </a:lnB>
                  </a:tcPr>
                </a:tc>
                <a:tc>
                  <a:txBody>
                    <a:bodyPr/>
                    <a:lstStyle/>
                    <a:p>
                      <a:pPr algn="ctr" fontAlgn="b"/>
                      <a:r>
                        <a:rPr lang="fr-FR" sz="1400" b="1" i="0" u="none" strike="noStrike">
                          <a:latin typeface="Verdana"/>
                        </a:rPr>
                        <a:t>19</a:t>
                      </a:r>
                    </a:p>
                  </a:txBody>
                  <a:tcPr marL="12700" marR="12700" marT="12700" marB="0" anchor="b">
                    <a:lnL>
                      <a:noFill/>
                    </a:lnL>
                    <a:lnR>
                      <a:noFill/>
                    </a:lnR>
                    <a:lnT>
                      <a:noFill/>
                    </a:lnT>
                    <a:lnB>
                      <a:noFill/>
                    </a:lnB>
                    <a:solidFill>
                      <a:srgbClr val="FCF305"/>
                    </a:solidFill>
                  </a:tcPr>
                </a:tc>
                <a:tc>
                  <a:txBody>
                    <a:bodyPr/>
                    <a:lstStyle/>
                    <a:p>
                      <a:pPr algn="ctr" fontAlgn="b"/>
                      <a:r>
                        <a:rPr lang="fr-FR" sz="1400" b="1" i="0" u="none" strike="noStrike">
                          <a:latin typeface="Verdana"/>
                        </a:rPr>
                        <a:t>11</a:t>
                      </a:r>
                    </a:p>
                  </a:txBody>
                  <a:tcPr marL="12700" marR="12700" marT="12700" marB="0" anchor="b">
                    <a:lnL>
                      <a:noFill/>
                    </a:lnL>
                    <a:lnR>
                      <a:noFill/>
                    </a:lnR>
                    <a:lnT>
                      <a:noFill/>
                    </a:lnT>
                    <a:lnB>
                      <a:noFill/>
                    </a:lnB>
                    <a:solidFill>
                      <a:srgbClr val="FCF305"/>
                    </a:solidFill>
                  </a:tcPr>
                </a:tc>
              </a:tr>
              <a:tr h="314167">
                <a:tc>
                  <a:txBody>
                    <a:bodyPr/>
                    <a:lstStyle/>
                    <a:p>
                      <a:pPr algn="ctr" fontAlgn="b"/>
                      <a:r>
                        <a:rPr lang="fr-FR" sz="1400" b="0" i="0" u="none" strike="noStrike">
                          <a:latin typeface="Verdana"/>
                        </a:rPr>
                        <a:t>Diff N2P2</a:t>
                      </a:r>
                    </a:p>
                  </a:txBody>
                  <a:tcPr marL="12700" marR="12700" marT="12700" marB="0" anchor="b">
                    <a:lnL>
                      <a:noFill/>
                    </a:lnL>
                    <a:lnR>
                      <a:noFill/>
                    </a:lnR>
                    <a:lnT>
                      <a:noFill/>
                    </a:lnT>
                    <a:lnB>
                      <a:noFill/>
                    </a:lnB>
                  </a:tcPr>
                </a:tc>
                <a:tc>
                  <a:txBody>
                    <a:bodyPr/>
                    <a:lstStyle/>
                    <a:p>
                      <a:pPr algn="ctr" fontAlgn="b"/>
                      <a:r>
                        <a:rPr lang="fr-FR" sz="1400" b="0" i="0" u="none" strike="noStrike">
                          <a:latin typeface="Verdana"/>
                        </a:rPr>
                        <a:t>13</a:t>
                      </a:r>
                    </a:p>
                  </a:txBody>
                  <a:tcPr marL="12700" marR="12700" marT="12700" marB="0" anchor="b">
                    <a:lnL>
                      <a:noFill/>
                    </a:lnL>
                    <a:lnR>
                      <a:noFill/>
                    </a:lnR>
                    <a:lnT>
                      <a:noFill/>
                    </a:lnT>
                    <a:lnB>
                      <a:noFill/>
                    </a:lnB>
                  </a:tcPr>
                </a:tc>
                <a:tc>
                  <a:txBody>
                    <a:bodyPr/>
                    <a:lstStyle/>
                    <a:p>
                      <a:pPr algn="ctr" fontAlgn="b"/>
                      <a:r>
                        <a:rPr lang="fr-FR" sz="1400" b="0" i="0" u="none" strike="noStrike" dirty="0">
                          <a:latin typeface="Verdana"/>
                        </a:rPr>
                        <a:t>12</a:t>
                      </a:r>
                    </a:p>
                  </a:txBody>
                  <a:tcPr marL="12700" marR="12700" marT="1270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6838"/>
            <a:ext cx="8229600" cy="1143000"/>
          </a:xfrm>
        </p:spPr>
        <p:txBody>
          <a:bodyPr>
            <a:normAutofit/>
          </a:bodyPr>
          <a:lstStyle/>
          <a:p>
            <a:r>
              <a:rPr lang="fr-FR" dirty="0" err="1" smtClean="0"/>
              <a:t>Sudoscan</a:t>
            </a:r>
            <a:endParaRPr lang="en-US" dirty="0"/>
          </a:p>
        </p:txBody>
      </p:sp>
      <p:sp>
        <p:nvSpPr>
          <p:cNvPr id="4" name="Espace réservé du contenu 2"/>
          <p:cNvSpPr>
            <a:spLocks noGrp="1"/>
          </p:cNvSpPr>
          <p:nvPr>
            <p:ph idx="1"/>
          </p:nvPr>
        </p:nvSpPr>
        <p:spPr>
          <a:xfrm>
            <a:off x="0" y="1308097"/>
            <a:ext cx="9144000" cy="1981203"/>
          </a:xfrm>
        </p:spPr>
        <p:txBody>
          <a:bodyPr>
            <a:normAutofit/>
          </a:bodyPr>
          <a:lstStyle/>
          <a:p>
            <a:r>
              <a:rPr lang="fr-FR" dirty="0" smtClean="0"/>
              <a:t>Capacité des glandes sudoripares à libérer des ions chlorures en réponse à un stimulus électrochimique</a:t>
            </a:r>
          </a:p>
          <a:p>
            <a:pPr>
              <a:buNone/>
            </a:pPr>
            <a:r>
              <a:rPr lang="fr-FR" dirty="0" smtClean="0"/>
              <a:t>	(CCE : conductance électrochimique en </a:t>
            </a:r>
            <a:r>
              <a:rPr lang="fr-FR" dirty="0" err="1" smtClean="0"/>
              <a:t>𝜇</a:t>
            </a:r>
            <a:r>
              <a:rPr lang="fr-FR" dirty="0" smtClean="0"/>
              <a:t> siemens)</a:t>
            </a:r>
          </a:p>
        </p:txBody>
      </p:sp>
      <p:pic>
        <p:nvPicPr>
          <p:cNvPr id="5" name="Image 4" descr="sudoscan-resize.png"/>
          <p:cNvPicPr>
            <a:picLocks noChangeAspect="1"/>
          </p:cNvPicPr>
          <p:nvPr/>
        </p:nvPicPr>
        <p:blipFill>
          <a:blip r:embed="rId2"/>
          <a:stretch>
            <a:fillRect/>
          </a:stretch>
        </p:blipFill>
        <p:spPr>
          <a:xfrm>
            <a:off x="457200" y="3292877"/>
            <a:ext cx="2806700" cy="3005053"/>
          </a:xfrm>
          <a:prstGeom prst="rect">
            <a:avLst/>
          </a:prstGeom>
        </p:spPr>
      </p:pic>
      <p:pic>
        <p:nvPicPr>
          <p:cNvPr id="6" name="Image 5" descr="55210a3645-sudoscan-patient-vert.png"/>
          <p:cNvPicPr>
            <a:picLocks noChangeAspect="1"/>
          </p:cNvPicPr>
          <p:nvPr/>
        </p:nvPicPr>
        <p:blipFill>
          <a:blip r:embed="rId3"/>
          <a:stretch>
            <a:fillRect/>
          </a:stretch>
        </p:blipFill>
        <p:spPr>
          <a:xfrm>
            <a:off x="4419600" y="3314700"/>
            <a:ext cx="4724400" cy="3543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Image 1"/>
          <p:cNvPicPr>
            <a:picLocks noChangeAspect="1"/>
          </p:cNvPicPr>
          <p:nvPr/>
        </p:nvPicPr>
        <p:blipFill>
          <a:blip r:embed="rId2"/>
          <a:srcRect/>
          <a:stretch>
            <a:fillRect/>
          </a:stretch>
        </p:blipFill>
        <p:spPr bwMode="auto">
          <a:xfrm>
            <a:off x="971550" y="2565400"/>
            <a:ext cx="3816350" cy="663575"/>
          </a:xfrm>
          <a:prstGeom prst="rect">
            <a:avLst/>
          </a:prstGeom>
          <a:noFill/>
          <a:ln w="9525">
            <a:noFill/>
            <a:miter lim="800000"/>
            <a:headEnd/>
            <a:tailEnd/>
          </a:ln>
        </p:spPr>
      </p:pic>
      <p:sp>
        <p:nvSpPr>
          <p:cNvPr id="19459" name="Sous-titre 2"/>
          <p:cNvSpPr>
            <a:spLocks noGrp="1"/>
          </p:cNvSpPr>
          <p:nvPr>
            <p:ph type="subTitle" idx="1"/>
          </p:nvPr>
        </p:nvSpPr>
        <p:spPr>
          <a:xfrm>
            <a:off x="827088" y="3886200"/>
            <a:ext cx="7416800" cy="1752600"/>
          </a:xfrm>
        </p:spPr>
        <p:txBody>
          <a:bodyPr/>
          <a:lstStyle/>
          <a:p>
            <a:pPr eaLnBrk="1" hangingPunct="1"/>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813"/>
            <a:ext cx="8002588" cy="850900"/>
          </a:xfrm>
        </p:spPr>
        <p:txBody>
          <a:bodyPr/>
          <a:lstStyle/>
          <a:p>
            <a:pPr>
              <a:defRPr/>
            </a:pPr>
            <a:r>
              <a:rPr lang="fr-FR" baseline="30000" dirty="0" smtClean="0">
                <a:ea typeface="+mj-ea"/>
                <a:cs typeface="+mj-cs"/>
              </a:rPr>
              <a:t>SUDOSCAN </a:t>
            </a:r>
            <a:endParaRPr lang="fr-FR" baseline="30000" dirty="0">
              <a:ea typeface="+mj-ea"/>
              <a:cs typeface="+mj-cs"/>
            </a:endParaRPr>
          </a:p>
        </p:txBody>
      </p:sp>
      <p:sp>
        <p:nvSpPr>
          <p:cNvPr id="20483" name="Espace réservé du contenu 2"/>
          <p:cNvSpPr>
            <a:spLocks noGrp="1"/>
          </p:cNvSpPr>
          <p:nvPr>
            <p:ph idx="1"/>
          </p:nvPr>
        </p:nvSpPr>
        <p:spPr>
          <a:xfrm>
            <a:off x="457200" y="1412875"/>
            <a:ext cx="4330700" cy="5040313"/>
          </a:xfrm>
        </p:spPr>
        <p:txBody>
          <a:bodyPr anchor="ctr"/>
          <a:lstStyle/>
          <a:p>
            <a:pPr>
              <a:buFont typeface="Wingdings" pitchFamily="4" charset="2"/>
              <a:buChar char="§"/>
            </a:pPr>
            <a:r>
              <a:rPr lang="fr-FR" sz="2000"/>
              <a:t>Appareil médical permettant la </a:t>
            </a:r>
            <a:r>
              <a:rPr lang="fr-FR" sz="2000" b="1"/>
              <a:t>détection et le suivi des neuropathies autonomes et périphériques</a:t>
            </a:r>
            <a:endParaRPr lang="fr-FR" sz="2000" b="1">
              <a:solidFill>
                <a:schemeClr val="tx2"/>
              </a:solidFill>
            </a:endParaRPr>
          </a:p>
          <a:p>
            <a:pPr>
              <a:buFont typeface="Wingdings" pitchFamily="4" charset="2"/>
              <a:buChar char="§"/>
            </a:pPr>
            <a:endParaRPr lang="fr-FR" sz="2000" b="1">
              <a:solidFill>
                <a:schemeClr val="tx2"/>
              </a:solidFill>
            </a:endParaRPr>
          </a:p>
          <a:p>
            <a:pPr>
              <a:buFont typeface="Wingdings" pitchFamily="4" charset="2"/>
              <a:buChar char="§"/>
            </a:pPr>
            <a:r>
              <a:rPr lang="fr-FR" sz="2000"/>
              <a:t>Développé et fabriqué par l’</a:t>
            </a:r>
            <a:r>
              <a:rPr lang="fr-FR" sz="2000">
                <a:solidFill>
                  <a:schemeClr val="tx2"/>
                </a:solidFill>
              </a:rPr>
              <a:t>entreprise </a:t>
            </a:r>
            <a:r>
              <a:rPr lang="fr-FR" sz="2000"/>
              <a:t>française </a:t>
            </a:r>
            <a:r>
              <a:rPr lang="fr-FR" sz="2000">
                <a:solidFill>
                  <a:schemeClr val="tx2"/>
                </a:solidFill>
              </a:rPr>
              <a:t>innovante </a:t>
            </a:r>
            <a:r>
              <a:rPr lang="fr-FR" sz="2000"/>
              <a:t>Impeto Medical</a:t>
            </a:r>
          </a:p>
          <a:p>
            <a:pPr>
              <a:buFont typeface="Wingdings" pitchFamily="4" charset="2"/>
              <a:buNone/>
            </a:pPr>
            <a:endParaRPr lang="fr-FR" sz="2000"/>
          </a:p>
          <a:p>
            <a:pPr>
              <a:buFont typeface="Wingdings" pitchFamily="4" charset="2"/>
              <a:buChar char="§"/>
            </a:pPr>
            <a:r>
              <a:rPr lang="fr-FR" sz="2000"/>
              <a:t>Technologie brevetée basée sur une évaluation dynamique de la fonction sudorale</a:t>
            </a:r>
          </a:p>
        </p:txBody>
      </p:sp>
      <p:sp>
        <p:nvSpPr>
          <p:cNvPr id="20484" name="Espace réservé du numéro de diapositive 3"/>
          <p:cNvSpPr>
            <a:spLocks noGrp="1"/>
          </p:cNvSpPr>
          <p:nvPr>
            <p:ph type="sldNum" sz="quarter" idx="10"/>
          </p:nvPr>
        </p:nvSpPr>
        <p:spPr bwMode="auto">
          <a:noFill/>
          <a:ln>
            <a:miter lim="800000"/>
            <a:headEnd/>
            <a:tailEnd/>
          </a:ln>
        </p:spPr>
        <p:txBody>
          <a:bodyPr/>
          <a:lstStyle/>
          <a:p>
            <a:fld id="{6AB313FC-9270-6D43-90BE-4F6F415A3E4A}" type="slidenum">
              <a:rPr lang="fr-FR"/>
              <a:pPr/>
              <a:t>18</a:t>
            </a:fld>
            <a:endParaRPr lang="fr-FR"/>
          </a:p>
        </p:txBody>
      </p:sp>
      <p:pic>
        <p:nvPicPr>
          <p:cNvPr id="20485" name="Image 4"/>
          <p:cNvPicPr>
            <a:picLocks noChangeAspect="1"/>
          </p:cNvPicPr>
          <p:nvPr/>
        </p:nvPicPr>
        <p:blipFill>
          <a:blip r:embed="rId2"/>
          <a:srcRect/>
          <a:stretch>
            <a:fillRect/>
          </a:stretch>
        </p:blipFill>
        <p:spPr bwMode="auto">
          <a:xfrm>
            <a:off x="5508625" y="2420938"/>
            <a:ext cx="2762250" cy="276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srcRect/>
          <a:stretch>
            <a:fillRect/>
          </a:stretch>
        </p:blipFill>
        <p:spPr bwMode="auto">
          <a:xfrm>
            <a:off x="1239838" y="1338263"/>
            <a:ext cx="6437312" cy="4973637"/>
          </a:xfrm>
          <a:prstGeom prst="rect">
            <a:avLst/>
          </a:prstGeom>
          <a:noFill/>
          <a:ln w="9525">
            <a:noFill/>
            <a:miter lim="800000"/>
            <a:headEnd/>
            <a:tailEnd/>
          </a:ln>
        </p:spPr>
      </p:pic>
      <p:sp>
        <p:nvSpPr>
          <p:cNvPr id="21507" name="Titre 1"/>
          <p:cNvSpPr>
            <a:spLocks noGrp="1"/>
          </p:cNvSpPr>
          <p:nvPr>
            <p:ph type="title"/>
          </p:nvPr>
        </p:nvSpPr>
        <p:spPr>
          <a:xfrm>
            <a:off x="457200" y="274638"/>
            <a:ext cx="8002588" cy="850900"/>
          </a:xfrm>
        </p:spPr>
        <p:txBody>
          <a:bodyPr>
            <a:normAutofit fontScale="90000"/>
          </a:bodyPr>
          <a:lstStyle/>
          <a:p>
            <a:r>
              <a:rPr lang="fr-FR" sz="2800" cap="none"/>
              <a:t>LA FONCTION SUDORALE EST CONTRÔLÉE PAR LES NERFS AUTONOMES PÉRIPHÉRIQUES </a:t>
            </a:r>
          </a:p>
        </p:txBody>
      </p:sp>
      <p:sp>
        <p:nvSpPr>
          <p:cNvPr id="21508" name="Espace réservé du numéro de diapositive 3"/>
          <p:cNvSpPr>
            <a:spLocks noGrp="1"/>
          </p:cNvSpPr>
          <p:nvPr>
            <p:ph type="sldNum" sz="quarter" idx="10"/>
          </p:nvPr>
        </p:nvSpPr>
        <p:spPr bwMode="auto">
          <a:noFill/>
          <a:ln>
            <a:miter lim="800000"/>
            <a:headEnd/>
            <a:tailEnd/>
          </a:ln>
        </p:spPr>
        <p:txBody>
          <a:bodyPr/>
          <a:lstStyle/>
          <a:p>
            <a:fld id="{90EF1DD0-4BD9-ED4C-9A8E-FD13F0208D38}" type="slidenum">
              <a:rPr lang="fr-FR"/>
              <a:pPr/>
              <a:t>19</a:t>
            </a:fld>
            <a:endParaRPr lang="fr-FR"/>
          </a:p>
        </p:txBody>
      </p:sp>
      <p:sp>
        <p:nvSpPr>
          <p:cNvPr id="21509" name="ZoneTexte 26"/>
          <p:cNvSpPr txBox="1">
            <a:spLocks noChangeArrowheads="1"/>
          </p:cNvSpPr>
          <p:nvPr/>
        </p:nvSpPr>
        <p:spPr bwMode="auto">
          <a:xfrm>
            <a:off x="406400" y="6165850"/>
            <a:ext cx="5389563" cy="261938"/>
          </a:xfrm>
          <a:prstGeom prst="rect">
            <a:avLst/>
          </a:prstGeom>
          <a:noFill/>
          <a:ln w="9525">
            <a:noFill/>
            <a:miter lim="800000"/>
            <a:headEnd/>
            <a:tailEnd/>
          </a:ln>
        </p:spPr>
        <p:txBody>
          <a:bodyPr wrap="none">
            <a:prstTxWarp prst="textNoShape">
              <a:avLst/>
            </a:prstTxWarp>
            <a:spAutoFit/>
          </a:bodyPr>
          <a:lstStyle/>
          <a:p>
            <a:r>
              <a:rPr lang="fr-FR" sz="1100"/>
              <a:t>Adapté de Vinik AJ et al. Nature Clinical Practice Endocrinol Metab. 2006;2:269-281</a:t>
            </a:r>
          </a:p>
        </p:txBody>
      </p:sp>
      <p:sp>
        <p:nvSpPr>
          <p:cNvPr id="33" name="Ellipse 32"/>
          <p:cNvSpPr/>
          <p:nvPr/>
        </p:nvSpPr>
        <p:spPr>
          <a:xfrm>
            <a:off x="6238875" y="4862513"/>
            <a:ext cx="781050" cy="2365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0"/>
            <a:ext cx="8229600" cy="1143000"/>
          </a:xfrm>
        </p:spPr>
        <p:txBody>
          <a:bodyPr>
            <a:normAutofit/>
          </a:bodyPr>
          <a:lstStyle/>
          <a:p>
            <a:r>
              <a:rPr lang="fr-FR" dirty="0" smtClean="0"/>
              <a:t>3 types de douleur</a:t>
            </a:r>
            <a:endParaRPr lang="en-US" dirty="0"/>
          </a:p>
        </p:txBody>
      </p:sp>
      <p:sp>
        <p:nvSpPr>
          <p:cNvPr id="3" name="Espace réservé du contenu 2"/>
          <p:cNvSpPr>
            <a:spLocks noGrp="1"/>
          </p:cNvSpPr>
          <p:nvPr>
            <p:ph idx="1"/>
          </p:nvPr>
        </p:nvSpPr>
        <p:spPr>
          <a:xfrm>
            <a:off x="457200" y="1752597"/>
            <a:ext cx="8229600" cy="4851403"/>
          </a:xfrm>
        </p:spPr>
        <p:txBody>
          <a:bodyPr>
            <a:normAutofit/>
          </a:bodyPr>
          <a:lstStyle/>
          <a:p>
            <a:pPr>
              <a:tabLst>
                <a:tab pos="533400" algn="l"/>
                <a:tab pos="2870200" algn="l"/>
              </a:tabLst>
            </a:pPr>
            <a:r>
              <a:rPr lang="fr-FR" b="1" dirty="0" smtClean="0"/>
              <a:t>Douleurs </a:t>
            </a:r>
            <a:r>
              <a:rPr lang="fr-FR" b="1" dirty="0" err="1" smtClean="0"/>
              <a:t>neuropathiques</a:t>
            </a:r>
            <a:endParaRPr lang="fr-FR" b="1" dirty="0" smtClean="0"/>
          </a:p>
          <a:p>
            <a:pPr>
              <a:tabLst>
                <a:tab pos="533400" algn="l"/>
                <a:tab pos="2870200" algn="l"/>
              </a:tabLst>
            </a:pPr>
            <a:r>
              <a:rPr lang="fr-FR" b="1" dirty="0" smtClean="0"/>
              <a:t>Douleurs nociceptives</a:t>
            </a:r>
          </a:p>
          <a:p>
            <a:pPr>
              <a:tabLst>
                <a:tab pos="533400" algn="l"/>
                <a:tab pos="2870200" algn="l"/>
              </a:tabLst>
            </a:pPr>
            <a:r>
              <a:rPr lang="fr-FR" b="1" dirty="0" smtClean="0"/>
              <a:t>Douleurs psychogènes</a:t>
            </a:r>
            <a:endParaRPr lang="fr-F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re 1"/>
          <p:cNvSpPr>
            <a:spLocks noGrp="1"/>
          </p:cNvSpPr>
          <p:nvPr>
            <p:ph type="title"/>
          </p:nvPr>
        </p:nvSpPr>
        <p:spPr>
          <a:xfrm>
            <a:off x="250825" y="274638"/>
            <a:ext cx="8642350" cy="850900"/>
          </a:xfrm>
        </p:spPr>
        <p:txBody>
          <a:bodyPr>
            <a:normAutofit fontScale="90000"/>
          </a:bodyPr>
          <a:lstStyle/>
          <a:p>
            <a:r>
              <a:rPr lang="fr-FR" sz="2400" cap="none"/>
              <a:t>LES GLANDES SUDORALES ÉTANT INNERVÉES PAR LES NERFS PÉRIPHÉRIQUES, LEUR DYSFONCTIONNEMENT EST UN MARQUEUR DE LA NEUROPATHIE PÉRIPHÉRIQUE </a:t>
            </a:r>
          </a:p>
        </p:txBody>
      </p:sp>
      <p:sp>
        <p:nvSpPr>
          <p:cNvPr id="22531" name="Espace réservé du numéro de diapositive 3"/>
          <p:cNvSpPr>
            <a:spLocks noGrp="1"/>
          </p:cNvSpPr>
          <p:nvPr>
            <p:ph type="sldNum" sz="quarter" idx="10"/>
          </p:nvPr>
        </p:nvSpPr>
        <p:spPr bwMode="auto">
          <a:noFill/>
          <a:ln>
            <a:miter lim="800000"/>
            <a:headEnd/>
            <a:tailEnd/>
          </a:ln>
        </p:spPr>
        <p:txBody>
          <a:bodyPr/>
          <a:lstStyle/>
          <a:p>
            <a:fld id="{1ABC74AD-52DE-5B4F-A232-FAE791FD8472}" type="slidenum">
              <a:rPr lang="fr-FR"/>
              <a:pPr/>
              <a:t>20</a:t>
            </a:fld>
            <a:endParaRPr lang="fr-FR"/>
          </a:p>
        </p:txBody>
      </p:sp>
      <p:sp>
        <p:nvSpPr>
          <p:cNvPr id="22532" name="TextBox 5"/>
          <p:cNvSpPr txBox="1">
            <a:spLocks noChangeArrowheads="1"/>
          </p:cNvSpPr>
          <p:nvPr/>
        </p:nvSpPr>
        <p:spPr bwMode="auto">
          <a:xfrm>
            <a:off x="4932363" y="6200775"/>
            <a:ext cx="2314575" cy="261938"/>
          </a:xfrm>
          <a:prstGeom prst="rect">
            <a:avLst/>
          </a:prstGeom>
          <a:noFill/>
          <a:ln w="9525">
            <a:noFill/>
            <a:miter lim="800000"/>
            <a:headEnd/>
            <a:tailEnd/>
          </a:ln>
        </p:spPr>
        <p:txBody>
          <a:bodyPr wrap="none">
            <a:prstTxWarp prst="textNoShape">
              <a:avLst/>
            </a:prstTxWarp>
            <a:spAutoFit/>
          </a:bodyPr>
          <a:lstStyle/>
          <a:p>
            <a:r>
              <a:rPr lang="en-US" sz="1100">
                <a:solidFill>
                  <a:srgbClr val="3C5F6F"/>
                </a:solidFill>
                <a:latin typeface="Fago Offc" pitchFamily="34" charset="0"/>
                <a:ea typeface="MS PGothic" pitchFamily="34" charset="-128"/>
                <a:cs typeface="MS PGothic" pitchFamily="34" charset="-128"/>
              </a:rPr>
              <a:t>Illigens et al.</a:t>
            </a:r>
            <a:r>
              <a:rPr lang="en-US" sz="1100" i="1">
                <a:solidFill>
                  <a:srgbClr val="3C5F6F"/>
                </a:solidFill>
                <a:latin typeface="Fago Offc" pitchFamily="34" charset="0"/>
                <a:ea typeface="MS PGothic" pitchFamily="34" charset="-128"/>
                <a:cs typeface="MS PGothic" pitchFamily="34" charset="-128"/>
              </a:rPr>
              <a:t> Clin Auton Res</a:t>
            </a:r>
            <a:r>
              <a:rPr lang="en-US" sz="1100">
                <a:solidFill>
                  <a:srgbClr val="3C5F6F"/>
                </a:solidFill>
                <a:latin typeface="Fago Offc" pitchFamily="34" charset="0"/>
                <a:ea typeface="MS PGothic" pitchFamily="34" charset="-128"/>
                <a:cs typeface="MS PGothic" pitchFamily="34" charset="-128"/>
              </a:rPr>
              <a:t> 2009</a:t>
            </a:r>
          </a:p>
        </p:txBody>
      </p:sp>
      <p:pic>
        <p:nvPicPr>
          <p:cNvPr id="22533" name="Image 2"/>
          <p:cNvPicPr>
            <a:picLocks noChangeAspect="1"/>
          </p:cNvPicPr>
          <p:nvPr/>
        </p:nvPicPr>
        <p:blipFill>
          <a:blip r:embed="rId2"/>
          <a:srcRect/>
          <a:stretch>
            <a:fillRect/>
          </a:stretch>
        </p:blipFill>
        <p:spPr bwMode="auto">
          <a:xfrm>
            <a:off x="2411413" y="1916113"/>
            <a:ext cx="3914775"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Image 3"/>
          <p:cNvPicPr>
            <a:picLocks noChangeAspect="1"/>
          </p:cNvPicPr>
          <p:nvPr/>
        </p:nvPicPr>
        <p:blipFill>
          <a:blip r:embed="rId2"/>
          <a:srcRect/>
          <a:stretch>
            <a:fillRect/>
          </a:stretch>
        </p:blipFill>
        <p:spPr bwMode="auto">
          <a:xfrm>
            <a:off x="2124075" y="2516188"/>
            <a:ext cx="4232275" cy="2438400"/>
          </a:xfrm>
          <a:prstGeom prst="rect">
            <a:avLst/>
          </a:prstGeom>
          <a:noFill/>
          <a:ln w="9525">
            <a:noFill/>
            <a:miter lim="800000"/>
            <a:headEnd/>
            <a:tailEnd/>
          </a:ln>
        </p:spPr>
      </p:pic>
      <p:sp>
        <p:nvSpPr>
          <p:cNvPr id="23555" name="Titre 1"/>
          <p:cNvSpPr>
            <a:spLocks noGrp="1"/>
          </p:cNvSpPr>
          <p:nvPr>
            <p:ph type="title"/>
          </p:nvPr>
        </p:nvSpPr>
        <p:spPr>
          <a:xfrm>
            <a:off x="457200" y="274638"/>
            <a:ext cx="8002588" cy="850900"/>
          </a:xfrm>
        </p:spPr>
        <p:txBody>
          <a:bodyPr>
            <a:normAutofit fontScale="90000"/>
          </a:bodyPr>
          <a:lstStyle/>
          <a:p>
            <a:r>
              <a:rPr lang="fr-FR" sz="2800" cap="none"/>
              <a:t>LES PETITES FIBRES NERVEUSES PÉRIPHÉRIQUES PEUVENT SE RÉGÉNÉRER RAPIDEMENT </a:t>
            </a:r>
          </a:p>
        </p:txBody>
      </p:sp>
      <p:sp>
        <p:nvSpPr>
          <p:cNvPr id="23556" name="Espace réservé du numéro de diapositive 3"/>
          <p:cNvSpPr>
            <a:spLocks noGrp="1"/>
          </p:cNvSpPr>
          <p:nvPr>
            <p:ph type="sldNum" sz="quarter" idx="10"/>
          </p:nvPr>
        </p:nvSpPr>
        <p:spPr bwMode="auto">
          <a:xfrm>
            <a:off x="34925" y="6519863"/>
            <a:ext cx="503238" cy="365125"/>
          </a:xfrm>
          <a:noFill/>
          <a:ln>
            <a:miter lim="800000"/>
            <a:headEnd/>
            <a:tailEnd/>
          </a:ln>
        </p:spPr>
        <p:txBody>
          <a:bodyPr/>
          <a:lstStyle/>
          <a:p>
            <a:fld id="{50E4EE3A-D6C0-DC4A-B98A-2EC12B0B6CA0}" type="slidenum">
              <a:rPr lang="fr-FR"/>
              <a:pPr/>
              <a:t>21</a:t>
            </a:fld>
            <a:endParaRPr lang="fr-FR"/>
          </a:p>
        </p:txBody>
      </p:sp>
      <p:pic>
        <p:nvPicPr>
          <p:cNvPr id="23557" name="Image 4"/>
          <p:cNvPicPr>
            <a:picLocks noChangeAspect="1"/>
          </p:cNvPicPr>
          <p:nvPr/>
        </p:nvPicPr>
        <p:blipFill>
          <a:blip r:embed="rId3"/>
          <a:srcRect/>
          <a:stretch>
            <a:fillRect/>
          </a:stretch>
        </p:blipFill>
        <p:spPr bwMode="auto">
          <a:xfrm>
            <a:off x="6691313" y="3016250"/>
            <a:ext cx="1522412" cy="1082675"/>
          </a:xfrm>
          <a:prstGeom prst="rect">
            <a:avLst/>
          </a:prstGeom>
          <a:noFill/>
          <a:ln w="9525">
            <a:noFill/>
            <a:miter lim="800000"/>
            <a:headEnd/>
            <a:tailEnd/>
          </a:ln>
        </p:spPr>
      </p:pic>
      <p:sp>
        <p:nvSpPr>
          <p:cNvPr id="23558" name="Rectangle 9"/>
          <p:cNvSpPr>
            <a:spLocks noChangeArrowheads="1"/>
          </p:cNvSpPr>
          <p:nvPr/>
        </p:nvSpPr>
        <p:spPr bwMode="auto">
          <a:xfrm>
            <a:off x="457200" y="1282700"/>
            <a:ext cx="8175625" cy="646113"/>
          </a:xfrm>
          <a:prstGeom prst="rect">
            <a:avLst/>
          </a:prstGeom>
          <a:noFill/>
          <a:ln w="9525">
            <a:noFill/>
            <a:miter lim="800000"/>
            <a:headEnd/>
            <a:tailEnd/>
          </a:ln>
        </p:spPr>
        <p:txBody>
          <a:bodyPr>
            <a:prstTxWarp prst="textNoShape">
              <a:avLst/>
            </a:prstTxWarp>
            <a:spAutoFit/>
          </a:bodyPr>
          <a:lstStyle/>
          <a:p>
            <a:r>
              <a:rPr lang="fr-FR">
                <a:solidFill>
                  <a:srgbClr val="3C5F6F"/>
                </a:solidFill>
                <a:latin typeface="Fago Offc" pitchFamily="34" charset="0"/>
              </a:rPr>
              <a:t>Gibbons et al. a démontré que chez les sujets sains, les nerfs autonomes périphériques peuvent se régénérer.</a:t>
            </a:r>
          </a:p>
        </p:txBody>
      </p:sp>
      <p:sp>
        <p:nvSpPr>
          <p:cNvPr id="23559" name="Rectangle 4"/>
          <p:cNvSpPr>
            <a:spLocks noChangeArrowheads="1"/>
          </p:cNvSpPr>
          <p:nvPr/>
        </p:nvSpPr>
        <p:spPr bwMode="auto">
          <a:xfrm>
            <a:off x="647700" y="5732463"/>
            <a:ext cx="7207250" cy="400050"/>
          </a:xfrm>
          <a:prstGeom prst="rect">
            <a:avLst/>
          </a:prstGeom>
          <a:noFill/>
          <a:ln w="9525">
            <a:noFill/>
            <a:miter lim="800000"/>
            <a:headEnd/>
            <a:tailEnd/>
          </a:ln>
        </p:spPr>
        <p:txBody>
          <a:bodyPr>
            <a:prstTxWarp prst="textNoShape">
              <a:avLst/>
            </a:prstTxWarp>
            <a:spAutoFit/>
          </a:bodyPr>
          <a:lstStyle/>
          <a:p>
            <a:r>
              <a:rPr lang="fr-FR" sz="1000" b="1" i="1">
                <a:solidFill>
                  <a:srgbClr val="3C5F6F"/>
                </a:solidFill>
                <a:latin typeface="Fago Offc" pitchFamily="34" charset="0"/>
              </a:rPr>
              <a:t>Publication: Gibbons et al. </a:t>
            </a:r>
            <a:r>
              <a:rPr lang="en-US" sz="1000" b="1" i="1">
                <a:solidFill>
                  <a:srgbClr val="3C5F6F"/>
                </a:solidFill>
                <a:latin typeface="Fago Offc" pitchFamily="34" charset="0"/>
              </a:rPr>
              <a:t>Capsaicin Induces Degeneration of Cutaneous Autonomic Nerve Fibers. </a:t>
            </a:r>
            <a:r>
              <a:rPr lang="fr-FR" sz="1000" b="1" i="1">
                <a:solidFill>
                  <a:srgbClr val="3C5F6F"/>
                </a:solidFill>
                <a:latin typeface="Fago Offc" pitchFamily="34" charset="0"/>
              </a:rPr>
              <a:t>ANNALS of Neurology</a:t>
            </a:r>
            <a:r>
              <a:rPr lang="en-US" sz="1000" b="1" i="1">
                <a:solidFill>
                  <a:srgbClr val="3C5F6F"/>
                </a:solidFill>
                <a:latin typeface="Fago Offc" pitchFamily="34" charset="0"/>
              </a:rPr>
              <a:t> </a:t>
            </a:r>
            <a:r>
              <a:rPr lang="fr-FR" sz="1000" b="1" i="1">
                <a:solidFill>
                  <a:srgbClr val="3C5F6F"/>
                </a:solidFill>
                <a:latin typeface="Fago Offc" pitchFamily="34" charset="0"/>
              </a:rPr>
              <a:t>December, 2010</a:t>
            </a:r>
            <a:r>
              <a:rPr lang="en-US" sz="1000" b="1" i="1">
                <a:solidFill>
                  <a:srgbClr val="3C5F6F"/>
                </a:solidFill>
                <a:latin typeface="Fago Offc" pitchFamily="34" charset="0"/>
              </a:rPr>
              <a:t> </a:t>
            </a:r>
            <a:r>
              <a:rPr lang="fr-FR" sz="1000" b="1" i="1">
                <a:solidFill>
                  <a:srgbClr val="3C5F6F"/>
                </a:solidFill>
                <a:latin typeface="Fago Offc" pitchFamily="34" charset="0"/>
              </a:rPr>
              <a:t>Volume 68, No. 6</a:t>
            </a:r>
          </a:p>
        </p:txBody>
      </p:sp>
      <p:sp>
        <p:nvSpPr>
          <p:cNvPr id="18" name="Rectangle 17"/>
          <p:cNvSpPr/>
          <p:nvPr/>
        </p:nvSpPr>
        <p:spPr>
          <a:xfrm>
            <a:off x="647700" y="6188075"/>
            <a:ext cx="7566025" cy="554038"/>
          </a:xfrm>
          <a:prstGeom prst="rect">
            <a:avLst/>
          </a:prstGeom>
          <a:solidFill>
            <a:schemeClr val="bg1">
              <a:lumMod val="95000"/>
            </a:schemeClr>
          </a:solidFill>
        </p:spPr>
        <p:txBody>
          <a:bodyPr>
            <a:prstTxWarp prst="textNoShape">
              <a:avLst/>
            </a:prstTxWarp>
            <a:spAutoFit/>
          </a:bodyPr>
          <a:lstStyle/>
          <a:p>
            <a:pPr>
              <a:defRPr/>
            </a:pPr>
            <a:r>
              <a:rPr lang="fr-FR" sz="1000">
                <a:solidFill>
                  <a:srgbClr val="3C5F6F"/>
                </a:solidFill>
                <a:latin typeface="Fago Offc" pitchFamily="34" charset="-52"/>
              </a:rPr>
              <a:t>Méthode: 32 sujets sains ont appliqué une crème contenant de la capsaicine 0,1% (ou placebo) sur l’avant-bras pendant 48h. Les sujets ont été suivis durant 6 mois avec une série d’évaluation des fonctions sudorale, vasomotrice, pilomotrice et sensorielles avec en parallèle une biopsie cutanée pour évaluer l’état des petites fibres.</a:t>
            </a:r>
          </a:p>
        </p:txBody>
      </p:sp>
      <p:sp>
        <p:nvSpPr>
          <p:cNvPr id="21" name="Flèche gauche 20"/>
          <p:cNvSpPr/>
          <p:nvPr/>
        </p:nvSpPr>
        <p:spPr>
          <a:xfrm rot="12225915">
            <a:off x="3162300" y="3095625"/>
            <a:ext cx="446088" cy="246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re 1"/>
          <p:cNvSpPr>
            <a:spLocks noGrp="1"/>
          </p:cNvSpPr>
          <p:nvPr>
            <p:ph type="title"/>
          </p:nvPr>
        </p:nvSpPr>
        <p:spPr>
          <a:xfrm>
            <a:off x="323850" y="274638"/>
            <a:ext cx="8640763" cy="850900"/>
          </a:xfrm>
        </p:spPr>
        <p:txBody>
          <a:bodyPr>
            <a:normAutofit fontScale="90000"/>
          </a:bodyPr>
          <a:lstStyle/>
          <a:p>
            <a:r>
              <a:rPr lang="fr-FR" sz="2400" cap="none"/>
              <a:t>SUDOSCAN ÉVALUE LES NEUROPATHIES EN MESURANT LA CAPACITÉ DES GLANDES SUDORIPARES A LIBÉRER DES IONS CHLORURES SUITE A UNE STIMULATION </a:t>
            </a:r>
          </a:p>
        </p:txBody>
      </p:sp>
      <p:sp>
        <p:nvSpPr>
          <p:cNvPr id="24579" name="Espace réservé du numéro de diapositive 3"/>
          <p:cNvSpPr>
            <a:spLocks noGrp="1"/>
          </p:cNvSpPr>
          <p:nvPr>
            <p:ph type="sldNum" sz="quarter" idx="10"/>
          </p:nvPr>
        </p:nvSpPr>
        <p:spPr bwMode="auto">
          <a:noFill/>
          <a:ln>
            <a:miter lim="800000"/>
            <a:headEnd/>
            <a:tailEnd/>
          </a:ln>
        </p:spPr>
        <p:txBody>
          <a:bodyPr/>
          <a:lstStyle/>
          <a:p>
            <a:fld id="{94F7CFF6-E60B-3C4F-884C-2774D67E821F}" type="slidenum">
              <a:rPr lang="fr-FR"/>
              <a:pPr/>
              <a:t>22</a:t>
            </a:fld>
            <a:endParaRPr lang="fr-FR"/>
          </a:p>
        </p:txBody>
      </p:sp>
      <p:sp>
        <p:nvSpPr>
          <p:cNvPr id="24580" name="Espace réservé du contenu 2"/>
          <p:cNvSpPr txBox="1">
            <a:spLocks/>
          </p:cNvSpPr>
          <p:nvPr/>
        </p:nvSpPr>
        <p:spPr bwMode="auto">
          <a:xfrm>
            <a:off x="609600" y="3789363"/>
            <a:ext cx="8355013" cy="2016125"/>
          </a:xfrm>
          <a:prstGeom prst="rect">
            <a:avLst/>
          </a:prstGeom>
          <a:noFill/>
          <a:ln w="9525">
            <a:noFill/>
            <a:miter lim="800000"/>
            <a:headEnd/>
            <a:tailEnd/>
          </a:ln>
        </p:spPr>
        <p:txBody>
          <a:bodyPr>
            <a:prstTxWarp prst="textNoShape">
              <a:avLst/>
            </a:prstTxWarp>
          </a:bodyPr>
          <a:lstStyle/>
          <a:p>
            <a:pPr marL="342900" indent="-342900">
              <a:spcBef>
                <a:spcPct val="20000"/>
              </a:spcBef>
              <a:buClr>
                <a:srgbClr val="CACB00"/>
              </a:buClr>
              <a:buFont typeface="Wingdings" pitchFamily="4" charset="2"/>
              <a:buChar char="§"/>
            </a:pPr>
            <a:r>
              <a:rPr lang="fr-FR" sz="1400">
                <a:solidFill>
                  <a:srgbClr val="3C5F6F"/>
                </a:solidFill>
                <a:latin typeface="Fago Offc" pitchFamily="34" charset="0"/>
              </a:rPr>
              <a:t>Faible tension (&lt;4V) appliquée sur la peau (mains et pieds) sur des électrodes en inox. </a:t>
            </a:r>
          </a:p>
          <a:p>
            <a:pPr marL="342900" indent="-342900">
              <a:spcBef>
                <a:spcPct val="20000"/>
              </a:spcBef>
              <a:buClr>
                <a:srgbClr val="CACB00"/>
              </a:buClr>
              <a:buFont typeface="Wingdings" pitchFamily="4" charset="2"/>
              <a:buChar char="§"/>
            </a:pPr>
            <a:endParaRPr lang="fr-FR" sz="1400">
              <a:solidFill>
                <a:srgbClr val="3C5F6F"/>
              </a:solidFill>
              <a:latin typeface="Fago Offc" pitchFamily="34" charset="0"/>
            </a:endParaRPr>
          </a:p>
          <a:p>
            <a:pPr marL="342900" indent="-342900">
              <a:spcBef>
                <a:spcPct val="20000"/>
              </a:spcBef>
              <a:buClr>
                <a:srgbClr val="CACB00"/>
              </a:buClr>
              <a:buFont typeface="Wingdings" pitchFamily="4" charset="2"/>
              <a:buChar char="§"/>
            </a:pPr>
            <a:r>
              <a:rPr lang="fr-FR" sz="1400">
                <a:solidFill>
                  <a:srgbClr val="3C5F6F"/>
                </a:solidFill>
                <a:latin typeface="Fago Offc" pitchFamily="34" charset="0"/>
              </a:rPr>
              <a:t>Ions chlorures attirés vers les électrodes.</a:t>
            </a:r>
          </a:p>
          <a:p>
            <a:pPr marL="342900" indent="-342900">
              <a:spcBef>
                <a:spcPct val="20000"/>
              </a:spcBef>
              <a:buClr>
                <a:srgbClr val="CACB00"/>
              </a:buClr>
              <a:buFont typeface="Wingdings" pitchFamily="4" charset="2"/>
              <a:buChar char="§"/>
            </a:pPr>
            <a:endParaRPr lang="fr-FR" sz="1400">
              <a:solidFill>
                <a:srgbClr val="3C5F6F"/>
              </a:solidFill>
              <a:latin typeface="Fago Offc" pitchFamily="34" charset="0"/>
            </a:endParaRPr>
          </a:p>
          <a:p>
            <a:pPr marL="342900" indent="-342900">
              <a:spcBef>
                <a:spcPct val="20000"/>
              </a:spcBef>
              <a:buClr>
                <a:srgbClr val="CACB00"/>
              </a:buClr>
              <a:buFont typeface="Wingdings" pitchFamily="4" charset="2"/>
              <a:buChar char="§"/>
            </a:pPr>
            <a:r>
              <a:rPr lang="fr-FR" sz="1400">
                <a:solidFill>
                  <a:srgbClr val="3C5F6F"/>
                </a:solidFill>
                <a:latin typeface="Fago Offc" pitchFamily="34" charset="0"/>
              </a:rPr>
              <a:t>Réaction électrochimique entre les ions chlorures et les électrodes</a:t>
            </a:r>
          </a:p>
          <a:p>
            <a:pPr marL="342900" indent="-342900">
              <a:spcBef>
                <a:spcPct val="20000"/>
              </a:spcBef>
              <a:buClr>
                <a:srgbClr val="CACB00"/>
              </a:buClr>
              <a:buFont typeface="Wingdings" pitchFamily="4" charset="2"/>
              <a:buChar char="§"/>
            </a:pPr>
            <a:endParaRPr lang="fr-FR" sz="1400">
              <a:solidFill>
                <a:srgbClr val="3C5F6F"/>
              </a:solidFill>
              <a:latin typeface="Fago Offc" pitchFamily="34" charset="0"/>
            </a:endParaRPr>
          </a:p>
          <a:p>
            <a:pPr marL="342900" indent="-342900">
              <a:spcBef>
                <a:spcPct val="20000"/>
              </a:spcBef>
              <a:buClr>
                <a:srgbClr val="CACB00"/>
              </a:buClr>
              <a:buFont typeface="Wingdings" pitchFamily="4" charset="2"/>
              <a:buChar char="§"/>
            </a:pPr>
            <a:r>
              <a:rPr lang="fr-FR" sz="1400">
                <a:solidFill>
                  <a:srgbClr val="3C5F6F"/>
                </a:solidFill>
                <a:latin typeface="Fago Offc" pitchFamily="34" charset="0"/>
              </a:rPr>
              <a:t>Enregistrement des conductances:</a:t>
            </a:r>
          </a:p>
          <a:p>
            <a:pPr marL="742950" lvl="1" indent="-285750">
              <a:spcBef>
                <a:spcPct val="20000"/>
              </a:spcBef>
              <a:buClr>
                <a:srgbClr val="CACB00"/>
              </a:buClr>
              <a:buFont typeface="Wingdings" pitchFamily="4" charset="2"/>
              <a:buChar char="§"/>
            </a:pPr>
            <a:r>
              <a:rPr lang="fr-FR" sz="1400" b="1">
                <a:solidFill>
                  <a:srgbClr val="3C5F6F"/>
                </a:solidFill>
                <a:latin typeface="Fago Offc" pitchFamily="34" charset="0"/>
              </a:rPr>
              <a:t>Conductance élevée</a:t>
            </a:r>
            <a:r>
              <a:rPr lang="fr-FR" sz="1400">
                <a:solidFill>
                  <a:srgbClr val="3C5F6F"/>
                </a:solidFill>
                <a:latin typeface="Fago Offc" pitchFamily="34" charset="0"/>
              </a:rPr>
              <a:t>: pas de dysfonctionnement de la fonction sudorale et donc pas de neuropathie</a:t>
            </a:r>
          </a:p>
          <a:p>
            <a:pPr marL="742950" lvl="1" indent="-285750">
              <a:spcBef>
                <a:spcPct val="20000"/>
              </a:spcBef>
              <a:buClr>
                <a:srgbClr val="CACB00"/>
              </a:buClr>
              <a:buFont typeface="Wingdings" pitchFamily="4" charset="2"/>
              <a:buChar char="§"/>
            </a:pPr>
            <a:r>
              <a:rPr lang="fr-FR" sz="1400" b="1">
                <a:solidFill>
                  <a:srgbClr val="3C5F6F"/>
                </a:solidFill>
                <a:latin typeface="Fago Offc" pitchFamily="34" charset="0"/>
              </a:rPr>
              <a:t>Conductance basse</a:t>
            </a:r>
            <a:r>
              <a:rPr lang="fr-FR" sz="1400">
                <a:solidFill>
                  <a:srgbClr val="3C5F6F"/>
                </a:solidFill>
                <a:latin typeface="Fago Offc" pitchFamily="34" charset="0"/>
              </a:rPr>
              <a:t>: dysfonctionnement de la fonction sudorale et présence de neuropathie</a:t>
            </a:r>
          </a:p>
        </p:txBody>
      </p:sp>
      <p:pic>
        <p:nvPicPr>
          <p:cNvPr id="24581" name="Picture 2"/>
          <p:cNvPicPr>
            <a:picLocks noChangeAspect="1" noChangeArrowheads="1"/>
          </p:cNvPicPr>
          <p:nvPr/>
        </p:nvPicPr>
        <p:blipFill>
          <a:blip r:embed="rId2"/>
          <a:srcRect/>
          <a:stretch>
            <a:fillRect/>
          </a:stretch>
        </p:blipFill>
        <p:spPr bwMode="auto">
          <a:xfrm>
            <a:off x="538163" y="1430338"/>
            <a:ext cx="3673475" cy="2201862"/>
          </a:xfrm>
          <a:prstGeom prst="rect">
            <a:avLst/>
          </a:prstGeom>
          <a:noFill/>
          <a:ln w="9525">
            <a:noFill/>
            <a:miter lim="800000"/>
            <a:headEnd/>
            <a:tailEnd/>
          </a:ln>
        </p:spPr>
      </p:pic>
      <p:pic>
        <p:nvPicPr>
          <p:cNvPr id="24582" name="Picture 2"/>
          <p:cNvPicPr>
            <a:picLocks noChangeAspect="1" noChangeArrowheads="1"/>
          </p:cNvPicPr>
          <p:nvPr/>
        </p:nvPicPr>
        <p:blipFill>
          <a:blip r:embed="rId3"/>
          <a:srcRect/>
          <a:stretch>
            <a:fillRect/>
          </a:stretch>
        </p:blipFill>
        <p:spPr bwMode="auto">
          <a:xfrm>
            <a:off x="4459288" y="1430338"/>
            <a:ext cx="3743325" cy="2217737"/>
          </a:xfrm>
          <a:prstGeom prst="rect">
            <a:avLst/>
          </a:prstGeom>
          <a:noFill/>
          <a:ln w="9525">
            <a:noFill/>
            <a:miter lim="800000"/>
            <a:headEnd/>
            <a:tailEnd/>
          </a:ln>
        </p:spPr>
      </p:pic>
      <p:sp>
        <p:nvSpPr>
          <p:cNvPr id="4" name="Ellipse 3"/>
          <p:cNvSpPr/>
          <p:nvPr/>
        </p:nvSpPr>
        <p:spPr>
          <a:xfrm>
            <a:off x="528638" y="3789363"/>
            <a:ext cx="382587" cy="40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latin typeface="Fago Offc" panose="020B0504030101020102" pitchFamily="34" charset="0"/>
              </a:rPr>
              <a:t>1</a:t>
            </a:r>
          </a:p>
        </p:txBody>
      </p:sp>
      <p:sp>
        <p:nvSpPr>
          <p:cNvPr id="10" name="Ellipse 9"/>
          <p:cNvSpPr/>
          <p:nvPr/>
        </p:nvSpPr>
        <p:spPr>
          <a:xfrm>
            <a:off x="528638" y="4295775"/>
            <a:ext cx="382587" cy="407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latin typeface="Fago Offc" panose="020B0504030101020102" pitchFamily="34" charset="0"/>
              </a:rPr>
              <a:t>2</a:t>
            </a:r>
          </a:p>
        </p:txBody>
      </p:sp>
      <p:sp>
        <p:nvSpPr>
          <p:cNvPr id="11" name="Ellipse 10"/>
          <p:cNvSpPr/>
          <p:nvPr/>
        </p:nvSpPr>
        <p:spPr>
          <a:xfrm>
            <a:off x="528638" y="4845050"/>
            <a:ext cx="382587" cy="407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latin typeface="Fago Offc" panose="020B0504030101020102" pitchFamily="34" charset="0"/>
              </a:rPr>
              <a:t>3</a:t>
            </a:r>
          </a:p>
        </p:txBody>
      </p:sp>
      <p:sp>
        <p:nvSpPr>
          <p:cNvPr id="12" name="Ellipse 11"/>
          <p:cNvSpPr/>
          <p:nvPr/>
        </p:nvSpPr>
        <p:spPr>
          <a:xfrm>
            <a:off x="528638" y="5430838"/>
            <a:ext cx="382587" cy="40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latin typeface="Fago Offc" panose="020B0504030101020102" pitchFamily="34" charset="0"/>
              </a:rPr>
              <a:t>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Image 2"/>
          <p:cNvPicPr>
            <a:picLocks noChangeAspect="1"/>
          </p:cNvPicPr>
          <p:nvPr/>
        </p:nvPicPr>
        <p:blipFill>
          <a:blip r:embed="rId2"/>
          <a:srcRect/>
          <a:stretch>
            <a:fillRect/>
          </a:stretch>
        </p:blipFill>
        <p:spPr bwMode="auto">
          <a:xfrm>
            <a:off x="523875" y="2720975"/>
            <a:ext cx="3333750" cy="2444750"/>
          </a:xfrm>
          <a:prstGeom prst="rect">
            <a:avLst/>
          </a:prstGeom>
          <a:noFill/>
          <a:ln w="9525">
            <a:noFill/>
            <a:miter lim="800000"/>
            <a:headEnd/>
            <a:tailEnd/>
          </a:ln>
        </p:spPr>
      </p:pic>
      <p:sp>
        <p:nvSpPr>
          <p:cNvPr id="25603" name="Titre 1"/>
          <p:cNvSpPr>
            <a:spLocks noGrp="1"/>
          </p:cNvSpPr>
          <p:nvPr>
            <p:ph type="title"/>
          </p:nvPr>
        </p:nvSpPr>
        <p:spPr>
          <a:xfrm>
            <a:off x="457200" y="274638"/>
            <a:ext cx="8002588" cy="850900"/>
          </a:xfrm>
        </p:spPr>
        <p:txBody>
          <a:bodyPr>
            <a:normAutofit fontScale="90000"/>
          </a:bodyPr>
          <a:lstStyle/>
          <a:p>
            <a:r>
              <a:rPr lang="fr-FR" sz="2800" cap="none"/>
              <a:t>LA MESURE EST FACILE, RAPIDE ET QUANTITATIVE…</a:t>
            </a:r>
          </a:p>
        </p:txBody>
      </p:sp>
      <p:sp>
        <p:nvSpPr>
          <p:cNvPr id="25604" name="Espace réservé du numéro de diapositive 3"/>
          <p:cNvSpPr>
            <a:spLocks noGrp="1"/>
          </p:cNvSpPr>
          <p:nvPr>
            <p:ph type="sldNum" sz="quarter" idx="10"/>
          </p:nvPr>
        </p:nvSpPr>
        <p:spPr bwMode="auto">
          <a:noFill/>
          <a:ln>
            <a:miter lim="800000"/>
            <a:headEnd/>
            <a:tailEnd/>
          </a:ln>
        </p:spPr>
        <p:txBody>
          <a:bodyPr/>
          <a:lstStyle/>
          <a:p>
            <a:fld id="{D9334310-18CA-1C44-BC91-05A42F726B1D}" type="slidenum">
              <a:rPr lang="fr-FR"/>
              <a:pPr/>
              <a:t>23</a:t>
            </a:fld>
            <a:endParaRPr lang="fr-FR"/>
          </a:p>
        </p:txBody>
      </p:sp>
      <p:sp>
        <p:nvSpPr>
          <p:cNvPr id="25605" name="ZoneTexte 5"/>
          <p:cNvSpPr txBox="1">
            <a:spLocks noChangeArrowheads="1"/>
          </p:cNvSpPr>
          <p:nvPr/>
        </p:nvSpPr>
        <p:spPr bwMode="auto">
          <a:xfrm>
            <a:off x="1547813" y="5499100"/>
            <a:ext cx="800100" cy="369888"/>
          </a:xfrm>
          <a:prstGeom prst="rect">
            <a:avLst/>
          </a:prstGeom>
          <a:noFill/>
          <a:ln w="9525">
            <a:noFill/>
            <a:miter lim="800000"/>
            <a:headEnd/>
            <a:tailEnd/>
          </a:ln>
        </p:spPr>
        <p:txBody>
          <a:bodyPr wrap="none">
            <a:prstTxWarp prst="textNoShape">
              <a:avLst/>
            </a:prstTxWarp>
            <a:spAutoFit/>
          </a:bodyPr>
          <a:lstStyle/>
          <a:p>
            <a:r>
              <a:rPr lang="fr-FR">
                <a:solidFill>
                  <a:srgbClr val="3C5F6F"/>
                </a:solidFill>
                <a:latin typeface="Fago Offc" pitchFamily="34" charset="0"/>
              </a:rPr>
              <a:t>Mains</a:t>
            </a:r>
          </a:p>
        </p:txBody>
      </p:sp>
      <p:sp>
        <p:nvSpPr>
          <p:cNvPr id="25606" name="ZoneTexte 8"/>
          <p:cNvSpPr txBox="1">
            <a:spLocks noChangeArrowheads="1"/>
          </p:cNvSpPr>
          <p:nvPr/>
        </p:nvSpPr>
        <p:spPr bwMode="auto">
          <a:xfrm>
            <a:off x="4070350" y="5313363"/>
            <a:ext cx="790575" cy="371475"/>
          </a:xfrm>
          <a:prstGeom prst="rect">
            <a:avLst/>
          </a:prstGeom>
          <a:noFill/>
          <a:ln w="9525">
            <a:noFill/>
            <a:miter lim="800000"/>
            <a:headEnd/>
            <a:tailEnd/>
          </a:ln>
        </p:spPr>
        <p:txBody>
          <a:bodyPr wrap="none">
            <a:prstTxWarp prst="textNoShape">
              <a:avLst/>
            </a:prstTxWarp>
            <a:spAutoFit/>
          </a:bodyPr>
          <a:lstStyle/>
          <a:p>
            <a:r>
              <a:rPr lang="fr-FR">
                <a:solidFill>
                  <a:srgbClr val="3C5F6F"/>
                </a:solidFill>
                <a:latin typeface="Fago Offc" pitchFamily="34" charset="0"/>
              </a:rPr>
              <a:t>Pieds</a:t>
            </a:r>
            <a:r>
              <a:rPr lang="fr-FR">
                <a:solidFill>
                  <a:srgbClr val="3C5F6F"/>
                </a:solidFill>
              </a:rPr>
              <a:t> </a:t>
            </a:r>
          </a:p>
        </p:txBody>
      </p:sp>
      <p:cxnSp>
        <p:nvCxnSpPr>
          <p:cNvPr id="8" name="Connecteur droit avec flèche 7"/>
          <p:cNvCxnSpPr>
            <a:stCxn id="25605" idx="0"/>
          </p:cNvCxnSpPr>
          <p:nvPr/>
        </p:nvCxnSpPr>
        <p:spPr>
          <a:xfrm flipH="1" flipV="1">
            <a:off x="1692275" y="4941888"/>
            <a:ext cx="255588" cy="55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flipV="1">
            <a:off x="3419475" y="4581525"/>
            <a:ext cx="725488"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Diagramme 9"/>
          <p:cNvGraphicFramePr/>
          <p:nvPr/>
        </p:nvGraphicFramePr>
        <p:xfrm>
          <a:off x="5076056" y="1484784"/>
          <a:ext cx="3131840" cy="309634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re 1"/>
          <p:cNvSpPr>
            <a:spLocks noGrp="1"/>
          </p:cNvSpPr>
          <p:nvPr>
            <p:ph type="title"/>
          </p:nvPr>
        </p:nvSpPr>
        <p:spPr>
          <a:xfrm>
            <a:off x="457200" y="274638"/>
            <a:ext cx="8002588" cy="850900"/>
          </a:xfrm>
        </p:spPr>
        <p:txBody>
          <a:bodyPr>
            <a:normAutofit fontScale="90000"/>
          </a:bodyPr>
          <a:lstStyle/>
          <a:p>
            <a:r>
              <a:rPr lang="fr-FR" sz="2900" cap="none"/>
              <a:t>… </a:t>
            </a:r>
            <a:r>
              <a:rPr lang="fr-FR" sz="2500" cap="none"/>
              <a:t>AVEC DES RÉSULTATS ET UN RAPPORT IMMÉDIATS </a:t>
            </a:r>
            <a:endParaRPr lang="fr-FR" sz="2500" cap="none">
              <a:solidFill>
                <a:schemeClr val="accent2"/>
              </a:solidFill>
            </a:endParaRPr>
          </a:p>
        </p:txBody>
      </p:sp>
      <p:sp>
        <p:nvSpPr>
          <p:cNvPr id="26627" name="Espace réservé du numéro de diapositive 3"/>
          <p:cNvSpPr>
            <a:spLocks noGrp="1"/>
          </p:cNvSpPr>
          <p:nvPr>
            <p:ph type="sldNum" sz="quarter" idx="10"/>
          </p:nvPr>
        </p:nvSpPr>
        <p:spPr bwMode="auto">
          <a:noFill/>
          <a:ln>
            <a:miter lim="800000"/>
            <a:headEnd/>
            <a:tailEnd/>
          </a:ln>
        </p:spPr>
        <p:txBody>
          <a:bodyPr/>
          <a:lstStyle/>
          <a:p>
            <a:fld id="{C61087B4-DCDF-CD48-A107-1D88EC50CCC7}" type="slidenum">
              <a:rPr lang="fr-FR"/>
              <a:pPr/>
              <a:t>24</a:t>
            </a:fld>
            <a:endParaRPr lang="fr-FR"/>
          </a:p>
        </p:txBody>
      </p:sp>
      <p:pic>
        <p:nvPicPr>
          <p:cNvPr id="26628" name="Picture 2"/>
          <p:cNvPicPr>
            <a:picLocks noChangeAspect="1" noChangeArrowheads="1"/>
          </p:cNvPicPr>
          <p:nvPr/>
        </p:nvPicPr>
        <p:blipFill>
          <a:blip r:embed="rId2"/>
          <a:srcRect/>
          <a:stretch>
            <a:fillRect/>
          </a:stretch>
        </p:blipFill>
        <p:spPr bwMode="auto">
          <a:xfrm>
            <a:off x="1619250" y="1252538"/>
            <a:ext cx="5973763" cy="4479925"/>
          </a:xfrm>
          <a:prstGeom prst="rect">
            <a:avLst/>
          </a:prstGeom>
          <a:noFill/>
          <a:ln w="9525">
            <a:noFill/>
            <a:miter lim="800000"/>
            <a:headEnd/>
            <a:tailEnd/>
          </a:ln>
        </p:spPr>
      </p:pic>
      <p:sp>
        <p:nvSpPr>
          <p:cNvPr id="7" name="Ellipse 6"/>
          <p:cNvSpPr/>
          <p:nvPr/>
        </p:nvSpPr>
        <p:spPr>
          <a:xfrm>
            <a:off x="2124075" y="3705225"/>
            <a:ext cx="3311525" cy="665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smtClean="0">
              <a:solidFill>
                <a:srgbClr val="FFFFFF"/>
              </a:solidFill>
              <a:latin typeface="Calibri" panose="020F0502020204030204" pitchFamily="34" charset="0"/>
            </a:endParaRPr>
          </a:p>
        </p:txBody>
      </p:sp>
      <p:sp>
        <p:nvSpPr>
          <p:cNvPr id="8" name="Ellipse 7"/>
          <p:cNvSpPr/>
          <p:nvPr/>
        </p:nvSpPr>
        <p:spPr>
          <a:xfrm>
            <a:off x="2671763" y="4941888"/>
            <a:ext cx="2763837" cy="811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smtClean="0">
              <a:solidFill>
                <a:srgbClr val="FFFFFF"/>
              </a:solidFill>
              <a:latin typeface="Calibri" panose="020F0502020204030204" pitchFamily="34" charset="0"/>
            </a:endParaRPr>
          </a:p>
        </p:txBody>
      </p:sp>
      <p:sp>
        <p:nvSpPr>
          <p:cNvPr id="9" name="Ellipse 8"/>
          <p:cNvSpPr/>
          <p:nvPr/>
        </p:nvSpPr>
        <p:spPr>
          <a:xfrm>
            <a:off x="1619250" y="2103438"/>
            <a:ext cx="4248150" cy="1728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smtClean="0">
              <a:solidFill>
                <a:srgbClr val="FFFFFF"/>
              </a:solidFill>
              <a:latin typeface="Calibri" panose="020F0502020204030204" pitchFamily="34" charset="0"/>
            </a:endParaRPr>
          </a:p>
        </p:txBody>
      </p:sp>
      <p:sp>
        <p:nvSpPr>
          <p:cNvPr id="26632" name="ZoneTexte 37"/>
          <p:cNvSpPr txBox="1">
            <a:spLocks noChangeArrowheads="1"/>
          </p:cNvSpPr>
          <p:nvPr/>
        </p:nvSpPr>
        <p:spPr bwMode="auto">
          <a:xfrm>
            <a:off x="176213" y="2728913"/>
            <a:ext cx="958850" cy="338137"/>
          </a:xfrm>
          <a:prstGeom prst="rect">
            <a:avLst/>
          </a:prstGeom>
          <a:noFill/>
          <a:ln w="9525">
            <a:noFill/>
            <a:miter lim="800000"/>
            <a:headEnd/>
            <a:tailEnd/>
          </a:ln>
        </p:spPr>
        <p:txBody>
          <a:bodyPr wrap="none">
            <a:prstTxWarp prst="textNoShape">
              <a:avLst/>
            </a:prstTxWarp>
            <a:spAutoFit/>
          </a:bodyPr>
          <a:lstStyle/>
          <a:p>
            <a:pPr eaLnBrk="1" hangingPunct="1"/>
            <a:r>
              <a:rPr lang="fr-FR" sz="1600">
                <a:solidFill>
                  <a:srgbClr val="3C5F6F"/>
                </a:solidFill>
                <a:latin typeface="Fago Offc" pitchFamily="34" charset="0"/>
              </a:rPr>
              <a:t>Symétrie</a:t>
            </a:r>
          </a:p>
        </p:txBody>
      </p:sp>
      <p:sp>
        <p:nvSpPr>
          <p:cNvPr id="26633" name="ZoneTexte 38"/>
          <p:cNvSpPr txBox="1">
            <a:spLocks noChangeArrowheads="1"/>
          </p:cNvSpPr>
          <p:nvPr/>
        </p:nvSpPr>
        <p:spPr bwMode="auto">
          <a:xfrm>
            <a:off x="95250" y="3554413"/>
            <a:ext cx="1511300" cy="1076325"/>
          </a:xfrm>
          <a:prstGeom prst="rect">
            <a:avLst/>
          </a:prstGeom>
          <a:noFill/>
          <a:ln w="9525">
            <a:noFill/>
            <a:miter lim="800000"/>
            <a:headEnd/>
            <a:tailEnd/>
          </a:ln>
        </p:spPr>
        <p:txBody>
          <a:bodyPr>
            <a:prstTxWarp prst="textNoShape">
              <a:avLst/>
            </a:prstTxWarp>
            <a:spAutoFit/>
          </a:bodyPr>
          <a:lstStyle/>
          <a:p>
            <a:pPr eaLnBrk="1" hangingPunct="1"/>
            <a:r>
              <a:rPr lang="fr-FR" sz="1600">
                <a:solidFill>
                  <a:srgbClr val="3C5F6F"/>
                </a:solidFill>
                <a:latin typeface="Fago Offc" pitchFamily="34" charset="0"/>
              </a:rPr>
              <a:t>Conductances mesurées sur les pieds et les mains</a:t>
            </a:r>
          </a:p>
        </p:txBody>
      </p:sp>
      <p:sp>
        <p:nvSpPr>
          <p:cNvPr id="26634" name="ZoneTexte 39"/>
          <p:cNvSpPr txBox="1">
            <a:spLocks noChangeArrowheads="1"/>
          </p:cNvSpPr>
          <p:nvPr/>
        </p:nvSpPr>
        <p:spPr bwMode="auto">
          <a:xfrm>
            <a:off x="3922713" y="5765800"/>
            <a:ext cx="1944687" cy="1077913"/>
          </a:xfrm>
          <a:prstGeom prst="rect">
            <a:avLst/>
          </a:prstGeom>
          <a:noFill/>
          <a:ln w="9525">
            <a:noFill/>
            <a:miter lim="800000"/>
            <a:headEnd/>
            <a:tailEnd/>
          </a:ln>
        </p:spPr>
        <p:txBody>
          <a:bodyPr>
            <a:prstTxWarp prst="textNoShape">
              <a:avLst/>
            </a:prstTxWarp>
            <a:spAutoFit/>
          </a:bodyPr>
          <a:lstStyle/>
          <a:p>
            <a:pPr eaLnBrk="1" hangingPunct="1"/>
            <a:r>
              <a:rPr lang="fr-FR" sz="1600">
                <a:solidFill>
                  <a:srgbClr val="3C5F6F"/>
                </a:solidFill>
                <a:latin typeface="Fago Offc" pitchFamily="34" charset="0"/>
              </a:rPr>
              <a:t>Score de neuropathie autonome cardiaque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re 1"/>
          <p:cNvSpPr>
            <a:spLocks noGrp="1"/>
          </p:cNvSpPr>
          <p:nvPr>
            <p:ph type="title"/>
          </p:nvPr>
        </p:nvSpPr>
        <p:spPr>
          <a:xfrm>
            <a:off x="457200" y="274638"/>
            <a:ext cx="8002588" cy="850900"/>
          </a:xfrm>
        </p:spPr>
        <p:txBody>
          <a:bodyPr>
            <a:normAutofit fontScale="90000"/>
          </a:bodyPr>
          <a:lstStyle/>
          <a:p>
            <a:r>
              <a:rPr lang="fr-FR" sz="2500" cap="none"/>
              <a:t>SUDOSCAN A ÉTÉ COMPARÉ AUX TESTS DE RÉFÉRENCE</a:t>
            </a:r>
          </a:p>
        </p:txBody>
      </p:sp>
      <p:sp>
        <p:nvSpPr>
          <p:cNvPr id="27651" name="Espace réservé du contenu 2"/>
          <p:cNvSpPr>
            <a:spLocks noGrp="1"/>
          </p:cNvSpPr>
          <p:nvPr>
            <p:ph idx="1"/>
          </p:nvPr>
        </p:nvSpPr>
        <p:spPr>
          <a:xfrm>
            <a:off x="287338" y="1624013"/>
            <a:ext cx="8351837" cy="4537075"/>
          </a:xfrm>
          <a:solidFill>
            <a:schemeClr val="bg2"/>
          </a:solidFill>
        </p:spPr>
        <p:txBody>
          <a:bodyPr/>
          <a:lstStyle/>
          <a:p>
            <a:pPr>
              <a:buFont typeface="Wingdings" pitchFamily="4" charset="2"/>
              <a:buChar char="§"/>
            </a:pPr>
            <a:endParaRPr lang="fr-FR"/>
          </a:p>
          <a:p>
            <a:pPr>
              <a:buFont typeface="Wingdings" pitchFamily="4" charset="2"/>
              <a:buChar char="§"/>
            </a:pPr>
            <a:r>
              <a:rPr lang="fr-FR"/>
              <a:t>Biopsie cutanée</a:t>
            </a:r>
          </a:p>
          <a:p>
            <a:pPr>
              <a:buFont typeface="Wingdings" pitchFamily="4" charset="2"/>
              <a:buChar char="§"/>
            </a:pPr>
            <a:r>
              <a:rPr lang="fr-FR"/>
              <a:t>QSART</a:t>
            </a:r>
          </a:p>
          <a:p>
            <a:pPr>
              <a:buFont typeface="Wingdings" pitchFamily="4" charset="2"/>
              <a:buChar char="§"/>
            </a:pPr>
            <a:r>
              <a:rPr lang="fr-FR"/>
              <a:t>Biothésiomètre</a:t>
            </a:r>
          </a:p>
          <a:p>
            <a:pPr>
              <a:buFont typeface="Wingdings" pitchFamily="4" charset="2"/>
              <a:buChar char="§"/>
            </a:pPr>
            <a:r>
              <a:rPr lang="fr-FR"/>
              <a:t>Score NIS-LL</a:t>
            </a:r>
          </a:p>
        </p:txBody>
      </p:sp>
      <p:sp>
        <p:nvSpPr>
          <p:cNvPr id="27652" name="Espace réservé du numéro de diapositive 3"/>
          <p:cNvSpPr>
            <a:spLocks noGrp="1"/>
          </p:cNvSpPr>
          <p:nvPr>
            <p:ph type="sldNum" sz="quarter" idx="10"/>
          </p:nvPr>
        </p:nvSpPr>
        <p:spPr bwMode="auto">
          <a:noFill/>
          <a:ln>
            <a:miter lim="800000"/>
            <a:headEnd/>
            <a:tailEnd/>
          </a:ln>
        </p:spPr>
        <p:txBody>
          <a:bodyPr/>
          <a:lstStyle/>
          <a:p>
            <a:fld id="{AA3E8C12-8907-684F-AF72-1E47ECA6E91D}" type="slidenum">
              <a:rPr lang="fr-FR"/>
              <a:pPr/>
              <a:t>25</a:t>
            </a:fld>
            <a:endParaRPr lang="fr-FR"/>
          </a:p>
        </p:txBody>
      </p:sp>
      <p:pic>
        <p:nvPicPr>
          <p:cNvPr id="27653" name="Image 2"/>
          <p:cNvPicPr>
            <a:picLocks noChangeAspect="1"/>
          </p:cNvPicPr>
          <p:nvPr/>
        </p:nvPicPr>
        <p:blipFill>
          <a:blip r:embed="rId2"/>
          <a:srcRect/>
          <a:stretch>
            <a:fillRect/>
          </a:stretch>
        </p:blipFill>
        <p:spPr bwMode="auto">
          <a:xfrm>
            <a:off x="642938" y="3397250"/>
            <a:ext cx="2170112" cy="495300"/>
          </a:xfrm>
          <a:prstGeom prst="rect">
            <a:avLst/>
          </a:prstGeom>
          <a:noFill/>
          <a:ln w="9525">
            <a:noFill/>
            <a:miter lim="800000"/>
            <a:headEnd/>
            <a:tailEnd/>
          </a:ln>
        </p:spPr>
      </p:pic>
      <p:sp>
        <p:nvSpPr>
          <p:cNvPr id="4" name="Ellipse 3"/>
          <p:cNvSpPr/>
          <p:nvPr/>
        </p:nvSpPr>
        <p:spPr>
          <a:xfrm>
            <a:off x="3276600" y="3336925"/>
            <a:ext cx="647700" cy="615950"/>
          </a:xfrm>
          <a:prstGeom prst="ellipse">
            <a:avLst/>
          </a:prstGeom>
          <a:solidFill>
            <a:srgbClr val="3C5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vs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274638"/>
            <a:ext cx="8002588" cy="850900"/>
          </a:xfrm>
        </p:spPr>
        <p:txBody>
          <a:bodyPr>
            <a:normAutofit fontScale="90000"/>
          </a:bodyPr>
          <a:lstStyle/>
          <a:p>
            <a:r>
              <a:rPr lang="fr-FR" sz="2800" cap="none"/>
              <a:t>SUDOSCAN DÉTECTE LES NEUROPATHIES AVEC DES RÉSULTATS COMPARABLES A LA BIOPSIE ET AU QSART</a:t>
            </a:r>
          </a:p>
        </p:txBody>
      </p:sp>
      <p:sp>
        <p:nvSpPr>
          <p:cNvPr id="28675" name="Espace réservé du numéro de diapositive 3"/>
          <p:cNvSpPr>
            <a:spLocks noGrp="1"/>
          </p:cNvSpPr>
          <p:nvPr>
            <p:ph type="sldNum" sz="quarter" idx="10"/>
          </p:nvPr>
        </p:nvSpPr>
        <p:spPr bwMode="auto">
          <a:noFill/>
          <a:ln>
            <a:miter lim="800000"/>
            <a:headEnd/>
            <a:tailEnd/>
          </a:ln>
        </p:spPr>
        <p:txBody>
          <a:bodyPr/>
          <a:lstStyle/>
          <a:p>
            <a:fld id="{967200FA-F8C6-BB41-9430-DCEF731F623A}" type="slidenum">
              <a:rPr lang="fr-FR"/>
              <a:pPr/>
              <a:t>26</a:t>
            </a:fld>
            <a:endParaRPr lang="fr-FR"/>
          </a:p>
        </p:txBody>
      </p:sp>
      <p:sp>
        <p:nvSpPr>
          <p:cNvPr id="28676" name="Espace réservé du contenu 7"/>
          <p:cNvSpPr>
            <a:spLocks noGrp="1"/>
          </p:cNvSpPr>
          <p:nvPr>
            <p:ph idx="1"/>
          </p:nvPr>
        </p:nvSpPr>
        <p:spPr>
          <a:xfrm>
            <a:off x="1057275" y="1306513"/>
            <a:ext cx="7618413" cy="665162"/>
          </a:xfrm>
        </p:spPr>
        <p:txBody>
          <a:bodyPr/>
          <a:lstStyle/>
          <a:p>
            <a:pPr marL="0" indent="0">
              <a:buFont typeface="Wingdings" pitchFamily="4" charset="2"/>
              <a:buNone/>
            </a:pPr>
            <a:r>
              <a:rPr lang="fr-FR" sz="1600"/>
              <a:t>SUDOSCAN montre des performances de diagnostic comparables à l’IENFD (biopsie cutanée) et QSART. </a:t>
            </a:r>
          </a:p>
        </p:txBody>
      </p:sp>
      <p:pic>
        <p:nvPicPr>
          <p:cNvPr id="28677" name="Image 10"/>
          <p:cNvPicPr>
            <a:picLocks noChangeAspect="1"/>
          </p:cNvPicPr>
          <p:nvPr/>
        </p:nvPicPr>
        <p:blipFill>
          <a:blip r:embed="rId2"/>
          <a:srcRect/>
          <a:stretch>
            <a:fillRect/>
          </a:stretch>
        </p:blipFill>
        <p:spPr bwMode="auto">
          <a:xfrm>
            <a:off x="2987675" y="2741613"/>
            <a:ext cx="3286125" cy="1674812"/>
          </a:xfrm>
          <a:prstGeom prst="rect">
            <a:avLst/>
          </a:prstGeom>
          <a:noFill/>
          <a:ln w="9525">
            <a:noFill/>
            <a:miter lim="800000"/>
            <a:headEnd/>
            <a:tailEnd/>
          </a:ln>
        </p:spPr>
      </p:pic>
      <p:sp>
        <p:nvSpPr>
          <p:cNvPr id="35847" name="Rectangle 11"/>
          <p:cNvSpPr>
            <a:spLocks noChangeArrowheads="1"/>
          </p:cNvSpPr>
          <p:nvPr/>
        </p:nvSpPr>
        <p:spPr bwMode="auto">
          <a:xfrm>
            <a:off x="993775" y="5676900"/>
            <a:ext cx="7394575" cy="954088"/>
          </a:xfrm>
          <a:prstGeom prst="rect">
            <a:avLst/>
          </a:prstGeom>
          <a:solidFill>
            <a:schemeClr val="bg1">
              <a:lumMod val="95000"/>
            </a:schemeClr>
          </a:solidFill>
          <a:ln>
            <a:noFill/>
          </a:ln>
        </p:spPr>
        <p:txBody>
          <a:bodyPr>
            <a:prstTxWarp prst="textNoShape">
              <a:avLst/>
            </a:prstTxWarp>
            <a:spAutoFit/>
          </a:bodyPr>
          <a:lstStyle/>
          <a:p>
            <a:pPr marL="0" lvl="1" algn="just" eaLnBrk="1" hangingPunct="1">
              <a:defRPr/>
            </a:pPr>
            <a:r>
              <a:rPr lang="en-US" sz="800" b="1">
                <a:solidFill>
                  <a:srgbClr val="446675"/>
                </a:solidFill>
                <a:latin typeface="Fago Offc" pitchFamily="34" charset="-52"/>
                <a:ea typeface="MS PGothic" pitchFamily="34" charset="-128"/>
              </a:rPr>
              <a:t>Méthode</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37 sujets avec neuropathie suspectée (15 diabétiques, 22 idiopathiques) and 53 sujets normaux.  Moyenne âge 58±11 pour les patients ayant une neuropathie, 44.2±16 pour les sujets contrôles</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Tests:  Michigan Neuropathy Screening Instrument (MNSI), Visual Analog Pain Scale (VAS), Utah Early Neuropathy Score (UENS), nerve conduction studies (NCS), quantitative sudomotor axon reflex testing (QSART), intraepidermal nerve fiber density (IENFD), BMI, Hemoglobin A1c, lipids</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Contrôles:  UENS, IENFD, BMI, oral glucose tolerance test (OGTT), HbA1c, lipids</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Tous: fonction sudorale par SUDOSCAN. ESC: Electrochemical Skin Conductance</a:t>
            </a:r>
          </a:p>
        </p:txBody>
      </p:sp>
      <p:sp>
        <p:nvSpPr>
          <p:cNvPr id="12" name="Rectangle 11"/>
          <p:cNvSpPr/>
          <p:nvPr/>
        </p:nvSpPr>
        <p:spPr>
          <a:xfrm>
            <a:off x="998538" y="1284288"/>
            <a:ext cx="44450" cy="7127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680" name="Rectangle 2"/>
          <p:cNvSpPr>
            <a:spLocks noChangeArrowheads="1"/>
          </p:cNvSpPr>
          <p:nvPr/>
        </p:nvSpPr>
        <p:spPr bwMode="auto">
          <a:xfrm>
            <a:off x="992188" y="5276850"/>
            <a:ext cx="7888287" cy="400050"/>
          </a:xfrm>
          <a:prstGeom prst="rect">
            <a:avLst/>
          </a:prstGeom>
          <a:noFill/>
          <a:ln w="9525">
            <a:noFill/>
            <a:miter lim="800000"/>
            <a:headEnd/>
            <a:tailEnd/>
          </a:ln>
        </p:spPr>
        <p:txBody>
          <a:bodyPr>
            <a:prstTxWarp prst="textNoShape">
              <a:avLst/>
            </a:prstTxWarp>
            <a:spAutoFit/>
          </a:bodyPr>
          <a:lstStyle/>
          <a:p>
            <a:pPr marL="0" lvl="1" algn="just" eaLnBrk="1" hangingPunct="1"/>
            <a:r>
              <a:rPr lang="en-US" sz="1000" b="1" i="1">
                <a:solidFill>
                  <a:srgbClr val="446675"/>
                </a:solidFill>
                <a:latin typeface="Fago Offc" pitchFamily="34" charset="0"/>
                <a:ea typeface="MS PGothic" pitchFamily="34" charset="-128"/>
                <a:cs typeface="MS PGothic" pitchFamily="34" charset="-128"/>
              </a:rPr>
              <a:t>Publication: “</a:t>
            </a:r>
            <a:r>
              <a:rPr lang="en-US" sz="1000" b="1" i="1">
                <a:solidFill>
                  <a:srgbClr val="3C5F6F"/>
                </a:solidFill>
                <a:latin typeface="Fago Offc" pitchFamily="34" charset="0"/>
                <a:ea typeface="MS PGothic" pitchFamily="34" charset="-128"/>
                <a:cs typeface="MS PGothic" pitchFamily="34" charset="-128"/>
              </a:rPr>
              <a:t>The Diagnostic Utility of Sudoscan for Distal Symmetric Peripheral Neuropathy”. Smith AG et al., J Diab and its Complic, 2014, doi: 10.1016/j.jdiacomp.2014.02.013</a:t>
            </a:r>
            <a:endParaRPr lang="fr-FR" sz="1000" b="1" i="1">
              <a:solidFill>
                <a:srgbClr val="3C5F6F"/>
              </a:solidFill>
              <a:latin typeface="Fago Offc" pitchFamily="34" charset="0"/>
              <a:ea typeface="MS PGothic" pitchFamily="34" charset="-128"/>
              <a:cs typeface="MS PGothic" pitchFamily="34" charset="-128"/>
            </a:endParaRPr>
          </a:p>
        </p:txBody>
      </p:sp>
      <p:graphicFrame>
        <p:nvGraphicFramePr>
          <p:cNvPr id="8" name="Tableau 7"/>
          <p:cNvGraphicFramePr>
            <a:graphicFrameLocks noGrp="1"/>
          </p:cNvGraphicFramePr>
          <p:nvPr/>
        </p:nvGraphicFramePr>
        <p:xfrm>
          <a:off x="2771775" y="4568825"/>
          <a:ext cx="3671888" cy="1106488"/>
        </p:xfrm>
        <a:graphic>
          <a:graphicData uri="http://schemas.openxmlformats.org/drawingml/2006/table">
            <a:tbl>
              <a:tblPr/>
              <a:tblGrid>
                <a:gridCol w="3671888"/>
              </a:tblGrid>
              <a:tr h="1106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3C5F6F"/>
                          </a:solidFill>
                          <a:effectLst/>
                          <a:latin typeface="Fago Offc" pitchFamily="34" charset="-52"/>
                          <a:ea typeface="Arial" pitchFamily="4" charset="-52"/>
                          <a:cs typeface="Arial" pitchFamily="4" charset="-52"/>
                        </a:rPr>
                        <a:t>SUDOSCAN montre des performances de diagnostic comparables à la biopsie cutanée et QSART pour détecter la neuropathie.</a:t>
                      </a:r>
                    </a:p>
                  </a:txBody>
                  <a:tcPr marT="70258" marB="70258" horzOverflow="overflow">
                    <a:lnL>
                      <a:noFill/>
                    </a:lnL>
                    <a:lnR>
                      <a:noFill/>
                    </a:lnR>
                    <a:lnT>
                      <a:noFill/>
                    </a:lnT>
                    <a:lnB>
                      <a:noFill/>
                    </a:lnB>
                    <a:lnTlToBr>
                      <a:noFill/>
                    </a:lnTlToBr>
                    <a:lnBlToTr>
                      <a:noFill/>
                    </a:lnBlToTr>
                    <a:noFill/>
                  </a:tcPr>
                </a:tc>
              </a:tr>
            </a:tbl>
          </a:graphicData>
        </a:graphic>
      </p:graphicFrame>
      <p:sp>
        <p:nvSpPr>
          <p:cNvPr id="9" name="Rectangle 8"/>
          <p:cNvSpPr/>
          <p:nvPr/>
        </p:nvSpPr>
        <p:spPr>
          <a:xfrm>
            <a:off x="2771775" y="2103438"/>
            <a:ext cx="3671888" cy="3148012"/>
          </a:xfrm>
          <a:prstGeom prst="rect">
            <a:avLst/>
          </a:prstGeom>
          <a:noFill/>
          <a:ln w="19050">
            <a:solidFill>
              <a:srgbClr val="728F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p>
        </p:txBody>
      </p:sp>
      <p:sp>
        <p:nvSpPr>
          <p:cNvPr id="15" name="ZoneTexte 14"/>
          <p:cNvSpPr txBox="1"/>
          <p:nvPr/>
        </p:nvSpPr>
        <p:spPr>
          <a:xfrm>
            <a:off x="3119438" y="2168525"/>
            <a:ext cx="1511300" cy="576263"/>
          </a:xfrm>
          <a:prstGeom prst="rect">
            <a:avLst/>
          </a:prstGeom>
          <a:noFill/>
        </p:spPr>
        <p:txBody>
          <a:bodyPr>
            <a:spAutoFit/>
          </a:bodyPr>
          <a:lstStyle/>
          <a:p>
            <a:pPr algn="ctr">
              <a:defRPr/>
            </a:pPr>
            <a:r>
              <a:rPr lang="fr-FR" sz="1050" b="1" dirty="0">
                <a:latin typeface="Fago Offc" panose="020B0504030101020102" pitchFamily="34" charset="0"/>
                <a:ea typeface="+mn-ea"/>
                <a:cs typeface="Arial" panose="020B0604020202020204" pitchFamily="34" charset="0"/>
              </a:rPr>
              <a:t>Courbes ROC pour SUDOSCAN et la biopsie </a:t>
            </a:r>
          </a:p>
        </p:txBody>
      </p:sp>
      <p:sp>
        <p:nvSpPr>
          <p:cNvPr id="16" name="ZoneTexte 15"/>
          <p:cNvSpPr txBox="1"/>
          <p:nvPr/>
        </p:nvSpPr>
        <p:spPr>
          <a:xfrm>
            <a:off x="4738688" y="2168525"/>
            <a:ext cx="1511300" cy="414338"/>
          </a:xfrm>
          <a:prstGeom prst="rect">
            <a:avLst/>
          </a:prstGeom>
          <a:noFill/>
        </p:spPr>
        <p:txBody>
          <a:bodyPr>
            <a:spAutoFit/>
          </a:bodyPr>
          <a:lstStyle/>
          <a:p>
            <a:pPr algn="ctr">
              <a:defRPr/>
            </a:pPr>
            <a:r>
              <a:rPr lang="fr-FR" sz="1050" b="1" dirty="0">
                <a:latin typeface="Fago Offc" panose="020B0504030101020102" pitchFamily="34" charset="0"/>
                <a:ea typeface="+mn-ea"/>
                <a:cs typeface="Arial" panose="020B0604020202020204" pitchFamily="34" charset="0"/>
              </a:rPr>
              <a:t>Courbes ROC pour SUDOSCAN et QSART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re 1"/>
          <p:cNvSpPr>
            <a:spLocks noGrp="1"/>
          </p:cNvSpPr>
          <p:nvPr>
            <p:ph type="title"/>
          </p:nvPr>
        </p:nvSpPr>
        <p:spPr>
          <a:xfrm>
            <a:off x="457200" y="260350"/>
            <a:ext cx="8507413" cy="850900"/>
          </a:xfrm>
        </p:spPr>
        <p:txBody>
          <a:bodyPr>
            <a:normAutofit fontScale="90000"/>
          </a:bodyPr>
          <a:lstStyle/>
          <a:p>
            <a:r>
              <a:rPr lang="fr-FR" sz="2800" cap="none"/>
              <a:t>SUDOSCAN ÉVALUE LES NEUROPATHIES DE FAÇON PLUS OBJECTIVE ET REPRODUCTIBLE QUE LE SEUIL DE PERCEPTION VIBRATOIRE </a:t>
            </a:r>
          </a:p>
        </p:txBody>
      </p:sp>
      <p:sp>
        <p:nvSpPr>
          <p:cNvPr id="29699" name="Espace réservé du numéro de diapositive 3"/>
          <p:cNvSpPr>
            <a:spLocks noGrp="1"/>
          </p:cNvSpPr>
          <p:nvPr>
            <p:ph type="sldNum" sz="quarter" idx="10"/>
          </p:nvPr>
        </p:nvSpPr>
        <p:spPr bwMode="auto">
          <a:noFill/>
          <a:ln>
            <a:miter lim="800000"/>
            <a:headEnd/>
            <a:tailEnd/>
          </a:ln>
        </p:spPr>
        <p:txBody>
          <a:bodyPr/>
          <a:lstStyle/>
          <a:p>
            <a:fld id="{5F493328-05C8-CA4C-93AC-2AE6CBA89A94}" type="slidenum">
              <a:rPr lang="fr-FR"/>
              <a:pPr/>
              <a:t>27</a:t>
            </a:fld>
            <a:endParaRPr lang="fr-FR"/>
          </a:p>
        </p:txBody>
      </p:sp>
      <p:pic>
        <p:nvPicPr>
          <p:cNvPr id="29700" name="Espace réservé du contenu 4" descr="Sudoscan symmetry.jpg"/>
          <p:cNvPicPr>
            <a:picLocks noChangeAspect="1"/>
          </p:cNvPicPr>
          <p:nvPr/>
        </p:nvPicPr>
        <p:blipFill>
          <a:blip r:embed="rId2"/>
          <a:srcRect/>
          <a:stretch>
            <a:fillRect/>
          </a:stretch>
        </p:blipFill>
        <p:spPr bwMode="auto">
          <a:xfrm>
            <a:off x="4332288" y="2508250"/>
            <a:ext cx="2405062" cy="2060575"/>
          </a:xfrm>
          <a:prstGeom prst="rect">
            <a:avLst/>
          </a:prstGeom>
          <a:noFill/>
          <a:ln w="9525">
            <a:noFill/>
            <a:miter lim="800000"/>
            <a:headEnd/>
            <a:tailEnd/>
          </a:ln>
        </p:spPr>
      </p:pic>
      <p:pic>
        <p:nvPicPr>
          <p:cNvPr id="29701" name="Espace réservé du contenu 4" descr="Biothesiometer symmetry.jpg"/>
          <p:cNvPicPr>
            <a:picLocks noChangeAspect="1"/>
          </p:cNvPicPr>
          <p:nvPr/>
        </p:nvPicPr>
        <p:blipFill>
          <a:blip r:embed="rId3"/>
          <a:srcRect/>
          <a:stretch>
            <a:fillRect/>
          </a:stretch>
        </p:blipFill>
        <p:spPr bwMode="auto">
          <a:xfrm>
            <a:off x="1739900" y="2493963"/>
            <a:ext cx="2349500" cy="2074862"/>
          </a:xfrm>
          <a:prstGeom prst="rect">
            <a:avLst/>
          </a:prstGeom>
          <a:noFill/>
          <a:ln w="9525">
            <a:noFill/>
            <a:miter lim="800000"/>
            <a:headEnd/>
            <a:tailEnd/>
          </a:ln>
        </p:spPr>
      </p:pic>
      <p:sp>
        <p:nvSpPr>
          <p:cNvPr id="10" name="Rectangle 9"/>
          <p:cNvSpPr/>
          <p:nvPr/>
        </p:nvSpPr>
        <p:spPr>
          <a:xfrm>
            <a:off x="998538" y="1289050"/>
            <a:ext cx="4445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703" name="Espace réservé du contenu 2"/>
          <p:cNvSpPr txBox="1">
            <a:spLocks/>
          </p:cNvSpPr>
          <p:nvPr/>
        </p:nvSpPr>
        <p:spPr bwMode="auto">
          <a:xfrm>
            <a:off x="1036638" y="1309688"/>
            <a:ext cx="7608887" cy="612775"/>
          </a:xfrm>
          <a:prstGeom prst="rect">
            <a:avLst/>
          </a:prstGeom>
          <a:noFill/>
          <a:ln w="9525">
            <a:noFill/>
            <a:miter lim="800000"/>
            <a:headEnd/>
            <a:tailEnd/>
          </a:ln>
        </p:spPr>
        <p:txBody>
          <a:bodyPr>
            <a:prstTxWarp prst="textNoShape">
              <a:avLst/>
            </a:prstTxWarp>
          </a:bodyPr>
          <a:lstStyle/>
          <a:p>
            <a:pPr>
              <a:spcBef>
                <a:spcPct val="20000"/>
              </a:spcBef>
              <a:buClr>
                <a:srgbClr val="CACB00"/>
              </a:buClr>
              <a:buFont typeface="Wingdings" pitchFamily="4" charset="2"/>
              <a:buNone/>
            </a:pPr>
            <a:r>
              <a:rPr lang="en-US" sz="1600">
                <a:solidFill>
                  <a:srgbClr val="3C5F6F"/>
                </a:solidFill>
                <a:latin typeface="Fago Offc" pitchFamily="34" charset="0"/>
              </a:rPr>
              <a:t>Les valeurs SUDOSCAN sont plus symétriques que les valeurs du biothésiomètre comme démontré chez des patients diabétiques. </a:t>
            </a:r>
            <a:endParaRPr lang="fr-FR" sz="1600">
              <a:solidFill>
                <a:srgbClr val="3C5F6F"/>
              </a:solidFill>
              <a:latin typeface="Fago Offc" pitchFamily="34" charset="0"/>
            </a:endParaRPr>
          </a:p>
        </p:txBody>
      </p:sp>
      <p:sp>
        <p:nvSpPr>
          <p:cNvPr id="13" name="Rectangle 12"/>
          <p:cNvSpPr/>
          <p:nvPr/>
        </p:nvSpPr>
        <p:spPr>
          <a:xfrm>
            <a:off x="998538" y="5922963"/>
            <a:ext cx="7340600" cy="708025"/>
          </a:xfrm>
          <a:prstGeom prst="rect">
            <a:avLst/>
          </a:prstGeom>
          <a:solidFill>
            <a:schemeClr val="bg1">
              <a:lumMod val="95000"/>
            </a:schemeClr>
          </a:solidFill>
        </p:spPr>
        <p:txBody>
          <a:bodyPr>
            <a:prstTxWarp prst="textNoShape">
              <a:avLst/>
            </a:prstTxWarp>
            <a:spAutoFit/>
          </a:bodyPr>
          <a:lstStyle/>
          <a:p>
            <a:pPr>
              <a:defRPr/>
            </a:pPr>
            <a:r>
              <a:rPr lang="fr-FR" sz="800">
                <a:solidFill>
                  <a:srgbClr val="3C5F6F"/>
                </a:solidFill>
                <a:latin typeface="Fago Offc" pitchFamily="34" charset="-52"/>
              </a:rPr>
              <a:t>Méthode:</a:t>
            </a:r>
          </a:p>
          <a:p>
            <a:pPr>
              <a:buFont typeface="Arial" pitchFamily="4" charset="-52"/>
              <a:buChar char="•"/>
              <a:defRPr/>
            </a:pPr>
            <a:r>
              <a:rPr lang="fr-FR" sz="800">
                <a:solidFill>
                  <a:srgbClr val="3C5F6F"/>
                </a:solidFill>
                <a:latin typeface="Fago Offc" pitchFamily="34" charset="-52"/>
              </a:rPr>
              <a:t>142 patients  diabétiques  (âge  62  ±  18  ans,  ancienneté  du  diabète  13  ±  14  ans,  HbA1c 8,9  ±  2,5  %)  </a:t>
            </a:r>
          </a:p>
          <a:p>
            <a:pPr>
              <a:buFont typeface="Arial" pitchFamily="4" charset="-52"/>
              <a:buChar char="•"/>
              <a:defRPr/>
            </a:pPr>
            <a:r>
              <a:rPr lang="fr-FR" sz="800">
                <a:solidFill>
                  <a:srgbClr val="3C5F6F"/>
                </a:solidFill>
                <a:latin typeface="Fago Offc" pitchFamily="34" charset="-52"/>
              </a:rPr>
              <a:t>Mesure  du  seuil  de  perception  vibratoire  avec  un  biothésiomètre  </a:t>
            </a:r>
          </a:p>
          <a:p>
            <a:pPr>
              <a:buFont typeface="Arial" pitchFamily="4" charset="-52"/>
              <a:buChar char="•"/>
              <a:defRPr/>
            </a:pPr>
            <a:r>
              <a:rPr lang="fr-FR" sz="800">
                <a:solidFill>
                  <a:srgbClr val="3C5F6F"/>
                </a:solidFill>
                <a:latin typeface="Fago Offc" pitchFamily="34" charset="-52"/>
              </a:rPr>
              <a:t>Fonction  sudorale  avec SUDOSCAN</a:t>
            </a:r>
          </a:p>
          <a:p>
            <a:pPr>
              <a:buFont typeface="Arial" pitchFamily="4" charset="-52"/>
              <a:buChar char="•"/>
              <a:defRPr/>
            </a:pPr>
            <a:r>
              <a:rPr lang="fr-FR" sz="800">
                <a:solidFill>
                  <a:srgbClr val="3C5F6F"/>
                </a:solidFill>
                <a:latin typeface="Fago Offc" pitchFamily="34" charset="-52"/>
              </a:rPr>
              <a:t>Evaluation de la  reproductibilité  entre  deux  mesures  et  l’effet  du  niveau  glycémique  sur  les résultats</a:t>
            </a:r>
          </a:p>
        </p:txBody>
      </p:sp>
      <p:sp>
        <p:nvSpPr>
          <p:cNvPr id="29705" name="Rectangle 13"/>
          <p:cNvSpPr>
            <a:spLocks noChangeArrowheads="1"/>
          </p:cNvSpPr>
          <p:nvPr/>
        </p:nvSpPr>
        <p:spPr bwMode="auto">
          <a:xfrm>
            <a:off x="708025" y="5373688"/>
            <a:ext cx="7747000" cy="428625"/>
          </a:xfrm>
          <a:prstGeom prst="rect">
            <a:avLst/>
          </a:prstGeom>
          <a:noFill/>
          <a:ln w="9525">
            <a:noFill/>
            <a:miter lim="800000"/>
            <a:headEnd/>
            <a:tailEnd/>
          </a:ln>
        </p:spPr>
        <p:txBody>
          <a:bodyPr>
            <a:prstTxWarp prst="textNoShape">
              <a:avLst/>
            </a:prstTxWarp>
            <a:spAutoFit/>
          </a:bodyPr>
          <a:lstStyle/>
          <a:p>
            <a:pPr marL="269875">
              <a:lnSpc>
                <a:spcPct val="115000"/>
              </a:lnSpc>
              <a:tabLst>
                <a:tab pos="269875" algn="l"/>
              </a:tabLst>
            </a:pPr>
            <a:r>
              <a:rPr lang="en-US" sz="1000" b="1" i="1">
                <a:solidFill>
                  <a:srgbClr val="3C5F6F"/>
                </a:solidFill>
                <a:latin typeface="Fago Offc" pitchFamily="34" charset="0"/>
              </a:rPr>
              <a:t>Publication: Non invasive and quantitative assessment of sudomotor function for peripheral diabetic neuropathy evaluation. H. Gin, R. Baudouin, C. Raffaitin, V. Rigalleau, C. Gonzalez. Diabetes &amp; Metabolism. 2011;11(6):527-32 </a:t>
            </a:r>
            <a:endParaRPr lang="fr-FR" sz="1000" b="1" i="1">
              <a:solidFill>
                <a:srgbClr val="3C5F6F"/>
              </a:solidFill>
              <a:latin typeface="Fago Offc" pitchFamily="34" charset="0"/>
              <a:ea typeface="Calibri" pitchFamily="4" charset="0"/>
            </a:endParaRPr>
          </a:p>
        </p:txBody>
      </p:sp>
      <p:graphicFrame>
        <p:nvGraphicFramePr>
          <p:cNvPr id="15" name="Tableau 14"/>
          <p:cNvGraphicFramePr>
            <a:graphicFrameLocks noGrp="1"/>
          </p:cNvGraphicFramePr>
          <p:nvPr/>
        </p:nvGraphicFramePr>
        <p:xfrm>
          <a:off x="1331913" y="4652963"/>
          <a:ext cx="6911975" cy="720725"/>
        </p:xfrm>
        <a:graphic>
          <a:graphicData uri="http://schemas.openxmlformats.org/drawingml/2006/table">
            <a:tbl>
              <a:tblPr/>
              <a:tblGrid>
                <a:gridCol w="6911975"/>
              </a:tblGrid>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3C5F6F"/>
                          </a:solidFill>
                          <a:effectLst/>
                          <a:latin typeface="Fago Offc" pitchFamily="34" charset="-52"/>
                          <a:ea typeface="Arial" pitchFamily="4" charset="-52"/>
                          <a:cs typeface="Arial" pitchFamily="4" charset="-52"/>
                        </a:rPr>
                        <a:t>Les valeurs d’ESC mesurées par SUDOSCAN étaient plus symétriques que les mesures faites par biothésiomètre qui évalue les grosses fibres.</a:t>
                      </a:r>
                      <a:r>
                        <a:rPr kumimoji="0" lang="fr-FR" sz="1000" b="1" i="0" u="none" strike="noStrike" cap="none" normalizeH="0" baseline="0">
                          <a:ln>
                            <a:noFill/>
                          </a:ln>
                          <a:solidFill>
                            <a:srgbClr val="3C5F6F"/>
                          </a:solidFill>
                          <a:effectLst/>
                          <a:latin typeface="Calibri" pitchFamily="4" charset="0"/>
                          <a:ea typeface="Arial" pitchFamily="4" charset="-52"/>
                          <a:cs typeface="Arial" pitchFamily="4" charset="-52"/>
                        </a:rPr>
                        <a:t> </a:t>
                      </a:r>
                      <a:r>
                        <a:rPr kumimoji="0" lang="fr-FR" sz="1000" b="0" i="0" u="none" strike="noStrike" cap="none" normalizeH="0" baseline="0">
                          <a:ln>
                            <a:noFill/>
                          </a:ln>
                          <a:solidFill>
                            <a:srgbClr val="3C5F6F"/>
                          </a:solidFill>
                          <a:effectLst/>
                          <a:latin typeface="Calibri" pitchFamily="4" charset="0"/>
                          <a:ea typeface="Arial" pitchFamily="4" charset="-52"/>
                          <a:cs typeface="Arial" pitchFamily="4" charset="-52"/>
                        </a:rPr>
                        <a:t>SUDOSCAN </a:t>
                      </a:r>
                      <a:r>
                        <a:rPr kumimoji="0" lang="en-US" sz="1000" b="0" i="0" u="none" strike="noStrike" cap="none" normalizeH="0" baseline="0">
                          <a:ln>
                            <a:noFill/>
                          </a:ln>
                          <a:solidFill>
                            <a:srgbClr val="3C5F6F"/>
                          </a:solidFill>
                          <a:effectLst/>
                          <a:latin typeface="Fago Offc" pitchFamily="34" charset="-52"/>
                          <a:ea typeface="Arial" pitchFamily="4" charset="-52"/>
                          <a:cs typeface="Arial" pitchFamily="4" charset="-52"/>
                        </a:rPr>
                        <a:t>aide à discriminer le type de neuropathie et est plus reproductible</a:t>
                      </a:r>
                      <a:r>
                        <a:rPr kumimoji="0" lang="en-US" sz="1300" b="0" i="0" u="none" strike="noStrike" cap="none" normalizeH="0" baseline="0">
                          <a:ln>
                            <a:noFill/>
                          </a:ln>
                          <a:solidFill>
                            <a:srgbClr val="3C5F6F"/>
                          </a:solidFill>
                          <a:effectLst/>
                          <a:latin typeface="Fago Offc" pitchFamily="34" charset="-52"/>
                          <a:ea typeface="Arial" pitchFamily="4" charset="-52"/>
                          <a:cs typeface="Arial" pitchFamily="4" charset="-52"/>
                        </a:rPr>
                        <a:t>.</a:t>
                      </a:r>
                      <a:endParaRPr kumimoji="0" lang="fr-FR" sz="1300" b="0" i="0" u="none" strike="noStrike" cap="none" normalizeH="0" baseline="0">
                        <a:ln>
                          <a:noFill/>
                        </a:ln>
                        <a:solidFill>
                          <a:srgbClr val="3C5F6F"/>
                        </a:solidFill>
                        <a:effectLst/>
                        <a:latin typeface="Calibri" pitchFamily="4" charset="0"/>
                        <a:ea typeface="Arial" pitchFamily="4" charset="-52"/>
                        <a:cs typeface="Arial" pitchFamily="4" charset="-52"/>
                      </a:endParaRPr>
                    </a:p>
                  </a:txBody>
                  <a:tcPr marL="91430" marR="91430" marT="105751" marB="1057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9712" name="Rectangle 2"/>
          <p:cNvSpPr>
            <a:spLocks noChangeArrowheads="1"/>
          </p:cNvSpPr>
          <p:nvPr/>
        </p:nvSpPr>
        <p:spPr bwMode="auto">
          <a:xfrm>
            <a:off x="1884363" y="2109788"/>
            <a:ext cx="4572000" cy="414337"/>
          </a:xfrm>
          <a:prstGeom prst="rect">
            <a:avLst/>
          </a:prstGeom>
          <a:noFill/>
          <a:ln w="9525">
            <a:noFill/>
            <a:miter lim="800000"/>
            <a:headEnd/>
            <a:tailEnd/>
          </a:ln>
        </p:spPr>
        <p:txBody>
          <a:bodyPr>
            <a:prstTxWarp prst="textNoShape">
              <a:avLst/>
            </a:prstTxWarp>
            <a:spAutoFit/>
          </a:bodyPr>
          <a:lstStyle/>
          <a:p>
            <a:pPr algn="ctr"/>
            <a:r>
              <a:rPr lang="fr-FR" sz="1000" b="1">
                <a:latin typeface="Fago Offc" pitchFamily="34" charset="0"/>
              </a:rPr>
              <a:t>Mesures côtés gauche et droit de l'ESC sur les pieds par SUDOSCAN et seuil de perception des vibrations (VPT) par Biothésiomètre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Rectangle 24"/>
          <p:cNvSpPr/>
          <p:nvPr/>
        </p:nvSpPr>
        <p:spPr>
          <a:xfrm>
            <a:off x="4427538" y="2205038"/>
            <a:ext cx="2419350" cy="299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1771650" y="2216150"/>
            <a:ext cx="2420938" cy="298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724" name="Titre 1"/>
          <p:cNvSpPr>
            <a:spLocks noGrp="1"/>
          </p:cNvSpPr>
          <p:nvPr>
            <p:ph type="title"/>
          </p:nvPr>
        </p:nvSpPr>
        <p:spPr>
          <a:xfrm>
            <a:off x="468313" y="274638"/>
            <a:ext cx="8069262" cy="839787"/>
          </a:xfrm>
        </p:spPr>
        <p:txBody>
          <a:bodyPr>
            <a:normAutofit fontScale="90000"/>
          </a:bodyPr>
          <a:lstStyle/>
          <a:p>
            <a:r>
              <a:rPr lang="fr-FR" sz="2800" cap="none"/>
              <a:t>SUDOSCAN DONNE DES RÉSULTATS DE DÉTECTION DES NEUROPATHIES DES DIABÉTIQUES CORRÉLÉS AU SCORE NIS-LL </a:t>
            </a:r>
          </a:p>
        </p:txBody>
      </p:sp>
      <p:sp>
        <p:nvSpPr>
          <p:cNvPr id="30725" name="Espace réservé du contenu 2"/>
          <p:cNvSpPr>
            <a:spLocks noGrp="1"/>
          </p:cNvSpPr>
          <p:nvPr>
            <p:ph idx="1"/>
          </p:nvPr>
        </p:nvSpPr>
        <p:spPr>
          <a:xfrm>
            <a:off x="1187450" y="1241425"/>
            <a:ext cx="7650163" cy="712788"/>
          </a:xfrm>
        </p:spPr>
        <p:txBody>
          <a:bodyPr>
            <a:normAutofit fontScale="92500" lnSpcReduction="10000"/>
          </a:bodyPr>
          <a:lstStyle/>
          <a:p>
            <a:pPr marL="0" indent="0">
              <a:buFont typeface="Wingdings" pitchFamily="4" charset="2"/>
              <a:buNone/>
            </a:pPr>
            <a:r>
              <a:rPr lang="fr-FR" sz="1600"/>
              <a:t>Les patients ayant une neuropathie, évaluée par le score NIS-LL, ont des valeurs de SUDOSCAN dégradées. </a:t>
            </a:r>
            <a:r>
              <a:rPr lang="en-US" sz="1600">
                <a:solidFill>
                  <a:schemeClr val="tx2"/>
                </a:solidFill>
              </a:rPr>
              <a:t>La sensibilité et la spécificité de SUDOSCAN pour détecter la neuropathie diabétique sont de </a:t>
            </a:r>
            <a:r>
              <a:rPr lang="en-US" sz="1600" b="1">
                <a:solidFill>
                  <a:schemeClr val="tx2"/>
                </a:solidFill>
              </a:rPr>
              <a:t>78 and 92%.</a:t>
            </a:r>
            <a:r>
              <a:rPr lang="en-US" sz="1600">
                <a:solidFill>
                  <a:schemeClr val="tx2"/>
                </a:solidFill>
              </a:rPr>
              <a:t> </a:t>
            </a:r>
            <a:endParaRPr lang="fr-FR" sz="1600">
              <a:latin typeface="Arial" pitchFamily="4" charset="-52"/>
            </a:endParaRPr>
          </a:p>
          <a:p>
            <a:pPr marL="0" indent="0">
              <a:buFont typeface="Wingdings" pitchFamily="4" charset="2"/>
              <a:buNone/>
            </a:pPr>
            <a:endParaRPr lang="fr-FR" sz="1600"/>
          </a:p>
          <a:p>
            <a:pPr marL="0" indent="0">
              <a:buFont typeface="Wingdings" pitchFamily="4" charset="2"/>
              <a:buNone/>
            </a:pPr>
            <a:endParaRPr lang="fr-FR" sz="1600"/>
          </a:p>
          <a:p>
            <a:pPr marL="0" indent="0">
              <a:buFont typeface="Wingdings" pitchFamily="4" charset="2"/>
              <a:buNone/>
            </a:pPr>
            <a:endParaRPr lang="fr-FR" sz="1600" b="1"/>
          </a:p>
        </p:txBody>
      </p:sp>
      <p:sp>
        <p:nvSpPr>
          <p:cNvPr id="30726" name="Espace réservé du numéro de diapositive 3"/>
          <p:cNvSpPr>
            <a:spLocks noGrp="1"/>
          </p:cNvSpPr>
          <p:nvPr>
            <p:ph type="sldNum" sz="quarter" idx="10"/>
          </p:nvPr>
        </p:nvSpPr>
        <p:spPr bwMode="auto">
          <a:noFill/>
          <a:ln>
            <a:miter lim="800000"/>
            <a:headEnd/>
            <a:tailEnd/>
          </a:ln>
        </p:spPr>
        <p:txBody>
          <a:bodyPr/>
          <a:lstStyle/>
          <a:p>
            <a:fld id="{0B001C96-53D9-6A40-887F-B545DECE6ADD}" type="slidenum">
              <a:rPr lang="fr-FR"/>
              <a:pPr/>
              <a:t>28</a:t>
            </a:fld>
            <a:endParaRPr lang="fr-FR"/>
          </a:p>
        </p:txBody>
      </p:sp>
      <p:pic>
        <p:nvPicPr>
          <p:cNvPr id="30727" name="Image 4"/>
          <p:cNvPicPr>
            <a:picLocks noChangeAspect="1"/>
          </p:cNvPicPr>
          <p:nvPr/>
        </p:nvPicPr>
        <p:blipFill>
          <a:blip r:embed="rId3"/>
          <a:srcRect t="6140" b="22655"/>
          <a:stretch>
            <a:fillRect/>
          </a:stretch>
        </p:blipFill>
        <p:spPr bwMode="auto">
          <a:xfrm>
            <a:off x="1978025" y="2609850"/>
            <a:ext cx="1966913" cy="1657350"/>
          </a:xfrm>
          <a:prstGeom prst="rect">
            <a:avLst/>
          </a:prstGeom>
          <a:noFill/>
          <a:ln w="9525">
            <a:noFill/>
            <a:miter lim="800000"/>
            <a:headEnd/>
            <a:tailEnd/>
          </a:ln>
        </p:spPr>
      </p:pic>
      <p:pic>
        <p:nvPicPr>
          <p:cNvPr id="30728" name="Image 5"/>
          <p:cNvPicPr>
            <a:picLocks noChangeAspect="1"/>
          </p:cNvPicPr>
          <p:nvPr/>
        </p:nvPicPr>
        <p:blipFill>
          <a:blip r:embed="rId4"/>
          <a:srcRect b="22910"/>
          <a:stretch>
            <a:fillRect/>
          </a:stretch>
        </p:blipFill>
        <p:spPr bwMode="auto">
          <a:xfrm>
            <a:off x="4687888" y="2568575"/>
            <a:ext cx="1895475" cy="1698625"/>
          </a:xfrm>
          <a:prstGeom prst="rect">
            <a:avLst/>
          </a:prstGeom>
          <a:noFill/>
          <a:ln w="9525">
            <a:noFill/>
            <a:miter lim="800000"/>
            <a:headEnd/>
            <a:tailEnd/>
          </a:ln>
        </p:spPr>
      </p:pic>
      <p:sp>
        <p:nvSpPr>
          <p:cNvPr id="30729" name="Rectangle 6"/>
          <p:cNvSpPr>
            <a:spLocks noChangeArrowheads="1"/>
          </p:cNvSpPr>
          <p:nvPr/>
        </p:nvSpPr>
        <p:spPr bwMode="auto">
          <a:xfrm>
            <a:off x="1751013" y="4294188"/>
            <a:ext cx="2460625" cy="784225"/>
          </a:xfrm>
          <a:prstGeom prst="rect">
            <a:avLst/>
          </a:prstGeom>
          <a:noFill/>
          <a:ln w="9525">
            <a:noFill/>
            <a:miter lim="800000"/>
            <a:headEnd/>
            <a:tailEnd/>
          </a:ln>
        </p:spPr>
        <p:txBody>
          <a:bodyPr>
            <a:prstTxWarp prst="textNoShape">
              <a:avLst/>
            </a:prstTxWarp>
            <a:spAutoFit/>
          </a:bodyPr>
          <a:lstStyle/>
          <a:p>
            <a:pPr algn="ctr" eaLnBrk="1" hangingPunct="1">
              <a:spcAft>
                <a:spcPts val="1000"/>
              </a:spcAft>
            </a:pPr>
            <a:r>
              <a:rPr lang="en-US" sz="900">
                <a:solidFill>
                  <a:srgbClr val="3C5F6F"/>
                </a:solidFill>
                <a:latin typeface="Fago Offc" pitchFamily="34" charset="0"/>
              </a:rPr>
              <a:t>Les valeurs d’ESC des pieds et des mains étaient significativement meilleures chez les sujets sains et les diabétiques sans neuropathie en comparaison avec ceux ayant une neuropathie.</a:t>
            </a:r>
            <a:endParaRPr lang="fr-FR" sz="900">
              <a:solidFill>
                <a:srgbClr val="3C5F6F"/>
              </a:solidFill>
              <a:latin typeface="Fago Offc" pitchFamily="34" charset="0"/>
            </a:endParaRPr>
          </a:p>
        </p:txBody>
      </p:sp>
      <p:sp>
        <p:nvSpPr>
          <p:cNvPr id="3" name="Rectangle 7"/>
          <p:cNvSpPr>
            <a:spLocks noChangeArrowheads="1"/>
          </p:cNvSpPr>
          <p:nvPr/>
        </p:nvSpPr>
        <p:spPr bwMode="auto">
          <a:xfrm>
            <a:off x="971550" y="5875338"/>
            <a:ext cx="7416800" cy="830262"/>
          </a:xfrm>
          <a:prstGeom prst="rect">
            <a:avLst/>
          </a:prstGeom>
          <a:solidFill>
            <a:schemeClr val="bg1">
              <a:lumMod val="95000"/>
            </a:schemeClr>
          </a:solidFill>
          <a:ln>
            <a:noFill/>
          </a:ln>
        </p:spPr>
        <p:txBody>
          <a:bodyPr>
            <a:prstTxWarp prst="textNoShape">
              <a:avLst/>
            </a:prstTxWarp>
            <a:spAutoFit/>
          </a:bodyPr>
          <a:lstStyle/>
          <a:p>
            <a:pPr marL="0" lvl="1" algn="just" eaLnBrk="1" hangingPunct="1">
              <a:defRPr/>
            </a:pPr>
            <a:r>
              <a:rPr lang="en-US" sz="800" b="1">
                <a:solidFill>
                  <a:srgbClr val="446675"/>
                </a:solidFill>
                <a:latin typeface="Fago Offc" pitchFamily="34" charset="-52"/>
                <a:ea typeface="MS PGothic" pitchFamily="34" charset="-128"/>
              </a:rPr>
              <a:t>Méthode</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62 patient diabétiques de type 2 et 21 patients diabétiques de type 1</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Evaluation neurologique: mesure de neuropathie avec le score NIS-LL (</a:t>
            </a:r>
            <a:r>
              <a:rPr lang="en-US" sz="800">
                <a:solidFill>
                  <a:srgbClr val="3C5F6F"/>
                </a:solidFill>
                <a:latin typeface="Fago Offc" pitchFamily="34" charset="-52"/>
                <a:ea typeface="MS PGothic" pitchFamily="34" charset="-128"/>
              </a:rPr>
              <a:t>Neuropathy Impairment Score in the Lower Limbs)</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a:t>
            </a:r>
            <a:r>
              <a:rPr lang="fr-FR" sz="800">
                <a:solidFill>
                  <a:srgbClr val="446675"/>
                </a:solidFill>
                <a:latin typeface="Fago Offc" pitchFamily="34" charset="-52"/>
                <a:ea typeface="MS PGothic" pitchFamily="34" charset="-128"/>
              </a:rPr>
              <a:t>Test de chaleur, froid et toucher: evaluations sensorielles quantitatives (QST)</a:t>
            </a:r>
          </a:p>
          <a:p>
            <a:pPr marL="0" lvl="1" algn="just" eaLnBrk="1" hangingPunct="1">
              <a:buFont typeface="Arial" pitchFamily="4" charset="-52"/>
              <a:buChar char="•"/>
              <a:defRPr/>
            </a:pPr>
            <a:r>
              <a:rPr lang="fr-FR" sz="800">
                <a:solidFill>
                  <a:srgbClr val="446675"/>
                </a:solidFill>
                <a:latin typeface="Fago Offc" pitchFamily="34" charset="-52"/>
                <a:ea typeface="MS PGothic" pitchFamily="34" charset="-128"/>
              </a:rPr>
              <a:t> Douleur symptomatique: échelle visuelle analogique</a:t>
            </a:r>
            <a:r>
              <a:rPr lang="en-US" sz="800">
                <a:solidFill>
                  <a:srgbClr val="446675"/>
                </a:solidFill>
                <a:latin typeface="Fago Offc" pitchFamily="34" charset="-52"/>
                <a:ea typeface="MS PGothic" pitchFamily="34" charset="-128"/>
              </a:rPr>
              <a:t> </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Mesure de la fonction sudorale: SUDOSCAN (ESC, Electrochemical Skin Conductance)</a:t>
            </a:r>
          </a:p>
        </p:txBody>
      </p:sp>
      <p:sp>
        <p:nvSpPr>
          <p:cNvPr id="30731" name="Rectangle 10"/>
          <p:cNvSpPr>
            <a:spLocks noChangeArrowheads="1"/>
          </p:cNvSpPr>
          <p:nvPr/>
        </p:nvSpPr>
        <p:spPr bwMode="auto">
          <a:xfrm>
            <a:off x="4518025" y="4298950"/>
            <a:ext cx="2293938" cy="708025"/>
          </a:xfrm>
          <a:prstGeom prst="rect">
            <a:avLst/>
          </a:prstGeom>
          <a:noFill/>
          <a:ln w="9525">
            <a:noFill/>
            <a:miter lim="800000"/>
            <a:headEnd/>
            <a:tailEnd/>
          </a:ln>
        </p:spPr>
        <p:txBody>
          <a:bodyPr>
            <a:prstTxWarp prst="textNoShape">
              <a:avLst/>
            </a:prstTxWarp>
            <a:spAutoFit/>
          </a:bodyPr>
          <a:lstStyle/>
          <a:p>
            <a:pPr algn="ctr"/>
            <a:r>
              <a:rPr lang="fr-FR" sz="1000">
                <a:solidFill>
                  <a:srgbClr val="3C5F6F"/>
                </a:solidFill>
                <a:latin typeface="Fago Offc" pitchFamily="34" charset="0"/>
              </a:rPr>
              <a:t>Les patients ayant des valeurs d’ESC anormales avaient des scores de neuropathie NIS-LL moteur, sensitif et total augmentés.</a:t>
            </a:r>
          </a:p>
        </p:txBody>
      </p:sp>
      <p:sp>
        <p:nvSpPr>
          <p:cNvPr id="30732" name="Rectangle 15"/>
          <p:cNvSpPr>
            <a:spLocks noChangeArrowheads="1"/>
          </p:cNvSpPr>
          <p:nvPr/>
        </p:nvSpPr>
        <p:spPr bwMode="auto">
          <a:xfrm>
            <a:off x="946150" y="5338763"/>
            <a:ext cx="7959725" cy="400050"/>
          </a:xfrm>
          <a:prstGeom prst="rect">
            <a:avLst/>
          </a:prstGeom>
          <a:noFill/>
          <a:ln w="9525">
            <a:noFill/>
            <a:miter lim="800000"/>
            <a:headEnd/>
            <a:tailEnd/>
          </a:ln>
        </p:spPr>
        <p:txBody>
          <a:bodyPr>
            <a:prstTxWarp prst="textNoShape">
              <a:avLst/>
            </a:prstTxWarp>
            <a:spAutoFit/>
          </a:bodyPr>
          <a:lstStyle/>
          <a:p>
            <a:r>
              <a:rPr lang="en-US" sz="1000" b="1" i="1">
                <a:solidFill>
                  <a:srgbClr val="446675"/>
                </a:solidFill>
                <a:latin typeface="Fago Offc" pitchFamily="34" charset="0"/>
                <a:ea typeface="MS PGothic" pitchFamily="34" charset="-128"/>
                <a:cs typeface="MS PGothic" pitchFamily="34" charset="-128"/>
              </a:rPr>
              <a:t>Publication: </a:t>
            </a:r>
            <a:r>
              <a:rPr lang="en-US" sz="1000" b="1" i="1">
                <a:solidFill>
                  <a:schemeClr val="tx2"/>
                </a:solidFill>
                <a:latin typeface="Fago Offc" pitchFamily="34" charset="0"/>
                <a:ea typeface="MS PGothic" pitchFamily="34" charset="-128"/>
                <a:cs typeface="MS PGothic" pitchFamily="34" charset="-128"/>
              </a:rPr>
              <a:t>Sudoscan, a Noninvasive Tool for Detecting Diabetic Small Fiber Neuropathy and Autonomic Dysfunction. Vinik et al. Diabetic Technology &amp; Therapeutics, Vol 15, Number 11, 2013</a:t>
            </a:r>
            <a:endParaRPr lang="fr-FR" sz="1000" b="1" i="1">
              <a:solidFill>
                <a:schemeClr val="tx2"/>
              </a:solidFill>
              <a:latin typeface="Fago Offc" pitchFamily="34" charset="0"/>
              <a:ea typeface="MS PGothic" pitchFamily="34" charset="-128"/>
              <a:cs typeface="MS PGothic" pitchFamily="34" charset="-128"/>
            </a:endParaRPr>
          </a:p>
        </p:txBody>
      </p:sp>
      <p:sp>
        <p:nvSpPr>
          <p:cNvPr id="30733" name="Rectangle 9"/>
          <p:cNvSpPr>
            <a:spLocks noChangeArrowheads="1"/>
          </p:cNvSpPr>
          <p:nvPr/>
        </p:nvSpPr>
        <p:spPr bwMode="auto">
          <a:xfrm>
            <a:off x="468313" y="4445000"/>
            <a:ext cx="8010525" cy="277813"/>
          </a:xfrm>
          <a:prstGeom prst="rect">
            <a:avLst/>
          </a:prstGeom>
          <a:noFill/>
          <a:ln w="9525">
            <a:noFill/>
            <a:miter lim="800000"/>
            <a:headEnd/>
            <a:tailEnd/>
          </a:ln>
        </p:spPr>
        <p:txBody>
          <a:bodyPr>
            <a:prstTxWarp prst="textNoShape">
              <a:avLst/>
            </a:prstTxWarp>
            <a:spAutoFit/>
          </a:bodyPr>
          <a:lstStyle/>
          <a:p>
            <a:endParaRPr lang="en-US" sz="1200"/>
          </a:p>
        </p:txBody>
      </p:sp>
      <p:sp>
        <p:nvSpPr>
          <p:cNvPr id="30734" name="ZoneTexte 3"/>
          <p:cNvSpPr txBox="1">
            <a:spLocks noChangeArrowheads="1"/>
          </p:cNvSpPr>
          <p:nvPr/>
        </p:nvSpPr>
        <p:spPr bwMode="auto">
          <a:xfrm>
            <a:off x="1751013" y="2216150"/>
            <a:ext cx="2413000" cy="400050"/>
          </a:xfrm>
          <a:prstGeom prst="rect">
            <a:avLst/>
          </a:prstGeom>
          <a:noFill/>
          <a:ln w="9525">
            <a:noFill/>
            <a:miter lim="800000"/>
            <a:headEnd/>
            <a:tailEnd/>
          </a:ln>
        </p:spPr>
        <p:txBody>
          <a:bodyPr>
            <a:prstTxWarp prst="textNoShape">
              <a:avLst/>
            </a:prstTxWarp>
            <a:spAutoFit/>
          </a:bodyPr>
          <a:lstStyle/>
          <a:p>
            <a:pPr algn="ctr"/>
            <a:r>
              <a:rPr lang="fr-FR" sz="1000" b="1">
                <a:latin typeface="Fago Offc" pitchFamily="34" charset="0"/>
              </a:rPr>
              <a:t>Mesures de SUDOSCAN chez diabétiques avec et sans neuropathie</a:t>
            </a:r>
          </a:p>
        </p:txBody>
      </p:sp>
      <p:sp>
        <p:nvSpPr>
          <p:cNvPr id="30735" name="ZoneTexte 20"/>
          <p:cNvSpPr txBox="1">
            <a:spLocks noChangeArrowheads="1"/>
          </p:cNvSpPr>
          <p:nvPr/>
        </p:nvSpPr>
        <p:spPr bwMode="auto">
          <a:xfrm>
            <a:off x="4427538" y="2201863"/>
            <a:ext cx="2347912" cy="400050"/>
          </a:xfrm>
          <a:prstGeom prst="rect">
            <a:avLst/>
          </a:prstGeom>
          <a:noFill/>
          <a:ln w="9525">
            <a:noFill/>
            <a:miter lim="800000"/>
            <a:headEnd/>
            <a:tailEnd/>
          </a:ln>
        </p:spPr>
        <p:txBody>
          <a:bodyPr>
            <a:prstTxWarp prst="textNoShape">
              <a:avLst/>
            </a:prstTxWarp>
            <a:spAutoFit/>
          </a:bodyPr>
          <a:lstStyle/>
          <a:p>
            <a:pPr algn="ctr"/>
            <a:r>
              <a:rPr lang="fr-FR" sz="1000" b="1">
                <a:latin typeface="Fago Offc" pitchFamily="34" charset="0"/>
              </a:rPr>
              <a:t>SUDOSCAN en fonction du score de neuropathie NIS-LL</a:t>
            </a:r>
          </a:p>
        </p:txBody>
      </p:sp>
      <p:sp>
        <p:nvSpPr>
          <p:cNvPr id="22" name="Rectangle 21"/>
          <p:cNvSpPr/>
          <p:nvPr/>
        </p:nvSpPr>
        <p:spPr>
          <a:xfrm>
            <a:off x="998538" y="1289050"/>
            <a:ext cx="4445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re 1"/>
          <p:cNvSpPr>
            <a:spLocks noGrp="1"/>
          </p:cNvSpPr>
          <p:nvPr>
            <p:ph type="title"/>
          </p:nvPr>
        </p:nvSpPr>
        <p:spPr>
          <a:xfrm>
            <a:off x="457200" y="274638"/>
            <a:ext cx="8002588" cy="850900"/>
          </a:xfrm>
        </p:spPr>
        <p:txBody>
          <a:bodyPr>
            <a:normAutofit fontScale="90000"/>
          </a:bodyPr>
          <a:lstStyle/>
          <a:p>
            <a:r>
              <a:rPr lang="fr-FR" sz="2500" cap="none"/>
              <a:t>SUDOSCAN A ÉTÉ TESTÉ DANS DE NOMBREUSES PATHOLOGIES</a:t>
            </a:r>
          </a:p>
        </p:txBody>
      </p:sp>
      <p:sp>
        <p:nvSpPr>
          <p:cNvPr id="33795" name="Espace réservé du contenu 2"/>
          <p:cNvSpPr>
            <a:spLocks noGrp="1"/>
          </p:cNvSpPr>
          <p:nvPr>
            <p:ph idx="1"/>
          </p:nvPr>
        </p:nvSpPr>
        <p:spPr>
          <a:xfrm>
            <a:off x="457200" y="1341438"/>
            <a:ext cx="7931150" cy="5256212"/>
          </a:xfrm>
          <a:solidFill>
            <a:schemeClr val="accent1">
              <a:lumMod val="20000"/>
              <a:lumOff val="80000"/>
            </a:schemeClr>
          </a:solidFill>
        </p:spPr>
        <p:txBody>
          <a:bodyPr/>
          <a:lstStyle/>
          <a:p>
            <a:pPr marL="0" indent="0">
              <a:buFont typeface="Wingdings" pitchFamily="4" charset="2"/>
              <a:buNone/>
              <a:defRPr/>
            </a:pPr>
            <a:r>
              <a:rPr lang="fr-FR" sz="2000" b="1">
                <a:latin typeface="Fago Offc" pitchFamily="34" charset="-52"/>
                <a:ea typeface="+mn-ea"/>
                <a:cs typeface="+mn-cs"/>
              </a:rPr>
              <a:t>Données Publiées</a:t>
            </a:r>
          </a:p>
          <a:p>
            <a:pPr marL="0" indent="0">
              <a:buFont typeface="Wingdings" pitchFamily="4" charset="2"/>
              <a:buChar char="§"/>
              <a:defRPr/>
            </a:pPr>
            <a:r>
              <a:rPr lang="fr-FR" sz="2000">
                <a:latin typeface="Fago Offc" pitchFamily="34" charset="-52"/>
                <a:ea typeface="+mn-ea"/>
                <a:cs typeface="+mn-cs"/>
              </a:rPr>
              <a:t>Diabète </a:t>
            </a:r>
          </a:p>
          <a:p>
            <a:pPr lvl="1">
              <a:buFont typeface="Wingdings" pitchFamily="4" charset="2"/>
              <a:buChar char="§"/>
              <a:defRPr/>
            </a:pPr>
            <a:r>
              <a:rPr lang="fr-FR" sz="1600">
                <a:latin typeface="Fago Offc" pitchFamily="34" charset="-52"/>
              </a:rPr>
              <a:t>Complications microvasculaires du diabète</a:t>
            </a:r>
          </a:p>
          <a:p>
            <a:pPr lvl="1">
              <a:buFont typeface="Wingdings" pitchFamily="4" charset="2"/>
              <a:buChar char="§"/>
              <a:defRPr/>
            </a:pPr>
            <a:r>
              <a:rPr lang="fr-FR" sz="1600">
                <a:latin typeface="Fago Offc" pitchFamily="34" charset="-52"/>
              </a:rPr>
              <a:t>Neuropathie autonome périphérique</a:t>
            </a:r>
          </a:p>
          <a:p>
            <a:pPr lvl="1">
              <a:buFont typeface="Wingdings" pitchFamily="4" charset="2"/>
              <a:buChar char="§"/>
              <a:defRPr/>
            </a:pPr>
            <a:r>
              <a:rPr lang="fr-FR" sz="1600">
                <a:latin typeface="Fago Offc" pitchFamily="34" charset="-52"/>
              </a:rPr>
              <a:t>Neuropathie autonome cardiaque</a:t>
            </a:r>
          </a:p>
          <a:p>
            <a:pPr marL="0" indent="0">
              <a:buFont typeface="Wingdings" pitchFamily="4" charset="2"/>
              <a:buChar char="§"/>
              <a:defRPr/>
            </a:pPr>
            <a:r>
              <a:rPr lang="fr-FR" sz="2000">
                <a:latin typeface="Fago Offc" pitchFamily="34" charset="-52"/>
                <a:ea typeface="+mn-ea"/>
                <a:cs typeface="+mn-cs"/>
              </a:rPr>
              <a:t>Neuropathie idiopathique</a:t>
            </a:r>
          </a:p>
          <a:p>
            <a:pPr marL="0" indent="0">
              <a:buFont typeface="Wingdings" pitchFamily="4" charset="2"/>
              <a:buChar char="§"/>
              <a:defRPr/>
            </a:pPr>
            <a:r>
              <a:rPr lang="fr-FR" sz="2000">
                <a:latin typeface="Fago Offc" pitchFamily="34" charset="-52"/>
                <a:ea typeface="+mn-ea"/>
                <a:cs typeface="+mn-cs"/>
              </a:rPr>
              <a:t>Polyneuropathie amyloide familiale</a:t>
            </a:r>
          </a:p>
          <a:p>
            <a:pPr marL="0" indent="0">
              <a:buFont typeface="Wingdings" pitchFamily="4" charset="2"/>
              <a:buChar char="§"/>
              <a:defRPr/>
            </a:pPr>
            <a:r>
              <a:rPr lang="fr-FR" sz="2000">
                <a:latin typeface="Fago Offc" pitchFamily="34" charset="-52"/>
                <a:ea typeface="+mn-ea"/>
                <a:cs typeface="+mn-cs"/>
              </a:rPr>
              <a:t>Polyneuropathie induite par chimiothérapie</a:t>
            </a:r>
          </a:p>
          <a:p>
            <a:pPr marL="0" indent="0">
              <a:buFont typeface="Wingdings" pitchFamily="4" charset="2"/>
              <a:buChar char="§"/>
              <a:defRPr/>
            </a:pPr>
            <a:r>
              <a:rPr lang="fr-FR" sz="2000">
                <a:latin typeface="Fago Offc" pitchFamily="34" charset="-52"/>
                <a:ea typeface="+mn-ea"/>
                <a:cs typeface="+mn-cs"/>
              </a:rPr>
              <a:t>Maladie de Fabry</a:t>
            </a:r>
          </a:p>
          <a:p>
            <a:pPr marL="0" indent="0">
              <a:buFont typeface="Wingdings" pitchFamily="4" charset="2"/>
              <a:buNone/>
              <a:defRPr/>
            </a:pPr>
            <a:endParaRPr lang="fr-FR" sz="2000">
              <a:latin typeface="Fago Offc" pitchFamily="34" charset="-52"/>
              <a:ea typeface="+mn-ea"/>
              <a:cs typeface="+mn-cs"/>
            </a:endParaRPr>
          </a:p>
          <a:p>
            <a:pPr marL="0" indent="0">
              <a:buFont typeface="Wingdings" pitchFamily="4" charset="2"/>
              <a:buNone/>
              <a:defRPr/>
            </a:pPr>
            <a:r>
              <a:rPr lang="fr-FR" sz="2000" b="1">
                <a:latin typeface="Fago Offc" pitchFamily="34" charset="-52"/>
                <a:ea typeface="+mn-ea"/>
                <a:cs typeface="+mn-cs"/>
              </a:rPr>
              <a:t>En cours</a:t>
            </a:r>
          </a:p>
          <a:p>
            <a:pPr marL="0" indent="0">
              <a:buFont typeface="Wingdings" pitchFamily="4" charset="2"/>
              <a:buChar char="§"/>
              <a:defRPr/>
            </a:pPr>
            <a:r>
              <a:rPr lang="fr-FR" sz="2000">
                <a:latin typeface="Fago Offc" pitchFamily="34" charset="-52"/>
                <a:ea typeface="+mn-ea"/>
                <a:cs typeface="+mn-cs"/>
              </a:rPr>
              <a:t>Maladie de Parkinson </a:t>
            </a:r>
          </a:p>
          <a:p>
            <a:pPr marL="0" indent="0">
              <a:buFont typeface="Wingdings" pitchFamily="4" charset="2"/>
              <a:buChar char="§"/>
              <a:defRPr/>
            </a:pPr>
            <a:r>
              <a:rPr lang="fr-FR" sz="2000">
                <a:latin typeface="Fago Offc" pitchFamily="34" charset="-52"/>
                <a:ea typeface="+mn-ea"/>
                <a:cs typeface="+mn-cs"/>
              </a:rPr>
              <a:t>Prédiabète (ePREDICE)</a:t>
            </a:r>
            <a:endParaRPr lang="fr-FR" sz="2000">
              <a:solidFill>
                <a:srgbClr val="FF0000"/>
              </a:solidFill>
              <a:latin typeface="Fago Offc" pitchFamily="34" charset="-52"/>
              <a:ea typeface="+mn-ea"/>
              <a:cs typeface="+mn-cs"/>
            </a:endParaRPr>
          </a:p>
        </p:txBody>
      </p:sp>
      <p:sp>
        <p:nvSpPr>
          <p:cNvPr id="32772" name="Espace réservé du numéro de diapositive 3"/>
          <p:cNvSpPr>
            <a:spLocks noGrp="1"/>
          </p:cNvSpPr>
          <p:nvPr>
            <p:ph type="sldNum" sz="quarter" idx="10"/>
          </p:nvPr>
        </p:nvSpPr>
        <p:spPr bwMode="auto">
          <a:noFill/>
          <a:ln>
            <a:miter lim="800000"/>
            <a:headEnd/>
            <a:tailEnd/>
          </a:ln>
        </p:spPr>
        <p:txBody>
          <a:bodyPr/>
          <a:lstStyle/>
          <a:p>
            <a:fld id="{CC8A8EF4-B536-844B-BD4B-2AD56FA2875D}" type="slidenum">
              <a:rPr lang="fr-FR"/>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0"/>
            <a:ext cx="8229600" cy="1143000"/>
          </a:xfrm>
        </p:spPr>
        <p:txBody>
          <a:bodyPr>
            <a:normAutofit/>
          </a:bodyPr>
          <a:lstStyle/>
          <a:p>
            <a:r>
              <a:rPr lang="fr-FR" dirty="0" smtClean="0"/>
              <a:t>Douleurs </a:t>
            </a:r>
            <a:r>
              <a:rPr lang="fr-FR" dirty="0" err="1" smtClean="0"/>
              <a:t>neuropathiques</a:t>
            </a:r>
            <a:endParaRPr lang="en-US" dirty="0"/>
          </a:p>
        </p:txBody>
      </p:sp>
      <p:sp>
        <p:nvSpPr>
          <p:cNvPr id="3" name="Espace réservé du contenu 2"/>
          <p:cNvSpPr>
            <a:spLocks noGrp="1"/>
          </p:cNvSpPr>
          <p:nvPr>
            <p:ph idx="1"/>
          </p:nvPr>
        </p:nvSpPr>
        <p:spPr>
          <a:xfrm>
            <a:off x="457200" y="1752597"/>
            <a:ext cx="8229600" cy="4851403"/>
          </a:xfrm>
        </p:spPr>
        <p:txBody>
          <a:bodyPr>
            <a:normAutofit fontScale="92500"/>
          </a:bodyPr>
          <a:lstStyle/>
          <a:p>
            <a:pPr>
              <a:tabLst>
                <a:tab pos="533400" algn="l"/>
                <a:tab pos="2870200" algn="l"/>
              </a:tabLst>
            </a:pPr>
            <a:r>
              <a:rPr lang="fr-FR" b="1" dirty="0" smtClean="0"/>
              <a:t>Spontanées </a:t>
            </a:r>
            <a:r>
              <a:rPr lang="fr-FR" dirty="0" smtClean="0"/>
              <a:t>: fond douloureux permanent</a:t>
            </a:r>
            <a:br>
              <a:rPr lang="fr-FR" dirty="0" smtClean="0"/>
            </a:br>
            <a:r>
              <a:rPr lang="fr-FR" dirty="0" smtClean="0"/>
              <a:t>(brûlure </a:t>
            </a:r>
            <a:r>
              <a:rPr lang="fr-FR" dirty="0" err="1" smtClean="0"/>
              <a:t>superf</a:t>
            </a:r>
            <a:r>
              <a:rPr lang="fr-FR" dirty="0" smtClean="0"/>
              <a:t>, étau </a:t>
            </a:r>
            <a:r>
              <a:rPr lang="fr-FR" dirty="0" err="1" smtClean="0"/>
              <a:t>pfd</a:t>
            </a:r>
            <a:r>
              <a:rPr lang="fr-FR" dirty="0" smtClean="0"/>
              <a:t>) + paroxysmes (décharges électriques, élancements)</a:t>
            </a:r>
          </a:p>
          <a:p>
            <a:pPr>
              <a:tabLst>
                <a:tab pos="533400" algn="l"/>
                <a:tab pos="2870200" algn="l"/>
              </a:tabLst>
            </a:pPr>
            <a:r>
              <a:rPr lang="fr-FR" b="1" dirty="0" smtClean="0"/>
              <a:t>Provoquées </a:t>
            </a:r>
            <a:r>
              <a:rPr lang="fr-FR" dirty="0" smtClean="0"/>
              <a:t>: </a:t>
            </a:r>
            <a:r>
              <a:rPr lang="fr-FR" dirty="0" err="1" smtClean="0"/>
              <a:t>allodynie</a:t>
            </a:r>
            <a:r>
              <a:rPr lang="fr-FR" dirty="0" smtClean="0"/>
              <a:t> mécanique au frottement</a:t>
            </a:r>
          </a:p>
          <a:p>
            <a:pPr>
              <a:tabLst>
                <a:tab pos="533400" algn="l"/>
                <a:tab pos="2870200" algn="l"/>
              </a:tabLst>
            </a:pPr>
            <a:r>
              <a:rPr lang="fr-FR" b="1" dirty="0" smtClean="0"/>
              <a:t>Paresthésies/dysesthésies </a:t>
            </a:r>
            <a:r>
              <a:rPr lang="fr-FR" dirty="0" smtClean="0"/>
              <a:t>(spontanées ou provoquées)</a:t>
            </a:r>
          </a:p>
          <a:p>
            <a:pPr>
              <a:tabLst>
                <a:tab pos="533400" algn="l"/>
                <a:tab pos="2870200" algn="l"/>
              </a:tabLst>
            </a:pPr>
            <a:r>
              <a:rPr lang="fr-FR" dirty="0" smtClean="0"/>
              <a:t>Souvent </a:t>
            </a:r>
            <a:r>
              <a:rPr lang="fr-FR" b="1" dirty="0" smtClean="0"/>
              <a:t>distales</a:t>
            </a:r>
          </a:p>
          <a:p>
            <a:pPr>
              <a:tabLst>
                <a:tab pos="533400" algn="l"/>
                <a:tab pos="2870200" algn="l"/>
              </a:tabLst>
            </a:pPr>
            <a:r>
              <a:rPr lang="fr-FR" b="1" dirty="0" smtClean="0"/>
              <a:t>Vespérales</a:t>
            </a:r>
            <a:r>
              <a:rPr lang="fr-FR" dirty="0" smtClean="0"/>
              <a:t>, voire </a:t>
            </a:r>
            <a:r>
              <a:rPr lang="fr-FR" b="1" dirty="0" smtClean="0"/>
              <a:t>nocturnes</a:t>
            </a:r>
            <a:r>
              <a:rPr lang="fr-FR" dirty="0" smtClean="0"/>
              <a:t/>
            </a:r>
            <a:br>
              <a:rPr lang="fr-FR" dirty="0" smtClean="0"/>
            </a:br>
            <a:endParaRPr lang="fr-F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re 1"/>
          <p:cNvSpPr>
            <a:spLocks noGrp="1"/>
          </p:cNvSpPr>
          <p:nvPr>
            <p:ph type="title"/>
          </p:nvPr>
        </p:nvSpPr>
        <p:spPr>
          <a:xfrm>
            <a:off x="457200" y="274638"/>
            <a:ext cx="8002588" cy="850900"/>
          </a:xfrm>
        </p:spPr>
        <p:txBody>
          <a:bodyPr>
            <a:normAutofit fontScale="90000"/>
          </a:bodyPr>
          <a:lstStyle/>
          <a:p>
            <a:r>
              <a:rPr lang="fr-FR" sz="3200" cap="none"/>
              <a:t>SUDOSCAN EST INCLUS NOMMÉMENT DANS LES RECOMMANDATIONS EUROPÉENNES DE LA TTR-FAP</a:t>
            </a:r>
          </a:p>
        </p:txBody>
      </p:sp>
      <p:sp>
        <p:nvSpPr>
          <p:cNvPr id="33795" name="Espace réservé du contenu 2"/>
          <p:cNvSpPr>
            <a:spLocks noGrp="1"/>
          </p:cNvSpPr>
          <p:nvPr>
            <p:ph idx="1"/>
          </p:nvPr>
        </p:nvSpPr>
        <p:spPr>
          <a:xfrm>
            <a:off x="1258888" y="1628775"/>
            <a:ext cx="6913562" cy="863600"/>
          </a:xfrm>
        </p:spPr>
        <p:txBody>
          <a:bodyPr>
            <a:normAutofit fontScale="92500" lnSpcReduction="10000"/>
          </a:bodyPr>
          <a:lstStyle/>
          <a:p>
            <a:pPr>
              <a:buFont typeface="Wingdings" pitchFamily="4" charset="2"/>
              <a:buChar char="§"/>
            </a:pPr>
            <a:r>
              <a:rPr lang="fr-FR" sz="1800"/>
              <a:t>Sudoscan est recommandé pour suivre et évaluer la dysautonomie des patients en particulier asymptomatiques</a:t>
            </a:r>
          </a:p>
          <a:p>
            <a:pPr>
              <a:buFont typeface="Wingdings" pitchFamily="4" charset="2"/>
              <a:buChar char="§"/>
            </a:pPr>
            <a:r>
              <a:rPr lang="fr-FR" sz="1800"/>
              <a:t>ATTReuNet Network</a:t>
            </a:r>
          </a:p>
        </p:txBody>
      </p:sp>
      <p:sp>
        <p:nvSpPr>
          <p:cNvPr id="33796" name="Espace réservé du numéro de diapositive 3"/>
          <p:cNvSpPr>
            <a:spLocks noGrp="1"/>
          </p:cNvSpPr>
          <p:nvPr>
            <p:ph type="sldNum" sz="quarter" idx="10"/>
          </p:nvPr>
        </p:nvSpPr>
        <p:spPr bwMode="auto">
          <a:noFill/>
          <a:ln>
            <a:miter lim="800000"/>
            <a:headEnd/>
            <a:tailEnd/>
          </a:ln>
        </p:spPr>
        <p:txBody>
          <a:bodyPr/>
          <a:lstStyle/>
          <a:p>
            <a:fld id="{0F72D69D-C0B3-9844-9D20-49204F543CF9}" type="slidenum">
              <a:rPr lang="fr-FR"/>
              <a:pPr/>
              <a:t>30</a:t>
            </a:fld>
            <a:endParaRPr lang="fr-FR"/>
          </a:p>
        </p:txBody>
      </p:sp>
      <p:pic>
        <p:nvPicPr>
          <p:cNvPr id="33797" name="Espace réservé pour une image  4" descr="Recommendations for presymptomatic genetic testing and management of individuals at risk for hereditary TTR Amyloidosis,and SUDOSCAN testing. Obici et al VF..pdf - Adobe Reader"/>
          <p:cNvPicPr>
            <a:picLocks noChangeAspect="1"/>
          </p:cNvPicPr>
          <p:nvPr/>
        </p:nvPicPr>
        <p:blipFill>
          <a:blip r:embed="rId2"/>
          <a:srcRect/>
          <a:stretch>
            <a:fillRect/>
          </a:stretch>
        </p:blipFill>
        <p:spPr bwMode="auto">
          <a:xfrm>
            <a:off x="1470025" y="3284538"/>
            <a:ext cx="6491288" cy="204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209675" y="2292350"/>
            <a:ext cx="6877050" cy="2366963"/>
          </a:xfrm>
          <a:prstGeom prst="rect">
            <a:avLst/>
          </a:prstGeom>
          <a:solidFill>
            <a:srgbClr val="728F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4819" name="Titre 1"/>
          <p:cNvSpPr>
            <a:spLocks noGrp="1"/>
          </p:cNvSpPr>
          <p:nvPr>
            <p:ph type="title"/>
          </p:nvPr>
        </p:nvSpPr>
        <p:spPr>
          <a:xfrm>
            <a:off x="457200" y="274638"/>
            <a:ext cx="8002588" cy="850900"/>
          </a:xfrm>
        </p:spPr>
        <p:txBody>
          <a:bodyPr/>
          <a:lstStyle/>
          <a:p>
            <a:r>
              <a:rPr lang="fr-FR" sz="2800" cap="none"/>
              <a:t>SUDOSCAN A ÉTÉ TESTÉ DANS L’AMYLOSE</a:t>
            </a:r>
          </a:p>
        </p:txBody>
      </p:sp>
      <p:sp>
        <p:nvSpPr>
          <p:cNvPr id="34820" name="Espace réservé du numéro de diapositive 3"/>
          <p:cNvSpPr>
            <a:spLocks noGrp="1"/>
          </p:cNvSpPr>
          <p:nvPr>
            <p:ph type="sldNum" sz="quarter" idx="10"/>
          </p:nvPr>
        </p:nvSpPr>
        <p:spPr bwMode="auto">
          <a:noFill/>
          <a:ln>
            <a:miter lim="800000"/>
            <a:headEnd/>
            <a:tailEnd/>
          </a:ln>
        </p:spPr>
        <p:txBody>
          <a:bodyPr/>
          <a:lstStyle/>
          <a:p>
            <a:fld id="{5EC13A2B-158B-DA49-B8B6-1A5095DF6DD7}" type="slidenum">
              <a:rPr lang="fr-FR"/>
              <a:pPr/>
              <a:t>31</a:t>
            </a:fld>
            <a:endParaRPr lang="fr-FR"/>
          </a:p>
        </p:txBody>
      </p:sp>
      <p:sp>
        <p:nvSpPr>
          <p:cNvPr id="7" name="Rectangle 6"/>
          <p:cNvSpPr/>
          <p:nvPr/>
        </p:nvSpPr>
        <p:spPr>
          <a:xfrm>
            <a:off x="1155700" y="5884863"/>
            <a:ext cx="6948488" cy="784225"/>
          </a:xfrm>
          <a:prstGeom prst="rect">
            <a:avLst/>
          </a:prstGeom>
          <a:solidFill>
            <a:schemeClr val="bg1">
              <a:lumMod val="95000"/>
            </a:schemeClr>
          </a:solidFill>
        </p:spPr>
        <p:txBody>
          <a:bodyPr>
            <a:prstTxWarp prst="textNoShape">
              <a:avLst/>
            </a:prstTxWarp>
            <a:spAutoFit/>
          </a:bodyPr>
          <a:lstStyle/>
          <a:p>
            <a:pPr>
              <a:defRPr/>
            </a:pPr>
            <a:r>
              <a:rPr lang="fr-FR" sz="900">
                <a:solidFill>
                  <a:schemeClr val="tx2"/>
                </a:solidFill>
                <a:latin typeface="Fago Offc" pitchFamily="34" charset="-52"/>
              </a:rPr>
              <a:t>Méthode:</a:t>
            </a:r>
          </a:p>
          <a:p>
            <a:pPr>
              <a:buFont typeface="Arial" pitchFamily="4" charset="-52"/>
              <a:buChar char="•"/>
              <a:defRPr/>
            </a:pPr>
            <a:r>
              <a:rPr lang="fr-FR" sz="900">
                <a:solidFill>
                  <a:schemeClr val="tx2"/>
                </a:solidFill>
                <a:latin typeface="Fago Offc" pitchFamily="34" charset="-52"/>
              </a:rPr>
              <a:t>Patients  avec neuropathie Amyloide Familiale (FAP),  avec ou sans mutation  Met30TTR, avec ou non polyneuropathie symptomatique</a:t>
            </a:r>
          </a:p>
          <a:p>
            <a:pPr>
              <a:buFont typeface="Arial" pitchFamily="4" charset="-52"/>
              <a:buChar char="•"/>
              <a:defRPr/>
            </a:pPr>
            <a:r>
              <a:rPr lang="fr-FR" sz="900">
                <a:solidFill>
                  <a:schemeClr val="tx2"/>
                </a:solidFill>
                <a:latin typeface="Fago Offc" pitchFamily="34" charset="-52"/>
              </a:rPr>
              <a:t>Examen clinique/  Séquençage du gêne TTR/  Biopsie cutanée/ Electromyographie</a:t>
            </a:r>
          </a:p>
          <a:p>
            <a:pPr marL="171450" lvl="1" indent="-171450">
              <a:buFont typeface="Arial" pitchFamily="4" charset="-52"/>
              <a:buChar char="•"/>
              <a:defRPr/>
            </a:pPr>
            <a:r>
              <a:rPr lang="fr-FR" sz="900">
                <a:solidFill>
                  <a:schemeClr val="tx2"/>
                </a:solidFill>
                <a:latin typeface="Fago Offc" pitchFamily="34" charset="-52"/>
              </a:rPr>
              <a:t>Fonction sudorale par  SUDOSCAN </a:t>
            </a:r>
            <a:r>
              <a:rPr lang="en-US" sz="900">
                <a:solidFill>
                  <a:srgbClr val="446675"/>
                </a:solidFill>
                <a:latin typeface="Fago Offc" pitchFamily="34" charset="-52"/>
                <a:ea typeface="MS PGothic" pitchFamily="34" charset="-128"/>
                <a:cs typeface="MS PGothic" pitchFamily="34" charset="-128"/>
              </a:rPr>
              <a:t>(ESC, Electrochemical Skin Conductance)</a:t>
            </a:r>
            <a:endParaRPr lang="fr-FR" sz="1000">
              <a:solidFill>
                <a:schemeClr val="tx2"/>
              </a:solidFill>
              <a:latin typeface="Fago Offc" pitchFamily="34" charset="-52"/>
            </a:endParaRPr>
          </a:p>
        </p:txBody>
      </p:sp>
      <p:pic>
        <p:nvPicPr>
          <p:cNvPr id="34822" name="Image 8"/>
          <p:cNvPicPr>
            <a:picLocks noChangeAspect="1"/>
          </p:cNvPicPr>
          <p:nvPr/>
        </p:nvPicPr>
        <p:blipFill>
          <a:blip r:embed="rId2"/>
          <a:srcRect/>
          <a:stretch>
            <a:fillRect/>
          </a:stretch>
        </p:blipFill>
        <p:spPr bwMode="auto">
          <a:xfrm>
            <a:off x="1562100" y="2538413"/>
            <a:ext cx="2846388" cy="2016125"/>
          </a:xfrm>
          <a:prstGeom prst="rect">
            <a:avLst/>
          </a:prstGeom>
          <a:noFill/>
          <a:ln w="9525">
            <a:noFill/>
            <a:miter lim="800000"/>
            <a:headEnd/>
            <a:tailEnd/>
          </a:ln>
        </p:spPr>
      </p:pic>
      <p:pic>
        <p:nvPicPr>
          <p:cNvPr id="34823" name="Image 9"/>
          <p:cNvPicPr>
            <a:picLocks noChangeAspect="1"/>
          </p:cNvPicPr>
          <p:nvPr/>
        </p:nvPicPr>
        <p:blipFill>
          <a:blip r:embed="rId3"/>
          <a:srcRect/>
          <a:stretch>
            <a:fillRect/>
          </a:stretch>
        </p:blipFill>
        <p:spPr bwMode="auto">
          <a:xfrm>
            <a:off x="4937125" y="2546350"/>
            <a:ext cx="2608263" cy="2038350"/>
          </a:xfrm>
          <a:prstGeom prst="rect">
            <a:avLst/>
          </a:prstGeom>
          <a:noFill/>
          <a:ln w="9525">
            <a:noFill/>
            <a:miter lim="800000"/>
            <a:headEnd/>
            <a:tailEnd/>
          </a:ln>
        </p:spPr>
      </p:pic>
      <p:sp>
        <p:nvSpPr>
          <p:cNvPr id="34824" name="Rectangle 2"/>
          <p:cNvSpPr>
            <a:spLocks noChangeArrowheads="1"/>
          </p:cNvSpPr>
          <p:nvPr/>
        </p:nvSpPr>
        <p:spPr bwMode="auto">
          <a:xfrm>
            <a:off x="1116013" y="5310188"/>
            <a:ext cx="7146925" cy="400050"/>
          </a:xfrm>
          <a:prstGeom prst="rect">
            <a:avLst/>
          </a:prstGeom>
          <a:noFill/>
          <a:ln w="9525">
            <a:noFill/>
            <a:miter lim="800000"/>
            <a:headEnd/>
            <a:tailEnd/>
          </a:ln>
        </p:spPr>
        <p:txBody>
          <a:bodyPr>
            <a:prstTxWarp prst="textNoShape">
              <a:avLst/>
            </a:prstTxWarp>
            <a:spAutoFit/>
          </a:bodyPr>
          <a:lstStyle/>
          <a:p>
            <a:r>
              <a:rPr lang="fr-FR" sz="1000" b="1" i="1">
                <a:solidFill>
                  <a:schemeClr val="tx2"/>
                </a:solidFill>
                <a:latin typeface="Fago Offc" pitchFamily="34" charset="0"/>
              </a:rPr>
              <a:t>Publication: Poster. Sudomotor function assessment by SUDOSCAN in FAP patients : the NNERF experience by D. Adams et al. PNS 2013 </a:t>
            </a:r>
          </a:p>
        </p:txBody>
      </p:sp>
      <p:sp>
        <p:nvSpPr>
          <p:cNvPr id="34825" name="ZoneTexte 7"/>
          <p:cNvSpPr txBox="1">
            <a:spLocks noChangeArrowheads="1"/>
          </p:cNvSpPr>
          <p:nvPr/>
        </p:nvSpPr>
        <p:spPr bwMode="auto">
          <a:xfrm>
            <a:off x="2613025" y="2270125"/>
            <a:ext cx="2232025" cy="246063"/>
          </a:xfrm>
          <a:prstGeom prst="rect">
            <a:avLst/>
          </a:prstGeom>
          <a:noFill/>
          <a:ln w="9525">
            <a:noFill/>
            <a:miter lim="800000"/>
            <a:headEnd/>
            <a:tailEnd/>
          </a:ln>
        </p:spPr>
        <p:txBody>
          <a:bodyPr>
            <a:prstTxWarp prst="textNoShape">
              <a:avLst/>
            </a:prstTxWarp>
            <a:spAutoFit/>
          </a:bodyPr>
          <a:lstStyle/>
          <a:p>
            <a:r>
              <a:rPr lang="fr-FR" sz="1000">
                <a:solidFill>
                  <a:schemeClr val="bg1"/>
                </a:solidFill>
                <a:latin typeface="Fago Offc" pitchFamily="34" charset="0"/>
              </a:rPr>
              <a:t>Mains</a:t>
            </a:r>
          </a:p>
        </p:txBody>
      </p:sp>
      <p:sp>
        <p:nvSpPr>
          <p:cNvPr id="34826" name="ZoneTexte 14"/>
          <p:cNvSpPr txBox="1">
            <a:spLocks noChangeArrowheads="1"/>
          </p:cNvSpPr>
          <p:nvPr/>
        </p:nvSpPr>
        <p:spPr bwMode="auto">
          <a:xfrm>
            <a:off x="5870575" y="2270125"/>
            <a:ext cx="2233613" cy="246063"/>
          </a:xfrm>
          <a:prstGeom prst="rect">
            <a:avLst/>
          </a:prstGeom>
          <a:noFill/>
          <a:ln w="9525">
            <a:noFill/>
            <a:miter lim="800000"/>
            <a:headEnd/>
            <a:tailEnd/>
          </a:ln>
        </p:spPr>
        <p:txBody>
          <a:bodyPr>
            <a:prstTxWarp prst="textNoShape">
              <a:avLst/>
            </a:prstTxWarp>
            <a:spAutoFit/>
          </a:bodyPr>
          <a:lstStyle/>
          <a:p>
            <a:r>
              <a:rPr lang="fr-FR" sz="1000">
                <a:solidFill>
                  <a:schemeClr val="bg1"/>
                </a:solidFill>
                <a:latin typeface="Fago Offc" pitchFamily="34" charset="0"/>
              </a:rPr>
              <a:t>Pieds</a:t>
            </a:r>
          </a:p>
        </p:txBody>
      </p:sp>
      <p:sp>
        <p:nvSpPr>
          <p:cNvPr id="34827" name="Espace réservé du contenu 2"/>
          <p:cNvSpPr txBox="1">
            <a:spLocks/>
          </p:cNvSpPr>
          <p:nvPr/>
        </p:nvSpPr>
        <p:spPr bwMode="auto">
          <a:xfrm>
            <a:off x="1116013" y="1338263"/>
            <a:ext cx="7031037" cy="722312"/>
          </a:xfrm>
          <a:prstGeom prst="rect">
            <a:avLst/>
          </a:prstGeom>
          <a:noFill/>
          <a:ln w="9525">
            <a:noFill/>
            <a:miter lim="800000"/>
            <a:headEnd/>
            <a:tailEnd/>
          </a:ln>
        </p:spPr>
        <p:txBody>
          <a:bodyPr>
            <a:prstTxWarp prst="textNoShape">
              <a:avLst/>
            </a:prstTxWarp>
          </a:bodyPr>
          <a:lstStyle/>
          <a:p>
            <a:pPr>
              <a:spcBef>
                <a:spcPct val="20000"/>
              </a:spcBef>
              <a:buClr>
                <a:srgbClr val="CACB00"/>
              </a:buClr>
              <a:buFont typeface="Wingdings" pitchFamily="4" charset="2"/>
              <a:buNone/>
            </a:pPr>
            <a:r>
              <a:rPr lang="fr-FR" sz="1600">
                <a:solidFill>
                  <a:schemeClr val="tx2"/>
                </a:solidFill>
                <a:latin typeface="Fago Offc" pitchFamily="34" charset="0"/>
              </a:rPr>
              <a:t>SUDOSCAN permet de détecter et suivre les atteintes nerveuses dans la Neuropathie amyloide familiale (FAP).</a:t>
            </a:r>
          </a:p>
        </p:txBody>
      </p:sp>
      <p:sp>
        <p:nvSpPr>
          <p:cNvPr id="34828" name="Rectangle 6"/>
          <p:cNvSpPr>
            <a:spLocks noChangeArrowheads="1"/>
          </p:cNvSpPr>
          <p:nvPr/>
        </p:nvSpPr>
        <p:spPr bwMode="auto">
          <a:xfrm>
            <a:off x="1566863" y="2027238"/>
            <a:ext cx="6162675" cy="246062"/>
          </a:xfrm>
          <a:prstGeom prst="rect">
            <a:avLst/>
          </a:prstGeom>
          <a:noFill/>
          <a:ln w="9525">
            <a:noFill/>
            <a:miter lim="800000"/>
            <a:headEnd/>
            <a:tailEnd/>
          </a:ln>
        </p:spPr>
        <p:txBody>
          <a:bodyPr>
            <a:prstTxWarp prst="textNoShape">
              <a:avLst/>
            </a:prstTxWarp>
            <a:spAutoFit/>
          </a:bodyPr>
          <a:lstStyle/>
          <a:p>
            <a:pPr algn="ctr"/>
            <a:r>
              <a:rPr lang="fr-FR" sz="1000" b="1">
                <a:latin typeface="Fago Offc" pitchFamily="34" charset="0"/>
              </a:rPr>
              <a:t>ESC sur les pieds en les mains chez des patients FAP avec ou sans mutation MET30TTR </a:t>
            </a:r>
          </a:p>
        </p:txBody>
      </p:sp>
      <p:graphicFrame>
        <p:nvGraphicFramePr>
          <p:cNvPr id="15" name="Tableau 14"/>
          <p:cNvGraphicFramePr>
            <a:graphicFrameLocks noGrp="1"/>
          </p:cNvGraphicFramePr>
          <p:nvPr/>
        </p:nvGraphicFramePr>
        <p:xfrm>
          <a:off x="1209675" y="4733925"/>
          <a:ext cx="6894513" cy="593768"/>
        </p:xfrm>
        <a:graphic>
          <a:graphicData uri="http://schemas.openxmlformats.org/drawingml/2006/table">
            <a:tbl>
              <a:tblPr/>
              <a:tblGrid>
                <a:gridCol w="6894513"/>
              </a:tblGrid>
              <a:tr h="5937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4" charset="2"/>
                        <a:buNone/>
                        <a:tabLst/>
                      </a:pPr>
                      <a:r>
                        <a:rPr kumimoji="0" lang="fr-FR" sz="1100" b="0" i="0" u="none" strike="noStrike" cap="none" normalizeH="0" baseline="0">
                          <a:ln>
                            <a:noFill/>
                          </a:ln>
                          <a:solidFill>
                            <a:schemeClr val="tx2"/>
                          </a:solidFill>
                          <a:effectLst/>
                          <a:latin typeface="Fago Offc" pitchFamily="34" charset="-52"/>
                          <a:ea typeface="Arial" pitchFamily="4" charset="-52"/>
                          <a:cs typeface="Arial" pitchFamily="4" charset="-52"/>
                        </a:rPr>
                        <a:t>Les valeurs de SUDOSCAN chez les patients avec ou sans mutation MET30TTR, sont considérablement diminuées chez les patients ayant une neuropathie symptomatique par rapport aux patients asymptomatiques.</a:t>
                      </a:r>
                    </a:p>
                  </a:txBody>
                  <a:tcPr marL="91447" marR="91447" marT="45424" marB="454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6" name="Rectangle 15"/>
          <p:cNvSpPr/>
          <p:nvPr/>
        </p:nvSpPr>
        <p:spPr>
          <a:xfrm>
            <a:off x="998538" y="1289050"/>
            <a:ext cx="4445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1052513" y="2128838"/>
            <a:ext cx="2719387" cy="2986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843" name="Titre 1"/>
          <p:cNvSpPr>
            <a:spLocks noGrp="1"/>
          </p:cNvSpPr>
          <p:nvPr>
            <p:ph type="title"/>
          </p:nvPr>
        </p:nvSpPr>
        <p:spPr>
          <a:xfrm>
            <a:off x="457200" y="274638"/>
            <a:ext cx="8002588" cy="850900"/>
          </a:xfrm>
        </p:spPr>
        <p:txBody>
          <a:bodyPr>
            <a:normAutofit fontScale="90000"/>
          </a:bodyPr>
          <a:lstStyle/>
          <a:p>
            <a:r>
              <a:rPr lang="fr-FR" sz="2800" cap="none"/>
              <a:t>SUDOSCAN PERMET DE DÉTECTER ET DIFFÉRENCIER LES NEUROPATHIES IDIOPATHIQUES</a:t>
            </a:r>
          </a:p>
        </p:txBody>
      </p:sp>
      <p:sp>
        <p:nvSpPr>
          <p:cNvPr id="35844" name="Espace réservé du numéro de diapositive 3"/>
          <p:cNvSpPr>
            <a:spLocks noGrp="1"/>
          </p:cNvSpPr>
          <p:nvPr>
            <p:ph type="sldNum" sz="quarter" idx="10"/>
          </p:nvPr>
        </p:nvSpPr>
        <p:spPr bwMode="auto">
          <a:noFill/>
          <a:ln>
            <a:miter lim="800000"/>
            <a:headEnd/>
            <a:tailEnd/>
          </a:ln>
        </p:spPr>
        <p:txBody>
          <a:bodyPr/>
          <a:lstStyle/>
          <a:p>
            <a:fld id="{7B74F4F3-33AE-324D-ADC1-A9F62DA4C711}" type="slidenum">
              <a:rPr lang="fr-FR"/>
              <a:pPr/>
              <a:t>32</a:t>
            </a:fld>
            <a:endParaRPr lang="fr-FR"/>
          </a:p>
        </p:txBody>
      </p:sp>
      <p:sp>
        <p:nvSpPr>
          <p:cNvPr id="35845" name="Rectangle 2"/>
          <p:cNvSpPr>
            <a:spLocks noChangeArrowheads="1"/>
          </p:cNvSpPr>
          <p:nvPr/>
        </p:nvSpPr>
        <p:spPr bwMode="auto">
          <a:xfrm>
            <a:off x="992188" y="5276850"/>
            <a:ext cx="7888287" cy="400050"/>
          </a:xfrm>
          <a:prstGeom prst="rect">
            <a:avLst/>
          </a:prstGeom>
          <a:noFill/>
          <a:ln w="9525">
            <a:noFill/>
            <a:miter lim="800000"/>
            <a:headEnd/>
            <a:tailEnd/>
          </a:ln>
        </p:spPr>
        <p:txBody>
          <a:bodyPr>
            <a:prstTxWarp prst="textNoShape">
              <a:avLst/>
            </a:prstTxWarp>
            <a:spAutoFit/>
          </a:bodyPr>
          <a:lstStyle/>
          <a:p>
            <a:pPr marL="0" lvl="1" algn="just" eaLnBrk="1" hangingPunct="1"/>
            <a:r>
              <a:rPr lang="en-US" sz="1000" b="1" i="1">
                <a:solidFill>
                  <a:srgbClr val="446675"/>
                </a:solidFill>
                <a:latin typeface="Fago Offc" pitchFamily="34" charset="0"/>
                <a:ea typeface="MS PGothic" pitchFamily="34" charset="-128"/>
                <a:cs typeface="MS PGothic" pitchFamily="34" charset="-128"/>
              </a:rPr>
              <a:t>Publication: </a:t>
            </a:r>
            <a:r>
              <a:rPr lang="en-US" sz="1000" b="1" i="1">
                <a:solidFill>
                  <a:srgbClr val="3C5F6F"/>
                </a:solidFill>
                <a:latin typeface="Fago Offc" pitchFamily="34" charset="0"/>
                <a:ea typeface="MS PGothic" pitchFamily="34" charset="-128"/>
                <a:cs typeface="MS PGothic" pitchFamily="34" charset="-128"/>
              </a:rPr>
              <a:t>The Diagnostic Utility of Sudoscan for Distal Symmetric Peripheral Neuropathy”. Smith AG et al., J Diab and its Complic, 2014, doi: 10.1016/j.jdiacomp.2014.02.013</a:t>
            </a:r>
            <a:endParaRPr lang="fr-FR" sz="1000" b="1" i="1">
              <a:solidFill>
                <a:srgbClr val="3C5F6F"/>
              </a:solidFill>
              <a:latin typeface="Fago Offc" pitchFamily="34" charset="0"/>
              <a:ea typeface="MS PGothic" pitchFamily="34" charset="-128"/>
              <a:cs typeface="MS PGothic" pitchFamily="34" charset="-128"/>
            </a:endParaRPr>
          </a:p>
        </p:txBody>
      </p:sp>
      <p:graphicFrame>
        <p:nvGraphicFramePr>
          <p:cNvPr id="3" name="Tableau 2"/>
          <p:cNvGraphicFramePr>
            <a:graphicFrameLocks noGrp="1"/>
          </p:cNvGraphicFramePr>
          <p:nvPr/>
        </p:nvGraphicFramePr>
        <p:xfrm>
          <a:off x="4067175" y="3357563"/>
          <a:ext cx="3889375" cy="1265238"/>
        </p:xfrm>
        <a:graphic>
          <a:graphicData uri="http://schemas.openxmlformats.org/drawingml/2006/table">
            <a:tbl>
              <a:tblPr/>
              <a:tblGrid>
                <a:gridCol w="3889375"/>
              </a:tblGrid>
              <a:tr h="1265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3C5F6F"/>
                          </a:solidFill>
                          <a:effectLst/>
                          <a:latin typeface="Calibri" pitchFamily="4" charset="0"/>
                          <a:ea typeface="Arial" pitchFamily="4" charset="-52"/>
                          <a:cs typeface="Arial" pitchFamily="4" charset="-52"/>
                        </a:rPr>
                        <a:t>Les valeurs d’ESC mesurées  sur les pieds et les mains avec SUDOSCAN  étaient significativement plus faibles chez les sujets avec une neuropathie périphérique.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3C5F6F"/>
                          </a:solidFill>
                          <a:effectLst/>
                          <a:latin typeface="Calibri" pitchFamily="4" charset="0"/>
                          <a:ea typeface="Arial" pitchFamily="4" charset="-52"/>
                          <a:cs typeface="Arial" pitchFamily="4" charset="-52"/>
                        </a:rPr>
                        <a:t>ESC a une valeur prédictive négative très élevée (83%), ce qui en fait un outil précieux et rapide pour exclure les neuropathies chez les patients présentant des symptômes sensoriels.</a:t>
                      </a:r>
                    </a:p>
                  </a:txBody>
                  <a:tcPr marL="91456" marR="9145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pic>
        <p:nvPicPr>
          <p:cNvPr id="35852" name="Image 3"/>
          <p:cNvPicPr>
            <a:picLocks noChangeAspect="1"/>
          </p:cNvPicPr>
          <p:nvPr/>
        </p:nvPicPr>
        <p:blipFill>
          <a:blip r:embed="rId2"/>
          <a:srcRect/>
          <a:stretch>
            <a:fillRect/>
          </a:stretch>
        </p:blipFill>
        <p:spPr bwMode="auto">
          <a:xfrm>
            <a:off x="1476375" y="2636838"/>
            <a:ext cx="1871663" cy="2365375"/>
          </a:xfrm>
          <a:prstGeom prst="rect">
            <a:avLst/>
          </a:prstGeom>
          <a:noFill/>
          <a:ln w="9525">
            <a:noFill/>
            <a:miter lim="800000"/>
            <a:headEnd/>
            <a:tailEnd/>
          </a:ln>
        </p:spPr>
      </p:pic>
      <p:sp>
        <p:nvSpPr>
          <p:cNvPr id="35853" name="Espace réservé du contenu 2"/>
          <p:cNvSpPr>
            <a:spLocks noGrp="1"/>
          </p:cNvSpPr>
          <p:nvPr>
            <p:ph idx="1"/>
          </p:nvPr>
        </p:nvSpPr>
        <p:spPr>
          <a:xfrm>
            <a:off x="1116013" y="1344613"/>
            <a:ext cx="7643812" cy="287337"/>
          </a:xfrm>
        </p:spPr>
        <p:txBody>
          <a:bodyPr>
            <a:normAutofit fontScale="70000" lnSpcReduction="20000"/>
          </a:bodyPr>
          <a:lstStyle/>
          <a:p>
            <a:pPr marL="0" indent="0">
              <a:buFont typeface="Wingdings" pitchFamily="4" charset="2"/>
              <a:buNone/>
            </a:pPr>
            <a:r>
              <a:rPr lang="en-US" sz="1600">
                <a:solidFill>
                  <a:schemeClr val="tx2"/>
                </a:solidFill>
              </a:rPr>
              <a:t>SUDOSCAN a des résultats corrélés au score UENS chez des patients avec différentes formes de neuropathies.</a:t>
            </a:r>
            <a:endParaRPr lang="fr-FR" sz="1600">
              <a:solidFill>
                <a:schemeClr val="tx2"/>
              </a:solidFill>
            </a:endParaRPr>
          </a:p>
        </p:txBody>
      </p:sp>
      <p:sp>
        <p:nvSpPr>
          <p:cNvPr id="10" name="Rectangle 11"/>
          <p:cNvSpPr>
            <a:spLocks noChangeArrowheads="1"/>
          </p:cNvSpPr>
          <p:nvPr/>
        </p:nvSpPr>
        <p:spPr bwMode="auto">
          <a:xfrm>
            <a:off x="992188" y="5864225"/>
            <a:ext cx="7394575" cy="584200"/>
          </a:xfrm>
          <a:prstGeom prst="rect">
            <a:avLst/>
          </a:prstGeom>
          <a:solidFill>
            <a:schemeClr val="bg1">
              <a:lumMod val="95000"/>
            </a:schemeClr>
          </a:solidFill>
          <a:ln>
            <a:noFill/>
          </a:ln>
        </p:spPr>
        <p:txBody>
          <a:bodyPr>
            <a:prstTxWarp prst="textNoShape">
              <a:avLst/>
            </a:prstTxWarp>
            <a:spAutoFit/>
          </a:bodyPr>
          <a:lstStyle/>
          <a:p>
            <a:pPr marL="0" lvl="1" algn="just" eaLnBrk="1" hangingPunct="1">
              <a:defRPr/>
            </a:pPr>
            <a:r>
              <a:rPr lang="en-US" sz="800" b="1">
                <a:solidFill>
                  <a:srgbClr val="446675"/>
                </a:solidFill>
                <a:latin typeface="Fago Offc" pitchFamily="34" charset="-52"/>
                <a:ea typeface="MS PGothic" pitchFamily="34" charset="-128"/>
              </a:rPr>
              <a:t>Méthode</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55 patient avec neuropathie (22 avec neuropathie diabétique et 31 avec neuropathie idiopathique), 42 sujet contrôles</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Tests:  Fonction sudorale par SUDOSCAN (ESC, Electrochemical Skin Conductance), Michigan Neuropathy Screening Instrument (MNSI, Utah Early Neuropathy Score (UENS), nerve conduction studies (NCS), quantitative sudomotor axon reflex testing (QSART), intraepidermal nerve fiber density (IENFD)</a:t>
            </a:r>
          </a:p>
        </p:txBody>
      </p:sp>
      <p:sp>
        <p:nvSpPr>
          <p:cNvPr id="35855" name="Rectangle 6"/>
          <p:cNvSpPr>
            <a:spLocks noChangeArrowheads="1"/>
          </p:cNvSpPr>
          <p:nvPr/>
        </p:nvSpPr>
        <p:spPr bwMode="auto">
          <a:xfrm>
            <a:off x="1116013" y="2100263"/>
            <a:ext cx="2520950" cy="400050"/>
          </a:xfrm>
          <a:prstGeom prst="rect">
            <a:avLst/>
          </a:prstGeom>
          <a:noFill/>
          <a:ln w="9525">
            <a:noFill/>
            <a:miter lim="800000"/>
            <a:headEnd/>
            <a:tailEnd/>
          </a:ln>
        </p:spPr>
        <p:txBody>
          <a:bodyPr>
            <a:prstTxWarp prst="textNoShape">
              <a:avLst/>
            </a:prstTxWarp>
            <a:spAutoFit/>
          </a:bodyPr>
          <a:lstStyle/>
          <a:p>
            <a:pPr algn="ctr"/>
            <a:r>
              <a:rPr lang="fr-FR" sz="1000" b="1">
                <a:latin typeface="Fago Offc" pitchFamily="34" charset="0"/>
              </a:rPr>
              <a:t>Valeurs d’ESC en fonction du score de neuropathie UENS</a:t>
            </a:r>
          </a:p>
        </p:txBody>
      </p:sp>
      <p:sp>
        <p:nvSpPr>
          <p:cNvPr id="11" name="Rectangle 10"/>
          <p:cNvSpPr/>
          <p:nvPr/>
        </p:nvSpPr>
        <p:spPr>
          <a:xfrm>
            <a:off x="998538" y="1289050"/>
            <a:ext cx="4445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re 1"/>
          <p:cNvSpPr>
            <a:spLocks noGrp="1"/>
          </p:cNvSpPr>
          <p:nvPr>
            <p:ph type="title"/>
          </p:nvPr>
        </p:nvSpPr>
        <p:spPr>
          <a:xfrm>
            <a:off x="598488" y="382588"/>
            <a:ext cx="7861300" cy="638175"/>
          </a:xfrm>
        </p:spPr>
        <p:txBody>
          <a:bodyPr>
            <a:normAutofit fontScale="90000"/>
          </a:bodyPr>
          <a:lstStyle/>
          <a:p>
            <a:pPr>
              <a:buFont typeface="Wingdings" pitchFamily="4" charset="2"/>
              <a:buNone/>
            </a:pPr>
            <a:r>
              <a:rPr lang="en-US" sz="2800" cap="none"/>
              <a:t>SUDOSCAN SE COMPARE AUX AUTRES TESTS DE DIAGNOSTIC DES NEUROPATHIES PERIPHERIQUES</a:t>
            </a:r>
            <a:endParaRPr lang="fr-FR" sz="2800" cap="none"/>
          </a:p>
        </p:txBody>
      </p:sp>
      <p:sp>
        <p:nvSpPr>
          <p:cNvPr id="36867" name="Espace réservé du numéro de diapositive 3"/>
          <p:cNvSpPr>
            <a:spLocks noGrp="1"/>
          </p:cNvSpPr>
          <p:nvPr>
            <p:ph type="sldNum" sz="quarter" idx="10"/>
          </p:nvPr>
        </p:nvSpPr>
        <p:spPr bwMode="auto">
          <a:noFill/>
          <a:ln>
            <a:miter lim="800000"/>
            <a:headEnd/>
            <a:tailEnd/>
          </a:ln>
        </p:spPr>
        <p:txBody>
          <a:bodyPr/>
          <a:lstStyle/>
          <a:p>
            <a:fld id="{FDDDB35E-7390-C749-ABAC-1A3AD69DD6F7}" type="slidenum">
              <a:rPr lang="fr-FR" sz="700"/>
              <a:pPr/>
              <a:t>33</a:t>
            </a:fld>
            <a:endParaRPr lang="fr-FR" sz="700"/>
          </a:p>
        </p:txBody>
      </p:sp>
      <p:sp>
        <p:nvSpPr>
          <p:cNvPr id="36868" name="ZoneTexte 2"/>
          <p:cNvSpPr txBox="1">
            <a:spLocks noChangeArrowheads="1"/>
          </p:cNvSpPr>
          <p:nvPr/>
        </p:nvSpPr>
        <p:spPr bwMode="auto">
          <a:xfrm>
            <a:off x="896938" y="1412875"/>
            <a:ext cx="7200900" cy="584200"/>
          </a:xfrm>
          <a:prstGeom prst="rect">
            <a:avLst/>
          </a:prstGeom>
          <a:noFill/>
          <a:ln w="9525">
            <a:noFill/>
            <a:miter lim="800000"/>
            <a:headEnd/>
            <a:tailEnd/>
          </a:ln>
        </p:spPr>
        <p:txBody>
          <a:bodyPr>
            <a:prstTxWarp prst="textNoShape">
              <a:avLst/>
            </a:prstTxWarp>
            <a:spAutoFit/>
          </a:bodyPr>
          <a:lstStyle/>
          <a:p>
            <a:pPr>
              <a:buFont typeface="Arial" pitchFamily="4" charset="-52"/>
              <a:buNone/>
            </a:pPr>
            <a:r>
              <a:rPr lang="fr-FR" sz="1600">
                <a:solidFill>
                  <a:srgbClr val="3C5F6F"/>
                </a:solidFill>
                <a:latin typeface="Fago Offc" pitchFamily="34" charset="0"/>
              </a:rPr>
              <a:t>Sudoscan est une méthode facile, rapide, et fiable, qui est comparable aux autres tests pour la détection de polyneuropathies douloureuses des petites fibres</a:t>
            </a:r>
            <a:r>
              <a:rPr lang="en-US" sz="1600">
                <a:solidFill>
                  <a:srgbClr val="3C5F6F"/>
                </a:solidFill>
                <a:latin typeface="Fago Offc" pitchFamily="34" charset="0"/>
              </a:rPr>
              <a:t>.</a:t>
            </a:r>
          </a:p>
        </p:txBody>
      </p:sp>
      <p:sp>
        <p:nvSpPr>
          <p:cNvPr id="15" name="Rectangle 14"/>
          <p:cNvSpPr/>
          <p:nvPr/>
        </p:nvSpPr>
        <p:spPr>
          <a:xfrm>
            <a:off x="755650" y="1603375"/>
            <a:ext cx="33338" cy="534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7"/>
          <p:cNvSpPr>
            <a:spLocks noChangeArrowheads="1"/>
          </p:cNvSpPr>
          <p:nvPr/>
        </p:nvSpPr>
        <p:spPr bwMode="auto">
          <a:xfrm>
            <a:off x="900113" y="5643563"/>
            <a:ext cx="7200900" cy="1200150"/>
          </a:xfrm>
          <a:prstGeom prst="rect">
            <a:avLst/>
          </a:prstGeom>
          <a:solidFill>
            <a:schemeClr val="bg1">
              <a:lumMod val="95000"/>
            </a:schemeClr>
          </a:solidFill>
          <a:ln>
            <a:noFill/>
          </a:ln>
        </p:spPr>
        <p:txBody>
          <a:bodyPr>
            <a:prstTxWarp prst="textNoShape">
              <a:avLst/>
            </a:prstTxWarp>
            <a:spAutoFit/>
          </a:bodyPr>
          <a:lstStyle/>
          <a:p>
            <a:pPr marL="0" lvl="1" algn="just" eaLnBrk="1" hangingPunct="1">
              <a:defRPr/>
            </a:pPr>
            <a:r>
              <a:rPr lang="fr-FR" sz="800" b="1">
                <a:solidFill>
                  <a:srgbClr val="446675"/>
                </a:solidFill>
                <a:latin typeface="Fago Corr Sans Offc" pitchFamily="34" charset="-52"/>
                <a:ea typeface="MS PGothic" pitchFamily="34" charset="-128"/>
                <a:cs typeface="Fago Corr Sans Offc" pitchFamily="34" charset="-52"/>
              </a:rPr>
              <a:t>Méthode: </a:t>
            </a:r>
          </a:p>
          <a:p>
            <a:pPr marL="0" lvl="1" algn="just" eaLnBrk="1" hangingPunct="1">
              <a:buFontTx/>
              <a:buChar char="-"/>
              <a:defRPr/>
            </a:pPr>
            <a:r>
              <a:rPr lang="fr-FR" sz="800">
                <a:solidFill>
                  <a:srgbClr val="446675"/>
                </a:solidFill>
                <a:latin typeface="Fago Corr Sans Offc" pitchFamily="34" charset="-52"/>
                <a:ea typeface="MS PGothic" pitchFamily="34" charset="-128"/>
                <a:cs typeface="Fago Corr Sans Offc" pitchFamily="34" charset="-52"/>
              </a:rPr>
              <a:t>87 patients avec Polyneuropathie douloureuse des petites fibres (SFPN) : 33 avec SFPN Certaine 54 avec SFPN Possible. 16 patients n’avaient aucun test anormal. Les résultats ont été compares à 174 contrôles sains. </a:t>
            </a:r>
          </a:p>
          <a:p>
            <a:pPr marL="0" lvl="1" algn="just" eaLnBrk="1" hangingPunct="1">
              <a:buFontTx/>
              <a:buChar char="-"/>
              <a:defRPr/>
            </a:pPr>
            <a:r>
              <a:rPr lang="fr-FR" sz="800">
                <a:solidFill>
                  <a:srgbClr val="446675"/>
                </a:solidFill>
                <a:latin typeface="Fago Corr Sans Offc" pitchFamily="34" charset="-52"/>
                <a:ea typeface="MS PGothic" pitchFamily="34" charset="-128"/>
                <a:cs typeface="Fago Corr Sans Offc" pitchFamily="34" charset="-52"/>
              </a:rPr>
              <a:t>Les SFPN on été évaluées avec le Test de Dysfonctions Autonomes (Compound Autonomic Dysfunction Test, CADT) </a:t>
            </a:r>
          </a:p>
          <a:p>
            <a:pPr marL="0" lvl="1" algn="just" eaLnBrk="1" hangingPunct="1">
              <a:buFontTx/>
              <a:buChar char="-"/>
              <a:defRPr/>
            </a:pPr>
            <a:r>
              <a:rPr lang="fr-FR" sz="800">
                <a:solidFill>
                  <a:srgbClr val="446675"/>
                </a:solidFill>
                <a:latin typeface="Fago Corr Sans Offc" pitchFamily="34" charset="-52"/>
                <a:ea typeface="MS PGothic" pitchFamily="34" charset="-128"/>
                <a:cs typeface="Fago Corr Sans Offc" pitchFamily="34" charset="-52"/>
              </a:rPr>
              <a:t>Les examens cliniques n’ont montré aucun signe d’altération des grosses fibres selon les valeurs normales conventionnelles de NCS. </a:t>
            </a:r>
          </a:p>
          <a:p>
            <a:pPr marL="0" lvl="1" algn="just" eaLnBrk="1" hangingPunct="1">
              <a:buFontTx/>
              <a:buChar char="-"/>
              <a:defRPr/>
            </a:pPr>
            <a:r>
              <a:rPr lang="fr-FR" sz="800">
                <a:solidFill>
                  <a:srgbClr val="446675"/>
                </a:solidFill>
                <a:latin typeface="Fago Corr Sans Offc" pitchFamily="34" charset="-52"/>
                <a:ea typeface="MS PGothic" pitchFamily="34" charset="-128"/>
                <a:cs typeface="Fago Corr Sans Offc" pitchFamily="34" charset="-52"/>
              </a:rPr>
              <a:t>Cinq tests: Test de Détection de la Chaleur (WDT), Test de Détection du Froid (CDT), Potentiel Evoqué Laser (LEP), Réponse Cutanée Sympathique (SSR), et Conductance Électrochimique de la Peau (ESC, SUDOSCAN).</a:t>
            </a:r>
          </a:p>
          <a:p>
            <a:pPr marL="0" lvl="1" algn="just" eaLnBrk="1" hangingPunct="1">
              <a:buFontTx/>
              <a:buChar char="-"/>
              <a:defRPr/>
            </a:pPr>
            <a:r>
              <a:rPr lang="fr-FR" sz="800">
                <a:solidFill>
                  <a:srgbClr val="446675"/>
                </a:solidFill>
                <a:latin typeface="Fago Corr Sans Offc" pitchFamily="34" charset="-52"/>
                <a:ea typeface="MS PGothic" pitchFamily="34" charset="-128"/>
                <a:cs typeface="Fago Corr Sans Offc" pitchFamily="34" charset="-52"/>
              </a:rPr>
              <a:t>Les résultats obtenus chez les patients on été classifies comme “normal” ou “anormal” (quand au moins un des tests avait des valeurs anormales, sur au moins un membre, pour soit l’amplitude soit la latence en ce qui concerne le LEP ou SSR).</a:t>
            </a:r>
          </a:p>
        </p:txBody>
      </p:sp>
      <p:sp>
        <p:nvSpPr>
          <p:cNvPr id="36871" name="Rectangle 15"/>
          <p:cNvSpPr>
            <a:spLocks noChangeArrowheads="1"/>
          </p:cNvSpPr>
          <p:nvPr/>
        </p:nvSpPr>
        <p:spPr bwMode="auto">
          <a:xfrm>
            <a:off x="896938" y="5164138"/>
            <a:ext cx="5970587" cy="484187"/>
          </a:xfrm>
          <a:prstGeom prst="rect">
            <a:avLst/>
          </a:prstGeom>
          <a:noFill/>
          <a:ln w="9525">
            <a:noFill/>
            <a:miter lim="800000"/>
            <a:headEnd/>
            <a:tailEnd/>
          </a:ln>
        </p:spPr>
        <p:txBody>
          <a:bodyPr>
            <a:prstTxWarp prst="textNoShape">
              <a:avLst/>
            </a:prstTxWarp>
            <a:spAutoFit/>
          </a:bodyPr>
          <a:lstStyle/>
          <a:p>
            <a:pPr eaLnBrk="1" hangingPunct="1">
              <a:spcBef>
                <a:spcPct val="20000"/>
              </a:spcBef>
              <a:buFont typeface="Arial" pitchFamily="4" charset="-52"/>
              <a:buNone/>
            </a:pPr>
            <a:r>
              <a:rPr lang="en-US" sz="700" u="sng">
                <a:solidFill>
                  <a:schemeClr val="tx2"/>
                </a:solidFill>
                <a:latin typeface="Calibri" pitchFamily="4" charset="0"/>
              </a:rPr>
              <a:t>Publication</a:t>
            </a:r>
            <a:r>
              <a:rPr lang="en-US" sz="700">
                <a:solidFill>
                  <a:schemeClr val="tx2"/>
                </a:solidFill>
                <a:latin typeface="Calibri" pitchFamily="4" charset="0"/>
              </a:rPr>
              <a:t>: (Diagnostique des neuropathies des petites fibres : Une étude comparative des 5 tests neurophysiologiques)</a:t>
            </a:r>
          </a:p>
          <a:p>
            <a:pPr eaLnBrk="1" hangingPunct="1">
              <a:spcBef>
                <a:spcPct val="20000"/>
              </a:spcBef>
              <a:buFont typeface="Arial" pitchFamily="4" charset="-52"/>
              <a:buNone/>
            </a:pPr>
            <a:r>
              <a:rPr lang="en-US" sz="700" b="1">
                <a:solidFill>
                  <a:schemeClr val="tx2"/>
                </a:solidFill>
                <a:latin typeface="Calibri" pitchFamily="4" charset="0"/>
                <a:ea typeface="Calibri" pitchFamily="4" charset="0"/>
              </a:rPr>
              <a:t>Diagnosis of small fiber neuropathy: A comparative study of five neurophysiological tests.</a:t>
            </a:r>
            <a:r>
              <a:rPr lang="fr-FR" sz="700" b="1">
                <a:solidFill>
                  <a:schemeClr val="tx2"/>
                </a:solidFill>
                <a:latin typeface="Calibri" pitchFamily="4" charset="0"/>
                <a:ea typeface="Calibri" pitchFamily="4" charset="0"/>
              </a:rPr>
              <a:t> </a:t>
            </a:r>
            <a:endParaRPr lang="en-US" sz="700" b="1">
              <a:solidFill>
                <a:schemeClr val="tx2"/>
              </a:solidFill>
              <a:latin typeface="Calibri" pitchFamily="4" charset="0"/>
            </a:endParaRPr>
          </a:p>
          <a:p>
            <a:pPr eaLnBrk="1" hangingPunct="1">
              <a:spcBef>
                <a:spcPct val="20000"/>
              </a:spcBef>
              <a:buFont typeface="Arial" pitchFamily="4" charset="-52"/>
              <a:buNone/>
            </a:pPr>
            <a:r>
              <a:rPr lang="fr-FR" sz="700">
                <a:solidFill>
                  <a:schemeClr val="tx2"/>
                </a:solidFill>
                <a:latin typeface="Calibri" pitchFamily="4" charset="0"/>
                <a:ea typeface="Calibri" pitchFamily="4" charset="0"/>
                <a:cs typeface="Calibri" pitchFamily="4" charset="0"/>
              </a:rPr>
              <a:t>Lefaucheur JP., et al. (2015) </a:t>
            </a:r>
            <a:r>
              <a:rPr lang="fr-FR" sz="700" i="1">
                <a:solidFill>
                  <a:schemeClr val="tx2"/>
                </a:solidFill>
                <a:latin typeface="Calibri" pitchFamily="4" charset="0"/>
                <a:ea typeface="Calibri" pitchFamily="4" charset="0"/>
                <a:cs typeface="Calibri" pitchFamily="4" charset="0"/>
              </a:rPr>
              <a:t>Neurophysiol Clin. </a:t>
            </a:r>
            <a:r>
              <a:rPr lang="fr-FR" sz="700">
                <a:solidFill>
                  <a:schemeClr val="tx2"/>
                </a:solidFill>
                <a:latin typeface="Calibri" pitchFamily="4" charset="0"/>
                <a:ea typeface="Calibri" pitchFamily="4" charset="0"/>
                <a:cs typeface="Calibri" pitchFamily="4" charset="0"/>
              </a:rPr>
              <a:t>2015 Dec;45(6):445-55. doi: 10.1016/j.neucli.2015.09.012. Epub 2015 Nov 17.</a:t>
            </a:r>
          </a:p>
        </p:txBody>
      </p:sp>
      <p:pic>
        <p:nvPicPr>
          <p:cNvPr id="36872" name="Picture 6"/>
          <p:cNvPicPr>
            <a:picLocks noChangeAspect="1"/>
          </p:cNvPicPr>
          <p:nvPr/>
        </p:nvPicPr>
        <p:blipFill>
          <a:blip r:embed="rId2"/>
          <a:srcRect l="2097" t="3186" r="2094" b="3706"/>
          <a:stretch>
            <a:fillRect/>
          </a:stretch>
        </p:blipFill>
        <p:spPr bwMode="auto">
          <a:xfrm>
            <a:off x="1665288" y="2878138"/>
            <a:ext cx="3016250" cy="1728787"/>
          </a:xfrm>
          <a:prstGeom prst="rect">
            <a:avLst/>
          </a:prstGeom>
          <a:noFill/>
          <a:ln w="9525">
            <a:noFill/>
            <a:miter lim="800000"/>
            <a:headEnd/>
            <a:tailEnd/>
          </a:ln>
        </p:spPr>
      </p:pic>
      <p:pic>
        <p:nvPicPr>
          <p:cNvPr id="36873" name="Picture 9"/>
          <p:cNvPicPr>
            <a:picLocks noChangeAspect="1"/>
          </p:cNvPicPr>
          <p:nvPr/>
        </p:nvPicPr>
        <p:blipFill>
          <a:blip r:embed="rId3"/>
          <a:srcRect l="1657" t="3365" r="1656" b="3528"/>
          <a:stretch>
            <a:fillRect/>
          </a:stretch>
        </p:blipFill>
        <p:spPr bwMode="auto">
          <a:xfrm>
            <a:off x="5205413" y="3055938"/>
            <a:ext cx="2319337" cy="1452562"/>
          </a:xfrm>
          <a:prstGeom prst="rect">
            <a:avLst/>
          </a:prstGeom>
          <a:noFill/>
          <a:ln w="9525">
            <a:solidFill>
              <a:schemeClr val="tx1"/>
            </a:solidFill>
            <a:miter lim="800000"/>
            <a:headEnd/>
            <a:tailEnd/>
          </a:ln>
        </p:spPr>
      </p:pic>
      <p:sp>
        <p:nvSpPr>
          <p:cNvPr id="36874" name="TextBox 28"/>
          <p:cNvSpPr txBox="1">
            <a:spLocks noChangeArrowheads="1"/>
          </p:cNvSpPr>
          <p:nvPr/>
        </p:nvSpPr>
        <p:spPr bwMode="auto">
          <a:xfrm>
            <a:off x="1863725" y="4660900"/>
            <a:ext cx="728663" cy="369888"/>
          </a:xfrm>
          <a:prstGeom prst="rect">
            <a:avLst/>
          </a:prstGeom>
          <a:noFill/>
          <a:ln w="9525">
            <a:noFill/>
            <a:miter lim="800000"/>
            <a:headEnd/>
            <a:tailEnd/>
          </a:ln>
        </p:spPr>
        <p:txBody>
          <a:bodyPr wrap="none">
            <a:prstTxWarp prst="textNoShape">
              <a:avLst/>
            </a:prstTxWarp>
            <a:spAutoFit/>
          </a:bodyPr>
          <a:lstStyle/>
          <a:p>
            <a:pPr algn="ctr"/>
            <a:r>
              <a:rPr lang="fr-FR" sz="600">
                <a:latin typeface="Calibri" pitchFamily="4" charset="0"/>
              </a:rPr>
              <a:t>Fibres nerveuses </a:t>
            </a:r>
          </a:p>
          <a:p>
            <a:pPr algn="ctr"/>
            <a:r>
              <a:rPr lang="fr-FR" sz="600">
                <a:latin typeface="Calibri" pitchFamily="4" charset="0"/>
              </a:rPr>
              <a:t>A-delta </a:t>
            </a:r>
          </a:p>
          <a:p>
            <a:pPr algn="ctr"/>
            <a:endParaRPr lang="fr-FR" sz="600">
              <a:latin typeface="Calibri" pitchFamily="4" charset="0"/>
            </a:endParaRPr>
          </a:p>
        </p:txBody>
      </p:sp>
      <p:sp>
        <p:nvSpPr>
          <p:cNvPr id="36875" name="Rectangle 10"/>
          <p:cNvSpPr>
            <a:spLocks noChangeArrowheads="1"/>
          </p:cNvSpPr>
          <p:nvPr/>
        </p:nvSpPr>
        <p:spPr bwMode="auto">
          <a:xfrm>
            <a:off x="2432050" y="4640263"/>
            <a:ext cx="685800" cy="369887"/>
          </a:xfrm>
          <a:prstGeom prst="rect">
            <a:avLst/>
          </a:prstGeom>
          <a:noFill/>
          <a:ln w="9525">
            <a:noFill/>
            <a:miter lim="800000"/>
            <a:headEnd/>
            <a:tailEnd/>
          </a:ln>
        </p:spPr>
        <p:txBody>
          <a:bodyPr wrap="none">
            <a:prstTxWarp prst="textNoShape">
              <a:avLst/>
            </a:prstTxWarp>
            <a:spAutoFit/>
          </a:bodyPr>
          <a:lstStyle/>
          <a:p>
            <a:pPr algn="ctr"/>
            <a:r>
              <a:rPr lang="fr-FR" sz="600">
                <a:latin typeface="Calibri" pitchFamily="4" charset="0"/>
              </a:rPr>
              <a:t>Petites fibre </a:t>
            </a:r>
          </a:p>
          <a:p>
            <a:pPr algn="ctr"/>
            <a:r>
              <a:rPr lang="fr-FR" sz="600">
                <a:latin typeface="Calibri" pitchFamily="4" charset="0"/>
              </a:rPr>
              <a:t>autonomicques </a:t>
            </a:r>
          </a:p>
          <a:p>
            <a:pPr algn="ctr"/>
            <a:r>
              <a:rPr lang="fr-FR" sz="600">
                <a:latin typeface="Calibri" pitchFamily="4" charset="0"/>
              </a:rPr>
              <a:t>B &amp; C</a:t>
            </a:r>
          </a:p>
        </p:txBody>
      </p:sp>
      <p:sp>
        <p:nvSpPr>
          <p:cNvPr id="36876" name="Rectangle 11"/>
          <p:cNvSpPr>
            <a:spLocks noChangeArrowheads="1"/>
          </p:cNvSpPr>
          <p:nvPr/>
        </p:nvSpPr>
        <p:spPr bwMode="auto">
          <a:xfrm>
            <a:off x="2968625" y="4637088"/>
            <a:ext cx="657225" cy="369887"/>
          </a:xfrm>
          <a:prstGeom prst="rect">
            <a:avLst/>
          </a:prstGeom>
          <a:noFill/>
          <a:ln w="9525">
            <a:noFill/>
            <a:miter lim="800000"/>
            <a:headEnd/>
            <a:tailEnd/>
          </a:ln>
        </p:spPr>
        <p:txBody>
          <a:bodyPr wrap="none">
            <a:prstTxWarp prst="textNoShape">
              <a:avLst/>
            </a:prstTxWarp>
            <a:spAutoFit/>
          </a:bodyPr>
          <a:lstStyle/>
          <a:p>
            <a:pPr algn="ctr"/>
            <a:r>
              <a:rPr lang="fr-FR" sz="600">
                <a:latin typeface="Calibri" pitchFamily="4" charset="0"/>
              </a:rPr>
              <a:t>Fibre C </a:t>
            </a:r>
          </a:p>
          <a:p>
            <a:pPr algn="ctr"/>
            <a:r>
              <a:rPr lang="fr-FR" sz="600">
                <a:latin typeface="Calibri" pitchFamily="4" charset="0"/>
              </a:rPr>
              <a:t>sensitive </a:t>
            </a:r>
          </a:p>
          <a:p>
            <a:pPr algn="ctr"/>
            <a:r>
              <a:rPr lang="fr-FR" sz="600">
                <a:latin typeface="Calibri" pitchFamily="4" charset="0"/>
              </a:rPr>
              <a:t>non myelinisée</a:t>
            </a:r>
          </a:p>
        </p:txBody>
      </p:sp>
      <p:sp>
        <p:nvSpPr>
          <p:cNvPr id="36877" name="Rectangle 23"/>
          <p:cNvSpPr>
            <a:spLocks noChangeArrowheads="1"/>
          </p:cNvSpPr>
          <p:nvPr/>
        </p:nvSpPr>
        <p:spPr bwMode="auto">
          <a:xfrm>
            <a:off x="4071938" y="4637088"/>
            <a:ext cx="606425" cy="461962"/>
          </a:xfrm>
          <a:prstGeom prst="rect">
            <a:avLst/>
          </a:prstGeom>
          <a:noFill/>
          <a:ln w="9525">
            <a:noFill/>
            <a:miter lim="800000"/>
            <a:headEnd/>
            <a:tailEnd/>
          </a:ln>
        </p:spPr>
        <p:txBody>
          <a:bodyPr wrap="none">
            <a:prstTxWarp prst="textNoShape">
              <a:avLst/>
            </a:prstTxWarp>
            <a:spAutoFit/>
          </a:bodyPr>
          <a:lstStyle/>
          <a:p>
            <a:pPr algn="ctr"/>
            <a:r>
              <a:rPr lang="fr-FR" sz="600">
                <a:latin typeface="Calibri" pitchFamily="4" charset="0"/>
              </a:rPr>
              <a:t>Fibre A-delta </a:t>
            </a:r>
          </a:p>
          <a:p>
            <a:pPr algn="ctr"/>
            <a:r>
              <a:rPr lang="fr-FR" sz="600">
                <a:latin typeface="Calibri" pitchFamily="4" charset="0"/>
              </a:rPr>
              <a:t>sensitive </a:t>
            </a:r>
          </a:p>
          <a:p>
            <a:pPr algn="ctr"/>
            <a:r>
              <a:rPr lang="fr-FR" sz="600">
                <a:latin typeface="Calibri" pitchFamily="4" charset="0"/>
              </a:rPr>
              <a:t>légèrement </a:t>
            </a:r>
          </a:p>
          <a:p>
            <a:pPr algn="ctr"/>
            <a:r>
              <a:rPr lang="fr-FR" sz="600">
                <a:latin typeface="Calibri" pitchFamily="4" charset="0"/>
              </a:rPr>
              <a:t>myélinisées</a:t>
            </a:r>
          </a:p>
        </p:txBody>
      </p:sp>
      <p:sp>
        <p:nvSpPr>
          <p:cNvPr id="26" name="Rectangle 25"/>
          <p:cNvSpPr/>
          <p:nvPr/>
        </p:nvSpPr>
        <p:spPr bwMode="auto">
          <a:xfrm>
            <a:off x="1619250" y="2860675"/>
            <a:ext cx="3062288" cy="22240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879" name="Rectangle 15"/>
          <p:cNvSpPr>
            <a:spLocks noChangeArrowheads="1"/>
          </p:cNvSpPr>
          <p:nvPr/>
        </p:nvSpPr>
        <p:spPr bwMode="auto">
          <a:xfrm>
            <a:off x="896938" y="2174875"/>
            <a:ext cx="5970587" cy="207963"/>
          </a:xfrm>
          <a:prstGeom prst="rect">
            <a:avLst/>
          </a:prstGeom>
          <a:noFill/>
          <a:ln w="9525">
            <a:noFill/>
            <a:miter lim="800000"/>
            <a:headEnd/>
            <a:tailEnd/>
          </a:ln>
        </p:spPr>
        <p:txBody>
          <a:bodyPr>
            <a:prstTxWarp prst="textNoShape">
              <a:avLst/>
            </a:prstTxWarp>
            <a:spAutoFit/>
          </a:bodyPr>
          <a:lstStyle/>
          <a:p>
            <a:pPr eaLnBrk="1" hangingPunct="1">
              <a:spcBef>
                <a:spcPct val="20000"/>
              </a:spcBef>
              <a:buFont typeface="Arial" pitchFamily="4" charset="-52"/>
              <a:buNone/>
            </a:pPr>
            <a:r>
              <a:rPr lang="fr-FR" sz="700">
                <a:solidFill>
                  <a:schemeClr val="tx2"/>
                </a:solidFill>
                <a:latin typeface="Calibri" pitchFamily="4" charset="0"/>
                <a:ea typeface="Calibri" pitchFamily="4" charset="0"/>
                <a:cs typeface="Calibri" pitchFamily="4" charset="0"/>
              </a:rPr>
              <a:t>Jean-Pascal Lefaucheur, CHU Henri Mondor,  Centre de référence des petites fibres de l’APHP.</a:t>
            </a:r>
          </a:p>
        </p:txBody>
      </p:sp>
      <p:sp>
        <p:nvSpPr>
          <p:cNvPr id="36880" name="TextBox 2"/>
          <p:cNvSpPr txBox="1">
            <a:spLocks noChangeArrowheads="1"/>
          </p:cNvSpPr>
          <p:nvPr/>
        </p:nvSpPr>
        <p:spPr bwMode="auto">
          <a:xfrm>
            <a:off x="1685925" y="2900363"/>
            <a:ext cx="2928938" cy="646112"/>
          </a:xfrm>
          <a:prstGeom prst="rect">
            <a:avLst/>
          </a:prstGeom>
          <a:solidFill>
            <a:schemeClr val="bg1"/>
          </a:solidFill>
          <a:ln w="9525">
            <a:noFill/>
            <a:miter lim="800000"/>
            <a:headEnd/>
            <a:tailEnd/>
          </a:ln>
        </p:spPr>
        <p:txBody>
          <a:bodyPr>
            <a:prstTxWarp prst="textNoShape">
              <a:avLst/>
            </a:prstTxWarp>
            <a:spAutoFit/>
          </a:bodyPr>
          <a:lstStyle/>
          <a:p>
            <a:pPr algn="ctr"/>
            <a:r>
              <a:rPr lang="fr-FR" sz="1200">
                <a:solidFill>
                  <a:srgbClr val="5C5C5C"/>
                </a:solidFill>
                <a:latin typeface="Calibri" pitchFamily="4" charset="0"/>
              </a:rPr>
              <a:t>Pourcentage de patients avec au moins 1 test anormal dans le groupe « SFPN Possible » </a:t>
            </a:r>
          </a:p>
        </p:txBody>
      </p:sp>
      <p:sp>
        <p:nvSpPr>
          <p:cNvPr id="36881" name="Rectangle 10"/>
          <p:cNvSpPr>
            <a:spLocks noChangeArrowheads="1"/>
          </p:cNvSpPr>
          <p:nvPr/>
        </p:nvSpPr>
        <p:spPr bwMode="auto">
          <a:xfrm>
            <a:off x="3511550" y="4651375"/>
            <a:ext cx="685800" cy="369888"/>
          </a:xfrm>
          <a:prstGeom prst="rect">
            <a:avLst/>
          </a:prstGeom>
          <a:noFill/>
          <a:ln w="9525">
            <a:noFill/>
            <a:miter lim="800000"/>
            <a:headEnd/>
            <a:tailEnd/>
          </a:ln>
        </p:spPr>
        <p:txBody>
          <a:bodyPr wrap="none">
            <a:prstTxWarp prst="textNoShape">
              <a:avLst/>
            </a:prstTxWarp>
            <a:spAutoFit/>
          </a:bodyPr>
          <a:lstStyle/>
          <a:p>
            <a:pPr algn="ctr"/>
            <a:r>
              <a:rPr lang="fr-FR" sz="600">
                <a:latin typeface="Calibri" pitchFamily="4" charset="0"/>
              </a:rPr>
              <a:t>Petites fibre </a:t>
            </a:r>
          </a:p>
          <a:p>
            <a:pPr algn="ctr"/>
            <a:r>
              <a:rPr lang="fr-FR" sz="600">
                <a:latin typeface="Calibri" pitchFamily="4" charset="0"/>
              </a:rPr>
              <a:t>autonomicques </a:t>
            </a:r>
          </a:p>
          <a:p>
            <a:pPr algn="ctr"/>
            <a:r>
              <a:rPr lang="fr-FR" sz="600">
                <a:latin typeface="Calibri" pitchFamily="4" charset="0"/>
              </a:rPr>
              <a:t>B &amp; C</a:t>
            </a:r>
          </a:p>
        </p:txBody>
      </p:sp>
      <p:sp>
        <p:nvSpPr>
          <p:cNvPr id="36882" name="TextBox 18"/>
          <p:cNvSpPr txBox="1">
            <a:spLocks noChangeArrowheads="1"/>
          </p:cNvSpPr>
          <p:nvPr/>
        </p:nvSpPr>
        <p:spPr bwMode="auto">
          <a:xfrm>
            <a:off x="5205413" y="3055938"/>
            <a:ext cx="2247900" cy="552450"/>
          </a:xfrm>
          <a:prstGeom prst="rect">
            <a:avLst/>
          </a:prstGeom>
          <a:solidFill>
            <a:schemeClr val="bg1"/>
          </a:solidFill>
          <a:ln w="9525">
            <a:noFill/>
            <a:miter lim="800000"/>
            <a:headEnd/>
            <a:tailEnd/>
          </a:ln>
        </p:spPr>
        <p:txBody>
          <a:bodyPr>
            <a:prstTxWarp prst="textNoShape">
              <a:avLst/>
            </a:prstTxWarp>
            <a:spAutoFit/>
          </a:bodyPr>
          <a:lstStyle/>
          <a:p>
            <a:pPr algn="ctr"/>
            <a:r>
              <a:rPr lang="fr-FR" sz="1000">
                <a:solidFill>
                  <a:srgbClr val="5C5C5C"/>
                </a:solidFill>
                <a:latin typeface="Calibri" pitchFamily="4" charset="0"/>
              </a:rPr>
              <a:t>Pourcentage de patients avec au moins 1 test anormal dans le groupe </a:t>
            </a:r>
          </a:p>
          <a:p>
            <a:pPr algn="ctr"/>
            <a:r>
              <a:rPr lang="fr-FR" sz="1000">
                <a:solidFill>
                  <a:srgbClr val="5C5C5C"/>
                </a:solidFill>
                <a:latin typeface="Calibri" pitchFamily="4" charset="0"/>
              </a:rPr>
              <a:t>« SFPN Certaine »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re 1"/>
          <p:cNvSpPr>
            <a:spLocks noGrp="1"/>
          </p:cNvSpPr>
          <p:nvPr>
            <p:ph type="title"/>
          </p:nvPr>
        </p:nvSpPr>
        <p:spPr>
          <a:xfrm>
            <a:off x="457200" y="274638"/>
            <a:ext cx="8283575" cy="850900"/>
          </a:xfrm>
        </p:spPr>
        <p:txBody>
          <a:bodyPr>
            <a:normAutofit fontScale="90000"/>
          </a:bodyPr>
          <a:lstStyle/>
          <a:p>
            <a:pPr>
              <a:buFont typeface="Wingdings" pitchFamily="4" charset="2"/>
              <a:buNone/>
            </a:pPr>
            <a:r>
              <a:rPr lang="fr-FR" sz="2800" cap="none"/>
              <a:t>SUDOSCAN, PERMET DE DÉTECTER LES NEUROPATHIES CHEZ LES DIABÉTIQUES</a:t>
            </a:r>
          </a:p>
        </p:txBody>
      </p:sp>
      <p:sp>
        <p:nvSpPr>
          <p:cNvPr id="37891" name="Espace réservé du contenu 2"/>
          <p:cNvSpPr>
            <a:spLocks noGrp="1"/>
          </p:cNvSpPr>
          <p:nvPr>
            <p:ph idx="1"/>
          </p:nvPr>
        </p:nvSpPr>
        <p:spPr>
          <a:xfrm>
            <a:off x="1169988" y="1422400"/>
            <a:ext cx="7570787" cy="914400"/>
          </a:xfrm>
        </p:spPr>
        <p:txBody>
          <a:bodyPr/>
          <a:lstStyle/>
          <a:p>
            <a:pPr marL="0" indent="0">
              <a:buFont typeface="Wingdings" pitchFamily="4" charset="2"/>
              <a:buNone/>
            </a:pPr>
            <a:endParaRPr lang="fr-FR" sz="1800"/>
          </a:p>
          <a:p>
            <a:pPr marL="0" indent="0">
              <a:buFont typeface="Wingdings" pitchFamily="4" charset="2"/>
              <a:buNone/>
            </a:pPr>
            <a:endParaRPr lang="fr-FR" sz="1800"/>
          </a:p>
        </p:txBody>
      </p:sp>
      <p:sp>
        <p:nvSpPr>
          <p:cNvPr id="37892" name="Espace réservé du numéro de diapositive 3"/>
          <p:cNvSpPr>
            <a:spLocks noGrp="1"/>
          </p:cNvSpPr>
          <p:nvPr>
            <p:ph type="sldNum" sz="quarter" idx="10"/>
          </p:nvPr>
        </p:nvSpPr>
        <p:spPr bwMode="auto">
          <a:noFill/>
          <a:ln>
            <a:miter lim="800000"/>
            <a:headEnd/>
            <a:tailEnd/>
          </a:ln>
        </p:spPr>
        <p:txBody>
          <a:bodyPr/>
          <a:lstStyle/>
          <a:p>
            <a:fld id="{7672C079-BB91-3542-8E39-26305F2531BD}" type="slidenum">
              <a:rPr lang="fr-FR"/>
              <a:pPr/>
              <a:t>34</a:t>
            </a:fld>
            <a:endParaRPr lang="fr-FR"/>
          </a:p>
        </p:txBody>
      </p:sp>
      <p:graphicFrame>
        <p:nvGraphicFramePr>
          <p:cNvPr id="13" name="Tableau 12"/>
          <p:cNvGraphicFramePr>
            <a:graphicFrameLocks noGrp="1"/>
          </p:cNvGraphicFramePr>
          <p:nvPr/>
        </p:nvGraphicFramePr>
        <p:xfrm>
          <a:off x="2573338" y="4724400"/>
          <a:ext cx="3486150" cy="873125"/>
        </p:xfrm>
        <a:graphic>
          <a:graphicData uri="http://schemas.openxmlformats.org/drawingml/2006/table">
            <a:tbl>
              <a:tblPr/>
              <a:tblGrid>
                <a:gridCol w="3486150"/>
              </a:tblGrid>
              <a:tr h="873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a:ln>
                            <a:noFill/>
                          </a:ln>
                          <a:solidFill>
                            <a:srgbClr val="3C5F6F"/>
                          </a:solidFill>
                          <a:effectLst/>
                          <a:latin typeface="Fago Offc" pitchFamily="34" charset="-52"/>
                          <a:ea typeface="Arial" pitchFamily="4" charset="-52"/>
                          <a:cs typeface="Arial" pitchFamily="4" charset="-52"/>
                        </a:rPr>
                        <a:t>Les patients ayant des valeurs de ESC anormales avaient des scores NIS-LL moteur, sensoriel et total augmentés.</a:t>
                      </a:r>
                      <a:endParaRPr kumimoji="0" lang="fr-FR" sz="1500" b="1" i="0" u="none" strike="noStrike" cap="none" normalizeH="0" baseline="0">
                        <a:ln>
                          <a:noFill/>
                        </a:ln>
                        <a:solidFill>
                          <a:srgbClr val="FFFFFF"/>
                        </a:solidFill>
                        <a:effectLst/>
                        <a:latin typeface="Calibri" pitchFamily="4" charset="0"/>
                        <a:ea typeface="Arial" pitchFamily="4" charset="-52"/>
                        <a:cs typeface="Arial" pitchFamily="4" charset="-52"/>
                      </a:endParaRPr>
                    </a:p>
                  </a:txBody>
                  <a:tcPr marL="91426" marR="91426" marT="89927" marB="899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ACB00"/>
                      </a:solidFill>
                      <a:prstDash val="solid"/>
                      <a:round/>
                      <a:headEnd type="none" w="med" len="med"/>
                      <a:tailEnd type="none" w="med" len="med"/>
                    </a:lnT>
                    <a:lnB w="12700" cap="flat" cmpd="sng" algn="ctr">
                      <a:solidFill>
                        <a:srgbClr val="CACB00"/>
                      </a:solidFill>
                      <a:prstDash val="solid"/>
                      <a:round/>
                      <a:headEnd type="none" w="med" len="med"/>
                      <a:tailEnd type="none" w="med" len="med"/>
                    </a:lnB>
                    <a:lnTlToBr>
                      <a:noFill/>
                    </a:lnTlToBr>
                    <a:lnBlToTr>
                      <a:noFill/>
                    </a:lnBlToTr>
                    <a:noFill/>
                  </a:tcPr>
                </a:tc>
              </a:tr>
            </a:tbl>
          </a:graphicData>
        </a:graphic>
      </p:graphicFrame>
      <p:sp>
        <p:nvSpPr>
          <p:cNvPr id="37899" name="ZoneTexte 13"/>
          <p:cNvSpPr txBox="1">
            <a:spLocks noChangeArrowheads="1"/>
          </p:cNvSpPr>
          <p:nvPr/>
        </p:nvSpPr>
        <p:spPr bwMode="auto">
          <a:xfrm>
            <a:off x="2860675" y="2060575"/>
            <a:ext cx="2727325" cy="400050"/>
          </a:xfrm>
          <a:prstGeom prst="rect">
            <a:avLst/>
          </a:prstGeom>
          <a:noFill/>
          <a:ln w="9525">
            <a:noFill/>
            <a:miter lim="800000"/>
            <a:headEnd/>
            <a:tailEnd/>
          </a:ln>
        </p:spPr>
        <p:txBody>
          <a:bodyPr>
            <a:prstTxWarp prst="textNoShape">
              <a:avLst/>
            </a:prstTxWarp>
            <a:spAutoFit/>
          </a:bodyPr>
          <a:lstStyle/>
          <a:p>
            <a:pPr algn="ctr"/>
            <a:r>
              <a:rPr lang="fr-FR" sz="1000" b="1">
                <a:latin typeface="Fago Offc" pitchFamily="34" charset="0"/>
              </a:rPr>
              <a:t>Mesures de SUDOSCAN en fonction du score de neuropathie NIS-LL</a:t>
            </a:r>
          </a:p>
        </p:txBody>
      </p:sp>
      <p:sp>
        <p:nvSpPr>
          <p:cNvPr id="37900" name="ZoneTexte 2"/>
          <p:cNvSpPr txBox="1">
            <a:spLocks noChangeArrowheads="1"/>
          </p:cNvSpPr>
          <p:nvPr/>
        </p:nvSpPr>
        <p:spPr bwMode="auto">
          <a:xfrm>
            <a:off x="1077913" y="1431925"/>
            <a:ext cx="7753350" cy="338138"/>
          </a:xfrm>
          <a:prstGeom prst="rect">
            <a:avLst/>
          </a:prstGeom>
          <a:noFill/>
          <a:ln w="9525">
            <a:noFill/>
            <a:miter lim="800000"/>
            <a:headEnd/>
            <a:tailEnd/>
          </a:ln>
        </p:spPr>
        <p:txBody>
          <a:bodyPr>
            <a:prstTxWarp prst="textNoShape">
              <a:avLst/>
            </a:prstTxWarp>
            <a:spAutoFit/>
          </a:bodyPr>
          <a:lstStyle/>
          <a:p>
            <a:r>
              <a:rPr lang="fr-FR" sz="1600">
                <a:solidFill>
                  <a:srgbClr val="3C5F6F"/>
                </a:solidFill>
                <a:latin typeface="Fago Offc" pitchFamily="34" charset="0"/>
              </a:rPr>
              <a:t>Chez des diabétiques les mesures SUDOSCAN sont corrélées au score de NIS-LL. </a:t>
            </a:r>
          </a:p>
        </p:txBody>
      </p:sp>
      <p:sp>
        <p:nvSpPr>
          <p:cNvPr id="15" name="Rectangle 14"/>
          <p:cNvSpPr/>
          <p:nvPr/>
        </p:nvSpPr>
        <p:spPr>
          <a:xfrm>
            <a:off x="998538" y="1289050"/>
            <a:ext cx="4445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7"/>
          <p:cNvSpPr>
            <a:spLocks noChangeArrowheads="1"/>
          </p:cNvSpPr>
          <p:nvPr/>
        </p:nvSpPr>
        <p:spPr bwMode="auto">
          <a:xfrm>
            <a:off x="971550" y="5875338"/>
            <a:ext cx="7416800" cy="830262"/>
          </a:xfrm>
          <a:prstGeom prst="rect">
            <a:avLst/>
          </a:prstGeom>
          <a:solidFill>
            <a:schemeClr val="bg1">
              <a:lumMod val="95000"/>
            </a:schemeClr>
          </a:solidFill>
          <a:ln>
            <a:noFill/>
          </a:ln>
        </p:spPr>
        <p:txBody>
          <a:bodyPr>
            <a:prstTxWarp prst="textNoShape">
              <a:avLst/>
            </a:prstTxWarp>
            <a:spAutoFit/>
          </a:bodyPr>
          <a:lstStyle/>
          <a:p>
            <a:pPr marL="0" lvl="1" algn="just" eaLnBrk="1" hangingPunct="1">
              <a:defRPr/>
            </a:pPr>
            <a:r>
              <a:rPr lang="en-US" sz="800" b="1">
                <a:solidFill>
                  <a:srgbClr val="446675"/>
                </a:solidFill>
                <a:latin typeface="Fago Offc" pitchFamily="34" charset="-52"/>
                <a:ea typeface="MS PGothic" pitchFamily="34" charset="-128"/>
              </a:rPr>
              <a:t>Méthode</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62 patient diabétiques de type 2 et 21 patients diabétiques de type 1</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Evaluation neurologique: mesure de neuropathie avec le score NIS-LL</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a:t>
            </a:r>
            <a:r>
              <a:rPr lang="fr-FR" sz="800">
                <a:solidFill>
                  <a:srgbClr val="446675"/>
                </a:solidFill>
                <a:latin typeface="Fago Offc" pitchFamily="34" charset="-52"/>
                <a:ea typeface="MS PGothic" pitchFamily="34" charset="-128"/>
              </a:rPr>
              <a:t>Test de chaleur, froid et toucher: evaluations sensorielles quantitatives (QST)</a:t>
            </a:r>
          </a:p>
          <a:p>
            <a:pPr marL="0" lvl="1" algn="just" eaLnBrk="1" hangingPunct="1">
              <a:buFont typeface="Arial" pitchFamily="4" charset="-52"/>
              <a:buChar char="•"/>
              <a:defRPr/>
            </a:pPr>
            <a:r>
              <a:rPr lang="fr-FR" sz="800">
                <a:solidFill>
                  <a:srgbClr val="446675"/>
                </a:solidFill>
                <a:latin typeface="Fago Offc" pitchFamily="34" charset="-52"/>
                <a:ea typeface="MS PGothic" pitchFamily="34" charset="-128"/>
              </a:rPr>
              <a:t> Douleur symptomatique: échelle visuelle analogique</a:t>
            </a:r>
            <a:r>
              <a:rPr lang="en-US" sz="800">
                <a:solidFill>
                  <a:srgbClr val="446675"/>
                </a:solidFill>
                <a:latin typeface="Fago Offc" pitchFamily="34" charset="-52"/>
                <a:ea typeface="MS PGothic" pitchFamily="34" charset="-128"/>
              </a:rPr>
              <a:t> </a:t>
            </a:r>
          </a:p>
          <a:p>
            <a:pPr marL="0" lvl="1" algn="just" eaLnBrk="1" hangingPunct="1">
              <a:buFont typeface="Arial" pitchFamily="4" charset="-52"/>
              <a:buChar char="•"/>
              <a:defRPr/>
            </a:pPr>
            <a:r>
              <a:rPr lang="en-US" sz="800">
                <a:solidFill>
                  <a:srgbClr val="446675"/>
                </a:solidFill>
                <a:latin typeface="Fago Offc" pitchFamily="34" charset="-52"/>
                <a:ea typeface="MS PGothic" pitchFamily="34" charset="-128"/>
              </a:rPr>
              <a:t> Mesure de la fonction sudorale: SUDOSCAN (ESC, Electrochemical Skin Conductance)</a:t>
            </a:r>
          </a:p>
        </p:txBody>
      </p:sp>
      <p:sp>
        <p:nvSpPr>
          <p:cNvPr id="37903" name="Rectangle 15"/>
          <p:cNvSpPr>
            <a:spLocks noChangeArrowheads="1"/>
          </p:cNvSpPr>
          <p:nvPr/>
        </p:nvSpPr>
        <p:spPr bwMode="auto">
          <a:xfrm>
            <a:off x="946150" y="5476875"/>
            <a:ext cx="7959725" cy="400050"/>
          </a:xfrm>
          <a:prstGeom prst="rect">
            <a:avLst/>
          </a:prstGeom>
          <a:noFill/>
          <a:ln w="9525">
            <a:noFill/>
            <a:miter lim="800000"/>
            <a:headEnd/>
            <a:tailEnd/>
          </a:ln>
        </p:spPr>
        <p:txBody>
          <a:bodyPr>
            <a:prstTxWarp prst="textNoShape">
              <a:avLst/>
            </a:prstTxWarp>
            <a:spAutoFit/>
          </a:bodyPr>
          <a:lstStyle/>
          <a:p>
            <a:r>
              <a:rPr lang="en-US" sz="1000" b="1" i="1">
                <a:solidFill>
                  <a:srgbClr val="446675"/>
                </a:solidFill>
                <a:latin typeface="Fago Offc" pitchFamily="34" charset="0"/>
                <a:ea typeface="MS PGothic" pitchFamily="34" charset="-128"/>
                <a:cs typeface="MS PGothic" pitchFamily="34" charset="-128"/>
              </a:rPr>
              <a:t>Publication: </a:t>
            </a:r>
            <a:r>
              <a:rPr lang="en-US" sz="1000" b="1" i="1">
                <a:solidFill>
                  <a:schemeClr val="tx2"/>
                </a:solidFill>
                <a:latin typeface="Fago Offc" pitchFamily="34" charset="0"/>
                <a:ea typeface="MS PGothic" pitchFamily="34" charset="-128"/>
                <a:cs typeface="MS PGothic" pitchFamily="34" charset="-128"/>
              </a:rPr>
              <a:t>Sudoscan, a Noninvasive Tool for Detecting Diabetic Small Fiber Neuropathy and Autonomic Dysfunction. Vinik et al. Diabetic Technology &amp; Therapeutics, Vol 15, Number 11, 2013</a:t>
            </a:r>
            <a:endParaRPr lang="fr-FR" sz="1000" b="1" i="1">
              <a:solidFill>
                <a:schemeClr val="tx2"/>
              </a:solidFill>
              <a:latin typeface="Fago Offc" pitchFamily="34" charset="0"/>
              <a:ea typeface="MS PGothic" pitchFamily="34" charset="-128"/>
              <a:cs typeface="MS PGothic" pitchFamily="34" charset="-128"/>
            </a:endParaRPr>
          </a:p>
        </p:txBody>
      </p:sp>
      <p:pic>
        <p:nvPicPr>
          <p:cNvPr id="37904" name="Image 5"/>
          <p:cNvPicPr>
            <a:picLocks noChangeAspect="1"/>
          </p:cNvPicPr>
          <p:nvPr/>
        </p:nvPicPr>
        <p:blipFill>
          <a:blip r:embed="rId2"/>
          <a:srcRect b="22910"/>
          <a:stretch>
            <a:fillRect/>
          </a:stretch>
        </p:blipFill>
        <p:spPr bwMode="auto">
          <a:xfrm>
            <a:off x="3059113" y="2506663"/>
            <a:ext cx="2305050" cy="2065337"/>
          </a:xfrm>
          <a:prstGeom prst="rect">
            <a:avLst/>
          </a:prstGeom>
          <a:noFill/>
          <a:ln w="9525">
            <a:noFill/>
            <a:miter lim="800000"/>
            <a:headEnd/>
            <a:tailEnd/>
          </a:ln>
        </p:spPr>
      </p:pic>
      <p:sp>
        <p:nvSpPr>
          <p:cNvPr id="14" name="Rectangle 13"/>
          <p:cNvSpPr/>
          <p:nvPr/>
        </p:nvSpPr>
        <p:spPr>
          <a:xfrm>
            <a:off x="2555875" y="2060575"/>
            <a:ext cx="3529013" cy="2587625"/>
          </a:xfrm>
          <a:prstGeom prst="rect">
            <a:avLst/>
          </a:prstGeom>
          <a:noFill/>
          <a:ln w="19050">
            <a:solidFill>
              <a:srgbClr val="728F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274638"/>
            <a:ext cx="8283575" cy="850900"/>
          </a:xfrm>
        </p:spPr>
        <p:txBody>
          <a:bodyPr>
            <a:normAutofit fontScale="90000"/>
          </a:bodyPr>
          <a:lstStyle/>
          <a:p>
            <a:pPr>
              <a:buFont typeface="Wingdings" pitchFamily="4" charset="2"/>
              <a:buNone/>
            </a:pPr>
            <a:r>
              <a:rPr lang="fr-FR" sz="2800" cap="none"/>
              <a:t>SUDOSCAN, PAR DES DONNÉES QUANTITATIVES, PERMET DE SUIVRE L’EFFICACITÉ DES TRAITEMENTS DES DIABÉTIQUES</a:t>
            </a:r>
          </a:p>
        </p:txBody>
      </p:sp>
      <p:sp>
        <p:nvSpPr>
          <p:cNvPr id="38915" name="Espace réservé du contenu 2"/>
          <p:cNvSpPr>
            <a:spLocks noGrp="1"/>
          </p:cNvSpPr>
          <p:nvPr>
            <p:ph idx="1"/>
          </p:nvPr>
        </p:nvSpPr>
        <p:spPr>
          <a:xfrm>
            <a:off x="1169988" y="1422400"/>
            <a:ext cx="7570787" cy="914400"/>
          </a:xfrm>
        </p:spPr>
        <p:txBody>
          <a:bodyPr/>
          <a:lstStyle/>
          <a:p>
            <a:pPr marL="0" indent="0">
              <a:buFont typeface="Wingdings" pitchFamily="4" charset="2"/>
              <a:buNone/>
            </a:pPr>
            <a:endParaRPr lang="fr-FR" sz="1800"/>
          </a:p>
          <a:p>
            <a:pPr marL="0" indent="0">
              <a:buFont typeface="Wingdings" pitchFamily="4" charset="2"/>
              <a:buNone/>
            </a:pPr>
            <a:endParaRPr lang="fr-FR" sz="1800"/>
          </a:p>
        </p:txBody>
      </p:sp>
      <p:sp>
        <p:nvSpPr>
          <p:cNvPr id="38916" name="Espace réservé du numéro de diapositive 3"/>
          <p:cNvSpPr>
            <a:spLocks noGrp="1"/>
          </p:cNvSpPr>
          <p:nvPr>
            <p:ph type="sldNum" sz="quarter" idx="10"/>
          </p:nvPr>
        </p:nvSpPr>
        <p:spPr bwMode="auto">
          <a:noFill/>
          <a:ln>
            <a:miter lim="800000"/>
            <a:headEnd/>
            <a:tailEnd/>
          </a:ln>
        </p:spPr>
        <p:txBody>
          <a:bodyPr/>
          <a:lstStyle/>
          <a:p>
            <a:fld id="{5582FD49-E0A2-2A44-8DBB-50E119EC5CDC}" type="slidenum">
              <a:rPr lang="fr-FR"/>
              <a:pPr/>
              <a:t>35</a:t>
            </a:fld>
            <a:endParaRPr lang="fr-FR"/>
          </a:p>
        </p:txBody>
      </p:sp>
      <p:pic>
        <p:nvPicPr>
          <p:cNvPr id="38917" name="Image 6"/>
          <p:cNvPicPr>
            <a:picLocks noChangeAspect="1"/>
          </p:cNvPicPr>
          <p:nvPr/>
        </p:nvPicPr>
        <p:blipFill>
          <a:blip r:embed="rId2"/>
          <a:srcRect/>
          <a:stretch>
            <a:fillRect/>
          </a:stretch>
        </p:blipFill>
        <p:spPr bwMode="auto">
          <a:xfrm>
            <a:off x="2124075" y="2560638"/>
            <a:ext cx="4583113" cy="2112962"/>
          </a:xfrm>
          <a:prstGeom prst="rect">
            <a:avLst/>
          </a:prstGeom>
          <a:noFill/>
          <a:ln w="9525">
            <a:noFill/>
            <a:miter lim="800000"/>
            <a:headEnd/>
            <a:tailEnd/>
          </a:ln>
        </p:spPr>
      </p:pic>
      <p:sp>
        <p:nvSpPr>
          <p:cNvPr id="38918" name="Rectangle 7"/>
          <p:cNvSpPr>
            <a:spLocks noChangeArrowheads="1"/>
          </p:cNvSpPr>
          <p:nvPr/>
        </p:nvSpPr>
        <p:spPr bwMode="auto">
          <a:xfrm>
            <a:off x="1327150" y="4278313"/>
            <a:ext cx="2293938" cy="246062"/>
          </a:xfrm>
          <a:prstGeom prst="rect">
            <a:avLst/>
          </a:prstGeom>
          <a:noFill/>
          <a:ln w="9525">
            <a:noFill/>
            <a:miter lim="800000"/>
            <a:headEnd/>
            <a:tailEnd/>
          </a:ln>
        </p:spPr>
        <p:txBody>
          <a:bodyPr>
            <a:prstTxWarp prst="textNoShape">
              <a:avLst/>
            </a:prstTxWarp>
            <a:spAutoFit/>
          </a:bodyPr>
          <a:lstStyle/>
          <a:p>
            <a:pPr algn="ctr"/>
            <a:endParaRPr lang="en-US" sz="1000">
              <a:solidFill>
                <a:srgbClr val="3C5F6F"/>
              </a:solidFill>
              <a:latin typeface="Fago Offc" pitchFamily="34" charset="0"/>
            </a:endParaRPr>
          </a:p>
        </p:txBody>
      </p:sp>
      <p:graphicFrame>
        <p:nvGraphicFramePr>
          <p:cNvPr id="7" name="Tableau 6"/>
          <p:cNvGraphicFramePr>
            <a:graphicFrameLocks noGrp="1"/>
          </p:cNvGraphicFramePr>
          <p:nvPr/>
        </p:nvGraphicFramePr>
        <p:xfrm>
          <a:off x="2474913" y="4799013"/>
          <a:ext cx="3629025" cy="554038"/>
        </p:xfrm>
        <a:graphic>
          <a:graphicData uri="http://schemas.openxmlformats.org/drawingml/2006/table">
            <a:tbl>
              <a:tblPr/>
              <a:tblGrid>
                <a:gridCol w="3629025"/>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a:ln>
                          <a:noFill/>
                        </a:ln>
                        <a:solidFill>
                          <a:srgbClr val="3C5F6F"/>
                        </a:solidFill>
                        <a:effectLst/>
                        <a:latin typeface="Fago Offc" pitchFamily="34" charset="-52"/>
                        <a:ea typeface="Arial" pitchFamily="4" charset="-52"/>
                        <a:cs typeface="Arial" pitchFamily="4" charset="-5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3C5F6F"/>
                          </a:solidFill>
                          <a:effectLst/>
                          <a:latin typeface="Fago Offc" pitchFamily="34" charset="-52"/>
                          <a:ea typeface="Arial" pitchFamily="4" charset="-52"/>
                          <a:cs typeface="Arial" pitchFamily="4" charset="-52"/>
                        </a:rPr>
                        <a:t>ESC améliorées chez les patients sous insuline après un an.</a:t>
                      </a:r>
                      <a:endParaRPr kumimoji="0" lang="fr-FR" sz="1000" b="1" i="0" u="none" strike="noStrike" cap="none" normalizeH="0" baseline="0">
                        <a:ln>
                          <a:noFill/>
                        </a:ln>
                        <a:solidFill>
                          <a:srgbClr val="FFFFFF"/>
                        </a:solidFill>
                        <a:effectLst/>
                        <a:latin typeface="Calibri" pitchFamily="4" charset="0"/>
                        <a:ea typeface="Arial" pitchFamily="4" charset="-52"/>
                        <a:cs typeface="Arial" pitchFamily="4" charset="-52"/>
                      </a:endParaRPr>
                    </a:p>
                  </a:txBody>
                  <a:tcPr marL="91387" marR="91387" marT="48287" marB="482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ACB00"/>
                      </a:solidFill>
                      <a:prstDash val="solid"/>
                      <a:round/>
                      <a:headEnd type="none" w="med" len="med"/>
                      <a:tailEnd type="none" w="med" len="med"/>
                    </a:lnT>
                    <a:lnB w="12700" cap="flat" cmpd="sng" algn="ctr">
                      <a:solidFill>
                        <a:srgbClr val="CACB00"/>
                      </a:solidFill>
                      <a:prstDash val="solid"/>
                      <a:round/>
                      <a:headEnd type="none" w="med" len="med"/>
                      <a:tailEnd type="none" w="med" len="med"/>
                    </a:lnB>
                    <a:lnTlToBr>
                      <a:noFill/>
                    </a:lnTlToBr>
                    <a:lnBlToTr>
                      <a:noFill/>
                    </a:lnBlToTr>
                    <a:noFill/>
                  </a:tcPr>
                </a:tc>
              </a:tr>
            </a:tbl>
          </a:graphicData>
        </a:graphic>
      </p:graphicFrame>
      <p:sp>
        <p:nvSpPr>
          <p:cNvPr id="38925" name="ZoneTexte 14"/>
          <p:cNvSpPr txBox="1">
            <a:spLocks noChangeArrowheads="1"/>
          </p:cNvSpPr>
          <p:nvPr/>
        </p:nvSpPr>
        <p:spPr bwMode="auto">
          <a:xfrm>
            <a:off x="2339975" y="2244725"/>
            <a:ext cx="3600450" cy="246063"/>
          </a:xfrm>
          <a:prstGeom prst="rect">
            <a:avLst/>
          </a:prstGeom>
          <a:noFill/>
          <a:ln w="9525">
            <a:noFill/>
            <a:miter lim="800000"/>
            <a:headEnd/>
            <a:tailEnd/>
          </a:ln>
        </p:spPr>
        <p:txBody>
          <a:bodyPr>
            <a:prstTxWarp prst="textNoShape">
              <a:avLst/>
            </a:prstTxWarp>
            <a:spAutoFit/>
          </a:bodyPr>
          <a:lstStyle/>
          <a:p>
            <a:pPr algn="ctr"/>
            <a:r>
              <a:rPr lang="fr-FR" sz="1000" b="1">
                <a:latin typeface="Fago Offc" pitchFamily="34" charset="0"/>
              </a:rPr>
              <a:t>Suivi des mesures SUDOSCAN dans le cadre d’un traitement</a:t>
            </a:r>
          </a:p>
        </p:txBody>
      </p:sp>
      <p:sp>
        <p:nvSpPr>
          <p:cNvPr id="38926" name="ZoneTexte 2"/>
          <p:cNvSpPr txBox="1">
            <a:spLocks noChangeArrowheads="1"/>
          </p:cNvSpPr>
          <p:nvPr/>
        </p:nvSpPr>
        <p:spPr bwMode="auto">
          <a:xfrm>
            <a:off x="1127125" y="1352550"/>
            <a:ext cx="7753350" cy="585788"/>
          </a:xfrm>
          <a:prstGeom prst="rect">
            <a:avLst/>
          </a:prstGeom>
          <a:noFill/>
          <a:ln w="9525">
            <a:noFill/>
            <a:miter lim="800000"/>
            <a:headEnd/>
            <a:tailEnd/>
          </a:ln>
        </p:spPr>
        <p:txBody>
          <a:bodyPr>
            <a:prstTxWarp prst="textNoShape">
              <a:avLst/>
            </a:prstTxWarp>
            <a:spAutoFit/>
          </a:bodyPr>
          <a:lstStyle/>
          <a:p>
            <a:r>
              <a:rPr lang="fr-FR" sz="1600">
                <a:solidFill>
                  <a:srgbClr val="3C5F6F"/>
                </a:solidFill>
                <a:latin typeface="Fago Offc" pitchFamily="34" charset="0"/>
              </a:rPr>
              <a:t>SUDOSCAN permet de suivre l’évolution des neuropathies dans le cadre d’un traitement.</a:t>
            </a:r>
          </a:p>
        </p:txBody>
      </p:sp>
      <p:sp>
        <p:nvSpPr>
          <p:cNvPr id="15" name="Rectangle 14"/>
          <p:cNvSpPr/>
          <p:nvPr/>
        </p:nvSpPr>
        <p:spPr>
          <a:xfrm>
            <a:off x="998538" y="1289050"/>
            <a:ext cx="4445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928" name="Rectangle 2"/>
          <p:cNvSpPr>
            <a:spLocks noChangeArrowheads="1"/>
          </p:cNvSpPr>
          <p:nvPr/>
        </p:nvSpPr>
        <p:spPr bwMode="auto">
          <a:xfrm>
            <a:off x="561975" y="5383213"/>
            <a:ext cx="7831138" cy="623887"/>
          </a:xfrm>
          <a:prstGeom prst="rect">
            <a:avLst/>
          </a:prstGeom>
          <a:noFill/>
          <a:ln w="9525">
            <a:noFill/>
            <a:miter lim="800000"/>
            <a:headEnd/>
            <a:tailEnd/>
          </a:ln>
        </p:spPr>
        <p:txBody>
          <a:bodyPr>
            <a:prstTxWarp prst="textNoShape">
              <a:avLst/>
            </a:prstTxWarp>
            <a:spAutoFit/>
          </a:bodyPr>
          <a:lstStyle/>
          <a:p>
            <a:pPr marL="269875">
              <a:lnSpc>
                <a:spcPct val="115000"/>
              </a:lnSpc>
              <a:tabLst>
                <a:tab pos="269875" algn="l"/>
              </a:tabLst>
            </a:pPr>
            <a:r>
              <a:rPr lang="en-US" sz="1000" b="1" i="1">
                <a:solidFill>
                  <a:schemeClr val="tx2"/>
                </a:solidFill>
                <a:latin typeface="Fago Offc" pitchFamily="34" charset="0"/>
              </a:rPr>
              <a:t>Publication: Assessment of Small Fiber Neuropathy through a Quick, Simple and Non Invasive Method in a German Diabetes Outpatient Clinic. J.H. Calvet, J. Dupin, H. Winiecki, P. Schwarz. Experimental and Clinical Endocrinology &amp; Diabetes. 2013;121(2):80-3 </a:t>
            </a:r>
            <a:endParaRPr lang="fr-FR" sz="1000" b="1" i="1">
              <a:solidFill>
                <a:schemeClr val="tx2"/>
              </a:solidFill>
              <a:latin typeface="Fago Offc" pitchFamily="34" charset="0"/>
              <a:ea typeface="Calibri" pitchFamily="4" charset="0"/>
            </a:endParaRPr>
          </a:p>
        </p:txBody>
      </p:sp>
      <p:sp>
        <p:nvSpPr>
          <p:cNvPr id="4" name="Rectangle 3"/>
          <p:cNvSpPr/>
          <p:nvPr/>
        </p:nvSpPr>
        <p:spPr>
          <a:xfrm>
            <a:off x="854075" y="6007100"/>
            <a:ext cx="7489825" cy="446088"/>
          </a:xfrm>
          <a:prstGeom prst="rect">
            <a:avLst/>
          </a:prstGeom>
          <a:solidFill>
            <a:schemeClr val="bg1">
              <a:lumMod val="95000"/>
            </a:schemeClr>
          </a:solidFill>
        </p:spPr>
        <p:txBody>
          <a:bodyPr>
            <a:prstTxWarp prst="textNoShape">
              <a:avLst/>
            </a:prstTxWarp>
            <a:spAutoFit/>
          </a:bodyPr>
          <a:lstStyle/>
          <a:p>
            <a:pPr algn="just">
              <a:lnSpc>
                <a:spcPct val="115000"/>
              </a:lnSpc>
              <a:defRPr/>
            </a:pPr>
            <a:r>
              <a:rPr lang="en-US" sz="1000">
                <a:solidFill>
                  <a:schemeClr val="tx2"/>
                </a:solidFill>
                <a:latin typeface="Fago Offc" pitchFamily="34" charset="-52"/>
                <a:ea typeface="Calibri" pitchFamily="4" charset="0"/>
                <a:cs typeface="Times New Roman" pitchFamily="4" charset="0"/>
              </a:rPr>
              <a:t>Méthode: 52 patients diabétiques de type 1 et 115 patients diabétiques de type 2 (69 sous insuline) </a:t>
            </a:r>
          </a:p>
          <a:p>
            <a:pPr algn="just">
              <a:lnSpc>
                <a:spcPct val="115000"/>
              </a:lnSpc>
              <a:defRPr/>
            </a:pPr>
            <a:r>
              <a:rPr lang="fr-FR" sz="1000">
                <a:solidFill>
                  <a:schemeClr val="tx2"/>
                </a:solidFill>
                <a:latin typeface="Fago Offc" pitchFamily="34" charset="-52"/>
              </a:rPr>
              <a:t>Evaluation de la fonction sudorale par SUDOSCAN à t0 et un an après.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02588" cy="850900"/>
          </a:xfrm>
        </p:spPr>
        <p:txBody>
          <a:bodyPr>
            <a:noAutofit/>
          </a:bodyPr>
          <a:lstStyle/>
          <a:p>
            <a:pPr>
              <a:defRPr/>
            </a:pPr>
            <a:r>
              <a:rPr lang="fr-FR" sz="2800" dirty="0">
                <a:ea typeface="+mj-ea"/>
                <a:cs typeface="+mj-cs"/>
              </a:rPr>
              <a:t>SUDOSCAN fournit un score de risque de neuropathie autonome cardiaque </a:t>
            </a:r>
          </a:p>
        </p:txBody>
      </p:sp>
      <p:sp>
        <p:nvSpPr>
          <p:cNvPr id="39939" name="Espace réservé du numéro de diapositive 3"/>
          <p:cNvSpPr>
            <a:spLocks noGrp="1"/>
          </p:cNvSpPr>
          <p:nvPr>
            <p:ph type="sldNum" sz="quarter" idx="10"/>
          </p:nvPr>
        </p:nvSpPr>
        <p:spPr bwMode="auto">
          <a:noFill/>
          <a:ln>
            <a:miter lim="800000"/>
            <a:headEnd/>
            <a:tailEnd/>
          </a:ln>
        </p:spPr>
        <p:txBody>
          <a:bodyPr/>
          <a:lstStyle/>
          <a:p>
            <a:fld id="{2370E6FC-F6ED-0040-B0BB-143D8A157E5D}" type="slidenum">
              <a:rPr lang="fr-FR"/>
              <a:pPr/>
              <a:t>36</a:t>
            </a:fld>
            <a:endParaRPr lang="fr-FR"/>
          </a:p>
        </p:txBody>
      </p:sp>
      <p:pic>
        <p:nvPicPr>
          <p:cNvPr id="39940" name="Image 5"/>
          <p:cNvPicPr>
            <a:picLocks noChangeAspect="1"/>
          </p:cNvPicPr>
          <p:nvPr/>
        </p:nvPicPr>
        <p:blipFill>
          <a:blip r:embed="rId2"/>
          <a:srcRect/>
          <a:stretch>
            <a:fillRect/>
          </a:stretch>
        </p:blipFill>
        <p:spPr bwMode="auto">
          <a:xfrm>
            <a:off x="1154113" y="2782888"/>
            <a:ext cx="3492500" cy="2024062"/>
          </a:xfrm>
          <a:prstGeom prst="rect">
            <a:avLst/>
          </a:prstGeom>
          <a:noFill/>
          <a:ln w="9525">
            <a:noFill/>
            <a:miter lim="800000"/>
            <a:headEnd/>
            <a:tailEnd/>
          </a:ln>
        </p:spPr>
      </p:pic>
      <p:sp>
        <p:nvSpPr>
          <p:cNvPr id="8" name="ZoneTexte 7"/>
          <p:cNvSpPr txBox="1"/>
          <p:nvPr/>
        </p:nvSpPr>
        <p:spPr>
          <a:xfrm>
            <a:off x="755650" y="5680075"/>
            <a:ext cx="7521575" cy="1062038"/>
          </a:xfrm>
          <a:prstGeom prst="rect">
            <a:avLst/>
          </a:prstGeom>
          <a:solidFill>
            <a:schemeClr val="bg1">
              <a:lumMod val="95000"/>
            </a:schemeClr>
          </a:solidFill>
        </p:spPr>
        <p:txBody>
          <a:bodyPr>
            <a:prstTxWarp prst="textNoShape">
              <a:avLst/>
            </a:prstTxWarp>
            <a:spAutoFit/>
          </a:bodyPr>
          <a:lstStyle/>
          <a:p>
            <a:pPr>
              <a:defRPr/>
            </a:pPr>
            <a:r>
              <a:rPr lang="fr-FR" sz="900">
                <a:solidFill>
                  <a:schemeClr val="tx2"/>
                </a:solidFill>
                <a:latin typeface="Fago Offc" pitchFamily="34" charset="-52"/>
              </a:rPr>
              <a:t>Méthode:</a:t>
            </a:r>
          </a:p>
          <a:p>
            <a:pPr>
              <a:buFont typeface="Arial" pitchFamily="4" charset="-52"/>
              <a:buChar char="•"/>
              <a:defRPr/>
            </a:pPr>
            <a:r>
              <a:rPr lang="fr-FR" sz="900">
                <a:solidFill>
                  <a:schemeClr val="tx2"/>
                </a:solidFill>
                <a:latin typeface="Fago Offc" pitchFamily="34" charset="-52"/>
              </a:rPr>
              <a:t>130 patients diabétiques</a:t>
            </a:r>
          </a:p>
          <a:p>
            <a:pPr>
              <a:buFont typeface="Arial" pitchFamily="4" charset="-52"/>
              <a:buChar char="•"/>
              <a:defRPr/>
            </a:pPr>
            <a:r>
              <a:rPr lang="fr-FR" sz="900">
                <a:solidFill>
                  <a:schemeClr val="tx2"/>
                </a:solidFill>
                <a:latin typeface="Fago Offc" pitchFamily="34" charset="-52"/>
              </a:rPr>
              <a:t>Tests d’Ewing: variations de la fréquence cardiaque au cours de la respiration contrôlée, en station debout et manœuvre de Valsalva, et les variations de basses fréquences au cours des tests orthostatiques et adhérence de la main</a:t>
            </a:r>
          </a:p>
          <a:p>
            <a:pPr>
              <a:buFont typeface="Arial" pitchFamily="4" charset="-52"/>
              <a:buChar char="•"/>
              <a:defRPr/>
            </a:pPr>
            <a:r>
              <a:rPr lang="fr-FR" sz="900">
                <a:solidFill>
                  <a:schemeClr val="tx2"/>
                </a:solidFill>
                <a:latin typeface="Fago Offc" pitchFamily="34" charset="-52"/>
              </a:rPr>
              <a:t>Patients classés en 3 groupes en fonction résultats Ewing</a:t>
            </a:r>
          </a:p>
          <a:p>
            <a:pPr>
              <a:buFont typeface="Arial" pitchFamily="4" charset="-52"/>
              <a:buChar char="•"/>
              <a:defRPr/>
            </a:pPr>
            <a:r>
              <a:rPr lang="fr-FR" sz="900">
                <a:solidFill>
                  <a:schemeClr val="tx2"/>
                </a:solidFill>
                <a:latin typeface="Fago Offc" pitchFamily="34" charset="-52"/>
              </a:rPr>
              <a:t>Variabilité de la fréquence cardiaque</a:t>
            </a:r>
          </a:p>
          <a:p>
            <a:pPr marL="285750" lvl="1" indent="-285750">
              <a:buFont typeface="Arial" pitchFamily="4" charset="-52"/>
              <a:buChar char="•"/>
              <a:defRPr/>
            </a:pPr>
            <a:r>
              <a:rPr lang="fr-FR" sz="900">
                <a:solidFill>
                  <a:schemeClr val="tx2"/>
                </a:solidFill>
                <a:latin typeface="Fago Offc" pitchFamily="34" charset="-52"/>
              </a:rPr>
              <a:t>Fonction sudorale par SUDOSCAN (</a:t>
            </a:r>
            <a:r>
              <a:rPr lang="en-US" sz="900">
                <a:solidFill>
                  <a:srgbClr val="446675"/>
                </a:solidFill>
                <a:latin typeface="Fago Offc" pitchFamily="34" charset="-52"/>
                <a:ea typeface="MS PGothic" pitchFamily="34" charset="-128"/>
                <a:cs typeface="MS PGothic" pitchFamily="34" charset="-128"/>
              </a:rPr>
              <a:t>ESC, Electrochemical Skin Conductance)</a:t>
            </a:r>
            <a:endParaRPr lang="fr-FR" sz="900">
              <a:solidFill>
                <a:schemeClr val="tx2"/>
              </a:solidFill>
              <a:latin typeface="Fago Offc" pitchFamily="34" charset="-52"/>
            </a:endParaRPr>
          </a:p>
        </p:txBody>
      </p:sp>
      <p:sp>
        <p:nvSpPr>
          <p:cNvPr id="39942" name="Rectangle 8"/>
          <p:cNvSpPr>
            <a:spLocks noChangeArrowheads="1"/>
          </p:cNvSpPr>
          <p:nvPr/>
        </p:nvSpPr>
        <p:spPr bwMode="auto">
          <a:xfrm>
            <a:off x="698500" y="5043488"/>
            <a:ext cx="7519988" cy="400050"/>
          </a:xfrm>
          <a:prstGeom prst="rect">
            <a:avLst/>
          </a:prstGeom>
          <a:noFill/>
          <a:ln w="9525">
            <a:noFill/>
            <a:miter lim="800000"/>
            <a:headEnd/>
            <a:tailEnd/>
          </a:ln>
        </p:spPr>
        <p:txBody>
          <a:bodyPr>
            <a:prstTxWarp prst="textNoShape">
              <a:avLst/>
            </a:prstTxWarp>
            <a:spAutoFit/>
          </a:bodyPr>
          <a:lstStyle/>
          <a:p>
            <a:r>
              <a:rPr lang="fr-FR" sz="1000" b="1" i="1">
                <a:solidFill>
                  <a:schemeClr val="tx2"/>
                </a:solidFill>
                <a:latin typeface="Fago Offc" pitchFamily="34" charset="0"/>
              </a:rPr>
              <a:t>Poster: Comparison of Sudoscan and cardiovascular testing for assessment of cardiovascular autonomic neuropathy. Pavy-Letraon et al. Neurodiab 2012</a:t>
            </a:r>
          </a:p>
        </p:txBody>
      </p:sp>
      <p:graphicFrame>
        <p:nvGraphicFramePr>
          <p:cNvPr id="12" name="Tableau 11"/>
          <p:cNvGraphicFramePr>
            <a:graphicFrameLocks noGrp="1"/>
          </p:cNvGraphicFramePr>
          <p:nvPr/>
        </p:nvGraphicFramePr>
        <p:xfrm>
          <a:off x="4949825" y="2819400"/>
          <a:ext cx="3848100" cy="1722438"/>
        </p:xfrm>
        <a:graphic>
          <a:graphicData uri="http://schemas.openxmlformats.org/drawingml/2006/table">
            <a:tbl>
              <a:tblPr/>
              <a:tblGrid>
                <a:gridCol w="3848100"/>
              </a:tblGrid>
              <a:tr h="172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3C5F6F"/>
                          </a:solidFill>
                          <a:effectLst/>
                          <a:latin typeface="Fago Offc" pitchFamily="34" charset="-52"/>
                          <a:ea typeface="Arial" pitchFamily="4" charset="-52"/>
                          <a:cs typeface="Arial" pitchFamily="4" charset="-52"/>
                        </a:rPr>
                        <a:t>La diminution des conductances pieds et mains est nettement associée à la gravité de neuropathie autonome cardiaque (CAN). SUDOSCAN a </a:t>
                      </a:r>
                      <a:r>
                        <a:rPr kumimoji="0" lang="en-US" sz="1200" b="0" i="0" u="none" strike="noStrike" cap="none" normalizeH="0" baseline="0">
                          <a:ln>
                            <a:noFill/>
                          </a:ln>
                          <a:solidFill>
                            <a:schemeClr val="tx2"/>
                          </a:solidFill>
                          <a:effectLst/>
                          <a:latin typeface="Fago Offc" pitchFamily="34" charset="-52"/>
                          <a:ea typeface="Arial" pitchFamily="4" charset="-52"/>
                          <a:cs typeface="Arial" pitchFamily="4" charset="-52"/>
                        </a:rPr>
                        <a:t>une sensibilité de 80% et une spécificité de 56% pour détecter le neuropathie autonome cardiaque (avec une valeur seuil de score de risque SUDOSCAN de 25%).</a:t>
                      </a:r>
                      <a:endParaRPr kumimoji="0" lang="fr-FR" sz="1200" b="0" i="0" u="none" strike="noStrike" cap="none" normalizeH="0" baseline="0">
                        <a:ln>
                          <a:noFill/>
                        </a:ln>
                        <a:solidFill>
                          <a:schemeClr val="tx2"/>
                        </a:solidFill>
                        <a:effectLst/>
                        <a:latin typeface="Fago Offc" pitchFamily="34" charset="-52"/>
                        <a:ea typeface="Arial" pitchFamily="4" charset="-52"/>
                        <a:cs typeface="Arial" pitchFamily="4" charset="-52"/>
                      </a:endParaRPr>
                    </a:p>
                  </a:txBody>
                  <a:tcPr marL="91439" marR="91439" marT="134211" marB="1342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ACB00"/>
                      </a:solidFill>
                      <a:prstDash val="solid"/>
                      <a:round/>
                      <a:headEnd type="none" w="med" len="med"/>
                      <a:tailEnd type="none" w="med" len="med"/>
                    </a:lnT>
                    <a:lnB w="12700" cap="flat" cmpd="sng" algn="ctr">
                      <a:solidFill>
                        <a:srgbClr val="CACB00"/>
                      </a:solidFill>
                      <a:prstDash val="solid"/>
                      <a:round/>
                      <a:headEnd type="none" w="med" len="med"/>
                      <a:tailEnd type="none" w="med" len="med"/>
                    </a:lnB>
                    <a:lnTlToBr>
                      <a:noFill/>
                    </a:lnTlToBr>
                    <a:lnBlToTr>
                      <a:noFill/>
                    </a:lnBlToTr>
                    <a:noFill/>
                  </a:tcPr>
                </a:tc>
              </a:tr>
            </a:tbl>
          </a:graphicData>
        </a:graphic>
      </p:graphicFrame>
      <p:sp>
        <p:nvSpPr>
          <p:cNvPr id="39949" name="ZoneTexte 13"/>
          <p:cNvSpPr txBox="1">
            <a:spLocks noChangeArrowheads="1"/>
          </p:cNvSpPr>
          <p:nvPr/>
        </p:nvSpPr>
        <p:spPr bwMode="auto">
          <a:xfrm>
            <a:off x="1074738" y="2352675"/>
            <a:ext cx="3522662" cy="430213"/>
          </a:xfrm>
          <a:prstGeom prst="rect">
            <a:avLst/>
          </a:prstGeom>
          <a:noFill/>
          <a:ln w="9525">
            <a:noFill/>
            <a:miter lim="800000"/>
            <a:headEnd/>
            <a:tailEnd/>
          </a:ln>
        </p:spPr>
        <p:txBody>
          <a:bodyPr>
            <a:prstTxWarp prst="textNoShape">
              <a:avLst/>
            </a:prstTxWarp>
            <a:spAutoFit/>
          </a:bodyPr>
          <a:lstStyle/>
          <a:p>
            <a:pPr algn="ctr"/>
            <a:r>
              <a:rPr lang="fr-FR" sz="1100" b="1">
                <a:latin typeface="Fago Offc" pitchFamily="34" charset="0"/>
              </a:rPr>
              <a:t>Mesures SUDOSCAN en fonction du score de risque cardiaque évalué par les test d’Ewing</a:t>
            </a:r>
          </a:p>
        </p:txBody>
      </p:sp>
      <p:sp>
        <p:nvSpPr>
          <p:cNvPr id="39950" name="Espace réservé du contenu 2"/>
          <p:cNvSpPr txBox="1">
            <a:spLocks/>
          </p:cNvSpPr>
          <p:nvPr/>
        </p:nvSpPr>
        <p:spPr bwMode="auto">
          <a:xfrm>
            <a:off x="1154113" y="1290638"/>
            <a:ext cx="7643812" cy="287337"/>
          </a:xfrm>
          <a:prstGeom prst="rect">
            <a:avLst/>
          </a:prstGeom>
          <a:noFill/>
          <a:ln w="9525">
            <a:noFill/>
            <a:miter lim="800000"/>
            <a:headEnd/>
            <a:tailEnd/>
          </a:ln>
        </p:spPr>
        <p:txBody>
          <a:bodyPr>
            <a:prstTxWarp prst="textNoShape">
              <a:avLst/>
            </a:prstTxWarp>
          </a:bodyPr>
          <a:lstStyle/>
          <a:p>
            <a:pPr>
              <a:spcBef>
                <a:spcPct val="20000"/>
              </a:spcBef>
              <a:buClr>
                <a:srgbClr val="CACB00"/>
              </a:buClr>
              <a:buFont typeface="Wingdings" pitchFamily="4" charset="2"/>
              <a:buNone/>
            </a:pPr>
            <a:r>
              <a:rPr lang="en-US" sz="1600">
                <a:solidFill>
                  <a:srgbClr val="3C5F6F"/>
                </a:solidFill>
                <a:latin typeface="Fago Offc" pitchFamily="34" charset="0"/>
              </a:rPr>
              <a:t>SUDOSCAN peut être utilisé comme test de dépistage de la neuropathie autonome cardiaque avant de réaliser des tests plus spécifiques.</a:t>
            </a:r>
            <a:endParaRPr lang="fr-FR" sz="1600">
              <a:solidFill>
                <a:srgbClr val="3C5F6F"/>
              </a:solidFill>
              <a:latin typeface="Fago Offc" pitchFamily="34" charset="0"/>
            </a:endParaRPr>
          </a:p>
        </p:txBody>
      </p:sp>
      <p:sp>
        <p:nvSpPr>
          <p:cNvPr id="14" name="Rectangle 13"/>
          <p:cNvSpPr/>
          <p:nvPr/>
        </p:nvSpPr>
        <p:spPr>
          <a:xfrm>
            <a:off x="998538" y="1289050"/>
            <a:ext cx="4445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re 1"/>
          <p:cNvSpPr>
            <a:spLocks noGrp="1"/>
          </p:cNvSpPr>
          <p:nvPr>
            <p:ph type="title"/>
          </p:nvPr>
        </p:nvSpPr>
        <p:spPr>
          <a:xfrm>
            <a:off x="457200" y="274638"/>
            <a:ext cx="8002588" cy="850900"/>
          </a:xfrm>
        </p:spPr>
        <p:txBody>
          <a:bodyPr/>
          <a:lstStyle/>
          <a:p>
            <a:r>
              <a:rPr lang="fr-FR" sz="2500" cap="none"/>
              <a:t>SUDOSCAN, UN DÉVELOPPEMENT CLINIQUE INTERNATIONAL</a:t>
            </a:r>
          </a:p>
        </p:txBody>
      </p:sp>
      <p:sp>
        <p:nvSpPr>
          <p:cNvPr id="40963" name="Espace réservé du numéro de diapositive 3"/>
          <p:cNvSpPr>
            <a:spLocks noGrp="1"/>
          </p:cNvSpPr>
          <p:nvPr>
            <p:ph type="sldNum" sz="quarter" idx="10"/>
          </p:nvPr>
        </p:nvSpPr>
        <p:spPr bwMode="auto">
          <a:noFill/>
          <a:ln>
            <a:miter lim="800000"/>
            <a:headEnd/>
            <a:tailEnd/>
          </a:ln>
        </p:spPr>
        <p:txBody>
          <a:bodyPr/>
          <a:lstStyle/>
          <a:p>
            <a:fld id="{8356E66D-8DED-EE48-B118-F764D0515531}" type="slidenum">
              <a:rPr lang="fr-FR"/>
              <a:pPr/>
              <a:t>37</a:t>
            </a:fld>
            <a:endParaRPr lang="fr-FR"/>
          </a:p>
        </p:txBody>
      </p:sp>
      <p:grpSp>
        <p:nvGrpSpPr>
          <p:cNvPr id="2" name="Grouper 2"/>
          <p:cNvGrpSpPr>
            <a:grpSpLocks/>
          </p:cNvGrpSpPr>
          <p:nvPr/>
        </p:nvGrpSpPr>
        <p:grpSpPr bwMode="auto">
          <a:xfrm>
            <a:off x="822325" y="2336800"/>
            <a:ext cx="7500938" cy="4260850"/>
            <a:chOff x="887413" y="2205045"/>
            <a:chExt cx="7501021" cy="4260843"/>
          </a:xfrm>
        </p:grpSpPr>
        <p:sp>
          <p:nvSpPr>
            <p:cNvPr id="40969" name="Freeform 4"/>
            <p:cNvSpPr>
              <a:spLocks/>
            </p:cNvSpPr>
            <p:nvPr/>
          </p:nvSpPr>
          <p:spPr bwMode="auto">
            <a:xfrm>
              <a:off x="2728913" y="6402388"/>
              <a:ext cx="33338"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70" name="Freeform 5"/>
            <p:cNvSpPr>
              <a:spLocks/>
            </p:cNvSpPr>
            <p:nvPr/>
          </p:nvSpPr>
          <p:spPr bwMode="auto">
            <a:xfrm>
              <a:off x="887413" y="2503488"/>
              <a:ext cx="784225" cy="446087"/>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0971" name="Freeform 6"/>
            <p:cNvSpPr>
              <a:spLocks/>
            </p:cNvSpPr>
            <p:nvPr/>
          </p:nvSpPr>
          <p:spPr bwMode="auto">
            <a:xfrm>
              <a:off x="1347788" y="3119438"/>
              <a:ext cx="1381125" cy="769937"/>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0972" name="Freeform 7"/>
            <p:cNvSpPr>
              <a:spLocks/>
            </p:cNvSpPr>
            <p:nvPr/>
          </p:nvSpPr>
          <p:spPr bwMode="auto">
            <a:xfrm>
              <a:off x="2181226" y="4670425"/>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73" name="Freeform 8"/>
            <p:cNvSpPr>
              <a:spLocks/>
            </p:cNvSpPr>
            <p:nvPr/>
          </p:nvSpPr>
          <p:spPr bwMode="auto">
            <a:xfrm>
              <a:off x="2481263" y="5233988"/>
              <a:ext cx="261938"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74" name="Freeform 9"/>
            <p:cNvSpPr>
              <a:spLocks/>
            </p:cNvSpPr>
            <p:nvPr/>
          </p:nvSpPr>
          <p:spPr bwMode="auto">
            <a:xfrm>
              <a:off x="2386013" y="4516438"/>
              <a:ext cx="966788"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75" name="Freeform 10"/>
            <p:cNvSpPr>
              <a:spLocks/>
            </p:cNvSpPr>
            <p:nvPr/>
          </p:nvSpPr>
          <p:spPr bwMode="auto">
            <a:xfrm>
              <a:off x="4498976" y="3462338"/>
              <a:ext cx="69850" cy="49212"/>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76" name="Freeform 11"/>
            <p:cNvSpPr>
              <a:spLocks/>
            </p:cNvSpPr>
            <p:nvPr/>
          </p:nvSpPr>
          <p:spPr bwMode="auto">
            <a:xfrm>
              <a:off x="3997326" y="3336925"/>
              <a:ext cx="82550" cy="160338"/>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77" name="Freeform 12"/>
            <p:cNvSpPr>
              <a:spLocks/>
            </p:cNvSpPr>
            <p:nvPr/>
          </p:nvSpPr>
          <p:spPr bwMode="auto">
            <a:xfrm>
              <a:off x="4078288" y="2822575"/>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0978" name="Freeform 13"/>
            <p:cNvSpPr>
              <a:spLocks/>
            </p:cNvSpPr>
            <p:nvPr/>
          </p:nvSpPr>
          <p:spPr bwMode="auto">
            <a:xfrm>
              <a:off x="4437063" y="3125788"/>
              <a:ext cx="169863"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79" name="Freeform 14"/>
            <p:cNvSpPr>
              <a:spLocks/>
            </p:cNvSpPr>
            <p:nvPr/>
          </p:nvSpPr>
          <p:spPr bwMode="auto">
            <a:xfrm>
              <a:off x="5929312" y="2974975"/>
              <a:ext cx="1281113"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0980" name="Freeform 15"/>
            <p:cNvSpPr>
              <a:spLocks/>
            </p:cNvSpPr>
            <p:nvPr/>
          </p:nvSpPr>
          <p:spPr bwMode="auto">
            <a:xfrm>
              <a:off x="4621213" y="2516188"/>
              <a:ext cx="220663"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0981" name="Freeform 16"/>
            <p:cNvSpPr>
              <a:spLocks/>
            </p:cNvSpPr>
            <p:nvPr/>
          </p:nvSpPr>
          <p:spPr bwMode="auto">
            <a:xfrm>
              <a:off x="4357688" y="2933700"/>
              <a:ext cx="182563"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0982" name="Freeform 17"/>
            <p:cNvSpPr>
              <a:spLocks/>
            </p:cNvSpPr>
            <p:nvPr/>
          </p:nvSpPr>
          <p:spPr bwMode="auto">
            <a:xfrm>
              <a:off x="4383088" y="3190875"/>
              <a:ext cx="250825" cy="274638"/>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83" name="Freeform 18"/>
            <p:cNvSpPr>
              <a:spLocks/>
            </p:cNvSpPr>
            <p:nvPr/>
          </p:nvSpPr>
          <p:spPr bwMode="auto">
            <a:xfrm>
              <a:off x="4400551" y="3359150"/>
              <a:ext cx="33337"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3" name="Group 19"/>
            <p:cNvGrpSpPr>
              <a:grpSpLocks/>
            </p:cNvGrpSpPr>
            <p:nvPr/>
          </p:nvGrpSpPr>
          <p:grpSpPr bwMode="auto">
            <a:xfrm>
              <a:off x="6719887" y="4419600"/>
              <a:ext cx="473075" cy="212725"/>
              <a:chOff x="4488" y="2394"/>
              <a:chExt cx="358" cy="124"/>
            </a:xfrm>
          </p:grpSpPr>
          <p:sp>
            <p:nvSpPr>
              <p:cNvPr id="41559" name="Freeform 20"/>
              <p:cNvSpPr>
                <a:spLocks/>
              </p:cNvSpPr>
              <p:nvPr/>
            </p:nvSpPr>
            <p:spPr bwMode="auto">
              <a:xfrm>
                <a:off x="4675" y="2394"/>
                <a:ext cx="171" cy="124"/>
              </a:xfrm>
              <a:custGeom>
                <a:avLst/>
                <a:gdLst>
                  <a:gd name="T0" fmla="*/ 0 w 512"/>
                  <a:gd name="T1" fmla="*/ 0 h 408"/>
                  <a:gd name="T2" fmla="*/ 0 w 512"/>
                  <a:gd name="T3" fmla="*/ 0 h 408"/>
                  <a:gd name="T4" fmla="*/ 0 w 512"/>
                  <a:gd name="T5" fmla="*/ 0 h 408"/>
                  <a:gd name="T6" fmla="*/ 0 w 512"/>
                  <a:gd name="T7" fmla="*/ 0 h 408"/>
                  <a:gd name="T8" fmla="*/ 0 w 512"/>
                  <a:gd name="T9" fmla="*/ 0 h 408"/>
                  <a:gd name="T10" fmla="*/ 0 w 512"/>
                  <a:gd name="T11" fmla="*/ 0 h 408"/>
                  <a:gd name="T12" fmla="*/ 0 w 512"/>
                  <a:gd name="T13" fmla="*/ 0 h 408"/>
                  <a:gd name="T14" fmla="*/ 0 w 512"/>
                  <a:gd name="T15" fmla="*/ 0 h 408"/>
                  <a:gd name="T16" fmla="*/ 0 w 512"/>
                  <a:gd name="T17" fmla="*/ 0 h 408"/>
                  <a:gd name="T18" fmla="*/ 0 w 512"/>
                  <a:gd name="T19" fmla="*/ 0 h 408"/>
                  <a:gd name="T20" fmla="*/ 0 w 512"/>
                  <a:gd name="T21" fmla="*/ 0 h 408"/>
                  <a:gd name="T22" fmla="*/ 0 w 512"/>
                  <a:gd name="T23" fmla="*/ 0 h 408"/>
                  <a:gd name="T24" fmla="*/ 0 w 512"/>
                  <a:gd name="T25" fmla="*/ 0 h 408"/>
                  <a:gd name="T26" fmla="*/ 0 w 512"/>
                  <a:gd name="T27" fmla="*/ 0 h 408"/>
                  <a:gd name="T28" fmla="*/ 0 w 512"/>
                  <a:gd name="T29" fmla="*/ 0 h 408"/>
                  <a:gd name="T30" fmla="*/ 0 w 512"/>
                  <a:gd name="T31" fmla="*/ 0 h 408"/>
                  <a:gd name="T32" fmla="*/ 0 w 512"/>
                  <a:gd name="T33" fmla="*/ 0 h 408"/>
                  <a:gd name="T34" fmla="*/ 0 w 512"/>
                  <a:gd name="T35" fmla="*/ 0 h 408"/>
                  <a:gd name="T36" fmla="*/ 0 w 512"/>
                  <a:gd name="T37" fmla="*/ 0 h 408"/>
                  <a:gd name="T38" fmla="*/ 0 w 512"/>
                  <a:gd name="T39" fmla="*/ 0 h 408"/>
                  <a:gd name="T40" fmla="*/ 0 w 512"/>
                  <a:gd name="T41" fmla="*/ 0 h 408"/>
                  <a:gd name="T42" fmla="*/ 0 w 512"/>
                  <a:gd name="T43" fmla="*/ 0 h 408"/>
                  <a:gd name="T44" fmla="*/ 0 w 512"/>
                  <a:gd name="T45" fmla="*/ 0 h 408"/>
                  <a:gd name="T46" fmla="*/ 0 w 512"/>
                  <a:gd name="T47" fmla="*/ 0 h 408"/>
                  <a:gd name="T48" fmla="*/ 0 w 512"/>
                  <a:gd name="T49" fmla="*/ 0 h 408"/>
                  <a:gd name="T50" fmla="*/ 0 w 512"/>
                  <a:gd name="T51" fmla="*/ 0 h 408"/>
                  <a:gd name="T52" fmla="*/ 0 w 512"/>
                  <a:gd name="T53" fmla="*/ 0 h 408"/>
                  <a:gd name="T54" fmla="*/ 0 w 512"/>
                  <a:gd name="T55" fmla="*/ 0 h 408"/>
                  <a:gd name="T56" fmla="*/ 0 w 512"/>
                  <a:gd name="T57" fmla="*/ 0 h 408"/>
                  <a:gd name="T58" fmla="*/ 0 w 512"/>
                  <a:gd name="T59" fmla="*/ 0 h 408"/>
                  <a:gd name="T60" fmla="*/ 0 w 512"/>
                  <a:gd name="T61" fmla="*/ 0 h 408"/>
                  <a:gd name="T62" fmla="*/ 0 w 512"/>
                  <a:gd name="T63" fmla="*/ 0 h 408"/>
                  <a:gd name="T64" fmla="*/ 0 w 512"/>
                  <a:gd name="T65" fmla="*/ 0 h 408"/>
                  <a:gd name="T66" fmla="*/ 0 w 512"/>
                  <a:gd name="T67" fmla="*/ 0 h 408"/>
                  <a:gd name="T68" fmla="*/ 0 w 512"/>
                  <a:gd name="T69" fmla="*/ 0 h 408"/>
                  <a:gd name="T70" fmla="*/ 0 w 512"/>
                  <a:gd name="T71" fmla="*/ 0 h 408"/>
                  <a:gd name="T72" fmla="*/ 0 w 512"/>
                  <a:gd name="T73" fmla="*/ 0 h 408"/>
                  <a:gd name="T74" fmla="*/ 0 w 512"/>
                  <a:gd name="T75" fmla="*/ 0 h 408"/>
                  <a:gd name="T76" fmla="*/ 0 w 512"/>
                  <a:gd name="T77" fmla="*/ 0 h 408"/>
                  <a:gd name="T78" fmla="*/ 0 w 512"/>
                  <a:gd name="T79" fmla="*/ 0 h 408"/>
                  <a:gd name="T80" fmla="*/ 0 w 512"/>
                  <a:gd name="T81" fmla="*/ 0 h 408"/>
                  <a:gd name="T82" fmla="*/ 0 w 512"/>
                  <a:gd name="T83" fmla="*/ 0 h 408"/>
                  <a:gd name="T84" fmla="*/ 0 w 512"/>
                  <a:gd name="T85" fmla="*/ 0 h 408"/>
                  <a:gd name="T86" fmla="*/ 0 w 512"/>
                  <a:gd name="T87" fmla="*/ 0 h 408"/>
                  <a:gd name="T88" fmla="*/ 0 w 512"/>
                  <a:gd name="T89" fmla="*/ 0 h 408"/>
                  <a:gd name="T90" fmla="*/ 0 w 512"/>
                  <a:gd name="T91" fmla="*/ 0 h 408"/>
                  <a:gd name="T92" fmla="*/ 0 w 512"/>
                  <a:gd name="T93" fmla="*/ 0 h 408"/>
                  <a:gd name="T94" fmla="*/ 0 w 512"/>
                  <a:gd name="T95" fmla="*/ 0 h 408"/>
                  <a:gd name="T96" fmla="*/ 0 w 512"/>
                  <a:gd name="T97" fmla="*/ 0 h 408"/>
                  <a:gd name="T98" fmla="*/ 0 w 512"/>
                  <a:gd name="T99" fmla="*/ 0 h 408"/>
                  <a:gd name="T100" fmla="*/ 0 w 512"/>
                  <a:gd name="T101" fmla="*/ 0 h 408"/>
                  <a:gd name="T102" fmla="*/ 0 w 512"/>
                  <a:gd name="T103" fmla="*/ 0 h 408"/>
                  <a:gd name="T104" fmla="*/ 0 w 512"/>
                  <a:gd name="T105" fmla="*/ 0 h 408"/>
                  <a:gd name="T106" fmla="*/ 0 w 512"/>
                  <a:gd name="T107" fmla="*/ 0 h 408"/>
                  <a:gd name="T108" fmla="*/ 0 w 512"/>
                  <a:gd name="T109" fmla="*/ 0 h 408"/>
                  <a:gd name="T110" fmla="*/ 0 w 512"/>
                  <a:gd name="T111" fmla="*/ 0 h 408"/>
                  <a:gd name="T112" fmla="*/ 0 w 512"/>
                  <a:gd name="T113" fmla="*/ 0 h 408"/>
                  <a:gd name="T114" fmla="*/ 0 w 512"/>
                  <a:gd name="T115" fmla="*/ 0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2"/>
                  <a:gd name="T175" fmla="*/ 0 h 408"/>
                  <a:gd name="T176" fmla="*/ 512 w 512"/>
                  <a:gd name="T177" fmla="*/ 408 h 4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60" name="Freeform 21"/>
              <p:cNvSpPr>
                <a:spLocks/>
              </p:cNvSpPr>
              <p:nvPr/>
            </p:nvSpPr>
            <p:spPr bwMode="auto">
              <a:xfrm>
                <a:off x="4488" y="2420"/>
                <a:ext cx="77" cy="89"/>
              </a:xfrm>
              <a:custGeom>
                <a:avLst/>
                <a:gdLst>
                  <a:gd name="T0" fmla="*/ 0 w 232"/>
                  <a:gd name="T1" fmla="*/ 0 h 289"/>
                  <a:gd name="T2" fmla="*/ 0 w 232"/>
                  <a:gd name="T3" fmla="*/ 0 h 289"/>
                  <a:gd name="T4" fmla="*/ 0 w 232"/>
                  <a:gd name="T5" fmla="*/ 0 h 289"/>
                  <a:gd name="T6" fmla="*/ 0 w 232"/>
                  <a:gd name="T7" fmla="*/ 0 h 289"/>
                  <a:gd name="T8" fmla="*/ 0 w 232"/>
                  <a:gd name="T9" fmla="*/ 0 h 289"/>
                  <a:gd name="T10" fmla="*/ 0 w 232"/>
                  <a:gd name="T11" fmla="*/ 0 h 289"/>
                  <a:gd name="T12" fmla="*/ 0 w 232"/>
                  <a:gd name="T13" fmla="*/ 0 h 289"/>
                  <a:gd name="T14" fmla="*/ 0 w 232"/>
                  <a:gd name="T15" fmla="*/ 0 h 289"/>
                  <a:gd name="T16" fmla="*/ 0 w 232"/>
                  <a:gd name="T17" fmla="*/ 0 h 289"/>
                  <a:gd name="T18" fmla="*/ 0 w 232"/>
                  <a:gd name="T19" fmla="*/ 0 h 289"/>
                  <a:gd name="T20" fmla="*/ 0 w 232"/>
                  <a:gd name="T21" fmla="*/ 0 h 289"/>
                  <a:gd name="T22" fmla="*/ 0 w 232"/>
                  <a:gd name="T23" fmla="*/ 0 h 289"/>
                  <a:gd name="T24" fmla="*/ 0 w 232"/>
                  <a:gd name="T25" fmla="*/ 0 h 289"/>
                  <a:gd name="T26" fmla="*/ 0 w 232"/>
                  <a:gd name="T27" fmla="*/ 0 h 289"/>
                  <a:gd name="T28" fmla="*/ 0 w 232"/>
                  <a:gd name="T29" fmla="*/ 0 h 289"/>
                  <a:gd name="T30" fmla="*/ 0 w 232"/>
                  <a:gd name="T31" fmla="*/ 0 h 289"/>
                  <a:gd name="T32" fmla="*/ 0 w 232"/>
                  <a:gd name="T33" fmla="*/ 0 h 289"/>
                  <a:gd name="T34" fmla="*/ 0 w 232"/>
                  <a:gd name="T35" fmla="*/ 0 h 289"/>
                  <a:gd name="T36" fmla="*/ 0 w 232"/>
                  <a:gd name="T37" fmla="*/ 0 h 289"/>
                  <a:gd name="T38" fmla="*/ 0 w 232"/>
                  <a:gd name="T39" fmla="*/ 0 h 289"/>
                  <a:gd name="T40" fmla="*/ 0 w 232"/>
                  <a:gd name="T41" fmla="*/ 0 h 289"/>
                  <a:gd name="T42" fmla="*/ 0 w 232"/>
                  <a:gd name="T43" fmla="*/ 0 h 289"/>
                  <a:gd name="T44" fmla="*/ 0 w 232"/>
                  <a:gd name="T45" fmla="*/ 0 h 289"/>
                  <a:gd name="T46" fmla="*/ 0 w 232"/>
                  <a:gd name="T47" fmla="*/ 0 h 289"/>
                  <a:gd name="T48" fmla="*/ 0 w 232"/>
                  <a:gd name="T49" fmla="*/ 0 h 289"/>
                  <a:gd name="T50" fmla="*/ 0 w 232"/>
                  <a:gd name="T51" fmla="*/ 0 h 289"/>
                  <a:gd name="T52" fmla="*/ 0 w 232"/>
                  <a:gd name="T53" fmla="*/ 0 h 289"/>
                  <a:gd name="T54" fmla="*/ 0 w 232"/>
                  <a:gd name="T55" fmla="*/ 0 h 289"/>
                  <a:gd name="T56" fmla="*/ 0 w 232"/>
                  <a:gd name="T57" fmla="*/ 0 h 289"/>
                  <a:gd name="T58" fmla="*/ 0 w 232"/>
                  <a:gd name="T59" fmla="*/ 0 h 289"/>
                  <a:gd name="T60" fmla="*/ 0 w 232"/>
                  <a:gd name="T61" fmla="*/ 0 h 289"/>
                  <a:gd name="T62" fmla="*/ 0 w 232"/>
                  <a:gd name="T63" fmla="*/ 0 h 289"/>
                  <a:gd name="T64" fmla="*/ 0 w 232"/>
                  <a:gd name="T65" fmla="*/ 0 h 289"/>
                  <a:gd name="T66" fmla="*/ 0 w 232"/>
                  <a:gd name="T67" fmla="*/ 0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289"/>
                  <a:gd name="T104" fmla="*/ 232 w 232"/>
                  <a:gd name="T105" fmla="*/ 289 h 2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0985" name="Freeform 22"/>
            <p:cNvSpPr>
              <a:spLocks/>
            </p:cNvSpPr>
            <p:nvPr/>
          </p:nvSpPr>
          <p:spPr bwMode="auto">
            <a:xfrm>
              <a:off x="4741862" y="2295525"/>
              <a:ext cx="3065463" cy="1074738"/>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86" name="Freeform 23"/>
            <p:cNvSpPr>
              <a:spLocks/>
            </p:cNvSpPr>
            <p:nvPr/>
          </p:nvSpPr>
          <p:spPr bwMode="auto">
            <a:xfrm>
              <a:off x="4005263" y="3282950"/>
              <a:ext cx="280988"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87" name="Freeform 24"/>
            <p:cNvSpPr>
              <a:spLocks/>
            </p:cNvSpPr>
            <p:nvPr/>
          </p:nvSpPr>
          <p:spPr bwMode="auto">
            <a:xfrm>
              <a:off x="6637337" y="4021138"/>
              <a:ext cx="207963" cy="455612"/>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88" name="Freeform 25"/>
            <p:cNvSpPr>
              <a:spLocks/>
            </p:cNvSpPr>
            <p:nvPr/>
          </p:nvSpPr>
          <p:spPr bwMode="auto">
            <a:xfrm>
              <a:off x="2746376" y="6408738"/>
              <a:ext cx="23812"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89" name="Line 26" descr="Horizontal dunkel"/>
            <p:cNvSpPr>
              <a:spLocks noChangeShapeType="1"/>
            </p:cNvSpPr>
            <p:nvPr/>
          </p:nvSpPr>
          <p:spPr bwMode="auto">
            <a:xfrm>
              <a:off x="1208088" y="3330575"/>
              <a:ext cx="3175" cy="9525"/>
            </a:xfrm>
            <a:prstGeom prst="line">
              <a:avLst/>
            </a:prstGeom>
            <a:noFill/>
            <a:ln w="9525">
              <a:solidFill>
                <a:srgbClr val="FFFFFF"/>
              </a:solidFill>
              <a:round/>
              <a:headEnd/>
              <a:tailEnd/>
            </a:ln>
          </p:spPr>
          <p:txBody>
            <a:bodyPr>
              <a:prstTxWarp prst="textNoShape">
                <a:avLst/>
              </a:prstTxWarp>
            </a:bodyPr>
            <a:lstStyle/>
            <a:p>
              <a:endParaRPr lang="en-US"/>
            </a:p>
          </p:txBody>
        </p:sp>
        <p:sp>
          <p:nvSpPr>
            <p:cNvPr id="40990" name="Freeform 27"/>
            <p:cNvSpPr>
              <a:spLocks/>
            </p:cNvSpPr>
            <p:nvPr/>
          </p:nvSpPr>
          <p:spPr bwMode="auto">
            <a:xfrm>
              <a:off x="1211263" y="3327400"/>
              <a:ext cx="3175" cy="55563"/>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1" name="Freeform 28"/>
            <p:cNvSpPr>
              <a:spLocks/>
            </p:cNvSpPr>
            <p:nvPr/>
          </p:nvSpPr>
          <p:spPr bwMode="auto">
            <a:xfrm>
              <a:off x="1187451" y="3381375"/>
              <a:ext cx="23812"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2" name="Freeform 29"/>
            <p:cNvSpPr>
              <a:spLocks/>
            </p:cNvSpPr>
            <p:nvPr/>
          </p:nvSpPr>
          <p:spPr bwMode="auto">
            <a:xfrm>
              <a:off x="2513013" y="3376613"/>
              <a:ext cx="49213"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3" name="Freeform 30"/>
            <p:cNvSpPr>
              <a:spLocks/>
            </p:cNvSpPr>
            <p:nvPr/>
          </p:nvSpPr>
          <p:spPr bwMode="auto">
            <a:xfrm>
              <a:off x="5251450" y="2933700"/>
              <a:ext cx="874712" cy="45243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4" name="Freeform 31"/>
            <p:cNvSpPr>
              <a:spLocks/>
            </p:cNvSpPr>
            <p:nvPr/>
          </p:nvSpPr>
          <p:spPr bwMode="auto">
            <a:xfrm>
              <a:off x="5481637" y="3236913"/>
              <a:ext cx="409575" cy="249237"/>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5" name="Freeform 32"/>
            <p:cNvSpPr>
              <a:spLocks/>
            </p:cNvSpPr>
            <p:nvPr/>
          </p:nvSpPr>
          <p:spPr bwMode="auto">
            <a:xfrm>
              <a:off x="4289426" y="4240213"/>
              <a:ext cx="296862"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6" name="Freeform 33"/>
            <p:cNvSpPr>
              <a:spLocks/>
            </p:cNvSpPr>
            <p:nvPr/>
          </p:nvSpPr>
          <p:spPr bwMode="auto">
            <a:xfrm>
              <a:off x="5132387" y="4105275"/>
              <a:ext cx="152400" cy="169863"/>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7" name="Freeform 34"/>
            <p:cNvSpPr>
              <a:spLocks/>
            </p:cNvSpPr>
            <p:nvPr/>
          </p:nvSpPr>
          <p:spPr bwMode="auto">
            <a:xfrm>
              <a:off x="4594226" y="3109913"/>
              <a:ext cx="125412"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8" name="Freeform 35"/>
            <p:cNvSpPr>
              <a:spLocks/>
            </p:cNvSpPr>
            <p:nvPr/>
          </p:nvSpPr>
          <p:spPr bwMode="auto">
            <a:xfrm>
              <a:off x="5457825" y="3830638"/>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0999" name="Freeform 36"/>
            <p:cNvSpPr>
              <a:spLocks/>
            </p:cNvSpPr>
            <p:nvPr/>
          </p:nvSpPr>
          <p:spPr bwMode="auto">
            <a:xfrm>
              <a:off x="5576887" y="3835400"/>
              <a:ext cx="14288"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00" name="Freeform 37"/>
            <p:cNvSpPr>
              <a:spLocks/>
            </p:cNvSpPr>
            <p:nvPr/>
          </p:nvSpPr>
          <p:spPr bwMode="auto">
            <a:xfrm>
              <a:off x="7064375" y="4495800"/>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4" name="Group 38"/>
            <p:cNvGrpSpPr>
              <a:grpSpLocks/>
            </p:cNvGrpSpPr>
            <p:nvPr/>
          </p:nvGrpSpPr>
          <p:grpSpPr bwMode="auto">
            <a:xfrm>
              <a:off x="2916272" y="6303963"/>
              <a:ext cx="65089" cy="55562"/>
              <a:chOff x="1654" y="3671"/>
              <a:chExt cx="49" cy="17"/>
            </a:xfrm>
          </p:grpSpPr>
          <p:sp>
            <p:nvSpPr>
              <p:cNvPr id="41557" name="Freeform 39"/>
              <p:cNvSpPr>
                <a:spLocks/>
              </p:cNvSpPr>
              <p:nvPr/>
            </p:nvSpPr>
            <p:spPr bwMode="auto">
              <a:xfrm>
                <a:off x="1654" y="3672"/>
                <a:ext cx="20" cy="14"/>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8" name="Freeform 40"/>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002" name="Freeform 41"/>
            <p:cNvSpPr>
              <a:spLocks/>
            </p:cNvSpPr>
            <p:nvPr/>
          </p:nvSpPr>
          <p:spPr bwMode="auto">
            <a:xfrm>
              <a:off x="2563813" y="4098925"/>
              <a:ext cx="31750" cy="58738"/>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03" name="Freeform 42"/>
            <p:cNvSpPr>
              <a:spLocks/>
            </p:cNvSpPr>
            <p:nvPr/>
          </p:nvSpPr>
          <p:spPr bwMode="auto">
            <a:xfrm>
              <a:off x="2619376" y="4105275"/>
              <a:ext cx="1587" cy="58738"/>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04" name="Freeform 43"/>
            <p:cNvSpPr>
              <a:spLocks/>
            </p:cNvSpPr>
            <p:nvPr/>
          </p:nvSpPr>
          <p:spPr bwMode="auto">
            <a:xfrm>
              <a:off x="2632076" y="4106863"/>
              <a:ext cx="6350" cy="58737"/>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05" name="Freeform 44"/>
            <p:cNvSpPr>
              <a:spLocks/>
            </p:cNvSpPr>
            <p:nvPr/>
          </p:nvSpPr>
          <p:spPr bwMode="auto">
            <a:xfrm>
              <a:off x="2646363" y="4097338"/>
              <a:ext cx="7938"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06" name="Freeform 45"/>
            <p:cNvSpPr>
              <a:spLocks/>
            </p:cNvSpPr>
            <p:nvPr/>
          </p:nvSpPr>
          <p:spPr bwMode="auto">
            <a:xfrm>
              <a:off x="2625726" y="4089400"/>
              <a:ext cx="11112" cy="58738"/>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07" name="Freeform 46"/>
            <p:cNvSpPr>
              <a:spLocks/>
            </p:cNvSpPr>
            <p:nvPr/>
          </p:nvSpPr>
          <p:spPr bwMode="auto">
            <a:xfrm>
              <a:off x="2674938" y="4117975"/>
              <a:ext cx="14288"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08" name="Line 47"/>
            <p:cNvSpPr>
              <a:spLocks noChangeShapeType="1"/>
            </p:cNvSpPr>
            <p:nvPr/>
          </p:nvSpPr>
          <p:spPr bwMode="auto">
            <a:xfrm flipH="1" flipV="1">
              <a:off x="2682876" y="4114800"/>
              <a:ext cx="6350" cy="9525"/>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009" name="Line 48"/>
            <p:cNvSpPr>
              <a:spLocks noChangeShapeType="1"/>
            </p:cNvSpPr>
            <p:nvPr/>
          </p:nvSpPr>
          <p:spPr bwMode="auto">
            <a:xfrm flipH="1">
              <a:off x="2682876" y="4140200"/>
              <a:ext cx="6350" cy="11113"/>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010" name="Freeform 49"/>
            <p:cNvSpPr>
              <a:spLocks/>
            </p:cNvSpPr>
            <p:nvPr/>
          </p:nvSpPr>
          <p:spPr bwMode="auto">
            <a:xfrm>
              <a:off x="2682876" y="4135438"/>
              <a:ext cx="11112" cy="58737"/>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1" name="Freeform 50"/>
            <p:cNvSpPr>
              <a:spLocks/>
            </p:cNvSpPr>
            <p:nvPr/>
          </p:nvSpPr>
          <p:spPr bwMode="auto">
            <a:xfrm>
              <a:off x="2689226" y="4164013"/>
              <a:ext cx="17462" cy="55562"/>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2" name="Freeform 51"/>
            <p:cNvSpPr>
              <a:spLocks/>
            </p:cNvSpPr>
            <p:nvPr/>
          </p:nvSpPr>
          <p:spPr bwMode="auto">
            <a:xfrm>
              <a:off x="2695576" y="4211638"/>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3" name="Freeform 52"/>
            <p:cNvSpPr>
              <a:spLocks/>
            </p:cNvSpPr>
            <p:nvPr/>
          </p:nvSpPr>
          <p:spPr bwMode="auto">
            <a:xfrm>
              <a:off x="2705101" y="4237038"/>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4" name="Freeform 53"/>
            <p:cNvSpPr>
              <a:spLocks/>
            </p:cNvSpPr>
            <p:nvPr/>
          </p:nvSpPr>
          <p:spPr bwMode="auto">
            <a:xfrm>
              <a:off x="2727326" y="4267200"/>
              <a:ext cx="1587" cy="55563"/>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5" name="Freeform 54"/>
            <p:cNvSpPr>
              <a:spLocks/>
            </p:cNvSpPr>
            <p:nvPr/>
          </p:nvSpPr>
          <p:spPr bwMode="auto">
            <a:xfrm>
              <a:off x="2689226" y="4279900"/>
              <a:ext cx="15875" cy="58738"/>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6" name="Freeform 55"/>
            <p:cNvSpPr>
              <a:spLocks/>
            </p:cNvSpPr>
            <p:nvPr/>
          </p:nvSpPr>
          <p:spPr bwMode="auto">
            <a:xfrm>
              <a:off x="2674938" y="4344988"/>
              <a:ext cx="23813"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7" name="Freeform 56"/>
            <p:cNvSpPr>
              <a:spLocks/>
            </p:cNvSpPr>
            <p:nvPr/>
          </p:nvSpPr>
          <p:spPr bwMode="auto">
            <a:xfrm>
              <a:off x="2693988" y="4321175"/>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18" name="Freeform 57"/>
            <p:cNvSpPr>
              <a:spLocks/>
            </p:cNvSpPr>
            <p:nvPr/>
          </p:nvSpPr>
          <p:spPr bwMode="auto">
            <a:xfrm>
              <a:off x="2176463" y="3992563"/>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5" name="Group 58"/>
            <p:cNvGrpSpPr>
              <a:grpSpLocks/>
            </p:cNvGrpSpPr>
            <p:nvPr/>
          </p:nvGrpSpPr>
          <p:grpSpPr bwMode="auto">
            <a:xfrm>
              <a:off x="2301876" y="3825875"/>
              <a:ext cx="131762" cy="195263"/>
              <a:chOff x="1199" y="2121"/>
              <a:chExt cx="97" cy="123"/>
            </a:xfrm>
          </p:grpSpPr>
          <p:sp>
            <p:nvSpPr>
              <p:cNvPr id="41547" name="Freeform 59"/>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0 w 52"/>
                  <a:gd name="T15" fmla="*/ 0 h 25"/>
                  <a:gd name="T16" fmla="*/ 0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48" name="Freeform 60"/>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49" name="Freeform 61"/>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w 67"/>
                  <a:gd name="T21" fmla="*/ 0 h 86"/>
                  <a:gd name="T22" fmla="*/ 0 w 67"/>
                  <a:gd name="T23" fmla="*/ 0 h 86"/>
                  <a:gd name="T24" fmla="*/ 0 w 67"/>
                  <a:gd name="T25" fmla="*/ 0 h 86"/>
                  <a:gd name="T26" fmla="*/ 0 w 67"/>
                  <a:gd name="T27" fmla="*/ 0 h 86"/>
                  <a:gd name="T28" fmla="*/ 0 w 67"/>
                  <a:gd name="T29" fmla="*/ 0 h 86"/>
                  <a:gd name="T30" fmla="*/ 0 w 67"/>
                  <a:gd name="T31" fmla="*/ 0 h 86"/>
                  <a:gd name="T32" fmla="*/ 0 w 67"/>
                  <a:gd name="T33" fmla="*/ 0 h 86"/>
                  <a:gd name="T34" fmla="*/ 0 w 67"/>
                  <a:gd name="T35" fmla="*/ 0 h 86"/>
                  <a:gd name="T36" fmla="*/ 0 w 67"/>
                  <a:gd name="T37" fmla="*/ 0 h 86"/>
                  <a:gd name="T38" fmla="*/ 0 w 67"/>
                  <a:gd name="T39" fmla="*/ 0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0" name="Freeform 62"/>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0 h 86"/>
                  <a:gd name="T18" fmla="*/ 0 w 49"/>
                  <a:gd name="T19" fmla="*/ 0 h 86"/>
                  <a:gd name="T20" fmla="*/ 0 w 49"/>
                  <a:gd name="T21" fmla="*/ 0 h 86"/>
                  <a:gd name="T22" fmla="*/ 0 w 49"/>
                  <a:gd name="T23" fmla="*/ 0 h 86"/>
                  <a:gd name="T24" fmla="*/ 0 w 49"/>
                  <a:gd name="T25" fmla="*/ 0 h 86"/>
                  <a:gd name="T26" fmla="*/ 0 w 49"/>
                  <a:gd name="T27" fmla="*/ 0 h 86"/>
                  <a:gd name="T28" fmla="*/ 0 w 49"/>
                  <a:gd name="T29" fmla="*/ 0 h 86"/>
                  <a:gd name="T30" fmla="*/ 0 w 49"/>
                  <a:gd name="T31" fmla="*/ 0 h 86"/>
                  <a:gd name="T32" fmla="*/ 0 w 49"/>
                  <a:gd name="T33" fmla="*/ 0 h 86"/>
                  <a:gd name="T34" fmla="*/ 0 w 49"/>
                  <a:gd name="T35" fmla="*/ 0 h 86"/>
                  <a:gd name="T36" fmla="*/ 0 w 49"/>
                  <a:gd name="T37" fmla="*/ 0 h 86"/>
                  <a:gd name="T38" fmla="*/ 0 w 49"/>
                  <a:gd name="T39" fmla="*/ 0 h 86"/>
                  <a:gd name="T40" fmla="*/ 0 w 49"/>
                  <a:gd name="T41" fmla="*/ 0 h 86"/>
                  <a:gd name="T42" fmla="*/ 0 w 49"/>
                  <a:gd name="T43" fmla="*/ 0 h 86"/>
                  <a:gd name="T44" fmla="*/ 0 w 49"/>
                  <a:gd name="T45" fmla="*/ 0 h 86"/>
                  <a:gd name="T46" fmla="*/ 0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1" name="Freeform 63"/>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2" name="Freeform 64"/>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0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3" name="Freeform 65"/>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0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4" name="Freeform 66"/>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5" name="Freeform 67"/>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0 h 55"/>
                  <a:gd name="T14" fmla="*/ 0 w 34"/>
                  <a:gd name="T15" fmla="*/ 0 h 55"/>
                  <a:gd name="T16" fmla="*/ 0 w 34"/>
                  <a:gd name="T17" fmla="*/ 0 h 55"/>
                  <a:gd name="T18" fmla="*/ 0 w 34"/>
                  <a:gd name="T19" fmla="*/ 0 h 55"/>
                  <a:gd name="T20" fmla="*/ 0 w 34"/>
                  <a:gd name="T21" fmla="*/ 0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56" name="Freeform 68"/>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020" name="Freeform 69"/>
            <p:cNvSpPr>
              <a:spLocks/>
            </p:cNvSpPr>
            <p:nvPr/>
          </p:nvSpPr>
          <p:spPr bwMode="auto">
            <a:xfrm>
              <a:off x="8115300" y="5253038"/>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21" name="Freeform 70"/>
            <p:cNvSpPr>
              <a:spLocks/>
            </p:cNvSpPr>
            <p:nvPr/>
          </p:nvSpPr>
          <p:spPr bwMode="auto">
            <a:xfrm>
              <a:off x="8124825" y="5343525"/>
              <a:ext cx="9525" cy="58738"/>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22" name="Freeform 71"/>
            <p:cNvSpPr>
              <a:spLocks/>
            </p:cNvSpPr>
            <p:nvPr/>
          </p:nvSpPr>
          <p:spPr bwMode="auto">
            <a:xfrm>
              <a:off x="8239125" y="5253038"/>
              <a:ext cx="77787"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23" name="Freeform 72"/>
            <p:cNvSpPr>
              <a:spLocks/>
            </p:cNvSpPr>
            <p:nvPr/>
          </p:nvSpPr>
          <p:spPr bwMode="auto">
            <a:xfrm>
              <a:off x="8239125" y="5226050"/>
              <a:ext cx="14287"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6" name="Group 73"/>
            <p:cNvGrpSpPr>
              <a:grpSpLocks/>
            </p:cNvGrpSpPr>
            <p:nvPr/>
          </p:nvGrpSpPr>
          <p:grpSpPr bwMode="auto">
            <a:xfrm>
              <a:off x="7929641" y="5746881"/>
              <a:ext cx="458793" cy="404823"/>
              <a:chOff x="5372" y="3323"/>
              <a:chExt cx="341" cy="253"/>
            </a:xfrm>
          </p:grpSpPr>
          <p:sp>
            <p:nvSpPr>
              <p:cNvPr id="41544" name="Freeform 74"/>
              <p:cNvSpPr>
                <a:spLocks/>
              </p:cNvSpPr>
              <p:nvPr/>
            </p:nvSpPr>
            <p:spPr bwMode="auto">
              <a:xfrm>
                <a:off x="5372" y="3565"/>
                <a:ext cx="16" cy="11"/>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0 w 53"/>
                  <a:gd name="T17" fmla="*/ 0 h 33"/>
                  <a:gd name="T18" fmla="*/ 0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3"/>
                  <a:gd name="T50" fmla="*/ 53 w 5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45" name="Freeform 75"/>
              <p:cNvSpPr>
                <a:spLocks/>
              </p:cNvSpPr>
              <p:nvPr/>
            </p:nvSpPr>
            <p:spPr bwMode="auto">
              <a:xfrm>
                <a:off x="5379" y="3446"/>
                <a:ext cx="202" cy="117"/>
              </a:xfrm>
              <a:custGeom>
                <a:avLst/>
                <a:gdLst>
                  <a:gd name="T0" fmla="*/ 0 w 631"/>
                  <a:gd name="T1" fmla="*/ 0 h 358"/>
                  <a:gd name="T2" fmla="*/ 0 w 631"/>
                  <a:gd name="T3" fmla="*/ 0 h 358"/>
                  <a:gd name="T4" fmla="*/ 0 w 631"/>
                  <a:gd name="T5" fmla="*/ 0 h 358"/>
                  <a:gd name="T6" fmla="*/ 0 w 631"/>
                  <a:gd name="T7" fmla="*/ 0 h 358"/>
                  <a:gd name="T8" fmla="*/ 0 w 631"/>
                  <a:gd name="T9" fmla="*/ 0 h 358"/>
                  <a:gd name="T10" fmla="*/ 0 w 631"/>
                  <a:gd name="T11" fmla="*/ 0 h 358"/>
                  <a:gd name="T12" fmla="*/ 0 w 631"/>
                  <a:gd name="T13" fmla="*/ 0 h 358"/>
                  <a:gd name="T14" fmla="*/ 0 w 631"/>
                  <a:gd name="T15" fmla="*/ 0 h 358"/>
                  <a:gd name="T16" fmla="*/ 0 w 631"/>
                  <a:gd name="T17" fmla="*/ 0 h 358"/>
                  <a:gd name="T18" fmla="*/ 0 w 631"/>
                  <a:gd name="T19" fmla="*/ 0 h 358"/>
                  <a:gd name="T20" fmla="*/ 0 w 631"/>
                  <a:gd name="T21" fmla="*/ 0 h 358"/>
                  <a:gd name="T22" fmla="*/ 0 w 631"/>
                  <a:gd name="T23" fmla="*/ 0 h 358"/>
                  <a:gd name="T24" fmla="*/ 0 w 631"/>
                  <a:gd name="T25" fmla="*/ 0 h 358"/>
                  <a:gd name="T26" fmla="*/ 0 w 631"/>
                  <a:gd name="T27" fmla="*/ 0 h 358"/>
                  <a:gd name="T28" fmla="*/ 0 w 631"/>
                  <a:gd name="T29" fmla="*/ 0 h 358"/>
                  <a:gd name="T30" fmla="*/ 0 w 631"/>
                  <a:gd name="T31" fmla="*/ 0 h 358"/>
                  <a:gd name="T32" fmla="*/ 0 w 631"/>
                  <a:gd name="T33" fmla="*/ 0 h 358"/>
                  <a:gd name="T34" fmla="*/ 0 w 631"/>
                  <a:gd name="T35" fmla="*/ 0 h 358"/>
                  <a:gd name="T36" fmla="*/ 0 w 631"/>
                  <a:gd name="T37" fmla="*/ 0 h 358"/>
                  <a:gd name="T38" fmla="*/ 0 w 631"/>
                  <a:gd name="T39" fmla="*/ 0 h 358"/>
                  <a:gd name="T40" fmla="*/ 0 w 631"/>
                  <a:gd name="T41" fmla="*/ 0 h 358"/>
                  <a:gd name="T42" fmla="*/ 0 w 631"/>
                  <a:gd name="T43" fmla="*/ 0 h 358"/>
                  <a:gd name="T44" fmla="*/ 0 w 631"/>
                  <a:gd name="T45" fmla="*/ 0 h 358"/>
                  <a:gd name="T46" fmla="*/ 0 w 631"/>
                  <a:gd name="T47" fmla="*/ 0 h 358"/>
                  <a:gd name="T48" fmla="*/ 0 w 631"/>
                  <a:gd name="T49" fmla="*/ 0 h 358"/>
                  <a:gd name="T50" fmla="*/ 0 w 631"/>
                  <a:gd name="T51" fmla="*/ 0 h 358"/>
                  <a:gd name="T52" fmla="*/ 0 w 631"/>
                  <a:gd name="T53" fmla="*/ 0 h 358"/>
                  <a:gd name="T54" fmla="*/ 0 w 631"/>
                  <a:gd name="T55" fmla="*/ 0 h 358"/>
                  <a:gd name="T56" fmla="*/ 0 w 631"/>
                  <a:gd name="T57" fmla="*/ 0 h 358"/>
                  <a:gd name="T58" fmla="*/ 0 w 631"/>
                  <a:gd name="T59" fmla="*/ 0 h 358"/>
                  <a:gd name="T60" fmla="*/ 0 w 631"/>
                  <a:gd name="T61" fmla="*/ 0 h 358"/>
                  <a:gd name="T62" fmla="*/ 0 w 631"/>
                  <a:gd name="T63" fmla="*/ 0 h 358"/>
                  <a:gd name="T64" fmla="*/ 0 w 631"/>
                  <a:gd name="T65" fmla="*/ 0 h 358"/>
                  <a:gd name="T66" fmla="*/ 0 w 631"/>
                  <a:gd name="T67" fmla="*/ 0 h 358"/>
                  <a:gd name="T68" fmla="*/ 0 w 631"/>
                  <a:gd name="T69" fmla="*/ 0 h 358"/>
                  <a:gd name="T70" fmla="*/ 0 w 631"/>
                  <a:gd name="T71" fmla="*/ 0 h 358"/>
                  <a:gd name="T72" fmla="*/ 0 w 631"/>
                  <a:gd name="T73" fmla="*/ 0 h 358"/>
                  <a:gd name="T74" fmla="*/ 0 w 631"/>
                  <a:gd name="T75" fmla="*/ 0 h 358"/>
                  <a:gd name="T76" fmla="*/ 0 w 631"/>
                  <a:gd name="T77" fmla="*/ 0 h 358"/>
                  <a:gd name="T78" fmla="*/ 0 w 631"/>
                  <a:gd name="T79" fmla="*/ 0 h 358"/>
                  <a:gd name="T80" fmla="*/ 0 w 631"/>
                  <a:gd name="T81" fmla="*/ 0 h 358"/>
                  <a:gd name="T82" fmla="*/ 0 w 631"/>
                  <a:gd name="T83" fmla="*/ 0 h 358"/>
                  <a:gd name="T84" fmla="*/ 0 w 631"/>
                  <a:gd name="T85" fmla="*/ 0 h 358"/>
                  <a:gd name="T86" fmla="*/ 0 w 631"/>
                  <a:gd name="T87" fmla="*/ 0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1"/>
                  <a:gd name="T133" fmla="*/ 0 h 358"/>
                  <a:gd name="T134" fmla="*/ 631 w 631"/>
                  <a:gd name="T135" fmla="*/ 358 h 3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46" name="Freeform 76"/>
              <p:cNvSpPr>
                <a:spLocks/>
              </p:cNvSpPr>
              <p:nvPr/>
            </p:nvSpPr>
            <p:spPr bwMode="auto">
              <a:xfrm>
                <a:off x="5597" y="3323"/>
                <a:ext cx="116" cy="141"/>
              </a:xfrm>
              <a:custGeom>
                <a:avLst/>
                <a:gdLst>
                  <a:gd name="T0" fmla="*/ 0 w 359"/>
                  <a:gd name="T1" fmla="*/ 0 h 431"/>
                  <a:gd name="T2" fmla="*/ 0 w 359"/>
                  <a:gd name="T3" fmla="*/ 0 h 431"/>
                  <a:gd name="T4" fmla="*/ 0 w 359"/>
                  <a:gd name="T5" fmla="*/ 0 h 431"/>
                  <a:gd name="T6" fmla="*/ 0 w 359"/>
                  <a:gd name="T7" fmla="*/ 0 h 431"/>
                  <a:gd name="T8" fmla="*/ 0 w 359"/>
                  <a:gd name="T9" fmla="*/ 0 h 431"/>
                  <a:gd name="T10" fmla="*/ 0 w 359"/>
                  <a:gd name="T11" fmla="*/ 0 h 431"/>
                  <a:gd name="T12" fmla="*/ 0 w 359"/>
                  <a:gd name="T13" fmla="*/ 0 h 431"/>
                  <a:gd name="T14" fmla="*/ 0 w 359"/>
                  <a:gd name="T15" fmla="*/ 0 h 431"/>
                  <a:gd name="T16" fmla="*/ 0 w 359"/>
                  <a:gd name="T17" fmla="*/ 0 h 431"/>
                  <a:gd name="T18" fmla="*/ 0 w 359"/>
                  <a:gd name="T19" fmla="*/ 0 h 431"/>
                  <a:gd name="T20" fmla="*/ 0 w 359"/>
                  <a:gd name="T21" fmla="*/ 0 h 431"/>
                  <a:gd name="T22" fmla="*/ 0 w 359"/>
                  <a:gd name="T23" fmla="*/ 0 h 431"/>
                  <a:gd name="T24" fmla="*/ 0 w 359"/>
                  <a:gd name="T25" fmla="*/ 0 h 431"/>
                  <a:gd name="T26" fmla="*/ 0 w 359"/>
                  <a:gd name="T27" fmla="*/ 0 h 431"/>
                  <a:gd name="T28" fmla="*/ 0 w 359"/>
                  <a:gd name="T29" fmla="*/ 0 h 431"/>
                  <a:gd name="T30" fmla="*/ 0 w 359"/>
                  <a:gd name="T31" fmla="*/ 0 h 431"/>
                  <a:gd name="T32" fmla="*/ 0 w 359"/>
                  <a:gd name="T33" fmla="*/ 0 h 431"/>
                  <a:gd name="T34" fmla="*/ 0 w 359"/>
                  <a:gd name="T35" fmla="*/ 0 h 431"/>
                  <a:gd name="T36" fmla="*/ 0 w 359"/>
                  <a:gd name="T37" fmla="*/ 0 h 431"/>
                  <a:gd name="T38" fmla="*/ 0 w 359"/>
                  <a:gd name="T39" fmla="*/ 0 h 431"/>
                  <a:gd name="T40" fmla="*/ 0 w 359"/>
                  <a:gd name="T41" fmla="*/ 0 h 431"/>
                  <a:gd name="T42" fmla="*/ 0 w 359"/>
                  <a:gd name="T43" fmla="*/ 0 h 431"/>
                  <a:gd name="T44" fmla="*/ 0 w 359"/>
                  <a:gd name="T45" fmla="*/ 0 h 431"/>
                  <a:gd name="T46" fmla="*/ 0 w 359"/>
                  <a:gd name="T47" fmla="*/ 0 h 431"/>
                  <a:gd name="T48" fmla="*/ 0 w 359"/>
                  <a:gd name="T49" fmla="*/ 0 h 431"/>
                  <a:gd name="T50" fmla="*/ 0 w 359"/>
                  <a:gd name="T51" fmla="*/ 0 h 431"/>
                  <a:gd name="T52" fmla="*/ 0 w 359"/>
                  <a:gd name="T53" fmla="*/ 0 h 431"/>
                  <a:gd name="T54" fmla="*/ 0 w 359"/>
                  <a:gd name="T55" fmla="*/ 0 h 431"/>
                  <a:gd name="T56" fmla="*/ 0 w 359"/>
                  <a:gd name="T57" fmla="*/ 0 h 431"/>
                  <a:gd name="T58" fmla="*/ 0 w 359"/>
                  <a:gd name="T59" fmla="*/ 0 h 431"/>
                  <a:gd name="T60" fmla="*/ 0 w 359"/>
                  <a:gd name="T61" fmla="*/ 0 h 431"/>
                  <a:gd name="T62" fmla="*/ 0 w 359"/>
                  <a:gd name="T63" fmla="*/ 0 h 431"/>
                  <a:gd name="T64" fmla="*/ 0 w 359"/>
                  <a:gd name="T65" fmla="*/ 0 h 431"/>
                  <a:gd name="T66" fmla="*/ 0 w 359"/>
                  <a:gd name="T67" fmla="*/ 0 h 431"/>
                  <a:gd name="T68" fmla="*/ 0 w 359"/>
                  <a:gd name="T69" fmla="*/ 0 h 431"/>
                  <a:gd name="T70" fmla="*/ 0 w 359"/>
                  <a:gd name="T71" fmla="*/ 0 h 431"/>
                  <a:gd name="T72" fmla="*/ 0 w 359"/>
                  <a:gd name="T73" fmla="*/ 0 h 431"/>
                  <a:gd name="T74" fmla="*/ 0 w 359"/>
                  <a:gd name="T75" fmla="*/ 0 h 431"/>
                  <a:gd name="T76" fmla="*/ 0 w 359"/>
                  <a:gd name="T77" fmla="*/ 0 h 431"/>
                  <a:gd name="T78" fmla="*/ 0 w 359"/>
                  <a:gd name="T79" fmla="*/ 0 h 431"/>
                  <a:gd name="T80" fmla="*/ 0 w 359"/>
                  <a:gd name="T81" fmla="*/ 0 h 431"/>
                  <a:gd name="T82" fmla="*/ 0 w 359"/>
                  <a:gd name="T83" fmla="*/ 0 h 431"/>
                  <a:gd name="T84" fmla="*/ 0 w 359"/>
                  <a:gd name="T85" fmla="*/ 0 h 431"/>
                  <a:gd name="T86" fmla="*/ 0 w 359"/>
                  <a:gd name="T87" fmla="*/ 0 h 431"/>
                  <a:gd name="T88" fmla="*/ 0 w 359"/>
                  <a:gd name="T89" fmla="*/ 0 h 431"/>
                  <a:gd name="T90" fmla="*/ 0 w 359"/>
                  <a:gd name="T91" fmla="*/ 0 h 431"/>
                  <a:gd name="T92" fmla="*/ 0 w 359"/>
                  <a:gd name="T93" fmla="*/ 0 h 431"/>
                  <a:gd name="T94" fmla="*/ 0 w 359"/>
                  <a:gd name="T95" fmla="*/ 0 h 431"/>
                  <a:gd name="T96" fmla="*/ 0 w 359"/>
                  <a:gd name="T97" fmla="*/ 0 h 431"/>
                  <a:gd name="T98" fmla="*/ 0 w 359"/>
                  <a:gd name="T99" fmla="*/ 0 h 431"/>
                  <a:gd name="T100" fmla="*/ 0 w 359"/>
                  <a:gd name="T101" fmla="*/ 0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9"/>
                  <a:gd name="T154" fmla="*/ 0 h 431"/>
                  <a:gd name="T155" fmla="*/ 359 w 359"/>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025" name="Freeform 77"/>
            <p:cNvSpPr>
              <a:spLocks/>
            </p:cNvSpPr>
            <p:nvPr/>
          </p:nvSpPr>
          <p:spPr bwMode="auto">
            <a:xfrm>
              <a:off x="7572375" y="4403725"/>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26" name="Freeform 78"/>
            <p:cNvSpPr>
              <a:spLocks/>
            </p:cNvSpPr>
            <p:nvPr/>
          </p:nvSpPr>
          <p:spPr bwMode="auto">
            <a:xfrm>
              <a:off x="8299450" y="5305425"/>
              <a:ext cx="14287"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27" name="Freeform 79"/>
            <p:cNvSpPr>
              <a:spLocks/>
            </p:cNvSpPr>
            <p:nvPr/>
          </p:nvSpPr>
          <p:spPr bwMode="auto">
            <a:xfrm>
              <a:off x="8321675" y="5314950"/>
              <a:ext cx="17462" cy="58738"/>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28" name="Freeform 80"/>
            <p:cNvSpPr>
              <a:spLocks/>
            </p:cNvSpPr>
            <p:nvPr/>
          </p:nvSpPr>
          <p:spPr bwMode="auto">
            <a:xfrm>
              <a:off x="7635875" y="4392613"/>
              <a:ext cx="1587" cy="55562"/>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29" name="Freeform 81"/>
            <p:cNvSpPr>
              <a:spLocks/>
            </p:cNvSpPr>
            <p:nvPr/>
          </p:nvSpPr>
          <p:spPr bwMode="auto">
            <a:xfrm>
              <a:off x="7694612" y="4337050"/>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0" name="Freeform 82"/>
            <p:cNvSpPr>
              <a:spLocks/>
            </p:cNvSpPr>
            <p:nvPr/>
          </p:nvSpPr>
          <p:spPr bwMode="auto">
            <a:xfrm>
              <a:off x="7807325" y="4225925"/>
              <a:ext cx="4762"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1" name="Freeform 83"/>
            <p:cNvSpPr>
              <a:spLocks/>
            </p:cNvSpPr>
            <p:nvPr/>
          </p:nvSpPr>
          <p:spPr bwMode="auto">
            <a:xfrm>
              <a:off x="7959725" y="4924425"/>
              <a:ext cx="26987" cy="58738"/>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2" name="Freeform 84"/>
            <p:cNvSpPr>
              <a:spLocks/>
            </p:cNvSpPr>
            <p:nvPr/>
          </p:nvSpPr>
          <p:spPr bwMode="auto">
            <a:xfrm>
              <a:off x="8023225" y="4938713"/>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3" name="Freeform 85"/>
            <p:cNvSpPr>
              <a:spLocks/>
            </p:cNvSpPr>
            <p:nvPr/>
          </p:nvSpPr>
          <p:spPr bwMode="auto">
            <a:xfrm>
              <a:off x="7880350" y="4714875"/>
              <a:ext cx="25400" cy="55563"/>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4" name="Freeform 86"/>
            <p:cNvSpPr>
              <a:spLocks/>
            </p:cNvSpPr>
            <p:nvPr/>
          </p:nvSpPr>
          <p:spPr bwMode="auto">
            <a:xfrm>
              <a:off x="7823200" y="4689475"/>
              <a:ext cx="11112"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5" name="Freeform 87"/>
            <p:cNvSpPr>
              <a:spLocks/>
            </p:cNvSpPr>
            <p:nvPr/>
          </p:nvSpPr>
          <p:spPr bwMode="auto">
            <a:xfrm>
              <a:off x="8023225" y="5021263"/>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6" name="Freeform 88"/>
            <p:cNvSpPr>
              <a:spLocks/>
            </p:cNvSpPr>
            <p:nvPr/>
          </p:nvSpPr>
          <p:spPr bwMode="auto">
            <a:xfrm>
              <a:off x="7978775" y="5010150"/>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7" name="Line 89"/>
            <p:cNvSpPr>
              <a:spLocks noChangeShapeType="1"/>
            </p:cNvSpPr>
            <p:nvPr/>
          </p:nvSpPr>
          <p:spPr bwMode="auto">
            <a:xfrm>
              <a:off x="8012112" y="4995863"/>
              <a:ext cx="20638" cy="6350"/>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038" name="Freeform 90"/>
            <p:cNvSpPr>
              <a:spLocks/>
            </p:cNvSpPr>
            <p:nvPr/>
          </p:nvSpPr>
          <p:spPr bwMode="auto">
            <a:xfrm>
              <a:off x="8032750" y="5002213"/>
              <a:ext cx="1587"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39" name="Freeform 91"/>
            <p:cNvSpPr>
              <a:spLocks/>
            </p:cNvSpPr>
            <p:nvPr/>
          </p:nvSpPr>
          <p:spPr bwMode="auto">
            <a:xfrm>
              <a:off x="7986712" y="4995863"/>
              <a:ext cx="14288" cy="58737"/>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0" name="Freeform 92"/>
            <p:cNvSpPr>
              <a:spLocks/>
            </p:cNvSpPr>
            <p:nvPr/>
          </p:nvSpPr>
          <p:spPr bwMode="auto">
            <a:xfrm>
              <a:off x="7980362" y="4976813"/>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1" name="Freeform 93"/>
            <p:cNvSpPr>
              <a:spLocks/>
            </p:cNvSpPr>
            <p:nvPr/>
          </p:nvSpPr>
          <p:spPr bwMode="auto">
            <a:xfrm>
              <a:off x="8061325" y="4703763"/>
              <a:ext cx="1587"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7" name="Group 94"/>
            <p:cNvGrpSpPr>
              <a:grpSpLocks/>
            </p:cNvGrpSpPr>
            <p:nvPr/>
          </p:nvGrpSpPr>
          <p:grpSpPr bwMode="auto">
            <a:xfrm>
              <a:off x="7936220" y="4375219"/>
              <a:ext cx="163520" cy="114302"/>
              <a:chOff x="5379" y="2466"/>
              <a:chExt cx="122" cy="71"/>
            </a:xfrm>
          </p:grpSpPr>
          <p:sp>
            <p:nvSpPr>
              <p:cNvPr id="41535" name="Freeform 95"/>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6" name="Freeform 96"/>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7" name="Freeform 97"/>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8" name="Freeform 98"/>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9" name="Freeform 99"/>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40"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41" name="Freeform 101"/>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42"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43" name="Freeform 103"/>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043" name="Freeform 104"/>
            <p:cNvSpPr>
              <a:spLocks/>
            </p:cNvSpPr>
            <p:nvPr/>
          </p:nvSpPr>
          <p:spPr bwMode="auto">
            <a:xfrm>
              <a:off x="6519862" y="4237038"/>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4" name="Freeform 105"/>
            <p:cNvSpPr>
              <a:spLocks/>
            </p:cNvSpPr>
            <p:nvPr/>
          </p:nvSpPr>
          <p:spPr bwMode="auto">
            <a:xfrm>
              <a:off x="3419476" y="6376988"/>
              <a:ext cx="53975" cy="58737"/>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5" name="Freeform 106"/>
            <p:cNvSpPr>
              <a:spLocks/>
            </p:cNvSpPr>
            <p:nvPr/>
          </p:nvSpPr>
          <p:spPr bwMode="auto">
            <a:xfrm>
              <a:off x="5721350" y="6215063"/>
              <a:ext cx="30162" cy="55562"/>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6" name="Freeform 107"/>
            <p:cNvSpPr>
              <a:spLocks/>
            </p:cNvSpPr>
            <p:nvPr/>
          </p:nvSpPr>
          <p:spPr bwMode="auto">
            <a:xfrm>
              <a:off x="7875587" y="2986088"/>
              <a:ext cx="20638"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7" name="Freeform 108"/>
            <p:cNvSpPr>
              <a:spLocks/>
            </p:cNvSpPr>
            <p:nvPr/>
          </p:nvSpPr>
          <p:spPr bwMode="auto">
            <a:xfrm>
              <a:off x="8051800" y="3019425"/>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8" name="Freeform 109"/>
            <p:cNvSpPr>
              <a:spLocks/>
            </p:cNvSpPr>
            <p:nvPr/>
          </p:nvSpPr>
          <p:spPr bwMode="auto">
            <a:xfrm>
              <a:off x="7500937" y="3249613"/>
              <a:ext cx="4763" cy="58737"/>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49" name="Freeform 110"/>
            <p:cNvSpPr>
              <a:spLocks/>
            </p:cNvSpPr>
            <p:nvPr/>
          </p:nvSpPr>
          <p:spPr bwMode="auto">
            <a:xfrm>
              <a:off x="7315200" y="3811588"/>
              <a:ext cx="14287" cy="58737"/>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50" name="Freeform 111"/>
            <p:cNvSpPr>
              <a:spLocks/>
            </p:cNvSpPr>
            <p:nvPr/>
          </p:nvSpPr>
          <p:spPr bwMode="auto">
            <a:xfrm>
              <a:off x="7332662" y="3746500"/>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51" name="Freeform 112"/>
            <p:cNvSpPr>
              <a:spLocks/>
            </p:cNvSpPr>
            <p:nvPr/>
          </p:nvSpPr>
          <p:spPr bwMode="auto">
            <a:xfrm>
              <a:off x="7221537" y="3595688"/>
              <a:ext cx="1588"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52" name="Freeform 113"/>
            <p:cNvSpPr>
              <a:spLocks/>
            </p:cNvSpPr>
            <p:nvPr/>
          </p:nvSpPr>
          <p:spPr bwMode="auto">
            <a:xfrm>
              <a:off x="4073526" y="2722563"/>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53" name="Freeform 114"/>
            <p:cNvSpPr>
              <a:spLocks/>
            </p:cNvSpPr>
            <p:nvPr/>
          </p:nvSpPr>
          <p:spPr bwMode="auto">
            <a:xfrm>
              <a:off x="4059238" y="2490788"/>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54" name="Freeform 115"/>
            <p:cNvSpPr>
              <a:spLocks/>
            </p:cNvSpPr>
            <p:nvPr/>
          </p:nvSpPr>
          <p:spPr bwMode="auto">
            <a:xfrm>
              <a:off x="5540375" y="4268788"/>
              <a:ext cx="25400" cy="55562"/>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55" name="Freeform 116"/>
            <p:cNvSpPr>
              <a:spLocks/>
            </p:cNvSpPr>
            <p:nvPr/>
          </p:nvSpPr>
          <p:spPr bwMode="auto">
            <a:xfrm>
              <a:off x="5243512" y="4130675"/>
              <a:ext cx="19050" cy="58738"/>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8" name="Group 117"/>
            <p:cNvGrpSpPr>
              <a:grpSpLocks/>
            </p:cNvGrpSpPr>
            <p:nvPr/>
          </p:nvGrpSpPr>
          <p:grpSpPr bwMode="auto">
            <a:xfrm>
              <a:off x="6015477" y="4317834"/>
              <a:ext cx="46042" cy="374634"/>
              <a:chOff x="3950" y="2430"/>
              <a:chExt cx="36" cy="234"/>
            </a:xfrm>
          </p:grpSpPr>
          <p:sp>
            <p:nvSpPr>
              <p:cNvPr id="41504" name="Freeform 118"/>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05" name="Freeform 119"/>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06" name="Freeform 120"/>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07" name="Rectangle 1158"/>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prstTxWarp prst="textNoShape">
                  <a:avLst/>
                </a:prstTxWarp>
              </a:bodyPr>
              <a:lstStyle/>
              <a:p>
                <a:pPr eaLnBrk="1" hangingPunct="1"/>
                <a:endParaRPr lang="en-US">
                  <a:solidFill>
                    <a:srgbClr val="000000"/>
                  </a:solidFill>
                  <a:ea typeface="MS PGothic" pitchFamily="34" charset="-128"/>
                  <a:cs typeface="MS PGothic" pitchFamily="34" charset="-128"/>
                </a:endParaRPr>
              </a:p>
            </p:txBody>
          </p:sp>
          <p:sp>
            <p:nvSpPr>
              <p:cNvPr id="41508"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09" name="Freeform 123"/>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0" name="Freeform 124"/>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1"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12" name="Freeform 126"/>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3" name="Freeform 127"/>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4"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15" name="Freeform 129"/>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6" name="Freeform 130"/>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7" name="Freeform 131"/>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8" name="Freeform 132"/>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19" name="Freeform 133"/>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20" name="Freeform 134"/>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21" name="Freeform 135"/>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22" name="Rectangle 1173"/>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prstTxWarp prst="textNoShape">
                  <a:avLst/>
                </a:prstTxWarp>
              </a:bodyPr>
              <a:lstStyle/>
              <a:p>
                <a:pPr eaLnBrk="1" hangingPunct="1"/>
                <a:endParaRPr lang="en-US">
                  <a:solidFill>
                    <a:srgbClr val="000000"/>
                  </a:solidFill>
                  <a:ea typeface="MS PGothic" pitchFamily="34" charset="-128"/>
                  <a:cs typeface="MS PGothic" pitchFamily="34" charset="-128"/>
                </a:endParaRPr>
              </a:p>
            </p:txBody>
          </p:sp>
          <p:sp>
            <p:nvSpPr>
              <p:cNvPr id="41523"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24" name="Freeform 138"/>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25" name="Freeform 139"/>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26"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27" name="Freeform 141"/>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28" name="Freeform 142"/>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29"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530" name="Freeform 144"/>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1" name="Freeform 145"/>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2" name="Freeform 146"/>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3" name="Freeform 147"/>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34" name="Freeform 148"/>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grpSp>
          <p:nvGrpSpPr>
            <p:cNvPr id="9" name="Group 149"/>
            <p:cNvGrpSpPr>
              <a:grpSpLocks/>
            </p:cNvGrpSpPr>
            <p:nvPr/>
          </p:nvGrpSpPr>
          <p:grpSpPr bwMode="auto">
            <a:xfrm>
              <a:off x="8080574" y="4818042"/>
              <a:ext cx="185742" cy="214311"/>
              <a:chOff x="5486" y="2743"/>
              <a:chExt cx="137" cy="132"/>
            </a:xfrm>
          </p:grpSpPr>
          <p:sp>
            <p:nvSpPr>
              <p:cNvPr id="41495" name="Freeform 150"/>
              <p:cNvSpPr>
                <a:spLocks/>
              </p:cNvSpPr>
              <p:nvPr/>
            </p:nvSpPr>
            <p:spPr bwMode="auto">
              <a:xfrm>
                <a:off x="5595" y="2806"/>
                <a:ext cx="13" cy="28"/>
              </a:xfrm>
              <a:custGeom>
                <a:avLst/>
                <a:gdLst>
                  <a:gd name="T0" fmla="*/ 0 w 40"/>
                  <a:gd name="T1" fmla="*/ 0 h 87"/>
                  <a:gd name="T2" fmla="*/ 0 w 40"/>
                  <a:gd name="T3" fmla="*/ 0 h 87"/>
                  <a:gd name="T4" fmla="*/ 0 w 40"/>
                  <a:gd name="T5" fmla="*/ 0 h 87"/>
                  <a:gd name="T6" fmla="*/ 0 w 40"/>
                  <a:gd name="T7" fmla="*/ 0 h 87"/>
                  <a:gd name="T8" fmla="*/ 0 w 40"/>
                  <a:gd name="T9" fmla="*/ 0 h 87"/>
                  <a:gd name="T10" fmla="*/ 0 w 40"/>
                  <a:gd name="T11" fmla="*/ 0 h 87"/>
                  <a:gd name="T12" fmla="*/ 0 w 40"/>
                  <a:gd name="T13" fmla="*/ 0 h 87"/>
                  <a:gd name="T14" fmla="*/ 0 w 40"/>
                  <a:gd name="T15" fmla="*/ 0 h 87"/>
                  <a:gd name="T16" fmla="*/ 0 w 40"/>
                  <a:gd name="T17" fmla="*/ 0 h 87"/>
                  <a:gd name="T18" fmla="*/ 0 w 40"/>
                  <a:gd name="T19" fmla="*/ 0 h 87"/>
                  <a:gd name="T20" fmla="*/ 0 w 40"/>
                  <a:gd name="T21" fmla="*/ 0 h 87"/>
                  <a:gd name="T22" fmla="*/ 0 w 40"/>
                  <a:gd name="T23" fmla="*/ 0 h 87"/>
                  <a:gd name="T24" fmla="*/ 0 w 40"/>
                  <a:gd name="T25" fmla="*/ 0 h 87"/>
                  <a:gd name="T26" fmla="*/ 0 w 40"/>
                  <a:gd name="T27" fmla="*/ 0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6" name="Freeform 151"/>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7" name="Freeform 152"/>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8" name="Freeform 153"/>
              <p:cNvSpPr>
                <a:spLocks/>
              </p:cNvSpPr>
              <p:nvPr/>
            </p:nvSpPr>
            <p:spPr bwMode="auto">
              <a:xfrm>
                <a:off x="5515" y="2789"/>
                <a:ext cx="24" cy="26"/>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0 h 80"/>
                  <a:gd name="T40" fmla="*/ 0 w 74"/>
                  <a:gd name="T41" fmla="*/ 0 h 80"/>
                  <a:gd name="T42" fmla="*/ 0 w 74"/>
                  <a:gd name="T43" fmla="*/ 0 h 80"/>
                  <a:gd name="T44" fmla="*/ 0 w 74"/>
                  <a:gd name="T45" fmla="*/ 0 h 80"/>
                  <a:gd name="T46" fmla="*/ 0 w 74"/>
                  <a:gd name="T47" fmla="*/ 0 h 80"/>
                  <a:gd name="T48" fmla="*/ 0 w 74"/>
                  <a:gd name="T49" fmla="*/ 0 h 80"/>
                  <a:gd name="T50" fmla="*/ 0 w 74"/>
                  <a:gd name="T51" fmla="*/ 0 h 80"/>
                  <a:gd name="T52" fmla="*/ 0 w 74"/>
                  <a:gd name="T53" fmla="*/ 0 h 80"/>
                  <a:gd name="T54" fmla="*/ 0 w 74"/>
                  <a:gd name="T55" fmla="*/ 0 h 80"/>
                  <a:gd name="T56" fmla="*/ 0 w 74"/>
                  <a:gd name="T57" fmla="*/ 0 h 80"/>
                  <a:gd name="T58" fmla="*/ 0 w 74"/>
                  <a:gd name="T59" fmla="*/ 0 h 80"/>
                  <a:gd name="T60" fmla="*/ 0 w 74"/>
                  <a:gd name="T61" fmla="*/ 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9" name="Freeform 154"/>
              <p:cNvSpPr>
                <a:spLocks/>
              </p:cNvSpPr>
              <p:nvPr/>
            </p:nvSpPr>
            <p:spPr bwMode="auto">
              <a:xfrm>
                <a:off x="5555" y="2785"/>
                <a:ext cx="26" cy="27"/>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0 h 80"/>
                  <a:gd name="T34" fmla="*/ 0 w 86"/>
                  <a:gd name="T35" fmla="*/ 0 h 80"/>
                  <a:gd name="T36" fmla="*/ 0 w 86"/>
                  <a:gd name="T37" fmla="*/ 0 h 80"/>
                  <a:gd name="T38" fmla="*/ 0 w 86"/>
                  <a:gd name="T39" fmla="*/ 0 h 80"/>
                  <a:gd name="T40" fmla="*/ 0 w 86"/>
                  <a:gd name="T41" fmla="*/ 0 h 80"/>
                  <a:gd name="T42" fmla="*/ 0 w 86"/>
                  <a:gd name="T43" fmla="*/ 0 h 80"/>
                  <a:gd name="T44" fmla="*/ 0 w 86"/>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00" name="Freeform 155"/>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0 w 74"/>
                  <a:gd name="T19" fmla="*/ 0 h 31"/>
                  <a:gd name="T20" fmla="*/ 0 w 74"/>
                  <a:gd name="T21" fmla="*/ 0 h 31"/>
                  <a:gd name="T22" fmla="*/ 0 w 74"/>
                  <a:gd name="T23" fmla="*/ 0 h 31"/>
                  <a:gd name="T24" fmla="*/ 0 w 74"/>
                  <a:gd name="T25" fmla="*/ 0 h 31"/>
                  <a:gd name="T26" fmla="*/ 0 w 74"/>
                  <a:gd name="T27" fmla="*/ 0 h 31"/>
                  <a:gd name="T28" fmla="*/ 0 w 74"/>
                  <a:gd name="T29" fmla="*/ 0 h 31"/>
                  <a:gd name="T30" fmla="*/ 0 w 74"/>
                  <a:gd name="T31" fmla="*/ 0 h 31"/>
                  <a:gd name="T32" fmla="*/ 0 w 74"/>
                  <a:gd name="T33" fmla="*/ 0 h 31"/>
                  <a:gd name="T34" fmla="*/ 0 w 74"/>
                  <a:gd name="T35" fmla="*/ 0 h 31"/>
                  <a:gd name="T36" fmla="*/ 0 w 74"/>
                  <a:gd name="T37" fmla="*/ 0 h 31"/>
                  <a:gd name="T38" fmla="*/ 0 w 74"/>
                  <a:gd name="T39" fmla="*/ 0 h 31"/>
                  <a:gd name="T40" fmla="*/ 0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01" name="Freeform 156"/>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02" name="Freeform 157"/>
              <p:cNvSpPr>
                <a:spLocks/>
              </p:cNvSpPr>
              <p:nvPr/>
            </p:nvSpPr>
            <p:spPr bwMode="auto">
              <a:xfrm>
                <a:off x="5509" y="2769"/>
                <a:ext cx="32" cy="21"/>
              </a:xfrm>
              <a:custGeom>
                <a:avLst/>
                <a:gdLst>
                  <a:gd name="T0" fmla="*/ 0 w 100"/>
                  <a:gd name="T1" fmla="*/ 0 h 65"/>
                  <a:gd name="T2" fmla="*/ 0 w 100"/>
                  <a:gd name="T3" fmla="*/ 0 h 65"/>
                  <a:gd name="T4" fmla="*/ 0 w 100"/>
                  <a:gd name="T5" fmla="*/ 0 h 65"/>
                  <a:gd name="T6" fmla="*/ 0 w 100"/>
                  <a:gd name="T7" fmla="*/ 0 h 65"/>
                  <a:gd name="T8" fmla="*/ 0 w 100"/>
                  <a:gd name="T9" fmla="*/ 0 h 65"/>
                  <a:gd name="T10" fmla="*/ 0 w 100"/>
                  <a:gd name="T11" fmla="*/ 0 h 65"/>
                  <a:gd name="T12" fmla="*/ 0 w 100"/>
                  <a:gd name="T13" fmla="*/ 0 h 65"/>
                  <a:gd name="T14" fmla="*/ 0 w 100"/>
                  <a:gd name="T15" fmla="*/ 0 h 65"/>
                  <a:gd name="T16" fmla="*/ 0 w 100"/>
                  <a:gd name="T17" fmla="*/ 0 h 65"/>
                  <a:gd name="T18" fmla="*/ 0 w 100"/>
                  <a:gd name="T19" fmla="*/ 0 h 65"/>
                  <a:gd name="T20" fmla="*/ 0 w 100"/>
                  <a:gd name="T21" fmla="*/ 0 h 65"/>
                  <a:gd name="T22" fmla="*/ 0 w 100"/>
                  <a:gd name="T23" fmla="*/ 0 h 65"/>
                  <a:gd name="T24" fmla="*/ 0 w 100"/>
                  <a:gd name="T25" fmla="*/ 0 h 65"/>
                  <a:gd name="T26" fmla="*/ 0 w 100"/>
                  <a:gd name="T27" fmla="*/ 0 h 65"/>
                  <a:gd name="T28" fmla="*/ 0 w 100"/>
                  <a:gd name="T29" fmla="*/ 0 h 65"/>
                  <a:gd name="T30" fmla="*/ 0 w 100"/>
                  <a:gd name="T31" fmla="*/ 0 h 65"/>
                  <a:gd name="T32" fmla="*/ 0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503" name="Freeform 158"/>
              <p:cNvSpPr>
                <a:spLocks/>
              </p:cNvSpPr>
              <p:nvPr/>
            </p:nvSpPr>
            <p:spPr bwMode="auto">
              <a:xfrm>
                <a:off x="5486" y="2743"/>
                <a:ext cx="24" cy="34"/>
              </a:xfrm>
              <a:custGeom>
                <a:avLst/>
                <a:gdLst>
                  <a:gd name="T0" fmla="*/ 0 w 79"/>
                  <a:gd name="T1" fmla="*/ 0 h 104"/>
                  <a:gd name="T2" fmla="*/ 0 w 79"/>
                  <a:gd name="T3" fmla="*/ 0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0 h 104"/>
                  <a:gd name="T18" fmla="*/ 0 w 79"/>
                  <a:gd name="T19" fmla="*/ 0 h 104"/>
                  <a:gd name="T20" fmla="*/ 0 w 79"/>
                  <a:gd name="T21" fmla="*/ 0 h 104"/>
                  <a:gd name="T22" fmla="*/ 0 w 79"/>
                  <a:gd name="T23" fmla="*/ 0 h 104"/>
                  <a:gd name="T24" fmla="*/ 0 w 79"/>
                  <a:gd name="T25" fmla="*/ 0 h 104"/>
                  <a:gd name="T26" fmla="*/ 0 w 79"/>
                  <a:gd name="T27" fmla="*/ 0 h 104"/>
                  <a:gd name="T28" fmla="*/ 0 w 79"/>
                  <a:gd name="T29" fmla="*/ 0 h 104"/>
                  <a:gd name="T30" fmla="*/ 0 w 79"/>
                  <a:gd name="T31" fmla="*/ 0 h 104"/>
                  <a:gd name="T32" fmla="*/ 0 w 79"/>
                  <a:gd name="T33" fmla="*/ 0 h 104"/>
                  <a:gd name="T34" fmla="*/ 0 w 79"/>
                  <a:gd name="T35" fmla="*/ 0 h 104"/>
                  <a:gd name="T36" fmla="*/ 0 w 79"/>
                  <a:gd name="T37" fmla="*/ 0 h 104"/>
                  <a:gd name="T38" fmla="*/ 0 w 79"/>
                  <a:gd name="T39" fmla="*/ 0 h 104"/>
                  <a:gd name="T40" fmla="*/ 0 w 79"/>
                  <a:gd name="T41" fmla="*/ 0 h 104"/>
                  <a:gd name="T42" fmla="*/ 0 w 79"/>
                  <a:gd name="T43" fmla="*/ 0 h 104"/>
                  <a:gd name="T44" fmla="*/ 0 w 79"/>
                  <a:gd name="T45" fmla="*/ 0 h 104"/>
                  <a:gd name="T46" fmla="*/ 0 w 79"/>
                  <a:gd name="T47" fmla="*/ 0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058" name="Freeform 159"/>
            <p:cNvSpPr>
              <a:spLocks/>
            </p:cNvSpPr>
            <p:nvPr/>
          </p:nvSpPr>
          <p:spPr bwMode="auto">
            <a:xfrm>
              <a:off x="4425951" y="4556125"/>
              <a:ext cx="11112" cy="55563"/>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59" name="Freeform 160"/>
            <p:cNvSpPr>
              <a:spLocks/>
            </p:cNvSpPr>
            <p:nvPr/>
          </p:nvSpPr>
          <p:spPr bwMode="auto">
            <a:xfrm>
              <a:off x="4349751" y="4695825"/>
              <a:ext cx="14287"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60" name="Freeform 161"/>
            <p:cNvSpPr>
              <a:spLocks/>
            </p:cNvSpPr>
            <p:nvPr/>
          </p:nvSpPr>
          <p:spPr bwMode="auto">
            <a:xfrm>
              <a:off x="6148387" y="3022600"/>
              <a:ext cx="728663" cy="331788"/>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61" name="Freeform 162"/>
            <p:cNvSpPr>
              <a:spLocks/>
            </p:cNvSpPr>
            <p:nvPr/>
          </p:nvSpPr>
          <p:spPr bwMode="auto">
            <a:xfrm>
              <a:off x="2474913" y="4989513"/>
              <a:ext cx="328613"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62" name="Freeform 163"/>
            <p:cNvSpPr>
              <a:spLocks/>
            </p:cNvSpPr>
            <p:nvPr/>
          </p:nvSpPr>
          <p:spPr bwMode="auto">
            <a:xfrm>
              <a:off x="2689226" y="4419600"/>
              <a:ext cx="119062"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0" name="Group 164"/>
            <p:cNvGrpSpPr>
              <a:grpSpLocks/>
            </p:cNvGrpSpPr>
            <p:nvPr/>
          </p:nvGrpSpPr>
          <p:grpSpPr bwMode="auto">
            <a:xfrm>
              <a:off x="2403507" y="4254424"/>
              <a:ext cx="323855" cy="401630"/>
              <a:chOff x="1486" y="2412"/>
              <a:chExt cx="244" cy="256"/>
            </a:xfrm>
          </p:grpSpPr>
          <p:sp>
            <p:nvSpPr>
              <p:cNvPr id="41491" name="Freeform 165"/>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2" name="Freeform 166"/>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3" name="Freeform 167"/>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4" name="Freeform 168"/>
              <p:cNvSpPr>
                <a:spLocks/>
              </p:cNvSpPr>
              <p:nvPr/>
            </p:nvSpPr>
            <p:spPr bwMode="auto">
              <a:xfrm>
                <a:off x="1486" y="2444"/>
                <a:ext cx="244" cy="224"/>
              </a:xfrm>
              <a:custGeom>
                <a:avLst/>
                <a:gdLst>
                  <a:gd name="T0" fmla="*/ 0 w 743"/>
                  <a:gd name="T1" fmla="*/ 0 h 672"/>
                  <a:gd name="T2" fmla="*/ 0 w 743"/>
                  <a:gd name="T3" fmla="*/ 0 h 672"/>
                  <a:gd name="T4" fmla="*/ 0 w 743"/>
                  <a:gd name="T5" fmla="*/ 0 h 672"/>
                  <a:gd name="T6" fmla="*/ 0 w 743"/>
                  <a:gd name="T7" fmla="*/ 0 h 672"/>
                  <a:gd name="T8" fmla="*/ 0 w 743"/>
                  <a:gd name="T9" fmla="*/ 0 h 672"/>
                  <a:gd name="T10" fmla="*/ 0 w 743"/>
                  <a:gd name="T11" fmla="*/ 0 h 672"/>
                  <a:gd name="T12" fmla="*/ 0 w 743"/>
                  <a:gd name="T13" fmla="*/ 0 h 672"/>
                  <a:gd name="T14" fmla="*/ 0 w 743"/>
                  <a:gd name="T15" fmla="*/ 0 h 672"/>
                  <a:gd name="T16" fmla="*/ 0 w 743"/>
                  <a:gd name="T17" fmla="*/ 0 h 672"/>
                  <a:gd name="T18" fmla="*/ 0 w 743"/>
                  <a:gd name="T19" fmla="*/ 0 h 672"/>
                  <a:gd name="T20" fmla="*/ 0 w 743"/>
                  <a:gd name="T21" fmla="*/ 0 h 672"/>
                  <a:gd name="T22" fmla="*/ 0 w 743"/>
                  <a:gd name="T23" fmla="*/ 0 h 672"/>
                  <a:gd name="T24" fmla="*/ 0 w 743"/>
                  <a:gd name="T25" fmla="*/ 0 h 672"/>
                  <a:gd name="T26" fmla="*/ 0 w 743"/>
                  <a:gd name="T27" fmla="*/ 0 h 672"/>
                  <a:gd name="T28" fmla="*/ 0 w 743"/>
                  <a:gd name="T29" fmla="*/ 0 h 672"/>
                  <a:gd name="T30" fmla="*/ 0 w 743"/>
                  <a:gd name="T31" fmla="*/ 0 h 672"/>
                  <a:gd name="T32" fmla="*/ 0 w 743"/>
                  <a:gd name="T33" fmla="*/ 0 h 672"/>
                  <a:gd name="T34" fmla="*/ 0 w 743"/>
                  <a:gd name="T35" fmla="*/ 0 h 672"/>
                  <a:gd name="T36" fmla="*/ 0 w 743"/>
                  <a:gd name="T37" fmla="*/ 0 h 672"/>
                  <a:gd name="T38" fmla="*/ 0 w 743"/>
                  <a:gd name="T39" fmla="*/ 0 h 672"/>
                  <a:gd name="T40" fmla="*/ 0 w 743"/>
                  <a:gd name="T41" fmla="*/ 0 h 672"/>
                  <a:gd name="T42" fmla="*/ 0 w 743"/>
                  <a:gd name="T43" fmla="*/ 0 h 672"/>
                  <a:gd name="T44" fmla="*/ 0 w 743"/>
                  <a:gd name="T45" fmla="*/ 0 h 672"/>
                  <a:gd name="T46" fmla="*/ 0 w 743"/>
                  <a:gd name="T47" fmla="*/ 0 h 672"/>
                  <a:gd name="T48" fmla="*/ 0 w 743"/>
                  <a:gd name="T49" fmla="*/ 0 h 672"/>
                  <a:gd name="T50" fmla="*/ 0 w 743"/>
                  <a:gd name="T51" fmla="*/ 0 h 672"/>
                  <a:gd name="T52" fmla="*/ 0 w 743"/>
                  <a:gd name="T53" fmla="*/ 0 h 672"/>
                  <a:gd name="T54" fmla="*/ 0 w 743"/>
                  <a:gd name="T55" fmla="*/ 0 h 672"/>
                  <a:gd name="T56" fmla="*/ 0 w 743"/>
                  <a:gd name="T57" fmla="*/ 0 h 672"/>
                  <a:gd name="T58" fmla="*/ 0 w 743"/>
                  <a:gd name="T59" fmla="*/ 0 h 672"/>
                  <a:gd name="T60" fmla="*/ 0 w 743"/>
                  <a:gd name="T61" fmla="*/ 0 h 672"/>
                  <a:gd name="T62" fmla="*/ 0 w 743"/>
                  <a:gd name="T63" fmla="*/ 0 h 672"/>
                  <a:gd name="T64" fmla="*/ 0 w 743"/>
                  <a:gd name="T65" fmla="*/ 0 h 672"/>
                  <a:gd name="T66" fmla="*/ 0 w 743"/>
                  <a:gd name="T67" fmla="*/ 0 h 672"/>
                  <a:gd name="T68" fmla="*/ 0 w 743"/>
                  <a:gd name="T69" fmla="*/ 0 h 672"/>
                  <a:gd name="T70" fmla="*/ 0 w 743"/>
                  <a:gd name="T71" fmla="*/ 0 h 672"/>
                  <a:gd name="T72" fmla="*/ 0 w 743"/>
                  <a:gd name="T73" fmla="*/ 0 h 672"/>
                  <a:gd name="T74" fmla="*/ 0 w 743"/>
                  <a:gd name="T75" fmla="*/ 0 h 672"/>
                  <a:gd name="T76" fmla="*/ 0 w 743"/>
                  <a:gd name="T77" fmla="*/ 0 h 672"/>
                  <a:gd name="T78" fmla="*/ 0 w 743"/>
                  <a:gd name="T79" fmla="*/ 0 h 672"/>
                  <a:gd name="T80" fmla="*/ 0 w 743"/>
                  <a:gd name="T81" fmla="*/ 0 h 672"/>
                  <a:gd name="T82" fmla="*/ 0 w 743"/>
                  <a:gd name="T83" fmla="*/ 0 h 672"/>
                  <a:gd name="T84" fmla="*/ 0 w 743"/>
                  <a:gd name="T85" fmla="*/ 0 h 672"/>
                  <a:gd name="T86" fmla="*/ 0 w 743"/>
                  <a:gd name="T87" fmla="*/ 0 h 672"/>
                  <a:gd name="T88" fmla="*/ 0 w 743"/>
                  <a:gd name="T89" fmla="*/ 0 h 672"/>
                  <a:gd name="T90" fmla="*/ 0 w 743"/>
                  <a:gd name="T91" fmla="*/ 0 h 672"/>
                  <a:gd name="T92" fmla="*/ 0 w 743"/>
                  <a:gd name="T93" fmla="*/ 0 h 672"/>
                  <a:gd name="T94" fmla="*/ 0 w 743"/>
                  <a:gd name="T95" fmla="*/ 0 h 672"/>
                  <a:gd name="T96" fmla="*/ 0 w 743"/>
                  <a:gd name="T97" fmla="*/ 0 h 672"/>
                  <a:gd name="T98" fmla="*/ 0 w 743"/>
                  <a:gd name="T99" fmla="*/ 0 h 672"/>
                  <a:gd name="T100" fmla="*/ 0 w 743"/>
                  <a:gd name="T101" fmla="*/ 0 h 672"/>
                  <a:gd name="T102" fmla="*/ 0 w 743"/>
                  <a:gd name="T103" fmla="*/ 0 h 672"/>
                  <a:gd name="T104" fmla="*/ 0 w 743"/>
                  <a:gd name="T105" fmla="*/ 0 h 672"/>
                  <a:gd name="T106" fmla="*/ 0 w 743"/>
                  <a:gd name="T107" fmla="*/ 0 h 672"/>
                  <a:gd name="T108" fmla="*/ 0 w 743"/>
                  <a:gd name="T109" fmla="*/ 0 h 672"/>
                  <a:gd name="T110" fmla="*/ 0 w 743"/>
                  <a:gd name="T111" fmla="*/ 0 h 672"/>
                  <a:gd name="T112" fmla="*/ 0 w 743"/>
                  <a:gd name="T113" fmla="*/ 0 h 672"/>
                  <a:gd name="T114" fmla="*/ 0 w 743"/>
                  <a:gd name="T115" fmla="*/ 0 h 672"/>
                  <a:gd name="T116" fmla="*/ 0 w 743"/>
                  <a:gd name="T117" fmla="*/ 0 h 672"/>
                  <a:gd name="T118" fmla="*/ 0 w 743"/>
                  <a:gd name="T119" fmla="*/ 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064" name="Freeform 169"/>
            <p:cNvSpPr>
              <a:spLocks/>
            </p:cNvSpPr>
            <p:nvPr/>
          </p:nvSpPr>
          <p:spPr bwMode="auto">
            <a:xfrm>
              <a:off x="7424737" y="5794375"/>
              <a:ext cx="31750" cy="11113"/>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65" name="Freeform 170"/>
            <p:cNvSpPr>
              <a:spLocks/>
            </p:cNvSpPr>
            <p:nvPr/>
          </p:nvSpPr>
          <p:spPr bwMode="auto">
            <a:xfrm>
              <a:off x="7540625" y="5927725"/>
              <a:ext cx="1587" cy="4763"/>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66" name="Line 171"/>
            <p:cNvSpPr>
              <a:spLocks noChangeShapeType="1"/>
            </p:cNvSpPr>
            <p:nvPr/>
          </p:nvSpPr>
          <p:spPr bwMode="auto">
            <a:xfrm flipV="1">
              <a:off x="7631112" y="5926138"/>
              <a:ext cx="1588" cy="127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067" name="Freeform 172"/>
            <p:cNvSpPr>
              <a:spLocks/>
            </p:cNvSpPr>
            <p:nvPr/>
          </p:nvSpPr>
          <p:spPr bwMode="auto">
            <a:xfrm>
              <a:off x="7631112" y="5926138"/>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68" name="Freeform 173"/>
            <p:cNvSpPr>
              <a:spLocks/>
            </p:cNvSpPr>
            <p:nvPr/>
          </p:nvSpPr>
          <p:spPr bwMode="auto">
            <a:xfrm>
              <a:off x="7929562" y="5395913"/>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69" name="Freeform 174"/>
            <p:cNvSpPr>
              <a:spLocks/>
            </p:cNvSpPr>
            <p:nvPr/>
          </p:nvSpPr>
          <p:spPr bwMode="auto">
            <a:xfrm>
              <a:off x="7935912" y="5322888"/>
              <a:ext cx="26988" cy="39687"/>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0" name="Freeform 175"/>
            <p:cNvSpPr>
              <a:spLocks/>
            </p:cNvSpPr>
            <p:nvPr/>
          </p:nvSpPr>
          <p:spPr bwMode="auto">
            <a:xfrm>
              <a:off x="7912100" y="5299075"/>
              <a:ext cx="17462" cy="30163"/>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1" name="Freeform 176"/>
            <p:cNvSpPr>
              <a:spLocks/>
            </p:cNvSpPr>
            <p:nvPr/>
          </p:nvSpPr>
          <p:spPr bwMode="auto">
            <a:xfrm>
              <a:off x="7831137" y="5176838"/>
              <a:ext cx="68263" cy="138112"/>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2" name="Line 177"/>
            <p:cNvSpPr>
              <a:spLocks noChangeShapeType="1"/>
            </p:cNvSpPr>
            <p:nvPr/>
          </p:nvSpPr>
          <p:spPr bwMode="auto">
            <a:xfrm flipH="1" flipV="1">
              <a:off x="7824787" y="5143500"/>
              <a:ext cx="6350" cy="33338"/>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073" name="Freeform 178"/>
            <p:cNvSpPr>
              <a:spLocks/>
            </p:cNvSpPr>
            <p:nvPr/>
          </p:nvSpPr>
          <p:spPr bwMode="auto">
            <a:xfrm>
              <a:off x="7824787" y="5127625"/>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4" name="Line 179"/>
            <p:cNvSpPr>
              <a:spLocks noChangeShapeType="1"/>
            </p:cNvSpPr>
            <p:nvPr/>
          </p:nvSpPr>
          <p:spPr bwMode="auto">
            <a:xfrm flipV="1">
              <a:off x="7831137" y="5114925"/>
              <a:ext cx="0" cy="127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075" name="Freeform 180"/>
            <p:cNvSpPr>
              <a:spLocks/>
            </p:cNvSpPr>
            <p:nvPr/>
          </p:nvSpPr>
          <p:spPr bwMode="auto">
            <a:xfrm>
              <a:off x="7785100" y="5048250"/>
              <a:ext cx="46037"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6" name="Freeform 181"/>
            <p:cNvSpPr>
              <a:spLocks/>
            </p:cNvSpPr>
            <p:nvPr/>
          </p:nvSpPr>
          <p:spPr bwMode="auto">
            <a:xfrm>
              <a:off x="7799387" y="4991100"/>
              <a:ext cx="1588"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7" name="Freeform 182"/>
            <p:cNvSpPr>
              <a:spLocks/>
            </p:cNvSpPr>
            <p:nvPr/>
          </p:nvSpPr>
          <p:spPr bwMode="auto">
            <a:xfrm>
              <a:off x="7805737" y="4984750"/>
              <a:ext cx="7938" cy="36513"/>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8" name="Freeform 183"/>
            <p:cNvSpPr>
              <a:spLocks/>
            </p:cNvSpPr>
            <p:nvPr/>
          </p:nvSpPr>
          <p:spPr bwMode="auto">
            <a:xfrm>
              <a:off x="7821612" y="4965700"/>
              <a:ext cx="1588"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79" name="Line 184"/>
            <p:cNvSpPr>
              <a:spLocks noChangeShapeType="1"/>
            </p:cNvSpPr>
            <p:nvPr/>
          </p:nvSpPr>
          <p:spPr bwMode="auto">
            <a:xfrm flipV="1">
              <a:off x="7821612" y="4984750"/>
              <a:ext cx="1588" cy="31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080" name="Freeform 185"/>
            <p:cNvSpPr>
              <a:spLocks/>
            </p:cNvSpPr>
            <p:nvPr/>
          </p:nvSpPr>
          <p:spPr bwMode="auto">
            <a:xfrm>
              <a:off x="7805737" y="4968875"/>
              <a:ext cx="1588"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81" name="Freeform 186"/>
            <p:cNvSpPr>
              <a:spLocks/>
            </p:cNvSpPr>
            <p:nvPr/>
          </p:nvSpPr>
          <p:spPr bwMode="auto">
            <a:xfrm>
              <a:off x="7526337" y="5957888"/>
              <a:ext cx="96838" cy="87312"/>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82" name="Freeform 187"/>
            <p:cNvSpPr>
              <a:spLocks/>
            </p:cNvSpPr>
            <p:nvPr/>
          </p:nvSpPr>
          <p:spPr bwMode="auto">
            <a:xfrm>
              <a:off x="7664450" y="5176838"/>
              <a:ext cx="3175" cy="17462"/>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83" name="Freeform 188"/>
            <p:cNvSpPr>
              <a:spLocks/>
            </p:cNvSpPr>
            <p:nvPr/>
          </p:nvSpPr>
          <p:spPr bwMode="auto">
            <a:xfrm>
              <a:off x="7597775" y="5099050"/>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84" name="Freeform 189"/>
            <p:cNvSpPr>
              <a:spLocks/>
            </p:cNvSpPr>
            <p:nvPr/>
          </p:nvSpPr>
          <p:spPr bwMode="auto">
            <a:xfrm>
              <a:off x="7613650" y="5011738"/>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85" name="Freeform 190"/>
            <p:cNvSpPr>
              <a:spLocks/>
            </p:cNvSpPr>
            <p:nvPr/>
          </p:nvSpPr>
          <p:spPr bwMode="auto">
            <a:xfrm>
              <a:off x="7453312" y="5014913"/>
              <a:ext cx="36513"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86" name="Freeform 191"/>
            <p:cNvSpPr>
              <a:spLocks/>
            </p:cNvSpPr>
            <p:nvPr/>
          </p:nvSpPr>
          <p:spPr bwMode="auto">
            <a:xfrm>
              <a:off x="7697787" y="5478463"/>
              <a:ext cx="1588" cy="14287"/>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87" name="Freeform 192"/>
            <p:cNvSpPr>
              <a:spLocks/>
            </p:cNvSpPr>
            <p:nvPr/>
          </p:nvSpPr>
          <p:spPr bwMode="auto">
            <a:xfrm>
              <a:off x="6934200" y="4984750"/>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1088" name="Freeform 193"/>
            <p:cNvSpPr>
              <a:spLocks/>
            </p:cNvSpPr>
            <p:nvPr/>
          </p:nvSpPr>
          <p:spPr bwMode="auto">
            <a:xfrm>
              <a:off x="1420813" y="3651250"/>
              <a:ext cx="668338"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1089" name="Freeform 194"/>
            <p:cNvSpPr>
              <a:spLocks/>
            </p:cNvSpPr>
            <p:nvPr/>
          </p:nvSpPr>
          <p:spPr bwMode="auto">
            <a:xfrm>
              <a:off x="2695576" y="5291138"/>
              <a:ext cx="211137" cy="265112"/>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0" name="Freeform 195"/>
            <p:cNvSpPr>
              <a:spLocks/>
            </p:cNvSpPr>
            <p:nvPr/>
          </p:nvSpPr>
          <p:spPr bwMode="auto">
            <a:xfrm>
              <a:off x="2865438" y="4495800"/>
              <a:ext cx="73025" cy="109538"/>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1" name="Freeform 196"/>
            <p:cNvSpPr>
              <a:spLocks/>
            </p:cNvSpPr>
            <p:nvPr/>
          </p:nvSpPr>
          <p:spPr bwMode="auto">
            <a:xfrm>
              <a:off x="2379663" y="4054475"/>
              <a:ext cx="69850" cy="58738"/>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2" name="Freeform 197"/>
            <p:cNvSpPr>
              <a:spLocks/>
            </p:cNvSpPr>
            <p:nvPr/>
          </p:nvSpPr>
          <p:spPr bwMode="auto">
            <a:xfrm>
              <a:off x="2746376" y="6408738"/>
              <a:ext cx="23812"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3" name="Freeform 198"/>
            <p:cNvSpPr>
              <a:spLocks/>
            </p:cNvSpPr>
            <p:nvPr/>
          </p:nvSpPr>
          <p:spPr bwMode="auto">
            <a:xfrm>
              <a:off x="2711451" y="6388100"/>
              <a:ext cx="34925" cy="58738"/>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4" name="Freeform 199"/>
            <p:cNvSpPr>
              <a:spLocks/>
            </p:cNvSpPr>
            <p:nvPr/>
          </p:nvSpPr>
          <p:spPr bwMode="auto">
            <a:xfrm>
              <a:off x="2711451" y="6367463"/>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5" name="Freeform 200"/>
            <p:cNvSpPr>
              <a:spLocks/>
            </p:cNvSpPr>
            <p:nvPr/>
          </p:nvSpPr>
          <p:spPr bwMode="auto">
            <a:xfrm>
              <a:off x="2681288" y="6361113"/>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6" name="Freeform 201"/>
            <p:cNvSpPr>
              <a:spLocks/>
            </p:cNvSpPr>
            <p:nvPr/>
          </p:nvSpPr>
          <p:spPr bwMode="auto">
            <a:xfrm>
              <a:off x="2655888" y="6351588"/>
              <a:ext cx="28575" cy="58737"/>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7" name="Freeform 202"/>
            <p:cNvSpPr>
              <a:spLocks/>
            </p:cNvSpPr>
            <p:nvPr/>
          </p:nvSpPr>
          <p:spPr bwMode="auto">
            <a:xfrm>
              <a:off x="2632076" y="6338888"/>
              <a:ext cx="33337"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8" name="Freeform 203"/>
            <p:cNvSpPr>
              <a:spLocks/>
            </p:cNvSpPr>
            <p:nvPr/>
          </p:nvSpPr>
          <p:spPr bwMode="auto">
            <a:xfrm>
              <a:off x="2625726" y="6319838"/>
              <a:ext cx="30162"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099" name="Freeform 204"/>
            <p:cNvSpPr>
              <a:spLocks/>
            </p:cNvSpPr>
            <p:nvPr/>
          </p:nvSpPr>
          <p:spPr bwMode="auto">
            <a:xfrm>
              <a:off x="2525713" y="6010275"/>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0" name="Freeform 205"/>
            <p:cNvSpPr>
              <a:spLocks/>
            </p:cNvSpPr>
            <p:nvPr/>
          </p:nvSpPr>
          <p:spPr bwMode="auto">
            <a:xfrm>
              <a:off x="2555876" y="6105525"/>
              <a:ext cx="17462"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1" name="Freeform 206"/>
            <p:cNvSpPr>
              <a:spLocks/>
            </p:cNvSpPr>
            <p:nvPr/>
          </p:nvSpPr>
          <p:spPr bwMode="auto">
            <a:xfrm>
              <a:off x="2560638" y="6127750"/>
              <a:ext cx="7938" cy="58738"/>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2" name="Freeform 207"/>
            <p:cNvSpPr>
              <a:spLocks/>
            </p:cNvSpPr>
            <p:nvPr/>
          </p:nvSpPr>
          <p:spPr bwMode="auto">
            <a:xfrm>
              <a:off x="2574926" y="6189663"/>
              <a:ext cx="17462"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3" name="Freeform 208"/>
            <p:cNvSpPr>
              <a:spLocks/>
            </p:cNvSpPr>
            <p:nvPr/>
          </p:nvSpPr>
          <p:spPr bwMode="auto">
            <a:xfrm>
              <a:off x="2562226" y="6202363"/>
              <a:ext cx="26987" cy="58737"/>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4" name="Freeform 209"/>
            <p:cNvSpPr>
              <a:spLocks/>
            </p:cNvSpPr>
            <p:nvPr/>
          </p:nvSpPr>
          <p:spPr bwMode="auto">
            <a:xfrm>
              <a:off x="2592388" y="6235700"/>
              <a:ext cx="11113" cy="58738"/>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5" name="Freeform 210"/>
            <p:cNvSpPr>
              <a:spLocks/>
            </p:cNvSpPr>
            <p:nvPr/>
          </p:nvSpPr>
          <p:spPr bwMode="auto">
            <a:xfrm>
              <a:off x="2589213" y="6269038"/>
              <a:ext cx="20638" cy="55562"/>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6" name="Freeform 211"/>
            <p:cNvSpPr>
              <a:spLocks/>
            </p:cNvSpPr>
            <p:nvPr/>
          </p:nvSpPr>
          <p:spPr bwMode="auto">
            <a:xfrm>
              <a:off x="2613026" y="6283325"/>
              <a:ext cx="17462"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7" name="Freeform 212"/>
            <p:cNvSpPr>
              <a:spLocks/>
            </p:cNvSpPr>
            <p:nvPr/>
          </p:nvSpPr>
          <p:spPr bwMode="auto">
            <a:xfrm>
              <a:off x="2614613" y="6311900"/>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8" name="Freeform 213"/>
            <p:cNvSpPr>
              <a:spLocks/>
            </p:cNvSpPr>
            <p:nvPr/>
          </p:nvSpPr>
          <p:spPr bwMode="auto">
            <a:xfrm>
              <a:off x="2689226" y="6381750"/>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09" name="Freeform 214"/>
            <p:cNvSpPr>
              <a:spLocks/>
            </p:cNvSpPr>
            <p:nvPr/>
          </p:nvSpPr>
          <p:spPr bwMode="auto">
            <a:xfrm>
              <a:off x="2727326" y="6323013"/>
              <a:ext cx="123825" cy="100012"/>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0" name="Freeform 215"/>
            <p:cNvSpPr>
              <a:spLocks/>
            </p:cNvSpPr>
            <p:nvPr/>
          </p:nvSpPr>
          <p:spPr bwMode="auto">
            <a:xfrm>
              <a:off x="2279651" y="4089400"/>
              <a:ext cx="52387" cy="58738"/>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1" name="Freeform 216"/>
            <p:cNvSpPr>
              <a:spLocks/>
            </p:cNvSpPr>
            <p:nvPr/>
          </p:nvSpPr>
          <p:spPr bwMode="auto">
            <a:xfrm>
              <a:off x="2136776" y="3951288"/>
              <a:ext cx="250825" cy="109537"/>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2" name="Freeform 217"/>
            <p:cNvSpPr>
              <a:spLocks/>
            </p:cNvSpPr>
            <p:nvPr/>
          </p:nvSpPr>
          <p:spPr bwMode="auto">
            <a:xfrm>
              <a:off x="2441576" y="4054475"/>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3" name="Freeform 218"/>
            <p:cNvSpPr>
              <a:spLocks/>
            </p:cNvSpPr>
            <p:nvPr/>
          </p:nvSpPr>
          <p:spPr bwMode="auto">
            <a:xfrm>
              <a:off x="2009776" y="4114800"/>
              <a:ext cx="33337" cy="84138"/>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4" name="Freeform 219"/>
            <p:cNvSpPr>
              <a:spLocks/>
            </p:cNvSpPr>
            <p:nvPr/>
          </p:nvSpPr>
          <p:spPr bwMode="auto">
            <a:xfrm>
              <a:off x="1930401" y="4114800"/>
              <a:ext cx="93662"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5" name="Freeform 220"/>
            <p:cNvSpPr>
              <a:spLocks/>
            </p:cNvSpPr>
            <p:nvPr/>
          </p:nvSpPr>
          <p:spPr bwMode="auto">
            <a:xfrm>
              <a:off x="1978026" y="4225925"/>
              <a:ext cx="71437"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6" name="Freeform 221"/>
            <p:cNvSpPr>
              <a:spLocks/>
            </p:cNvSpPr>
            <p:nvPr/>
          </p:nvSpPr>
          <p:spPr bwMode="auto">
            <a:xfrm>
              <a:off x="2009776" y="4187825"/>
              <a:ext cx="142875" cy="87313"/>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7" name="Freeform 222"/>
            <p:cNvSpPr>
              <a:spLocks/>
            </p:cNvSpPr>
            <p:nvPr/>
          </p:nvSpPr>
          <p:spPr bwMode="auto">
            <a:xfrm>
              <a:off x="2027238" y="4217988"/>
              <a:ext cx="125413" cy="122237"/>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8" name="Freeform 223"/>
            <p:cNvSpPr>
              <a:spLocks/>
            </p:cNvSpPr>
            <p:nvPr/>
          </p:nvSpPr>
          <p:spPr bwMode="auto">
            <a:xfrm>
              <a:off x="2078038" y="4330700"/>
              <a:ext cx="84138" cy="100013"/>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19" name="Freeform 224"/>
            <p:cNvSpPr>
              <a:spLocks/>
            </p:cNvSpPr>
            <p:nvPr/>
          </p:nvSpPr>
          <p:spPr bwMode="auto">
            <a:xfrm>
              <a:off x="2159001" y="4384675"/>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20" name="Freeform 225"/>
            <p:cNvSpPr>
              <a:spLocks/>
            </p:cNvSpPr>
            <p:nvPr/>
          </p:nvSpPr>
          <p:spPr bwMode="auto">
            <a:xfrm>
              <a:off x="2840038" y="5638800"/>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21" name="Freeform 226"/>
            <p:cNvSpPr>
              <a:spLocks/>
            </p:cNvSpPr>
            <p:nvPr/>
          </p:nvSpPr>
          <p:spPr bwMode="auto">
            <a:xfrm>
              <a:off x="4386263" y="2255838"/>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22" name="Freeform 227"/>
            <p:cNvSpPr>
              <a:spLocks/>
            </p:cNvSpPr>
            <p:nvPr/>
          </p:nvSpPr>
          <p:spPr bwMode="auto">
            <a:xfrm>
              <a:off x="4313238" y="2486025"/>
              <a:ext cx="449263"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23" name="Freeform 228"/>
            <p:cNvSpPr>
              <a:spLocks/>
            </p:cNvSpPr>
            <p:nvPr/>
          </p:nvSpPr>
          <p:spPr bwMode="auto">
            <a:xfrm>
              <a:off x="4652962" y="3327400"/>
              <a:ext cx="49213" cy="90488"/>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776" name="Freeform 229"/>
            <p:cNvSpPr>
              <a:spLocks noChangeAspect="1"/>
            </p:cNvSpPr>
            <p:nvPr/>
          </p:nvSpPr>
          <p:spPr bwMode="auto">
            <a:xfrm>
              <a:off x="4360901" y="3167068"/>
              <a:ext cx="109539" cy="76200"/>
            </a:xfrm>
            <a:custGeom>
              <a:avLst/>
              <a:gdLst>
                <a:gd name="T0" fmla="*/ 2147483646 w 200"/>
                <a:gd name="T1" fmla="*/ 2147483646 h 98"/>
                <a:gd name="T2" fmla="*/ 2147483646 w 200"/>
                <a:gd name="T3" fmla="*/ 2147483646 h 98"/>
                <a:gd name="T4" fmla="*/ 2147483646 w 200"/>
                <a:gd name="T5" fmla="*/ 2147483646 h 98"/>
                <a:gd name="T6" fmla="*/ 2147483646 w 200"/>
                <a:gd name="T7" fmla="*/ 2147483646 h 98"/>
                <a:gd name="T8" fmla="*/ 2147483646 w 200"/>
                <a:gd name="T9" fmla="*/ 2147483646 h 98"/>
                <a:gd name="T10" fmla="*/ 2147483646 w 200"/>
                <a:gd name="T11" fmla="*/ 2147483646 h 98"/>
                <a:gd name="T12" fmla="*/ 2147483646 w 200"/>
                <a:gd name="T13" fmla="*/ 2147483646 h 98"/>
                <a:gd name="T14" fmla="*/ 2147483646 w 200"/>
                <a:gd name="T15" fmla="*/ 2147483646 h 98"/>
                <a:gd name="T16" fmla="*/ 2147483646 w 200"/>
                <a:gd name="T17" fmla="*/ 2147483646 h 98"/>
                <a:gd name="T18" fmla="*/ 2147483646 w 200"/>
                <a:gd name="T19" fmla="*/ 2147483646 h 98"/>
                <a:gd name="T20" fmla="*/ 2147483646 w 200"/>
                <a:gd name="T21" fmla="*/ 2147483646 h 98"/>
                <a:gd name="T22" fmla="*/ 2147483646 w 200"/>
                <a:gd name="T23" fmla="*/ 2147483646 h 98"/>
                <a:gd name="T24" fmla="*/ 2147483646 w 200"/>
                <a:gd name="T25" fmla="*/ 2147483646 h 98"/>
                <a:gd name="T26" fmla="*/ 2147483646 w 200"/>
                <a:gd name="T27" fmla="*/ 2147483646 h 98"/>
                <a:gd name="T28" fmla="*/ 2147483646 w 200"/>
                <a:gd name="T29" fmla="*/ 2147483646 h 98"/>
                <a:gd name="T30" fmla="*/ 2147483646 w 200"/>
                <a:gd name="T31" fmla="*/ 2147483646 h 98"/>
                <a:gd name="T32" fmla="*/ 2147483646 w 200"/>
                <a:gd name="T33" fmla="*/ 2147483646 h 98"/>
                <a:gd name="T34" fmla="*/ 2147483646 w 200"/>
                <a:gd name="T35" fmla="*/ 2147483646 h 98"/>
                <a:gd name="T36" fmla="*/ 2147483646 w 200"/>
                <a:gd name="T37" fmla="*/ 2147483646 h 98"/>
                <a:gd name="T38" fmla="*/ 2147483646 w 200"/>
                <a:gd name="T39" fmla="*/ 2147483646 h 98"/>
                <a:gd name="T40" fmla="*/ 2147483646 w 200"/>
                <a:gd name="T41" fmla="*/ 2147483646 h 98"/>
                <a:gd name="T42" fmla="*/ 2147483646 w 200"/>
                <a:gd name="T43" fmla="*/ 2147483646 h 98"/>
                <a:gd name="T44" fmla="*/ 2147483646 w 200"/>
                <a:gd name="T45" fmla="*/ 2147483646 h 98"/>
                <a:gd name="T46" fmla="*/ 2147483646 w 200"/>
                <a:gd name="T47" fmla="*/ 2147483646 h 98"/>
                <a:gd name="T48" fmla="*/ 2147483646 w 200"/>
                <a:gd name="T49" fmla="*/ 2147483646 h 98"/>
                <a:gd name="T50" fmla="*/ 2147483646 w 200"/>
                <a:gd name="T51" fmla="*/ 2147483646 h 98"/>
                <a:gd name="T52" fmla="*/ 2147483646 w 200"/>
                <a:gd name="T53" fmla="*/ 2147483646 h 98"/>
                <a:gd name="T54" fmla="*/ 2147483646 w 200"/>
                <a:gd name="T55" fmla="*/ 2147483646 h 98"/>
                <a:gd name="T56" fmla="*/ 2147483646 w 200"/>
                <a:gd name="T57" fmla="*/ 2147483646 h 98"/>
                <a:gd name="T58" fmla="*/ 2147483646 w 200"/>
                <a:gd name="T59" fmla="*/ 2147483646 h 98"/>
                <a:gd name="T60" fmla="*/ 2147483646 w 200"/>
                <a:gd name="T61" fmla="*/ 2147483646 h 98"/>
                <a:gd name="T62" fmla="*/ 0 w 200"/>
                <a:gd name="T63" fmla="*/ 2147483646 h 98"/>
                <a:gd name="T64" fmla="*/ 2147483646 w 200"/>
                <a:gd name="T65" fmla="*/ 2147483646 h 98"/>
                <a:gd name="T66" fmla="*/ 2147483646 w 200"/>
                <a:gd name="T67" fmla="*/ 2147483646 h 98"/>
                <a:gd name="T68" fmla="*/ 2147483646 w 200"/>
                <a:gd name="T69" fmla="*/ 2147483646 h 98"/>
                <a:gd name="T70" fmla="*/ 2147483646 w 200"/>
                <a:gd name="T71" fmla="*/ 2147483646 h 98"/>
                <a:gd name="T72" fmla="*/ 2147483646 w 200"/>
                <a:gd name="T73" fmla="*/ 2147483646 h 98"/>
                <a:gd name="T74" fmla="*/ 2147483646 w 200"/>
                <a:gd name="T75" fmla="*/ 2147483646 h 98"/>
                <a:gd name="T76" fmla="*/ 2147483646 w 200"/>
                <a:gd name="T77" fmla="*/ 2147483646 h 98"/>
                <a:gd name="T78" fmla="*/ 2147483646 w 200"/>
                <a:gd name="T79" fmla="*/ 2147483646 h 98"/>
                <a:gd name="T80" fmla="*/ 2147483646 w 200"/>
                <a:gd name="T81" fmla="*/ 2147483646 h 98"/>
                <a:gd name="T82" fmla="*/ 2147483646 w 200"/>
                <a:gd name="T83" fmla="*/ 2147483646 h 98"/>
                <a:gd name="T84" fmla="*/ 2147483646 w 200"/>
                <a:gd name="T85" fmla="*/ 2147483646 h 98"/>
                <a:gd name="T86" fmla="*/ 2147483646 w 200"/>
                <a:gd name="T87" fmla="*/ 0 h 98"/>
                <a:gd name="T88" fmla="*/ 2147483646 w 200"/>
                <a:gd name="T89" fmla="*/ 2147483646 h 98"/>
                <a:gd name="T90" fmla="*/ 2147483646 w 200"/>
                <a:gd name="T91" fmla="*/ 2147483646 h 98"/>
                <a:gd name="T92" fmla="*/ 2147483646 w 200"/>
                <a:gd name="T93" fmla="*/ 2147483646 h 98"/>
                <a:gd name="T94" fmla="*/ 2147483646 w 200"/>
                <a:gd name="T95" fmla="*/ 2147483646 h 98"/>
                <a:gd name="T96" fmla="*/ 2147483646 w 200"/>
                <a:gd name="T97" fmla="*/ 2147483646 h 98"/>
                <a:gd name="T98" fmla="*/ 2147483646 w 200"/>
                <a:gd name="T99" fmla="*/ 2147483646 h 98"/>
                <a:gd name="T100" fmla="*/ 2147483646 w 200"/>
                <a:gd name="T101" fmla="*/ 2147483646 h 98"/>
                <a:gd name="T102" fmla="*/ 2147483646 w 200"/>
                <a:gd name="T103" fmla="*/ 2147483646 h 98"/>
                <a:gd name="T104" fmla="*/ 2147483646 w 200"/>
                <a:gd name="T105" fmla="*/ 2147483646 h 98"/>
                <a:gd name="T106" fmla="*/ 2147483646 w 200"/>
                <a:gd name="T107" fmla="*/ 2147483646 h 98"/>
                <a:gd name="T108" fmla="*/ 2147483646 w 200"/>
                <a:gd name="T109" fmla="*/ 2147483646 h 98"/>
                <a:gd name="T110" fmla="*/ 2147483646 w 200"/>
                <a:gd name="T111" fmla="*/ 2147483646 h 98"/>
                <a:gd name="T112" fmla="*/ 2147483646 w 200"/>
                <a:gd name="T113" fmla="*/ 2147483646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3175" cap="flat" cmpd="sng">
              <a:solidFill>
                <a:schemeClr val="bg1"/>
              </a:solidFill>
              <a:prstDash val="solid"/>
              <a:round/>
              <a:headEnd type="none" w="med" len="med"/>
              <a:tailEnd type="none" w="med" len="med"/>
            </a:ln>
            <a:effectLst>
              <a:outerShdw blurRad="50800" dist="38100" dir="2700000" sx="98000" sy="98000" algn="tl" rotWithShape="0">
                <a:srgbClr val="000000">
                  <a:alpha val="42998"/>
                </a:srgbClr>
              </a:outerShdw>
            </a:effectLst>
          </p:spPr>
          <p:txBody>
            <a:bodyPr>
              <a:prstTxWarp prst="textNoShape">
                <a:avLst/>
              </a:prstTxWarp>
            </a:bodyPr>
            <a:lstStyle/>
            <a:p>
              <a:pPr>
                <a:defRPr/>
              </a:pPr>
              <a:endParaRPr lang="en-US"/>
            </a:p>
          </p:txBody>
        </p:sp>
        <p:sp>
          <p:nvSpPr>
            <p:cNvPr id="41125" name="Freeform 230"/>
            <p:cNvSpPr>
              <a:spLocks/>
            </p:cNvSpPr>
            <p:nvPr/>
          </p:nvSpPr>
          <p:spPr bwMode="auto">
            <a:xfrm>
              <a:off x="4298951" y="2986088"/>
              <a:ext cx="84137"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1126" name="Freeform 231"/>
            <p:cNvSpPr>
              <a:spLocks/>
            </p:cNvSpPr>
            <p:nvPr/>
          </p:nvSpPr>
          <p:spPr bwMode="auto">
            <a:xfrm>
              <a:off x="4279901" y="3049588"/>
              <a:ext cx="84137"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27" name="Freeform 232"/>
            <p:cNvSpPr>
              <a:spLocks/>
            </p:cNvSpPr>
            <p:nvPr/>
          </p:nvSpPr>
          <p:spPr bwMode="auto">
            <a:xfrm>
              <a:off x="5040312" y="3603625"/>
              <a:ext cx="33338" cy="131763"/>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28" name="Freeform 233"/>
            <p:cNvSpPr>
              <a:spLocks/>
            </p:cNvSpPr>
            <p:nvPr/>
          </p:nvSpPr>
          <p:spPr bwMode="auto">
            <a:xfrm>
              <a:off x="4989512" y="3656013"/>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29" name="Freeform 234"/>
            <p:cNvSpPr>
              <a:spLocks/>
            </p:cNvSpPr>
            <p:nvPr/>
          </p:nvSpPr>
          <p:spPr bwMode="auto">
            <a:xfrm>
              <a:off x="3990976" y="2909888"/>
              <a:ext cx="96837" cy="144462"/>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0" name="Freeform 235"/>
            <p:cNvSpPr>
              <a:spLocks/>
            </p:cNvSpPr>
            <p:nvPr/>
          </p:nvSpPr>
          <p:spPr bwMode="auto">
            <a:xfrm>
              <a:off x="3803651" y="3821113"/>
              <a:ext cx="306387"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1" name="Freeform 236"/>
            <p:cNvSpPr>
              <a:spLocks/>
            </p:cNvSpPr>
            <p:nvPr/>
          </p:nvSpPr>
          <p:spPr bwMode="auto">
            <a:xfrm>
              <a:off x="3919538" y="3881438"/>
              <a:ext cx="414338" cy="468312"/>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2" name="Freeform 237"/>
            <p:cNvSpPr>
              <a:spLocks/>
            </p:cNvSpPr>
            <p:nvPr/>
          </p:nvSpPr>
          <p:spPr bwMode="auto">
            <a:xfrm>
              <a:off x="4017963" y="3487738"/>
              <a:ext cx="493713" cy="579437"/>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3" name="Freeform 238"/>
            <p:cNvSpPr>
              <a:spLocks/>
            </p:cNvSpPr>
            <p:nvPr/>
          </p:nvSpPr>
          <p:spPr bwMode="auto">
            <a:xfrm>
              <a:off x="4454526" y="3622675"/>
              <a:ext cx="384175" cy="436563"/>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4" name="Freeform 239"/>
            <p:cNvSpPr>
              <a:spLocks/>
            </p:cNvSpPr>
            <p:nvPr/>
          </p:nvSpPr>
          <p:spPr bwMode="auto">
            <a:xfrm>
              <a:off x="4406901" y="3487738"/>
              <a:ext cx="93662" cy="236537"/>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5" name="Freeform 240"/>
            <p:cNvSpPr>
              <a:spLocks/>
            </p:cNvSpPr>
            <p:nvPr/>
          </p:nvSpPr>
          <p:spPr bwMode="auto">
            <a:xfrm>
              <a:off x="3789363" y="3798888"/>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6" name="Freeform 241"/>
            <p:cNvSpPr>
              <a:spLocks/>
            </p:cNvSpPr>
            <p:nvPr/>
          </p:nvSpPr>
          <p:spPr bwMode="auto">
            <a:xfrm>
              <a:off x="3757613" y="2606675"/>
              <a:ext cx="190500" cy="93663"/>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7" name="Freeform 242"/>
            <p:cNvSpPr>
              <a:spLocks/>
            </p:cNvSpPr>
            <p:nvPr/>
          </p:nvSpPr>
          <p:spPr bwMode="auto">
            <a:xfrm>
              <a:off x="4549776" y="2870200"/>
              <a:ext cx="14287"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38" name="Freeform 243"/>
            <p:cNvSpPr>
              <a:spLocks/>
            </p:cNvSpPr>
            <p:nvPr/>
          </p:nvSpPr>
          <p:spPr bwMode="auto">
            <a:xfrm>
              <a:off x="4437063" y="2533650"/>
              <a:ext cx="234950" cy="39528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1139" name="Freeform 244"/>
            <p:cNvSpPr>
              <a:spLocks/>
            </p:cNvSpPr>
            <p:nvPr/>
          </p:nvSpPr>
          <p:spPr bwMode="auto">
            <a:xfrm>
              <a:off x="4575176" y="2847975"/>
              <a:ext cx="26987"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0" name="Freeform 245"/>
            <p:cNvSpPr>
              <a:spLocks/>
            </p:cNvSpPr>
            <p:nvPr/>
          </p:nvSpPr>
          <p:spPr bwMode="auto">
            <a:xfrm>
              <a:off x="4019551" y="3009900"/>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1" name="Freeform 246"/>
            <p:cNvSpPr>
              <a:spLocks/>
            </p:cNvSpPr>
            <p:nvPr/>
          </p:nvSpPr>
          <p:spPr bwMode="auto">
            <a:xfrm>
              <a:off x="4972050" y="3538538"/>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2" name="Freeform 247"/>
            <p:cNvSpPr>
              <a:spLocks/>
            </p:cNvSpPr>
            <p:nvPr/>
          </p:nvSpPr>
          <p:spPr bwMode="auto">
            <a:xfrm>
              <a:off x="4579938" y="4330700"/>
              <a:ext cx="325438"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3" name="Freeform 248"/>
            <p:cNvSpPr>
              <a:spLocks/>
            </p:cNvSpPr>
            <p:nvPr/>
          </p:nvSpPr>
          <p:spPr bwMode="auto">
            <a:xfrm>
              <a:off x="4516438" y="4498975"/>
              <a:ext cx="500063"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4" name="Freeform 249"/>
            <p:cNvSpPr>
              <a:spLocks/>
            </p:cNvSpPr>
            <p:nvPr/>
          </p:nvSpPr>
          <p:spPr bwMode="auto">
            <a:xfrm>
              <a:off x="4452938" y="4598988"/>
              <a:ext cx="55563" cy="55562"/>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5" name="Freeform 250"/>
            <p:cNvSpPr>
              <a:spLocks/>
            </p:cNvSpPr>
            <p:nvPr/>
          </p:nvSpPr>
          <p:spPr bwMode="auto">
            <a:xfrm>
              <a:off x="4435476" y="4598988"/>
              <a:ext cx="152400" cy="201612"/>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6" name="Freeform 251"/>
            <p:cNvSpPr>
              <a:spLocks/>
            </p:cNvSpPr>
            <p:nvPr/>
          </p:nvSpPr>
          <p:spPr bwMode="auto">
            <a:xfrm>
              <a:off x="4968875" y="5003800"/>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7" name="Freeform 252"/>
            <p:cNvSpPr>
              <a:spLocks/>
            </p:cNvSpPr>
            <p:nvPr/>
          </p:nvSpPr>
          <p:spPr bwMode="auto">
            <a:xfrm>
              <a:off x="4703762" y="5243513"/>
              <a:ext cx="238125" cy="287337"/>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8" name="Freeform 253"/>
            <p:cNvSpPr>
              <a:spLocks/>
            </p:cNvSpPr>
            <p:nvPr/>
          </p:nvSpPr>
          <p:spPr bwMode="auto">
            <a:xfrm>
              <a:off x="5276850" y="5045075"/>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49" name="Freeform 254"/>
            <p:cNvSpPr>
              <a:spLocks/>
            </p:cNvSpPr>
            <p:nvPr/>
          </p:nvSpPr>
          <p:spPr bwMode="auto">
            <a:xfrm>
              <a:off x="4953000" y="4743450"/>
              <a:ext cx="36512"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0" name="Freeform 255"/>
            <p:cNvSpPr>
              <a:spLocks/>
            </p:cNvSpPr>
            <p:nvPr/>
          </p:nvSpPr>
          <p:spPr bwMode="auto">
            <a:xfrm>
              <a:off x="4941887" y="4703763"/>
              <a:ext cx="55563"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1" name="Freeform 256"/>
            <p:cNvSpPr>
              <a:spLocks/>
            </p:cNvSpPr>
            <p:nvPr/>
          </p:nvSpPr>
          <p:spPr bwMode="auto">
            <a:xfrm>
              <a:off x="5251450" y="3403600"/>
              <a:ext cx="503237"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2" name="Freeform 257"/>
            <p:cNvSpPr>
              <a:spLocks/>
            </p:cNvSpPr>
            <p:nvPr/>
          </p:nvSpPr>
          <p:spPr bwMode="auto">
            <a:xfrm>
              <a:off x="5275262" y="4060825"/>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3" name="Freeform 258"/>
            <p:cNvSpPr>
              <a:spLocks/>
            </p:cNvSpPr>
            <p:nvPr/>
          </p:nvSpPr>
          <p:spPr bwMode="auto">
            <a:xfrm>
              <a:off x="5470525" y="3835400"/>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4" name="Freeform 259"/>
            <p:cNvSpPr>
              <a:spLocks/>
            </p:cNvSpPr>
            <p:nvPr/>
          </p:nvSpPr>
          <p:spPr bwMode="auto">
            <a:xfrm>
              <a:off x="5157787" y="3487738"/>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5" name="Freeform 260"/>
            <p:cNvSpPr>
              <a:spLocks/>
            </p:cNvSpPr>
            <p:nvPr/>
          </p:nvSpPr>
          <p:spPr bwMode="auto">
            <a:xfrm>
              <a:off x="5657850" y="3448050"/>
              <a:ext cx="331787" cy="290513"/>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6" name="Freeform 261"/>
            <p:cNvSpPr>
              <a:spLocks/>
            </p:cNvSpPr>
            <p:nvPr/>
          </p:nvSpPr>
          <p:spPr bwMode="auto">
            <a:xfrm>
              <a:off x="5689600" y="3497263"/>
              <a:ext cx="365125" cy="423862"/>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7" name="Freeform 262"/>
            <p:cNvSpPr>
              <a:spLocks/>
            </p:cNvSpPr>
            <p:nvPr/>
          </p:nvSpPr>
          <p:spPr bwMode="auto">
            <a:xfrm>
              <a:off x="6480175" y="3765550"/>
              <a:ext cx="220662" cy="585788"/>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8" name="Freeform 263"/>
            <p:cNvSpPr>
              <a:spLocks/>
            </p:cNvSpPr>
            <p:nvPr/>
          </p:nvSpPr>
          <p:spPr bwMode="auto">
            <a:xfrm>
              <a:off x="3803651" y="4275138"/>
              <a:ext cx="80962" cy="58737"/>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59" name="Freeform 264"/>
            <p:cNvSpPr>
              <a:spLocks/>
            </p:cNvSpPr>
            <p:nvPr/>
          </p:nvSpPr>
          <p:spPr bwMode="auto">
            <a:xfrm>
              <a:off x="3887788" y="4357688"/>
              <a:ext cx="74613" cy="100012"/>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0" name="Freeform 265"/>
            <p:cNvSpPr>
              <a:spLocks/>
            </p:cNvSpPr>
            <p:nvPr/>
          </p:nvSpPr>
          <p:spPr bwMode="auto">
            <a:xfrm>
              <a:off x="3930651" y="4408488"/>
              <a:ext cx="104775" cy="131762"/>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1" name="Freeform 266"/>
            <p:cNvSpPr>
              <a:spLocks/>
            </p:cNvSpPr>
            <p:nvPr/>
          </p:nvSpPr>
          <p:spPr bwMode="auto">
            <a:xfrm>
              <a:off x="4144963" y="4327525"/>
              <a:ext cx="104775" cy="201613"/>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2" name="Freeform 267"/>
            <p:cNvSpPr>
              <a:spLocks/>
            </p:cNvSpPr>
            <p:nvPr/>
          </p:nvSpPr>
          <p:spPr bwMode="auto">
            <a:xfrm>
              <a:off x="3797301" y="4243388"/>
              <a:ext cx="87312" cy="58737"/>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3" name="Freeform 268"/>
            <p:cNvSpPr>
              <a:spLocks/>
            </p:cNvSpPr>
            <p:nvPr/>
          </p:nvSpPr>
          <p:spPr bwMode="auto">
            <a:xfrm>
              <a:off x="4222751" y="4321175"/>
              <a:ext cx="42862"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4" name="Freeform 269"/>
            <p:cNvSpPr>
              <a:spLocks/>
            </p:cNvSpPr>
            <p:nvPr/>
          </p:nvSpPr>
          <p:spPr bwMode="auto">
            <a:xfrm>
              <a:off x="4248151" y="4283075"/>
              <a:ext cx="76200" cy="188913"/>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5" name="Freeform 270"/>
            <p:cNvSpPr>
              <a:spLocks/>
            </p:cNvSpPr>
            <p:nvPr/>
          </p:nvSpPr>
          <p:spPr bwMode="auto">
            <a:xfrm>
              <a:off x="4976812" y="5487988"/>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6" name="Freeform 271"/>
            <p:cNvSpPr>
              <a:spLocks/>
            </p:cNvSpPr>
            <p:nvPr/>
          </p:nvSpPr>
          <p:spPr bwMode="auto">
            <a:xfrm>
              <a:off x="4872037" y="5584825"/>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7" name="Freeform 272"/>
            <p:cNvSpPr>
              <a:spLocks/>
            </p:cNvSpPr>
            <p:nvPr/>
          </p:nvSpPr>
          <p:spPr bwMode="auto">
            <a:xfrm>
              <a:off x="7089775" y="3298825"/>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8" name="Freeform 273"/>
            <p:cNvSpPr>
              <a:spLocks/>
            </p:cNvSpPr>
            <p:nvPr/>
          </p:nvSpPr>
          <p:spPr bwMode="auto">
            <a:xfrm>
              <a:off x="6161087" y="3713163"/>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69" name="Freeform 274"/>
            <p:cNvSpPr>
              <a:spLocks/>
            </p:cNvSpPr>
            <p:nvPr/>
          </p:nvSpPr>
          <p:spPr bwMode="auto">
            <a:xfrm>
              <a:off x="6376987" y="3768725"/>
              <a:ext cx="73025" cy="65088"/>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0" name="Freeform 275"/>
            <p:cNvSpPr>
              <a:spLocks/>
            </p:cNvSpPr>
            <p:nvPr/>
          </p:nvSpPr>
          <p:spPr bwMode="auto">
            <a:xfrm>
              <a:off x="6367462" y="3840163"/>
              <a:ext cx="133350" cy="166687"/>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1" name="Freeform 276"/>
            <p:cNvSpPr>
              <a:spLocks/>
            </p:cNvSpPr>
            <p:nvPr/>
          </p:nvSpPr>
          <p:spPr bwMode="auto">
            <a:xfrm>
              <a:off x="6684962" y="3956050"/>
              <a:ext cx="201613"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2" name="Freeform 277"/>
            <p:cNvSpPr>
              <a:spLocks/>
            </p:cNvSpPr>
            <p:nvPr/>
          </p:nvSpPr>
          <p:spPr bwMode="auto">
            <a:xfrm>
              <a:off x="6767512" y="4206875"/>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3" name="Freeform 278"/>
            <p:cNvSpPr>
              <a:spLocks/>
            </p:cNvSpPr>
            <p:nvPr/>
          </p:nvSpPr>
          <p:spPr bwMode="auto">
            <a:xfrm>
              <a:off x="7169150" y="3443288"/>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4" name="Freeform 279"/>
            <p:cNvSpPr>
              <a:spLocks/>
            </p:cNvSpPr>
            <p:nvPr/>
          </p:nvSpPr>
          <p:spPr bwMode="auto">
            <a:xfrm>
              <a:off x="7737475" y="4740275"/>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5" name="Freeform 280"/>
            <p:cNvSpPr>
              <a:spLocks/>
            </p:cNvSpPr>
            <p:nvPr/>
          </p:nvSpPr>
          <p:spPr bwMode="auto">
            <a:xfrm>
              <a:off x="7929562" y="4724400"/>
              <a:ext cx="106363" cy="128588"/>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6" name="Freeform 281"/>
            <p:cNvSpPr>
              <a:spLocks/>
            </p:cNvSpPr>
            <p:nvPr/>
          </p:nvSpPr>
          <p:spPr bwMode="auto">
            <a:xfrm>
              <a:off x="6205537" y="4357688"/>
              <a:ext cx="63500" cy="119062"/>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1" name="Group 282"/>
            <p:cNvGrpSpPr>
              <a:grpSpLocks/>
            </p:cNvGrpSpPr>
            <p:nvPr/>
          </p:nvGrpSpPr>
          <p:grpSpPr bwMode="auto">
            <a:xfrm>
              <a:off x="7145251" y="4068763"/>
              <a:ext cx="233360" cy="439737"/>
              <a:chOff x="5062" y="2295"/>
              <a:chExt cx="177" cy="279"/>
            </a:xfrm>
          </p:grpSpPr>
          <p:sp>
            <p:nvSpPr>
              <p:cNvPr id="41467" name="Freeform 283"/>
              <p:cNvSpPr>
                <a:spLocks/>
              </p:cNvSpPr>
              <p:nvPr/>
            </p:nvSpPr>
            <p:spPr bwMode="auto">
              <a:xfrm>
                <a:off x="5154" y="2449"/>
                <a:ext cx="19" cy="37"/>
              </a:xfrm>
              <a:custGeom>
                <a:avLst/>
                <a:gdLst>
                  <a:gd name="T0" fmla="*/ 0 w 60"/>
                  <a:gd name="T1" fmla="*/ 0 h 110"/>
                  <a:gd name="T2" fmla="*/ 0 w 60"/>
                  <a:gd name="T3" fmla="*/ 0 h 110"/>
                  <a:gd name="T4" fmla="*/ 0 w 60"/>
                  <a:gd name="T5" fmla="*/ 0 h 110"/>
                  <a:gd name="T6" fmla="*/ 0 w 60"/>
                  <a:gd name="T7" fmla="*/ 0 h 110"/>
                  <a:gd name="T8" fmla="*/ 0 w 60"/>
                  <a:gd name="T9" fmla="*/ 0 h 110"/>
                  <a:gd name="T10" fmla="*/ 0 w 60"/>
                  <a:gd name="T11" fmla="*/ 0 h 110"/>
                  <a:gd name="T12" fmla="*/ 0 w 60"/>
                  <a:gd name="T13" fmla="*/ 0 h 110"/>
                  <a:gd name="T14" fmla="*/ 0 w 60"/>
                  <a:gd name="T15" fmla="*/ 0 h 110"/>
                  <a:gd name="T16" fmla="*/ 0 w 60"/>
                  <a:gd name="T17" fmla="*/ 0 h 110"/>
                  <a:gd name="T18" fmla="*/ 0 w 60"/>
                  <a:gd name="T19" fmla="*/ 0 h 110"/>
                  <a:gd name="T20" fmla="*/ 0 w 60"/>
                  <a:gd name="T21" fmla="*/ 0 h 110"/>
                  <a:gd name="T22" fmla="*/ 0 w 60"/>
                  <a:gd name="T23" fmla="*/ 0 h 110"/>
                  <a:gd name="T24" fmla="*/ 0 w 60"/>
                  <a:gd name="T25" fmla="*/ 0 h 110"/>
                  <a:gd name="T26" fmla="*/ 0 w 60"/>
                  <a:gd name="T27" fmla="*/ 0 h 110"/>
                  <a:gd name="T28" fmla="*/ 0 w 60"/>
                  <a:gd name="T29" fmla="*/ 0 h 110"/>
                  <a:gd name="T30" fmla="*/ 0 w 60"/>
                  <a:gd name="T31" fmla="*/ 0 h 110"/>
                  <a:gd name="T32" fmla="*/ 0 w 60"/>
                  <a:gd name="T33" fmla="*/ 0 h 110"/>
                  <a:gd name="T34" fmla="*/ 0 w 60"/>
                  <a:gd name="T35" fmla="*/ 0 h 110"/>
                  <a:gd name="T36" fmla="*/ 0 w 60"/>
                  <a:gd name="T37" fmla="*/ 0 h 110"/>
                  <a:gd name="T38" fmla="*/ 0 w 60"/>
                  <a:gd name="T39" fmla="*/ 0 h 110"/>
                  <a:gd name="T40" fmla="*/ 0 w 60"/>
                  <a:gd name="T41" fmla="*/ 0 h 110"/>
                  <a:gd name="T42" fmla="*/ 0 w 60"/>
                  <a:gd name="T43" fmla="*/ 0 h 110"/>
                  <a:gd name="T44" fmla="*/ 0 w 60"/>
                  <a:gd name="T45" fmla="*/ 0 h 110"/>
                  <a:gd name="T46" fmla="*/ 0 w 60"/>
                  <a:gd name="T47" fmla="*/ 0 h 110"/>
                  <a:gd name="T48" fmla="*/ 0 w 60"/>
                  <a:gd name="T49" fmla="*/ 0 h 110"/>
                  <a:gd name="T50" fmla="*/ 0 w 60"/>
                  <a:gd name="T51" fmla="*/ 0 h 110"/>
                  <a:gd name="T52" fmla="*/ 0 w 60"/>
                  <a:gd name="T53" fmla="*/ 0 h 110"/>
                  <a:gd name="T54" fmla="*/ 0 w 60"/>
                  <a:gd name="T55" fmla="*/ 0 h 110"/>
                  <a:gd name="T56" fmla="*/ 0 w 60"/>
                  <a:gd name="T57" fmla="*/ 0 h 110"/>
                  <a:gd name="T58" fmla="*/ 0 w 60"/>
                  <a:gd name="T59" fmla="*/ 0 h 110"/>
                  <a:gd name="T60" fmla="*/ 0 w 60"/>
                  <a:gd name="T61" fmla="*/ 0 h 110"/>
                  <a:gd name="T62" fmla="*/ 0 w 60"/>
                  <a:gd name="T63" fmla="*/ 0 h 110"/>
                  <a:gd name="T64" fmla="*/ 0 w 60"/>
                  <a:gd name="T65" fmla="*/ 0 h 110"/>
                  <a:gd name="T66" fmla="*/ 0 w 60"/>
                  <a:gd name="T67" fmla="*/ 0 h 110"/>
                  <a:gd name="T68" fmla="*/ 0 w 60"/>
                  <a:gd name="T69" fmla="*/ 0 h 110"/>
                  <a:gd name="T70" fmla="*/ 0 w 60"/>
                  <a:gd name="T71" fmla="*/ 0 h 110"/>
                  <a:gd name="T72" fmla="*/ 0 w 60"/>
                  <a:gd name="T73" fmla="*/ 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110"/>
                  <a:gd name="T113" fmla="*/ 60 w 60"/>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8" name="Freeform 284"/>
              <p:cNvSpPr>
                <a:spLocks/>
              </p:cNvSpPr>
              <p:nvPr/>
            </p:nvSpPr>
            <p:spPr bwMode="auto">
              <a:xfrm>
                <a:off x="5189" y="2422"/>
                <a:ext cx="24" cy="25"/>
              </a:xfrm>
              <a:custGeom>
                <a:avLst/>
                <a:gdLst>
                  <a:gd name="T0" fmla="*/ 0 w 72"/>
                  <a:gd name="T1" fmla="*/ 0 h 75"/>
                  <a:gd name="T2" fmla="*/ 0 w 72"/>
                  <a:gd name="T3" fmla="*/ 0 h 75"/>
                  <a:gd name="T4" fmla="*/ 0 w 72"/>
                  <a:gd name="T5" fmla="*/ 0 h 75"/>
                  <a:gd name="T6" fmla="*/ 0 w 72"/>
                  <a:gd name="T7" fmla="*/ 0 h 75"/>
                  <a:gd name="T8" fmla="*/ 0 w 72"/>
                  <a:gd name="T9" fmla="*/ 0 h 75"/>
                  <a:gd name="T10" fmla="*/ 0 w 72"/>
                  <a:gd name="T11" fmla="*/ 0 h 75"/>
                  <a:gd name="T12" fmla="*/ 0 w 72"/>
                  <a:gd name="T13" fmla="*/ 0 h 75"/>
                  <a:gd name="T14" fmla="*/ 0 w 72"/>
                  <a:gd name="T15" fmla="*/ 0 h 75"/>
                  <a:gd name="T16" fmla="*/ 0 w 72"/>
                  <a:gd name="T17" fmla="*/ 0 h 75"/>
                  <a:gd name="T18" fmla="*/ 0 w 72"/>
                  <a:gd name="T19" fmla="*/ 0 h 75"/>
                  <a:gd name="T20" fmla="*/ 0 w 72"/>
                  <a:gd name="T21" fmla="*/ 0 h 75"/>
                  <a:gd name="T22" fmla="*/ 0 w 72"/>
                  <a:gd name="T23" fmla="*/ 0 h 75"/>
                  <a:gd name="T24" fmla="*/ 0 w 72"/>
                  <a:gd name="T25" fmla="*/ 0 h 75"/>
                  <a:gd name="T26" fmla="*/ 0 w 72"/>
                  <a:gd name="T27" fmla="*/ 0 h 75"/>
                  <a:gd name="T28" fmla="*/ 0 w 72"/>
                  <a:gd name="T29" fmla="*/ 0 h 75"/>
                  <a:gd name="T30" fmla="*/ 0 w 72"/>
                  <a:gd name="T31" fmla="*/ 0 h 75"/>
                  <a:gd name="T32" fmla="*/ 0 w 72"/>
                  <a:gd name="T33" fmla="*/ 0 h 75"/>
                  <a:gd name="T34" fmla="*/ 0 w 72"/>
                  <a:gd name="T35" fmla="*/ 0 h 75"/>
                  <a:gd name="T36" fmla="*/ 0 w 72"/>
                  <a:gd name="T37" fmla="*/ 0 h 75"/>
                  <a:gd name="T38" fmla="*/ 0 w 72"/>
                  <a:gd name="T39" fmla="*/ 0 h 75"/>
                  <a:gd name="T40" fmla="*/ 0 w 72"/>
                  <a:gd name="T41" fmla="*/ 0 h 75"/>
                  <a:gd name="T42" fmla="*/ 0 w 72"/>
                  <a:gd name="T43" fmla="*/ 0 h 75"/>
                  <a:gd name="T44" fmla="*/ 0 w 72"/>
                  <a:gd name="T45" fmla="*/ 0 h 75"/>
                  <a:gd name="T46" fmla="*/ 0 w 72"/>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75"/>
                  <a:gd name="T74" fmla="*/ 72 w 72"/>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9" name="Freeform 285"/>
              <p:cNvSpPr>
                <a:spLocks/>
              </p:cNvSpPr>
              <p:nvPr/>
            </p:nvSpPr>
            <p:spPr bwMode="auto">
              <a:xfrm>
                <a:off x="5160" y="2389"/>
                <a:ext cx="5" cy="16"/>
              </a:xfrm>
              <a:custGeom>
                <a:avLst/>
                <a:gdLst>
                  <a:gd name="T0" fmla="*/ 0 w 15"/>
                  <a:gd name="T1" fmla="*/ 0 h 49"/>
                  <a:gd name="T2" fmla="*/ 0 w 15"/>
                  <a:gd name="T3" fmla="*/ 0 h 49"/>
                  <a:gd name="T4" fmla="*/ 0 w 15"/>
                  <a:gd name="T5" fmla="*/ 0 h 49"/>
                  <a:gd name="T6" fmla="*/ 0 w 15"/>
                  <a:gd name="T7" fmla="*/ 0 h 49"/>
                  <a:gd name="T8" fmla="*/ 0 w 15"/>
                  <a:gd name="T9" fmla="*/ 0 h 49"/>
                  <a:gd name="T10" fmla="*/ 0 w 15"/>
                  <a:gd name="T11" fmla="*/ 0 h 49"/>
                  <a:gd name="T12" fmla="*/ 0 w 15"/>
                  <a:gd name="T13" fmla="*/ 0 h 49"/>
                  <a:gd name="T14" fmla="*/ 0 w 15"/>
                  <a:gd name="T15" fmla="*/ 0 h 49"/>
                  <a:gd name="T16" fmla="*/ 0 w 15"/>
                  <a:gd name="T17" fmla="*/ 0 h 49"/>
                  <a:gd name="T18" fmla="*/ 0 w 15"/>
                  <a:gd name="T19" fmla="*/ 0 h 49"/>
                  <a:gd name="T20" fmla="*/ 0 w 15"/>
                  <a:gd name="T21" fmla="*/ 0 h 49"/>
                  <a:gd name="T22" fmla="*/ 0 w 15"/>
                  <a:gd name="T23" fmla="*/ 0 h 49"/>
                  <a:gd name="T24" fmla="*/ 0 w 15"/>
                  <a:gd name="T25" fmla="*/ 0 h 49"/>
                  <a:gd name="T26" fmla="*/ 0 w 15"/>
                  <a:gd name="T27" fmla="*/ 0 h 49"/>
                  <a:gd name="T28" fmla="*/ 0 w 15"/>
                  <a:gd name="T29" fmla="*/ 0 h 49"/>
                  <a:gd name="T30" fmla="*/ 0 w 15"/>
                  <a:gd name="T31" fmla="*/ 0 h 49"/>
                  <a:gd name="T32" fmla="*/ 0 w 15"/>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9"/>
                  <a:gd name="T53" fmla="*/ 15 w 1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0" name="Freeform 286"/>
              <p:cNvSpPr>
                <a:spLocks/>
              </p:cNvSpPr>
              <p:nvPr/>
            </p:nvSpPr>
            <p:spPr bwMode="auto">
              <a:xfrm>
                <a:off x="5139" y="2387"/>
                <a:ext cx="15" cy="13"/>
              </a:xfrm>
              <a:custGeom>
                <a:avLst/>
                <a:gdLst>
                  <a:gd name="T0" fmla="*/ 0 w 47"/>
                  <a:gd name="T1" fmla="*/ 0 h 40"/>
                  <a:gd name="T2" fmla="*/ 0 w 47"/>
                  <a:gd name="T3" fmla="*/ 0 h 40"/>
                  <a:gd name="T4" fmla="*/ 0 w 47"/>
                  <a:gd name="T5" fmla="*/ 0 h 40"/>
                  <a:gd name="T6" fmla="*/ 0 w 47"/>
                  <a:gd name="T7" fmla="*/ 0 h 40"/>
                  <a:gd name="T8" fmla="*/ 0 w 47"/>
                  <a:gd name="T9" fmla="*/ 0 h 40"/>
                  <a:gd name="T10" fmla="*/ 0 w 47"/>
                  <a:gd name="T11" fmla="*/ 0 h 40"/>
                  <a:gd name="T12" fmla="*/ 0 w 47"/>
                  <a:gd name="T13" fmla="*/ 0 h 40"/>
                  <a:gd name="T14" fmla="*/ 0 w 47"/>
                  <a:gd name="T15" fmla="*/ 0 h 40"/>
                  <a:gd name="T16" fmla="*/ 0 w 47"/>
                  <a:gd name="T17" fmla="*/ 0 h 40"/>
                  <a:gd name="T18" fmla="*/ 0 w 47"/>
                  <a:gd name="T19" fmla="*/ 0 h 40"/>
                  <a:gd name="T20" fmla="*/ 0 w 47"/>
                  <a:gd name="T21" fmla="*/ 0 h 40"/>
                  <a:gd name="T22" fmla="*/ 0 w 47"/>
                  <a:gd name="T23" fmla="*/ 0 h 40"/>
                  <a:gd name="T24" fmla="*/ 0 w 47"/>
                  <a:gd name="T25" fmla="*/ 0 h 40"/>
                  <a:gd name="T26" fmla="*/ 0 w 47"/>
                  <a:gd name="T27" fmla="*/ 0 h 40"/>
                  <a:gd name="T28" fmla="*/ 0 w 47"/>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0"/>
                  <a:gd name="T47" fmla="*/ 47 w 47"/>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1" name="Freeform 287"/>
              <p:cNvSpPr>
                <a:spLocks/>
              </p:cNvSpPr>
              <p:nvPr/>
            </p:nvSpPr>
            <p:spPr bwMode="auto">
              <a:xfrm>
                <a:off x="5184" y="2465"/>
                <a:ext cx="13" cy="10"/>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2" name="Freeform 288"/>
              <p:cNvSpPr>
                <a:spLocks/>
              </p:cNvSpPr>
              <p:nvPr/>
            </p:nvSpPr>
            <p:spPr bwMode="auto">
              <a:xfrm>
                <a:off x="5172" y="2410"/>
                <a:ext cx="10" cy="6"/>
              </a:xfrm>
              <a:custGeom>
                <a:avLst/>
                <a:gdLst>
                  <a:gd name="T0" fmla="*/ 0 w 34"/>
                  <a:gd name="T1" fmla="*/ 0 h 19"/>
                  <a:gd name="T2" fmla="*/ 0 w 34"/>
                  <a:gd name="T3" fmla="*/ 0 h 19"/>
                  <a:gd name="T4" fmla="*/ 0 w 34"/>
                  <a:gd name="T5" fmla="*/ 0 h 19"/>
                  <a:gd name="T6" fmla="*/ 0 w 34"/>
                  <a:gd name="T7" fmla="*/ 0 h 19"/>
                  <a:gd name="T8" fmla="*/ 0 w 34"/>
                  <a:gd name="T9" fmla="*/ 0 h 19"/>
                  <a:gd name="T10" fmla="*/ 0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 name="T21" fmla="*/ 0 w 34"/>
                  <a:gd name="T22" fmla="*/ 0 h 19"/>
                  <a:gd name="T23" fmla="*/ 34 w 3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9">
                    <a:moveTo>
                      <a:pt x="0" y="0"/>
                    </a:moveTo>
                    <a:lnTo>
                      <a:pt x="34" y="19"/>
                    </a:lnTo>
                    <a:lnTo>
                      <a:pt x="34" y="0"/>
                    </a:lnTo>
                    <a:lnTo>
                      <a:pt x="24" y="0"/>
                    </a:lnTo>
                    <a:lnTo>
                      <a:pt x="14" y="0"/>
                    </a:lnTo>
                    <a:lnTo>
                      <a:pt x="7"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3" name="Freeform 289"/>
              <p:cNvSpPr>
                <a:spLocks/>
              </p:cNvSpPr>
              <p:nvPr/>
            </p:nvSpPr>
            <p:spPr bwMode="auto">
              <a:xfrm>
                <a:off x="5180" y="2471"/>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0" y="0"/>
                    </a:moveTo>
                    <a:lnTo>
                      <a:pt x="19" y="12"/>
                    </a:lnTo>
                    <a:lnTo>
                      <a:pt x="13" y="6"/>
                    </a:lnTo>
                    <a:lnTo>
                      <a:pt x="6"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4" name="Freeform 290"/>
              <p:cNvSpPr>
                <a:spLocks/>
              </p:cNvSpPr>
              <p:nvPr/>
            </p:nvSpPr>
            <p:spPr bwMode="auto">
              <a:xfrm>
                <a:off x="5062" y="2447"/>
                <a:ext cx="42" cy="55"/>
              </a:xfrm>
              <a:custGeom>
                <a:avLst/>
                <a:gdLst>
                  <a:gd name="T0" fmla="*/ 0 w 126"/>
                  <a:gd name="T1" fmla="*/ 0 h 166"/>
                  <a:gd name="T2" fmla="*/ 0 w 126"/>
                  <a:gd name="T3" fmla="*/ 0 h 166"/>
                  <a:gd name="T4" fmla="*/ 0 w 126"/>
                  <a:gd name="T5" fmla="*/ 0 h 166"/>
                  <a:gd name="T6" fmla="*/ 0 w 126"/>
                  <a:gd name="T7" fmla="*/ 0 h 166"/>
                  <a:gd name="T8" fmla="*/ 0 w 126"/>
                  <a:gd name="T9" fmla="*/ 0 h 166"/>
                  <a:gd name="T10" fmla="*/ 0 w 126"/>
                  <a:gd name="T11" fmla="*/ 0 h 166"/>
                  <a:gd name="T12" fmla="*/ 0 w 126"/>
                  <a:gd name="T13" fmla="*/ 0 h 166"/>
                  <a:gd name="T14" fmla="*/ 0 w 126"/>
                  <a:gd name="T15" fmla="*/ 0 h 166"/>
                  <a:gd name="T16" fmla="*/ 0 w 126"/>
                  <a:gd name="T17" fmla="*/ 0 h 166"/>
                  <a:gd name="T18" fmla="*/ 0 w 126"/>
                  <a:gd name="T19" fmla="*/ 0 h 166"/>
                  <a:gd name="T20" fmla="*/ 0 w 126"/>
                  <a:gd name="T21" fmla="*/ 0 h 166"/>
                  <a:gd name="T22" fmla="*/ 0 w 126"/>
                  <a:gd name="T23" fmla="*/ 0 h 166"/>
                  <a:gd name="T24" fmla="*/ 0 w 126"/>
                  <a:gd name="T25" fmla="*/ 0 h 166"/>
                  <a:gd name="T26" fmla="*/ 0 w 126"/>
                  <a:gd name="T27" fmla="*/ 0 h 166"/>
                  <a:gd name="T28" fmla="*/ 0 w 126"/>
                  <a:gd name="T29" fmla="*/ 0 h 166"/>
                  <a:gd name="T30" fmla="*/ 0 w 126"/>
                  <a:gd name="T31" fmla="*/ 0 h 166"/>
                  <a:gd name="T32" fmla="*/ 0 w 126"/>
                  <a:gd name="T33" fmla="*/ 0 h 166"/>
                  <a:gd name="T34" fmla="*/ 0 w 126"/>
                  <a:gd name="T35" fmla="*/ 0 h 166"/>
                  <a:gd name="T36" fmla="*/ 0 w 126"/>
                  <a:gd name="T37" fmla="*/ 0 h 166"/>
                  <a:gd name="T38" fmla="*/ 0 w 126"/>
                  <a:gd name="T39" fmla="*/ 0 h 166"/>
                  <a:gd name="T40" fmla="*/ 0 w 126"/>
                  <a:gd name="T41" fmla="*/ 0 h 166"/>
                  <a:gd name="T42" fmla="*/ 0 w 126"/>
                  <a:gd name="T43" fmla="*/ 0 h 166"/>
                  <a:gd name="T44" fmla="*/ 0 w 126"/>
                  <a:gd name="T45" fmla="*/ 0 h 166"/>
                  <a:gd name="T46" fmla="*/ 0 w 126"/>
                  <a:gd name="T47" fmla="*/ 0 h 166"/>
                  <a:gd name="T48" fmla="*/ 0 w 126"/>
                  <a:gd name="T49" fmla="*/ 0 h 166"/>
                  <a:gd name="T50" fmla="*/ 0 w 126"/>
                  <a:gd name="T51" fmla="*/ 0 h 166"/>
                  <a:gd name="T52" fmla="*/ 0 w 126"/>
                  <a:gd name="T53" fmla="*/ 0 h 166"/>
                  <a:gd name="T54" fmla="*/ 0 w 126"/>
                  <a:gd name="T55" fmla="*/ 0 h 166"/>
                  <a:gd name="T56" fmla="*/ 0 w 126"/>
                  <a:gd name="T57" fmla="*/ 0 h 166"/>
                  <a:gd name="T58" fmla="*/ 0 w 126"/>
                  <a:gd name="T59" fmla="*/ 0 h 166"/>
                  <a:gd name="T60" fmla="*/ 0 w 126"/>
                  <a:gd name="T61" fmla="*/ 0 h 166"/>
                  <a:gd name="T62" fmla="*/ 0 w 126"/>
                  <a:gd name="T63" fmla="*/ 0 h 166"/>
                  <a:gd name="T64" fmla="*/ 0 w 126"/>
                  <a:gd name="T65" fmla="*/ 0 h 166"/>
                  <a:gd name="T66" fmla="*/ 0 w 126"/>
                  <a:gd name="T67" fmla="*/ 0 h 166"/>
                  <a:gd name="T68" fmla="*/ 0 w 126"/>
                  <a:gd name="T69" fmla="*/ 0 h 166"/>
                  <a:gd name="T70" fmla="*/ 0 w 126"/>
                  <a:gd name="T71" fmla="*/ 0 h 166"/>
                  <a:gd name="T72" fmla="*/ 0 w 126"/>
                  <a:gd name="T73" fmla="*/ 0 h 166"/>
                  <a:gd name="T74" fmla="*/ 0 w 126"/>
                  <a:gd name="T75" fmla="*/ 0 h 166"/>
                  <a:gd name="T76" fmla="*/ 0 w 126"/>
                  <a:gd name="T77" fmla="*/ 0 h 166"/>
                  <a:gd name="T78" fmla="*/ 0 w 126"/>
                  <a:gd name="T79" fmla="*/ 0 h 166"/>
                  <a:gd name="T80" fmla="*/ 0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6"/>
                  <a:gd name="T125" fmla="*/ 126 w 126"/>
                  <a:gd name="T126" fmla="*/ 166 h 1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5" name="Freeform 291"/>
              <p:cNvSpPr>
                <a:spLocks/>
              </p:cNvSpPr>
              <p:nvPr/>
            </p:nvSpPr>
            <p:spPr bwMode="auto">
              <a:xfrm>
                <a:off x="5154" y="2465"/>
                <a:ext cx="85" cy="86"/>
              </a:xfrm>
              <a:custGeom>
                <a:avLst/>
                <a:gdLst>
                  <a:gd name="T0" fmla="*/ 0 w 259"/>
                  <a:gd name="T1" fmla="*/ 0 h 259"/>
                  <a:gd name="T2" fmla="*/ 0 w 259"/>
                  <a:gd name="T3" fmla="*/ 0 h 259"/>
                  <a:gd name="T4" fmla="*/ 0 w 259"/>
                  <a:gd name="T5" fmla="*/ 0 h 259"/>
                  <a:gd name="T6" fmla="*/ 0 w 259"/>
                  <a:gd name="T7" fmla="*/ 0 h 259"/>
                  <a:gd name="T8" fmla="*/ 0 w 259"/>
                  <a:gd name="T9" fmla="*/ 0 h 259"/>
                  <a:gd name="T10" fmla="*/ 0 w 259"/>
                  <a:gd name="T11" fmla="*/ 0 h 259"/>
                  <a:gd name="T12" fmla="*/ 0 w 259"/>
                  <a:gd name="T13" fmla="*/ 0 h 259"/>
                  <a:gd name="T14" fmla="*/ 0 w 259"/>
                  <a:gd name="T15" fmla="*/ 0 h 259"/>
                  <a:gd name="T16" fmla="*/ 0 w 259"/>
                  <a:gd name="T17" fmla="*/ 0 h 259"/>
                  <a:gd name="T18" fmla="*/ 0 w 259"/>
                  <a:gd name="T19" fmla="*/ 0 h 259"/>
                  <a:gd name="T20" fmla="*/ 0 w 259"/>
                  <a:gd name="T21" fmla="*/ 0 h 259"/>
                  <a:gd name="T22" fmla="*/ 0 w 259"/>
                  <a:gd name="T23" fmla="*/ 0 h 259"/>
                  <a:gd name="T24" fmla="*/ 0 w 259"/>
                  <a:gd name="T25" fmla="*/ 0 h 259"/>
                  <a:gd name="T26" fmla="*/ 0 w 259"/>
                  <a:gd name="T27" fmla="*/ 0 h 259"/>
                  <a:gd name="T28" fmla="*/ 0 w 259"/>
                  <a:gd name="T29" fmla="*/ 0 h 259"/>
                  <a:gd name="T30" fmla="*/ 0 w 259"/>
                  <a:gd name="T31" fmla="*/ 0 h 259"/>
                  <a:gd name="T32" fmla="*/ 0 w 259"/>
                  <a:gd name="T33" fmla="*/ 0 h 259"/>
                  <a:gd name="T34" fmla="*/ 0 w 259"/>
                  <a:gd name="T35" fmla="*/ 0 h 259"/>
                  <a:gd name="T36" fmla="*/ 0 w 259"/>
                  <a:gd name="T37" fmla="*/ 0 h 259"/>
                  <a:gd name="T38" fmla="*/ 0 w 259"/>
                  <a:gd name="T39" fmla="*/ 0 h 259"/>
                  <a:gd name="T40" fmla="*/ 0 w 259"/>
                  <a:gd name="T41" fmla="*/ 0 h 259"/>
                  <a:gd name="T42" fmla="*/ 0 w 259"/>
                  <a:gd name="T43" fmla="*/ 0 h 259"/>
                  <a:gd name="T44" fmla="*/ 0 w 259"/>
                  <a:gd name="T45" fmla="*/ 0 h 259"/>
                  <a:gd name="T46" fmla="*/ 0 w 259"/>
                  <a:gd name="T47" fmla="*/ 0 h 259"/>
                  <a:gd name="T48" fmla="*/ 0 w 259"/>
                  <a:gd name="T49" fmla="*/ 0 h 259"/>
                  <a:gd name="T50" fmla="*/ 0 w 259"/>
                  <a:gd name="T51" fmla="*/ 0 h 259"/>
                  <a:gd name="T52" fmla="*/ 0 w 259"/>
                  <a:gd name="T53" fmla="*/ 0 h 259"/>
                  <a:gd name="T54" fmla="*/ 0 w 259"/>
                  <a:gd name="T55" fmla="*/ 0 h 259"/>
                  <a:gd name="T56" fmla="*/ 0 w 259"/>
                  <a:gd name="T57" fmla="*/ 0 h 259"/>
                  <a:gd name="T58" fmla="*/ 0 w 259"/>
                  <a:gd name="T59" fmla="*/ 0 h 259"/>
                  <a:gd name="T60" fmla="*/ 0 w 259"/>
                  <a:gd name="T61" fmla="*/ 0 h 259"/>
                  <a:gd name="T62" fmla="*/ 0 w 259"/>
                  <a:gd name="T63" fmla="*/ 0 h 259"/>
                  <a:gd name="T64" fmla="*/ 0 w 259"/>
                  <a:gd name="T65" fmla="*/ 0 h 259"/>
                  <a:gd name="T66" fmla="*/ 0 w 259"/>
                  <a:gd name="T67" fmla="*/ 0 h 259"/>
                  <a:gd name="T68" fmla="*/ 0 w 259"/>
                  <a:gd name="T69" fmla="*/ 0 h 259"/>
                  <a:gd name="T70" fmla="*/ 0 w 259"/>
                  <a:gd name="T71" fmla="*/ 0 h 259"/>
                  <a:gd name="T72" fmla="*/ 0 w 259"/>
                  <a:gd name="T73" fmla="*/ 0 h 259"/>
                  <a:gd name="T74" fmla="*/ 0 w 259"/>
                  <a:gd name="T75" fmla="*/ 0 h 259"/>
                  <a:gd name="T76" fmla="*/ 0 w 259"/>
                  <a:gd name="T77" fmla="*/ 0 h 259"/>
                  <a:gd name="T78" fmla="*/ 0 w 259"/>
                  <a:gd name="T79" fmla="*/ 0 h 259"/>
                  <a:gd name="T80" fmla="*/ 0 w 259"/>
                  <a:gd name="T81" fmla="*/ 0 h 259"/>
                  <a:gd name="T82" fmla="*/ 0 w 259"/>
                  <a:gd name="T83" fmla="*/ 0 h 259"/>
                  <a:gd name="T84" fmla="*/ 0 w 259"/>
                  <a:gd name="T85" fmla="*/ 0 h 259"/>
                  <a:gd name="T86" fmla="*/ 0 w 259"/>
                  <a:gd name="T87" fmla="*/ 0 h 259"/>
                  <a:gd name="T88" fmla="*/ 0 w 259"/>
                  <a:gd name="T89" fmla="*/ 0 h 259"/>
                  <a:gd name="T90" fmla="*/ 0 w 259"/>
                  <a:gd name="T91" fmla="*/ 0 h 259"/>
                  <a:gd name="T92" fmla="*/ 0 w 259"/>
                  <a:gd name="T93" fmla="*/ 0 h 259"/>
                  <a:gd name="T94" fmla="*/ 0 w 259"/>
                  <a:gd name="T95" fmla="*/ 0 h 259"/>
                  <a:gd name="T96" fmla="*/ 0 w 259"/>
                  <a:gd name="T97" fmla="*/ 0 h 259"/>
                  <a:gd name="T98" fmla="*/ 0 w 259"/>
                  <a:gd name="T99" fmla="*/ 0 h 259"/>
                  <a:gd name="T100" fmla="*/ 0 w 259"/>
                  <a:gd name="T101" fmla="*/ 0 h 259"/>
                  <a:gd name="T102" fmla="*/ 0 w 259"/>
                  <a:gd name="T103" fmla="*/ 0 h 259"/>
                  <a:gd name="T104" fmla="*/ 0 w 259"/>
                  <a:gd name="T105" fmla="*/ 0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9"/>
                  <a:gd name="T160" fmla="*/ 0 h 259"/>
                  <a:gd name="T161" fmla="*/ 259 w 259"/>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6" name="Freeform 292"/>
              <p:cNvSpPr>
                <a:spLocks/>
              </p:cNvSpPr>
              <p:nvPr/>
            </p:nvSpPr>
            <p:spPr bwMode="auto">
              <a:xfrm>
                <a:off x="5104" y="2395"/>
                <a:ext cx="23" cy="31"/>
              </a:xfrm>
              <a:custGeom>
                <a:avLst/>
                <a:gdLst>
                  <a:gd name="T0" fmla="*/ 0 w 72"/>
                  <a:gd name="T1" fmla="*/ 0 h 92"/>
                  <a:gd name="T2" fmla="*/ 0 w 72"/>
                  <a:gd name="T3" fmla="*/ 0 h 92"/>
                  <a:gd name="T4" fmla="*/ 0 w 72"/>
                  <a:gd name="T5" fmla="*/ 0 h 92"/>
                  <a:gd name="T6" fmla="*/ 0 w 72"/>
                  <a:gd name="T7" fmla="*/ 0 h 92"/>
                  <a:gd name="T8" fmla="*/ 0 w 72"/>
                  <a:gd name="T9" fmla="*/ 0 h 92"/>
                  <a:gd name="T10" fmla="*/ 0 w 72"/>
                  <a:gd name="T11" fmla="*/ 0 h 92"/>
                  <a:gd name="T12" fmla="*/ 0 w 72"/>
                  <a:gd name="T13" fmla="*/ 0 h 92"/>
                  <a:gd name="T14" fmla="*/ 0 w 72"/>
                  <a:gd name="T15" fmla="*/ 0 h 92"/>
                  <a:gd name="T16" fmla="*/ 0 w 72"/>
                  <a:gd name="T17" fmla="*/ 0 h 92"/>
                  <a:gd name="T18" fmla="*/ 0 w 72"/>
                  <a:gd name="T19" fmla="*/ 0 h 92"/>
                  <a:gd name="T20" fmla="*/ 0 w 72"/>
                  <a:gd name="T21" fmla="*/ 0 h 92"/>
                  <a:gd name="T22" fmla="*/ 0 w 72"/>
                  <a:gd name="T23" fmla="*/ 0 h 92"/>
                  <a:gd name="T24" fmla="*/ 0 w 72"/>
                  <a:gd name="T25" fmla="*/ 0 h 92"/>
                  <a:gd name="T26" fmla="*/ 0 w 72"/>
                  <a:gd name="T27" fmla="*/ 0 h 92"/>
                  <a:gd name="T28" fmla="*/ 0 w 72"/>
                  <a:gd name="T29" fmla="*/ 0 h 92"/>
                  <a:gd name="T30" fmla="*/ 0 w 72"/>
                  <a:gd name="T31" fmla="*/ 0 h 92"/>
                  <a:gd name="T32" fmla="*/ 0 w 72"/>
                  <a:gd name="T33" fmla="*/ 0 h 92"/>
                  <a:gd name="T34" fmla="*/ 0 w 72"/>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92"/>
                  <a:gd name="T56" fmla="*/ 72 w 72"/>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7" name="Freeform 293"/>
              <p:cNvSpPr>
                <a:spLocks/>
              </p:cNvSpPr>
              <p:nvPr/>
            </p:nvSpPr>
            <p:spPr bwMode="auto">
              <a:xfrm>
                <a:off x="5143" y="2436"/>
                <a:ext cx="16" cy="21"/>
              </a:xfrm>
              <a:custGeom>
                <a:avLst/>
                <a:gdLst>
                  <a:gd name="T0" fmla="*/ 0 w 46"/>
                  <a:gd name="T1" fmla="*/ 0 h 62"/>
                  <a:gd name="T2" fmla="*/ 0 w 46"/>
                  <a:gd name="T3" fmla="*/ 0 h 62"/>
                  <a:gd name="T4" fmla="*/ 0 w 46"/>
                  <a:gd name="T5" fmla="*/ 0 h 62"/>
                  <a:gd name="T6" fmla="*/ 0 w 46"/>
                  <a:gd name="T7" fmla="*/ 0 h 62"/>
                  <a:gd name="T8" fmla="*/ 0 w 46"/>
                  <a:gd name="T9" fmla="*/ 0 h 62"/>
                  <a:gd name="T10" fmla="*/ 0 w 46"/>
                  <a:gd name="T11" fmla="*/ 0 h 62"/>
                  <a:gd name="T12" fmla="*/ 0 w 46"/>
                  <a:gd name="T13" fmla="*/ 0 h 62"/>
                  <a:gd name="T14" fmla="*/ 0 w 46"/>
                  <a:gd name="T15" fmla="*/ 0 h 62"/>
                  <a:gd name="T16" fmla="*/ 0 w 46"/>
                  <a:gd name="T17" fmla="*/ 0 h 62"/>
                  <a:gd name="T18" fmla="*/ 0 w 46"/>
                  <a:gd name="T19" fmla="*/ 0 h 62"/>
                  <a:gd name="T20" fmla="*/ 0 w 46"/>
                  <a:gd name="T21" fmla="*/ 0 h 62"/>
                  <a:gd name="T22" fmla="*/ 0 w 46"/>
                  <a:gd name="T23" fmla="*/ 0 h 62"/>
                  <a:gd name="T24" fmla="*/ 0 w 46"/>
                  <a:gd name="T25" fmla="*/ 0 h 62"/>
                  <a:gd name="T26" fmla="*/ 0 w 46"/>
                  <a:gd name="T27" fmla="*/ 0 h 62"/>
                  <a:gd name="T28" fmla="*/ 0 w 46"/>
                  <a:gd name="T29" fmla="*/ 0 h 62"/>
                  <a:gd name="T30" fmla="*/ 0 w 46"/>
                  <a:gd name="T31" fmla="*/ 0 h 62"/>
                  <a:gd name="T32" fmla="*/ 0 w 46"/>
                  <a:gd name="T33" fmla="*/ 0 h 62"/>
                  <a:gd name="T34" fmla="*/ 0 w 46"/>
                  <a:gd name="T35" fmla="*/ 0 h 62"/>
                  <a:gd name="T36" fmla="*/ 0 w 46"/>
                  <a:gd name="T37" fmla="*/ 0 h 62"/>
                  <a:gd name="T38" fmla="*/ 0 w 46"/>
                  <a:gd name="T39" fmla="*/ 0 h 62"/>
                  <a:gd name="T40" fmla="*/ 0 w 46"/>
                  <a:gd name="T41" fmla="*/ 0 h 62"/>
                  <a:gd name="T42" fmla="*/ 0 w 46"/>
                  <a:gd name="T43" fmla="*/ 0 h 62"/>
                  <a:gd name="T44" fmla="*/ 0 w 46"/>
                  <a:gd name="T45" fmla="*/ 0 h 62"/>
                  <a:gd name="T46" fmla="*/ 0 w 46"/>
                  <a:gd name="T47" fmla="*/ 0 h 62"/>
                  <a:gd name="T48" fmla="*/ 0 w 46"/>
                  <a:gd name="T49" fmla="*/ 0 h 62"/>
                  <a:gd name="T50" fmla="*/ 0 w 46"/>
                  <a:gd name="T51" fmla="*/ 0 h 62"/>
                  <a:gd name="T52" fmla="*/ 0 w 46"/>
                  <a:gd name="T53" fmla="*/ 0 h 62"/>
                  <a:gd name="T54" fmla="*/ 0 w 46"/>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62"/>
                  <a:gd name="T86" fmla="*/ 46 w 4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8" name="Freeform 294"/>
              <p:cNvSpPr>
                <a:spLocks/>
              </p:cNvSpPr>
              <p:nvPr/>
            </p:nvSpPr>
            <p:spPr bwMode="auto">
              <a:xfrm>
                <a:off x="5089" y="2295"/>
                <a:ext cx="50" cy="98"/>
              </a:xfrm>
              <a:custGeom>
                <a:avLst/>
                <a:gdLst>
                  <a:gd name="T0" fmla="*/ 0 w 152"/>
                  <a:gd name="T1" fmla="*/ 0 h 296"/>
                  <a:gd name="T2" fmla="*/ 0 w 152"/>
                  <a:gd name="T3" fmla="*/ 0 h 296"/>
                  <a:gd name="T4" fmla="*/ 0 w 152"/>
                  <a:gd name="T5" fmla="*/ 0 h 296"/>
                  <a:gd name="T6" fmla="*/ 0 w 152"/>
                  <a:gd name="T7" fmla="*/ 0 h 296"/>
                  <a:gd name="T8" fmla="*/ 0 w 152"/>
                  <a:gd name="T9" fmla="*/ 0 h 296"/>
                  <a:gd name="T10" fmla="*/ 0 w 152"/>
                  <a:gd name="T11" fmla="*/ 0 h 296"/>
                  <a:gd name="T12" fmla="*/ 0 w 152"/>
                  <a:gd name="T13" fmla="*/ 0 h 296"/>
                  <a:gd name="T14" fmla="*/ 0 w 152"/>
                  <a:gd name="T15" fmla="*/ 0 h 296"/>
                  <a:gd name="T16" fmla="*/ 0 w 152"/>
                  <a:gd name="T17" fmla="*/ 0 h 296"/>
                  <a:gd name="T18" fmla="*/ 0 w 152"/>
                  <a:gd name="T19" fmla="*/ 0 h 296"/>
                  <a:gd name="T20" fmla="*/ 0 w 152"/>
                  <a:gd name="T21" fmla="*/ 0 h 296"/>
                  <a:gd name="T22" fmla="*/ 0 w 152"/>
                  <a:gd name="T23" fmla="*/ 0 h 296"/>
                  <a:gd name="T24" fmla="*/ 0 w 152"/>
                  <a:gd name="T25" fmla="*/ 0 h 296"/>
                  <a:gd name="T26" fmla="*/ 0 w 152"/>
                  <a:gd name="T27" fmla="*/ 0 h 296"/>
                  <a:gd name="T28" fmla="*/ 0 w 152"/>
                  <a:gd name="T29" fmla="*/ 0 h 296"/>
                  <a:gd name="T30" fmla="*/ 0 w 152"/>
                  <a:gd name="T31" fmla="*/ 0 h 296"/>
                  <a:gd name="T32" fmla="*/ 0 w 152"/>
                  <a:gd name="T33" fmla="*/ 0 h 296"/>
                  <a:gd name="T34" fmla="*/ 0 w 152"/>
                  <a:gd name="T35" fmla="*/ 0 h 296"/>
                  <a:gd name="T36" fmla="*/ 0 w 152"/>
                  <a:gd name="T37" fmla="*/ 0 h 296"/>
                  <a:gd name="T38" fmla="*/ 0 w 152"/>
                  <a:gd name="T39" fmla="*/ 0 h 296"/>
                  <a:gd name="T40" fmla="*/ 0 w 152"/>
                  <a:gd name="T41" fmla="*/ 0 h 296"/>
                  <a:gd name="T42" fmla="*/ 0 w 152"/>
                  <a:gd name="T43" fmla="*/ 0 h 296"/>
                  <a:gd name="T44" fmla="*/ 0 w 152"/>
                  <a:gd name="T45" fmla="*/ 0 h 296"/>
                  <a:gd name="T46" fmla="*/ 0 w 152"/>
                  <a:gd name="T47" fmla="*/ 0 h 296"/>
                  <a:gd name="T48" fmla="*/ 0 w 152"/>
                  <a:gd name="T49" fmla="*/ 0 h 296"/>
                  <a:gd name="T50" fmla="*/ 0 w 152"/>
                  <a:gd name="T51" fmla="*/ 0 h 296"/>
                  <a:gd name="T52" fmla="*/ 0 w 152"/>
                  <a:gd name="T53" fmla="*/ 0 h 296"/>
                  <a:gd name="T54" fmla="*/ 0 w 152"/>
                  <a:gd name="T55" fmla="*/ 0 h 296"/>
                  <a:gd name="T56" fmla="*/ 0 w 152"/>
                  <a:gd name="T57" fmla="*/ 0 h 296"/>
                  <a:gd name="T58" fmla="*/ 0 w 152"/>
                  <a:gd name="T59" fmla="*/ 0 h 296"/>
                  <a:gd name="T60" fmla="*/ 0 w 152"/>
                  <a:gd name="T61" fmla="*/ 0 h 296"/>
                  <a:gd name="T62" fmla="*/ 0 w 152"/>
                  <a:gd name="T63" fmla="*/ 0 h 296"/>
                  <a:gd name="T64" fmla="*/ 0 w 152"/>
                  <a:gd name="T65" fmla="*/ 0 h 296"/>
                  <a:gd name="T66" fmla="*/ 0 w 152"/>
                  <a:gd name="T67" fmla="*/ 0 h 296"/>
                  <a:gd name="T68" fmla="*/ 0 w 152"/>
                  <a:gd name="T69" fmla="*/ 0 h 296"/>
                  <a:gd name="T70" fmla="*/ 0 w 152"/>
                  <a:gd name="T71" fmla="*/ 0 h 296"/>
                  <a:gd name="T72" fmla="*/ 0 w 152"/>
                  <a:gd name="T73" fmla="*/ 0 h 296"/>
                  <a:gd name="T74" fmla="*/ 0 w 152"/>
                  <a:gd name="T75" fmla="*/ 0 h 296"/>
                  <a:gd name="T76" fmla="*/ 0 w 152"/>
                  <a:gd name="T77" fmla="*/ 0 h 296"/>
                  <a:gd name="T78" fmla="*/ 0 w 152"/>
                  <a:gd name="T79" fmla="*/ 0 h 296"/>
                  <a:gd name="T80" fmla="*/ 0 w 152"/>
                  <a:gd name="T81" fmla="*/ 0 h 296"/>
                  <a:gd name="T82" fmla="*/ 0 w 152"/>
                  <a:gd name="T83" fmla="*/ 0 h 296"/>
                  <a:gd name="T84" fmla="*/ 0 w 152"/>
                  <a:gd name="T85" fmla="*/ 0 h 296"/>
                  <a:gd name="T86" fmla="*/ 0 w 152"/>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2"/>
                  <a:gd name="T133" fmla="*/ 0 h 296"/>
                  <a:gd name="T134" fmla="*/ 152 w 152"/>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79" name="Freeform 295"/>
              <p:cNvSpPr>
                <a:spLocks/>
              </p:cNvSpPr>
              <p:nvPr/>
            </p:nvSpPr>
            <p:spPr bwMode="auto">
              <a:xfrm>
                <a:off x="5189" y="2442"/>
                <a:ext cx="8" cy="13"/>
              </a:xfrm>
              <a:custGeom>
                <a:avLst/>
                <a:gdLst>
                  <a:gd name="T0" fmla="*/ 0 w 26"/>
                  <a:gd name="T1" fmla="*/ 0 h 38"/>
                  <a:gd name="T2" fmla="*/ 0 w 26"/>
                  <a:gd name="T3" fmla="*/ 0 h 38"/>
                  <a:gd name="T4" fmla="*/ 0 w 26"/>
                  <a:gd name="T5" fmla="*/ 0 h 38"/>
                  <a:gd name="T6" fmla="*/ 0 w 26"/>
                  <a:gd name="T7" fmla="*/ 0 h 38"/>
                  <a:gd name="T8" fmla="*/ 0 w 26"/>
                  <a:gd name="T9" fmla="*/ 0 h 38"/>
                  <a:gd name="T10" fmla="*/ 0 w 26"/>
                  <a:gd name="T11" fmla="*/ 0 h 38"/>
                  <a:gd name="T12" fmla="*/ 0 w 26"/>
                  <a:gd name="T13" fmla="*/ 0 h 38"/>
                  <a:gd name="T14" fmla="*/ 0 w 26"/>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8"/>
                  <a:gd name="T26" fmla="*/ 26 w 26"/>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0" name="Freeform 296"/>
              <p:cNvSpPr>
                <a:spLocks/>
              </p:cNvSpPr>
              <p:nvPr/>
            </p:nvSpPr>
            <p:spPr bwMode="auto">
              <a:xfrm>
                <a:off x="5165" y="2420"/>
                <a:ext cx="10" cy="10"/>
              </a:xfrm>
              <a:custGeom>
                <a:avLst/>
                <a:gdLst>
                  <a:gd name="T0" fmla="*/ 0 w 34"/>
                  <a:gd name="T1" fmla="*/ 0 h 31"/>
                  <a:gd name="T2" fmla="*/ 0 w 34"/>
                  <a:gd name="T3" fmla="*/ 0 h 31"/>
                  <a:gd name="T4" fmla="*/ 0 w 34"/>
                  <a:gd name="T5" fmla="*/ 0 h 31"/>
                  <a:gd name="T6" fmla="*/ 0 w 34"/>
                  <a:gd name="T7" fmla="*/ 0 h 31"/>
                  <a:gd name="T8" fmla="*/ 0 w 34"/>
                  <a:gd name="T9" fmla="*/ 0 h 31"/>
                  <a:gd name="T10" fmla="*/ 0 w 34"/>
                  <a:gd name="T11" fmla="*/ 0 h 31"/>
                  <a:gd name="T12" fmla="*/ 0 w 34"/>
                  <a:gd name="T13" fmla="*/ 0 h 31"/>
                  <a:gd name="T14" fmla="*/ 0 w 34"/>
                  <a:gd name="T15" fmla="*/ 0 h 31"/>
                  <a:gd name="T16" fmla="*/ 0 w 34"/>
                  <a:gd name="T17" fmla="*/ 0 h 31"/>
                  <a:gd name="T18" fmla="*/ 0 w 34"/>
                  <a:gd name="T19" fmla="*/ 0 h 31"/>
                  <a:gd name="T20" fmla="*/ 0 w 34"/>
                  <a:gd name="T21" fmla="*/ 0 h 31"/>
                  <a:gd name="T22" fmla="*/ 0 w 34"/>
                  <a:gd name="T23" fmla="*/ 0 h 31"/>
                  <a:gd name="T24" fmla="*/ 0 w 34"/>
                  <a:gd name="T25" fmla="*/ 0 h 31"/>
                  <a:gd name="T26" fmla="*/ 0 w 34"/>
                  <a:gd name="T27" fmla="*/ 0 h 31"/>
                  <a:gd name="T28" fmla="*/ 0 w 34"/>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1"/>
                  <a:gd name="T47" fmla="*/ 34 w 34"/>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1" name="Freeform 297"/>
              <p:cNvSpPr>
                <a:spLocks/>
              </p:cNvSpPr>
              <p:nvPr/>
            </p:nvSpPr>
            <p:spPr bwMode="auto">
              <a:xfrm>
                <a:off x="5139" y="2418"/>
                <a:ext cx="6" cy="12"/>
              </a:xfrm>
              <a:custGeom>
                <a:avLst/>
                <a:gdLst>
                  <a:gd name="T0" fmla="*/ 0 w 20"/>
                  <a:gd name="T1" fmla="*/ 0 h 37"/>
                  <a:gd name="T2" fmla="*/ 0 w 20"/>
                  <a:gd name="T3" fmla="*/ 0 h 37"/>
                  <a:gd name="T4" fmla="*/ 0 w 20"/>
                  <a:gd name="T5" fmla="*/ 0 h 37"/>
                  <a:gd name="T6" fmla="*/ 0 w 20"/>
                  <a:gd name="T7" fmla="*/ 0 h 37"/>
                  <a:gd name="T8" fmla="*/ 0 w 20"/>
                  <a:gd name="T9" fmla="*/ 0 h 37"/>
                  <a:gd name="T10" fmla="*/ 0 w 20"/>
                  <a:gd name="T11" fmla="*/ 0 h 37"/>
                  <a:gd name="T12" fmla="*/ 0 60000 65536"/>
                  <a:gd name="T13" fmla="*/ 0 60000 65536"/>
                  <a:gd name="T14" fmla="*/ 0 60000 65536"/>
                  <a:gd name="T15" fmla="*/ 0 60000 65536"/>
                  <a:gd name="T16" fmla="*/ 0 60000 65536"/>
                  <a:gd name="T17" fmla="*/ 0 60000 65536"/>
                  <a:gd name="T18" fmla="*/ 0 w 20"/>
                  <a:gd name="T19" fmla="*/ 0 h 37"/>
                  <a:gd name="T20" fmla="*/ 20 w 2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0" h="37">
                    <a:moveTo>
                      <a:pt x="0" y="6"/>
                    </a:moveTo>
                    <a:lnTo>
                      <a:pt x="0" y="37"/>
                    </a:lnTo>
                    <a:lnTo>
                      <a:pt x="7" y="33"/>
                    </a:lnTo>
                    <a:lnTo>
                      <a:pt x="20" y="30"/>
                    </a:lnTo>
                    <a:lnTo>
                      <a:pt x="20" y="0"/>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2"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483" name="Freeform 299"/>
              <p:cNvSpPr>
                <a:spLocks/>
              </p:cNvSpPr>
              <p:nvPr/>
            </p:nvSpPr>
            <p:spPr bwMode="auto">
              <a:xfrm>
                <a:off x="5180" y="2453"/>
                <a:ext cx="4"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8"/>
                    </a:moveTo>
                    <a:lnTo>
                      <a:pt x="1" y="13"/>
                    </a:lnTo>
                    <a:lnTo>
                      <a:pt x="3" y="9"/>
                    </a:lnTo>
                    <a:lnTo>
                      <a:pt x="7" y="4"/>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4"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485" name="Freeform 301"/>
              <p:cNvSpPr>
                <a:spLocks/>
              </p:cNvSpPr>
              <p:nvPr/>
            </p:nvSpPr>
            <p:spPr bwMode="auto">
              <a:xfrm>
                <a:off x="5116" y="2564"/>
                <a:ext cx="9" cy="10"/>
              </a:xfrm>
              <a:custGeom>
                <a:avLst/>
                <a:gdLst>
                  <a:gd name="T0" fmla="*/ 0 w 27"/>
                  <a:gd name="T1" fmla="*/ 0 h 31"/>
                  <a:gd name="T2" fmla="*/ 0 w 27"/>
                  <a:gd name="T3" fmla="*/ 0 h 31"/>
                  <a:gd name="T4" fmla="*/ 0 w 27"/>
                  <a:gd name="T5" fmla="*/ 0 h 31"/>
                  <a:gd name="T6" fmla="*/ 0 60000 65536"/>
                  <a:gd name="T7" fmla="*/ 0 60000 65536"/>
                  <a:gd name="T8" fmla="*/ 0 60000 65536"/>
                  <a:gd name="T9" fmla="*/ 0 w 27"/>
                  <a:gd name="T10" fmla="*/ 0 h 31"/>
                  <a:gd name="T11" fmla="*/ 27 w 27"/>
                  <a:gd name="T12" fmla="*/ 31 h 31"/>
                </a:gdLst>
                <a:ahLst/>
                <a:cxnLst>
                  <a:cxn ang="T6">
                    <a:pos x="T0" y="T1"/>
                  </a:cxn>
                  <a:cxn ang="T7">
                    <a:pos x="T2" y="T3"/>
                  </a:cxn>
                  <a:cxn ang="T8">
                    <a:pos x="T4" y="T5"/>
                  </a:cxn>
                </a:cxnLst>
                <a:rect l="T9" t="T10" r="T11" b="T12"/>
                <a:pathLst>
                  <a:path w="27" h="31">
                    <a:moveTo>
                      <a:pt x="0" y="0"/>
                    </a:moveTo>
                    <a:lnTo>
                      <a:pt x="20" y="31"/>
                    </a:lnTo>
                    <a:lnTo>
                      <a:pt x="27"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6" name="Freeform 302"/>
              <p:cNvSpPr>
                <a:spLocks/>
              </p:cNvSpPr>
              <p:nvPr/>
            </p:nvSpPr>
            <p:spPr bwMode="auto">
              <a:xfrm>
                <a:off x="5119" y="2568"/>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1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7" name="Freeform 303"/>
              <p:cNvSpPr>
                <a:spLocks/>
              </p:cNvSpPr>
              <p:nvPr/>
            </p:nvSpPr>
            <p:spPr bwMode="auto">
              <a:xfrm>
                <a:off x="5127" y="2557"/>
                <a:ext cx="12" cy="5"/>
              </a:xfrm>
              <a:custGeom>
                <a:avLst/>
                <a:gdLst>
                  <a:gd name="T0" fmla="*/ 0 w 34"/>
                  <a:gd name="T1" fmla="*/ 0 h 13"/>
                  <a:gd name="T2" fmla="*/ 0 w 34"/>
                  <a:gd name="T3" fmla="*/ 0 h 13"/>
                  <a:gd name="T4" fmla="*/ 0 w 34"/>
                  <a:gd name="T5" fmla="*/ 0 h 13"/>
                  <a:gd name="T6" fmla="*/ 0 w 34"/>
                  <a:gd name="T7" fmla="*/ 0 h 13"/>
                  <a:gd name="T8" fmla="*/ 0 w 34"/>
                  <a:gd name="T9" fmla="*/ 0 h 13"/>
                  <a:gd name="T10" fmla="*/ 0 w 34"/>
                  <a:gd name="T11" fmla="*/ 0 h 13"/>
                  <a:gd name="T12" fmla="*/ 0 w 34"/>
                  <a:gd name="T13" fmla="*/ 0 h 13"/>
                  <a:gd name="T14" fmla="*/ 0 w 34"/>
                  <a:gd name="T15" fmla="*/ 0 h 13"/>
                  <a:gd name="T16" fmla="*/ 0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3"/>
                  <a:gd name="T29" fmla="*/ 34 w 3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8" name="Freeform 304"/>
              <p:cNvSpPr>
                <a:spLocks/>
              </p:cNvSpPr>
              <p:nvPr/>
            </p:nvSpPr>
            <p:spPr bwMode="auto">
              <a:xfrm>
                <a:off x="5127" y="2547"/>
                <a:ext cx="12" cy="6"/>
              </a:xfrm>
              <a:custGeom>
                <a:avLst/>
                <a:gdLst>
                  <a:gd name="T0" fmla="*/ 0 w 34"/>
                  <a:gd name="T1" fmla="*/ 0 h 18"/>
                  <a:gd name="T2" fmla="*/ 0 w 34"/>
                  <a:gd name="T3" fmla="*/ 0 h 18"/>
                  <a:gd name="T4" fmla="*/ 0 w 34"/>
                  <a:gd name="T5" fmla="*/ 0 h 18"/>
                  <a:gd name="T6" fmla="*/ 0 w 34"/>
                  <a:gd name="T7" fmla="*/ 0 h 18"/>
                  <a:gd name="T8" fmla="*/ 0 w 34"/>
                  <a:gd name="T9" fmla="*/ 0 h 18"/>
                  <a:gd name="T10" fmla="*/ 0 w 34"/>
                  <a:gd name="T11" fmla="*/ 0 h 18"/>
                  <a:gd name="T12" fmla="*/ 0 w 34"/>
                  <a:gd name="T13" fmla="*/ 0 h 18"/>
                  <a:gd name="T14" fmla="*/ 0 60000 65536"/>
                  <a:gd name="T15" fmla="*/ 0 60000 65536"/>
                  <a:gd name="T16" fmla="*/ 0 60000 65536"/>
                  <a:gd name="T17" fmla="*/ 0 60000 65536"/>
                  <a:gd name="T18" fmla="*/ 0 60000 65536"/>
                  <a:gd name="T19" fmla="*/ 0 60000 65536"/>
                  <a:gd name="T20" fmla="*/ 0 60000 65536"/>
                  <a:gd name="T21" fmla="*/ 0 w 34"/>
                  <a:gd name="T22" fmla="*/ 0 h 18"/>
                  <a:gd name="T23" fmla="*/ 34 w 3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8">
                    <a:moveTo>
                      <a:pt x="34" y="18"/>
                    </a:moveTo>
                    <a:lnTo>
                      <a:pt x="34" y="0"/>
                    </a:lnTo>
                    <a:lnTo>
                      <a:pt x="28" y="0"/>
                    </a:lnTo>
                    <a:lnTo>
                      <a:pt x="20" y="0"/>
                    </a:lnTo>
                    <a:lnTo>
                      <a:pt x="10" y="0"/>
                    </a:lnTo>
                    <a:lnTo>
                      <a:pt x="0" y="0"/>
                    </a:lnTo>
                    <a:lnTo>
                      <a:pt x="34"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89" name="Freeform 305"/>
              <p:cNvSpPr>
                <a:spLocks/>
              </p:cNvSpPr>
              <p:nvPr/>
            </p:nvSpPr>
            <p:spPr bwMode="auto">
              <a:xfrm>
                <a:off x="5141" y="2535"/>
                <a:ext cx="20" cy="8"/>
              </a:xfrm>
              <a:custGeom>
                <a:avLst/>
                <a:gdLst>
                  <a:gd name="T0" fmla="*/ 0 w 59"/>
                  <a:gd name="T1" fmla="*/ 0 h 25"/>
                  <a:gd name="T2" fmla="*/ 0 w 59"/>
                  <a:gd name="T3" fmla="*/ 0 h 25"/>
                  <a:gd name="T4" fmla="*/ 0 w 59"/>
                  <a:gd name="T5" fmla="*/ 0 h 25"/>
                  <a:gd name="T6" fmla="*/ 0 w 59"/>
                  <a:gd name="T7" fmla="*/ 0 h 25"/>
                  <a:gd name="T8" fmla="*/ 0 w 59"/>
                  <a:gd name="T9" fmla="*/ 0 h 25"/>
                  <a:gd name="T10" fmla="*/ 0 w 59"/>
                  <a:gd name="T11" fmla="*/ 0 h 25"/>
                  <a:gd name="T12" fmla="*/ 0 w 59"/>
                  <a:gd name="T13" fmla="*/ 0 h 25"/>
                  <a:gd name="T14" fmla="*/ 0 w 59"/>
                  <a:gd name="T15" fmla="*/ 0 h 25"/>
                  <a:gd name="T16" fmla="*/ 0 w 59"/>
                  <a:gd name="T17" fmla="*/ 0 h 25"/>
                  <a:gd name="T18" fmla="*/ 0 w 59"/>
                  <a:gd name="T19" fmla="*/ 0 h 25"/>
                  <a:gd name="T20" fmla="*/ 0 w 59"/>
                  <a:gd name="T21" fmla="*/ 0 h 25"/>
                  <a:gd name="T22" fmla="*/ 0 w 59"/>
                  <a:gd name="T23" fmla="*/ 0 h 25"/>
                  <a:gd name="T24" fmla="*/ 0 w 59"/>
                  <a:gd name="T25" fmla="*/ 0 h 25"/>
                  <a:gd name="T26" fmla="*/ 0 w 59"/>
                  <a:gd name="T27" fmla="*/ 0 h 25"/>
                  <a:gd name="T28" fmla="*/ 0 w 59"/>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25"/>
                  <a:gd name="T47" fmla="*/ 59 w 59"/>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90"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prstTxWarp prst="textNoShape">
                  <a:avLst/>
                </a:prstTxWarp>
              </a:bodyPr>
              <a:lstStyle/>
              <a:p>
                <a:endParaRPr lang="en-US"/>
              </a:p>
            </p:txBody>
          </p:sp>
        </p:grpSp>
        <p:sp>
          <p:nvSpPr>
            <p:cNvPr id="41178" name="Freeform 307"/>
            <p:cNvSpPr>
              <a:spLocks/>
            </p:cNvSpPr>
            <p:nvPr/>
          </p:nvSpPr>
          <p:spPr bwMode="auto">
            <a:xfrm>
              <a:off x="7489825" y="4887913"/>
              <a:ext cx="14287" cy="55562"/>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79" name="Freeform 308"/>
            <p:cNvSpPr>
              <a:spLocks/>
            </p:cNvSpPr>
            <p:nvPr/>
          </p:nvSpPr>
          <p:spPr bwMode="auto">
            <a:xfrm>
              <a:off x="7566025" y="4827588"/>
              <a:ext cx="22225" cy="58737"/>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0" name="Freeform 309"/>
            <p:cNvSpPr>
              <a:spLocks/>
            </p:cNvSpPr>
            <p:nvPr/>
          </p:nvSpPr>
          <p:spPr bwMode="auto">
            <a:xfrm>
              <a:off x="7613650" y="4706938"/>
              <a:ext cx="23812"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1" name="Freeform 310"/>
            <p:cNvSpPr>
              <a:spLocks/>
            </p:cNvSpPr>
            <p:nvPr/>
          </p:nvSpPr>
          <p:spPr bwMode="auto">
            <a:xfrm>
              <a:off x="7597775" y="4676775"/>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2" name="Freeform 311"/>
            <p:cNvSpPr>
              <a:spLocks/>
            </p:cNvSpPr>
            <p:nvPr/>
          </p:nvSpPr>
          <p:spPr bwMode="auto">
            <a:xfrm>
              <a:off x="7423150" y="4573588"/>
              <a:ext cx="7937"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3" name="Freeform 312"/>
            <p:cNvSpPr>
              <a:spLocks/>
            </p:cNvSpPr>
            <p:nvPr/>
          </p:nvSpPr>
          <p:spPr bwMode="auto">
            <a:xfrm>
              <a:off x="7350125" y="4708525"/>
              <a:ext cx="30162" cy="58738"/>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4" name="Freeform 313"/>
            <p:cNvSpPr>
              <a:spLocks/>
            </p:cNvSpPr>
            <p:nvPr/>
          </p:nvSpPr>
          <p:spPr bwMode="auto">
            <a:xfrm>
              <a:off x="7358062" y="4894263"/>
              <a:ext cx="19050" cy="55562"/>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5" name="Freeform 314"/>
            <p:cNvSpPr>
              <a:spLocks/>
            </p:cNvSpPr>
            <p:nvPr/>
          </p:nvSpPr>
          <p:spPr bwMode="auto">
            <a:xfrm>
              <a:off x="7470775" y="4713288"/>
              <a:ext cx="11112"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6" name="Freeform 315"/>
            <p:cNvSpPr>
              <a:spLocks/>
            </p:cNvSpPr>
            <p:nvPr/>
          </p:nvSpPr>
          <p:spPr bwMode="auto">
            <a:xfrm>
              <a:off x="7331075" y="4708525"/>
              <a:ext cx="19050" cy="58738"/>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7" name="Freeform 316"/>
            <p:cNvSpPr>
              <a:spLocks/>
            </p:cNvSpPr>
            <p:nvPr/>
          </p:nvSpPr>
          <p:spPr bwMode="auto">
            <a:xfrm>
              <a:off x="7375525" y="4756150"/>
              <a:ext cx="30162"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8" name="Freeform 317"/>
            <p:cNvSpPr>
              <a:spLocks/>
            </p:cNvSpPr>
            <p:nvPr/>
          </p:nvSpPr>
          <p:spPr bwMode="auto">
            <a:xfrm>
              <a:off x="7177087" y="4959350"/>
              <a:ext cx="46038" cy="58738"/>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89" name="Freeform 318"/>
            <p:cNvSpPr>
              <a:spLocks/>
            </p:cNvSpPr>
            <p:nvPr/>
          </p:nvSpPr>
          <p:spPr bwMode="auto">
            <a:xfrm>
              <a:off x="7275512" y="4997450"/>
              <a:ext cx="14288" cy="58738"/>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0" name="Freeform 319"/>
            <p:cNvSpPr>
              <a:spLocks/>
            </p:cNvSpPr>
            <p:nvPr/>
          </p:nvSpPr>
          <p:spPr bwMode="auto">
            <a:xfrm>
              <a:off x="7108825" y="4929188"/>
              <a:ext cx="36512" cy="55562"/>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1" name="Freeform 320"/>
            <p:cNvSpPr>
              <a:spLocks/>
            </p:cNvSpPr>
            <p:nvPr/>
          </p:nvSpPr>
          <p:spPr bwMode="auto">
            <a:xfrm>
              <a:off x="7153275" y="4914900"/>
              <a:ext cx="39687" cy="55563"/>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2" name="Freeform 321"/>
            <p:cNvSpPr>
              <a:spLocks/>
            </p:cNvSpPr>
            <p:nvPr/>
          </p:nvSpPr>
          <p:spPr bwMode="auto">
            <a:xfrm>
              <a:off x="7205662" y="4924425"/>
              <a:ext cx="36513" cy="58738"/>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3" name="Freeform 322"/>
            <p:cNvSpPr>
              <a:spLocks/>
            </p:cNvSpPr>
            <p:nvPr/>
          </p:nvSpPr>
          <p:spPr bwMode="auto">
            <a:xfrm>
              <a:off x="7258050" y="4929188"/>
              <a:ext cx="25400" cy="55562"/>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4" name="Freeform 323"/>
            <p:cNvSpPr>
              <a:spLocks/>
            </p:cNvSpPr>
            <p:nvPr/>
          </p:nvSpPr>
          <p:spPr bwMode="auto">
            <a:xfrm>
              <a:off x="7331075" y="4921250"/>
              <a:ext cx="1587" cy="55563"/>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5" name="Freeform 324"/>
            <p:cNvSpPr>
              <a:spLocks/>
            </p:cNvSpPr>
            <p:nvPr/>
          </p:nvSpPr>
          <p:spPr bwMode="auto">
            <a:xfrm>
              <a:off x="6905625" y="4735513"/>
              <a:ext cx="20637" cy="58737"/>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6" name="Freeform 325"/>
            <p:cNvSpPr>
              <a:spLocks/>
            </p:cNvSpPr>
            <p:nvPr/>
          </p:nvSpPr>
          <p:spPr bwMode="auto">
            <a:xfrm>
              <a:off x="6851650" y="4708525"/>
              <a:ext cx="30162" cy="58738"/>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7" name="Freeform 326"/>
            <p:cNvSpPr>
              <a:spLocks/>
            </p:cNvSpPr>
            <p:nvPr/>
          </p:nvSpPr>
          <p:spPr bwMode="auto">
            <a:xfrm>
              <a:off x="6686550" y="4692650"/>
              <a:ext cx="7937"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198" name="Line 327" descr="Horizontal dunkel"/>
            <p:cNvSpPr>
              <a:spLocks noChangeShapeType="1"/>
            </p:cNvSpPr>
            <p:nvPr/>
          </p:nvSpPr>
          <p:spPr bwMode="auto">
            <a:xfrm>
              <a:off x="6711950" y="4729163"/>
              <a:ext cx="4762" cy="6350"/>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199" name="Freeform 328"/>
            <p:cNvSpPr>
              <a:spLocks/>
            </p:cNvSpPr>
            <p:nvPr/>
          </p:nvSpPr>
          <p:spPr bwMode="auto">
            <a:xfrm>
              <a:off x="6708775" y="4729163"/>
              <a:ext cx="7937"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0" name="Freeform 329"/>
            <p:cNvSpPr>
              <a:spLocks/>
            </p:cNvSpPr>
            <p:nvPr/>
          </p:nvSpPr>
          <p:spPr bwMode="auto">
            <a:xfrm>
              <a:off x="6610350" y="4573588"/>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1" name="Freeform 330"/>
            <p:cNvSpPr>
              <a:spLocks/>
            </p:cNvSpPr>
            <p:nvPr/>
          </p:nvSpPr>
          <p:spPr bwMode="auto">
            <a:xfrm>
              <a:off x="7138987" y="4937125"/>
              <a:ext cx="11113"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2" name="Freeform 331"/>
            <p:cNvSpPr>
              <a:spLocks/>
            </p:cNvSpPr>
            <p:nvPr/>
          </p:nvSpPr>
          <p:spPr bwMode="auto">
            <a:xfrm>
              <a:off x="7654925" y="4894263"/>
              <a:ext cx="28575" cy="55562"/>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3" name="Freeform 332"/>
            <p:cNvSpPr>
              <a:spLocks/>
            </p:cNvSpPr>
            <p:nvPr/>
          </p:nvSpPr>
          <p:spPr bwMode="auto">
            <a:xfrm>
              <a:off x="6592887" y="4476750"/>
              <a:ext cx="274638"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4" name="Freeform 333"/>
            <p:cNvSpPr>
              <a:spLocks/>
            </p:cNvSpPr>
            <p:nvPr/>
          </p:nvSpPr>
          <p:spPr bwMode="auto">
            <a:xfrm>
              <a:off x="6934200" y="4525963"/>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5" name="Freeform 334"/>
            <p:cNvSpPr>
              <a:spLocks/>
            </p:cNvSpPr>
            <p:nvPr/>
          </p:nvSpPr>
          <p:spPr bwMode="auto">
            <a:xfrm>
              <a:off x="7289800" y="4932363"/>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6" name="Freeform 335"/>
            <p:cNvSpPr>
              <a:spLocks/>
            </p:cNvSpPr>
            <p:nvPr/>
          </p:nvSpPr>
          <p:spPr bwMode="auto">
            <a:xfrm>
              <a:off x="7405687" y="4598988"/>
              <a:ext cx="42863"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7" name="Freeform 336"/>
            <p:cNvSpPr>
              <a:spLocks/>
            </p:cNvSpPr>
            <p:nvPr/>
          </p:nvSpPr>
          <p:spPr bwMode="auto">
            <a:xfrm>
              <a:off x="7418387" y="4743450"/>
              <a:ext cx="71438" cy="55563"/>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8" name="Freeform 337"/>
            <p:cNvSpPr>
              <a:spLocks/>
            </p:cNvSpPr>
            <p:nvPr/>
          </p:nvSpPr>
          <p:spPr bwMode="auto">
            <a:xfrm>
              <a:off x="7494587" y="4667250"/>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09" name="Freeform 338"/>
            <p:cNvSpPr>
              <a:spLocks/>
            </p:cNvSpPr>
            <p:nvPr/>
          </p:nvSpPr>
          <p:spPr bwMode="auto">
            <a:xfrm>
              <a:off x="7183437" y="4605338"/>
              <a:ext cx="166688" cy="230187"/>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0" name="Freeform 339"/>
            <p:cNvSpPr>
              <a:spLocks/>
            </p:cNvSpPr>
            <p:nvPr/>
          </p:nvSpPr>
          <p:spPr bwMode="auto">
            <a:xfrm>
              <a:off x="6848475" y="4846638"/>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1" name="Freeform 340"/>
            <p:cNvSpPr>
              <a:spLocks/>
            </p:cNvSpPr>
            <p:nvPr/>
          </p:nvSpPr>
          <p:spPr bwMode="auto">
            <a:xfrm>
              <a:off x="7529512" y="4703763"/>
              <a:ext cx="214313" cy="252412"/>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2" name="Freeform 341"/>
            <p:cNvSpPr>
              <a:spLocks/>
            </p:cNvSpPr>
            <p:nvPr/>
          </p:nvSpPr>
          <p:spPr bwMode="auto">
            <a:xfrm>
              <a:off x="6061075" y="3535363"/>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3" name="Freeform 342"/>
            <p:cNvSpPr>
              <a:spLocks/>
            </p:cNvSpPr>
            <p:nvPr/>
          </p:nvSpPr>
          <p:spPr bwMode="auto">
            <a:xfrm>
              <a:off x="4518026" y="2940050"/>
              <a:ext cx="220662"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4" name="Freeform 343"/>
            <p:cNvSpPr>
              <a:spLocks/>
            </p:cNvSpPr>
            <p:nvPr/>
          </p:nvSpPr>
          <p:spPr bwMode="auto">
            <a:xfrm>
              <a:off x="4581526" y="3144838"/>
              <a:ext cx="146050" cy="71437"/>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5" name="Freeform 344"/>
            <p:cNvSpPr>
              <a:spLocks/>
            </p:cNvSpPr>
            <p:nvPr/>
          </p:nvSpPr>
          <p:spPr bwMode="auto">
            <a:xfrm>
              <a:off x="4681537" y="2800350"/>
              <a:ext cx="111125" cy="65088"/>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6" name="Freeform 345"/>
            <p:cNvSpPr>
              <a:spLocks/>
            </p:cNvSpPr>
            <p:nvPr/>
          </p:nvSpPr>
          <p:spPr bwMode="auto">
            <a:xfrm>
              <a:off x="4694237" y="3148013"/>
              <a:ext cx="179388"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7" name="Freeform 346"/>
            <p:cNvSpPr>
              <a:spLocks/>
            </p:cNvSpPr>
            <p:nvPr/>
          </p:nvSpPr>
          <p:spPr bwMode="auto">
            <a:xfrm>
              <a:off x="2693988" y="4186238"/>
              <a:ext cx="14288" cy="55562"/>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8" name="Freeform 347"/>
            <p:cNvSpPr>
              <a:spLocks/>
            </p:cNvSpPr>
            <p:nvPr/>
          </p:nvSpPr>
          <p:spPr bwMode="auto">
            <a:xfrm>
              <a:off x="4799012" y="3140075"/>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19" name="Freeform 348"/>
            <p:cNvSpPr>
              <a:spLocks/>
            </p:cNvSpPr>
            <p:nvPr/>
          </p:nvSpPr>
          <p:spPr bwMode="auto">
            <a:xfrm>
              <a:off x="4716462" y="3022600"/>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0" name="Freeform 349"/>
            <p:cNvSpPr>
              <a:spLocks/>
            </p:cNvSpPr>
            <p:nvPr/>
          </p:nvSpPr>
          <p:spPr bwMode="auto">
            <a:xfrm>
              <a:off x="5227637" y="3365500"/>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1" name="Freeform 350"/>
            <p:cNvSpPr>
              <a:spLocks/>
            </p:cNvSpPr>
            <p:nvPr/>
          </p:nvSpPr>
          <p:spPr bwMode="auto">
            <a:xfrm>
              <a:off x="5770562" y="3379788"/>
              <a:ext cx="207963" cy="122237"/>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2" name="Freeform 351"/>
            <p:cNvSpPr>
              <a:spLocks/>
            </p:cNvSpPr>
            <p:nvPr/>
          </p:nvSpPr>
          <p:spPr bwMode="auto">
            <a:xfrm>
              <a:off x="5819775" y="3308350"/>
              <a:ext cx="225425" cy="125413"/>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3" name="Freeform 352"/>
            <p:cNvSpPr>
              <a:spLocks/>
            </p:cNvSpPr>
            <p:nvPr/>
          </p:nvSpPr>
          <p:spPr bwMode="auto">
            <a:xfrm>
              <a:off x="5426075" y="3324225"/>
              <a:ext cx="342900" cy="227013"/>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4" name="Freeform 353"/>
            <p:cNvSpPr>
              <a:spLocks/>
            </p:cNvSpPr>
            <p:nvPr/>
          </p:nvSpPr>
          <p:spPr bwMode="auto">
            <a:xfrm>
              <a:off x="4635501" y="3211513"/>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5" name="Freeform 354"/>
            <p:cNvSpPr>
              <a:spLocks/>
            </p:cNvSpPr>
            <p:nvPr/>
          </p:nvSpPr>
          <p:spPr bwMode="auto">
            <a:xfrm>
              <a:off x="4683125" y="3319463"/>
              <a:ext cx="68262"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6" name="Freeform 355"/>
            <p:cNvSpPr>
              <a:spLocks/>
            </p:cNvSpPr>
            <p:nvPr/>
          </p:nvSpPr>
          <p:spPr bwMode="auto">
            <a:xfrm>
              <a:off x="4767262" y="3943350"/>
              <a:ext cx="411163" cy="611188"/>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7" name="Freeform 356"/>
            <p:cNvSpPr>
              <a:spLocks/>
            </p:cNvSpPr>
            <p:nvPr/>
          </p:nvSpPr>
          <p:spPr bwMode="auto">
            <a:xfrm>
              <a:off x="5251450" y="4283075"/>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8" name="Freeform 357"/>
            <p:cNvSpPr>
              <a:spLocks/>
            </p:cNvSpPr>
            <p:nvPr/>
          </p:nvSpPr>
          <p:spPr bwMode="auto">
            <a:xfrm>
              <a:off x="5259387" y="4270375"/>
              <a:ext cx="38100" cy="58738"/>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29" name="Freeform 358"/>
            <p:cNvSpPr>
              <a:spLocks/>
            </p:cNvSpPr>
            <p:nvPr/>
          </p:nvSpPr>
          <p:spPr bwMode="auto">
            <a:xfrm>
              <a:off x="5057775" y="4181475"/>
              <a:ext cx="363537" cy="376238"/>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30" name="Line 359"/>
            <p:cNvSpPr>
              <a:spLocks noChangeShapeType="1"/>
            </p:cNvSpPr>
            <p:nvPr/>
          </p:nvSpPr>
          <p:spPr bwMode="auto">
            <a:xfrm flipH="1">
              <a:off x="1917701" y="4700588"/>
              <a:ext cx="4762" cy="7937"/>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231" name="Freeform 360"/>
            <p:cNvSpPr>
              <a:spLocks/>
            </p:cNvSpPr>
            <p:nvPr/>
          </p:nvSpPr>
          <p:spPr bwMode="auto">
            <a:xfrm>
              <a:off x="1917701" y="4708525"/>
              <a:ext cx="12700" cy="58738"/>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32" name="Freeform 361"/>
            <p:cNvSpPr>
              <a:spLocks/>
            </p:cNvSpPr>
            <p:nvPr/>
          </p:nvSpPr>
          <p:spPr bwMode="auto">
            <a:xfrm>
              <a:off x="1925638" y="4695825"/>
              <a:ext cx="4763"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2" name="Group 362"/>
            <p:cNvGrpSpPr>
              <a:grpSpLocks/>
            </p:cNvGrpSpPr>
            <p:nvPr/>
          </p:nvGrpSpPr>
          <p:grpSpPr bwMode="auto">
            <a:xfrm>
              <a:off x="1917704" y="4630738"/>
              <a:ext cx="417513" cy="201612"/>
              <a:chOff x="912" y="2626"/>
              <a:chExt cx="311" cy="127"/>
            </a:xfrm>
          </p:grpSpPr>
          <p:sp>
            <p:nvSpPr>
              <p:cNvPr id="41464" name="Freeform 363"/>
              <p:cNvSpPr>
                <a:spLocks/>
              </p:cNvSpPr>
              <p:nvPr/>
            </p:nvSpPr>
            <p:spPr bwMode="auto">
              <a:xfrm>
                <a:off x="1110" y="2626"/>
                <a:ext cx="113" cy="127"/>
              </a:xfrm>
              <a:custGeom>
                <a:avLst/>
                <a:gdLst>
                  <a:gd name="T0" fmla="*/ 0 w 352"/>
                  <a:gd name="T1" fmla="*/ 0 h 387"/>
                  <a:gd name="T2" fmla="*/ 0 w 352"/>
                  <a:gd name="T3" fmla="*/ 0 h 387"/>
                  <a:gd name="T4" fmla="*/ 0 w 352"/>
                  <a:gd name="T5" fmla="*/ 0 h 387"/>
                  <a:gd name="T6" fmla="*/ 0 w 352"/>
                  <a:gd name="T7" fmla="*/ 0 h 387"/>
                  <a:gd name="T8" fmla="*/ 0 w 352"/>
                  <a:gd name="T9" fmla="*/ 0 h 387"/>
                  <a:gd name="T10" fmla="*/ 0 w 352"/>
                  <a:gd name="T11" fmla="*/ 0 h 387"/>
                  <a:gd name="T12" fmla="*/ 0 w 352"/>
                  <a:gd name="T13" fmla="*/ 0 h 387"/>
                  <a:gd name="T14" fmla="*/ 0 w 352"/>
                  <a:gd name="T15" fmla="*/ 0 h 387"/>
                  <a:gd name="T16" fmla="*/ 0 w 352"/>
                  <a:gd name="T17" fmla="*/ 0 h 387"/>
                  <a:gd name="T18" fmla="*/ 0 w 352"/>
                  <a:gd name="T19" fmla="*/ 0 h 387"/>
                  <a:gd name="T20" fmla="*/ 0 w 352"/>
                  <a:gd name="T21" fmla="*/ 0 h 387"/>
                  <a:gd name="T22" fmla="*/ 0 w 352"/>
                  <a:gd name="T23" fmla="*/ 0 h 387"/>
                  <a:gd name="T24" fmla="*/ 0 w 352"/>
                  <a:gd name="T25" fmla="*/ 0 h 387"/>
                  <a:gd name="T26" fmla="*/ 0 w 352"/>
                  <a:gd name="T27" fmla="*/ 0 h 387"/>
                  <a:gd name="T28" fmla="*/ 0 w 352"/>
                  <a:gd name="T29" fmla="*/ 0 h 387"/>
                  <a:gd name="T30" fmla="*/ 0 w 352"/>
                  <a:gd name="T31" fmla="*/ 0 h 387"/>
                  <a:gd name="T32" fmla="*/ 0 w 352"/>
                  <a:gd name="T33" fmla="*/ 0 h 387"/>
                  <a:gd name="T34" fmla="*/ 0 w 352"/>
                  <a:gd name="T35" fmla="*/ 0 h 387"/>
                  <a:gd name="T36" fmla="*/ 0 w 352"/>
                  <a:gd name="T37" fmla="*/ 0 h 387"/>
                  <a:gd name="T38" fmla="*/ 0 w 352"/>
                  <a:gd name="T39" fmla="*/ 0 h 387"/>
                  <a:gd name="T40" fmla="*/ 0 w 352"/>
                  <a:gd name="T41" fmla="*/ 0 h 387"/>
                  <a:gd name="T42" fmla="*/ 0 w 352"/>
                  <a:gd name="T43" fmla="*/ 0 h 387"/>
                  <a:gd name="T44" fmla="*/ 0 w 352"/>
                  <a:gd name="T45" fmla="*/ 0 h 387"/>
                  <a:gd name="T46" fmla="*/ 0 w 352"/>
                  <a:gd name="T47" fmla="*/ 0 h 387"/>
                  <a:gd name="T48" fmla="*/ 0 w 352"/>
                  <a:gd name="T49" fmla="*/ 0 h 387"/>
                  <a:gd name="T50" fmla="*/ 0 w 352"/>
                  <a:gd name="T51" fmla="*/ 0 h 387"/>
                  <a:gd name="T52" fmla="*/ 0 w 352"/>
                  <a:gd name="T53" fmla="*/ 0 h 387"/>
                  <a:gd name="T54" fmla="*/ 0 w 352"/>
                  <a:gd name="T55" fmla="*/ 0 h 387"/>
                  <a:gd name="T56" fmla="*/ 0 w 352"/>
                  <a:gd name="T57" fmla="*/ 0 h 387"/>
                  <a:gd name="T58" fmla="*/ 0 w 352"/>
                  <a:gd name="T59" fmla="*/ 0 h 387"/>
                  <a:gd name="T60" fmla="*/ 0 w 352"/>
                  <a:gd name="T61" fmla="*/ 0 h 387"/>
                  <a:gd name="T62" fmla="*/ 0 w 352"/>
                  <a:gd name="T63" fmla="*/ 0 h 387"/>
                  <a:gd name="T64" fmla="*/ 0 w 352"/>
                  <a:gd name="T65" fmla="*/ 0 h 387"/>
                  <a:gd name="T66" fmla="*/ 0 w 352"/>
                  <a:gd name="T67" fmla="*/ 0 h 387"/>
                  <a:gd name="T68" fmla="*/ 0 w 352"/>
                  <a:gd name="T69" fmla="*/ 0 h 387"/>
                  <a:gd name="T70" fmla="*/ 0 w 352"/>
                  <a:gd name="T71" fmla="*/ 0 h 387"/>
                  <a:gd name="T72" fmla="*/ 0 w 352"/>
                  <a:gd name="T73" fmla="*/ 0 h 387"/>
                  <a:gd name="T74" fmla="*/ 0 w 352"/>
                  <a:gd name="T75" fmla="*/ 0 h 387"/>
                  <a:gd name="T76" fmla="*/ 0 w 352"/>
                  <a:gd name="T77" fmla="*/ 0 h 387"/>
                  <a:gd name="T78" fmla="*/ 0 w 352"/>
                  <a:gd name="T79" fmla="*/ 0 h 387"/>
                  <a:gd name="T80" fmla="*/ 0 w 352"/>
                  <a:gd name="T81" fmla="*/ 0 h 387"/>
                  <a:gd name="T82" fmla="*/ 0 w 352"/>
                  <a:gd name="T83" fmla="*/ 0 h 387"/>
                  <a:gd name="T84" fmla="*/ 0 w 352"/>
                  <a:gd name="T85" fmla="*/ 0 h 387"/>
                  <a:gd name="T86" fmla="*/ 0 w 352"/>
                  <a:gd name="T87" fmla="*/ 0 h 387"/>
                  <a:gd name="T88" fmla="*/ 0 w 352"/>
                  <a:gd name="T89" fmla="*/ 0 h 387"/>
                  <a:gd name="T90" fmla="*/ 0 w 352"/>
                  <a:gd name="T91" fmla="*/ 0 h 387"/>
                  <a:gd name="T92" fmla="*/ 0 w 352"/>
                  <a:gd name="T93" fmla="*/ 0 h 387"/>
                  <a:gd name="T94" fmla="*/ 0 w 352"/>
                  <a:gd name="T95" fmla="*/ 0 h 387"/>
                  <a:gd name="T96" fmla="*/ 0 w 352"/>
                  <a:gd name="T97" fmla="*/ 0 h 387"/>
                  <a:gd name="T98" fmla="*/ 0 w 352"/>
                  <a:gd name="T99" fmla="*/ 0 h 387"/>
                  <a:gd name="T100" fmla="*/ 0 w 352"/>
                  <a:gd name="T101" fmla="*/ 0 h 387"/>
                  <a:gd name="T102" fmla="*/ 0 w 352"/>
                  <a:gd name="T103" fmla="*/ 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387"/>
                  <a:gd name="T158" fmla="*/ 352 w 352"/>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5" name="Freeform 364"/>
              <p:cNvSpPr>
                <a:spLocks/>
              </p:cNvSpPr>
              <p:nvPr/>
            </p:nvSpPr>
            <p:spPr bwMode="auto">
              <a:xfrm>
                <a:off x="923" y="2662"/>
                <a:ext cx="17" cy="26"/>
              </a:xfrm>
              <a:custGeom>
                <a:avLst/>
                <a:gdLst>
                  <a:gd name="T0" fmla="*/ 0 w 52"/>
                  <a:gd name="T1" fmla="*/ 0 h 78"/>
                  <a:gd name="T2" fmla="*/ 0 w 52"/>
                  <a:gd name="T3" fmla="*/ 0 h 78"/>
                  <a:gd name="T4" fmla="*/ 0 w 52"/>
                  <a:gd name="T5" fmla="*/ 0 h 78"/>
                  <a:gd name="T6" fmla="*/ 0 w 52"/>
                  <a:gd name="T7" fmla="*/ 0 h 78"/>
                  <a:gd name="T8" fmla="*/ 0 w 52"/>
                  <a:gd name="T9" fmla="*/ 0 h 78"/>
                  <a:gd name="T10" fmla="*/ 0 w 52"/>
                  <a:gd name="T11" fmla="*/ 0 h 78"/>
                  <a:gd name="T12" fmla="*/ 0 w 52"/>
                  <a:gd name="T13" fmla="*/ 0 h 78"/>
                  <a:gd name="T14" fmla="*/ 0 w 52"/>
                  <a:gd name="T15" fmla="*/ 0 h 78"/>
                  <a:gd name="T16" fmla="*/ 0 w 52"/>
                  <a:gd name="T17" fmla="*/ 0 h 78"/>
                  <a:gd name="T18" fmla="*/ 0 w 52"/>
                  <a:gd name="T19" fmla="*/ 0 h 78"/>
                  <a:gd name="T20" fmla="*/ 0 w 52"/>
                  <a:gd name="T21" fmla="*/ 0 h 78"/>
                  <a:gd name="T22" fmla="*/ 0 w 52"/>
                  <a:gd name="T23" fmla="*/ 0 h 78"/>
                  <a:gd name="T24" fmla="*/ 0 w 52"/>
                  <a:gd name="T25" fmla="*/ 0 h 78"/>
                  <a:gd name="T26" fmla="*/ 0 w 52"/>
                  <a:gd name="T27" fmla="*/ 0 h 78"/>
                  <a:gd name="T28" fmla="*/ 0 w 52"/>
                  <a:gd name="T29" fmla="*/ 0 h 78"/>
                  <a:gd name="T30" fmla="*/ 0 w 52"/>
                  <a:gd name="T31" fmla="*/ 0 h 78"/>
                  <a:gd name="T32" fmla="*/ 0 w 52"/>
                  <a:gd name="T33" fmla="*/ 0 h 78"/>
                  <a:gd name="T34" fmla="*/ 0 w 52"/>
                  <a:gd name="T35" fmla="*/ 0 h 78"/>
                  <a:gd name="T36" fmla="*/ 0 w 52"/>
                  <a:gd name="T37" fmla="*/ 0 h 78"/>
                  <a:gd name="T38" fmla="*/ 0 w 52"/>
                  <a:gd name="T39" fmla="*/ 0 h 78"/>
                  <a:gd name="T40" fmla="*/ 0 w 52"/>
                  <a:gd name="T41" fmla="*/ 0 h 78"/>
                  <a:gd name="T42" fmla="*/ 0 w 52"/>
                  <a:gd name="T43" fmla="*/ 0 h 78"/>
                  <a:gd name="T44" fmla="*/ 0 w 52"/>
                  <a:gd name="T45" fmla="*/ 0 h 78"/>
                  <a:gd name="T46" fmla="*/ 0 w 52"/>
                  <a:gd name="T47" fmla="*/ 0 h 78"/>
                  <a:gd name="T48" fmla="*/ 0 w 52"/>
                  <a:gd name="T49" fmla="*/ 0 h 78"/>
                  <a:gd name="T50" fmla="*/ 0 w 52"/>
                  <a:gd name="T51" fmla="*/ 0 h 78"/>
                  <a:gd name="T52" fmla="*/ 0 w 52"/>
                  <a:gd name="T53" fmla="*/ 0 h 78"/>
                  <a:gd name="T54" fmla="*/ 0 w 52"/>
                  <a:gd name="T55" fmla="*/ 0 h 78"/>
                  <a:gd name="T56" fmla="*/ 0 w 52"/>
                  <a:gd name="T57" fmla="*/ 0 h 78"/>
                  <a:gd name="T58" fmla="*/ 0 w 52"/>
                  <a:gd name="T59" fmla="*/ 0 h 78"/>
                  <a:gd name="T60" fmla="*/ 0 w 52"/>
                  <a:gd name="T61" fmla="*/ 0 h 78"/>
                  <a:gd name="T62" fmla="*/ 0 w 52"/>
                  <a:gd name="T63" fmla="*/ 0 h 78"/>
                  <a:gd name="T64" fmla="*/ 0 w 52"/>
                  <a:gd name="T65" fmla="*/ 0 h 78"/>
                  <a:gd name="T66" fmla="*/ 0 w 52"/>
                  <a:gd name="T67" fmla="*/ 0 h 78"/>
                  <a:gd name="T68" fmla="*/ 0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78"/>
                  <a:gd name="T107" fmla="*/ 52 w 52"/>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6" name="Freeform 365"/>
              <p:cNvSpPr>
                <a:spLocks/>
              </p:cNvSpPr>
              <p:nvPr/>
            </p:nvSpPr>
            <p:spPr bwMode="auto">
              <a:xfrm>
                <a:off x="912" y="2666"/>
                <a:ext cx="9" cy="10"/>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w 33"/>
                  <a:gd name="T13" fmla="*/ 0 h 30"/>
                  <a:gd name="T14" fmla="*/ 0 w 33"/>
                  <a:gd name="T15" fmla="*/ 0 h 30"/>
                  <a:gd name="T16" fmla="*/ 0 w 3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0"/>
                  <a:gd name="T29" fmla="*/ 33 w 3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234" name="Freeform 366"/>
            <p:cNvSpPr>
              <a:spLocks/>
            </p:cNvSpPr>
            <p:nvPr/>
          </p:nvSpPr>
          <p:spPr bwMode="auto">
            <a:xfrm>
              <a:off x="5565775" y="5348288"/>
              <a:ext cx="19050" cy="58737"/>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35" name="Freeform 367"/>
            <p:cNvSpPr>
              <a:spLocks/>
            </p:cNvSpPr>
            <p:nvPr/>
          </p:nvSpPr>
          <p:spPr bwMode="auto">
            <a:xfrm>
              <a:off x="5537200" y="5375275"/>
              <a:ext cx="23812"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3" name="Group 368"/>
            <p:cNvGrpSpPr>
              <a:grpSpLocks/>
            </p:cNvGrpSpPr>
            <p:nvPr/>
          </p:nvGrpSpPr>
          <p:grpSpPr bwMode="auto">
            <a:xfrm>
              <a:off x="5378477" y="4867318"/>
              <a:ext cx="168276" cy="103189"/>
              <a:chOff x="3481" y="2773"/>
              <a:chExt cx="125" cy="65"/>
            </a:xfrm>
          </p:grpSpPr>
          <p:sp>
            <p:nvSpPr>
              <p:cNvPr id="41453" name="Freeform 36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54"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455" name="Freeform 371"/>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56" name="Freeform 372"/>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57" name="Freeform 373"/>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58"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459" name="Freeform 375"/>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0" name="Freeform 376"/>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1" name="Freeform 377"/>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2" name="Freeform 378"/>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63" name="Freeform 37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237" name="Freeform 380"/>
            <p:cNvSpPr>
              <a:spLocks/>
            </p:cNvSpPr>
            <p:nvPr/>
          </p:nvSpPr>
          <p:spPr bwMode="auto">
            <a:xfrm>
              <a:off x="4506913" y="4859338"/>
              <a:ext cx="319088" cy="379412"/>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38" name="Freeform 381"/>
            <p:cNvSpPr>
              <a:spLocks/>
            </p:cNvSpPr>
            <p:nvPr/>
          </p:nvSpPr>
          <p:spPr bwMode="auto">
            <a:xfrm>
              <a:off x="4518026" y="4832350"/>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39" name="Freeform 382"/>
            <p:cNvSpPr>
              <a:spLocks/>
            </p:cNvSpPr>
            <p:nvPr/>
          </p:nvSpPr>
          <p:spPr bwMode="auto">
            <a:xfrm>
              <a:off x="4619626" y="5375275"/>
              <a:ext cx="396875" cy="398463"/>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40" name="Freeform 383"/>
            <p:cNvSpPr>
              <a:spLocks/>
            </p:cNvSpPr>
            <p:nvPr/>
          </p:nvSpPr>
          <p:spPr bwMode="auto">
            <a:xfrm>
              <a:off x="4767262" y="3943350"/>
              <a:ext cx="411163" cy="611188"/>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4" name="Group 384"/>
            <p:cNvGrpSpPr>
              <a:grpSpLocks/>
            </p:cNvGrpSpPr>
            <p:nvPr/>
          </p:nvGrpSpPr>
          <p:grpSpPr bwMode="auto">
            <a:xfrm>
              <a:off x="3551238" y="4144963"/>
              <a:ext cx="80963" cy="82550"/>
              <a:chOff x="2352" y="2343"/>
              <a:chExt cx="65" cy="53"/>
            </a:xfrm>
          </p:grpSpPr>
          <p:sp>
            <p:nvSpPr>
              <p:cNvPr id="41447" name="Freeform 385"/>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8" name="Freeform 386"/>
              <p:cNvSpPr>
                <a:spLocks/>
              </p:cNvSpPr>
              <p:nvPr/>
            </p:nvSpPr>
            <p:spPr bwMode="auto">
              <a:xfrm>
                <a:off x="2372" y="2354"/>
                <a:ext cx="20" cy="7"/>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9" name="Freeform 387"/>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50" name="Freeform 388"/>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51" name="Freeform 389"/>
              <p:cNvSpPr>
                <a:spLocks/>
              </p:cNvSpPr>
              <p:nvPr/>
            </p:nvSpPr>
            <p:spPr bwMode="auto">
              <a:xfrm>
                <a:off x="2388" y="2378"/>
                <a:ext cx="16" cy="18"/>
              </a:xfrm>
              <a:custGeom>
                <a:avLst/>
                <a:gdLst>
                  <a:gd name="T0" fmla="*/ 0 w 49"/>
                  <a:gd name="T1" fmla="*/ 0 h 54"/>
                  <a:gd name="T2" fmla="*/ 0 w 49"/>
                  <a:gd name="T3" fmla="*/ 0 h 54"/>
                  <a:gd name="T4" fmla="*/ 0 w 49"/>
                  <a:gd name="T5" fmla="*/ 0 h 54"/>
                  <a:gd name="T6" fmla="*/ 0 w 49"/>
                  <a:gd name="T7" fmla="*/ 0 h 54"/>
                  <a:gd name="T8" fmla="*/ 0 w 49"/>
                  <a:gd name="T9" fmla="*/ 0 h 54"/>
                  <a:gd name="T10" fmla="*/ 0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52" name="Freeform 390"/>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grpSp>
          <p:nvGrpSpPr>
            <p:cNvPr id="15" name="Group 391"/>
            <p:cNvGrpSpPr>
              <a:grpSpLocks/>
            </p:cNvGrpSpPr>
            <p:nvPr/>
          </p:nvGrpSpPr>
          <p:grpSpPr bwMode="auto">
            <a:xfrm>
              <a:off x="1396994" y="2205045"/>
              <a:ext cx="1897043" cy="1133480"/>
              <a:chOff x="527" y="1110"/>
              <a:chExt cx="1410" cy="709"/>
            </a:xfrm>
          </p:grpSpPr>
          <p:sp>
            <p:nvSpPr>
              <p:cNvPr id="41405" name="Freeform 392"/>
              <p:cNvSpPr>
                <a:spLocks/>
              </p:cNvSpPr>
              <p:nvPr/>
            </p:nvSpPr>
            <p:spPr bwMode="auto">
              <a:xfrm>
                <a:off x="1401" y="1427"/>
                <a:ext cx="31" cy="17"/>
              </a:xfrm>
              <a:custGeom>
                <a:avLst/>
                <a:gdLst>
                  <a:gd name="T0" fmla="*/ 0 w 98"/>
                  <a:gd name="T1" fmla="*/ 0 h 54"/>
                  <a:gd name="T2" fmla="*/ 0 w 98"/>
                  <a:gd name="T3" fmla="*/ 0 h 54"/>
                  <a:gd name="T4" fmla="*/ 0 w 98"/>
                  <a:gd name="T5" fmla="*/ 0 h 54"/>
                  <a:gd name="T6" fmla="*/ 0 w 98"/>
                  <a:gd name="T7" fmla="*/ 0 h 54"/>
                  <a:gd name="T8" fmla="*/ 0 w 98"/>
                  <a:gd name="T9" fmla="*/ 0 h 54"/>
                  <a:gd name="T10" fmla="*/ 0 w 98"/>
                  <a:gd name="T11" fmla="*/ 0 h 54"/>
                  <a:gd name="T12" fmla="*/ 0 w 98"/>
                  <a:gd name="T13" fmla="*/ 0 h 54"/>
                  <a:gd name="T14" fmla="*/ 0 w 98"/>
                  <a:gd name="T15" fmla="*/ 0 h 54"/>
                  <a:gd name="T16" fmla="*/ 0 w 98"/>
                  <a:gd name="T17" fmla="*/ 0 h 54"/>
                  <a:gd name="T18" fmla="*/ 0 w 98"/>
                  <a:gd name="T19" fmla="*/ 0 h 54"/>
                  <a:gd name="T20" fmla="*/ 0 w 98"/>
                  <a:gd name="T21" fmla="*/ 0 h 54"/>
                  <a:gd name="T22" fmla="*/ 0 w 98"/>
                  <a:gd name="T23" fmla="*/ 0 h 54"/>
                  <a:gd name="T24" fmla="*/ 0 w 98"/>
                  <a:gd name="T25" fmla="*/ 0 h 54"/>
                  <a:gd name="T26" fmla="*/ 0 w 98"/>
                  <a:gd name="T27" fmla="*/ 0 h 54"/>
                  <a:gd name="T28" fmla="*/ 0 w 98"/>
                  <a:gd name="T29" fmla="*/ 0 h 54"/>
                  <a:gd name="T30" fmla="*/ 0 w 98"/>
                  <a:gd name="T31" fmla="*/ 0 h 54"/>
                  <a:gd name="T32" fmla="*/ 0 w 98"/>
                  <a:gd name="T33" fmla="*/ 0 h 54"/>
                  <a:gd name="T34" fmla="*/ 0 w 98"/>
                  <a:gd name="T35" fmla="*/ 0 h 54"/>
                  <a:gd name="T36" fmla="*/ 0 w 98"/>
                  <a:gd name="T37" fmla="*/ 0 h 54"/>
                  <a:gd name="T38" fmla="*/ 0 w 98"/>
                  <a:gd name="T39" fmla="*/ 0 h 54"/>
                  <a:gd name="T40" fmla="*/ 0 w 98"/>
                  <a:gd name="T41" fmla="*/ 0 h 54"/>
                  <a:gd name="T42" fmla="*/ 0 w 98"/>
                  <a:gd name="T43" fmla="*/ 0 h 54"/>
                  <a:gd name="T44" fmla="*/ 0 w 98"/>
                  <a:gd name="T45" fmla="*/ 0 h 54"/>
                  <a:gd name="T46" fmla="*/ 0 w 98"/>
                  <a:gd name="T47" fmla="*/ 0 h 54"/>
                  <a:gd name="T48" fmla="*/ 0 w 98"/>
                  <a:gd name="T49" fmla="*/ 0 h 54"/>
                  <a:gd name="T50" fmla="*/ 0 w 98"/>
                  <a:gd name="T51" fmla="*/ 0 h 54"/>
                  <a:gd name="T52" fmla="*/ 0 w 98"/>
                  <a:gd name="T53" fmla="*/ 0 h 54"/>
                  <a:gd name="T54" fmla="*/ 0 w 98"/>
                  <a:gd name="T55" fmla="*/ 0 h 54"/>
                  <a:gd name="T56" fmla="*/ 0 w 98"/>
                  <a:gd name="T57" fmla="*/ 0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54"/>
                  <a:gd name="T89" fmla="*/ 98 w 98"/>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06" name="Freeform 393"/>
              <p:cNvSpPr>
                <a:spLocks/>
              </p:cNvSpPr>
              <p:nvPr/>
            </p:nvSpPr>
            <p:spPr bwMode="auto">
              <a:xfrm>
                <a:off x="1387" y="1551"/>
                <a:ext cx="21" cy="8"/>
              </a:xfrm>
              <a:custGeom>
                <a:avLst/>
                <a:gdLst>
                  <a:gd name="T0" fmla="*/ 0 w 67"/>
                  <a:gd name="T1" fmla="*/ 0 h 28"/>
                  <a:gd name="T2" fmla="*/ 0 w 67"/>
                  <a:gd name="T3" fmla="*/ 0 h 28"/>
                  <a:gd name="T4" fmla="*/ 0 w 67"/>
                  <a:gd name="T5" fmla="*/ 0 h 28"/>
                  <a:gd name="T6" fmla="*/ 0 w 67"/>
                  <a:gd name="T7" fmla="*/ 0 h 28"/>
                  <a:gd name="T8" fmla="*/ 0 w 67"/>
                  <a:gd name="T9" fmla="*/ 0 h 28"/>
                  <a:gd name="T10" fmla="*/ 0 w 67"/>
                  <a:gd name="T11" fmla="*/ 0 h 28"/>
                  <a:gd name="T12" fmla="*/ 0 w 67"/>
                  <a:gd name="T13" fmla="*/ 0 h 28"/>
                  <a:gd name="T14" fmla="*/ 0 w 67"/>
                  <a:gd name="T15" fmla="*/ 0 h 28"/>
                  <a:gd name="T16" fmla="*/ 0 w 67"/>
                  <a:gd name="T17" fmla="*/ 0 h 28"/>
                  <a:gd name="T18" fmla="*/ 0 w 67"/>
                  <a:gd name="T19" fmla="*/ 0 h 28"/>
                  <a:gd name="T20" fmla="*/ 0 w 67"/>
                  <a:gd name="T21" fmla="*/ 0 h 28"/>
                  <a:gd name="T22" fmla="*/ 0 w 67"/>
                  <a:gd name="T23" fmla="*/ 0 h 28"/>
                  <a:gd name="T24" fmla="*/ 0 w 67"/>
                  <a:gd name="T25" fmla="*/ 0 h 28"/>
                  <a:gd name="T26" fmla="*/ 0 w 67"/>
                  <a:gd name="T27" fmla="*/ 0 h 28"/>
                  <a:gd name="T28" fmla="*/ 0 w 67"/>
                  <a:gd name="T29" fmla="*/ 0 h 28"/>
                  <a:gd name="T30" fmla="*/ 0 w 67"/>
                  <a:gd name="T31" fmla="*/ 0 h 28"/>
                  <a:gd name="T32" fmla="*/ 0 w 67"/>
                  <a:gd name="T33" fmla="*/ 0 h 28"/>
                  <a:gd name="T34" fmla="*/ 0 w 67"/>
                  <a:gd name="T35" fmla="*/ 0 h 28"/>
                  <a:gd name="T36" fmla="*/ 0 w 67"/>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8"/>
                  <a:gd name="T59" fmla="*/ 67 w 6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07" name="Freeform 394"/>
              <p:cNvSpPr>
                <a:spLocks/>
              </p:cNvSpPr>
              <p:nvPr/>
            </p:nvSpPr>
            <p:spPr bwMode="auto">
              <a:xfrm>
                <a:off x="1332" y="1608"/>
                <a:ext cx="11" cy="11"/>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w 32"/>
                  <a:gd name="T11" fmla="*/ 0 h 36"/>
                  <a:gd name="T12" fmla="*/ 0 w 32"/>
                  <a:gd name="T13" fmla="*/ 0 h 36"/>
                  <a:gd name="T14" fmla="*/ 0 w 32"/>
                  <a:gd name="T15" fmla="*/ 0 h 36"/>
                  <a:gd name="T16" fmla="*/ 0 w 32"/>
                  <a:gd name="T17" fmla="*/ 0 h 36"/>
                  <a:gd name="T18" fmla="*/ 0 w 32"/>
                  <a:gd name="T19" fmla="*/ 0 h 36"/>
                  <a:gd name="T20" fmla="*/ 0 w 32"/>
                  <a:gd name="T21" fmla="*/ 0 h 36"/>
                  <a:gd name="T22" fmla="*/ 0 w 32"/>
                  <a:gd name="T23" fmla="*/ 0 h 36"/>
                  <a:gd name="T24" fmla="*/ 0 w 32"/>
                  <a:gd name="T25" fmla="*/ 0 h 36"/>
                  <a:gd name="T26" fmla="*/ 0 w 32"/>
                  <a:gd name="T27" fmla="*/ 0 h 36"/>
                  <a:gd name="T28" fmla="*/ 0 w 32"/>
                  <a:gd name="T29" fmla="*/ 0 h 36"/>
                  <a:gd name="T30" fmla="*/ 0 w 32"/>
                  <a:gd name="T31" fmla="*/ 0 h 36"/>
                  <a:gd name="T32" fmla="*/ 0 w 32"/>
                  <a:gd name="T33" fmla="*/ 0 h 36"/>
                  <a:gd name="T34" fmla="*/ 0 w 32"/>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6"/>
                  <a:gd name="T56" fmla="*/ 32 w 32"/>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08" name="Freeform 395"/>
              <p:cNvSpPr>
                <a:spLocks/>
              </p:cNvSpPr>
              <p:nvPr/>
            </p:nvSpPr>
            <p:spPr bwMode="auto">
              <a:xfrm>
                <a:off x="1279" y="1314"/>
                <a:ext cx="46" cy="17"/>
              </a:xfrm>
              <a:custGeom>
                <a:avLst/>
                <a:gdLst>
                  <a:gd name="T0" fmla="*/ 0 w 146"/>
                  <a:gd name="T1" fmla="*/ 0 h 52"/>
                  <a:gd name="T2" fmla="*/ 0 w 146"/>
                  <a:gd name="T3" fmla="*/ 0 h 52"/>
                  <a:gd name="T4" fmla="*/ 0 w 146"/>
                  <a:gd name="T5" fmla="*/ 0 h 52"/>
                  <a:gd name="T6" fmla="*/ 0 w 146"/>
                  <a:gd name="T7" fmla="*/ 0 h 52"/>
                  <a:gd name="T8" fmla="*/ 0 w 146"/>
                  <a:gd name="T9" fmla="*/ 0 h 52"/>
                  <a:gd name="T10" fmla="*/ 0 w 146"/>
                  <a:gd name="T11" fmla="*/ 0 h 52"/>
                  <a:gd name="T12" fmla="*/ 0 w 146"/>
                  <a:gd name="T13" fmla="*/ 0 h 52"/>
                  <a:gd name="T14" fmla="*/ 0 w 146"/>
                  <a:gd name="T15" fmla="*/ 0 h 52"/>
                  <a:gd name="T16" fmla="*/ 0 w 146"/>
                  <a:gd name="T17" fmla="*/ 0 h 52"/>
                  <a:gd name="T18" fmla="*/ 0 w 146"/>
                  <a:gd name="T19" fmla="*/ 0 h 52"/>
                  <a:gd name="T20" fmla="*/ 0 w 146"/>
                  <a:gd name="T21" fmla="*/ 0 h 52"/>
                  <a:gd name="T22" fmla="*/ 0 w 146"/>
                  <a:gd name="T23" fmla="*/ 0 h 52"/>
                  <a:gd name="T24" fmla="*/ 0 w 146"/>
                  <a:gd name="T25" fmla="*/ 0 h 52"/>
                  <a:gd name="T26" fmla="*/ 0 w 146"/>
                  <a:gd name="T27" fmla="*/ 0 h 52"/>
                  <a:gd name="T28" fmla="*/ 0 w 146"/>
                  <a:gd name="T29" fmla="*/ 0 h 52"/>
                  <a:gd name="T30" fmla="*/ 0 w 146"/>
                  <a:gd name="T31" fmla="*/ 0 h 52"/>
                  <a:gd name="T32" fmla="*/ 0 w 146"/>
                  <a:gd name="T33" fmla="*/ 0 h 52"/>
                  <a:gd name="T34" fmla="*/ 0 w 146"/>
                  <a:gd name="T35" fmla="*/ 0 h 52"/>
                  <a:gd name="T36" fmla="*/ 0 w 146"/>
                  <a:gd name="T37" fmla="*/ 0 h 52"/>
                  <a:gd name="T38" fmla="*/ 0 w 146"/>
                  <a:gd name="T39" fmla="*/ 0 h 52"/>
                  <a:gd name="T40" fmla="*/ 0 w 146"/>
                  <a:gd name="T41" fmla="*/ 0 h 52"/>
                  <a:gd name="T42" fmla="*/ 0 w 146"/>
                  <a:gd name="T43" fmla="*/ 0 h 52"/>
                  <a:gd name="T44" fmla="*/ 0 w 146"/>
                  <a:gd name="T45" fmla="*/ 0 h 52"/>
                  <a:gd name="T46" fmla="*/ 0 w 146"/>
                  <a:gd name="T47" fmla="*/ 0 h 52"/>
                  <a:gd name="T48" fmla="*/ 0 w 146"/>
                  <a:gd name="T49" fmla="*/ 0 h 52"/>
                  <a:gd name="T50" fmla="*/ 0 w 146"/>
                  <a:gd name="T51" fmla="*/ 0 h 52"/>
                  <a:gd name="T52" fmla="*/ 0 w 146"/>
                  <a:gd name="T53" fmla="*/ 0 h 52"/>
                  <a:gd name="T54" fmla="*/ 0 w 146"/>
                  <a:gd name="T55" fmla="*/ 0 h 52"/>
                  <a:gd name="T56" fmla="*/ 0 w 146"/>
                  <a:gd name="T57" fmla="*/ 0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52"/>
                  <a:gd name="T89" fmla="*/ 146 w 146"/>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09" name="Freeform 396"/>
              <p:cNvSpPr>
                <a:spLocks/>
              </p:cNvSpPr>
              <p:nvPr/>
            </p:nvSpPr>
            <p:spPr bwMode="auto">
              <a:xfrm>
                <a:off x="1261" y="1252"/>
                <a:ext cx="20" cy="10"/>
              </a:xfrm>
              <a:custGeom>
                <a:avLst/>
                <a:gdLst>
                  <a:gd name="T0" fmla="*/ 0 w 60"/>
                  <a:gd name="T1" fmla="*/ 0 h 31"/>
                  <a:gd name="T2" fmla="*/ 0 w 60"/>
                  <a:gd name="T3" fmla="*/ 0 h 31"/>
                  <a:gd name="T4" fmla="*/ 0 w 60"/>
                  <a:gd name="T5" fmla="*/ 0 h 31"/>
                  <a:gd name="T6" fmla="*/ 0 w 60"/>
                  <a:gd name="T7" fmla="*/ 0 h 31"/>
                  <a:gd name="T8" fmla="*/ 0 w 60"/>
                  <a:gd name="T9" fmla="*/ 0 h 31"/>
                  <a:gd name="T10" fmla="*/ 0 w 60"/>
                  <a:gd name="T11" fmla="*/ 0 h 31"/>
                  <a:gd name="T12" fmla="*/ 0 w 60"/>
                  <a:gd name="T13" fmla="*/ 0 h 31"/>
                  <a:gd name="T14" fmla="*/ 0 w 60"/>
                  <a:gd name="T15" fmla="*/ 0 h 31"/>
                  <a:gd name="T16" fmla="*/ 0 w 60"/>
                  <a:gd name="T17" fmla="*/ 0 h 31"/>
                  <a:gd name="T18" fmla="*/ 0 w 60"/>
                  <a:gd name="T19" fmla="*/ 0 h 31"/>
                  <a:gd name="T20" fmla="*/ 0 w 60"/>
                  <a:gd name="T21" fmla="*/ 0 h 31"/>
                  <a:gd name="T22" fmla="*/ 0 w 60"/>
                  <a:gd name="T23" fmla="*/ 0 h 31"/>
                  <a:gd name="T24" fmla="*/ 0 w 60"/>
                  <a:gd name="T25" fmla="*/ 0 h 31"/>
                  <a:gd name="T26" fmla="*/ 0 w 60"/>
                  <a:gd name="T27" fmla="*/ 0 h 31"/>
                  <a:gd name="T28" fmla="*/ 0 w 60"/>
                  <a:gd name="T29" fmla="*/ 0 h 31"/>
                  <a:gd name="T30" fmla="*/ 0 w 60"/>
                  <a:gd name="T31" fmla="*/ 0 h 31"/>
                  <a:gd name="T32" fmla="*/ 0 w 60"/>
                  <a:gd name="T33" fmla="*/ 0 h 31"/>
                  <a:gd name="T34" fmla="*/ 0 w 60"/>
                  <a:gd name="T35" fmla="*/ 0 h 31"/>
                  <a:gd name="T36" fmla="*/ 0 w 60"/>
                  <a:gd name="T37" fmla="*/ 0 h 31"/>
                  <a:gd name="T38" fmla="*/ 0 w 60"/>
                  <a:gd name="T39" fmla="*/ 0 h 31"/>
                  <a:gd name="T40" fmla="*/ 0 w 60"/>
                  <a:gd name="T41" fmla="*/ 0 h 31"/>
                  <a:gd name="T42" fmla="*/ 0 w 60"/>
                  <a:gd name="T43" fmla="*/ 0 h 31"/>
                  <a:gd name="T44" fmla="*/ 0 w 60"/>
                  <a:gd name="T45" fmla="*/ 0 h 31"/>
                  <a:gd name="T46" fmla="*/ 0 w 60"/>
                  <a:gd name="T47" fmla="*/ 0 h 31"/>
                  <a:gd name="T48" fmla="*/ 0 w 60"/>
                  <a:gd name="T49" fmla="*/ 0 h 31"/>
                  <a:gd name="T50" fmla="*/ 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31"/>
                  <a:gd name="T80" fmla="*/ 60 w 60"/>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0" name="Freeform 397"/>
              <p:cNvSpPr>
                <a:spLocks/>
              </p:cNvSpPr>
              <p:nvPr/>
            </p:nvSpPr>
            <p:spPr bwMode="auto">
              <a:xfrm>
                <a:off x="1730" y="1713"/>
                <a:ext cx="26" cy="20"/>
              </a:xfrm>
              <a:custGeom>
                <a:avLst/>
                <a:gdLst>
                  <a:gd name="T0" fmla="*/ 0 w 80"/>
                  <a:gd name="T1" fmla="*/ 0 h 62"/>
                  <a:gd name="T2" fmla="*/ 0 w 80"/>
                  <a:gd name="T3" fmla="*/ 0 h 62"/>
                  <a:gd name="T4" fmla="*/ 0 w 80"/>
                  <a:gd name="T5" fmla="*/ 0 h 62"/>
                  <a:gd name="T6" fmla="*/ 0 w 80"/>
                  <a:gd name="T7" fmla="*/ 0 h 62"/>
                  <a:gd name="T8" fmla="*/ 0 w 80"/>
                  <a:gd name="T9" fmla="*/ 0 h 62"/>
                  <a:gd name="T10" fmla="*/ 0 w 80"/>
                  <a:gd name="T11" fmla="*/ 0 h 62"/>
                  <a:gd name="T12" fmla="*/ 0 w 80"/>
                  <a:gd name="T13" fmla="*/ 0 h 62"/>
                  <a:gd name="T14" fmla="*/ 0 w 80"/>
                  <a:gd name="T15" fmla="*/ 0 h 62"/>
                  <a:gd name="T16" fmla="*/ 0 w 80"/>
                  <a:gd name="T17" fmla="*/ 0 h 62"/>
                  <a:gd name="T18" fmla="*/ 0 w 80"/>
                  <a:gd name="T19" fmla="*/ 0 h 62"/>
                  <a:gd name="T20" fmla="*/ 0 w 80"/>
                  <a:gd name="T21" fmla="*/ 0 h 62"/>
                  <a:gd name="T22" fmla="*/ 0 w 80"/>
                  <a:gd name="T23" fmla="*/ 0 h 62"/>
                  <a:gd name="T24" fmla="*/ 0 w 80"/>
                  <a:gd name="T25" fmla="*/ 0 h 62"/>
                  <a:gd name="T26" fmla="*/ 0 w 80"/>
                  <a:gd name="T27" fmla="*/ 0 h 62"/>
                  <a:gd name="T28" fmla="*/ 0 w 80"/>
                  <a:gd name="T29" fmla="*/ 0 h 62"/>
                  <a:gd name="T30" fmla="*/ 0 w 80"/>
                  <a:gd name="T31" fmla="*/ 0 h 62"/>
                  <a:gd name="T32" fmla="*/ 0 w 80"/>
                  <a:gd name="T33" fmla="*/ 0 h 62"/>
                  <a:gd name="T34" fmla="*/ 0 w 80"/>
                  <a:gd name="T35" fmla="*/ 0 h 62"/>
                  <a:gd name="T36" fmla="*/ 0 w 80"/>
                  <a:gd name="T37" fmla="*/ 0 h 62"/>
                  <a:gd name="T38" fmla="*/ 0 w 80"/>
                  <a:gd name="T39" fmla="*/ 0 h 62"/>
                  <a:gd name="T40" fmla="*/ 0 w 80"/>
                  <a:gd name="T41" fmla="*/ 0 h 62"/>
                  <a:gd name="T42" fmla="*/ 0 w 80"/>
                  <a:gd name="T43" fmla="*/ 0 h 62"/>
                  <a:gd name="T44" fmla="*/ 0 w 80"/>
                  <a:gd name="T45" fmla="*/ 0 h 62"/>
                  <a:gd name="T46" fmla="*/ 0 w 80"/>
                  <a:gd name="T47" fmla="*/ 0 h 62"/>
                  <a:gd name="T48" fmla="*/ 0 w 80"/>
                  <a:gd name="T49" fmla="*/ 0 h 62"/>
                  <a:gd name="T50" fmla="*/ 0 w 80"/>
                  <a:gd name="T51" fmla="*/ 0 h 62"/>
                  <a:gd name="T52" fmla="*/ 0 w 80"/>
                  <a:gd name="T53" fmla="*/ 0 h 62"/>
                  <a:gd name="T54" fmla="*/ 0 w 80"/>
                  <a:gd name="T55" fmla="*/ 0 h 62"/>
                  <a:gd name="T56" fmla="*/ 0 w 80"/>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62"/>
                  <a:gd name="T89" fmla="*/ 80 w 80"/>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1" name="Freeform 398"/>
              <p:cNvSpPr>
                <a:spLocks/>
              </p:cNvSpPr>
              <p:nvPr/>
            </p:nvSpPr>
            <p:spPr bwMode="auto">
              <a:xfrm>
                <a:off x="1583" y="1674"/>
                <a:ext cx="33" cy="16"/>
              </a:xfrm>
              <a:custGeom>
                <a:avLst/>
                <a:gdLst>
                  <a:gd name="T0" fmla="*/ 0 w 106"/>
                  <a:gd name="T1" fmla="*/ 0 h 49"/>
                  <a:gd name="T2" fmla="*/ 0 w 106"/>
                  <a:gd name="T3" fmla="*/ 0 h 49"/>
                  <a:gd name="T4" fmla="*/ 0 w 106"/>
                  <a:gd name="T5" fmla="*/ 0 h 49"/>
                  <a:gd name="T6" fmla="*/ 0 w 106"/>
                  <a:gd name="T7" fmla="*/ 0 h 49"/>
                  <a:gd name="T8" fmla="*/ 0 w 106"/>
                  <a:gd name="T9" fmla="*/ 0 h 49"/>
                  <a:gd name="T10" fmla="*/ 0 w 106"/>
                  <a:gd name="T11" fmla="*/ 0 h 49"/>
                  <a:gd name="T12" fmla="*/ 0 w 106"/>
                  <a:gd name="T13" fmla="*/ 0 h 49"/>
                  <a:gd name="T14" fmla="*/ 0 w 106"/>
                  <a:gd name="T15" fmla="*/ 0 h 49"/>
                  <a:gd name="T16" fmla="*/ 0 w 106"/>
                  <a:gd name="T17" fmla="*/ 0 h 49"/>
                  <a:gd name="T18" fmla="*/ 0 w 106"/>
                  <a:gd name="T19" fmla="*/ 0 h 49"/>
                  <a:gd name="T20" fmla="*/ 0 w 106"/>
                  <a:gd name="T21" fmla="*/ 0 h 49"/>
                  <a:gd name="T22" fmla="*/ 0 w 106"/>
                  <a:gd name="T23" fmla="*/ 0 h 49"/>
                  <a:gd name="T24" fmla="*/ 0 w 106"/>
                  <a:gd name="T25" fmla="*/ 0 h 49"/>
                  <a:gd name="T26" fmla="*/ 0 w 106"/>
                  <a:gd name="T27" fmla="*/ 0 h 49"/>
                  <a:gd name="T28" fmla="*/ 0 w 106"/>
                  <a:gd name="T29" fmla="*/ 0 h 49"/>
                  <a:gd name="T30" fmla="*/ 0 w 106"/>
                  <a:gd name="T31" fmla="*/ 0 h 49"/>
                  <a:gd name="T32" fmla="*/ 0 w 106"/>
                  <a:gd name="T33" fmla="*/ 0 h 49"/>
                  <a:gd name="T34" fmla="*/ 0 w 106"/>
                  <a:gd name="T35" fmla="*/ 0 h 49"/>
                  <a:gd name="T36" fmla="*/ 0 w 106"/>
                  <a:gd name="T37" fmla="*/ 0 h 49"/>
                  <a:gd name="T38" fmla="*/ 0 w 106"/>
                  <a:gd name="T39" fmla="*/ 0 h 49"/>
                  <a:gd name="T40" fmla="*/ 0 w 106"/>
                  <a:gd name="T41" fmla="*/ 0 h 49"/>
                  <a:gd name="T42" fmla="*/ 0 w 106"/>
                  <a:gd name="T43" fmla="*/ 0 h 49"/>
                  <a:gd name="T44" fmla="*/ 0 w 106"/>
                  <a:gd name="T45" fmla="*/ 0 h 49"/>
                  <a:gd name="T46" fmla="*/ 0 w 106"/>
                  <a:gd name="T47" fmla="*/ 0 h 49"/>
                  <a:gd name="T48" fmla="*/ 0 w 106"/>
                  <a:gd name="T49" fmla="*/ 0 h 49"/>
                  <a:gd name="T50" fmla="*/ 0 w 106"/>
                  <a:gd name="T51" fmla="*/ 0 h 49"/>
                  <a:gd name="T52" fmla="*/ 0 w 106"/>
                  <a:gd name="T53" fmla="*/ 0 h 49"/>
                  <a:gd name="T54" fmla="*/ 0 w 106"/>
                  <a:gd name="T55" fmla="*/ 0 h 49"/>
                  <a:gd name="T56" fmla="*/ 0 w 106"/>
                  <a:gd name="T57" fmla="*/ 0 h 49"/>
                  <a:gd name="T58" fmla="*/ 0 w 106"/>
                  <a:gd name="T59" fmla="*/ 0 h 49"/>
                  <a:gd name="T60" fmla="*/ 0 w 106"/>
                  <a:gd name="T61" fmla="*/ 0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49"/>
                  <a:gd name="T95" fmla="*/ 106 w 106"/>
                  <a:gd name="T96" fmla="*/ 49 h 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2" name="Freeform 399"/>
              <p:cNvSpPr>
                <a:spLocks/>
              </p:cNvSpPr>
              <p:nvPr/>
            </p:nvSpPr>
            <p:spPr bwMode="auto">
              <a:xfrm>
                <a:off x="1599" y="1713"/>
                <a:ext cx="15" cy="7"/>
              </a:xfrm>
              <a:custGeom>
                <a:avLst/>
                <a:gdLst>
                  <a:gd name="T0" fmla="*/ 0 w 47"/>
                  <a:gd name="T1" fmla="*/ 0 h 22"/>
                  <a:gd name="T2" fmla="*/ 0 w 47"/>
                  <a:gd name="T3" fmla="*/ 0 h 22"/>
                  <a:gd name="T4" fmla="*/ 0 w 47"/>
                  <a:gd name="T5" fmla="*/ 0 h 22"/>
                  <a:gd name="T6" fmla="*/ 0 w 47"/>
                  <a:gd name="T7" fmla="*/ 0 h 22"/>
                  <a:gd name="T8" fmla="*/ 0 w 47"/>
                  <a:gd name="T9" fmla="*/ 0 h 22"/>
                  <a:gd name="T10" fmla="*/ 0 w 47"/>
                  <a:gd name="T11" fmla="*/ 0 h 22"/>
                  <a:gd name="T12" fmla="*/ 0 w 47"/>
                  <a:gd name="T13" fmla="*/ 0 h 22"/>
                  <a:gd name="T14" fmla="*/ 0 w 47"/>
                  <a:gd name="T15" fmla="*/ 0 h 22"/>
                  <a:gd name="T16" fmla="*/ 0 w 47"/>
                  <a:gd name="T17" fmla="*/ 0 h 22"/>
                  <a:gd name="T18" fmla="*/ 0 w 47"/>
                  <a:gd name="T19" fmla="*/ 0 h 22"/>
                  <a:gd name="T20" fmla="*/ 0 w 47"/>
                  <a:gd name="T21" fmla="*/ 0 h 22"/>
                  <a:gd name="T22" fmla="*/ 0 w 47"/>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22"/>
                  <a:gd name="T38" fmla="*/ 47 w 4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3" name="Freeform 400"/>
              <p:cNvSpPr>
                <a:spLocks/>
              </p:cNvSpPr>
              <p:nvPr/>
            </p:nvSpPr>
            <p:spPr bwMode="auto">
              <a:xfrm>
                <a:off x="1608" y="1742"/>
                <a:ext cx="17" cy="11"/>
              </a:xfrm>
              <a:custGeom>
                <a:avLst/>
                <a:gdLst>
                  <a:gd name="T0" fmla="*/ 0 w 53"/>
                  <a:gd name="T1" fmla="*/ 0 h 32"/>
                  <a:gd name="T2" fmla="*/ 0 w 53"/>
                  <a:gd name="T3" fmla="*/ 0 h 32"/>
                  <a:gd name="T4" fmla="*/ 0 w 53"/>
                  <a:gd name="T5" fmla="*/ 0 h 32"/>
                  <a:gd name="T6" fmla="*/ 0 w 53"/>
                  <a:gd name="T7" fmla="*/ 0 h 32"/>
                  <a:gd name="T8" fmla="*/ 0 w 53"/>
                  <a:gd name="T9" fmla="*/ 0 h 32"/>
                  <a:gd name="T10" fmla="*/ 0 w 53"/>
                  <a:gd name="T11" fmla="*/ 0 h 32"/>
                  <a:gd name="T12" fmla="*/ 0 w 53"/>
                  <a:gd name="T13" fmla="*/ 0 h 32"/>
                  <a:gd name="T14" fmla="*/ 0 w 53"/>
                  <a:gd name="T15" fmla="*/ 0 h 32"/>
                  <a:gd name="T16" fmla="*/ 0 w 53"/>
                  <a:gd name="T17" fmla="*/ 0 h 32"/>
                  <a:gd name="T18" fmla="*/ 0 w 53"/>
                  <a:gd name="T19" fmla="*/ 0 h 32"/>
                  <a:gd name="T20" fmla="*/ 0 w 53"/>
                  <a:gd name="T21" fmla="*/ 0 h 32"/>
                  <a:gd name="T22" fmla="*/ 0 w 53"/>
                  <a:gd name="T23" fmla="*/ 0 h 32"/>
                  <a:gd name="T24" fmla="*/ 0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32"/>
                  <a:gd name="T41" fmla="*/ 53 w 5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4" name="Freeform 401"/>
              <p:cNvSpPr>
                <a:spLocks/>
              </p:cNvSpPr>
              <p:nvPr/>
            </p:nvSpPr>
            <p:spPr bwMode="auto">
              <a:xfrm>
                <a:off x="1450" y="1438"/>
                <a:ext cx="14" cy="12"/>
              </a:xfrm>
              <a:custGeom>
                <a:avLst/>
                <a:gdLst>
                  <a:gd name="T0" fmla="*/ 0 w 46"/>
                  <a:gd name="T1" fmla="*/ 0 h 34"/>
                  <a:gd name="T2" fmla="*/ 0 w 46"/>
                  <a:gd name="T3" fmla="*/ 0 h 34"/>
                  <a:gd name="T4" fmla="*/ 0 w 46"/>
                  <a:gd name="T5" fmla="*/ 0 h 34"/>
                  <a:gd name="T6" fmla="*/ 0 w 46"/>
                  <a:gd name="T7" fmla="*/ 0 h 34"/>
                  <a:gd name="T8" fmla="*/ 0 w 46"/>
                  <a:gd name="T9" fmla="*/ 0 h 34"/>
                  <a:gd name="T10" fmla="*/ 0 w 46"/>
                  <a:gd name="T11" fmla="*/ 0 h 34"/>
                  <a:gd name="T12" fmla="*/ 0 w 46"/>
                  <a:gd name="T13" fmla="*/ 0 h 34"/>
                  <a:gd name="T14" fmla="*/ 0 w 46"/>
                  <a:gd name="T15" fmla="*/ 0 h 34"/>
                  <a:gd name="T16" fmla="*/ 0 w 46"/>
                  <a:gd name="T17" fmla="*/ 0 h 34"/>
                  <a:gd name="T18" fmla="*/ 0 w 46"/>
                  <a:gd name="T19" fmla="*/ 0 h 34"/>
                  <a:gd name="T20" fmla="*/ 0 w 46"/>
                  <a:gd name="T21" fmla="*/ 0 h 34"/>
                  <a:gd name="T22" fmla="*/ 0 w 46"/>
                  <a:gd name="T23" fmla="*/ 0 h 34"/>
                  <a:gd name="T24" fmla="*/ 0 w 46"/>
                  <a:gd name="T25" fmla="*/ 0 h 34"/>
                  <a:gd name="T26" fmla="*/ 0 w 46"/>
                  <a:gd name="T27" fmla="*/ 0 h 34"/>
                  <a:gd name="T28" fmla="*/ 0 w 46"/>
                  <a:gd name="T29" fmla="*/ 0 h 34"/>
                  <a:gd name="T30" fmla="*/ 0 w 46"/>
                  <a:gd name="T31" fmla="*/ 0 h 34"/>
                  <a:gd name="T32" fmla="*/ 0 w 46"/>
                  <a:gd name="T33" fmla="*/ 0 h 34"/>
                  <a:gd name="T34" fmla="*/ 0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4"/>
                  <a:gd name="T56" fmla="*/ 46 w 46"/>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5" name="Freeform 402"/>
              <p:cNvSpPr>
                <a:spLocks/>
              </p:cNvSpPr>
              <p:nvPr/>
            </p:nvSpPr>
            <p:spPr bwMode="auto">
              <a:xfrm>
                <a:off x="1305" y="1224"/>
                <a:ext cx="16" cy="8"/>
              </a:xfrm>
              <a:custGeom>
                <a:avLst/>
                <a:gdLst>
                  <a:gd name="T0" fmla="*/ 0 w 48"/>
                  <a:gd name="T1" fmla="*/ 0 h 25"/>
                  <a:gd name="T2" fmla="*/ 0 w 48"/>
                  <a:gd name="T3" fmla="*/ 0 h 25"/>
                  <a:gd name="T4" fmla="*/ 0 w 48"/>
                  <a:gd name="T5" fmla="*/ 0 h 25"/>
                  <a:gd name="T6" fmla="*/ 0 w 48"/>
                  <a:gd name="T7" fmla="*/ 0 h 25"/>
                  <a:gd name="T8" fmla="*/ 0 w 48"/>
                  <a:gd name="T9" fmla="*/ 0 h 25"/>
                  <a:gd name="T10" fmla="*/ 0 w 48"/>
                  <a:gd name="T11" fmla="*/ 0 h 25"/>
                  <a:gd name="T12" fmla="*/ 0 w 48"/>
                  <a:gd name="T13" fmla="*/ 0 h 25"/>
                  <a:gd name="T14" fmla="*/ 0 w 48"/>
                  <a:gd name="T15" fmla="*/ 0 h 25"/>
                  <a:gd name="T16" fmla="*/ 0 w 48"/>
                  <a:gd name="T17" fmla="*/ 0 h 25"/>
                  <a:gd name="T18" fmla="*/ 0 w 48"/>
                  <a:gd name="T19" fmla="*/ 0 h 25"/>
                  <a:gd name="T20" fmla="*/ 0 w 48"/>
                  <a:gd name="T21" fmla="*/ 0 h 25"/>
                  <a:gd name="T22" fmla="*/ 0 w 48"/>
                  <a:gd name="T23" fmla="*/ 0 h 25"/>
                  <a:gd name="T24" fmla="*/ 0 w 48"/>
                  <a:gd name="T25" fmla="*/ 0 h 25"/>
                  <a:gd name="T26" fmla="*/ 0 w 48"/>
                  <a:gd name="T27" fmla="*/ 0 h 25"/>
                  <a:gd name="T28" fmla="*/ 0 w 4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5"/>
                  <a:gd name="T47" fmla="*/ 48 w 4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6" name="Freeform 403"/>
              <p:cNvSpPr>
                <a:spLocks/>
              </p:cNvSpPr>
              <p:nvPr/>
            </p:nvSpPr>
            <p:spPr bwMode="auto">
              <a:xfrm>
                <a:off x="1343" y="1188"/>
                <a:ext cx="8" cy="11"/>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7"/>
                  <a:gd name="T41" fmla="*/ 30 w 3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7" name="Freeform 404"/>
              <p:cNvSpPr>
                <a:spLocks/>
              </p:cNvSpPr>
              <p:nvPr/>
            </p:nvSpPr>
            <p:spPr bwMode="auto">
              <a:xfrm>
                <a:off x="1334" y="1208"/>
                <a:ext cx="36" cy="16"/>
              </a:xfrm>
              <a:custGeom>
                <a:avLst/>
                <a:gdLst>
                  <a:gd name="T0" fmla="*/ 0 w 113"/>
                  <a:gd name="T1" fmla="*/ 0 h 46"/>
                  <a:gd name="T2" fmla="*/ 0 w 113"/>
                  <a:gd name="T3" fmla="*/ 0 h 46"/>
                  <a:gd name="T4" fmla="*/ 0 w 113"/>
                  <a:gd name="T5" fmla="*/ 0 h 46"/>
                  <a:gd name="T6" fmla="*/ 0 w 113"/>
                  <a:gd name="T7" fmla="*/ 0 h 46"/>
                  <a:gd name="T8" fmla="*/ 0 w 113"/>
                  <a:gd name="T9" fmla="*/ 0 h 46"/>
                  <a:gd name="T10" fmla="*/ 0 w 113"/>
                  <a:gd name="T11" fmla="*/ 0 h 46"/>
                  <a:gd name="T12" fmla="*/ 0 w 113"/>
                  <a:gd name="T13" fmla="*/ 0 h 46"/>
                  <a:gd name="T14" fmla="*/ 0 w 113"/>
                  <a:gd name="T15" fmla="*/ 0 h 46"/>
                  <a:gd name="T16" fmla="*/ 0 w 113"/>
                  <a:gd name="T17" fmla="*/ 0 h 46"/>
                  <a:gd name="T18" fmla="*/ 0 w 113"/>
                  <a:gd name="T19" fmla="*/ 0 h 46"/>
                  <a:gd name="T20" fmla="*/ 0 w 113"/>
                  <a:gd name="T21" fmla="*/ 0 h 46"/>
                  <a:gd name="T22" fmla="*/ 0 w 113"/>
                  <a:gd name="T23" fmla="*/ 0 h 46"/>
                  <a:gd name="T24" fmla="*/ 0 w 113"/>
                  <a:gd name="T25" fmla="*/ 0 h 46"/>
                  <a:gd name="T26" fmla="*/ 0 w 113"/>
                  <a:gd name="T27" fmla="*/ 0 h 46"/>
                  <a:gd name="T28" fmla="*/ 0 w 113"/>
                  <a:gd name="T29" fmla="*/ 0 h 46"/>
                  <a:gd name="T30" fmla="*/ 0 w 113"/>
                  <a:gd name="T31" fmla="*/ 0 h 46"/>
                  <a:gd name="T32" fmla="*/ 0 w 113"/>
                  <a:gd name="T33" fmla="*/ 0 h 46"/>
                  <a:gd name="T34" fmla="*/ 0 w 113"/>
                  <a:gd name="T35" fmla="*/ 0 h 46"/>
                  <a:gd name="T36" fmla="*/ 0 w 113"/>
                  <a:gd name="T37" fmla="*/ 0 h 46"/>
                  <a:gd name="T38" fmla="*/ 0 w 113"/>
                  <a:gd name="T39" fmla="*/ 0 h 46"/>
                  <a:gd name="T40" fmla="*/ 0 w 113"/>
                  <a:gd name="T41" fmla="*/ 0 h 46"/>
                  <a:gd name="T42" fmla="*/ 0 w 113"/>
                  <a:gd name="T43" fmla="*/ 0 h 46"/>
                  <a:gd name="T44" fmla="*/ 0 w 113"/>
                  <a:gd name="T45" fmla="*/ 0 h 46"/>
                  <a:gd name="T46" fmla="*/ 0 w 113"/>
                  <a:gd name="T47" fmla="*/ 0 h 46"/>
                  <a:gd name="T48" fmla="*/ 0 w 113"/>
                  <a:gd name="T49" fmla="*/ 0 h 46"/>
                  <a:gd name="T50" fmla="*/ 0 w 113"/>
                  <a:gd name="T51" fmla="*/ 0 h 46"/>
                  <a:gd name="T52" fmla="*/ 0 w 113"/>
                  <a:gd name="T53" fmla="*/ 0 h 46"/>
                  <a:gd name="T54" fmla="*/ 0 w 113"/>
                  <a:gd name="T55" fmla="*/ 0 h 46"/>
                  <a:gd name="T56" fmla="*/ 0 w 113"/>
                  <a:gd name="T57" fmla="*/ 0 h 46"/>
                  <a:gd name="T58" fmla="*/ 0 w 113"/>
                  <a:gd name="T59" fmla="*/ 0 h 46"/>
                  <a:gd name="T60" fmla="*/ 0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3"/>
                  <a:gd name="T94" fmla="*/ 0 h 46"/>
                  <a:gd name="T95" fmla="*/ 113 w 113"/>
                  <a:gd name="T96" fmla="*/ 46 h 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8" name="Freeform 405"/>
              <p:cNvSpPr>
                <a:spLocks/>
              </p:cNvSpPr>
              <p:nvPr/>
            </p:nvSpPr>
            <p:spPr bwMode="auto">
              <a:xfrm>
                <a:off x="1365" y="1201"/>
                <a:ext cx="49" cy="28"/>
              </a:xfrm>
              <a:custGeom>
                <a:avLst/>
                <a:gdLst>
                  <a:gd name="T0" fmla="*/ 0 w 153"/>
                  <a:gd name="T1" fmla="*/ 0 h 82"/>
                  <a:gd name="T2" fmla="*/ 0 w 153"/>
                  <a:gd name="T3" fmla="*/ 0 h 82"/>
                  <a:gd name="T4" fmla="*/ 0 w 153"/>
                  <a:gd name="T5" fmla="*/ 0 h 82"/>
                  <a:gd name="T6" fmla="*/ 0 w 153"/>
                  <a:gd name="T7" fmla="*/ 0 h 82"/>
                  <a:gd name="T8" fmla="*/ 0 w 153"/>
                  <a:gd name="T9" fmla="*/ 0 h 82"/>
                  <a:gd name="T10" fmla="*/ 0 w 153"/>
                  <a:gd name="T11" fmla="*/ 0 h 82"/>
                  <a:gd name="T12" fmla="*/ 0 w 153"/>
                  <a:gd name="T13" fmla="*/ 0 h 82"/>
                  <a:gd name="T14" fmla="*/ 0 w 153"/>
                  <a:gd name="T15" fmla="*/ 0 h 82"/>
                  <a:gd name="T16" fmla="*/ 0 w 153"/>
                  <a:gd name="T17" fmla="*/ 0 h 82"/>
                  <a:gd name="T18" fmla="*/ 0 w 153"/>
                  <a:gd name="T19" fmla="*/ 0 h 82"/>
                  <a:gd name="T20" fmla="*/ 0 w 153"/>
                  <a:gd name="T21" fmla="*/ 0 h 82"/>
                  <a:gd name="T22" fmla="*/ 0 w 153"/>
                  <a:gd name="T23" fmla="*/ 0 h 82"/>
                  <a:gd name="T24" fmla="*/ 0 w 153"/>
                  <a:gd name="T25" fmla="*/ 0 h 82"/>
                  <a:gd name="T26" fmla="*/ 0 w 153"/>
                  <a:gd name="T27" fmla="*/ 0 h 82"/>
                  <a:gd name="T28" fmla="*/ 0 w 153"/>
                  <a:gd name="T29" fmla="*/ 0 h 82"/>
                  <a:gd name="T30" fmla="*/ 0 w 153"/>
                  <a:gd name="T31" fmla="*/ 0 h 82"/>
                  <a:gd name="T32" fmla="*/ 0 w 153"/>
                  <a:gd name="T33" fmla="*/ 0 h 82"/>
                  <a:gd name="T34" fmla="*/ 0 w 153"/>
                  <a:gd name="T35" fmla="*/ 0 h 82"/>
                  <a:gd name="T36" fmla="*/ 0 w 153"/>
                  <a:gd name="T37" fmla="*/ 0 h 82"/>
                  <a:gd name="T38" fmla="*/ 0 w 153"/>
                  <a:gd name="T39" fmla="*/ 0 h 82"/>
                  <a:gd name="T40" fmla="*/ 0 w 153"/>
                  <a:gd name="T41" fmla="*/ 0 h 82"/>
                  <a:gd name="T42" fmla="*/ 0 w 153"/>
                  <a:gd name="T43" fmla="*/ 0 h 82"/>
                  <a:gd name="T44" fmla="*/ 0 w 153"/>
                  <a:gd name="T45" fmla="*/ 0 h 82"/>
                  <a:gd name="T46" fmla="*/ 0 w 153"/>
                  <a:gd name="T47" fmla="*/ 0 h 82"/>
                  <a:gd name="T48" fmla="*/ 0 w 153"/>
                  <a:gd name="T49" fmla="*/ 0 h 82"/>
                  <a:gd name="T50" fmla="*/ 0 w 153"/>
                  <a:gd name="T51" fmla="*/ 0 h 82"/>
                  <a:gd name="T52" fmla="*/ 0 w 153"/>
                  <a:gd name="T53" fmla="*/ 0 h 82"/>
                  <a:gd name="T54" fmla="*/ 0 w 153"/>
                  <a:gd name="T55" fmla="*/ 0 h 82"/>
                  <a:gd name="T56" fmla="*/ 0 w 153"/>
                  <a:gd name="T57" fmla="*/ 0 h 82"/>
                  <a:gd name="T58" fmla="*/ 0 w 153"/>
                  <a:gd name="T59" fmla="*/ 0 h 82"/>
                  <a:gd name="T60" fmla="*/ 0 w 153"/>
                  <a:gd name="T61" fmla="*/ 0 h 82"/>
                  <a:gd name="T62" fmla="*/ 0 w 153"/>
                  <a:gd name="T63" fmla="*/ 0 h 82"/>
                  <a:gd name="T64" fmla="*/ 0 w 153"/>
                  <a:gd name="T65" fmla="*/ 0 h 82"/>
                  <a:gd name="T66" fmla="*/ 0 w 153"/>
                  <a:gd name="T67" fmla="*/ 0 h 82"/>
                  <a:gd name="T68" fmla="*/ 0 w 153"/>
                  <a:gd name="T69" fmla="*/ 0 h 82"/>
                  <a:gd name="T70" fmla="*/ 0 w 153"/>
                  <a:gd name="T71" fmla="*/ 0 h 82"/>
                  <a:gd name="T72" fmla="*/ 0 w 153"/>
                  <a:gd name="T73" fmla="*/ 0 h 82"/>
                  <a:gd name="T74" fmla="*/ 0 w 153"/>
                  <a:gd name="T75" fmla="*/ 0 h 82"/>
                  <a:gd name="T76" fmla="*/ 0 w 153"/>
                  <a:gd name="T77" fmla="*/ 0 h 82"/>
                  <a:gd name="T78" fmla="*/ 0 w 153"/>
                  <a:gd name="T79" fmla="*/ 0 h 82"/>
                  <a:gd name="T80" fmla="*/ 0 w 153"/>
                  <a:gd name="T81" fmla="*/ 0 h 82"/>
                  <a:gd name="T82" fmla="*/ 0 w 153"/>
                  <a:gd name="T83" fmla="*/ 0 h 82"/>
                  <a:gd name="T84" fmla="*/ 0 w 153"/>
                  <a:gd name="T85" fmla="*/ 0 h 82"/>
                  <a:gd name="T86" fmla="*/ 0 w 153"/>
                  <a:gd name="T87" fmla="*/ 0 h 82"/>
                  <a:gd name="T88" fmla="*/ 0 w 153"/>
                  <a:gd name="T89" fmla="*/ 0 h 82"/>
                  <a:gd name="T90" fmla="*/ 0 w 153"/>
                  <a:gd name="T91" fmla="*/ 0 h 82"/>
                  <a:gd name="T92" fmla="*/ 0 w 153"/>
                  <a:gd name="T93" fmla="*/ 0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82"/>
                  <a:gd name="T143" fmla="*/ 153 w 153"/>
                  <a:gd name="T144" fmla="*/ 82 h 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19" name="Freeform 406"/>
              <p:cNvSpPr>
                <a:spLocks/>
              </p:cNvSpPr>
              <p:nvPr/>
            </p:nvSpPr>
            <p:spPr bwMode="auto">
              <a:xfrm>
                <a:off x="1414" y="1217"/>
                <a:ext cx="29" cy="17"/>
              </a:xfrm>
              <a:custGeom>
                <a:avLst/>
                <a:gdLst>
                  <a:gd name="T0" fmla="*/ 0 w 86"/>
                  <a:gd name="T1" fmla="*/ 0 h 50"/>
                  <a:gd name="T2" fmla="*/ 0 w 86"/>
                  <a:gd name="T3" fmla="*/ 0 h 50"/>
                  <a:gd name="T4" fmla="*/ 0 w 86"/>
                  <a:gd name="T5" fmla="*/ 0 h 50"/>
                  <a:gd name="T6" fmla="*/ 0 w 86"/>
                  <a:gd name="T7" fmla="*/ 0 h 50"/>
                  <a:gd name="T8" fmla="*/ 0 w 86"/>
                  <a:gd name="T9" fmla="*/ 0 h 50"/>
                  <a:gd name="T10" fmla="*/ 0 w 86"/>
                  <a:gd name="T11" fmla="*/ 0 h 50"/>
                  <a:gd name="T12" fmla="*/ 0 w 86"/>
                  <a:gd name="T13" fmla="*/ 0 h 50"/>
                  <a:gd name="T14" fmla="*/ 0 w 86"/>
                  <a:gd name="T15" fmla="*/ 0 h 50"/>
                  <a:gd name="T16" fmla="*/ 0 w 86"/>
                  <a:gd name="T17" fmla="*/ 0 h 50"/>
                  <a:gd name="T18" fmla="*/ 0 w 86"/>
                  <a:gd name="T19" fmla="*/ 0 h 50"/>
                  <a:gd name="T20" fmla="*/ 0 w 86"/>
                  <a:gd name="T21" fmla="*/ 0 h 50"/>
                  <a:gd name="T22" fmla="*/ 0 w 86"/>
                  <a:gd name="T23" fmla="*/ 0 h 50"/>
                  <a:gd name="T24" fmla="*/ 0 w 86"/>
                  <a:gd name="T25" fmla="*/ 0 h 50"/>
                  <a:gd name="T26" fmla="*/ 0 w 86"/>
                  <a:gd name="T27" fmla="*/ 0 h 50"/>
                  <a:gd name="T28" fmla="*/ 0 w 86"/>
                  <a:gd name="T29" fmla="*/ 0 h 50"/>
                  <a:gd name="T30" fmla="*/ 0 w 86"/>
                  <a:gd name="T31" fmla="*/ 0 h 50"/>
                  <a:gd name="T32" fmla="*/ 0 w 86"/>
                  <a:gd name="T33" fmla="*/ 0 h 50"/>
                  <a:gd name="T34" fmla="*/ 0 w 86"/>
                  <a:gd name="T35" fmla="*/ 0 h 50"/>
                  <a:gd name="T36" fmla="*/ 0 w 86"/>
                  <a:gd name="T37" fmla="*/ 0 h 50"/>
                  <a:gd name="T38" fmla="*/ 0 w 86"/>
                  <a:gd name="T39" fmla="*/ 0 h 50"/>
                  <a:gd name="T40" fmla="*/ 0 w 86"/>
                  <a:gd name="T41" fmla="*/ 0 h 50"/>
                  <a:gd name="T42" fmla="*/ 0 w 86"/>
                  <a:gd name="T43" fmla="*/ 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0"/>
                  <a:gd name="T68" fmla="*/ 86 w 86"/>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0" name="Freeform 407"/>
              <p:cNvSpPr>
                <a:spLocks/>
              </p:cNvSpPr>
              <p:nvPr/>
            </p:nvSpPr>
            <p:spPr bwMode="auto">
              <a:xfrm>
                <a:off x="1379" y="1163"/>
                <a:ext cx="55" cy="25"/>
              </a:xfrm>
              <a:custGeom>
                <a:avLst/>
                <a:gdLst>
                  <a:gd name="T0" fmla="*/ 0 w 172"/>
                  <a:gd name="T1" fmla="*/ 0 h 74"/>
                  <a:gd name="T2" fmla="*/ 0 w 172"/>
                  <a:gd name="T3" fmla="*/ 0 h 74"/>
                  <a:gd name="T4" fmla="*/ 0 w 172"/>
                  <a:gd name="T5" fmla="*/ 0 h 74"/>
                  <a:gd name="T6" fmla="*/ 0 w 172"/>
                  <a:gd name="T7" fmla="*/ 0 h 74"/>
                  <a:gd name="T8" fmla="*/ 0 w 172"/>
                  <a:gd name="T9" fmla="*/ 0 h 74"/>
                  <a:gd name="T10" fmla="*/ 0 w 172"/>
                  <a:gd name="T11" fmla="*/ 0 h 74"/>
                  <a:gd name="T12" fmla="*/ 0 w 172"/>
                  <a:gd name="T13" fmla="*/ 0 h 74"/>
                  <a:gd name="T14" fmla="*/ 0 w 172"/>
                  <a:gd name="T15" fmla="*/ 0 h 74"/>
                  <a:gd name="T16" fmla="*/ 0 w 172"/>
                  <a:gd name="T17" fmla="*/ 0 h 74"/>
                  <a:gd name="T18" fmla="*/ 0 w 172"/>
                  <a:gd name="T19" fmla="*/ 0 h 74"/>
                  <a:gd name="T20" fmla="*/ 0 w 172"/>
                  <a:gd name="T21" fmla="*/ 0 h 74"/>
                  <a:gd name="T22" fmla="*/ 0 w 172"/>
                  <a:gd name="T23" fmla="*/ 0 h 74"/>
                  <a:gd name="T24" fmla="*/ 0 w 172"/>
                  <a:gd name="T25" fmla="*/ 0 h 74"/>
                  <a:gd name="T26" fmla="*/ 0 w 172"/>
                  <a:gd name="T27" fmla="*/ 0 h 74"/>
                  <a:gd name="T28" fmla="*/ 0 w 172"/>
                  <a:gd name="T29" fmla="*/ 0 h 74"/>
                  <a:gd name="T30" fmla="*/ 0 w 172"/>
                  <a:gd name="T31" fmla="*/ 0 h 74"/>
                  <a:gd name="T32" fmla="*/ 0 w 172"/>
                  <a:gd name="T33" fmla="*/ 0 h 74"/>
                  <a:gd name="T34" fmla="*/ 0 w 172"/>
                  <a:gd name="T35" fmla="*/ 0 h 74"/>
                  <a:gd name="T36" fmla="*/ 0 w 172"/>
                  <a:gd name="T37" fmla="*/ 0 h 74"/>
                  <a:gd name="T38" fmla="*/ 0 w 172"/>
                  <a:gd name="T39" fmla="*/ 0 h 74"/>
                  <a:gd name="T40" fmla="*/ 0 w 172"/>
                  <a:gd name="T41" fmla="*/ 0 h 74"/>
                  <a:gd name="T42" fmla="*/ 0 w 172"/>
                  <a:gd name="T43" fmla="*/ 0 h 74"/>
                  <a:gd name="T44" fmla="*/ 0 w 172"/>
                  <a:gd name="T45" fmla="*/ 0 h 74"/>
                  <a:gd name="T46" fmla="*/ 0 w 172"/>
                  <a:gd name="T47" fmla="*/ 0 h 74"/>
                  <a:gd name="T48" fmla="*/ 0 w 172"/>
                  <a:gd name="T49" fmla="*/ 0 h 74"/>
                  <a:gd name="T50" fmla="*/ 0 w 172"/>
                  <a:gd name="T51" fmla="*/ 0 h 74"/>
                  <a:gd name="T52" fmla="*/ 0 w 172"/>
                  <a:gd name="T53" fmla="*/ 0 h 74"/>
                  <a:gd name="T54" fmla="*/ 0 w 172"/>
                  <a:gd name="T55" fmla="*/ 0 h 74"/>
                  <a:gd name="T56" fmla="*/ 0 w 172"/>
                  <a:gd name="T57" fmla="*/ 0 h 74"/>
                  <a:gd name="T58" fmla="*/ 0 w 172"/>
                  <a:gd name="T59" fmla="*/ 0 h 74"/>
                  <a:gd name="T60" fmla="*/ 0 w 172"/>
                  <a:gd name="T61" fmla="*/ 0 h 74"/>
                  <a:gd name="T62" fmla="*/ 0 w 172"/>
                  <a:gd name="T63" fmla="*/ 0 h 74"/>
                  <a:gd name="T64" fmla="*/ 0 w 172"/>
                  <a:gd name="T65" fmla="*/ 0 h 74"/>
                  <a:gd name="T66" fmla="*/ 0 w 172"/>
                  <a:gd name="T67" fmla="*/ 0 h 74"/>
                  <a:gd name="T68" fmla="*/ 0 w 172"/>
                  <a:gd name="T69" fmla="*/ 0 h 74"/>
                  <a:gd name="T70" fmla="*/ 0 w 172"/>
                  <a:gd name="T71" fmla="*/ 0 h 74"/>
                  <a:gd name="T72" fmla="*/ 0 w 172"/>
                  <a:gd name="T73" fmla="*/ 0 h 74"/>
                  <a:gd name="T74" fmla="*/ 0 w 172"/>
                  <a:gd name="T75" fmla="*/ 0 h 74"/>
                  <a:gd name="T76" fmla="*/ 0 w 172"/>
                  <a:gd name="T77" fmla="*/ 0 h 74"/>
                  <a:gd name="T78" fmla="*/ 0 w 172"/>
                  <a:gd name="T79" fmla="*/ 0 h 74"/>
                  <a:gd name="T80" fmla="*/ 0 w 172"/>
                  <a:gd name="T81" fmla="*/ 0 h 74"/>
                  <a:gd name="T82" fmla="*/ 0 w 172"/>
                  <a:gd name="T83" fmla="*/ 0 h 74"/>
                  <a:gd name="T84" fmla="*/ 0 w 172"/>
                  <a:gd name="T85" fmla="*/ 0 h 74"/>
                  <a:gd name="T86" fmla="*/ 0 w 172"/>
                  <a:gd name="T87" fmla="*/ 0 h 74"/>
                  <a:gd name="T88" fmla="*/ 0 w 172"/>
                  <a:gd name="T89" fmla="*/ 0 h 74"/>
                  <a:gd name="T90" fmla="*/ 0 w 172"/>
                  <a:gd name="T91" fmla="*/ 0 h 74"/>
                  <a:gd name="T92" fmla="*/ 0 w 172"/>
                  <a:gd name="T93" fmla="*/ 0 h 74"/>
                  <a:gd name="T94" fmla="*/ 0 w 172"/>
                  <a:gd name="T95" fmla="*/ 0 h 74"/>
                  <a:gd name="T96" fmla="*/ 0 w 172"/>
                  <a:gd name="T97" fmla="*/ 0 h 74"/>
                  <a:gd name="T98" fmla="*/ 0 w 172"/>
                  <a:gd name="T99" fmla="*/ 0 h 74"/>
                  <a:gd name="T100" fmla="*/ 0 w 172"/>
                  <a:gd name="T101" fmla="*/ 0 h 74"/>
                  <a:gd name="T102" fmla="*/ 0 w 17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74"/>
                  <a:gd name="T158" fmla="*/ 172 w 17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1" name="Freeform 408"/>
              <p:cNvSpPr>
                <a:spLocks/>
              </p:cNvSpPr>
              <p:nvPr/>
            </p:nvSpPr>
            <p:spPr bwMode="auto">
              <a:xfrm>
                <a:off x="1450" y="1171"/>
                <a:ext cx="38" cy="17"/>
              </a:xfrm>
              <a:custGeom>
                <a:avLst/>
                <a:gdLst>
                  <a:gd name="T0" fmla="*/ 0 w 120"/>
                  <a:gd name="T1" fmla="*/ 0 h 49"/>
                  <a:gd name="T2" fmla="*/ 0 w 120"/>
                  <a:gd name="T3" fmla="*/ 0 h 49"/>
                  <a:gd name="T4" fmla="*/ 0 w 120"/>
                  <a:gd name="T5" fmla="*/ 0 h 49"/>
                  <a:gd name="T6" fmla="*/ 0 w 120"/>
                  <a:gd name="T7" fmla="*/ 0 h 49"/>
                  <a:gd name="T8" fmla="*/ 0 w 120"/>
                  <a:gd name="T9" fmla="*/ 0 h 49"/>
                  <a:gd name="T10" fmla="*/ 0 w 120"/>
                  <a:gd name="T11" fmla="*/ 0 h 49"/>
                  <a:gd name="T12" fmla="*/ 0 w 120"/>
                  <a:gd name="T13" fmla="*/ 0 h 49"/>
                  <a:gd name="T14" fmla="*/ 0 w 120"/>
                  <a:gd name="T15" fmla="*/ 0 h 49"/>
                  <a:gd name="T16" fmla="*/ 0 w 120"/>
                  <a:gd name="T17" fmla="*/ 0 h 49"/>
                  <a:gd name="T18" fmla="*/ 0 w 120"/>
                  <a:gd name="T19" fmla="*/ 0 h 49"/>
                  <a:gd name="T20" fmla="*/ 0 w 120"/>
                  <a:gd name="T21" fmla="*/ 0 h 49"/>
                  <a:gd name="T22" fmla="*/ 0 w 120"/>
                  <a:gd name="T23" fmla="*/ 0 h 49"/>
                  <a:gd name="T24" fmla="*/ 0 w 120"/>
                  <a:gd name="T25" fmla="*/ 0 h 49"/>
                  <a:gd name="T26" fmla="*/ 0 w 120"/>
                  <a:gd name="T27" fmla="*/ 0 h 49"/>
                  <a:gd name="T28" fmla="*/ 0 w 120"/>
                  <a:gd name="T29" fmla="*/ 0 h 49"/>
                  <a:gd name="T30" fmla="*/ 0 w 120"/>
                  <a:gd name="T31" fmla="*/ 0 h 49"/>
                  <a:gd name="T32" fmla="*/ 0 w 120"/>
                  <a:gd name="T33" fmla="*/ 0 h 49"/>
                  <a:gd name="T34" fmla="*/ 0 w 120"/>
                  <a:gd name="T35" fmla="*/ 0 h 49"/>
                  <a:gd name="T36" fmla="*/ 0 w 120"/>
                  <a:gd name="T37" fmla="*/ 0 h 49"/>
                  <a:gd name="T38" fmla="*/ 0 w 120"/>
                  <a:gd name="T39" fmla="*/ 0 h 49"/>
                  <a:gd name="T40" fmla="*/ 0 w 120"/>
                  <a:gd name="T41" fmla="*/ 0 h 49"/>
                  <a:gd name="T42" fmla="*/ 0 w 120"/>
                  <a:gd name="T43" fmla="*/ 0 h 49"/>
                  <a:gd name="T44" fmla="*/ 0 w 120"/>
                  <a:gd name="T45" fmla="*/ 0 h 49"/>
                  <a:gd name="T46" fmla="*/ 0 w 120"/>
                  <a:gd name="T47" fmla="*/ 0 h 49"/>
                  <a:gd name="T48" fmla="*/ 0 w 120"/>
                  <a:gd name="T49" fmla="*/ 0 h 49"/>
                  <a:gd name="T50" fmla="*/ 0 w 120"/>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49"/>
                  <a:gd name="T80" fmla="*/ 120 w 12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2" name="Freeform 409"/>
              <p:cNvSpPr>
                <a:spLocks/>
              </p:cNvSpPr>
              <p:nvPr/>
            </p:nvSpPr>
            <p:spPr bwMode="auto">
              <a:xfrm>
                <a:off x="1441" y="1194"/>
                <a:ext cx="26" cy="19"/>
              </a:xfrm>
              <a:custGeom>
                <a:avLst/>
                <a:gdLst>
                  <a:gd name="T0" fmla="*/ 0 w 85"/>
                  <a:gd name="T1" fmla="*/ 0 h 61"/>
                  <a:gd name="T2" fmla="*/ 0 w 85"/>
                  <a:gd name="T3" fmla="*/ 0 h 61"/>
                  <a:gd name="T4" fmla="*/ 0 w 85"/>
                  <a:gd name="T5" fmla="*/ 0 h 61"/>
                  <a:gd name="T6" fmla="*/ 0 w 85"/>
                  <a:gd name="T7" fmla="*/ 0 h 61"/>
                  <a:gd name="T8" fmla="*/ 0 w 85"/>
                  <a:gd name="T9" fmla="*/ 0 h 61"/>
                  <a:gd name="T10" fmla="*/ 0 w 85"/>
                  <a:gd name="T11" fmla="*/ 0 h 61"/>
                  <a:gd name="T12" fmla="*/ 0 w 85"/>
                  <a:gd name="T13" fmla="*/ 0 h 61"/>
                  <a:gd name="T14" fmla="*/ 0 w 85"/>
                  <a:gd name="T15" fmla="*/ 0 h 61"/>
                  <a:gd name="T16" fmla="*/ 0 w 85"/>
                  <a:gd name="T17" fmla="*/ 0 h 61"/>
                  <a:gd name="T18" fmla="*/ 0 w 85"/>
                  <a:gd name="T19" fmla="*/ 0 h 61"/>
                  <a:gd name="T20" fmla="*/ 0 w 85"/>
                  <a:gd name="T21" fmla="*/ 0 h 61"/>
                  <a:gd name="T22" fmla="*/ 0 w 85"/>
                  <a:gd name="T23" fmla="*/ 0 h 61"/>
                  <a:gd name="T24" fmla="*/ 0 w 85"/>
                  <a:gd name="T25" fmla="*/ 0 h 61"/>
                  <a:gd name="T26" fmla="*/ 0 w 85"/>
                  <a:gd name="T27" fmla="*/ 0 h 61"/>
                  <a:gd name="T28" fmla="*/ 0 w 85"/>
                  <a:gd name="T29" fmla="*/ 0 h 61"/>
                  <a:gd name="T30" fmla="*/ 0 w 85"/>
                  <a:gd name="T31" fmla="*/ 0 h 61"/>
                  <a:gd name="T32" fmla="*/ 0 w 85"/>
                  <a:gd name="T33" fmla="*/ 0 h 61"/>
                  <a:gd name="T34" fmla="*/ 0 w 85"/>
                  <a:gd name="T35" fmla="*/ 0 h 61"/>
                  <a:gd name="T36" fmla="*/ 0 w 85"/>
                  <a:gd name="T37" fmla="*/ 0 h 61"/>
                  <a:gd name="T38" fmla="*/ 0 w 85"/>
                  <a:gd name="T39" fmla="*/ 0 h 61"/>
                  <a:gd name="T40" fmla="*/ 0 w 85"/>
                  <a:gd name="T41" fmla="*/ 0 h 61"/>
                  <a:gd name="T42" fmla="*/ 0 w 85"/>
                  <a:gd name="T43" fmla="*/ 0 h 61"/>
                  <a:gd name="T44" fmla="*/ 0 w 85"/>
                  <a:gd name="T45" fmla="*/ 0 h 61"/>
                  <a:gd name="T46" fmla="*/ 0 w 85"/>
                  <a:gd name="T47" fmla="*/ 0 h 61"/>
                  <a:gd name="T48" fmla="*/ 0 w 85"/>
                  <a:gd name="T49" fmla="*/ 0 h 61"/>
                  <a:gd name="T50" fmla="*/ 0 w 85"/>
                  <a:gd name="T51" fmla="*/ 0 h 61"/>
                  <a:gd name="T52" fmla="*/ 0 w 85"/>
                  <a:gd name="T53" fmla="*/ 0 h 61"/>
                  <a:gd name="T54" fmla="*/ 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
                  <a:gd name="T85" fmla="*/ 0 h 61"/>
                  <a:gd name="T86" fmla="*/ 85 w 85"/>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3" name="Freeform 410"/>
              <p:cNvSpPr>
                <a:spLocks/>
              </p:cNvSpPr>
              <p:nvPr/>
            </p:nvSpPr>
            <p:spPr bwMode="auto">
              <a:xfrm>
                <a:off x="1254" y="1188"/>
                <a:ext cx="31" cy="6"/>
              </a:xfrm>
              <a:custGeom>
                <a:avLst/>
                <a:gdLst>
                  <a:gd name="T0" fmla="*/ 0 w 100"/>
                  <a:gd name="T1" fmla="*/ 0 h 19"/>
                  <a:gd name="T2" fmla="*/ 0 w 100"/>
                  <a:gd name="T3" fmla="*/ 0 h 19"/>
                  <a:gd name="T4" fmla="*/ 0 w 100"/>
                  <a:gd name="T5" fmla="*/ 0 h 19"/>
                  <a:gd name="T6" fmla="*/ 0 w 100"/>
                  <a:gd name="T7" fmla="*/ 0 h 19"/>
                  <a:gd name="T8" fmla="*/ 0 w 100"/>
                  <a:gd name="T9" fmla="*/ 0 h 19"/>
                  <a:gd name="T10" fmla="*/ 0 w 100"/>
                  <a:gd name="T11" fmla="*/ 0 h 19"/>
                  <a:gd name="T12" fmla="*/ 0 w 100"/>
                  <a:gd name="T13" fmla="*/ 0 h 19"/>
                  <a:gd name="T14" fmla="*/ 0 w 100"/>
                  <a:gd name="T15" fmla="*/ 0 h 19"/>
                  <a:gd name="T16" fmla="*/ 0 w 100"/>
                  <a:gd name="T17" fmla="*/ 0 h 19"/>
                  <a:gd name="T18" fmla="*/ 0 w 100"/>
                  <a:gd name="T19" fmla="*/ 0 h 19"/>
                  <a:gd name="T20" fmla="*/ 0 w 100"/>
                  <a:gd name="T21" fmla="*/ 0 h 19"/>
                  <a:gd name="T22" fmla="*/ 0 w 100"/>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
                  <a:gd name="T38" fmla="*/ 100 w 10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4" name="Freeform 411"/>
              <p:cNvSpPr>
                <a:spLocks/>
              </p:cNvSpPr>
              <p:nvPr/>
            </p:nvSpPr>
            <p:spPr bwMode="auto">
              <a:xfrm>
                <a:off x="1272" y="1168"/>
                <a:ext cx="53" cy="15"/>
              </a:xfrm>
              <a:custGeom>
                <a:avLst/>
                <a:gdLst>
                  <a:gd name="T0" fmla="*/ 0 w 166"/>
                  <a:gd name="T1" fmla="*/ 0 h 45"/>
                  <a:gd name="T2" fmla="*/ 0 w 166"/>
                  <a:gd name="T3" fmla="*/ 0 h 45"/>
                  <a:gd name="T4" fmla="*/ 0 w 166"/>
                  <a:gd name="T5" fmla="*/ 0 h 45"/>
                  <a:gd name="T6" fmla="*/ 0 w 166"/>
                  <a:gd name="T7" fmla="*/ 0 h 45"/>
                  <a:gd name="T8" fmla="*/ 0 w 166"/>
                  <a:gd name="T9" fmla="*/ 0 h 45"/>
                  <a:gd name="T10" fmla="*/ 0 w 166"/>
                  <a:gd name="T11" fmla="*/ 0 h 45"/>
                  <a:gd name="T12" fmla="*/ 0 w 166"/>
                  <a:gd name="T13" fmla="*/ 0 h 45"/>
                  <a:gd name="T14" fmla="*/ 0 w 166"/>
                  <a:gd name="T15" fmla="*/ 0 h 45"/>
                  <a:gd name="T16" fmla="*/ 0 w 166"/>
                  <a:gd name="T17" fmla="*/ 0 h 45"/>
                  <a:gd name="T18" fmla="*/ 0 w 166"/>
                  <a:gd name="T19" fmla="*/ 0 h 45"/>
                  <a:gd name="T20" fmla="*/ 0 w 166"/>
                  <a:gd name="T21" fmla="*/ 0 h 45"/>
                  <a:gd name="T22" fmla="*/ 0 w 166"/>
                  <a:gd name="T23" fmla="*/ 0 h 45"/>
                  <a:gd name="T24" fmla="*/ 0 w 166"/>
                  <a:gd name="T25" fmla="*/ 0 h 45"/>
                  <a:gd name="T26" fmla="*/ 0 w 166"/>
                  <a:gd name="T27" fmla="*/ 0 h 45"/>
                  <a:gd name="T28" fmla="*/ 0 w 166"/>
                  <a:gd name="T29" fmla="*/ 0 h 45"/>
                  <a:gd name="T30" fmla="*/ 0 w 166"/>
                  <a:gd name="T31" fmla="*/ 0 h 45"/>
                  <a:gd name="T32" fmla="*/ 0 w 166"/>
                  <a:gd name="T33" fmla="*/ 0 h 45"/>
                  <a:gd name="T34" fmla="*/ 0 w 166"/>
                  <a:gd name="T35" fmla="*/ 0 h 45"/>
                  <a:gd name="T36" fmla="*/ 0 w 166"/>
                  <a:gd name="T37" fmla="*/ 0 h 45"/>
                  <a:gd name="T38" fmla="*/ 0 w 166"/>
                  <a:gd name="T39" fmla="*/ 0 h 45"/>
                  <a:gd name="T40" fmla="*/ 0 w 166"/>
                  <a:gd name="T41" fmla="*/ 0 h 45"/>
                  <a:gd name="T42" fmla="*/ 0 w 166"/>
                  <a:gd name="T43" fmla="*/ 0 h 45"/>
                  <a:gd name="T44" fmla="*/ 0 w 166"/>
                  <a:gd name="T45" fmla="*/ 0 h 45"/>
                  <a:gd name="T46" fmla="*/ 0 w 166"/>
                  <a:gd name="T47" fmla="*/ 0 h 45"/>
                  <a:gd name="T48" fmla="*/ 0 w 166"/>
                  <a:gd name="T49" fmla="*/ 0 h 45"/>
                  <a:gd name="T50" fmla="*/ 0 w 166"/>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
                  <a:gd name="T79" fmla="*/ 0 h 45"/>
                  <a:gd name="T80" fmla="*/ 166 w 166"/>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5" name="Freeform 412"/>
              <p:cNvSpPr>
                <a:spLocks/>
              </p:cNvSpPr>
              <p:nvPr/>
            </p:nvSpPr>
            <p:spPr bwMode="auto">
              <a:xfrm>
                <a:off x="1488" y="1422"/>
                <a:ext cx="11" cy="8"/>
              </a:xfrm>
              <a:custGeom>
                <a:avLst/>
                <a:gdLst>
                  <a:gd name="T0" fmla="*/ 0 w 33"/>
                  <a:gd name="T1" fmla="*/ 0 h 25"/>
                  <a:gd name="T2" fmla="*/ 0 w 33"/>
                  <a:gd name="T3" fmla="*/ 0 h 25"/>
                  <a:gd name="T4" fmla="*/ 0 w 33"/>
                  <a:gd name="T5" fmla="*/ 0 h 25"/>
                  <a:gd name="T6" fmla="*/ 0 w 33"/>
                  <a:gd name="T7" fmla="*/ 0 h 25"/>
                  <a:gd name="T8" fmla="*/ 0 w 33"/>
                  <a:gd name="T9" fmla="*/ 0 h 25"/>
                  <a:gd name="T10" fmla="*/ 0 w 33"/>
                  <a:gd name="T11" fmla="*/ 0 h 25"/>
                  <a:gd name="T12" fmla="*/ 0 w 33"/>
                  <a:gd name="T13" fmla="*/ 0 h 25"/>
                  <a:gd name="T14" fmla="*/ 0 w 33"/>
                  <a:gd name="T15" fmla="*/ 0 h 25"/>
                  <a:gd name="T16" fmla="*/ 0 w 33"/>
                  <a:gd name="T17" fmla="*/ 0 h 25"/>
                  <a:gd name="T18" fmla="*/ 0 w 33"/>
                  <a:gd name="T19" fmla="*/ 0 h 25"/>
                  <a:gd name="T20" fmla="*/ 0 w 33"/>
                  <a:gd name="T21" fmla="*/ 0 h 25"/>
                  <a:gd name="T22" fmla="*/ 0 w 33"/>
                  <a:gd name="T23" fmla="*/ 0 h 25"/>
                  <a:gd name="T24" fmla="*/ 0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25"/>
                  <a:gd name="T44" fmla="*/ 33 w 33"/>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6" name="Freeform 413"/>
              <p:cNvSpPr>
                <a:spLocks/>
              </p:cNvSpPr>
              <p:nvPr/>
            </p:nvSpPr>
            <p:spPr bwMode="auto">
              <a:xfrm>
                <a:off x="1605" y="1729"/>
                <a:ext cx="16" cy="20"/>
              </a:xfrm>
              <a:custGeom>
                <a:avLst/>
                <a:gdLst>
                  <a:gd name="T0" fmla="*/ 0 w 48"/>
                  <a:gd name="T1" fmla="*/ 0 h 62"/>
                  <a:gd name="T2" fmla="*/ 0 w 48"/>
                  <a:gd name="T3" fmla="*/ 0 h 62"/>
                  <a:gd name="T4" fmla="*/ 0 w 48"/>
                  <a:gd name="T5" fmla="*/ 0 h 62"/>
                  <a:gd name="T6" fmla="*/ 0 w 48"/>
                  <a:gd name="T7" fmla="*/ 0 h 62"/>
                  <a:gd name="T8" fmla="*/ 0 w 48"/>
                  <a:gd name="T9" fmla="*/ 0 h 62"/>
                  <a:gd name="T10" fmla="*/ 0 w 48"/>
                  <a:gd name="T11" fmla="*/ 0 h 62"/>
                  <a:gd name="T12" fmla="*/ 0 w 48"/>
                  <a:gd name="T13" fmla="*/ 0 h 62"/>
                  <a:gd name="T14" fmla="*/ 0 w 48"/>
                  <a:gd name="T15" fmla="*/ 0 h 62"/>
                  <a:gd name="T16" fmla="*/ 0 w 48"/>
                  <a:gd name="T17" fmla="*/ 0 h 62"/>
                  <a:gd name="T18" fmla="*/ 0 w 48"/>
                  <a:gd name="T19" fmla="*/ 0 h 62"/>
                  <a:gd name="T20" fmla="*/ 0 w 48"/>
                  <a:gd name="T21" fmla="*/ 0 h 62"/>
                  <a:gd name="T22" fmla="*/ 0 w 48"/>
                  <a:gd name="T23" fmla="*/ 0 h 62"/>
                  <a:gd name="T24" fmla="*/ 0 w 48"/>
                  <a:gd name="T25" fmla="*/ 0 h 62"/>
                  <a:gd name="T26" fmla="*/ 0 w 48"/>
                  <a:gd name="T27" fmla="*/ 0 h 62"/>
                  <a:gd name="T28" fmla="*/ 0 w 48"/>
                  <a:gd name="T29" fmla="*/ 0 h 62"/>
                  <a:gd name="T30" fmla="*/ 0 w 48"/>
                  <a:gd name="T31" fmla="*/ 0 h 62"/>
                  <a:gd name="T32" fmla="*/ 0 w 48"/>
                  <a:gd name="T33" fmla="*/ 0 h 62"/>
                  <a:gd name="T34" fmla="*/ 0 w 48"/>
                  <a:gd name="T35" fmla="*/ 0 h 62"/>
                  <a:gd name="T36" fmla="*/ 0 w 48"/>
                  <a:gd name="T37" fmla="*/ 0 h 62"/>
                  <a:gd name="T38" fmla="*/ 0 w 48"/>
                  <a:gd name="T39" fmla="*/ 0 h 62"/>
                  <a:gd name="T40" fmla="*/ 0 w 48"/>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62"/>
                  <a:gd name="T65" fmla="*/ 48 w 4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7" name="Freeform 414"/>
              <p:cNvSpPr>
                <a:spLocks/>
              </p:cNvSpPr>
              <p:nvPr/>
            </p:nvSpPr>
            <p:spPr bwMode="auto">
              <a:xfrm>
                <a:off x="1554" y="1729"/>
                <a:ext cx="36" cy="20"/>
              </a:xfrm>
              <a:custGeom>
                <a:avLst/>
                <a:gdLst>
                  <a:gd name="T0" fmla="*/ 0 w 113"/>
                  <a:gd name="T1" fmla="*/ 0 h 62"/>
                  <a:gd name="T2" fmla="*/ 0 w 113"/>
                  <a:gd name="T3" fmla="*/ 0 h 62"/>
                  <a:gd name="T4" fmla="*/ 0 w 113"/>
                  <a:gd name="T5" fmla="*/ 0 h 62"/>
                  <a:gd name="T6" fmla="*/ 0 w 113"/>
                  <a:gd name="T7" fmla="*/ 0 h 62"/>
                  <a:gd name="T8" fmla="*/ 0 w 113"/>
                  <a:gd name="T9" fmla="*/ 0 h 62"/>
                  <a:gd name="T10" fmla="*/ 0 w 113"/>
                  <a:gd name="T11" fmla="*/ 0 h 62"/>
                  <a:gd name="T12" fmla="*/ 0 w 113"/>
                  <a:gd name="T13" fmla="*/ 0 h 62"/>
                  <a:gd name="T14" fmla="*/ 0 w 113"/>
                  <a:gd name="T15" fmla="*/ 0 h 62"/>
                  <a:gd name="T16" fmla="*/ 0 w 113"/>
                  <a:gd name="T17" fmla="*/ 0 h 62"/>
                  <a:gd name="T18" fmla="*/ 0 w 113"/>
                  <a:gd name="T19" fmla="*/ 0 h 62"/>
                  <a:gd name="T20" fmla="*/ 0 w 113"/>
                  <a:gd name="T21" fmla="*/ 0 h 62"/>
                  <a:gd name="T22" fmla="*/ 0 w 113"/>
                  <a:gd name="T23" fmla="*/ 0 h 62"/>
                  <a:gd name="T24" fmla="*/ 0 w 113"/>
                  <a:gd name="T25" fmla="*/ 0 h 62"/>
                  <a:gd name="T26" fmla="*/ 0 w 113"/>
                  <a:gd name="T27" fmla="*/ 0 h 62"/>
                  <a:gd name="T28" fmla="*/ 0 w 113"/>
                  <a:gd name="T29" fmla="*/ 0 h 62"/>
                  <a:gd name="T30" fmla="*/ 0 w 113"/>
                  <a:gd name="T31" fmla="*/ 0 h 62"/>
                  <a:gd name="T32" fmla="*/ 0 w 113"/>
                  <a:gd name="T33" fmla="*/ 0 h 62"/>
                  <a:gd name="T34" fmla="*/ 0 w 113"/>
                  <a:gd name="T35" fmla="*/ 0 h 62"/>
                  <a:gd name="T36" fmla="*/ 0 w 113"/>
                  <a:gd name="T37" fmla="*/ 0 h 62"/>
                  <a:gd name="T38" fmla="*/ 0 w 113"/>
                  <a:gd name="T39" fmla="*/ 0 h 62"/>
                  <a:gd name="T40" fmla="*/ 0 w 113"/>
                  <a:gd name="T41" fmla="*/ 0 h 62"/>
                  <a:gd name="T42" fmla="*/ 0 w 113"/>
                  <a:gd name="T43" fmla="*/ 0 h 62"/>
                  <a:gd name="T44" fmla="*/ 0 w 113"/>
                  <a:gd name="T45" fmla="*/ 0 h 62"/>
                  <a:gd name="T46" fmla="*/ 0 w 113"/>
                  <a:gd name="T47" fmla="*/ 0 h 62"/>
                  <a:gd name="T48" fmla="*/ 0 w 113"/>
                  <a:gd name="T49" fmla="*/ 0 h 62"/>
                  <a:gd name="T50" fmla="*/ 0 w 113"/>
                  <a:gd name="T51" fmla="*/ 0 h 62"/>
                  <a:gd name="T52" fmla="*/ 0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
                  <a:gd name="T82" fmla="*/ 0 h 62"/>
                  <a:gd name="T83" fmla="*/ 113 w 113"/>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8" name="Freeform 415"/>
              <p:cNvSpPr>
                <a:spLocks/>
              </p:cNvSpPr>
              <p:nvPr/>
            </p:nvSpPr>
            <p:spPr bwMode="auto">
              <a:xfrm>
                <a:off x="1748" y="1188"/>
                <a:ext cx="29" cy="15"/>
              </a:xfrm>
              <a:custGeom>
                <a:avLst/>
                <a:gdLst>
                  <a:gd name="T0" fmla="*/ 0 w 93"/>
                  <a:gd name="T1" fmla="*/ 0 h 50"/>
                  <a:gd name="T2" fmla="*/ 0 w 93"/>
                  <a:gd name="T3" fmla="*/ 0 h 50"/>
                  <a:gd name="T4" fmla="*/ 0 w 93"/>
                  <a:gd name="T5" fmla="*/ 0 h 50"/>
                  <a:gd name="T6" fmla="*/ 0 w 93"/>
                  <a:gd name="T7" fmla="*/ 0 h 50"/>
                  <a:gd name="T8" fmla="*/ 0 w 93"/>
                  <a:gd name="T9" fmla="*/ 0 h 50"/>
                  <a:gd name="T10" fmla="*/ 0 w 93"/>
                  <a:gd name="T11" fmla="*/ 0 h 50"/>
                  <a:gd name="T12" fmla="*/ 0 w 93"/>
                  <a:gd name="T13" fmla="*/ 0 h 50"/>
                  <a:gd name="T14" fmla="*/ 0 w 93"/>
                  <a:gd name="T15" fmla="*/ 0 h 50"/>
                  <a:gd name="T16" fmla="*/ 0 w 93"/>
                  <a:gd name="T17" fmla="*/ 0 h 50"/>
                  <a:gd name="T18" fmla="*/ 0 w 93"/>
                  <a:gd name="T19" fmla="*/ 0 h 50"/>
                  <a:gd name="T20" fmla="*/ 0 w 93"/>
                  <a:gd name="T21" fmla="*/ 0 h 50"/>
                  <a:gd name="T22" fmla="*/ 0 w 93"/>
                  <a:gd name="T23" fmla="*/ 0 h 50"/>
                  <a:gd name="T24" fmla="*/ 0 w 93"/>
                  <a:gd name="T25" fmla="*/ 0 h 50"/>
                  <a:gd name="T26" fmla="*/ 0 w 93"/>
                  <a:gd name="T27" fmla="*/ 0 h 50"/>
                  <a:gd name="T28" fmla="*/ 0 w 93"/>
                  <a:gd name="T29" fmla="*/ 0 h 50"/>
                  <a:gd name="T30" fmla="*/ 0 w 93"/>
                  <a:gd name="T31" fmla="*/ 0 h 50"/>
                  <a:gd name="T32" fmla="*/ 0 w 93"/>
                  <a:gd name="T33" fmla="*/ 0 h 50"/>
                  <a:gd name="T34" fmla="*/ 0 w 93"/>
                  <a:gd name="T35" fmla="*/ 0 h 50"/>
                  <a:gd name="T36" fmla="*/ 0 w 93"/>
                  <a:gd name="T37" fmla="*/ 0 h 50"/>
                  <a:gd name="T38" fmla="*/ 0 w 93"/>
                  <a:gd name="T39" fmla="*/ 0 h 50"/>
                  <a:gd name="T40" fmla="*/ 0 w 93"/>
                  <a:gd name="T41" fmla="*/ 0 h 50"/>
                  <a:gd name="T42" fmla="*/ 0 w 93"/>
                  <a:gd name="T43" fmla="*/ 0 h 50"/>
                  <a:gd name="T44" fmla="*/ 0 w 93"/>
                  <a:gd name="T45" fmla="*/ 0 h 50"/>
                  <a:gd name="T46" fmla="*/ 0 w 93"/>
                  <a:gd name="T47" fmla="*/ 0 h 50"/>
                  <a:gd name="T48" fmla="*/ 0 w 93"/>
                  <a:gd name="T49" fmla="*/ 0 h 50"/>
                  <a:gd name="T50" fmla="*/ 0 w 93"/>
                  <a:gd name="T51" fmla="*/ 0 h 50"/>
                  <a:gd name="T52" fmla="*/ 0 w 93"/>
                  <a:gd name="T53" fmla="*/ 0 h 50"/>
                  <a:gd name="T54" fmla="*/ 0 w 93"/>
                  <a:gd name="T55" fmla="*/ 0 h 50"/>
                  <a:gd name="T56" fmla="*/ 0 w 93"/>
                  <a:gd name="T57" fmla="*/ 0 h 50"/>
                  <a:gd name="T58" fmla="*/ 0 w 93"/>
                  <a:gd name="T59" fmla="*/ 0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50"/>
                  <a:gd name="T95" fmla="*/ 93 w 93"/>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29" name="Freeform 416"/>
              <p:cNvSpPr>
                <a:spLocks/>
              </p:cNvSpPr>
              <p:nvPr/>
            </p:nvSpPr>
            <p:spPr bwMode="auto">
              <a:xfrm>
                <a:off x="1436" y="1246"/>
                <a:ext cx="331" cy="198"/>
              </a:xfrm>
              <a:custGeom>
                <a:avLst/>
                <a:gdLst>
                  <a:gd name="T0" fmla="*/ 0 w 1029"/>
                  <a:gd name="T1" fmla="*/ 0 h 604"/>
                  <a:gd name="T2" fmla="*/ 0 w 1029"/>
                  <a:gd name="T3" fmla="*/ 0 h 604"/>
                  <a:gd name="T4" fmla="*/ 0 w 1029"/>
                  <a:gd name="T5" fmla="*/ 0 h 604"/>
                  <a:gd name="T6" fmla="*/ 0 w 1029"/>
                  <a:gd name="T7" fmla="*/ 0 h 604"/>
                  <a:gd name="T8" fmla="*/ 0 w 1029"/>
                  <a:gd name="T9" fmla="*/ 0 h 604"/>
                  <a:gd name="T10" fmla="*/ 0 w 1029"/>
                  <a:gd name="T11" fmla="*/ 0 h 604"/>
                  <a:gd name="T12" fmla="*/ 0 w 1029"/>
                  <a:gd name="T13" fmla="*/ 0 h 604"/>
                  <a:gd name="T14" fmla="*/ 0 w 1029"/>
                  <a:gd name="T15" fmla="*/ 0 h 604"/>
                  <a:gd name="T16" fmla="*/ 0 w 1029"/>
                  <a:gd name="T17" fmla="*/ 0 h 604"/>
                  <a:gd name="T18" fmla="*/ 0 w 1029"/>
                  <a:gd name="T19" fmla="*/ 0 h 604"/>
                  <a:gd name="T20" fmla="*/ 0 w 1029"/>
                  <a:gd name="T21" fmla="*/ 0 h 604"/>
                  <a:gd name="T22" fmla="*/ 0 w 1029"/>
                  <a:gd name="T23" fmla="*/ 0 h 604"/>
                  <a:gd name="T24" fmla="*/ 0 w 1029"/>
                  <a:gd name="T25" fmla="*/ 0 h 604"/>
                  <a:gd name="T26" fmla="*/ 0 w 1029"/>
                  <a:gd name="T27" fmla="*/ 0 h 604"/>
                  <a:gd name="T28" fmla="*/ 0 w 1029"/>
                  <a:gd name="T29" fmla="*/ 0 h 604"/>
                  <a:gd name="T30" fmla="*/ 0 w 1029"/>
                  <a:gd name="T31" fmla="*/ 0 h 604"/>
                  <a:gd name="T32" fmla="*/ 0 w 1029"/>
                  <a:gd name="T33" fmla="*/ 0 h 604"/>
                  <a:gd name="T34" fmla="*/ 0 w 1029"/>
                  <a:gd name="T35" fmla="*/ 0 h 604"/>
                  <a:gd name="T36" fmla="*/ 0 w 1029"/>
                  <a:gd name="T37" fmla="*/ 0 h 604"/>
                  <a:gd name="T38" fmla="*/ 0 w 1029"/>
                  <a:gd name="T39" fmla="*/ 0 h 604"/>
                  <a:gd name="T40" fmla="*/ 0 w 1029"/>
                  <a:gd name="T41" fmla="*/ 0 h 604"/>
                  <a:gd name="T42" fmla="*/ 0 w 1029"/>
                  <a:gd name="T43" fmla="*/ 0 h 604"/>
                  <a:gd name="T44" fmla="*/ 0 w 1029"/>
                  <a:gd name="T45" fmla="*/ 0 h 604"/>
                  <a:gd name="T46" fmla="*/ 0 w 1029"/>
                  <a:gd name="T47" fmla="*/ 0 h 604"/>
                  <a:gd name="T48" fmla="*/ 0 w 1029"/>
                  <a:gd name="T49" fmla="*/ 0 h 604"/>
                  <a:gd name="T50" fmla="*/ 0 w 1029"/>
                  <a:gd name="T51" fmla="*/ 0 h 604"/>
                  <a:gd name="T52" fmla="*/ 0 w 1029"/>
                  <a:gd name="T53" fmla="*/ 0 h 604"/>
                  <a:gd name="T54" fmla="*/ 0 w 1029"/>
                  <a:gd name="T55" fmla="*/ 0 h 604"/>
                  <a:gd name="T56" fmla="*/ 0 w 1029"/>
                  <a:gd name="T57" fmla="*/ 0 h 604"/>
                  <a:gd name="T58" fmla="*/ 0 w 1029"/>
                  <a:gd name="T59" fmla="*/ 0 h 604"/>
                  <a:gd name="T60" fmla="*/ 0 w 1029"/>
                  <a:gd name="T61" fmla="*/ 0 h 604"/>
                  <a:gd name="T62" fmla="*/ 0 w 1029"/>
                  <a:gd name="T63" fmla="*/ 0 h 604"/>
                  <a:gd name="T64" fmla="*/ 0 w 1029"/>
                  <a:gd name="T65" fmla="*/ 0 h 604"/>
                  <a:gd name="T66" fmla="*/ 0 w 1029"/>
                  <a:gd name="T67" fmla="*/ 0 h 604"/>
                  <a:gd name="T68" fmla="*/ 0 w 1029"/>
                  <a:gd name="T69" fmla="*/ 0 h 604"/>
                  <a:gd name="T70" fmla="*/ 0 w 1029"/>
                  <a:gd name="T71" fmla="*/ 0 h 604"/>
                  <a:gd name="T72" fmla="*/ 0 w 1029"/>
                  <a:gd name="T73" fmla="*/ 0 h 604"/>
                  <a:gd name="T74" fmla="*/ 0 w 1029"/>
                  <a:gd name="T75" fmla="*/ 0 h 604"/>
                  <a:gd name="T76" fmla="*/ 0 w 1029"/>
                  <a:gd name="T77" fmla="*/ 0 h 604"/>
                  <a:gd name="T78" fmla="*/ 0 w 1029"/>
                  <a:gd name="T79" fmla="*/ 0 h 604"/>
                  <a:gd name="T80" fmla="*/ 0 w 1029"/>
                  <a:gd name="T81" fmla="*/ 0 h 604"/>
                  <a:gd name="T82" fmla="*/ 0 w 1029"/>
                  <a:gd name="T83" fmla="*/ 0 h 604"/>
                  <a:gd name="T84" fmla="*/ 0 w 1029"/>
                  <a:gd name="T85" fmla="*/ 0 h 604"/>
                  <a:gd name="T86" fmla="*/ 0 w 1029"/>
                  <a:gd name="T87" fmla="*/ 0 h 604"/>
                  <a:gd name="T88" fmla="*/ 0 w 1029"/>
                  <a:gd name="T89" fmla="*/ 0 h 604"/>
                  <a:gd name="T90" fmla="*/ 0 w 1029"/>
                  <a:gd name="T91" fmla="*/ 0 h 604"/>
                  <a:gd name="T92" fmla="*/ 0 w 1029"/>
                  <a:gd name="T93" fmla="*/ 0 h 604"/>
                  <a:gd name="T94" fmla="*/ 0 w 1029"/>
                  <a:gd name="T95" fmla="*/ 0 h 604"/>
                  <a:gd name="T96" fmla="*/ 0 w 1029"/>
                  <a:gd name="T97" fmla="*/ 0 h 604"/>
                  <a:gd name="T98" fmla="*/ 0 w 1029"/>
                  <a:gd name="T99" fmla="*/ 0 h 604"/>
                  <a:gd name="T100" fmla="*/ 0 w 1029"/>
                  <a:gd name="T101" fmla="*/ 0 h 604"/>
                  <a:gd name="T102" fmla="*/ 0 w 1029"/>
                  <a:gd name="T103" fmla="*/ 0 h 604"/>
                  <a:gd name="T104" fmla="*/ 0 w 1029"/>
                  <a:gd name="T105" fmla="*/ 0 h 604"/>
                  <a:gd name="T106" fmla="*/ 0 w 1029"/>
                  <a:gd name="T107" fmla="*/ 0 h 604"/>
                  <a:gd name="T108" fmla="*/ 0 w 1029"/>
                  <a:gd name="T109" fmla="*/ 0 h 604"/>
                  <a:gd name="T110" fmla="*/ 0 w 1029"/>
                  <a:gd name="T111" fmla="*/ 0 h 604"/>
                  <a:gd name="T112" fmla="*/ 0 w 1029"/>
                  <a:gd name="T113" fmla="*/ 0 h 604"/>
                  <a:gd name="T114" fmla="*/ 0 w 1029"/>
                  <a:gd name="T115" fmla="*/ 0 h 604"/>
                  <a:gd name="T116" fmla="*/ 0 w 1029"/>
                  <a:gd name="T117" fmla="*/ 0 h 604"/>
                  <a:gd name="T118" fmla="*/ 0 w 1029"/>
                  <a:gd name="T119" fmla="*/ 0 h 604"/>
                  <a:gd name="T120" fmla="*/ 0 w 1029"/>
                  <a:gd name="T121" fmla="*/ 0 h 604"/>
                  <a:gd name="T122" fmla="*/ 0 w 1029"/>
                  <a:gd name="T123" fmla="*/ 0 h 604"/>
                  <a:gd name="T124" fmla="*/ 0 w 1029"/>
                  <a:gd name="T125" fmla="*/ 0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9"/>
                  <a:gd name="T190" fmla="*/ 0 h 604"/>
                  <a:gd name="T191" fmla="*/ 1029 w 1029"/>
                  <a:gd name="T192" fmla="*/ 604 h 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0" name="Freeform 417"/>
              <p:cNvSpPr>
                <a:spLocks/>
              </p:cNvSpPr>
              <p:nvPr/>
            </p:nvSpPr>
            <p:spPr bwMode="auto">
              <a:xfrm>
                <a:off x="1528" y="1110"/>
                <a:ext cx="409" cy="105"/>
              </a:xfrm>
              <a:custGeom>
                <a:avLst/>
                <a:gdLst>
                  <a:gd name="T0" fmla="*/ 0 w 1268"/>
                  <a:gd name="T1" fmla="*/ 0 h 321"/>
                  <a:gd name="T2" fmla="*/ 0 w 1268"/>
                  <a:gd name="T3" fmla="*/ 0 h 321"/>
                  <a:gd name="T4" fmla="*/ 0 w 1268"/>
                  <a:gd name="T5" fmla="*/ 0 h 321"/>
                  <a:gd name="T6" fmla="*/ 0 w 1268"/>
                  <a:gd name="T7" fmla="*/ 0 h 321"/>
                  <a:gd name="T8" fmla="*/ 0 w 1268"/>
                  <a:gd name="T9" fmla="*/ 0 h 321"/>
                  <a:gd name="T10" fmla="*/ 0 w 1268"/>
                  <a:gd name="T11" fmla="*/ 0 h 321"/>
                  <a:gd name="T12" fmla="*/ 0 w 1268"/>
                  <a:gd name="T13" fmla="*/ 0 h 321"/>
                  <a:gd name="T14" fmla="*/ 0 w 1268"/>
                  <a:gd name="T15" fmla="*/ 0 h 321"/>
                  <a:gd name="T16" fmla="*/ 0 w 1268"/>
                  <a:gd name="T17" fmla="*/ 0 h 321"/>
                  <a:gd name="T18" fmla="*/ 0 w 1268"/>
                  <a:gd name="T19" fmla="*/ 0 h 321"/>
                  <a:gd name="T20" fmla="*/ 0 w 1268"/>
                  <a:gd name="T21" fmla="*/ 0 h 321"/>
                  <a:gd name="T22" fmla="*/ 0 w 1268"/>
                  <a:gd name="T23" fmla="*/ 0 h 321"/>
                  <a:gd name="T24" fmla="*/ 0 w 1268"/>
                  <a:gd name="T25" fmla="*/ 0 h 321"/>
                  <a:gd name="T26" fmla="*/ 0 w 1268"/>
                  <a:gd name="T27" fmla="*/ 0 h 321"/>
                  <a:gd name="T28" fmla="*/ 0 w 1268"/>
                  <a:gd name="T29" fmla="*/ 0 h 321"/>
                  <a:gd name="T30" fmla="*/ 0 w 1268"/>
                  <a:gd name="T31" fmla="*/ 0 h 321"/>
                  <a:gd name="T32" fmla="*/ 0 w 1268"/>
                  <a:gd name="T33" fmla="*/ 0 h 321"/>
                  <a:gd name="T34" fmla="*/ 0 w 1268"/>
                  <a:gd name="T35" fmla="*/ 0 h 321"/>
                  <a:gd name="T36" fmla="*/ 0 w 1268"/>
                  <a:gd name="T37" fmla="*/ 0 h 321"/>
                  <a:gd name="T38" fmla="*/ 0 w 1268"/>
                  <a:gd name="T39" fmla="*/ 0 h 321"/>
                  <a:gd name="T40" fmla="*/ 0 w 1268"/>
                  <a:gd name="T41" fmla="*/ 0 h 321"/>
                  <a:gd name="T42" fmla="*/ 0 w 1268"/>
                  <a:gd name="T43" fmla="*/ 0 h 321"/>
                  <a:gd name="T44" fmla="*/ 0 w 1268"/>
                  <a:gd name="T45" fmla="*/ 0 h 321"/>
                  <a:gd name="T46" fmla="*/ 0 w 1268"/>
                  <a:gd name="T47" fmla="*/ 0 h 321"/>
                  <a:gd name="T48" fmla="*/ 0 w 1268"/>
                  <a:gd name="T49" fmla="*/ 0 h 321"/>
                  <a:gd name="T50" fmla="*/ 0 w 1268"/>
                  <a:gd name="T51" fmla="*/ 0 h 321"/>
                  <a:gd name="T52" fmla="*/ 0 w 1268"/>
                  <a:gd name="T53" fmla="*/ 0 h 321"/>
                  <a:gd name="T54" fmla="*/ 0 w 1268"/>
                  <a:gd name="T55" fmla="*/ 0 h 321"/>
                  <a:gd name="T56" fmla="*/ 0 w 1268"/>
                  <a:gd name="T57" fmla="*/ 0 h 321"/>
                  <a:gd name="T58" fmla="*/ 0 w 1268"/>
                  <a:gd name="T59" fmla="*/ 0 h 321"/>
                  <a:gd name="T60" fmla="*/ 0 w 1268"/>
                  <a:gd name="T61" fmla="*/ 0 h 321"/>
                  <a:gd name="T62" fmla="*/ 0 w 1268"/>
                  <a:gd name="T63" fmla="*/ 0 h 321"/>
                  <a:gd name="T64" fmla="*/ 0 w 1268"/>
                  <a:gd name="T65" fmla="*/ 0 h 321"/>
                  <a:gd name="T66" fmla="*/ 0 w 1268"/>
                  <a:gd name="T67" fmla="*/ 0 h 321"/>
                  <a:gd name="T68" fmla="*/ 0 w 1268"/>
                  <a:gd name="T69" fmla="*/ 0 h 321"/>
                  <a:gd name="T70" fmla="*/ 0 w 1268"/>
                  <a:gd name="T71" fmla="*/ 0 h 321"/>
                  <a:gd name="T72" fmla="*/ 0 w 1268"/>
                  <a:gd name="T73" fmla="*/ 0 h 321"/>
                  <a:gd name="T74" fmla="*/ 0 w 1268"/>
                  <a:gd name="T75" fmla="*/ 0 h 321"/>
                  <a:gd name="T76" fmla="*/ 0 w 1268"/>
                  <a:gd name="T77" fmla="*/ 0 h 321"/>
                  <a:gd name="T78" fmla="*/ 0 w 1268"/>
                  <a:gd name="T79" fmla="*/ 0 h 321"/>
                  <a:gd name="T80" fmla="*/ 0 w 1268"/>
                  <a:gd name="T81" fmla="*/ 0 h 321"/>
                  <a:gd name="T82" fmla="*/ 0 w 1268"/>
                  <a:gd name="T83" fmla="*/ 0 h 321"/>
                  <a:gd name="T84" fmla="*/ 0 w 1268"/>
                  <a:gd name="T85" fmla="*/ 0 h 321"/>
                  <a:gd name="T86" fmla="*/ 0 w 1268"/>
                  <a:gd name="T87" fmla="*/ 0 h 321"/>
                  <a:gd name="T88" fmla="*/ 0 w 1268"/>
                  <a:gd name="T89" fmla="*/ 0 h 321"/>
                  <a:gd name="T90" fmla="*/ 0 w 1268"/>
                  <a:gd name="T91" fmla="*/ 0 h 321"/>
                  <a:gd name="T92" fmla="*/ 0 w 1268"/>
                  <a:gd name="T93" fmla="*/ 0 h 321"/>
                  <a:gd name="T94" fmla="*/ 0 w 1268"/>
                  <a:gd name="T95" fmla="*/ 0 h 321"/>
                  <a:gd name="T96" fmla="*/ 0 w 1268"/>
                  <a:gd name="T97" fmla="*/ 0 h 321"/>
                  <a:gd name="T98" fmla="*/ 0 w 1268"/>
                  <a:gd name="T99" fmla="*/ 0 h 321"/>
                  <a:gd name="T100" fmla="*/ 0 w 1268"/>
                  <a:gd name="T101" fmla="*/ 0 h 321"/>
                  <a:gd name="T102" fmla="*/ 0 w 1268"/>
                  <a:gd name="T103" fmla="*/ 0 h 321"/>
                  <a:gd name="T104" fmla="*/ 0 w 1268"/>
                  <a:gd name="T105" fmla="*/ 0 h 321"/>
                  <a:gd name="T106" fmla="*/ 0 w 1268"/>
                  <a:gd name="T107" fmla="*/ 0 h 321"/>
                  <a:gd name="T108" fmla="*/ 0 w 1268"/>
                  <a:gd name="T109" fmla="*/ 0 h 321"/>
                  <a:gd name="T110" fmla="*/ 0 w 1268"/>
                  <a:gd name="T111" fmla="*/ 0 h 321"/>
                  <a:gd name="T112" fmla="*/ 0 w 1268"/>
                  <a:gd name="T113" fmla="*/ 0 h 321"/>
                  <a:gd name="T114" fmla="*/ 0 w 1268"/>
                  <a:gd name="T115" fmla="*/ 0 h 321"/>
                  <a:gd name="T116" fmla="*/ 0 w 1268"/>
                  <a:gd name="T117" fmla="*/ 0 h 321"/>
                  <a:gd name="T118" fmla="*/ 0 w 1268"/>
                  <a:gd name="T119" fmla="*/ 0 h 321"/>
                  <a:gd name="T120" fmla="*/ 0 w 1268"/>
                  <a:gd name="T121" fmla="*/ 0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8"/>
                  <a:gd name="T184" fmla="*/ 0 h 321"/>
                  <a:gd name="T185" fmla="*/ 1268 w 1268"/>
                  <a:gd name="T186" fmla="*/ 321 h 3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1" name="Freeform 418"/>
              <p:cNvSpPr>
                <a:spLocks/>
              </p:cNvSpPr>
              <p:nvPr/>
            </p:nvSpPr>
            <p:spPr bwMode="auto">
              <a:xfrm>
                <a:off x="553" y="1660"/>
                <a:ext cx="51" cy="38"/>
              </a:xfrm>
              <a:custGeom>
                <a:avLst/>
                <a:gdLst>
                  <a:gd name="T0" fmla="*/ 0 w 160"/>
                  <a:gd name="T1" fmla="*/ 0 h 117"/>
                  <a:gd name="T2" fmla="*/ 0 w 160"/>
                  <a:gd name="T3" fmla="*/ 0 h 117"/>
                  <a:gd name="T4" fmla="*/ 0 w 160"/>
                  <a:gd name="T5" fmla="*/ 0 h 117"/>
                  <a:gd name="T6" fmla="*/ 0 w 160"/>
                  <a:gd name="T7" fmla="*/ 0 h 117"/>
                  <a:gd name="T8" fmla="*/ 0 w 160"/>
                  <a:gd name="T9" fmla="*/ 0 h 117"/>
                  <a:gd name="T10" fmla="*/ 0 w 160"/>
                  <a:gd name="T11" fmla="*/ 0 h 117"/>
                  <a:gd name="T12" fmla="*/ 0 w 160"/>
                  <a:gd name="T13" fmla="*/ 0 h 117"/>
                  <a:gd name="T14" fmla="*/ 0 w 160"/>
                  <a:gd name="T15" fmla="*/ 0 h 117"/>
                  <a:gd name="T16" fmla="*/ 0 w 160"/>
                  <a:gd name="T17" fmla="*/ 0 h 117"/>
                  <a:gd name="T18" fmla="*/ 0 w 160"/>
                  <a:gd name="T19" fmla="*/ 0 h 117"/>
                  <a:gd name="T20" fmla="*/ 0 w 160"/>
                  <a:gd name="T21" fmla="*/ 0 h 117"/>
                  <a:gd name="T22" fmla="*/ 0 w 160"/>
                  <a:gd name="T23" fmla="*/ 0 h 117"/>
                  <a:gd name="T24" fmla="*/ 0 w 160"/>
                  <a:gd name="T25" fmla="*/ 0 h 117"/>
                  <a:gd name="T26" fmla="*/ 0 w 160"/>
                  <a:gd name="T27" fmla="*/ 0 h 117"/>
                  <a:gd name="T28" fmla="*/ 0 w 160"/>
                  <a:gd name="T29" fmla="*/ 0 h 117"/>
                  <a:gd name="T30" fmla="*/ 0 w 160"/>
                  <a:gd name="T31" fmla="*/ 0 h 117"/>
                  <a:gd name="T32" fmla="*/ 0 w 160"/>
                  <a:gd name="T33" fmla="*/ 0 h 117"/>
                  <a:gd name="T34" fmla="*/ 0 w 160"/>
                  <a:gd name="T35" fmla="*/ 0 h 117"/>
                  <a:gd name="T36" fmla="*/ 0 w 160"/>
                  <a:gd name="T37" fmla="*/ 0 h 117"/>
                  <a:gd name="T38" fmla="*/ 0 w 160"/>
                  <a:gd name="T39" fmla="*/ 0 h 117"/>
                  <a:gd name="T40" fmla="*/ 0 w 160"/>
                  <a:gd name="T41" fmla="*/ 0 h 117"/>
                  <a:gd name="T42" fmla="*/ 0 w 160"/>
                  <a:gd name="T43" fmla="*/ 0 h 117"/>
                  <a:gd name="T44" fmla="*/ 0 w 160"/>
                  <a:gd name="T45" fmla="*/ 0 h 117"/>
                  <a:gd name="T46" fmla="*/ 0 w 160"/>
                  <a:gd name="T47" fmla="*/ 0 h 117"/>
                  <a:gd name="T48" fmla="*/ 0 w 160"/>
                  <a:gd name="T49" fmla="*/ 0 h 117"/>
                  <a:gd name="T50" fmla="*/ 0 w 160"/>
                  <a:gd name="T51" fmla="*/ 0 h 117"/>
                  <a:gd name="T52" fmla="*/ 0 w 160"/>
                  <a:gd name="T53" fmla="*/ 0 h 117"/>
                  <a:gd name="T54" fmla="*/ 0 w 160"/>
                  <a:gd name="T55" fmla="*/ 0 h 117"/>
                  <a:gd name="T56" fmla="*/ 0 w 160"/>
                  <a:gd name="T57" fmla="*/ 0 h 117"/>
                  <a:gd name="T58" fmla="*/ 0 w 160"/>
                  <a:gd name="T59" fmla="*/ 0 h 117"/>
                  <a:gd name="T60" fmla="*/ 0 w 160"/>
                  <a:gd name="T61" fmla="*/ 0 h 117"/>
                  <a:gd name="T62" fmla="*/ 0 w 160"/>
                  <a:gd name="T63" fmla="*/ 0 h 117"/>
                  <a:gd name="T64" fmla="*/ 0 w 160"/>
                  <a:gd name="T65" fmla="*/ 0 h 117"/>
                  <a:gd name="T66" fmla="*/ 0 w 160"/>
                  <a:gd name="T67" fmla="*/ 0 h 117"/>
                  <a:gd name="T68" fmla="*/ 0 w 160"/>
                  <a:gd name="T69" fmla="*/ 0 h 117"/>
                  <a:gd name="T70" fmla="*/ 0 w 160"/>
                  <a:gd name="T71" fmla="*/ 0 h 117"/>
                  <a:gd name="T72" fmla="*/ 0 w 160"/>
                  <a:gd name="T73" fmla="*/ 0 h 117"/>
                  <a:gd name="T74" fmla="*/ 0 w 160"/>
                  <a:gd name="T75" fmla="*/ 0 h 117"/>
                  <a:gd name="T76" fmla="*/ 0 w 160"/>
                  <a:gd name="T77" fmla="*/ 0 h 117"/>
                  <a:gd name="T78" fmla="*/ 0 w 160"/>
                  <a:gd name="T79" fmla="*/ 0 h 117"/>
                  <a:gd name="T80" fmla="*/ 0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7"/>
                  <a:gd name="T128" fmla="*/ 160 w 160"/>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2" name="Freeform 419"/>
              <p:cNvSpPr>
                <a:spLocks/>
              </p:cNvSpPr>
              <p:nvPr/>
            </p:nvSpPr>
            <p:spPr bwMode="auto">
              <a:xfrm>
                <a:off x="527" y="1592"/>
                <a:ext cx="26" cy="46"/>
              </a:xfrm>
              <a:custGeom>
                <a:avLst/>
                <a:gdLst>
                  <a:gd name="T0" fmla="*/ 0 w 80"/>
                  <a:gd name="T1" fmla="*/ 0 h 141"/>
                  <a:gd name="T2" fmla="*/ 0 w 80"/>
                  <a:gd name="T3" fmla="*/ 0 h 141"/>
                  <a:gd name="T4" fmla="*/ 0 w 80"/>
                  <a:gd name="T5" fmla="*/ 0 h 141"/>
                  <a:gd name="T6" fmla="*/ 0 w 80"/>
                  <a:gd name="T7" fmla="*/ 0 h 141"/>
                  <a:gd name="T8" fmla="*/ 0 w 80"/>
                  <a:gd name="T9" fmla="*/ 0 h 141"/>
                  <a:gd name="T10" fmla="*/ 0 w 80"/>
                  <a:gd name="T11" fmla="*/ 0 h 141"/>
                  <a:gd name="T12" fmla="*/ 0 w 80"/>
                  <a:gd name="T13" fmla="*/ 0 h 141"/>
                  <a:gd name="T14" fmla="*/ 0 w 80"/>
                  <a:gd name="T15" fmla="*/ 0 h 141"/>
                  <a:gd name="T16" fmla="*/ 0 w 80"/>
                  <a:gd name="T17" fmla="*/ 0 h 141"/>
                  <a:gd name="T18" fmla="*/ 0 w 80"/>
                  <a:gd name="T19" fmla="*/ 0 h 141"/>
                  <a:gd name="T20" fmla="*/ 0 w 80"/>
                  <a:gd name="T21" fmla="*/ 0 h 141"/>
                  <a:gd name="T22" fmla="*/ 0 w 80"/>
                  <a:gd name="T23" fmla="*/ 0 h 141"/>
                  <a:gd name="T24" fmla="*/ 0 w 80"/>
                  <a:gd name="T25" fmla="*/ 0 h 141"/>
                  <a:gd name="T26" fmla="*/ 0 w 80"/>
                  <a:gd name="T27" fmla="*/ 0 h 141"/>
                  <a:gd name="T28" fmla="*/ 0 w 80"/>
                  <a:gd name="T29" fmla="*/ 0 h 141"/>
                  <a:gd name="T30" fmla="*/ 0 w 80"/>
                  <a:gd name="T31" fmla="*/ 0 h 141"/>
                  <a:gd name="T32" fmla="*/ 0 w 80"/>
                  <a:gd name="T33" fmla="*/ 0 h 141"/>
                  <a:gd name="T34" fmla="*/ 0 w 80"/>
                  <a:gd name="T35" fmla="*/ 0 h 141"/>
                  <a:gd name="T36" fmla="*/ 0 w 80"/>
                  <a:gd name="T37" fmla="*/ 0 h 141"/>
                  <a:gd name="T38" fmla="*/ 0 w 80"/>
                  <a:gd name="T39" fmla="*/ 0 h 141"/>
                  <a:gd name="T40" fmla="*/ 0 w 80"/>
                  <a:gd name="T41" fmla="*/ 0 h 141"/>
                  <a:gd name="T42" fmla="*/ 0 w 80"/>
                  <a:gd name="T43" fmla="*/ 0 h 141"/>
                  <a:gd name="T44" fmla="*/ 0 w 80"/>
                  <a:gd name="T45" fmla="*/ 0 h 141"/>
                  <a:gd name="T46" fmla="*/ 0 w 80"/>
                  <a:gd name="T47" fmla="*/ 0 h 141"/>
                  <a:gd name="T48" fmla="*/ 0 w 80"/>
                  <a:gd name="T49" fmla="*/ 0 h 141"/>
                  <a:gd name="T50" fmla="*/ 0 w 80"/>
                  <a:gd name="T51" fmla="*/ 0 h 141"/>
                  <a:gd name="T52" fmla="*/ 0 w 80"/>
                  <a:gd name="T53" fmla="*/ 0 h 141"/>
                  <a:gd name="T54" fmla="*/ 0 w 80"/>
                  <a:gd name="T55" fmla="*/ 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141"/>
                  <a:gd name="T86" fmla="*/ 80 w 80"/>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3" name="Freeform 420"/>
              <p:cNvSpPr>
                <a:spLocks/>
              </p:cNvSpPr>
              <p:nvPr/>
            </p:nvSpPr>
            <p:spPr bwMode="auto">
              <a:xfrm>
                <a:off x="1379" y="1383"/>
                <a:ext cx="83" cy="41"/>
              </a:xfrm>
              <a:custGeom>
                <a:avLst/>
                <a:gdLst>
                  <a:gd name="T0" fmla="*/ 0 w 259"/>
                  <a:gd name="T1" fmla="*/ 0 h 124"/>
                  <a:gd name="T2" fmla="*/ 0 w 259"/>
                  <a:gd name="T3" fmla="*/ 0 h 124"/>
                  <a:gd name="T4" fmla="*/ 0 w 259"/>
                  <a:gd name="T5" fmla="*/ 0 h 124"/>
                  <a:gd name="T6" fmla="*/ 0 w 259"/>
                  <a:gd name="T7" fmla="*/ 0 h 124"/>
                  <a:gd name="T8" fmla="*/ 0 w 259"/>
                  <a:gd name="T9" fmla="*/ 0 h 124"/>
                  <a:gd name="T10" fmla="*/ 0 w 259"/>
                  <a:gd name="T11" fmla="*/ 0 h 124"/>
                  <a:gd name="T12" fmla="*/ 0 w 259"/>
                  <a:gd name="T13" fmla="*/ 0 h 124"/>
                  <a:gd name="T14" fmla="*/ 0 w 259"/>
                  <a:gd name="T15" fmla="*/ 0 h 124"/>
                  <a:gd name="T16" fmla="*/ 0 w 259"/>
                  <a:gd name="T17" fmla="*/ 0 h 124"/>
                  <a:gd name="T18" fmla="*/ 0 w 259"/>
                  <a:gd name="T19" fmla="*/ 0 h 124"/>
                  <a:gd name="T20" fmla="*/ 0 w 259"/>
                  <a:gd name="T21" fmla="*/ 0 h 124"/>
                  <a:gd name="T22" fmla="*/ 0 w 259"/>
                  <a:gd name="T23" fmla="*/ 0 h 124"/>
                  <a:gd name="T24" fmla="*/ 0 w 259"/>
                  <a:gd name="T25" fmla="*/ 0 h 124"/>
                  <a:gd name="T26" fmla="*/ 0 w 259"/>
                  <a:gd name="T27" fmla="*/ 0 h 124"/>
                  <a:gd name="T28" fmla="*/ 0 w 259"/>
                  <a:gd name="T29" fmla="*/ 0 h 124"/>
                  <a:gd name="T30" fmla="*/ 0 w 259"/>
                  <a:gd name="T31" fmla="*/ 0 h 124"/>
                  <a:gd name="T32" fmla="*/ 0 w 259"/>
                  <a:gd name="T33" fmla="*/ 0 h 124"/>
                  <a:gd name="T34" fmla="*/ 0 w 259"/>
                  <a:gd name="T35" fmla="*/ 0 h 124"/>
                  <a:gd name="T36" fmla="*/ 0 w 259"/>
                  <a:gd name="T37" fmla="*/ 0 h 124"/>
                  <a:gd name="T38" fmla="*/ 0 w 259"/>
                  <a:gd name="T39" fmla="*/ 0 h 124"/>
                  <a:gd name="T40" fmla="*/ 0 w 259"/>
                  <a:gd name="T41" fmla="*/ 0 h 124"/>
                  <a:gd name="T42" fmla="*/ 0 w 259"/>
                  <a:gd name="T43" fmla="*/ 0 h 124"/>
                  <a:gd name="T44" fmla="*/ 0 w 259"/>
                  <a:gd name="T45" fmla="*/ 0 h 124"/>
                  <a:gd name="T46" fmla="*/ 0 w 259"/>
                  <a:gd name="T47" fmla="*/ 0 h 124"/>
                  <a:gd name="T48" fmla="*/ 0 w 259"/>
                  <a:gd name="T49" fmla="*/ 0 h 124"/>
                  <a:gd name="T50" fmla="*/ 0 w 259"/>
                  <a:gd name="T51" fmla="*/ 0 h 124"/>
                  <a:gd name="T52" fmla="*/ 0 w 259"/>
                  <a:gd name="T53" fmla="*/ 0 h 124"/>
                  <a:gd name="T54" fmla="*/ 0 w 259"/>
                  <a:gd name="T55" fmla="*/ 0 h 124"/>
                  <a:gd name="T56" fmla="*/ 0 w 259"/>
                  <a:gd name="T57" fmla="*/ 0 h 124"/>
                  <a:gd name="T58" fmla="*/ 0 w 259"/>
                  <a:gd name="T59" fmla="*/ 0 h 124"/>
                  <a:gd name="T60" fmla="*/ 0 w 259"/>
                  <a:gd name="T61" fmla="*/ 0 h 124"/>
                  <a:gd name="T62" fmla="*/ 0 w 259"/>
                  <a:gd name="T63" fmla="*/ 0 h 124"/>
                  <a:gd name="T64" fmla="*/ 0 w 259"/>
                  <a:gd name="T65" fmla="*/ 0 h 124"/>
                  <a:gd name="T66" fmla="*/ 0 w 259"/>
                  <a:gd name="T67" fmla="*/ 0 h 124"/>
                  <a:gd name="T68" fmla="*/ 0 w 259"/>
                  <a:gd name="T69" fmla="*/ 0 h 124"/>
                  <a:gd name="T70" fmla="*/ 0 w 259"/>
                  <a:gd name="T71" fmla="*/ 0 h 124"/>
                  <a:gd name="T72" fmla="*/ 0 w 259"/>
                  <a:gd name="T73" fmla="*/ 0 h 124"/>
                  <a:gd name="T74" fmla="*/ 0 w 259"/>
                  <a:gd name="T75" fmla="*/ 0 h 124"/>
                  <a:gd name="T76" fmla="*/ 0 w 259"/>
                  <a:gd name="T77" fmla="*/ 0 h 124"/>
                  <a:gd name="T78" fmla="*/ 0 w 259"/>
                  <a:gd name="T79" fmla="*/ 0 h 124"/>
                  <a:gd name="T80" fmla="*/ 0 w 259"/>
                  <a:gd name="T81" fmla="*/ 0 h 124"/>
                  <a:gd name="T82" fmla="*/ 0 w 259"/>
                  <a:gd name="T83" fmla="*/ 0 h 124"/>
                  <a:gd name="T84" fmla="*/ 0 w 259"/>
                  <a:gd name="T85" fmla="*/ 0 h 124"/>
                  <a:gd name="T86" fmla="*/ 0 w 259"/>
                  <a:gd name="T87" fmla="*/ 0 h 124"/>
                  <a:gd name="T88" fmla="*/ 0 w 259"/>
                  <a:gd name="T89" fmla="*/ 0 h 124"/>
                  <a:gd name="T90" fmla="*/ 0 w 259"/>
                  <a:gd name="T91" fmla="*/ 0 h 124"/>
                  <a:gd name="T92" fmla="*/ 0 w 259"/>
                  <a:gd name="T93" fmla="*/ 0 h 124"/>
                  <a:gd name="T94" fmla="*/ 0 w 259"/>
                  <a:gd name="T95" fmla="*/ 0 h 124"/>
                  <a:gd name="T96" fmla="*/ 0 w 259"/>
                  <a:gd name="T97" fmla="*/ 0 h 124"/>
                  <a:gd name="T98" fmla="*/ 0 w 259"/>
                  <a:gd name="T99" fmla="*/ 0 h 124"/>
                  <a:gd name="T100" fmla="*/ 0 w 259"/>
                  <a:gd name="T101" fmla="*/ 0 h 124"/>
                  <a:gd name="T102" fmla="*/ 0 w 259"/>
                  <a:gd name="T103" fmla="*/ 0 h 124"/>
                  <a:gd name="T104" fmla="*/ 0 w 259"/>
                  <a:gd name="T105" fmla="*/ 0 h 124"/>
                  <a:gd name="T106" fmla="*/ 0 w 259"/>
                  <a:gd name="T107" fmla="*/ 0 h 124"/>
                  <a:gd name="T108" fmla="*/ 0 w 259"/>
                  <a:gd name="T109" fmla="*/ 0 h 124"/>
                  <a:gd name="T110" fmla="*/ 0 w 259"/>
                  <a:gd name="T111" fmla="*/ 0 h 124"/>
                  <a:gd name="T112" fmla="*/ 0 w 259"/>
                  <a:gd name="T113" fmla="*/ 0 h 124"/>
                  <a:gd name="T114" fmla="*/ 0 w 259"/>
                  <a:gd name="T115" fmla="*/ 0 h 124"/>
                  <a:gd name="T116" fmla="*/ 0 w 259"/>
                  <a:gd name="T117" fmla="*/ 0 h 124"/>
                  <a:gd name="T118" fmla="*/ 0 w 259"/>
                  <a:gd name="T119" fmla="*/ 0 h 124"/>
                  <a:gd name="T120" fmla="*/ 0 w 259"/>
                  <a:gd name="T121" fmla="*/ 0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9"/>
                  <a:gd name="T184" fmla="*/ 0 h 124"/>
                  <a:gd name="T185" fmla="*/ 259 w 259"/>
                  <a:gd name="T186" fmla="*/ 124 h 1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4" name="Freeform 421"/>
              <p:cNvSpPr>
                <a:spLocks/>
              </p:cNvSpPr>
              <p:nvPr/>
            </p:nvSpPr>
            <p:spPr bwMode="auto">
              <a:xfrm>
                <a:off x="1509" y="1389"/>
                <a:ext cx="38" cy="19"/>
              </a:xfrm>
              <a:custGeom>
                <a:avLst/>
                <a:gdLst>
                  <a:gd name="T0" fmla="*/ 0 w 119"/>
                  <a:gd name="T1" fmla="*/ 0 h 57"/>
                  <a:gd name="T2" fmla="*/ 0 w 119"/>
                  <a:gd name="T3" fmla="*/ 0 h 57"/>
                  <a:gd name="T4" fmla="*/ 0 w 119"/>
                  <a:gd name="T5" fmla="*/ 0 h 57"/>
                  <a:gd name="T6" fmla="*/ 0 w 119"/>
                  <a:gd name="T7" fmla="*/ 0 h 57"/>
                  <a:gd name="T8" fmla="*/ 0 w 119"/>
                  <a:gd name="T9" fmla="*/ 0 h 57"/>
                  <a:gd name="T10" fmla="*/ 0 w 119"/>
                  <a:gd name="T11" fmla="*/ 0 h 57"/>
                  <a:gd name="T12" fmla="*/ 0 w 119"/>
                  <a:gd name="T13" fmla="*/ 0 h 57"/>
                  <a:gd name="T14" fmla="*/ 0 w 119"/>
                  <a:gd name="T15" fmla="*/ 0 h 57"/>
                  <a:gd name="T16" fmla="*/ 0 w 119"/>
                  <a:gd name="T17" fmla="*/ 0 h 57"/>
                  <a:gd name="T18" fmla="*/ 0 w 119"/>
                  <a:gd name="T19" fmla="*/ 0 h 57"/>
                  <a:gd name="T20" fmla="*/ 0 w 119"/>
                  <a:gd name="T21" fmla="*/ 0 h 57"/>
                  <a:gd name="T22" fmla="*/ 0 w 119"/>
                  <a:gd name="T23" fmla="*/ 0 h 57"/>
                  <a:gd name="T24" fmla="*/ 0 w 119"/>
                  <a:gd name="T25" fmla="*/ 0 h 57"/>
                  <a:gd name="T26" fmla="*/ 0 w 119"/>
                  <a:gd name="T27" fmla="*/ 0 h 57"/>
                  <a:gd name="T28" fmla="*/ 0 w 119"/>
                  <a:gd name="T29" fmla="*/ 0 h 57"/>
                  <a:gd name="T30" fmla="*/ 0 w 119"/>
                  <a:gd name="T31" fmla="*/ 0 h 57"/>
                  <a:gd name="T32" fmla="*/ 0 w 119"/>
                  <a:gd name="T33" fmla="*/ 0 h 57"/>
                  <a:gd name="T34" fmla="*/ 0 w 119"/>
                  <a:gd name="T35" fmla="*/ 0 h 57"/>
                  <a:gd name="T36" fmla="*/ 0 w 119"/>
                  <a:gd name="T37" fmla="*/ 0 h 57"/>
                  <a:gd name="T38" fmla="*/ 0 w 119"/>
                  <a:gd name="T39" fmla="*/ 0 h 57"/>
                  <a:gd name="T40" fmla="*/ 0 w 119"/>
                  <a:gd name="T41" fmla="*/ 0 h 57"/>
                  <a:gd name="T42" fmla="*/ 0 w 119"/>
                  <a:gd name="T43" fmla="*/ 0 h 57"/>
                  <a:gd name="T44" fmla="*/ 0 w 119"/>
                  <a:gd name="T45" fmla="*/ 0 h 57"/>
                  <a:gd name="T46" fmla="*/ 0 w 119"/>
                  <a:gd name="T47" fmla="*/ 0 h 57"/>
                  <a:gd name="T48" fmla="*/ 0 w 119"/>
                  <a:gd name="T49" fmla="*/ 0 h 57"/>
                  <a:gd name="T50" fmla="*/ 0 w 119"/>
                  <a:gd name="T51" fmla="*/ 0 h 57"/>
                  <a:gd name="T52" fmla="*/ 0 w 119"/>
                  <a:gd name="T53" fmla="*/ 0 h 57"/>
                  <a:gd name="T54" fmla="*/ 0 w 119"/>
                  <a:gd name="T55" fmla="*/ 0 h 57"/>
                  <a:gd name="T56" fmla="*/ 0 w 119"/>
                  <a:gd name="T57" fmla="*/ 0 h 57"/>
                  <a:gd name="T58" fmla="*/ 0 w 119"/>
                  <a:gd name="T59" fmla="*/ 0 h 57"/>
                  <a:gd name="T60" fmla="*/ 0 w 119"/>
                  <a:gd name="T61" fmla="*/ 0 h 57"/>
                  <a:gd name="T62" fmla="*/ 0 w 119"/>
                  <a:gd name="T63" fmla="*/ 0 h 57"/>
                  <a:gd name="T64" fmla="*/ 0 w 119"/>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57"/>
                  <a:gd name="T101" fmla="*/ 119 w 119"/>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5" name="Freeform 422"/>
              <p:cNvSpPr>
                <a:spLocks/>
              </p:cNvSpPr>
              <p:nvPr/>
            </p:nvSpPr>
            <p:spPr bwMode="auto">
              <a:xfrm>
                <a:off x="1554" y="1335"/>
                <a:ext cx="34" cy="17"/>
              </a:xfrm>
              <a:custGeom>
                <a:avLst/>
                <a:gdLst>
                  <a:gd name="T0" fmla="*/ 0 w 107"/>
                  <a:gd name="T1" fmla="*/ 0 h 52"/>
                  <a:gd name="T2" fmla="*/ 0 w 107"/>
                  <a:gd name="T3" fmla="*/ 0 h 52"/>
                  <a:gd name="T4" fmla="*/ 0 w 107"/>
                  <a:gd name="T5" fmla="*/ 0 h 52"/>
                  <a:gd name="T6" fmla="*/ 0 w 107"/>
                  <a:gd name="T7" fmla="*/ 0 h 52"/>
                  <a:gd name="T8" fmla="*/ 0 w 107"/>
                  <a:gd name="T9" fmla="*/ 0 h 52"/>
                  <a:gd name="T10" fmla="*/ 0 w 107"/>
                  <a:gd name="T11" fmla="*/ 0 h 52"/>
                  <a:gd name="T12" fmla="*/ 0 w 107"/>
                  <a:gd name="T13" fmla="*/ 0 h 52"/>
                  <a:gd name="T14" fmla="*/ 0 w 107"/>
                  <a:gd name="T15" fmla="*/ 0 h 52"/>
                  <a:gd name="T16" fmla="*/ 0 w 107"/>
                  <a:gd name="T17" fmla="*/ 0 h 52"/>
                  <a:gd name="T18" fmla="*/ 0 w 107"/>
                  <a:gd name="T19" fmla="*/ 0 h 52"/>
                  <a:gd name="T20" fmla="*/ 0 w 107"/>
                  <a:gd name="T21" fmla="*/ 0 h 52"/>
                  <a:gd name="T22" fmla="*/ 0 w 107"/>
                  <a:gd name="T23" fmla="*/ 0 h 52"/>
                  <a:gd name="T24" fmla="*/ 0 w 107"/>
                  <a:gd name="T25" fmla="*/ 0 h 52"/>
                  <a:gd name="T26" fmla="*/ 0 w 107"/>
                  <a:gd name="T27" fmla="*/ 0 h 52"/>
                  <a:gd name="T28" fmla="*/ 0 w 107"/>
                  <a:gd name="T29" fmla="*/ 0 h 52"/>
                  <a:gd name="T30" fmla="*/ 0 w 107"/>
                  <a:gd name="T31" fmla="*/ 0 h 52"/>
                  <a:gd name="T32" fmla="*/ 0 w 107"/>
                  <a:gd name="T33" fmla="*/ 0 h 52"/>
                  <a:gd name="T34" fmla="*/ 0 w 107"/>
                  <a:gd name="T35" fmla="*/ 0 h 52"/>
                  <a:gd name="T36" fmla="*/ 0 w 107"/>
                  <a:gd name="T37" fmla="*/ 0 h 52"/>
                  <a:gd name="T38" fmla="*/ 0 w 107"/>
                  <a:gd name="T39" fmla="*/ 0 h 52"/>
                  <a:gd name="T40" fmla="*/ 0 w 107"/>
                  <a:gd name="T41" fmla="*/ 0 h 52"/>
                  <a:gd name="T42" fmla="*/ 0 w 107"/>
                  <a:gd name="T43" fmla="*/ 0 h 52"/>
                  <a:gd name="T44" fmla="*/ 0 w 107"/>
                  <a:gd name="T45" fmla="*/ 0 h 52"/>
                  <a:gd name="T46" fmla="*/ 0 w 107"/>
                  <a:gd name="T47" fmla="*/ 0 h 52"/>
                  <a:gd name="T48" fmla="*/ 0 w 107"/>
                  <a:gd name="T49" fmla="*/ 0 h 52"/>
                  <a:gd name="T50" fmla="*/ 0 w 107"/>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52"/>
                  <a:gd name="T80" fmla="*/ 107 w 107"/>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6" name="Freeform 423"/>
              <p:cNvSpPr>
                <a:spLocks/>
              </p:cNvSpPr>
              <p:nvPr/>
            </p:nvSpPr>
            <p:spPr bwMode="auto">
              <a:xfrm>
                <a:off x="1381" y="1244"/>
                <a:ext cx="79" cy="32"/>
              </a:xfrm>
              <a:custGeom>
                <a:avLst/>
                <a:gdLst>
                  <a:gd name="T0" fmla="*/ 0 w 246"/>
                  <a:gd name="T1" fmla="*/ 0 h 99"/>
                  <a:gd name="T2" fmla="*/ 0 w 246"/>
                  <a:gd name="T3" fmla="*/ 0 h 99"/>
                  <a:gd name="T4" fmla="*/ 0 w 246"/>
                  <a:gd name="T5" fmla="*/ 0 h 99"/>
                  <a:gd name="T6" fmla="*/ 0 w 246"/>
                  <a:gd name="T7" fmla="*/ 0 h 99"/>
                  <a:gd name="T8" fmla="*/ 0 w 246"/>
                  <a:gd name="T9" fmla="*/ 0 h 99"/>
                  <a:gd name="T10" fmla="*/ 0 w 246"/>
                  <a:gd name="T11" fmla="*/ 0 h 99"/>
                  <a:gd name="T12" fmla="*/ 0 w 246"/>
                  <a:gd name="T13" fmla="*/ 0 h 99"/>
                  <a:gd name="T14" fmla="*/ 0 w 246"/>
                  <a:gd name="T15" fmla="*/ 0 h 99"/>
                  <a:gd name="T16" fmla="*/ 0 w 246"/>
                  <a:gd name="T17" fmla="*/ 0 h 99"/>
                  <a:gd name="T18" fmla="*/ 0 w 246"/>
                  <a:gd name="T19" fmla="*/ 0 h 99"/>
                  <a:gd name="T20" fmla="*/ 0 w 246"/>
                  <a:gd name="T21" fmla="*/ 0 h 99"/>
                  <a:gd name="T22" fmla="*/ 0 w 246"/>
                  <a:gd name="T23" fmla="*/ 0 h 99"/>
                  <a:gd name="T24" fmla="*/ 0 w 246"/>
                  <a:gd name="T25" fmla="*/ 0 h 99"/>
                  <a:gd name="T26" fmla="*/ 0 w 246"/>
                  <a:gd name="T27" fmla="*/ 0 h 99"/>
                  <a:gd name="T28" fmla="*/ 0 w 246"/>
                  <a:gd name="T29" fmla="*/ 0 h 99"/>
                  <a:gd name="T30" fmla="*/ 0 w 246"/>
                  <a:gd name="T31" fmla="*/ 0 h 99"/>
                  <a:gd name="T32" fmla="*/ 0 w 246"/>
                  <a:gd name="T33" fmla="*/ 0 h 99"/>
                  <a:gd name="T34" fmla="*/ 0 w 246"/>
                  <a:gd name="T35" fmla="*/ 0 h 99"/>
                  <a:gd name="T36" fmla="*/ 0 w 246"/>
                  <a:gd name="T37" fmla="*/ 0 h 99"/>
                  <a:gd name="T38" fmla="*/ 0 w 246"/>
                  <a:gd name="T39" fmla="*/ 0 h 99"/>
                  <a:gd name="T40" fmla="*/ 0 w 246"/>
                  <a:gd name="T41" fmla="*/ 0 h 99"/>
                  <a:gd name="T42" fmla="*/ 0 w 246"/>
                  <a:gd name="T43" fmla="*/ 0 h 99"/>
                  <a:gd name="T44" fmla="*/ 0 w 246"/>
                  <a:gd name="T45" fmla="*/ 0 h 99"/>
                  <a:gd name="T46" fmla="*/ 0 w 246"/>
                  <a:gd name="T47" fmla="*/ 0 h 99"/>
                  <a:gd name="T48" fmla="*/ 0 w 246"/>
                  <a:gd name="T49" fmla="*/ 0 h 99"/>
                  <a:gd name="T50" fmla="*/ 0 w 246"/>
                  <a:gd name="T51" fmla="*/ 0 h 99"/>
                  <a:gd name="T52" fmla="*/ 0 w 246"/>
                  <a:gd name="T53" fmla="*/ 0 h 99"/>
                  <a:gd name="T54" fmla="*/ 0 w 246"/>
                  <a:gd name="T55" fmla="*/ 0 h 99"/>
                  <a:gd name="T56" fmla="*/ 0 w 246"/>
                  <a:gd name="T57" fmla="*/ 0 h 99"/>
                  <a:gd name="T58" fmla="*/ 0 w 246"/>
                  <a:gd name="T59" fmla="*/ 0 h 99"/>
                  <a:gd name="T60" fmla="*/ 0 w 246"/>
                  <a:gd name="T61" fmla="*/ 0 h 99"/>
                  <a:gd name="T62" fmla="*/ 0 w 246"/>
                  <a:gd name="T63" fmla="*/ 0 h 99"/>
                  <a:gd name="T64" fmla="*/ 0 w 246"/>
                  <a:gd name="T65" fmla="*/ 0 h 99"/>
                  <a:gd name="T66" fmla="*/ 0 w 246"/>
                  <a:gd name="T67" fmla="*/ 0 h 99"/>
                  <a:gd name="T68" fmla="*/ 0 w 246"/>
                  <a:gd name="T69" fmla="*/ 0 h 99"/>
                  <a:gd name="T70" fmla="*/ 0 w 246"/>
                  <a:gd name="T71" fmla="*/ 0 h 99"/>
                  <a:gd name="T72" fmla="*/ 0 w 246"/>
                  <a:gd name="T73" fmla="*/ 0 h 99"/>
                  <a:gd name="T74" fmla="*/ 0 w 246"/>
                  <a:gd name="T75" fmla="*/ 0 h 99"/>
                  <a:gd name="T76" fmla="*/ 0 w 246"/>
                  <a:gd name="T77" fmla="*/ 0 h 99"/>
                  <a:gd name="T78" fmla="*/ 0 w 246"/>
                  <a:gd name="T79" fmla="*/ 0 h 99"/>
                  <a:gd name="T80" fmla="*/ 0 w 246"/>
                  <a:gd name="T81" fmla="*/ 0 h 99"/>
                  <a:gd name="T82" fmla="*/ 0 w 246"/>
                  <a:gd name="T83" fmla="*/ 0 h 99"/>
                  <a:gd name="T84" fmla="*/ 0 w 246"/>
                  <a:gd name="T85" fmla="*/ 0 h 99"/>
                  <a:gd name="T86" fmla="*/ 0 w 246"/>
                  <a:gd name="T87" fmla="*/ 0 h 99"/>
                  <a:gd name="T88" fmla="*/ 0 w 246"/>
                  <a:gd name="T89" fmla="*/ 0 h 99"/>
                  <a:gd name="T90" fmla="*/ 0 w 246"/>
                  <a:gd name="T91" fmla="*/ 0 h 99"/>
                  <a:gd name="T92" fmla="*/ 0 w 246"/>
                  <a:gd name="T93" fmla="*/ 0 h 99"/>
                  <a:gd name="T94" fmla="*/ 0 w 246"/>
                  <a:gd name="T95" fmla="*/ 0 h 99"/>
                  <a:gd name="T96" fmla="*/ 0 w 246"/>
                  <a:gd name="T97" fmla="*/ 0 h 99"/>
                  <a:gd name="T98" fmla="*/ 0 w 246"/>
                  <a:gd name="T99" fmla="*/ 0 h 99"/>
                  <a:gd name="T100" fmla="*/ 0 w 246"/>
                  <a:gd name="T101" fmla="*/ 0 h 99"/>
                  <a:gd name="T102" fmla="*/ 0 w 246"/>
                  <a:gd name="T103" fmla="*/ 0 h 99"/>
                  <a:gd name="T104" fmla="*/ 0 w 246"/>
                  <a:gd name="T105" fmla="*/ 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99"/>
                  <a:gd name="T161" fmla="*/ 246 w 246"/>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7" name="Freeform 424"/>
              <p:cNvSpPr>
                <a:spLocks/>
              </p:cNvSpPr>
              <p:nvPr/>
            </p:nvSpPr>
            <p:spPr bwMode="auto">
              <a:xfrm>
                <a:off x="1294" y="1248"/>
                <a:ext cx="76" cy="40"/>
              </a:xfrm>
              <a:custGeom>
                <a:avLst/>
                <a:gdLst>
                  <a:gd name="T0" fmla="*/ 0 w 233"/>
                  <a:gd name="T1" fmla="*/ 0 h 123"/>
                  <a:gd name="T2" fmla="*/ 0 w 233"/>
                  <a:gd name="T3" fmla="*/ 0 h 123"/>
                  <a:gd name="T4" fmla="*/ 0 w 233"/>
                  <a:gd name="T5" fmla="*/ 0 h 123"/>
                  <a:gd name="T6" fmla="*/ 0 w 233"/>
                  <a:gd name="T7" fmla="*/ 0 h 123"/>
                  <a:gd name="T8" fmla="*/ 0 w 233"/>
                  <a:gd name="T9" fmla="*/ 0 h 123"/>
                  <a:gd name="T10" fmla="*/ 0 w 233"/>
                  <a:gd name="T11" fmla="*/ 0 h 123"/>
                  <a:gd name="T12" fmla="*/ 0 w 233"/>
                  <a:gd name="T13" fmla="*/ 0 h 123"/>
                  <a:gd name="T14" fmla="*/ 0 w 233"/>
                  <a:gd name="T15" fmla="*/ 0 h 123"/>
                  <a:gd name="T16" fmla="*/ 0 w 233"/>
                  <a:gd name="T17" fmla="*/ 0 h 123"/>
                  <a:gd name="T18" fmla="*/ 0 w 233"/>
                  <a:gd name="T19" fmla="*/ 0 h 123"/>
                  <a:gd name="T20" fmla="*/ 0 w 233"/>
                  <a:gd name="T21" fmla="*/ 0 h 123"/>
                  <a:gd name="T22" fmla="*/ 0 w 233"/>
                  <a:gd name="T23" fmla="*/ 0 h 123"/>
                  <a:gd name="T24" fmla="*/ 0 w 233"/>
                  <a:gd name="T25" fmla="*/ 0 h 123"/>
                  <a:gd name="T26" fmla="*/ 0 w 233"/>
                  <a:gd name="T27" fmla="*/ 0 h 123"/>
                  <a:gd name="T28" fmla="*/ 0 w 233"/>
                  <a:gd name="T29" fmla="*/ 0 h 123"/>
                  <a:gd name="T30" fmla="*/ 0 w 233"/>
                  <a:gd name="T31" fmla="*/ 0 h 123"/>
                  <a:gd name="T32" fmla="*/ 0 w 233"/>
                  <a:gd name="T33" fmla="*/ 0 h 123"/>
                  <a:gd name="T34" fmla="*/ 0 w 233"/>
                  <a:gd name="T35" fmla="*/ 0 h 123"/>
                  <a:gd name="T36" fmla="*/ 0 w 233"/>
                  <a:gd name="T37" fmla="*/ 0 h 123"/>
                  <a:gd name="T38" fmla="*/ 0 w 233"/>
                  <a:gd name="T39" fmla="*/ 0 h 123"/>
                  <a:gd name="T40" fmla="*/ 0 w 233"/>
                  <a:gd name="T41" fmla="*/ 0 h 123"/>
                  <a:gd name="T42" fmla="*/ 0 w 233"/>
                  <a:gd name="T43" fmla="*/ 0 h 123"/>
                  <a:gd name="T44" fmla="*/ 0 w 233"/>
                  <a:gd name="T45" fmla="*/ 0 h 123"/>
                  <a:gd name="T46" fmla="*/ 0 w 233"/>
                  <a:gd name="T47" fmla="*/ 0 h 123"/>
                  <a:gd name="T48" fmla="*/ 0 w 233"/>
                  <a:gd name="T49" fmla="*/ 0 h 123"/>
                  <a:gd name="T50" fmla="*/ 0 w 233"/>
                  <a:gd name="T51" fmla="*/ 0 h 123"/>
                  <a:gd name="T52" fmla="*/ 0 w 233"/>
                  <a:gd name="T53" fmla="*/ 0 h 123"/>
                  <a:gd name="T54" fmla="*/ 0 w 233"/>
                  <a:gd name="T55" fmla="*/ 0 h 123"/>
                  <a:gd name="T56" fmla="*/ 0 w 233"/>
                  <a:gd name="T57" fmla="*/ 0 h 123"/>
                  <a:gd name="T58" fmla="*/ 0 w 233"/>
                  <a:gd name="T59" fmla="*/ 0 h 123"/>
                  <a:gd name="T60" fmla="*/ 0 w 233"/>
                  <a:gd name="T61" fmla="*/ 0 h 123"/>
                  <a:gd name="T62" fmla="*/ 0 w 233"/>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
                  <a:gd name="T97" fmla="*/ 0 h 123"/>
                  <a:gd name="T98" fmla="*/ 233 w 233"/>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8" name="Freeform 425"/>
              <p:cNvSpPr>
                <a:spLocks/>
              </p:cNvSpPr>
              <p:nvPr/>
            </p:nvSpPr>
            <p:spPr bwMode="auto">
              <a:xfrm>
                <a:off x="983" y="1236"/>
                <a:ext cx="157" cy="56"/>
              </a:xfrm>
              <a:custGeom>
                <a:avLst/>
                <a:gdLst>
                  <a:gd name="T0" fmla="*/ 0 w 484"/>
                  <a:gd name="T1" fmla="*/ 0 h 172"/>
                  <a:gd name="T2" fmla="*/ 0 w 484"/>
                  <a:gd name="T3" fmla="*/ 0 h 172"/>
                  <a:gd name="T4" fmla="*/ 0 w 484"/>
                  <a:gd name="T5" fmla="*/ 0 h 172"/>
                  <a:gd name="T6" fmla="*/ 0 w 484"/>
                  <a:gd name="T7" fmla="*/ 0 h 172"/>
                  <a:gd name="T8" fmla="*/ 0 w 484"/>
                  <a:gd name="T9" fmla="*/ 0 h 172"/>
                  <a:gd name="T10" fmla="*/ 0 w 484"/>
                  <a:gd name="T11" fmla="*/ 0 h 172"/>
                  <a:gd name="T12" fmla="*/ 0 w 484"/>
                  <a:gd name="T13" fmla="*/ 0 h 172"/>
                  <a:gd name="T14" fmla="*/ 0 w 484"/>
                  <a:gd name="T15" fmla="*/ 0 h 172"/>
                  <a:gd name="T16" fmla="*/ 0 w 484"/>
                  <a:gd name="T17" fmla="*/ 0 h 172"/>
                  <a:gd name="T18" fmla="*/ 0 w 484"/>
                  <a:gd name="T19" fmla="*/ 0 h 172"/>
                  <a:gd name="T20" fmla="*/ 0 w 484"/>
                  <a:gd name="T21" fmla="*/ 0 h 172"/>
                  <a:gd name="T22" fmla="*/ 0 w 484"/>
                  <a:gd name="T23" fmla="*/ 0 h 172"/>
                  <a:gd name="T24" fmla="*/ 0 w 484"/>
                  <a:gd name="T25" fmla="*/ 0 h 172"/>
                  <a:gd name="T26" fmla="*/ 0 w 484"/>
                  <a:gd name="T27" fmla="*/ 0 h 172"/>
                  <a:gd name="T28" fmla="*/ 0 w 484"/>
                  <a:gd name="T29" fmla="*/ 0 h 172"/>
                  <a:gd name="T30" fmla="*/ 0 w 484"/>
                  <a:gd name="T31" fmla="*/ 0 h 172"/>
                  <a:gd name="T32" fmla="*/ 0 w 484"/>
                  <a:gd name="T33" fmla="*/ 0 h 172"/>
                  <a:gd name="T34" fmla="*/ 0 w 484"/>
                  <a:gd name="T35" fmla="*/ 0 h 172"/>
                  <a:gd name="T36" fmla="*/ 0 w 484"/>
                  <a:gd name="T37" fmla="*/ 0 h 172"/>
                  <a:gd name="T38" fmla="*/ 0 w 484"/>
                  <a:gd name="T39" fmla="*/ 0 h 172"/>
                  <a:gd name="T40" fmla="*/ 0 w 484"/>
                  <a:gd name="T41" fmla="*/ 0 h 172"/>
                  <a:gd name="T42" fmla="*/ 0 w 484"/>
                  <a:gd name="T43" fmla="*/ 0 h 172"/>
                  <a:gd name="T44" fmla="*/ 0 w 484"/>
                  <a:gd name="T45" fmla="*/ 0 h 172"/>
                  <a:gd name="T46" fmla="*/ 0 w 484"/>
                  <a:gd name="T47" fmla="*/ 0 h 172"/>
                  <a:gd name="T48" fmla="*/ 0 w 484"/>
                  <a:gd name="T49" fmla="*/ 0 h 172"/>
                  <a:gd name="T50" fmla="*/ 0 w 484"/>
                  <a:gd name="T51" fmla="*/ 0 h 172"/>
                  <a:gd name="T52" fmla="*/ 0 w 484"/>
                  <a:gd name="T53" fmla="*/ 0 h 172"/>
                  <a:gd name="T54" fmla="*/ 0 w 484"/>
                  <a:gd name="T55" fmla="*/ 0 h 172"/>
                  <a:gd name="T56" fmla="*/ 0 w 484"/>
                  <a:gd name="T57" fmla="*/ 0 h 172"/>
                  <a:gd name="T58" fmla="*/ 0 w 484"/>
                  <a:gd name="T59" fmla="*/ 0 h 172"/>
                  <a:gd name="T60" fmla="*/ 0 w 484"/>
                  <a:gd name="T61" fmla="*/ 0 h 172"/>
                  <a:gd name="T62" fmla="*/ 0 w 484"/>
                  <a:gd name="T63" fmla="*/ 0 h 172"/>
                  <a:gd name="T64" fmla="*/ 0 w 484"/>
                  <a:gd name="T65" fmla="*/ 0 h 172"/>
                  <a:gd name="T66" fmla="*/ 0 w 484"/>
                  <a:gd name="T67" fmla="*/ 0 h 172"/>
                  <a:gd name="T68" fmla="*/ 0 w 484"/>
                  <a:gd name="T69" fmla="*/ 0 h 172"/>
                  <a:gd name="T70" fmla="*/ 0 w 484"/>
                  <a:gd name="T71" fmla="*/ 0 h 172"/>
                  <a:gd name="T72" fmla="*/ 0 w 484"/>
                  <a:gd name="T73" fmla="*/ 0 h 172"/>
                  <a:gd name="T74" fmla="*/ 0 w 484"/>
                  <a:gd name="T75" fmla="*/ 0 h 172"/>
                  <a:gd name="T76" fmla="*/ 0 w 484"/>
                  <a:gd name="T77" fmla="*/ 0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4"/>
                  <a:gd name="T118" fmla="*/ 0 h 172"/>
                  <a:gd name="T119" fmla="*/ 484 w 484"/>
                  <a:gd name="T120" fmla="*/ 172 h 1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39" name="Freeform 426"/>
              <p:cNvSpPr>
                <a:spLocks/>
              </p:cNvSpPr>
              <p:nvPr/>
            </p:nvSpPr>
            <p:spPr bwMode="auto">
              <a:xfrm>
                <a:off x="1043" y="1255"/>
                <a:ext cx="221" cy="79"/>
              </a:xfrm>
              <a:custGeom>
                <a:avLst/>
                <a:gdLst>
                  <a:gd name="T0" fmla="*/ 0 w 684"/>
                  <a:gd name="T1" fmla="*/ 0 h 240"/>
                  <a:gd name="T2" fmla="*/ 0 w 684"/>
                  <a:gd name="T3" fmla="*/ 0 h 240"/>
                  <a:gd name="T4" fmla="*/ 0 w 684"/>
                  <a:gd name="T5" fmla="*/ 0 h 240"/>
                  <a:gd name="T6" fmla="*/ 0 w 684"/>
                  <a:gd name="T7" fmla="*/ 0 h 240"/>
                  <a:gd name="T8" fmla="*/ 0 w 684"/>
                  <a:gd name="T9" fmla="*/ 0 h 240"/>
                  <a:gd name="T10" fmla="*/ 0 w 684"/>
                  <a:gd name="T11" fmla="*/ 0 h 240"/>
                  <a:gd name="T12" fmla="*/ 0 w 684"/>
                  <a:gd name="T13" fmla="*/ 0 h 240"/>
                  <a:gd name="T14" fmla="*/ 0 w 684"/>
                  <a:gd name="T15" fmla="*/ 0 h 240"/>
                  <a:gd name="T16" fmla="*/ 0 w 684"/>
                  <a:gd name="T17" fmla="*/ 0 h 240"/>
                  <a:gd name="T18" fmla="*/ 0 w 684"/>
                  <a:gd name="T19" fmla="*/ 0 h 240"/>
                  <a:gd name="T20" fmla="*/ 0 w 684"/>
                  <a:gd name="T21" fmla="*/ 0 h 240"/>
                  <a:gd name="T22" fmla="*/ 0 w 684"/>
                  <a:gd name="T23" fmla="*/ 0 h 240"/>
                  <a:gd name="T24" fmla="*/ 0 w 684"/>
                  <a:gd name="T25" fmla="*/ 0 h 240"/>
                  <a:gd name="T26" fmla="*/ 0 w 684"/>
                  <a:gd name="T27" fmla="*/ 0 h 240"/>
                  <a:gd name="T28" fmla="*/ 0 w 684"/>
                  <a:gd name="T29" fmla="*/ 0 h 240"/>
                  <a:gd name="T30" fmla="*/ 0 w 684"/>
                  <a:gd name="T31" fmla="*/ 0 h 240"/>
                  <a:gd name="T32" fmla="*/ 0 w 684"/>
                  <a:gd name="T33" fmla="*/ 0 h 240"/>
                  <a:gd name="T34" fmla="*/ 0 w 684"/>
                  <a:gd name="T35" fmla="*/ 0 h 240"/>
                  <a:gd name="T36" fmla="*/ 0 w 684"/>
                  <a:gd name="T37" fmla="*/ 0 h 240"/>
                  <a:gd name="T38" fmla="*/ 0 w 684"/>
                  <a:gd name="T39" fmla="*/ 0 h 240"/>
                  <a:gd name="T40" fmla="*/ 0 w 684"/>
                  <a:gd name="T41" fmla="*/ 0 h 240"/>
                  <a:gd name="T42" fmla="*/ 0 w 684"/>
                  <a:gd name="T43" fmla="*/ 0 h 240"/>
                  <a:gd name="T44" fmla="*/ 0 w 684"/>
                  <a:gd name="T45" fmla="*/ 0 h 240"/>
                  <a:gd name="T46" fmla="*/ 0 w 684"/>
                  <a:gd name="T47" fmla="*/ 0 h 240"/>
                  <a:gd name="T48" fmla="*/ 0 w 684"/>
                  <a:gd name="T49" fmla="*/ 0 h 240"/>
                  <a:gd name="T50" fmla="*/ 0 w 684"/>
                  <a:gd name="T51" fmla="*/ 0 h 240"/>
                  <a:gd name="T52" fmla="*/ 0 w 684"/>
                  <a:gd name="T53" fmla="*/ 0 h 240"/>
                  <a:gd name="T54" fmla="*/ 0 w 684"/>
                  <a:gd name="T55" fmla="*/ 0 h 240"/>
                  <a:gd name="T56" fmla="*/ 0 w 684"/>
                  <a:gd name="T57" fmla="*/ 0 h 240"/>
                  <a:gd name="T58" fmla="*/ 0 w 684"/>
                  <a:gd name="T59" fmla="*/ 0 h 240"/>
                  <a:gd name="T60" fmla="*/ 0 w 684"/>
                  <a:gd name="T61" fmla="*/ 0 h 240"/>
                  <a:gd name="T62" fmla="*/ 0 w 684"/>
                  <a:gd name="T63" fmla="*/ 0 h 240"/>
                  <a:gd name="T64" fmla="*/ 0 w 684"/>
                  <a:gd name="T65" fmla="*/ 0 h 240"/>
                  <a:gd name="T66" fmla="*/ 0 w 684"/>
                  <a:gd name="T67" fmla="*/ 0 h 240"/>
                  <a:gd name="T68" fmla="*/ 0 w 684"/>
                  <a:gd name="T69" fmla="*/ 0 h 240"/>
                  <a:gd name="T70" fmla="*/ 0 w 684"/>
                  <a:gd name="T71" fmla="*/ 0 h 240"/>
                  <a:gd name="T72" fmla="*/ 0 w 684"/>
                  <a:gd name="T73" fmla="*/ 0 h 240"/>
                  <a:gd name="T74" fmla="*/ 0 w 684"/>
                  <a:gd name="T75" fmla="*/ 0 h 240"/>
                  <a:gd name="T76" fmla="*/ 0 w 684"/>
                  <a:gd name="T77" fmla="*/ 0 h 240"/>
                  <a:gd name="T78" fmla="*/ 0 w 684"/>
                  <a:gd name="T79" fmla="*/ 0 h 240"/>
                  <a:gd name="T80" fmla="*/ 0 w 684"/>
                  <a:gd name="T81" fmla="*/ 0 h 240"/>
                  <a:gd name="T82" fmla="*/ 0 w 684"/>
                  <a:gd name="T83" fmla="*/ 0 h 240"/>
                  <a:gd name="T84" fmla="*/ 0 w 684"/>
                  <a:gd name="T85" fmla="*/ 0 h 240"/>
                  <a:gd name="T86" fmla="*/ 0 w 684"/>
                  <a:gd name="T87" fmla="*/ 0 h 240"/>
                  <a:gd name="T88" fmla="*/ 0 w 684"/>
                  <a:gd name="T89" fmla="*/ 0 h 240"/>
                  <a:gd name="T90" fmla="*/ 0 w 684"/>
                  <a:gd name="T91" fmla="*/ 0 h 240"/>
                  <a:gd name="T92" fmla="*/ 0 w 684"/>
                  <a:gd name="T93" fmla="*/ 0 h 240"/>
                  <a:gd name="T94" fmla="*/ 0 w 684"/>
                  <a:gd name="T95" fmla="*/ 0 h 240"/>
                  <a:gd name="T96" fmla="*/ 0 w 684"/>
                  <a:gd name="T97" fmla="*/ 0 h 240"/>
                  <a:gd name="T98" fmla="*/ 0 w 684"/>
                  <a:gd name="T99" fmla="*/ 0 h 240"/>
                  <a:gd name="T100" fmla="*/ 0 w 684"/>
                  <a:gd name="T101" fmla="*/ 0 h 240"/>
                  <a:gd name="T102" fmla="*/ 0 w 684"/>
                  <a:gd name="T103" fmla="*/ 0 h 240"/>
                  <a:gd name="T104" fmla="*/ 0 w 684"/>
                  <a:gd name="T105" fmla="*/ 0 h 240"/>
                  <a:gd name="T106" fmla="*/ 0 w 684"/>
                  <a:gd name="T107" fmla="*/ 0 h 240"/>
                  <a:gd name="T108" fmla="*/ 0 w 684"/>
                  <a:gd name="T109" fmla="*/ 0 h 240"/>
                  <a:gd name="T110" fmla="*/ 0 w 684"/>
                  <a:gd name="T111" fmla="*/ 0 h 240"/>
                  <a:gd name="T112" fmla="*/ 0 w 684"/>
                  <a:gd name="T113" fmla="*/ 0 h 240"/>
                  <a:gd name="T114" fmla="*/ 0 w 684"/>
                  <a:gd name="T115" fmla="*/ 0 h 240"/>
                  <a:gd name="T116" fmla="*/ 0 w 684"/>
                  <a:gd name="T117" fmla="*/ 0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4"/>
                  <a:gd name="T178" fmla="*/ 0 h 240"/>
                  <a:gd name="T179" fmla="*/ 684 w 684"/>
                  <a:gd name="T180" fmla="*/ 240 h 2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0" name="Freeform 427"/>
              <p:cNvSpPr>
                <a:spLocks/>
              </p:cNvSpPr>
              <p:nvPr/>
            </p:nvSpPr>
            <p:spPr bwMode="auto">
              <a:xfrm>
                <a:off x="1645" y="1643"/>
                <a:ext cx="108" cy="93"/>
              </a:xfrm>
              <a:custGeom>
                <a:avLst/>
                <a:gdLst>
                  <a:gd name="T0" fmla="*/ 0 w 332"/>
                  <a:gd name="T1" fmla="*/ 0 h 287"/>
                  <a:gd name="T2" fmla="*/ 0 w 332"/>
                  <a:gd name="T3" fmla="*/ 0 h 287"/>
                  <a:gd name="T4" fmla="*/ 0 w 332"/>
                  <a:gd name="T5" fmla="*/ 0 h 287"/>
                  <a:gd name="T6" fmla="*/ 0 w 332"/>
                  <a:gd name="T7" fmla="*/ 0 h 287"/>
                  <a:gd name="T8" fmla="*/ 0 w 332"/>
                  <a:gd name="T9" fmla="*/ 0 h 287"/>
                  <a:gd name="T10" fmla="*/ 0 w 332"/>
                  <a:gd name="T11" fmla="*/ 0 h 287"/>
                  <a:gd name="T12" fmla="*/ 0 w 332"/>
                  <a:gd name="T13" fmla="*/ 0 h 287"/>
                  <a:gd name="T14" fmla="*/ 0 w 332"/>
                  <a:gd name="T15" fmla="*/ 0 h 287"/>
                  <a:gd name="T16" fmla="*/ 0 w 332"/>
                  <a:gd name="T17" fmla="*/ 0 h 287"/>
                  <a:gd name="T18" fmla="*/ 0 w 332"/>
                  <a:gd name="T19" fmla="*/ 0 h 287"/>
                  <a:gd name="T20" fmla="*/ 0 w 332"/>
                  <a:gd name="T21" fmla="*/ 0 h 287"/>
                  <a:gd name="T22" fmla="*/ 0 w 332"/>
                  <a:gd name="T23" fmla="*/ 0 h 287"/>
                  <a:gd name="T24" fmla="*/ 0 w 332"/>
                  <a:gd name="T25" fmla="*/ 0 h 287"/>
                  <a:gd name="T26" fmla="*/ 0 w 332"/>
                  <a:gd name="T27" fmla="*/ 0 h 287"/>
                  <a:gd name="T28" fmla="*/ 0 w 332"/>
                  <a:gd name="T29" fmla="*/ 0 h 287"/>
                  <a:gd name="T30" fmla="*/ 0 w 332"/>
                  <a:gd name="T31" fmla="*/ 0 h 287"/>
                  <a:gd name="T32" fmla="*/ 0 w 332"/>
                  <a:gd name="T33" fmla="*/ 0 h 287"/>
                  <a:gd name="T34" fmla="*/ 0 w 332"/>
                  <a:gd name="T35" fmla="*/ 0 h 287"/>
                  <a:gd name="T36" fmla="*/ 0 w 332"/>
                  <a:gd name="T37" fmla="*/ 0 h 287"/>
                  <a:gd name="T38" fmla="*/ 0 w 332"/>
                  <a:gd name="T39" fmla="*/ 0 h 287"/>
                  <a:gd name="T40" fmla="*/ 0 w 332"/>
                  <a:gd name="T41" fmla="*/ 0 h 287"/>
                  <a:gd name="T42" fmla="*/ 0 w 332"/>
                  <a:gd name="T43" fmla="*/ 0 h 287"/>
                  <a:gd name="T44" fmla="*/ 0 w 332"/>
                  <a:gd name="T45" fmla="*/ 0 h 287"/>
                  <a:gd name="T46" fmla="*/ 0 w 332"/>
                  <a:gd name="T47" fmla="*/ 0 h 287"/>
                  <a:gd name="T48" fmla="*/ 0 w 332"/>
                  <a:gd name="T49" fmla="*/ 0 h 287"/>
                  <a:gd name="T50" fmla="*/ 0 w 332"/>
                  <a:gd name="T51" fmla="*/ 0 h 287"/>
                  <a:gd name="T52" fmla="*/ 0 w 332"/>
                  <a:gd name="T53" fmla="*/ 0 h 287"/>
                  <a:gd name="T54" fmla="*/ 0 w 332"/>
                  <a:gd name="T55" fmla="*/ 0 h 287"/>
                  <a:gd name="T56" fmla="*/ 0 w 332"/>
                  <a:gd name="T57" fmla="*/ 0 h 287"/>
                  <a:gd name="T58" fmla="*/ 0 w 332"/>
                  <a:gd name="T59" fmla="*/ 0 h 287"/>
                  <a:gd name="T60" fmla="*/ 0 w 332"/>
                  <a:gd name="T61" fmla="*/ 0 h 287"/>
                  <a:gd name="T62" fmla="*/ 0 w 332"/>
                  <a:gd name="T63" fmla="*/ 0 h 287"/>
                  <a:gd name="T64" fmla="*/ 0 w 332"/>
                  <a:gd name="T65" fmla="*/ 0 h 287"/>
                  <a:gd name="T66" fmla="*/ 0 w 332"/>
                  <a:gd name="T67" fmla="*/ 0 h 287"/>
                  <a:gd name="T68" fmla="*/ 0 w 332"/>
                  <a:gd name="T69" fmla="*/ 0 h 287"/>
                  <a:gd name="T70" fmla="*/ 0 w 332"/>
                  <a:gd name="T71" fmla="*/ 0 h 287"/>
                  <a:gd name="T72" fmla="*/ 0 w 332"/>
                  <a:gd name="T73" fmla="*/ 0 h 287"/>
                  <a:gd name="T74" fmla="*/ 0 w 332"/>
                  <a:gd name="T75" fmla="*/ 0 h 287"/>
                  <a:gd name="T76" fmla="*/ 0 w 332"/>
                  <a:gd name="T77" fmla="*/ 0 h 287"/>
                  <a:gd name="T78" fmla="*/ 0 w 332"/>
                  <a:gd name="T79" fmla="*/ 0 h 287"/>
                  <a:gd name="T80" fmla="*/ 0 w 332"/>
                  <a:gd name="T81" fmla="*/ 0 h 287"/>
                  <a:gd name="T82" fmla="*/ 0 w 332"/>
                  <a:gd name="T83" fmla="*/ 0 h 287"/>
                  <a:gd name="T84" fmla="*/ 0 w 332"/>
                  <a:gd name="T85" fmla="*/ 0 h 287"/>
                  <a:gd name="T86" fmla="*/ 0 w 332"/>
                  <a:gd name="T87" fmla="*/ 0 h 287"/>
                  <a:gd name="T88" fmla="*/ 0 w 332"/>
                  <a:gd name="T89" fmla="*/ 0 h 287"/>
                  <a:gd name="T90" fmla="*/ 0 w 332"/>
                  <a:gd name="T91" fmla="*/ 0 h 287"/>
                  <a:gd name="T92" fmla="*/ 0 w 332"/>
                  <a:gd name="T93" fmla="*/ 0 h 287"/>
                  <a:gd name="T94" fmla="*/ 0 w 332"/>
                  <a:gd name="T95" fmla="*/ 0 h 287"/>
                  <a:gd name="T96" fmla="*/ 0 w 332"/>
                  <a:gd name="T97" fmla="*/ 0 h 287"/>
                  <a:gd name="T98" fmla="*/ 0 w 332"/>
                  <a:gd name="T99" fmla="*/ 0 h 287"/>
                  <a:gd name="T100" fmla="*/ 0 w 332"/>
                  <a:gd name="T101" fmla="*/ 0 h 287"/>
                  <a:gd name="T102" fmla="*/ 0 w 332"/>
                  <a:gd name="T103" fmla="*/ 0 h 287"/>
                  <a:gd name="T104" fmla="*/ 0 w 332"/>
                  <a:gd name="T105" fmla="*/ 0 h 287"/>
                  <a:gd name="T106" fmla="*/ 0 w 332"/>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2"/>
                  <a:gd name="T163" fmla="*/ 0 h 287"/>
                  <a:gd name="T164" fmla="*/ 332 w 332"/>
                  <a:gd name="T165" fmla="*/ 287 h 2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1" name="Freeform 428"/>
              <p:cNvSpPr>
                <a:spLocks/>
              </p:cNvSpPr>
              <p:nvPr/>
            </p:nvSpPr>
            <p:spPr bwMode="auto">
              <a:xfrm>
                <a:off x="1102" y="1190"/>
                <a:ext cx="111" cy="27"/>
              </a:xfrm>
              <a:custGeom>
                <a:avLst/>
                <a:gdLst>
                  <a:gd name="T0" fmla="*/ 0 w 345"/>
                  <a:gd name="T1" fmla="*/ 0 h 86"/>
                  <a:gd name="T2" fmla="*/ 0 w 345"/>
                  <a:gd name="T3" fmla="*/ 0 h 86"/>
                  <a:gd name="T4" fmla="*/ 0 w 345"/>
                  <a:gd name="T5" fmla="*/ 0 h 86"/>
                  <a:gd name="T6" fmla="*/ 0 w 345"/>
                  <a:gd name="T7" fmla="*/ 0 h 86"/>
                  <a:gd name="T8" fmla="*/ 0 w 345"/>
                  <a:gd name="T9" fmla="*/ 0 h 86"/>
                  <a:gd name="T10" fmla="*/ 0 w 345"/>
                  <a:gd name="T11" fmla="*/ 0 h 86"/>
                  <a:gd name="T12" fmla="*/ 0 w 345"/>
                  <a:gd name="T13" fmla="*/ 0 h 86"/>
                  <a:gd name="T14" fmla="*/ 0 w 345"/>
                  <a:gd name="T15" fmla="*/ 0 h 86"/>
                  <a:gd name="T16" fmla="*/ 0 w 345"/>
                  <a:gd name="T17" fmla="*/ 0 h 86"/>
                  <a:gd name="T18" fmla="*/ 0 w 345"/>
                  <a:gd name="T19" fmla="*/ 0 h 86"/>
                  <a:gd name="T20" fmla="*/ 0 w 345"/>
                  <a:gd name="T21" fmla="*/ 0 h 86"/>
                  <a:gd name="T22" fmla="*/ 0 w 345"/>
                  <a:gd name="T23" fmla="*/ 0 h 86"/>
                  <a:gd name="T24" fmla="*/ 0 w 345"/>
                  <a:gd name="T25" fmla="*/ 0 h 86"/>
                  <a:gd name="T26" fmla="*/ 0 w 345"/>
                  <a:gd name="T27" fmla="*/ 0 h 86"/>
                  <a:gd name="T28" fmla="*/ 0 w 345"/>
                  <a:gd name="T29" fmla="*/ 0 h 86"/>
                  <a:gd name="T30" fmla="*/ 0 w 345"/>
                  <a:gd name="T31" fmla="*/ 0 h 86"/>
                  <a:gd name="T32" fmla="*/ 0 w 345"/>
                  <a:gd name="T33" fmla="*/ 0 h 86"/>
                  <a:gd name="T34" fmla="*/ 0 w 345"/>
                  <a:gd name="T35" fmla="*/ 0 h 86"/>
                  <a:gd name="T36" fmla="*/ 0 w 345"/>
                  <a:gd name="T37" fmla="*/ 0 h 86"/>
                  <a:gd name="T38" fmla="*/ 0 w 345"/>
                  <a:gd name="T39" fmla="*/ 0 h 86"/>
                  <a:gd name="T40" fmla="*/ 0 w 345"/>
                  <a:gd name="T41" fmla="*/ 0 h 86"/>
                  <a:gd name="T42" fmla="*/ 0 w 345"/>
                  <a:gd name="T43" fmla="*/ 0 h 86"/>
                  <a:gd name="T44" fmla="*/ 0 w 345"/>
                  <a:gd name="T45" fmla="*/ 0 h 86"/>
                  <a:gd name="T46" fmla="*/ 0 w 345"/>
                  <a:gd name="T47" fmla="*/ 0 h 86"/>
                  <a:gd name="T48" fmla="*/ 0 w 345"/>
                  <a:gd name="T49" fmla="*/ 0 h 86"/>
                  <a:gd name="T50" fmla="*/ 0 w 345"/>
                  <a:gd name="T51" fmla="*/ 0 h 86"/>
                  <a:gd name="T52" fmla="*/ 0 w 345"/>
                  <a:gd name="T53" fmla="*/ 0 h 86"/>
                  <a:gd name="T54" fmla="*/ 0 w 345"/>
                  <a:gd name="T55" fmla="*/ 0 h 86"/>
                  <a:gd name="T56" fmla="*/ 0 w 345"/>
                  <a:gd name="T57" fmla="*/ 0 h 86"/>
                  <a:gd name="T58" fmla="*/ 0 w 345"/>
                  <a:gd name="T59" fmla="*/ 0 h 86"/>
                  <a:gd name="T60" fmla="*/ 0 w 345"/>
                  <a:gd name="T61" fmla="*/ 0 h 86"/>
                  <a:gd name="T62" fmla="*/ 0 w 345"/>
                  <a:gd name="T63" fmla="*/ 0 h 86"/>
                  <a:gd name="T64" fmla="*/ 0 w 345"/>
                  <a:gd name="T65" fmla="*/ 0 h 86"/>
                  <a:gd name="T66" fmla="*/ 0 w 345"/>
                  <a:gd name="T67" fmla="*/ 0 h 86"/>
                  <a:gd name="T68" fmla="*/ 0 w 345"/>
                  <a:gd name="T69" fmla="*/ 0 h 86"/>
                  <a:gd name="T70" fmla="*/ 0 w 345"/>
                  <a:gd name="T71" fmla="*/ 0 h 86"/>
                  <a:gd name="T72" fmla="*/ 0 w 345"/>
                  <a:gd name="T73" fmla="*/ 0 h 86"/>
                  <a:gd name="T74" fmla="*/ 0 w 345"/>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5"/>
                  <a:gd name="T115" fmla="*/ 0 h 86"/>
                  <a:gd name="T116" fmla="*/ 345 w 345"/>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2" name="Freeform 429"/>
              <p:cNvSpPr>
                <a:spLocks/>
              </p:cNvSpPr>
              <p:nvPr/>
            </p:nvSpPr>
            <p:spPr bwMode="auto">
              <a:xfrm>
                <a:off x="1158" y="1199"/>
                <a:ext cx="149" cy="43"/>
              </a:xfrm>
              <a:custGeom>
                <a:avLst/>
                <a:gdLst>
                  <a:gd name="T0" fmla="*/ 0 w 464"/>
                  <a:gd name="T1" fmla="*/ 0 h 130"/>
                  <a:gd name="T2" fmla="*/ 0 w 464"/>
                  <a:gd name="T3" fmla="*/ 0 h 130"/>
                  <a:gd name="T4" fmla="*/ 0 w 464"/>
                  <a:gd name="T5" fmla="*/ 0 h 130"/>
                  <a:gd name="T6" fmla="*/ 0 w 464"/>
                  <a:gd name="T7" fmla="*/ 0 h 130"/>
                  <a:gd name="T8" fmla="*/ 0 w 464"/>
                  <a:gd name="T9" fmla="*/ 0 h 130"/>
                  <a:gd name="T10" fmla="*/ 0 w 464"/>
                  <a:gd name="T11" fmla="*/ 0 h 130"/>
                  <a:gd name="T12" fmla="*/ 0 w 464"/>
                  <a:gd name="T13" fmla="*/ 0 h 130"/>
                  <a:gd name="T14" fmla="*/ 0 w 464"/>
                  <a:gd name="T15" fmla="*/ 0 h 130"/>
                  <a:gd name="T16" fmla="*/ 0 w 464"/>
                  <a:gd name="T17" fmla="*/ 0 h 130"/>
                  <a:gd name="T18" fmla="*/ 0 w 464"/>
                  <a:gd name="T19" fmla="*/ 0 h 130"/>
                  <a:gd name="T20" fmla="*/ 0 w 464"/>
                  <a:gd name="T21" fmla="*/ 0 h 130"/>
                  <a:gd name="T22" fmla="*/ 0 w 464"/>
                  <a:gd name="T23" fmla="*/ 0 h 130"/>
                  <a:gd name="T24" fmla="*/ 0 w 464"/>
                  <a:gd name="T25" fmla="*/ 0 h 130"/>
                  <a:gd name="T26" fmla="*/ 0 w 464"/>
                  <a:gd name="T27" fmla="*/ 0 h 130"/>
                  <a:gd name="T28" fmla="*/ 0 w 464"/>
                  <a:gd name="T29" fmla="*/ 0 h 130"/>
                  <a:gd name="T30" fmla="*/ 0 w 464"/>
                  <a:gd name="T31" fmla="*/ 0 h 130"/>
                  <a:gd name="T32" fmla="*/ 0 w 464"/>
                  <a:gd name="T33" fmla="*/ 0 h 130"/>
                  <a:gd name="T34" fmla="*/ 0 w 464"/>
                  <a:gd name="T35" fmla="*/ 0 h 130"/>
                  <a:gd name="T36" fmla="*/ 0 w 464"/>
                  <a:gd name="T37" fmla="*/ 0 h 130"/>
                  <a:gd name="T38" fmla="*/ 0 w 464"/>
                  <a:gd name="T39" fmla="*/ 0 h 130"/>
                  <a:gd name="T40" fmla="*/ 0 w 464"/>
                  <a:gd name="T41" fmla="*/ 0 h 130"/>
                  <a:gd name="T42" fmla="*/ 0 w 464"/>
                  <a:gd name="T43" fmla="*/ 0 h 130"/>
                  <a:gd name="T44" fmla="*/ 0 w 464"/>
                  <a:gd name="T45" fmla="*/ 0 h 130"/>
                  <a:gd name="T46" fmla="*/ 0 w 464"/>
                  <a:gd name="T47" fmla="*/ 0 h 130"/>
                  <a:gd name="T48" fmla="*/ 0 w 464"/>
                  <a:gd name="T49" fmla="*/ 0 h 130"/>
                  <a:gd name="T50" fmla="*/ 0 w 464"/>
                  <a:gd name="T51" fmla="*/ 0 h 130"/>
                  <a:gd name="T52" fmla="*/ 0 w 464"/>
                  <a:gd name="T53" fmla="*/ 0 h 130"/>
                  <a:gd name="T54" fmla="*/ 0 w 464"/>
                  <a:gd name="T55" fmla="*/ 0 h 130"/>
                  <a:gd name="T56" fmla="*/ 0 w 464"/>
                  <a:gd name="T57" fmla="*/ 0 h 130"/>
                  <a:gd name="T58" fmla="*/ 0 w 464"/>
                  <a:gd name="T59" fmla="*/ 0 h 130"/>
                  <a:gd name="T60" fmla="*/ 0 w 464"/>
                  <a:gd name="T61" fmla="*/ 0 h 130"/>
                  <a:gd name="T62" fmla="*/ 0 w 464"/>
                  <a:gd name="T63" fmla="*/ 0 h 130"/>
                  <a:gd name="T64" fmla="*/ 0 w 464"/>
                  <a:gd name="T65" fmla="*/ 0 h 130"/>
                  <a:gd name="T66" fmla="*/ 0 w 464"/>
                  <a:gd name="T67" fmla="*/ 0 h 130"/>
                  <a:gd name="T68" fmla="*/ 0 w 464"/>
                  <a:gd name="T69" fmla="*/ 0 h 130"/>
                  <a:gd name="T70" fmla="*/ 0 w 464"/>
                  <a:gd name="T71" fmla="*/ 0 h 130"/>
                  <a:gd name="T72" fmla="*/ 0 w 464"/>
                  <a:gd name="T73" fmla="*/ 0 h 130"/>
                  <a:gd name="T74" fmla="*/ 0 w 464"/>
                  <a:gd name="T75" fmla="*/ 0 h 130"/>
                  <a:gd name="T76" fmla="*/ 0 w 464"/>
                  <a:gd name="T77" fmla="*/ 0 h 130"/>
                  <a:gd name="T78" fmla="*/ 0 w 464"/>
                  <a:gd name="T79" fmla="*/ 0 h 130"/>
                  <a:gd name="T80" fmla="*/ 0 w 464"/>
                  <a:gd name="T81" fmla="*/ 0 h 130"/>
                  <a:gd name="T82" fmla="*/ 0 w 464"/>
                  <a:gd name="T83" fmla="*/ 0 h 130"/>
                  <a:gd name="T84" fmla="*/ 0 w 464"/>
                  <a:gd name="T85" fmla="*/ 0 h 130"/>
                  <a:gd name="T86" fmla="*/ 0 w 464"/>
                  <a:gd name="T87" fmla="*/ 0 h 130"/>
                  <a:gd name="T88" fmla="*/ 0 w 464"/>
                  <a:gd name="T89" fmla="*/ 0 h 130"/>
                  <a:gd name="T90" fmla="*/ 0 w 464"/>
                  <a:gd name="T91" fmla="*/ 0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4"/>
                  <a:gd name="T139" fmla="*/ 0 h 130"/>
                  <a:gd name="T140" fmla="*/ 464 w 464"/>
                  <a:gd name="T141" fmla="*/ 130 h 1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3" name="Freeform 430"/>
              <p:cNvSpPr>
                <a:spLocks/>
              </p:cNvSpPr>
              <p:nvPr/>
            </p:nvSpPr>
            <p:spPr bwMode="auto">
              <a:xfrm>
                <a:off x="1472" y="1205"/>
                <a:ext cx="153" cy="31"/>
              </a:xfrm>
              <a:custGeom>
                <a:avLst/>
                <a:gdLst>
                  <a:gd name="T0" fmla="*/ 0 w 472"/>
                  <a:gd name="T1" fmla="*/ 0 h 92"/>
                  <a:gd name="T2" fmla="*/ 0 w 472"/>
                  <a:gd name="T3" fmla="*/ 0 h 92"/>
                  <a:gd name="T4" fmla="*/ 0 w 472"/>
                  <a:gd name="T5" fmla="*/ 0 h 92"/>
                  <a:gd name="T6" fmla="*/ 0 w 472"/>
                  <a:gd name="T7" fmla="*/ 0 h 92"/>
                  <a:gd name="T8" fmla="*/ 0 w 472"/>
                  <a:gd name="T9" fmla="*/ 0 h 92"/>
                  <a:gd name="T10" fmla="*/ 0 w 472"/>
                  <a:gd name="T11" fmla="*/ 0 h 92"/>
                  <a:gd name="T12" fmla="*/ 0 w 472"/>
                  <a:gd name="T13" fmla="*/ 0 h 92"/>
                  <a:gd name="T14" fmla="*/ 0 w 472"/>
                  <a:gd name="T15" fmla="*/ 0 h 92"/>
                  <a:gd name="T16" fmla="*/ 0 w 472"/>
                  <a:gd name="T17" fmla="*/ 0 h 92"/>
                  <a:gd name="T18" fmla="*/ 0 w 472"/>
                  <a:gd name="T19" fmla="*/ 0 h 92"/>
                  <a:gd name="T20" fmla="*/ 0 w 472"/>
                  <a:gd name="T21" fmla="*/ 0 h 92"/>
                  <a:gd name="T22" fmla="*/ 0 w 472"/>
                  <a:gd name="T23" fmla="*/ 0 h 92"/>
                  <a:gd name="T24" fmla="*/ 0 w 472"/>
                  <a:gd name="T25" fmla="*/ 0 h 92"/>
                  <a:gd name="T26" fmla="*/ 0 w 472"/>
                  <a:gd name="T27" fmla="*/ 0 h 92"/>
                  <a:gd name="T28" fmla="*/ 0 w 472"/>
                  <a:gd name="T29" fmla="*/ 0 h 92"/>
                  <a:gd name="T30" fmla="*/ 0 w 472"/>
                  <a:gd name="T31" fmla="*/ 0 h 92"/>
                  <a:gd name="T32" fmla="*/ 0 w 472"/>
                  <a:gd name="T33" fmla="*/ 0 h 92"/>
                  <a:gd name="T34" fmla="*/ 0 w 472"/>
                  <a:gd name="T35" fmla="*/ 0 h 92"/>
                  <a:gd name="T36" fmla="*/ 0 w 472"/>
                  <a:gd name="T37" fmla="*/ 0 h 92"/>
                  <a:gd name="T38" fmla="*/ 0 w 472"/>
                  <a:gd name="T39" fmla="*/ 0 h 92"/>
                  <a:gd name="T40" fmla="*/ 0 w 472"/>
                  <a:gd name="T41" fmla="*/ 0 h 92"/>
                  <a:gd name="T42" fmla="*/ 0 w 472"/>
                  <a:gd name="T43" fmla="*/ 0 h 92"/>
                  <a:gd name="T44" fmla="*/ 0 w 472"/>
                  <a:gd name="T45" fmla="*/ 0 h 92"/>
                  <a:gd name="T46" fmla="*/ 0 w 472"/>
                  <a:gd name="T47" fmla="*/ 0 h 92"/>
                  <a:gd name="T48" fmla="*/ 0 w 472"/>
                  <a:gd name="T49" fmla="*/ 0 h 92"/>
                  <a:gd name="T50" fmla="*/ 0 w 472"/>
                  <a:gd name="T51" fmla="*/ 0 h 92"/>
                  <a:gd name="T52" fmla="*/ 0 w 472"/>
                  <a:gd name="T53" fmla="*/ 0 h 92"/>
                  <a:gd name="T54" fmla="*/ 0 w 472"/>
                  <a:gd name="T55" fmla="*/ 0 h 92"/>
                  <a:gd name="T56" fmla="*/ 0 w 472"/>
                  <a:gd name="T57" fmla="*/ 0 h 92"/>
                  <a:gd name="T58" fmla="*/ 0 w 472"/>
                  <a:gd name="T59" fmla="*/ 0 h 92"/>
                  <a:gd name="T60" fmla="*/ 0 w 472"/>
                  <a:gd name="T61" fmla="*/ 0 h 92"/>
                  <a:gd name="T62" fmla="*/ 0 w 472"/>
                  <a:gd name="T63" fmla="*/ 0 h 92"/>
                  <a:gd name="T64" fmla="*/ 0 w 472"/>
                  <a:gd name="T65" fmla="*/ 0 h 92"/>
                  <a:gd name="T66" fmla="*/ 0 w 472"/>
                  <a:gd name="T67" fmla="*/ 0 h 92"/>
                  <a:gd name="T68" fmla="*/ 0 w 472"/>
                  <a:gd name="T69" fmla="*/ 0 h 92"/>
                  <a:gd name="T70" fmla="*/ 0 w 472"/>
                  <a:gd name="T71" fmla="*/ 0 h 92"/>
                  <a:gd name="T72" fmla="*/ 0 w 472"/>
                  <a:gd name="T73" fmla="*/ 0 h 92"/>
                  <a:gd name="T74" fmla="*/ 0 w 472"/>
                  <a:gd name="T75" fmla="*/ 0 h 92"/>
                  <a:gd name="T76" fmla="*/ 0 w 472"/>
                  <a:gd name="T77" fmla="*/ 0 h 92"/>
                  <a:gd name="T78" fmla="*/ 0 w 472"/>
                  <a:gd name="T79" fmla="*/ 0 h 92"/>
                  <a:gd name="T80" fmla="*/ 0 w 472"/>
                  <a:gd name="T81" fmla="*/ 0 h 92"/>
                  <a:gd name="T82" fmla="*/ 0 w 472"/>
                  <a:gd name="T83" fmla="*/ 0 h 92"/>
                  <a:gd name="T84" fmla="*/ 0 w 472"/>
                  <a:gd name="T85" fmla="*/ 0 h 92"/>
                  <a:gd name="T86" fmla="*/ 0 w 472"/>
                  <a:gd name="T87" fmla="*/ 0 h 92"/>
                  <a:gd name="T88" fmla="*/ 0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2"/>
                  <a:gd name="T136" fmla="*/ 0 h 92"/>
                  <a:gd name="T137" fmla="*/ 472 w 472"/>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4" name="Freeform 431"/>
              <p:cNvSpPr>
                <a:spLocks/>
              </p:cNvSpPr>
              <p:nvPr/>
            </p:nvSpPr>
            <p:spPr bwMode="auto">
              <a:xfrm>
                <a:off x="1513" y="1136"/>
                <a:ext cx="106" cy="45"/>
              </a:xfrm>
              <a:custGeom>
                <a:avLst/>
                <a:gdLst>
                  <a:gd name="T0" fmla="*/ 0 w 326"/>
                  <a:gd name="T1" fmla="*/ 0 h 135"/>
                  <a:gd name="T2" fmla="*/ 0 w 326"/>
                  <a:gd name="T3" fmla="*/ 0 h 135"/>
                  <a:gd name="T4" fmla="*/ 0 w 326"/>
                  <a:gd name="T5" fmla="*/ 0 h 135"/>
                  <a:gd name="T6" fmla="*/ 0 w 326"/>
                  <a:gd name="T7" fmla="*/ 0 h 135"/>
                  <a:gd name="T8" fmla="*/ 0 w 326"/>
                  <a:gd name="T9" fmla="*/ 0 h 135"/>
                  <a:gd name="T10" fmla="*/ 0 w 326"/>
                  <a:gd name="T11" fmla="*/ 0 h 135"/>
                  <a:gd name="T12" fmla="*/ 0 w 326"/>
                  <a:gd name="T13" fmla="*/ 0 h 135"/>
                  <a:gd name="T14" fmla="*/ 0 w 326"/>
                  <a:gd name="T15" fmla="*/ 0 h 135"/>
                  <a:gd name="T16" fmla="*/ 0 w 326"/>
                  <a:gd name="T17" fmla="*/ 0 h 135"/>
                  <a:gd name="T18" fmla="*/ 0 w 326"/>
                  <a:gd name="T19" fmla="*/ 0 h 135"/>
                  <a:gd name="T20" fmla="*/ 0 w 326"/>
                  <a:gd name="T21" fmla="*/ 0 h 135"/>
                  <a:gd name="T22" fmla="*/ 0 w 326"/>
                  <a:gd name="T23" fmla="*/ 0 h 135"/>
                  <a:gd name="T24" fmla="*/ 0 w 326"/>
                  <a:gd name="T25" fmla="*/ 0 h 135"/>
                  <a:gd name="T26" fmla="*/ 0 w 326"/>
                  <a:gd name="T27" fmla="*/ 0 h 135"/>
                  <a:gd name="T28" fmla="*/ 0 w 326"/>
                  <a:gd name="T29" fmla="*/ 0 h 135"/>
                  <a:gd name="T30" fmla="*/ 0 w 326"/>
                  <a:gd name="T31" fmla="*/ 0 h 135"/>
                  <a:gd name="T32" fmla="*/ 0 w 326"/>
                  <a:gd name="T33" fmla="*/ 0 h 135"/>
                  <a:gd name="T34" fmla="*/ 0 w 326"/>
                  <a:gd name="T35" fmla="*/ 0 h 135"/>
                  <a:gd name="T36" fmla="*/ 0 w 326"/>
                  <a:gd name="T37" fmla="*/ 0 h 135"/>
                  <a:gd name="T38" fmla="*/ 0 w 326"/>
                  <a:gd name="T39" fmla="*/ 0 h 135"/>
                  <a:gd name="T40" fmla="*/ 0 w 326"/>
                  <a:gd name="T41" fmla="*/ 0 h 135"/>
                  <a:gd name="T42" fmla="*/ 0 w 326"/>
                  <a:gd name="T43" fmla="*/ 0 h 135"/>
                  <a:gd name="T44" fmla="*/ 0 w 326"/>
                  <a:gd name="T45" fmla="*/ 0 h 135"/>
                  <a:gd name="T46" fmla="*/ 0 w 326"/>
                  <a:gd name="T47" fmla="*/ 0 h 135"/>
                  <a:gd name="T48" fmla="*/ 0 w 326"/>
                  <a:gd name="T49" fmla="*/ 0 h 135"/>
                  <a:gd name="T50" fmla="*/ 0 w 326"/>
                  <a:gd name="T51" fmla="*/ 0 h 135"/>
                  <a:gd name="T52" fmla="*/ 0 w 326"/>
                  <a:gd name="T53" fmla="*/ 0 h 135"/>
                  <a:gd name="T54" fmla="*/ 0 w 326"/>
                  <a:gd name="T55" fmla="*/ 0 h 135"/>
                  <a:gd name="T56" fmla="*/ 0 w 326"/>
                  <a:gd name="T57" fmla="*/ 0 h 135"/>
                  <a:gd name="T58" fmla="*/ 0 w 326"/>
                  <a:gd name="T59" fmla="*/ 0 h 135"/>
                  <a:gd name="T60" fmla="*/ 0 w 326"/>
                  <a:gd name="T61" fmla="*/ 0 h 135"/>
                  <a:gd name="T62" fmla="*/ 0 w 326"/>
                  <a:gd name="T63" fmla="*/ 0 h 135"/>
                  <a:gd name="T64" fmla="*/ 0 w 326"/>
                  <a:gd name="T65" fmla="*/ 0 h 135"/>
                  <a:gd name="T66" fmla="*/ 0 w 326"/>
                  <a:gd name="T67" fmla="*/ 0 h 135"/>
                  <a:gd name="T68" fmla="*/ 0 w 326"/>
                  <a:gd name="T69" fmla="*/ 0 h 135"/>
                  <a:gd name="T70" fmla="*/ 0 w 326"/>
                  <a:gd name="T71" fmla="*/ 0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6"/>
                  <a:gd name="T109" fmla="*/ 0 h 135"/>
                  <a:gd name="T110" fmla="*/ 326 w 326"/>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5" name="Freeform 432"/>
              <p:cNvSpPr>
                <a:spLocks/>
              </p:cNvSpPr>
              <p:nvPr/>
            </p:nvSpPr>
            <p:spPr bwMode="auto">
              <a:xfrm>
                <a:off x="1584" y="1245"/>
                <a:ext cx="51" cy="18"/>
              </a:xfrm>
              <a:custGeom>
                <a:avLst/>
                <a:gdLst>
                  <a:gd name="T0" fmla="*/ 0 w 159"/>
                  <a:gd name="T1" fmla="*/ 0 h 56"/>
                  <a:gd name="T2" fmla="*/ 0 w 159"/>
                  <a:gd name="T3" fmla="*/ 0 h 56"/>
                  <a:gd name="T4" fmla="*/ 0 w 159"/>
                  <a:gd name="T5" fmla="*/ 0 h 56"/>
                  <a:gd name="T6" fmla="*/ 0 w 159"/>
                  <a:gd name="T7" fmla="*/ 0 h 56"/>
                  <a:gd name="T8" fmla="*/ 0 w 159"/>
                  <a:gd name="T9" fmla="*/ 0 h 56"/>
                  <a:gd name="T10" fmla="*/ 0 w 159"/>
                  <a:gd name="T11" fmla="*/ 0 h 56"/>
                  <a:gd name="T12" fmla="*/ 0 w 159"/>
                  <a:gd name="T13" fmla="*/ 0 h 56"/>
                  <a:gd name="T14" fmla="*/ 0 w 159"/>
                  <a:gd name="T15" fmla="*/ 0 h 56"/>
                  <a:gd name="T16" fmla="*/ 0 w 159"/>
                  <a:gd name="T17" fmla="*/ 0 h 56"/>
                  <a:gd name="T18" fmla="*/ 0 w 159"/>
                  <a:gd name="T19" fmla="*/ 0 h 56"/>
                  <a:gd name="T20" fmla="*/ 0 w 159"/>
                  <a:gd name="T21" fmla="*/ 0 h 56"/>
                  <a:gd name="T22" fmla="*/ 0 w 159"/>
                  <a:gd name="T23" fmla="*/ 0 h 56"/>
                  <a:gd name="T24" fmla="*/ 0 w 159"/>
                  <a:gd name="T25" fmla="*/ 0 h 56"/>
                  <a:gd name="T26" fmla="*/ 0 w 159"/>
                  <a:gd name="T27" fmla="*/ 0 h 56"/>
                  <a:gd name="T28" fmla="*/ 0 w 159"/>
                  <a:gd name="T29" fmla="*/ 0 h 56"/>
                  <a:gd name="T30" fmla="*/ 0 w 159"/>
                  <a:gd name="T31" fmla="*/ 0 h 56"/>
                  <a:gd name="T32" fmla="*/ 0 w 159"/>
                  <a:gd name="T33" fmla="*/ 0 h 56"/>
                  <a:gd name="T34" fmla="*/ 0 w 159"/>
                  <a:gd name="T35" fmla="*/ 0 h 56"/>
                  <a:gd name="T36" fmla="*/ 0 w 159"/>
                  <a:gd name="T37" fmla="*/ 0 h 56"/>
                  <a:gd name="T38" fmla="*/ 0 w 159"/>
                  <a:gd name="T39" fmla="*/ 0 h 56"/>
                  <a:gd name="T40" fmla="*/ 0 w 159"/>
                  <a:gd name="T41" fmla="*/ 0 h 56"/>
                  <a:gd name="T42" fmla="*/ 0 w 159"/>
                  <a:gd name="T43" fmla="*/ 0 h 56"/>
                  <a:gd name="T44" fmla="*/ 0 w 159"/>
                  <a:gd name="T45" fmla="*/ 0 h 56"/>
                  <a:gd name="T46" fmla="*/ 0 w 159"/>
                  <a:gd name="T47" fmla="*/ 0 h 56"/>
                  <a:gd name="T48" fmla="*/ 0 w 159"/>
                  <a:gd name="T49" fmla="*/ 0 h 56"/>
                  <a:gd name="T50" fmla="*/ 0 w 159"/>
                  <a:gd name="T51" fmla="*/ 0 h 56"/>
                  <a:gd name="T52" fmla="*/ 0 w 159"/>
                  <a:gd name="T53" fmla="*/ 0 h 56"/>
                  <a:gd name="T54" fmla="*/ 0 w 159"/>
                  <a:gd name="T55" fmla="*/ 0 h 56"/>
                  <a:gd name="T56" fmla="*/ 0 w 159"/>
                  <a:gd name="T57" fmla="*/ 0 h 56"/>
                  <a:gd name="T58" fmla="*/ 0 w 159"/>
                  <a:gd name="T59" fmla="*/ 0 h 56"/>
                  <a:gd name="T60" fmla="*/ 0 w 159"/>
                  <a:gd name="T61" fmla="*/ 0 h 56"/>
                  <a:gd name="T62" fmla="*/ 0 w 159"/>
                  <a:gd name="T63" fmla="*/ 0 h 56"/>
                  <a:gd name="T64" fmla="*/ 0 w 159"/>
                  <a:gd name="T65" fmla="*/ 0 h 56"/>
                  <a:gd name="T66" fmla="*/ 0 w 159"/>
                  <a:gd name="T67" fmla="*/ 0 h 56"/>
                  <a:gd name="T68" fmla="*/ 0 w 159"/>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
                  <a:gd name="T106" fmla="*/ 0 h 56"/>
                  <a:gd name="T107" fmla="*/ 159 w 15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46" name="Freeform 433"/>
              <p:cNvSpPr>
                <a:spLocks/>
              </p:cNvSpPr>
              <p:nvPr/>
            </p:nvSpPr>
            <p:spPr bwMode="auto">
              <a:xfrm>
                <a:off x="534" y="1280"/>
                <a:ext cx="1205" cy="539"/>
              </a:xfrm>
              <a:custGeom>
                <a:avLst/>
                <a:gdLst>
                  <a:gd name="T0" fmla="*/ 0 w 3734"/>
                  <a:gd name="T1" fmla="*/ 0 h 1644"/>
                  <a:gd name="T2" fmla="*/ 0 w 3734"/>
                  <a:gd name="T3" fmla="*/ 0 h 1644"/>
                  <a:gd name="T4" fmla="*/ 0 w 3734"/>
                  <a:gd name="T5" fmla="*/ 0 h 1644"/>
                  <a:gd name="T6" fmla="*/ 0 w 3734"/>
                  <a:gd name="T7" fmla="*/ 0 h 1644"/>
                  <a:gd name="T8" fmla="*/ 0 w 3734"/>
                  <a:gd name="T9" fmla="*/ 0 h 1644"/>
                  <a:gd name="T10" fmla="*/ 0 w 3734"/>
                  <a:gd name="T11" fmla="*/ 0 h 1644"/>
                  <a:gd name="T12" fmla="*/ 0 w 3734"/>
                  <a:gd name="T13" fmla="*/ 0 h 1644"/>
                  <a:gd name="T14" fmla="*/ 0 w 3734"/>
                  <a:gd name="T15" fmla="*/ 0 h 1644"/>
                  <a:gd name="T16" fmla="*/ 0 w 3734"/>
                  <a:gd name="T17" fmla="*/ 0 h 1644"/>
                  <a:gd name="T18" fmla="*/ 0 w 3734"/>
                  <a:gd name="T19" fmla="*/ 0 h 1644"/>
                  <a:gd name="T20" fmla="*/ 0 w 3734"/>
                  <a:gd name="T21" fmla="*/ 0 h 1644"/>
                  <a:gd name="T22" fmla="*/ 0 w 3734"/>
                  <a:gd name="T23" fmla="*/ 0 h 1644"/>
                  <a:gd name="T24" fmla="*/ 0 w 3734"/>
                  <a:gd name="T25" fmla="*/ 0 h 1644"/>
                  <a:gd name="T26" fmla="*/ 0 w 3734"/>
                  <a:gd name="T27" fmla="*/ 0 h 1644"/>
                  <a:gd name="T28" fmla="*/ 0 w 3734"/>
                  <a:gd name="T29" fmla="*/ 0 h 1644"/>
                  <a:gd name="T30" fmla="*/ 0 w 3734"/>
                  <a:gd name="T31" fmla="*/ 0 h 1644"/>
                  <a:gd name="T32" fmla="*/ 0 w 3734"/>
                  <a:gd name="T33" fmla="*/ 0 h 1644"/>
                  <a:gd name="T34" fmla="*/ 0 w 3734"/>
                  <a:gd name="T35" fmla="*/ 0 h 1644"/>
                  <a:gd name="T36" fmla="*/ 0 w 3734"/>
                  <a:gd name="T37" fmla="*/ 0 h 1644"/>
                  <a:gd name="T38" fmla="*/ 0 w 3734"/>
                  <a:gd name="T39" fmla="*/ 0 h 1644"/>
                  <a:gd name="T40" fmla="*/ 0 w 3734"/>
                  <a:gd name="T41" fmla="*/ 0 h 1644"/>
                  <a:gd name="T42" fmla="*/ 0 w 3734"/>
                  <a:gd name="T43" fmla="*/ 0 h 1644"/>
                  <a:gd name="T44" fmla="*/ 0 w 3734"/>
                  <a:gd name="T45" fmla="*/ 0 h 1644"/>
                  <a:gd name="T46" fmla="*/ 0 w 3734"/>
                  <a:gd name="T47" fmla="*/ 0 h 1644"/>
                  <a:gd name="T48" fmla="*/ 0 w 3734"/>
                  <a:gd name="T49" fmla="*/ 0 h 1644"/>
                  <a:gd name="T50" fmla="*/ 0 w 3734"/>
                  <a:gd name="T51" fmla="*/ 0 h 1644"/>
                  <a:gd name="T52" fmla="*/ 0 w 3734"/>
                  <a:gd name="T53" fmla="*/ 0 h 1644"/>
                  <a:gd name="T54" fmla="*/ 0 w 3734"/>
                  <a:gd name="T55" fmla="*/ 0 h 1644"/>
                  <a:gd name="T56" fmla="*/ 0 w 3734"/>
                  <a:gd name="T57" fmla="*/ 0 h 1644"/>
                  <a:gd name="T58" fmla="*/ 0 w 3734"/>
                  <a:gd name="T59" fmla="*/ 0 h 1644"/>
                  <a:gd name="T60" fmla="*/ 0 w 3734"/>
                  <a:gd name="T61" fmla="*/ 0 h 1644"/>
                  <a:gd name="T62" fmla="*/ 0 w 3734"/>
                  <a:gd name="T63" fmla="*/ 0 h 1644"/>
                  <a:gd name="T64" fmla="*/ 0 w 3734"/>
                  <a:gd name="T65" fmla="*/ 0 h 1644"/>
                  <a:gd name="T66" fmla="*/ 0 w 3734"/>
                  <a:gd name="T67" fmla="*/ 0 h 1644"/>
                  <a:gd name="T68" fmla="*/ 0 w 3734"/>
                  <a:gd name="T69" fmla="*/ 0 h 1644"/>
                  <a:gd name="T70" fmla="*/ 0 w 3734"/>
                  <a:gd name="T71" fmla="*/ 0 h 1644"/>
                  <a:gd name="T72" fmla="*/ 0 w 3734"/>
                  <a:gd name="T73" fmla="*/ 0 h 1644"/>
                  <a:gd name="T74" fmla="*/ 0 w 3734"/>
                  <a:gd name="T75" fmla="*/ 0 h 1644"/>
                  <a:gd name="T76" fmla="*/ 0 w 3734"/>
                  <a:gd name="T77" fmla="*/ 0 h 1644"/>
                  <a:gd name="T78" fmla="*/ 0 w 3734"/>
                  <a:gd name="T79" fmla="*/ 0 h 1644"/>
                  <a:gd name="T80" fmla="*/ 0 w 3734"/>
                  <a:gd name="T81" fmla="*/ 0 h 1644"/>
                  <a:gd name="T82" fmla="*/ 0 w 3734"/>
                  <a:gd name="T83" fmla="*/ 0 h 1644"/>
                  <a:gd name="T84" fmla="*/ 0 w 3734"/>
                  <a:gd name="T85" fmla="*/ 0 h 1644"/>
                  <a:gd name="T86" fmla="*/ 0 w 3734"/>
                  <a:gd name="T87" fmla="*/ 0 h 1644"/>
                  <a:gd name="T88" fmla="*/ 0 w 3734"/>
                  <a:gd name="T89" fmla="*/ 0 h 1644"/>
                  <a:gd name="T90" fmla="*/ 0 w 3734"/>
                  <a:gd name="T91" fmla="*/ 0 h 1644"/>
                  <a:gd name="T92" fmla="*/ 0 w 3734"/>
                  <a:gd name="T93" fmla="*/ 0 h 1644"/>
                  <a:gd name="T94" fmla="*/ 0 w 3734"/>
                  <a:gd name="T95" fmla="*/ 0 h 1644"/>
                  <a:gd name="T96" fmla="*/ 0 w 3734"/>
                  <a:gd name="T97" fmla="*/ 0 h 1644"/>
                  <a:gd name="T98" fmla="*/ 0 w 3734"/>
                  <a:gd name="T99" fmla="*/ 0 h 1644"/>
                  <a:gd name="T100" fmla="*/ 0 w 3734"/>
                  <a:gd name="T101" fmla="*/ 0 h 1644"/>
                  <a:gd name="T102" fmla="*/ 0 w 3734"/>
                  <a:gd name="T103" fmla="*/ 0 h 1644"/>
                  <a:gd name="T104" fmla="*/ 0 w 3734"/>
                  <a:gd name="T105" fmla="*/ 0 h 1644"/>
                  <a:gd name="T106" fmla="*/ 0 w 3734"/>
                  <a:gd name="T107" fmla="*/ 0 h 1644"/>
                  <a:gd name="T108" fmla="*/ 0 w 3734"/>
                  <a:gd name="T109" fmla="*/ 0 h 1644"/>
                  <a:gd name="T110" fmla="*/ 0 w 3734"/>
                  <a:gd name="T111" fmla="*/ 0 h 1644"/>
                  <a:gd name="T112" fmla="*/ 0 w 3734"/>
                  <a:gd name="T113" fmla="*/ 0 h 1644"/>
                  <a:gd name="T114" fmla="*/ 0 w 3734"/>
                  <a:gd name="T115" fmla="*/ 0 h 1644"/>
                  <a:gd name="T116" fmla="*/ 0 w 3734"/>
                  <a:gd name="T117" fmla="*/ 0 h 1644"/>
                  <a:gd name="T118" fmla="*/ 0 w 3734"/>
                  <a:gd name="T119" fmla="*/ 0 h 1644"/>
                  <a:gd name="T120" fmla="*/ 0 w 3734"/>
                  <a:gd name="T121" fmla="*/ 0 h 1644"/>
                  <a:gd name="T122" fmla="*/ 0 w 3734"/>
                  <a:gd name="T123" fmla="*/ 0 h 1644"/>
                  <a:gd name="T124" fmla="*/ 0 w 3734"/>
                  <a:gd name="T125" fmla="*/ 0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4"/>
                  <a:gd name="T190" fmla="*/ 0 h 1644"/>
                  <a:gd name="T191" fmla="*/ 3734 w 3734"/>
                  <a:gd name="T192" fmla="*/ 1644 h 16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243" name="Freeform 434"/>
            <p:cNvSpPr>
              <a:spLocks/>
            </p:cNvSpPr>
            <p:nvPr/>
          </p:nvSpPr>
          <p:spPr bwMode="auto">
            <a:xfrm>
              <a:off x="4967287" y="4549775"/>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44" name="Freeform 435"/>
            <p:cNvSpPr>
              <a:spLocks/>
            </p:cNvSpPr>
            <p:nvPr/>
          </p:nvSpPr>
          <p:spPr bwMode="auto">
            <a:xfrm>
              <a:off x="5073650" y="4700588"/>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45" name="Freeform 436"/>
            <p:cNvSpPr>
              <a:spLocks/>
            </p:cNvSpPr>
            <p:nvPr/>
          </p:nvSpPr>
          <p:spPr bwMode="auto">
            <a:xfrm>
              <a:off x="4564063" y="3937000"/>
              <a:ext cx="249238" cy="500063"/>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46" name="Freeform 437"/>
            <p:cNvSpPr>
              <a:spLocks/>
            </p:cNvSpPr>
            <p:nvPr/>
          </p:nvSpPr>
          <p:spPr bwMode="auto">
            <a:xfrm>
              <a:off x="4240213" y="3319463"/>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6" name="Group 438"/>
            <p:cNvGrpSpPr>
              <a:grpSpLocks/>
            </p:cNvGrpSpPr>
            <p:nvPr/>
          </p:nvGrpSpPr>
          <p:grpSpPr bwMode="auto">
            <a:xfrm>
              <a:off x="2539985" y="5380043"/>
              <a:ext cx="384172" cy="1031876"/>
              <a:chOff x="1589" y="3126"/>
              <a:chExt cx="290" cy="657"/>
            </a:xfrm>
          </p:grpSpPr>
          <p:sp>
            <p:nvSpPr>
              <p:cNvPr id="41402" name="Freeform 439"/>
              <p:cNvSpPr>
                <a:spLocks/>
              </p:cNvSpPr>
              <p:nvPr/>
            </p:nvSpPr>
            <p:spPr bwMode="auto">
              <a:xfrm>
                <a:off x="1748" y="3531"/>
                <a:ext cx="15" cy="17"/>
              </a:xfrm>
              <a:custGeom>
                <a:avLst/>
                <a:gdLst>
                  <a:gd name="T0" fmla="*/ 0 w 46"/>
                  <a:gd name="T1" fmla="*/ 0 h 51"/>
                  <a:gd name="T2" fmla="*/ 0 w 46"/>
                  <a:gd name="T3" fmla="*/ 0 h 51"/>
                  <a:gd name="T4" fmla="*/ 0 w 46"/>
                  <a:gd name="T5" fmla="*/ 0 h 51"/>
                  <a:gd name="T6" fmla="*/ 0 w 46"/>
                  <a:gd name="T7" fmla="*/ 0 h 51"/>
                  <a:gd name="T8" fmla="*/ 0 w 46"/>
                  <a:gd name="T9" fmla="*/ 0 h 51"/>
                  <a:gd name="T10" fmla="*/ 0 w 46"/>
                  <a:gd name="T11" fmla="*/ 0 h 51"/>
                  <a:gd name="T12" fmla="*/ 0 w 46"/>
                  <a:gd name="T13" fmla="*/ 0 h 51"/>
                  <a:gd name="T14" fmla="*/ 0 w 46"/>
                  <a:gd name="T15" fmla="*/ 0 h 51"/>
                  <a:gd name="T16" fmla="*/ 0 w 46"/>
                  <a:gd name="T17" fmla="*/ 0 h 51"/>
                  <a:gd name="T18" fmla="*/ 0 w 46"/>
                  <a:gd name="T19" fmla="*/ 0 h 51"/>
                  <a:gd name="T20" fmla="*/ 0 w 46"/>
                  <a:gd name="T21" fmla="*/ 0 h 51"/>
                  <a:gd name="T22" fmla="*/ 0 w 46"/>
                  <a:gd name="T23" fmla="*/ 0 h 51"/>
                  <a:gd name="T24" fmla="*/ 0 w 46"/>
                  <a:gd name="T25" fmla="*/ 0 h 51"/>
                  <a:gd name="T26" fmla="*/ 0 w 46"/>
                  <a:gd name="T27" fmla="*/ 0 h 51"/>
                  <a:gd name="T28" fmla="*/ 0 w 46"/>
                  <a:gd name="T29" fmla="*/ 0 h 51"/>
                  <a:gd name="T30" fmla="*/ 0 w 46"/>
                  <a:gd name="T31" fmla="*/ 0 h 51"/>
                  <a:gd name="T32" fmla="*/ 0 w 46"/>
                  <a:gd name="T33" fmla="*/ 0 h 51"/>
                  <a:gd name="T34" fmla="*/ 0 w 46"/>
                  <a:gd name="T35" fmla="*/ 0 h 51"/>
                  <a:gd name="T36" fmla="*/ 0 w 46"/>
                  <a:gd name="T37" fmla="*/ 0 h 51"/>
                  <a:gd name="T38" fmla="*/ 0 w 46"/>
                  <a:gd name="T39" fmla="*/ 0 h 51"/>
                  <a:gd name="T40" fmla="*/ 0 w 46"/>
                  <a:gd name="T41" fmla="*/ 0 h 51"/>
                  <a:gd name="T42" fmla="*/ 0 w 46"/>
                  <a:gd name="T43" fmla="*/ 0 h 51"/>
                  <a:gd name="T44" fmla="*/ 0 w 46"/>
                  <a:gd name="T45" fmla="*/ 0 h 51"/>
                  <a:gd name="T46" fmla="*/ 0 w 46"/>
                  <a:gd name="T47" fmla="*/ 0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51"/>
                  <a:gd name="T74" fmla="*/ 46 w 4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03" name="Freeform 440"/>
              <p:cNvSpPr>
                <a:spLocks/>
              </p:cNvSpPr>
              <p:nvPr/>
            </p:nvSpPr>
            <p:spPr bwMode="auto">
              <a:xfrm>
                <a:off x="1759" y="3730"/>
                <a:ext cx="63" cy="53"/>
              </a:xfrm>
              <a:custGeom>
                <a:avLst/>
                <a:gdLst>
                  <a:gd name="T0" fmla="*/ 0 w 192"/>
                  <a:gd name="T1" fmla="*/ 0 h 158"/>
                  <a:gd name="T2" fmla="*/ 0 w 192"/>
                  <a:gd name="T3" fmla="*/ 0 h 158"/>
                  <a:gd name="T4" fmla="*/ 0 w 192"/>
                  <a:gd name="T5" fmla="*/ 0 h 158"/>
                  <a:gd name="T6" fmla="*/ 0 w 192"/>
                  <a:gd name="T7" fmla="*/ 0 h 158"/>
                  <a:gd name="T8" fmla="*/ 0 w 192"/>
                  <a:gd name="T9" fmla="*/ 0 h 158"/>
                  <a:gd name="T10" fmla="*/ 0 w 192"/>
                  <a:gd name="T11" fmla="*/ 0 h 158"/>
                  <a:gd name="T12" fmla="*/ 0 w 192"/>
                  <a:gd name="T13" fmla="*/ 0 h 158"/>
                  <a:gd name="T14" fmla="*/ 0 w 192"/>
                  <a:gd name="T15" fmla="*/ 0 h 158"/>
                  <a:gd name="T16" fmla="*/ 0 w 192"/>
                  <a:gd name="T17" fmla="*/ 0 h 158"/>
                  <a:gd name="T18" fmla="*/ 0 w 192"/>
                  <a:gd name="T19" fmla="*/ 0 h 158"/>
                  <a:gd name="T20" fmla="*/ 0 w 192"/>
                  <a:gd name="T21" fmla="*/ 0 h 158"/>
                  <a:gd name="T22" fmla="*/ 0 w 192"/>
                  <a:gd name="T23" fmla="*/ 0 h 158"/>
                  <a:gd name="T24" fmla="*/ 0 w 192"/>
                  <a:gd name="T25" fmla="*/ 0 h 158"/>
                  <a:gd name="T26" fmla="*/ 0 w 192"/>
                  <a:gd name="T27" fmla="*/ 0 h 158"/>
                  <a:gd name="T28" fmla="*/ 0 w 192"/>
                  <a:gd name="T29" fmla="*/ 0 h 158"/>
                  <a:gd name="T30" fmla="*/ 0 w 192"/>
                  <a:gd name="T31" fmla="*/ 0 h 158"/>
                  <a:gd name="T32" fmla="*/ 0 w 192"/>
                  <a:gd name="T33" fmla="*/ 0 h 158"/>
                  <a:gd name="T34" fmla="*/ 0 w 192"/>
                  <a:gd name="T35" fmla="*/ 0 h 158"/>
                  <a:gd name="T36" fmla="*/ 0 w 192"/>
                  <a:gd name="T37" fmla="*/ 0 h 158"/>
                  <a:gd name="T38" fmla="*/ 0 w 192"/>
                  <a:gd name="T39" fmla="*/ 0 h 158"/>
                  <a:gd name="T40" fmla="*/ 0 w 192"/>
                  <a:gd name="T41" fmla="*/ 0 h 158"/>
                  <a:gd name="T42" fmla="*/ 0 w 192"/>
                  <a:gd name="T43" fmla="*/ 0 h 158"/>
                  <a:gd name="T44" fmla="*/ 0 w 192"/>
                  <a:gd name="T45" fmla="*/ 0 h 158"/>
                  <a:gd name="T46" fmla="*/ 0 w 192"/>
                  <a:gd name="T47" fmla="*/ 0 h 158"/>
                  <a:gd name="T48" fmla="*/ 0 w 192"/>
                  <a:gd name="T49" fmla="*/ 0 h 158"/>
                  <a:gd name="T50" fmla="*/ 0 w 192"/>
                  <a:gd name="T51" fmla="*/ 0 h 158"/>
                  <a:gd name="T52" fmla="*/ 0 w 192"/>
                  <a:gd name="T53" fmla="*/ 0 h 158"/>
                  <a:gd name="T54" fmla="*/ 0 w 192"/>
                  <a:gd name="T55" fmla="*/ 0 h 158"/>
                  <a:gd name="T56" fmla="*/ 0 w 192"/>
                  <a:gd name="T57" fmla="*/ 0 h 158"/>
                  <a:gd name="T58" fmla="*/ 0 w 192"/>
                  <a:gd name="T59" fmla="*/ 0 h 158"/>
                  <a:gd name="T60" fmla="*/ 0 w 192"/>
                  <a:gd name="T61" fmla="*/ 0 h 158"/>
                  <a:gd name="T62" fmla="*/ 0 w 192"/>
                  <a:gd name="T63" fmla="*/ 0 h 158"/>
                  <a:gd name="T64" fmla="*/ 0 w 192"/>
                  <a:gd name="T65" fmla="*/ 0 h 158"/>
                  <a:gd name="T66" fmla="*/ 0 w 192"/>
                  <a:gd name="T67" fmla="*/ 0 h 158"/>
                  <a:gd name="T68" fmla="*/ 0 w 192"/>
                  <a:gd name="T69" fmla="*/ 0 h 158"/>
                  <a:gd name="T70" fmla="*/ 0 w 192"/>
                  <a:gd name="T71" fmla="*/ 0 h 158"/>
                  <a:gd name="T72" fmla="*/ 0 w 192"/>
                  <a:gd name="T73" fmla="*/ 0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58"/>
                  <a:gd name="T116" fmla="*/ 192 w 192"/>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04" name="Freeform 441"/>
              <p:cNvSpPr>
                <a:spLocks/>
              </p:cNvSpPr>
              <p:nvPr/>
            </p:nvSpPr>
            <p:spPr bwMode="auto">
              <a:xfrm>
                <a:off x="1589" y="3126"/>
                <a:ext cx="290" cy="606"/>
              </a:xfrm>
              <a:custGeom>
                <a:avLst/>
                <a:gdLst>
                  <a:gd name="T0" fmla="*/ 0 w 884"/>
                  <a:gd name="T1" fmla="*/ 0 h 1818"/>
                  <a:gd name="T2" fmla="*/ 0 w 884"/>
                  <a:gd name="T3" fmla="*/ 0 h 1818"/>
                  <a:gd name="T4" fmla="*/ 0 w 884"/>
                  <a:gd name="T5" fmla="*/ 0 h 1818"/>
                  <a:gd name="T6" fmla="*/ 0 w 884"/>
                  <a:gd name="T7" fmla="*/ 0 h 1818"/>
                  <a:gd name="T8" fmla="*/ 0 w 884"/>
                  <a:gd name="T9" fmla="*/ 0 h 1818"/>
                  <a:gd name="T10" fmla="*/ 0 w 884"/>
                  <a:gd name="T11" fmla="*/ 0 h 1818"/>
                  <a:gd name="T12" fmla="*/ 0 w 884"/>
                  <a:gd name="T13" fmla="*/ 0 h 1818"/>
                  <a:gd name="T14" fmla="*/ 0 w 884"/>
                  <a:gd name="T15" fmla="*/ 0 h 1818"/>
                  <a:gd name="T16" fmla="*/ 0 w 884"/>
                  <a:gd name="T17" fmla="*/ 0 h 1818"/>
                  <a:gd name="T18" fmla="*/ 0 w 884"/>
                  <a:gd name="T19" fmla="*/ 0 h 1818"/>
                  <a:gd name="T20" fmla="*/ 0 w 884"/>
                  <a:gd name="T21" fmla="*/ 0 h 1818"/>
                  <a:gd name="T22" fmla="*/ 0 w 884"/>
                  <a:gd name="T23" fmla="*/ 0 h 1818"/>
                  <a:gd name="T24" fmla="*/ 0 w 884"/>
                  <a:gd name="T25" fmla="*/ 0 h 1818"/>
                  <a:gd name="T26" fmla="*/ 0 w 884"/>
                  <a:gd name="T27" fmla="*/ 0 h 1818"/>
                  <a:gd name="T28" fmla="*/ 0 w 884"/>
                  <a:gd name="T29" fmla="*/ 0 h 1818"/>
                  <a:gd name="T30" fmla="*/ 0 w 884"/>
                  <a:gd name="T31" fmla="*/ 0 h 1818"/>
                  <a:gd name="T32" fmla="*/ 0 w 884"/>
                  <a:gd name="T33" fmla="*/ 0 h 1818"/>
                  <a:gd name="T34" fmla="*/ 0 w 884"/>
                  <a:gd name="T35" fmla="*/ 0 h 1818"/>
                  <a:gd name="T36" fmla="*/ 0 w 884"/>
                  <a:gd name="T37" fmla="*/ 0 h 1818"/>
                  <a:gd name="T38" fmla="*/ 0 w 884"/>
                  <a:gd name="T39" fmla="*/ 0 h 1818"/>
                  <a:gd name="T40" fmla="*/ 0 w 884"/>
                  <a:gd name="T41" fmla="*/ 0 h 1818"/>
                  <a:gd name="T42" fmla="*/ 0 w 884"/>
                  <a:gd name="T43" fmla="*/ 0 h 1818"/>
                  <a:gd name="T44" fmla="*/ 0 w 884"/>
                  <a:gd name="T45" fmla="*/ 0 h 1818"/>
                  <a:gd name="T46" fmla="*/ 0 w 884"/>
                  <a:gd name="T47" fmla="*/ 0 h 1818"/>
                  <a:gd name="T48" fmla="*/ 0 w 884"/>
                  <a:gd name="T49" fmla="*/ 0 h 1818"/>
                  <a:gd name="T50" fmla="*/ 0 w 884"/>
                  <a:gd name="T51" fmla="*/ 0 h 1818"/>
                  <a:gd name="T52" fmla="*/ 0 w 884"/>
                  <a:gd name="T53" fmla="*/ 0 h 1818"/>
                  <a:gd name="T54" fmla="*/ 0 w 884"/>
                  <a:gd name="T55" fmla="*/ 0 h 1818"/>
                  <a:gd name="T56" fmla="*/ 0 w 884"/>
                  <a:gd name="T57" fmla="*/ 0 h 1818"/>
                  <a:gd name="T58" fmla="*/ 0 w 884"/>
                  <a:gd name="T59" fmla="*/ 0 h 1818"/>
                  <a:gd name="T60" fmla="*/ 0 w 884"/>
                  <a:gd name="T61" fmla="*/ 0 h 1818"/>
                  <a:gd name="T62" fmla="*/ 0 w 884"/>
                  <a:gd name="T63" fmla="*/ 0 h 1818"/>
                  <a:gd name="T64" fmla="*/ 0 w 884"/>
                  <a:gd name="T65" fmla="*/ 0 h 1818"/>
                  <a:gd name="T66" fmla="*/ 0 w 884"/>
                  <a:gd name="T67" fmla="*/ 0 h 1818"/>
                  <a:gd name="T68" fmla="*/ 0 w 884"/>
                  <a:gd name="T69" fmla="*/ 0 h 1818"/>
                  <a:gd name="T70" fmla="*/ 0 w 884"/>
                  <a:gd name="T71" fmla="*/ 0 h 1818"/>
                  <a:gd name="T72" fmla="*/ 0 w 884"/>
                  <a:gd name="T73" fmla="*/ 0 h 1818"/>
                  <a:gd name="T74" fmla="*/ 0 w 884"/>
                  <a:gd name="T75" fmla="*/ 0 h 1818"/>
                  <a:gd name="T76" fmla="*/ 0 w 884"/>
                  <a:gd name="T77" fmla="*/ 0 h 1818"/>
                  <a:gd name="T78" fmla="*/ 0 w 884"/>
                  <a:gd name="T79" fmla="*/ 0 h 1818"/>
                  <a:gd name="T80" fmla="*/ 0 w 884"/>
                  <a:gd name="T81" fmla="*/ 0 h 1818"/>
                  <a:gd name="T82" fmla="*/ 0 w 884"/>
                  <a:gd name="T83" fmla="*/ 0 h 1818"/>
                  <a:gd name="T84" fmla="*/ 0 w 884"/>
                  <a:gd name="T85" fmla="*/ 0 h 1818"/>
                  <a:gd name="T86" fmla="*/ 0 w 884"/>
                  <a:gd name="T87" fmla="*/ 0 h 1818"/>
                  <a:gd name="T88" fmla="*/ 0 w 884"/>
                  <a:gd name="T89" fmla="*/ 0 h 1818"/>
                  <a:gd name="T90" fmla="*/ 0 w 884"/>
                  <a:gd name="T91" fmla="*/ 0 h 1818"/>
                  <a:gd name="T92" fmla="*/ 0 w 884"/>
                  <a:gd name="T93" fmla="*/ 0 h 1818"/>
                  <a:gd name="T94" fmla="*/ 0 w 884"/>
                  <a:gd name="T95" fmla="*/ 0 h 1818"/>
                  <a:gd name="T96" fmla="*/ 0 w 884"/>
                  <a:gd name="T97" fmla="*/ 0 h 1818"/>
                  <a:gd name="T98" fmla="*/ 0 w 884"/>
                  <a:gd name="T99" fmla="*/ 0 h 1818"/>
                  <a:gd name="T100" fmla="*/ 0 w 884"/>
                  <a:gd name="T101" fmla="*/ 0 h 1818"/>
                  <a:gd name="T102" fmla="*/ 0 w 884"/>
                  <a:gd name="T103" fmla="*/ 0 h 1818"/>
                  <a:gd name="T104" fmla="*/ 0 w 884"/>
                  <a:gd name="T105" fmla="*/ 0 h 1818"/>
                  <a:gd name="T106" fmla="*/ 0 w 884"/>
                  <a:gd name="T107" fmla="*/ 0 h 1818"/>
                  <a:gd name="T108" fmla="*/ 0 w 884"/>
                  <a:gd name="T109" fmla="*/ 0 h 1818"/>
                  <a:gd name="T110" fmla="*/ 0 w 884"/>
                  <a:gd name="T111" fmla="*/ 0 h 1818"/>
                  <a:gd name="T112" fmla="*/ 0 w 884"/>
                  <a:gd name="T113" fmla="*/ 0 h 1818"/>
                  <a:gd name="T114" fmla="*/ 0 w 884"/>
                  <a:gd name="T115" fmla="*/ 0 h 1818"/>
                  <a:gd name="T116" fmla="*/ 0 w 884"/>
                  <a:gd name="T117" fmla="*/ 0 h 1818"/>
                  <a:gd name="T118" fmla="*/ 0 w 884"/>
                  <a:gd name="T119" fmla="*/ 0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4"/>
                  <a:gd name="T181" fmla="*/ 0 h 1818"/>
                  <a:gd name="T182" fmla="*/ 884 w 884"/>
                  <a:gd name="T183" fmla="*/ 1818 h 18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248" name="Freeform 442"/>
            <p:cNvSpPr>
              <a:spLocks/>
            </p:cNvSpPr>
            <p:nvPr/>
          </p:nvSpPr>
          <p:spPr bwMode="auto">
            <a:xfrm>
              <a:off x="5249862" y="3332163"/>
              <a:ext cx="123825" cy="109537"/>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49" name="Freeform 443"/>
            <p:cNvSpPr>
              <a:spLocks/>
            </p:cNvSpPr>
            <p:nvPr/>
          </p:nvSpPr>
          <p:spPr bwMode="auto">
            <a:xfrm>
              <a:off x="4716462" y="2905125"/>
              <a:ext cx="209550" cy="150813"/>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0" name="Freeform 444"/>
            <p:cNvSpPr>
              <a:spLocks/>
            </p:cNvSpPr>
            <p:nvPr/>
          </p:nvSpPr>
          <p:spPr bwMode="auto">
            <a:xfrm>
              <a:off x="4573588" y="3236913"/>
              <a:ext cx="82550" cy="87312"/>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1" name="Freeform 445"/>
            <p:cNvSpPr>
              <a:spLocks/>
            </p:cNvSpPr>
            <p:nvPr/>
          </p:nvSpPr>
          <p:spPr bwMode="auto">
            <a:xfrm>
              <a:off x="2938463" y="4673600"/>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2" name="Freeform 446"/>
            <p:cNvSpPr>
              <a:spLocks/>
            </p:cNvSpPr>
            <p:nvPr/>
          </p:nvSpPr>
          <p:spPr bwMode="auto">
            <a:xfrm>
              <a:off x="4732337" y="3271838"/>
              <a:ext cx="133350" cy="96837"/>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3" name="Freeform 447"/>
            <p:cNvSpPr>
              <a:spLocks/>
            </p:cNvSpPr>
            <p:nvPr/>
          </p:nvSpPr>
          <p:spPr bwMode="auto">
            <a:xfrm>
              <a:off x="4087813" y="4198938"/>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4" name="Freeform 448"/>
            <p:cNvSpPr>
              <a:spLocks/>
            </p:cNvSpPr>
            <p:nvPr/>
          </p:nvSpPr>
          <p:spPr bwMode="auto">
            <a:xfrm>
              <a:off x="4435476" y="4267200"/>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5" name="Freeform 449"/>
            <p:cNvSpPr>
              <a:spLocks/>
            </p:cNvSpPr>
            <p:nvPr/>
          </p:nvSpPr>
          <p:spPr bwMode="auto">
            <a:xfrm>
              <a:off x="6886575" y="4025900"/>
              <a:ext cx="55562"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6" name="Freeform 450"/>
            <p:cNvSpPr>
              <a:spLocks/>
            </p:cNvSpPr>
            <p:nvPr/>
          </p:nvSpPr>
          <p:spPr bwMode="auto">
            <a:xfrm>
              <a:off x="2241551" y="4289425"/>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1257" name="Freeform 451"/>
            <p:cNvSpPr>
              <a:spLocks/>
            </p:cNvSpPr>
            <p:nvPr/>
          </p:nvSpPr>
          <p:spPr bwMode="auto">
            <a:xfrm>
              <a:off x="4494213" y="4557713"/>
              <a:ext cx="187325" cy="274637"/>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8" name="Freeform 452"/>
            <p:cNvSpPr>
              <a:spLocks/>
            </p:cNvSpPr>
            <p:nvPr/>
          </p:nvSpPr>
          <p:spPr bwMode="auto">
            <a:xfrm>
              <a:off x="4525963" y="3200400"/>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59" name="Freeform 453"/>
            <p:cNvSpPr>
              <a:spLocks/>
            </p:cNvSpPr>
            <p:nvPr/>
          </p:nvSpPr>
          <p:spPr bwMode="auto">
            <a:xfrm>
              <a:off x="4476751" y="3059113"/>
              <a:ext cx="168275" cy="77787"/>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0" name="Freeform 454"/>
            <p:cNvSpPr>
              <a:spLocks/>
            </p:cNvSpPr>
            <p:nvPr/>
          </p:nvSpPr>
          <p:spPr bwMode="auto">
            <a:xfrm>
              <a:off x="4440238" y="2914650"/>
              <a:ext cx="30163"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1" name="Freeform 455"/>
            <p:cNvSpPr>
              <a:spLocks/>
            </p:cNvSpPr>
            <p:nvPr/>
          </p:nvSpPr>
          <p:spPr bwMode="auto">
            <a:xfrm>
              <a:off x="4411663" y="2919413"/>
              <a:ext cx="25400" cy="58737"/>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2" name="Freeform 456"/>
            <p:cNvSpPr>
              <a:spLocks/>
            </p:cNvSpPr>
            <p:nvPr/>
          </p:nvSpPr>
          <p:spPr bwMode="auto">
            <a:xfrm>
              <a:off x="4381501" y="2865438"/>
              <a:ext cx="52387" cy="77787"/>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3" name="Freeform 457"/>
            <p:cNvSpPr>
              <a:spLocks/>
            </p:cNvSpPr>
            <p:nvPr/>
          </p:nvSpPr>
          <p:spPr bwMode="auto">
            <a:xfrm>
              <a:off x="4813300" y="3670300"/>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4" name="Freeform 458"/>
            <p:cNvSpPr>
              <a:spLocks/>
            </p:cNvSpPr>
            <p:nvPr/>
          </p:nvSpPr>
          <p:spPr bwMode="auto">
            <a:xfrm>
              <a:off x="4408488" y="3305175"/>
              <a:ext cx="17463"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5" name="Freeform 459"/>
            <p:cNvSpPr>
              <a:spLocks/>
            </p:cNvSpPr>
            <p:nvPr/>
          </p:nvSpPr>
          <p:spPr bwMode="auto">
            <a:xfrm>
              <a:off x="4097338" y="3068638"/>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9EC507"/>
            </a:solidFill>
            <a:ln w="9525">
              <a:noFill/>
              <a:round/>
              <a:headEnd/>
              <a:tailEnd/>
            </a:ln>
          </p:spPr>
          <p:txBody>
            <a:bodyPr>
              <a:prstTxWarp prst="textNoShape">
                <a:avLst/>
              </a:prstTxWarp>
            </a:bodyPr>
            <a:lstStyle/>
            <a:p>
              <a:endParaRPr lang="en-US"/>
            </a:p>
          </p:txBody>
        </p:sp>
        <p:sp>
          <p:nvSpPr>
            <p:cNvPr id="41266" name="Freeform 460"/>
            <p:cNvSpPr>
              <a:spLocks/>
            </p:cNvSpPr>
            <p:nvPr/>
          </p:nvSpPr>
          <p:spPr bwMode="auto">
            <a:xfrm>
              <a:off x="5129212" y="3290888"/>
              <a:ext cx="150813"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7" name="Freeform 461"/>
            <p:cNvSpPr>
              <a:spLocks/>
            </p:cNvSpPr>
            <p:nvPr/>
          </p:nvSpPr>
          <p:spPr bwMode="auto">
            <a:xfrm>
              <a:off x="4678362" y="3351213"/>
              <a:ext cx="147638" cy="173037"/>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8" name="Freeform 462"/>
            <p:cNvSpPr>
              <a:spLocks/>
            </p:cNvSpPr>
            <p:nvPr/>
          </p:nvSpPr>
          <p:spPr bwMode="auto">
            <a:xfrm>
              <a:off x="4762500" y="3543300"/>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69" name="Freeform 463"/>
            <p:cNvSpPr>
              <a:spLocks/>
            </p:cNvSpPr>
            <p:nvPr/>
          </p:nvSpPr>
          <p:spPr bwMode="auto">
            <a:xfrm>
              <a:off x="3841751" y="4275138"/>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0" name="Freeform 464"/>
            <p:cNvSpPr>
              <a:spLocks/>
            </p:cNvSpPr>
            <p:nvPr/>
          </p:nvSpPr>
          <p:spPr bwMode="auto">
            <a:xfrm>
              <a:off x="5886450" y="3538538"/>
              <a:ext cx="692150" cy="874712"/>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1271" name="Freeform 465"/>
            <p:cNvSpPr>
              <a:spLocks/>
            </p:cNvSpPr>
            <p:nvPr/>
          </p:nvSpPr>
          <p:spPr bwMode="auto">
            <a:xfrm>
              <a:off x="4008438" y="4333875"/>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2" name="Freeform 466"/>
            <p:cNvSpPr>
              <a:spLocks/>
            </p:cNvSpPr>
            <p:nvPr/>
          </p:nvSpPr>
          <p:spPr bwMode="auto">
            <a:xfrm>
              <a:off x="5076825" y="4529138"/>
              <a:ext cx="192087" cy="271462"/>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3" name="Freeform 467"/>
            <p:cNvSpPr>
              <a:spLocks/>
            </p:cNvSpPr>
            <p:nvPr/>
          </p:nvSpPr>
          <p:spPr bwMode="auto">
            <a:xfrm>
              <a:off x="5059362" y="3614738"/>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4" name="Freeform 468"/>
            <p:cNvSpPr>
              <a:spLocks/>
            </p:cNvSpPr>
            <p:nvPr/>
          </p:nvSpPr>
          <p:spPr bwMode="auto">
            <a:xfrm>
              <a:off x="5357812" y="3717925"/>
              <a:ext cx="22225" cy="55563"/>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5" name="Freeform 469"/>
            <p:cNvSpPr>
              <a:spLocks/>
            </p:cNvSpPr>
            <p:nvPr/>
          </p:nvSpPr>
          <p:spPr bwMode="auto">
            <a:xfrm>
              <a:off x="4645025" y="2852738"/>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6" name="Freeform 470"/>
            <p:cNvSpPr>
              <a:spLocks/>
            </p:cNvSpPr>
            <p:nvPr/>
          </p:nvSpPr>
          <p:spPr bwMode="auto">
            <a:xfrm>
              <a:off x="5056187" y="3573463"/>
              <a:ext cx="30163"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7" name="Freeform 471"/>
            <p:cNvSpPr>
              <a:spLocks/>
            </p:cNvSpPr>
            <p:nvPr/>
          </p:nvSpPr>
          <p:spPr bwMode="auto">
            <a:xfrm>
              <a:off x="4872037" y="5584825"/>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8" name="Freeform 472"/>
            <p:cNvSpPr>
              <a:spLocks/>
            </p:cNvSpPr>
            <p:nvPr/>
          </p:nvSpPr>
          <p:spPr bwMode="auto">
            <a:xfrm>
              <a:off x="4643437" y="2900363"/>
              <a:ext cx="131763" cy="84137"/>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79" name="Freeform 473"/>
            <p:cNvSpPr>
              <a:spLocks/>
            </p:cNvSpPr>
            <p:nvPr/>
          </p:nvSpPr>
          <p:spPr bwMode="auto">
            <a:xfrm>
              <a:off x="4349751" y="3086100"/>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0" name="Freeform 474"/>
            <p:cNvSpPr>
              <a:spLocks/>
            </p:cNvSpPr>
            <p:nvPr/>
          </p:nvSpPr>
          <p:spPr bwMode="auto">
            <a:xfrm>
              <a:off x="5046662" y="4970463"/>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1" name="Freeform 475"/>
            <p:cNvSpPr>
              <a:spLocks/>
            </p:cNvSpPr>
            <p:nvPr/>
          </p:nvSpPr>
          <p:spPr bwMode="auto">
            <a:xfrm>
              <a:off x="4538663" y="3541713"/>
              <a:ext cx="14288"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2" name="Freeform 476"/>
            <p:cNvSpPr>
              <a:spLocks/>
            </p:cNvSpPr>
            <p:nvPr/>
          </p:nvSpPr>
          <p:spPr bwMode="auto">
            <a:xfrm>
              <a:off x="4857750" y="5162550"/>
              <a:ext cx="188912" cy="217488"/>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3" name="Freeform 477"/>
            <p:cNvSpPr>
              <a:spLocks/>
            </p:cNvSpPr>
            <p:nvPr/>
          </p:nvSpPr>
          <p:spPr bwMode="auto">
            <a:xfrm>
              <a:off x="4770437" y="4938713"/>
              <a:ext cx="293688" cy="300037"/>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4" name="Freeform 478"/>
            <p:cNvSpPr>
              <a:spLocks/>
            </p:cNvSpPr>
            <p:nvPr/>
          </p:nvSpPr>
          <p:spPr bwMode="auto">
            <a:xfrm>
              <a:off x="4506913" y="5211763"/>
              <a:ext cx="350838"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5" name="Freeform 479"/>
            <p:cNvSpPr>
              <a:spLocks/>
            </p:cNvSpPr>
            <p:nvPr/>
          </p:nvSpPr>
          <p:spPr bwMode="auto">
            <a:xfrm>
              <a:off x="3786188" y="4141788"/>
              <a:ext cx="161925" cy="141287"/>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6" name="Freeform 480"/>
            <p:cNvSpPr>
              <a:spLocks/>
            </p:cNvSpPr>
            <p:nvPr/>
          </p:nvSpPr>
          <p:spPr bwMode="auto">
            <a:xfrm>
              <a:off x="4959350" y="4703763"/>
              <a:ext cx="269875" cy="334962"/>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7" name="Freeform 481"/>
            <p:cNvSpPr>
              <a:spLocks/>
            </p:cNvSpPr>
            <p:nvPr/>
          </p:nvSpPr>
          <p:spPr bwMode="auto">
            <a:xfrm>
              <a:off x="7523162" y="3217863"/>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8" name="Freeform 482"/>
            <p:cNvSpPr>
              <a:spLocks/>
            </p:cNvSpPr>
            <p:nvPr/>
          </p:nvSpPr>
          <p:spPr bwMode="auto">
            <a:xfrm>
              <a:off x="7381875" y="3219450"/>
              <a:ext cx="141287" cy="125413"/>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89" name="Freeform 483"/>
            <p:cNvSpPr>
              <a:spLocks/>
            </p:cNvSpPr>
            <p:nvPr/>
          </p:nvSpPr>
          <p:spPr bwMode="auto">
            <a:xfrm>
              <a:off x="7351712" y="3573463"/>
              <a:ext cx="52388"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0" name="Freeform 484"/>
            <p:cNvSpPr>
              <a:spLocks/>
            </p:cNvSpPr>
            <p:nvPr/>
          </p:nvSpPr>
          <p:spPr bwMode="auto">
            <a:xfrm>
              <a:off x="7297737" y="3587750"/>
              <a:ext cx="60325" cy="84138"/>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1" name="Freeform 485"/>
            <p:cNvSpPr>
              <a:spLocks/>
            </p:cNvSpPr>
            <p:nvPr/>
          </p:nvSpPr>
          <p:spPr bwMode="auto">
            <a:xfrm>
              <a:off x="7313612" y="3349625"/>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2" name="Freeform 486"/>
            <p:cNvSpPr>
              <a:spLocks/>
            </p:cNvSpPr>
            <p:nvPr/>
          </p:nvSpPr>
          <p:spPr bwMode="auto">
            <a:xfrm>
              <a:off x="4897437" y="2239963"/>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3" name="Freeform 487"/>
            <p:cNvSpPr>
              <a:spLocks/>
            </p:cNvSpPr>
            <p:nvPr/>
          </p:nvSpPr>
          <p:spPr bwMode="auto">
            <a:xfrm>
              <a:off x="5040312" y="2222500"/>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4" name="Freeform 488"/>
            <p:cNvSpPr>
              <a:spLocks/>
            </p:cNvSpPr>
            <p:nvPr/>
          </p:nvSpPr>
          <p:spPr bwMode="auto">
            <a:xfrm>
              <a:off x="5076825" y="2230438"/>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5" name="Freeform 489"/>
            <p:cNvSpPr>
              <a:spLocks/>
            </p:cNvSpPr>
            <p:nvPr/>
          </p:nvSpPr>
          <p:spPr bwMode="auto">
            <a:xfrm>
              <a:off x="5610225" y="2416175"/>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6" name="Freeform 490"/>
            <p:cNvSpPr>
              <a:spLocks/>
            </p:cNvSpPr>
            <p:nvPr/>
          </p:nvSpPr>
          <p:spPr bwMode="auto">
            <a:xfrm>
              <a:off x="5519737" y="2274888"/>
              <a:ext cx="15875" cy="58737"/>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7" name="Freeform 491"/>
            <p:cNvSpPr>
              <a:spLocks/>
            </p:cNvSpPr>
            <p:nvPr/>
          </p:nvSpPr>
          <p:spPr bwMode="auto">
            <a:xfrm>
              <a:off x="5541962" y="2233613"/>
              <a:ext cx="14288"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8" name="Freeform 492"/>
            <p:cNvSpPr>
              <a:spLocks/>
            </p:cNvSpPr>
            <p:nvPr/>
          </p:nvSpPr>
          <p:spPr bwMode="auto">
            <a:xfrm>
              <a:off x="5686425" y="2349500"/>
              <a:ext cx="17462"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299" name="Freeform 493"/>
            <p:cNvSpPr>
              <a:spLocks/>
            </p:cNvSpPr>
            <p:nvPr/>
          </p:nvSpPr>
          <p:spPr bwMode="auto">
            <a:xfrm>
              <a:off x="5740400" y="2233613"/>
              <a:ext cx="93662"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0" name="Freeform 494"/>
            <p:cNvSpPr>
              <a:spLocks/>
            </p:cNvSpPr>
            <p:nvPr/>
          </p:nvSpPr>
          <p:spPr bwMode="auto">
            <a:xfrm>
              <a:off x="5800725" y="2259013"/>
              <a:ext cx="103187"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1" name="Freeform 495"/>
            <p:cNvSpPr>
              <a:spLocks/>
            </p:cNvSpPr>
            <p:nvPr/>
          </p:nvSpPr>
          <p:spPr bwMode="auto">
            <a:xfrm>
              <a:off x="5918200" y="2273300"/>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2" name="Freeform 496"/>
            <p:cNvSpPr>
              <a:spLocks/>
            </p:cNvSpPr>
            <p:nvPr/>
          </p:nvSpPr>
          <p:spPr bwMode="auto">
            <a:xfrm>
              <a:off x="6445250" y="2398713"/>
              <a:ext cx="79375" cy="58737"/>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3" name="Freeform 497"/>
            <p:cNvSpPr>
              <a:spLocks/>
            </p:cNvSpPr>
            <p:nvPr/>
          </p:nvSpPr>
          <p:spPr bwMode="auto">
            <a:xfrm>
              <a:off x="6511925" y="2416175"/>
              <a:ext cx="33337"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4" name="Freeform 498"/>
            <p:cNvSpPr>
              <a:spLocks/>
            </p:cNvSpPr>
            <p:nvPr/>
          </p:nvSpPr>
          <p:spPr bwMode="auto">
            <a:xfrm>
              <a:off x="6542087" y="2427288"/>
              <a:ext cx="52388" cy="58737"/>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5" name="Freeform 499"/>
            <p:cNvSpPr>
              <a:spLocks/>
            </p:cNvSpPr>
            <p:nvPr/>
          </p:nvSpPr>
          <p:spPr bwMode="auto">
            <a:xfrm>
              <a:off x="6313487" y="2400300"/>
              <a:ext cx="61913" cy="58738"/>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6" name="Freeform 500"/>
            <p:cNvSpPr>
              <a:spLocks/>
            </p:cNvSpPr>
            <p:nvPr/>
          </p:nvSpPr>
          <p:spPr bwMode="auto">
            <a:xfrm>
              <a:off x="6613525" y="2341563"/>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7" name="Freeform 501"/>
            <p:cNvSpPr>
              <a:spLocks/>
            </p:cNvSpPr>
            <p:nvPr/>
          </p:nvSpPr>
          <p:spPr bwMode="auto">
            <a:xfrm>
              <a:off x="6773862" y="2349500"/>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8" name="Freeform 502"/>
            <p:cNvSpPr>
              <a:spLocks/>
            </p:cNvSpPr>
            <p:nvPr/>
          </p:nvSpPr>
          <p:spPr bwMode="auto">
            <a:xfrm>
              <a:off x="6734175" y="2397125"/>
              <a:ext cx="63500" cy="58738"/>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09" name="Freeform 503"/>
            <p:cNvSpPr>
              <a:spLocks/>
            </p:cNvSpPr>
            <p:nvPr/>
          </p:nvSpPr>
          <p:spPr bwMode="auto">
            <a:xfrm>
              <a:off x="6713537" y="2393950"/>
              <a:ext cx="20638" cy="58738"/>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0" name="Line 504"/>
            <p:cNvSpPr>
              <a:spLocks noChangeShapeType="1"/>
            </p:cNvSpPr>
            <p:nvPr/>
          </p:nvSpPr>
          <p:spPr bwMode="auto">
            <a:xfrm flipV="1">
              <a:off x="6715125" y="2392363"/>
              <a:ext cx="0"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41311" name="Freeform 505"/>
            <p:cNvSpPr>
              <a:spLocks/>
            </p:cNvSpPr>
            <p:nvPr/>
          </p:nvSpPr>
          <p:spPr bwMode="auto">
            <a:xfrm>
              <a:off x="5884862" y="2320925"/>
              <a:ext cx="11113" cy="55563"/>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2" name="Freeform 506"/>
            <p:cNvSpPr>
              <a:spLocks/>
            </p:cNvSpPr>
            <p:nvPr/>
          </p:nvSpPr>
          <p:spPr bwMode="auto">
            <a:xfrm>
              <a:off x="6634162" y="2392363"/>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3" name="Freeform 507"/>
            <p:cNvSpPr>
              <a:spLocks/>
            </p:cNvSpPr>
            <p:nvPr/>
          </p:nvSpPr>
          <p:spPr bwMode="auto">
            <a:xfrm>
              <a:off x="6588125" y="2355850"/>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4" name="Freeform 508"/>
            <p:cNvSpPr>
              <a:spLocks/>
            </p:cNvSpPr>
            <p:nvPr/>
          </p:nvSpPr>
          <p:spPr bwMode="auto">
            <a:xfrm>
              <a:off x="7088187" y="2925763"/>
              <a:ext cx="12700" cy="58737"/>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5" name="Freeform 510"/>
            <p:cNvSpPr>
              <a:spLocks/>
            </p:cNvSpPr>
            <p:nvPr/>
          </p:nvSpPr>
          <p:spPr bwMode="auto">
            <a:xfrm>
              <a:off x="7518400" y="2800350"/>
              <a:ext cx="14287"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6" name="Freeform 511"/>
            <p:cNvSpPr>
              <a:spLocks/>
            </p:cNvSpPr>
            <p:nvPr/>
          </p:nvSpPr>
          <p:spPr bwMode="auto">
            <a:xfrm>
              <a:off x="7667625" y="2913063"/>
              <a:ext cx="42862"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7" name="Freeform 512"/>
            <p:cNvSpPr>
              <a:spLocks/>
            </p:cNvSpPr>
            <p:nvPr/>
          </p:nvSpPr>
          <p:spPr bwMode="auto">
            <a:xfrm>
              <a:off x="7718425" y="2928938"/>
              <a:ext cx="19050" cy="58737"/>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8" name="Freeform 513"/>
            <p:cNvSpPr>
              <a:spLocks/>
            </p:cNvSpPr>
            <p:nvPr/>
          </p:nvSpPr>
          <p:spPr bwMode="auto">
            <a:xfrm>
              <a:off x="7583487" y="3055938"/>
              <a:ext cx="14288"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19" name="Freeform 514"/>
            <p:cNvSpPr>
              <a:spLocks/>
            </p:cNvSpPr>
            <p:nvPr/>
          </p:nvSpPr>
          <p:spPr bwMode="auto">
            <a:xfrm>
              <a:off x="7594600" y="3084513"/>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0" name="Freeform 515"/>
            <p:cNvSpPr>
              <a:spLocks/>
            </p:cNvSpPr>
            <p:nvPr/>
          </p:nvSpPr>
          <p:spPr bwMode="auto">
            <a:xfrm>
              <a:off x="7581900" y="3167063"/>
              <a:ext cx="9525" cy="55562"/>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1" name="Freeform 516"/>
            <p:cNvSpPr>
              <a:spLocks/>
            </p:cNvSpPr>
            <p:nvPr/>
          </p:nvSpPr>
          <p:spPr bwMode="auto">
            <a:xfrm>
              <a:off x="7559675" y="3201988"/>
              <a:ext cx="0" cy="58737"/>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2" name="Freeform 517"/>
            <p:cNvSpPr>
              <a:spLocks/>
            </p:cNvSpPr>
            <p:nvPr/>
          </p:nvSpPr>
          <p:spPr bwMode="auto">
            <a:xfrm>
              <a:off x="7559675" y="3201988"/>
              <a:ext cx="7937" cy="58737"/>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3" name="Freeform 518"/>
            <p:cNvSpPr>
              <a:spLocks/>
            </p:cNvSpPr>
            <p:nvPr/>
          </p:nvSpPr>
          <p:spPr bwMode="auto">
            <a:xfrm>
              <a:off x="7313612" y="2789238"/>
              <a:ext cx="17463"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4" name="Freeform 519"/>
            <p:cNvSpPr>
              <a:spLocks/>
            </p:cNvSpPr>
            <p:nvPr/>
          </p:nvSpPr>
          <p:spPr bwMode="auto">
            <a:xfrm>
              <a:off x="4629151" y="2928938"/>
              <a:ext cx="47625" cy="58737"/>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5" name="Freeform 520"/>
            <p:cNvSpPr>
              <a:spLocks/>
            </p:cNvSpPr>
            <p:nvPr/>
          </p:nvSpPr>
          <p:spPr bwMode="auto">
            <a:xfrm>
              <a:off x="5078412" y="2520950"/>
              <a:ext cx="42863" cy="58738"/>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6" name="Freeform 521"/>
            <p:cNvSpPr>
              <a:spLocks/>
            </p:cNvSpPr>
            <p:nvPr/>
          </p:nvSpPr>
          <p:spPr bwMode="auto">
            <a:xfrm>
              <a:off x="5113337" y="2333625"/>
              <a:ext cx="228600" cy="163513"/>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7" name="Freeform 522"/>
            <p:cNvSpPr>
              <a:spLocks/>
            </p:cNvSpPr>
            <p:nvPr/>
          </p:nvSpPr>
          <p:spPr bwMode="auto">
            <a:xfrm>
              <a:off x="4905375" y="2644775"/>
              <a:ext cx="31750" cy="55563"/>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28" name="Freeform 523"/>
            <p:cNvSpPr>
              <a:spLocks/>
            </p:cNvSpPr>
            <p:nvPr/>
          </p:nvSpPr>
          <p:spPr bwMode="auto">
            <a:xfrm>
              <a:off x="7210425" y="2941638"/>
              <a:ext cx="196850" cy="268287"/>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7" name="Group 524"/>
            <p:cNvGrpSpPr>
              <a:grpSpLocks/>
            </p:cNvGrpSpPr>
            <p:nvPr/>
          </p:nvGrpSpPr>
          <p:grpSpPr bwMode="auto">
            <a:xfrm>
              <a:off x="6000758" y="2897188"/>
              <a:ext cx="671513" cy="384175"/>
              <a:chOff x="4115" y="1551"/>
              <a:chExt cx="504" cy="244"/>
            </a:xfrm>
          </p:grpSpPr>
          <p:sp>
            <p:nvSpPr>
              <p:cNvPr id="41400" name="Freeform 525"/>
              <p:cNvSpPr>
                <a:spLocks/>
              </p:cNvSpPr>
              <p:nvPr/>
            </p:nvSpPr>
            <p:spPr bwMode="auto">
              <a:xfrm>
                <a:off x="4540" y="1551"/>
                <a:ext cx="79" cy="86"/>
              </a:xfrm>
              <a:custGeom>
                <a:avLst/>
                <a:gdLst>
                  <a:gd name="T0" fmla="*/ 0 w 240"/>
                  <a:gd name="T1" fmla="*/ 0 h 259"/>
                  <a:gd name="T2" fmla="*/ 0 w 240"/>
                  <a:gd name="T3" fmla="*/ 0 h 259"/>
                  <a:gd name="T4" fmla="*/ 0 w 240"/>
                  <a:gd name="T5" fmla="*/ 0 h 259"/>
                  <a:gd name="T6" fmla="*/ 0 w 240"/>
                  <a:gd name="T7" fmla="*/ 0 h 259"/>
                  <a:gd name="T8" fmla="*/ 0 w 240"/>
                  <a:gd name="T9" fmla="*/ 0 h 259"/>
                  <a:gd name="T10" fmla="*/ 0 w 240"/>
                  <a:gd name="T11" fmla="*/ 0 h 259"/>
                  <a:gd name="T12" fmla="*/ 0 w 240"/>
                  <a:gd name="T13" fmla="*/ 0 h 259"/>
                  <a:gd name="T14" fmla="*/ 0 w 240"/>
                  <a:gd name="T15" fmla="*/ 0 h 259"/>
                  <a:gd name="T16" fmla="*/ 0 w 240"/>
                  <a:gd name="T17" fmla="*/ 0 h 259"/>
                  <a:gd name="T18" fmla="*/ 0 w 240"/>
                  <a:gd name="T19" fmla="*/ 0 h 259"/>
                  <a:gd name="T20" fmla="*/ 0 w 240"/>
                  <a:gd name="T21" fmla="*/ 0 h 259"/>
                  <a:gd name="T22" fmla="*/ 0 w 240"/>
                  <a:gd name="T23" fmla="*/ 0 h 259"/>
                  <a:gd name="T24" fmla="*/ 0 w 240"/>
                  <a:gd name="T25" fmla="*/ 0 h 259"/>
                  <a:gd name="T26" fmla="*/ 0 w 240"/>
                  <a:gd name="T27" fmla="*/ 0 h 259"/>
                  <a:gd name="T28" fmla="*/ 0 w 240"/>
                  <a:gd name="T29" fmla="*/ 0 h 259"/>
                  <a:gd name="T30" fmla="*/ 0 w 240"/>
                  <a:gd name="T31" fmla="*/ 0 h 259"/>
                  <a:gd name="T32" fmla="*/ 0 w 240"/>
                  <a:gd name="T33" fmla="*/ 0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401" name="Freeform 526"/>
              <p:cNvSpPr>
                <a:spLocks/>
              </p:cNvSpPr>
              <p:nvPr/>
            </p:nvSpPr>
            <p:spPr bwMode="auto">
              <a:xfrm>
                <a:off x="4115" y="1761"/>
                <a:ext cx="84" cy="34"/>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w 259"/>
                  <a:gd name="T13" fmla="*/ 0 h 104"/>
                  <a:gd name="T14" fmla="*/ 0 w 259"/>
                  <a:gd name="T15" fmla="*/ 0 h 104"/>
                  <a:gd name="T16" fmla="*/ 0 w 259"/>
                  <a:gd name="T17" fmla="*/ 0 h 104"/>
                  <a:gd name="T18" fmla="*/ 0 w 259"/>
                  <a:gd name="T19" fmla="*/ 0 h 104"/>
                  <a:gd name="T20" fmla="*/ 0 w 259"/>
                  <a:gd name="T21" fmla="*/ 0 h 104"/>
                  <a:gd name="T22" fmla="*/ 0 w 259"/>
                  <a:gd name="T23" fmla="*/ 0 h 104"/>
                  <a:gd name="T24" fmla="*/ 0 w 259"/>
                  <a:gd name="T25" fmla="*/ 0 h 104"/>
                  <a:gd name="T26" fmla="*/ 0 w 259"/>
                  <a:gd name="T27" fmla="*/ 0 h 104"/>
                  <a:gd name="T28" fmla="*/ 0 w 259"/>
                  <a:gd name="T29" fmla="*/ 0 h 104"/>
                  <a:gd name="T30" fmla="*/ 0 w 259"/>
                  <a:gd name="T31" fmla="*/ 0 h 104"/>
                  <a:gd name="T32" fmla="*/ 0 w 25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330" name="Freeform 527"/>
            <p:cNvSpPr>
              <a:spLocks/>
            </p:cNvSpPr>
            <p:nvPr/>
          </p:nvSpPr>
          <p:spPr bwMode="auto">
            <a:xfrm>
              <a:off x="5057775" y="3646488"/>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9EC507"/>
            </a:solidFill>
            <a:ln w="9525">
              <a:solidFill>
                <a:srgbClr val="FFFFFF"/>
              </a:solidFill>
              <a:round/>
              <a:headEnd/>
              <a:tailEnd/>
            </a:ln>
          </p:spPr>
          <p:txBody>
            <a:bodyPr>
              <a:prstTxWarp prst="textNoShape">
                <a:avLst/>
              </a:prstTxWarp>
            </a:bodyPr>
            <a:lstStyle/>
            <a:p>
              <a:endParaRPr lang="en-US"/>
            </a:p>
          </p:txBody>
        </p:sp>
        <p:sp>
          <p:nvSpPr>
            <p:cNvPr id="41331" name="Freeform 528"/>
            <p:cNvSpPr>
              <a:spLocks/>
            </p:cNvSpPr>
            <p:nvPr/>
          </p:nvSpPr>
          <p:spPr bwMode="auto">
            <a:xfrm>
              <a:off x="4532313" y="3190875"/>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32" name="Freeform 529"/>
            <p:cNvSpPr>
              <a:spLocks/>
            </p:cNvSpPr>
            <p:nvPr/>
          </p:nvSpPr>
          <p:spPr bwMode="auto">
            <a:xfrm>
              <a:off x="4271963" y="3403600"/>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33" name="Freeform 530"/>
            <p:cNvSpPr>
              <a:spLocks/>
            </p:cNvSpPr>
            <p:nvPr/>
          </p:nvSpPr>
          <p:spPr bwMode="auto">
            <a:xfrm>
              <a:off x="3863976" y="3749675"/>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34" name="Freeform 531"/>
            <p:cNvSpPr>
              <a:spLocks/>
            </p:cNvSpPr>
            <p:nvPr/>
          </p:nvSpPr>
          <p:spPr bwMode="auto">
            <a:xfrm>
              <a:off x="3805238" y="3765550"/>
              <a:ext cx="23813"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35" name="Freeform 532"/>
            <p:cNvSpPr>
              <a:spLocks/>
            </p:cNvSpPr>
            <p:nvPr/>
          </p:nvSpPr>
          <p:spPr bwMode="auto">
            <a:xfrm>
              <a:off x="3779838" y="3759200"/>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36" name="Freeform 533"/>
            <p:cNvSpPr>
              <a:spLocks/>
            </p:cNvSpPr>
            <p:nvPr/>
          </p:nvSpPr>
          <p:spPr bwMode="auto">
            <a:xfrm>
              <a:off x="5051425" y="3487738"/>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37" name="Freeform 534"/>
            <p:cNvSpPr>
              <a:spLocks/>
            </p:cNvSpPr>
            <p:nvPr/>
          </p:nvSpPr>
          <p:spPr bwMode="auto">
            <a:xfrm>
              <a:off x="7145337" y="3868738"/>
              <a:ext cx="42863"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nvGrpSpPr>
            <p:cNvPr id="18" name="Group 535"/>
            <p:cNvGrpSpPr>
              <a:grpSpLocks/>
            </p:cNvGrpSpPr>
            <p:nvPr/>
          </p:nvGrpSpPr>
          <p:grpSpPr bwMode="auto">
            <a:xfrm>
              <a:off x="4792798" y="3336739"/>
              <a:ext cx="482615" cy="201600"/>
              <a:chOff x="3289" y="1830"/>
              <a:chExt cx="363" cy="128"/>
            </a:xfrm>
          </p:grpSpPr>
          <p:sp>
            <p:nvSpPr>
              <p:cNvPr id="41395" name="Freeform 536"/>
              <p:cNvSpPr>
                <a:spLocks/>
              </p:cNvSpPr>
              <p:nvPr/>
            </p:nvSpPr>
            <p:spPr bwMode="auto">
              <a:xfrm>
                <a:off x="3289" y="1871"/>
                <a:ext cx="4" cy="3"/>
              </a:xfrm>
              <a:custGeom>
                <a:avLst/>
                <a:gdLst>
                  <a:gd name="T0" fmla="*/ 0 w 13"/>
                  <a:gd name="T1" fmla="*/ 0 h 7"/>
                  <a:gd name="T2" fmla="*/ 0 w 13"/>
                  <a:gd name="T3" fmla="*/ 0 h 7"/>
                  <a:gd name="T4" fmla="*/ 0 w 13"/>
                  <a:gd name="T5" fmla="*/ 0 h 7"/>
                  <a:gd name="T6" fmla="*/ 0 w 13"/>
                  <a:gd name="T7" fmla="*/ 0 h 7"/>
                  <a:gd name="T8" fmla="*/ 0 w 13"/>
                  <a:gd name="T9" fmla="*/ 0 h 7"/>
                  <a:gd name="T10" fmla="*/ 0 w 13"/>
                  <a:gd name="T11" fmla="*/ 0 h 7"/>
                  <a:gd name="T12" fmla="*/ 0 w 13"/>
                  <a:gd name="T13" fmla="*/ 0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13" y="0"/>
                    </a:moveTo>
                    <a:lnTo>
                      <a:pt x="12" y="1"/>
                    </a:lnTo>
                    <a:lnTo>
                      <a:pt x="9" y="3"/>
                    </a:lnTo>
                    <a:lnTo>
                      <a:pt x="4" y="5"/>
                    </a:lnTo>
                    <a:lnTo>
                      <a:pt x="0" y="7"/>
                    </a:lnTo>
                    <a:lnTo>
                      <a:pt x="7" y="3"/>
                    </a:lnTo>
                    <a:lnTo>
                      <a:pt x="1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96" name="Freeform 537"/>
              <p:cNvSpPr>
                <a:spLocks/>
              </p:cNvSpPr>
              <p:nvPr/>
            </p:nvSpPr>
            <p:spPr bwMode="auto">
              <a:xfrm>
                <a:off x="3324" y="1937"/>
                <a:ext cx="10" cy="3"/>
              </a:xfrm>
              <a:custGeom>
                <a:avLst/>
                <a:gdLst>
                  <a:gd name="T0" fmla="*/ 0 w 34"/>
                  <a:gd name="T1" fmla="*/ 0 h 8"/>
                  <a:gd name="T2" fmla="*/ 0 w 34"/>
                  <a:gd name="T3" fmla="*/ 0 h 8"/>
                  <a:gd name="T4" fmla="*/ 0 w 34"/>
                  <a:gd name="T5" fmla="*/ 0 h 8"/>
                  <a:gd name="T6" fmla="*/ 0 w 34"/>
                  <a:gd name="T7" fmla="*/ 0 h 8"/>
                  <a:gd name="T8" fmla="*/ 0 w 34"/>
                  <a:gd name="T9" fmla="*/ 0 h 8"/>
                  <a:gd name="T10" fmla="*/ 0 w 34"/>
                  <a:gd name="T11" fmla="*/ 0 h 8"/>
                  <a:gd name="T12" fmla="*/ 0 w 34"/>
                  <a:gd name="T13" fmla="*/ 0 h 8"/>
                  <a:gd name="T14" fmla="*/ 0 w 34"/>
                  <a:gd name="T15" fmla="*/ 0 h 8"/>
                  <a:gd name="T16" fmla="*/ 0 w 34"/>
                  <a:gd name="T17" fmla="*/ 0 h 8"/>
                  <a:gd name="T18" fmla="*/ 0 w 34"/>
                  <a:gd name="T19" fmla="*/ 0 h 8"/>
                  <a:gd name="T20" fmla="*/ 0 w 34"/>
                  <a:gd name="T21" fmla="*/ 0 h 8"/>
                  <a:gd name="T22" fmla="*/ 0 w 34"/>
                  <a:gd name="T23" fmla="*/ 0 h 8"/>
                  <a:gd name="T24" fmla="*/ 0 w 3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8"/>
                  <a:gd name="T41" fmla="*/ 34 w 3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97" name="Freeform 538"/>
              <p:cNvSpPr>
                <a:spLocks/>
              </p:cNvSpPr>
              <p:nvPr/>
            </p:nvSpPr>
            <p:spPr bwMode="auto">
              <a:xfrm>
                <a:off x="3343" y="1948"/>
                <a:ext cx="4" cy="8"/>
              </a:xfrm>
              <a:custGeom>
                <a:avLst/>
                <a:gdLst>
                  <a:gd name="T0" fmla="*/ 0 w 13"/>
                  <a:gd name="T1" fmla="*/ 0 h 24"/>
                  <a:gd name="T2" fmla="*/ 0 w 13"/>
                  <a:gd name="T3" fmla="*/ 0 h 24"/>
                  <a:gd name="T4" fmla="*/ 0 w 13"/>
                  <a:gd name="T5" fmla="*/ 0 h 24"/>
                  <a:gd name="T6" fmla="*/ 0 w 13"/>
                  <a:gd name="T7" fmla="*/ 0 h 24"/>
                  <a:gd name="T8" fmla="*/ 0 60000 65536"/>
                  <a:gd name="T9" fmla="*/ 0 60000 65536"/>
                  <a:gd name="T10" fmla="*/ 0 60000 65536"/>
                  <a:gd name="T11" fmla="*/ 0 60000 65536"/>
                  <a:gd name="T12" fmla="*/ 0 w 13"/>
                  <a:gd name="T13" fmla="*/ 0 h 24"/>
                  <a:gd name="T14" fmla="*/ 13 w 13"/>
                  <a:gd name="T15" fmla="*/ 24 h 24"/>
                </a:gdLst>
                <a:ahLst/>
                <a:cxnLst>
                  <a:cxn ang="T8">
                    <a:pos x="T0" y="T1"/>
                  </a:cxn>
                  <a:cxn ang="T9">
                    <a:pos x="T2" y="T3"/>
                  </a:cxn>
                  <a:cxn ang="T10">
                    <a:pos x="T4" y="T5"/>
                  </a:cxn>
                  <a:cxn ang="T11">
                    <a:pos x="T6" y="T7"/>
                  </a:cxn>
                </a:cxnLst>
                <a:rect l="T12" t="T13" r="T14" b="T15"/>
                <a:pathLst>
                  <a:path w="13" h="24">
                    <a:moveTo>
                      <a:pt x="0" y="24"/>
                    </a:moveTo>
                    <a:lnTo>
                      <a:pt x="0" y="0"/>
                    </a:lnTo>
                    <a:lnTo>
                      <a:pt x="13" y="12"/>
                    </a:lnTo>
                    <a:lnTo>
                      <a:pt x="0" y="2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98" name="Freeform 539"/>
              <p:cNvSpPr>
                <a:spLocks/>
              </p:cNvSpPr>
              <p:nvPr/>
            </p:nvSpPr>
            <p:spPr bwMode="auto">
              <a:xfrm>
                <a:off x="3313" y="1834"/>
                <a:ext cx="34" cy="23"/>
              </a:xfrm>
              <a:custGeom>
                <a:avLst/>
                <a:gdLst>
                  <a:gd name="T0" fmla="*/ 0 w 107"/>
                  <a:gd name="T1" fmla="*/ 0 h 69"/>
                  <a:gd name="T2" fmla="*/ 0 w 107"/>
                  <a:gd name="T3" fmla="*/ 0 h 69"/>
                  <a:gd name="T4" fmla="*/ 0 w 107"/>
                  <a:gd name="T5" fmla="*/ 0 h 69"/>
                  <a:gd name="T6" fmla="*/ 0 w 107"/>
                  <a:gd name="T7" fmla="*/ 0 h 69"/>
                  <a:gd name="T8" fmla="*/ 0 w 107"/>
                  <a:gd name="T9" fmla="*/ 0 h 69"/>
                  <a:gd name="T10" fmla="*/ 0 w 107"/>
                  <a:gd name="T11" fmla="*/ 0 h 69"/>
                  <a:gd name="T12" fmla="*/ 0 w 107"/>
                  <a:gd name="T13" fmla="*/ 0 h 69"/>
                  <a:gd name="T14" fmla="*/ 0 w 107"/>
                  <a:gd name="T15" fmla="*/ 0 h 69"/>
                  <a:gd name="T16" fmla="*/ 0 w 107"/>
                  <a:gd name="T17" fmla="*/ 0 h 69"/>
                  <a:gd name="T18" fmla="*/ 0 w 107"/>
                  <a:gd name="T19" fmla="*/ 0 h 69"/>
                  <a:gd name="T20" fmla="*/ 0 w 107"/>
                  <a:gd name="T21" fmla="*/ 0 h 69"/>
                  <a:gd name="T22" fmla="*/ 0 w 107"/>
                  <a:gd name="T23" fmla="*/ 0 h 69"/>
                  <a:gd name="T24" fmla="*/ 0 w 107"/>
                  <a:gd name="T25" fmla="*/ 0 h 69"/>
                  <a:gd name="T26" fmla="*/ 0 w 107"/>
                  <a:gd name="T27" fmla="*/ 0 h 69"/>
                  <a:gd name="T28" fmla="*/ 0 w 107"/>
                  <a:gd name="T29" fmla="*/ 0 h 69"/>
                  <a:gd name="T30" fmla="*/ 0 w 107"/>
                  <a:gd name="T31" fmla="*/ 0 h 69"/>
                  <a:gd name="T32" fmla="*/ 0 w 107"/>
                  <a:gd name="T33" fmla="*/ 0 h 69"/>
                  <a:gd name="T34" fmla="*/ 0 w 107"/>
                  <a:gd name="T35" fmla="*/ 0 h 69"/>
                  <a:gd name="T36" fmla="*/ 0 w 107"/>
                  <a:gd name="T37" fmla="*/ 0 h 69"/>
                  <a:gd name="T38" fmla="*/ 0 w 107"/>
                  <a:gd name="T39" fmla="*/ 0 h 69"/>
                  <a:gd name="T40" fmla="*/ 0 w 107"/>
                  <a:gd name="T41" fmla="*/ 0 h 69"/>
                  <a:gd name="T42" fmla="*/ 0 w 107"/>
                  <a:gd name="T43" fmla="*/ 0 h 69"/>
                  <a:gd name="T44" fmla="*/ 0 w 107"/>
                  <a:gd name="T45" fmla="*/ 0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69"/>
                  <a:gd name="T71" fmla="*/ 107 w 107"/>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99" name="Freeform 540"/>
              <p:cNvSpPr>
                <a:spLocks/>
              </p:cNvSpPr>
              <p:nvPr/>
            </p:nvSpPr>
            <p:spPr bwMode="auto">
              <a:xfrm>
                <a:off x="3302" y="1830"/>
                <a:ext cx="350" cy="128"/>
              </a:xfrm>
              <a:custGeom>
                <a:avLst/>
                <a:gdLst>
                  <a:gd name="T0" fmla="*/ 0 w 1070"/>
                  <a:gd name="T1" fmla="*/ 0 h 382"/>
                  <a:gd name="T2" fmla="*/ 0 w 1070"/>
                  <a:gd name="T3" fmla="*/ 0 h 382"/>
                  <a:gd name="T4" fmla="*/ 0 w 1070"/>
                  <a:gd name="T5" fmla="*/ 0 h 382"/>
                  <a:gd name="T6" fmla="*/ 0 w 1070"/>
                  <a:gd name="T7" fmla="*/ 0 h 382"/>
                  <a:gd name="T8" fmla="*/ 0 w 1070"/>
                  <a:gd name="T9" fmla="*/ 0 h 382"/>
                  <a:gd name="T10" fmla="*/ 0 w 1070"/>
                  <a:gd name="T11" fmla="*/ 0 h 382"/>
                  <a:gd name="T12" fmla="*/ 0 w 1070"/>
                  <a:gd name="T13" fmla="*/ 0 h 382"/>
                  <a:gd name="T14" fmla="*/ 0 w 1070"/>
                  <a:gd name="T15" fmla="*/ 0 h 382"/>
                  <a:gd name="T16" fmla="*/ 0 w 1070"/>
                  <a:gd name="T17" fmla="*/ 0 h 382"/>
                  <a:gd name="T18" fmla="*/ 0 w 1070"/>
                  <a:gd name="T19" fmla="*/ 0 h 382"/>
                  <a:gd name="T20" fmla="*/ 0 w 1070"/>
                  <a:gd name="T21" fmla="*/ 0 h 382"/>
                  <a:gd name="T22" fmla="*/ 0 w 1070"/>
                  <a:gd name="T23" fmla="*/ 0 h 382"/>
                  <a:gd name="T24" fmla="*/ 0 w 1070"/>
                  <a:gd name="T25" fmla="*/ 0 h 382"/>
                  <a:gd name="T26" fmla="*/ 0 w 1070"/>
                  <a:gd name="T27" fmla="*/ 0 h 382"/>
                  <a:gd name="T28" fmla="*/ 0 w 1070"/>
                  <a:gd name="T29" fmla="*/ 0 h 382"/>
                  <a:gd name="T30" fmla="*/ 0 w 1070"/>
                  <a:gd name="T31" fmla="*/ 0 h 382"/>
                  <a:gd name="T32" fmla="*/ 0 w 1070"/>
                  <a:gd name="T33" fmla="*/ 0 h 382"/>
                  <a:gd name="T34" fmla="*/ 0 w 1070"/>
                  <a:gd name="T35" fmla="*/ 0 h 382"/>
                  <a:gd name="T36" fmla="*/ 0 w 1070"/>
                  <a:gd name="T37" fmla="*/ 0 h 382"/>
                  <a:gd name="T38" fmla="*/ 0 w 1070"/>
                  <a:gd name="T39" fmla="*/ 0 h 382"/>
                  <a:gd name="T40" fmla="*/ 0 w 1070"/>
                  <a:gd name="T41" fmla="*/ 0 h 382"/>
                  <a:gd name="T42" fmla="*/ 0 w 1070"/>
                  <a:gd name="T43" fmla="*/ 0 h 382"/>
                  <a:gd name="T44" fmla="*/ 0 w 1070"/>
                  <a:gd name="T45" fmla="*/ 0 h 382"/>
                  <a:gd name="T46" fmla="*/ 0 w 1070"/>
                  <a:gd name="T47" fmla="*/ 0 h 382"/>
                  <a:gd name="T48" fmla="*/ 0 w 1070"/>
                  <a:gd name="T49" fmla="*/ 0 h 382"/>
                  <a:gd name="T50" fmla="*/ 0 w 1070"/>
                  <a:gd name="T51" fmla="*/ 0 h 382"/>
                  <a:gd name="T52" fmla="*/ 0 w 1070"/>
                  <a:gd name="T53" fmla="*/ 0 h 382"/>
                  <a:gd name="T54" fmla="*/ 0 w 1070"/>
                  <a:gd name="T55" fmla="*/ 0 h 382"/>
                  <a:gd name="T56" fmla="*/ 0 w 1070"/>
                  <a:gd name="T57" fmla="*/ 0 h 382"/>
                  <a:gd name="T58" fmla="*/ 0 w 1070"/>
                  <a:gd name="T59" fmla="*/ 0 h 382"/>
                  <a:gd name="T60" fmla="*/ 0 w 1070"/>
                  <a:gd name="T61" fmla="*/ 0 h 382"/>
                  <a:gd name="T62" fmla="*/ 0 w 1070"/>
                  <a:gd name="T63" fmla="*/ 0 h 382"/>
                  <a:gd name="T64" fmla="*/ 0 w 1070"/>
                  <a:gd name="T65" fmla="*/ 0 h 382"/>
                  <a:gd name="T66" fmla="*/ 0 w 1070"/>
                  <a:gd name="T67" fmla="*/ 0 h 382"/>
                  <a:gd name="T68" fmla="*/ 0 w 1070"/>
                  <a:gd name="T69" fmla="*/ 0 h 382"/>
                  <a:gd name="T70" fmla="*/ 0 w 1070"/>
                  <a:gd name="T71" fmla="*/ 0 h 382"/>
                  <a:gd name="T72" fmla="*/ 0 w 1070"/>
                  <a:gd name="T73" fmla="*/ 0 h 382"/>
                  <a:gd name="T74" fmla="*/ 0 w 1070"/>
                  <a:gd name="T75" fmla="*/ 0 h 382"/>
                  <a:gd name="T76" fmla="*/ 0 w 1070"/>
                  <a:gd name="T77" fmla="*/ 0 h 382"/>
                  <a:gd name="T78" fmla="*/ 0 w 1070"/>
                  <a:gd name="T79" fmla="*/ 0 h 382"/>
                  <a:gd name="T80" fmla="*/ 0 w 1070"/>
                  <a:gd name="T81" fmla="*/ 0 h 382"/>
                  <a:gd name="T82" fmla="*/ 0 w 1070"/>
                  <a:gd name="T83" fmla="*/ 0 h 382"/>
                  <a:gd name="T84" fmla="*/ 0 w 1070"/>
                  <a:gd name="T85" fmla="*/ 0 h 382"/>
                  <a:gd name="T86" fmla="*/ 0 w 1070"/>
                  <a:gd name="T87" fmla="*/ 0 h 382"/>
                  <a:gd name="T88" fmla="*/ 0 w 1070"/>
                  <a:gd name="T89" fmla="*/ 0 h 382"/>
                  <a:gd name="T90" fmla="*/ 0 w 1070"/>
                  <a:gd name="T91" fmla="*/ 0 h 382"/>
                  <a:gd name="T92" fmla="*/ 0 w 1070"/>
                  <a:gd name="T93" fmla="*/ 0 h 382"/>
                  <a:gd name="T94" fmla="*/ 0 w 1070"/>
                  <a:gd name="T95" fmla="*/ 0 h 382"/>
                  <a:gd name="T96" fmla="*/ 0 w 1070"/>
                  <a:gd name="T97" fmla="*/ 0 h 382"/>
                  <a:gd name="T98" fmla="*/ 0 w 1070"/>
                  <a:gd name="T99" fmla="*/ 0 h 382"/>
                  <a:gd name="T100" fmla="*/ 0 w 1070"/>
                  <a:gd name="T101" fmla="*/ 0 h 382"/>
                  <a:gd name="T102" fmla="*/ 0 w 1070"/>
                  <a:gd name="T103" fmla="*/ 0 h 382"/>
                  <a:gd name="T104" fmla="*/ 0 w 1070"/>
                  <a:gd name="T105" fmla="*/ 0 h 382"/>
                  <a:gd name="T106" fmla="*/ 0 w 1070"/>
                  <a:gd name="T107" fmla="*/ 0 h 382"/>
                  <a:gd name="T108" fmla="*/ 0 w 1070"/>
                  <a:gd name="T109" fmla="*/ 0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0"/>
                  <a:gd name="T166" fmla="*/ 0 h 382"/>
                  <a:gd name="T167" fmla="*/ 1070 w 1070"/>
                  <a:gd name="T168" fmla="*/ 382 h 3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grpSp>
        <p:sp>
          <p:nvSpPr>
            <p:cNvPr id="41339" name="Freeform 541"/>
            <p:cNvSpPr>
              <a:spLocks/>
            </p:cNvSpPr>
            <p:nvPr/>
          </p:nvSpPr>
          <p:spPr bwMode="auto">
            <a:xfrm>
              <a:off x="2781301" y="4489450"/>
              <a:ext cx="100012" cy="122238"/>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0" name="Freeform 542"/>
            <p:cNvSpPr>
              <a:spLocks/>
            </p:cNvSpPr>
            <p:nvPr/>
          </p:nvSpPr>
          <p:spPr bwMode="auto">
            <a:xfrm>
              <a:off x="6726237" y="3925888"/>
              <a:ext cx="207963" cy="458787"/>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1" name="Freeform 543"/>
            <p:cNvSpPr>
              <a:spLocks/>
            </p:cNvSpPr>
            <p:nvPr/>
          </p:nvSpPr>
          <p:spPr bwMode="auto">
            <a:xfrm>
              <a:off x="6813550" y="4611688"/>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2" name="Freeform 544"/>
            <p:cNvSpPr>
              <a:spLocks/>
            </p:cNvSpPr>
            <p:nvPr/>
          </p:nvSpPr>
          <p:spPr bwMode="auto">
            <a:xfrm>
              <a:off x="5505450" y="3870325"/>
              <a:ext cx="174625" cy="271463"/>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3" name="Freeform 545"/>
            <p:cNvSpPr>
              <a:spLocks/>
            </p:cNvSpPr>
            <p:nvPr/>
          </p:nvSpPr>
          <p:spPr bwMode="auto">
            <a:xfrm>
              <a:off x="4232276" y="3924300"/>
              <a:ext cx="376237" cy="385763"/>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4" name="Freeform 546"/>
            <p:cNvSpPr>
              <a:spLocks/>
            </p:cNvSpPr>
            <p:nvPr/>
          </p:nvSpPr>
          <p:spPr bwMode="auto">
            <a:xfrm>
              <a:off x="3902076" y="3541713"/>
              <a:ext cx="300037"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5" name="Freeform 547"/>
            <p:cNvSpPr>
              <a:spLocks/>
            </p:cNvSpPr>
            <p:nvPr/>
          </p:nvSpPr>
          <p:spPr bwMode="auto">
            <a:xfrm>
              <a:off x="4602163" y="2471738"/>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6" name="Freeform 548"/>
            <p:cNvSpPr>
              <a:spLocks/>
            </p:cNvSpPr>
            <p:nvPr/>
          </p:nvSpPr>
          <p:spPr bwMode="auto">
            <a:xfrm>
              <a:off x="5113337" y="2455863"/>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7" name="Freeform 549"/>
            <p:cNvSpPr>
              <a:spLocks/>
            </p:cNvSpPr>
            <p:nvPr/>
          </p:nvSpPr>
          <p:spPr bwMode="auto">
            <a:xfrm>
              <a:off x="5256212" y="2438400"/>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41348" name="Freeform 550"/>
            <p:cNvSpPr>
              <a:spLocks/>
            </p:cNvSpPr>
            <p:nvPr/>
          </p:nvSpPr>
          <p:spPr bwMode="auto">
            <a:xfrm>
              <a:off x="5292725" y="2446338"/>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prstTxWarp prst="textNoShape">
                <a:avLst/>
              </a:prstTxWarp>
            </a:bodyPr>
            <a:lstStyle/>
            <a:p>
              <a:endParaRPr lang="en-US"/>
            </a:p>
          </p:txBody>
        </p:sp>
        <p:sp>
          <p:nvSpPr>
            <p:cNvPr id="1001" name="Ellipse 1000"/>
            <p:cNvSpPr>
              <a:spLocks noChangeAspect="1"/>
            </p:cNvSpPr>
            <p:nvPr/>
          </p:nvSpPr>
          <p:spPr bwMode="auto">
            <a:xfrm>
              <a:off x="4276764" y="3141668"/>
              <a:ext cx="61913" cy="58738"/>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02" name="Ellipse 1001"/>
            <p:cNvSpPr>
              <a:spLocks noChangeAspect="1"/>
            </p:cNvSpPr>
            <p:nvPr/>
          </p:nvSpPr>
          <p:spPr bwMode="auto">
            <a:xfrm>
              <a:off x="4114837" y="3240093"/>
              <a:ext cx="61913"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03" name="Ellipse 1002"/>
            <p:cNvSpPr/>
            <p:nvPr/>
          </p:nvSpPr>
          <p:spPr bwMode="auto">
            <a:xfrm>
              <a:off x="6996181" y="3924305"/>
              <a:ext cx="34925" cy="36512"/>
            </a:xfrm>
            <a:prstGeom prst="ellips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solidFill>
                  <a:srgbClr val="FFFFFF"/>
                </a:solidFill>
                <a:ea typeface="MS PGothic" pitchFamily="34" charset="-128"/>
              </a:endParaRPr>
            </a:p>
          </p:txBody>
        </p:sp>
        <p:sp>
          <p:nvSpPr>
            <p:cNvPr id="1004" name="Ellipse 1003"/>
            <p:cNvSpPr>
              <a:spLocks noChangeAspect="1"/>
            </p:cNvSpPr>
            <p:nvPr/>
          </p:nvSpPr>
          <p:spPr bwMode="auto">
            <a:xfrm>
              <a:off x="7085082" y="3654431"/>
              <a:ext cx="61914" cy="58737"/>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05" name="Ellipse 1004"/>
            <p:cNvSpPr>
              <a:spLocks noChangeAspect="1"/>
            </p:cNvSpPr>
            <p:nvPr/>
          </p:nvSpPr>
          <p:spPr bwMode="auto">
            <a:xfrm>
              <a:off x="2333642" y="4338641"/>
              <a:ext cx="58738" cy="58738"/>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06" name="Ellipse 1005"/>
            <p:cNvSpPr>
              <a:spLocks noChangeAspect="1"/>
            </p:cNvSpPr>
            <p:nvPr/>
          </p:nvSpPr>
          <p:spPr bwMode="auto">
            <a:xfrm>
              <a:off x="2405080" y="3500443"/>
              <a:ext cx="61914"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07" name="Ellipse 1006"/>
            <p:cNvSpPr>
              <a:spLocks noChangeAspect="1"/>
            </p:cNvSpPr>
            <p:nvPr/>
          </p:nvSpPr>
          <p:spPr bwMode="auto">
            <a:xfrm>
              <a:off x="2290779" y="3311531"/>
              <a:ext cx="58739" cy="61912"/>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08" name="Ellipse 1007"/>
            <p:cNvSpPr>
              <a:spLocks noChangeAspect="1"/>
            </p:cNvSpPr>
            <p:nvPr/>
          </p:nvSpPr>
          <p:spPr bwMode="auto">
            <a:xfrm>
              <a:off x="1612909" y="3429006"/>
              <a:ext cx="61913" cy="61912"/>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09" name="Ellipse 1008"/>
            <p:cNvSpPr>
              <a:spLocks noChangeAspect="1"/>
            </p:cNvSpPr>
            <p:nvPr/>
          </p:nvSpPr>
          <p:spPr bwMode="auto">
            <a:xfrm>
              <a:off x="2405080" y="3429006"/>
              <a:ext cx="61914" cy="61912"/>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0" name="Ellipse 1009"/>
            <p:cNvSpPr>
              <a:spLocks noChangeAspect="1"/>
            </p:cNvSpPr>
            <p:nvPr/>
          </p:nvSpPr>
          <p:spPr bwMode="auto">
            <a:xfrm>
              <a:off x="1416057" y="3614743"/>
              <a:ext cx="58738"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1" name="Ellipse 1010"/>
            <p:cNvSpPr>
              <a:spLocks noChangeAspect="1"/>
            </p:cNvSpPr>
            <p:nvPr/>
          </p:nvSpPr>
          <p:spPr bwMode="auto">
            <a:xfrm>
              <a:off x="2260616" y="3573468"/>
              <a:ext cx="61913" cy="58738"/>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2" name="Forme libre 1011"/>
            <p:cNvSpPr/>
            <p:nvPr/>
          </p:nvSpPr>
          <p:spPr bwMode="auto">
            <a:xfrm>
              <a:off x="6977130" y="3924305"/>
              <a:ext cx="73026" cy="46037"/>
            </a:xfrm>
            <a:custGeom>
              <a:avLst/>
              <a:gdLst>
                <a:gd name="connsiteX0" fmla="*/ 24435 w 67451"/>
                <a:gd name="connsiteY0" fmla="*/ 56044 h 56441"/>
                <a:gd name="connsiteX1" fmla="*/ 10148 w 67451"/>
                <a:gd name="connsiteY1" fmla="*/ 48900 h 56441"/>
                <a:gd name="connsiteX2" fmla="*/ 5385 w 67451"/>
                <a:gd name="connsiteY2" fmla="*/ 41756 h 56441"/>
                <a:gd name="connsiteX3" fmla="*/ 5385 w 67451"/>
                <a:gd name="connsiteY3" fmla="*/ 15563 h 56441"/>
                <a:gd name="connsiteX4" fmla="*/ 12529 w 67451"/>
                <a:gd name="connsiteY4" fmla="*/ 10800 h 56441"/>
                <a:gd name="connsiteX5" fmla="*/ 26816 w 67451"/>
                <a:gd name="connsiteY5" fmla="*/ 6038 h 56441"/>
                <a:gd name="connsiteX6" fmla="*/ 60154 w 67451"/>
                <a:gd name="connsiteY6" fmla="*/ 8419 h 56441"/>
                <a:gd name="connsiteX7" fmla="*/ 57773 w 67451"/>
                <a:gd name="connsiteY7" fmla="*/ 41756 h 56441"/>
                <a:gd name="connsiteX8" fmla="*/ 45866 w 67451"/>
                <a:gd name="connsiteY8" fmla="*/ 44138 h 56441"/>
                <a:gd name="connsiteX9" fmla="*/ 31579 w 67451"/>
                <a:gd name="connsiteY9" fmla="*/ 48900 h 56441"/>
                <a:gd name="connsiteX10" fmla="*/ 14910 w 67451"/>
                <a:gd name="connsiteY10" fmla="*/ 51281 h 56441"/>
                <a:gd name="connsiteX11" fmla="*/ 24435 w 67451"/>
                <a:gd name="connsiteY11" fmla="*/ 56044 h 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51" h="56441">
                  <a:moveTo>
                    <a:pt x="24435" y="56044"/>
                  </a:moveTo>
                  <a:cubicBezTo>
                    <a:pt x="23641" y="55647"/>
                    <a:pt x="14765" y="53518"/>
                    <a:pt x="10148" y="48900"/>
                  </a:cubicBezTo>
                  <a:cubicBezTo>
                    <a:pt x="8124" y="46876"/>
                    <a:pt x="6973" y="44137"/>
                    <a:pt x="5385" y="41756"/>
                  </a:cubicBezTo>
                  <a:cubicBezTo>
                    <a:pt x="2036" y="31710"/>
                    <a:pt x="0" y="29026"/>
                    <a:pt x="5385" y="15563"/>
                  </a:cubicBezTo>
                  <a:cubicBezTo>
                    <a:pt x="6448" y="12906"/>
                    <a:pt x="9914" y="11962"/>
                    <a:pt x="12529" y="10800"/>
                  </a:cubicBezTo>
                  <a:cubicBezTo>
                    <a:pt x="17116" y="8761"/>
                    <a:pt x="26816" y="6038"/>
                    <a:pt x="26816" y="6038"/>
                  </a:cubicBezTo>
                  <a:cubicBezTo>
                    <a:pt x="37929" y="6832"/>
                    <a:pt x="52857" y="0"/>
                    <a:pt x="60154" y="8419"/>
                  </a:cubicBezTo>
                  <a:cubicBezTo>
                    <a:pt x="67451" y="16838"/>
                    <a:pt x="61911" y="31412"/>
                    <a:pt x="57773" y="41756"/>
                  </a:cubicBezTo>
                  <a:cubicBezTo>
                    <a:pt x="56270" y="45514"/>
                    <a:pt x="49771" y="43073"/>
                    <a:pt x="45866" y="44138"/>
                  </a:cubicBezTo>
                  <a:cubicBezTo>
                    <a:pt x="41023" y="45459"/>
                    <a:pt x="36548" y="48190"/>
                    <a:pt x="31579" y="48900"/>
                  </a:cubicBezTo>
                  <a:cubicBezTo>
                    <a:pt x="26023" y="49694"/>
                    <a:pt x="20355" y="49920"/>
                    <a:pt x="14910" y="51281"/>
                  </a:cubicBezTo>
                  <a:cubicBezTo>
                    <a:pt x="13821" y="51553"/>
                    <a:pt x="25229" y="56441"/>
                    <a:pt x="24435" y="56044"/>
                  </a:cubicBezTo>
                  <a:close/>
                </a:path>
              </a:pathLst>
            </a:cu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fr-FR">
                <a:solidFill>
                  <a:prstClr val="white"/>
                </a:solidFill>
              </a:endParaRPr>
            </a:p>
          </p:txBody>
        </p:sp>
        <p:sp>
          <p:nvSpPr>
            <p:cNvPr id="1013" name="Ellipse 1012"/>
            <p:cNvSpPr>
              <a:spLocks noChangeAspect="1"/>
            </p:cNvSpPr>
            <p:nvPr/>
          </p:nvSpPr>
          <p:spPr bwMode="auto">
            <a:xfrm>
              <a:off x="6991419" y="3932242"/>
              <a:ext cx="61913"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4" name="Ellipse 1013"/>
            <p:cNvSpPr>
              <a:spLocks noChangeAspect="1"/>
            </p:cNvSpPr>
            <p:nvPr/>
          </p:nvSpPr>
          <p:spPr bwMode="auto">
            <a:xfrm>
              <a:off x="4673643" y="2627319"/>
              <a:ext cx="61913"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5" name="Ellipse 1014"/>
            <p:cNvSpPr>
              <a:spLocks noChangeAspect="1"/>
            </p:cNvSpPr>
            <p:nvPr/>
          </p:nvSpPr>
          <p:spPr bwMode="auto">
            <a:xfrm>
              <a:off x="4529178" y="2754319"/>
              <a:ext cx="61914"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6" name="Ellipse 1015"/>
            <p:cNvSpPr>
              <a:spLocks noChangeAspect="1"/>
            </p:cNvSpPr>
            <p:nvPr/>
          </p:nvSpPr>
          <p:spPr bwMode="auto">
            <a:xfrm>
              <a:off x="6869179" y="3357568"/>
              <a:ext cx="61914" cy="58738"/>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7" name="Ellipse 1016"/>
            <p:cNvSpPr>
              <a:spLocks noChangeAspect="1"/>
            </p:cNvSpPr>
            <p:nvPr/>
          </p:nvSpPr>
          <p:spPr bwMode="auto">
            <a:xfrm>
              <a:off x="4332326" y="2997207"/>
              <a:ext cx="58739" cy="58737"/>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8" name="Ellipse 1017"/>
            <p:cNvSpPr>
              <a:spLocks noChangeAspect="1"/>
            </p:cNvSpPr>
            <p:nvPr/>
          </p:nvSpPr>
          <p:spPr bwMode="auto">
            <a:xfrm>
              <a:off x="6167496" y="4240217"/>
              <a:ext cx="61914"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19" name="Ellipse 1018"/>
            <p:cNvSpPr>
              <a:spLocks noChangeAspect="1"/>
            </p:cNvSpPr>
            <p:nvPr/>
          </p:nvSpPr>
          <p:spPr bwMode="auto">
            <a:xfrm>
              <a:off x="6005570" y="4005267"/>
              <a:ext cx="61914"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0" name="Ellipse 1019"/>
            <p:cNvSpPr/>
            <p:nvPr/>
          </p:nvSpPr>
          <p:spPr bwMode="auto">
            <a:xfrm>
              <a:off x="6996181" y="5661027"/>
              <a:ext cx="34925" cy="365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solidFill>
                  <a:srgbClr val="FFFFFF"/>
                </a:solidFill>
                <a:ea typeface="MS PGothic" pitchFamily="34" charset="-128"/>
              </a:endParaRPr>
            </a:p>
          </p:txBody>
        </p:sp>
        <p:sp>
          <p:nvSpPr>
            <p:cNvPr id="1021" name="Ellipse 1020"/>
            <p:cNvSpPr>
              <a:spLocks noChangeAspect="1"/>
            </p:cNvSpPr>
            <p:nvPr/>
          </p:nvSpPr>
          <p:spPr bwMode="auto">
            <a:xfrm>
              <a:off x="6077008" y="3789367"/>
              <a:ext cx="61913" cy="58738"/>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2" name="Ellipse 1021"/>
            <p:cNvSpPr>
              <a:spLocks noChangeAspect="1"/>
            </p:cNvSpPr>
            <p:nvPr/>
          </p:nvSpPr>
          <p:spPr bwMode="auto">
            <a:xfrm>
              <a:off x="7589912" y="5805489"/>
              <a:ext cx="61914" cy="61913"/>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3" name="Ellipse 1022"/>
            <p:cNvSpPr>
              <a:spLocks noChangeAspect="1"/>
            </p:cNvSpPr>
            <p:nvPr/>
          </p:nvSpPr>
          <p:spPr bwMode="auto">
            <a:xfrm>
              <a:off x="4168812" y="2997207"/>
              <a:ext cx="61913" cy="58737"/>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4" name="Ellipse 1023"/>
            <p:cNvSpPr>
              <a:spLocks noChangeAspect="1"/>
            </p:cNvSpPr>
            <p:nvPr/>
          </p:nvSpPr>
          <p:spPr bwMode="auto">
            <a:xfrm>
              <a:off x="4151349" y="2952757"/>
              <a:ext cx="61914" cy="58737"/>
            </a:xfrm>
            <a:prstGeom prst="ellipse">
              <a:avLst/>
            </a:prstGeom>
            <a:solidFill>
              <a:srgbClr val="477587"/>
            </a:solidFill>
            <a:ln w="25400">
              <a:solidFill>
                <a:srgbClr val="477587"/>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5" name="Ellipse 1024"/>
            <p:cNvSpPr>
              <a:spLocks noChangeAspect="1"/>
            </p:cNvSpPr>
            <p:nvPr/>
          </p:nvSpPr>
          <p:spPr bwMode="auto">
            <a:xfrm>
              <a:off x="4205325" y="2997207"/>
              <a:ext cx="61914" cy="61912"/>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6" name="Ellipse 1025"/>
            <p:cNvSpPr>
              <a:spLocks noChangeAspect="1"/>
            </p:cNvSpPr>
            <p:nvPr/>
          </p:nvSpPr>
          <p:spPr bwMode="auto">
            <a:xfrm>
              <a:off x="4475203" y="2997207"/>
              <a:ext cx="61914" cy="58737"/>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7" name="Ellipse 1026"/>
            <p:cNvSpPr>
              <a:spLocks noChangeAspect="1"/>
            </p:cNvSpPr>
            <p:nvPr/>
          </p:nvSpPr>
          <p:spPr bwMode="auto">
            <a:xfrm>
              <a:off x="4475203" y="3041657"/>
              <a:ext cx="61914" cy="58737"/>
            </a:xfrm>
            <a:prstGeom prst="ellipse">
              <a:avLst/>
            </a:prstGeom>
            <a:solidFill>
              <a:srgbClr val="477587"/>
            </a:solidFill>
            <a:ln w="6350">
              <a:solidFill>
                <a:schemeClr val="bg1"/>
              </a:solidFill>
              <a:round/>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8" name="Triangle isocèle 1027"/>
            <p:cNvSpPr>
              <a:spLocks noChangeAspect="1"/>
            </p:cNvSpPr>
            <p:nvPr/>
          </p:nvSpPr>
          <p:spPr bwMode="auto">
            <a:xfrm>
              <a:off x="4205325" y="3213106"/>
              <a:ext cx="77789"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29" name="Triangle isocèle 1028"/>
            <p:cNvSpPr>
              <a:spLocks noChangeAspect="1"/>
            </p:cNvSpPr>
            <p:nvPr/>
          </p:nvSpPr>
          <p:spPr bwMode="auto">
            <a:xfrm>
              <a:off x="4421227" y="3068644"/>
              <a:ext cx="77789"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0" name="Triangle isocèle 1029"/>
            <p:cNvSpPr>
              <a:spLocks noChangeAspect="1"/>
            </p:cNvSpPr>
            <p:nvPr/>
          </p:nvSpPr>
          <p:spPr bwMode="auto">
            <a:xfrm>
              <a:off x="4133887" y="3357568"/>
              <a:ext cx="77788" cy="82550"/>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1" name="Triangle isocèle 1030"/>
            <p:cNvSpPr>
              <a:spLocks noChangeAspect="1"/>
            </p:cNvSpPr>
            <p:nvPr/>
          </p:nvSpPr>
          <p:spPr bwMode="auto">
            <a:xfrm>
              <a:off x="4691105" y="2916244"/>
              <a:ext cx="77789"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2" name="Triangle isocèle 1031"/>
            <p:cNvSpPr>
              <a:spLocks noChangeAspect="1"/>
            </p:cNvSpPr>
            <p:nvPr/>
          </p:nvSpPr>
          <p:spPr bwMode="auto">
            <a:xfrm>
              <a:off x="4457741" y="3276606"/>
              <a:ext cx="77788" cy="82550"/>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3" name="Triangle isocèle 1032"/>
            <p:cNvSpPr>
              <a:spLocks noChangeAspect="1"/>
            </p:cNvSpPr>
            <p:nvPr/>
          </p:nvSpPr>
          <p:spPr bwMode="auto">
            <a:xfrm>
              <a:off x="4511716" y="3141668"/>
              <a:ext cx="77788" cy="82550"/>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4" name="Triangle isocèle 1033"/>
            <p:cNvSpPr>
              <a:spLocks noChangeAspect="1"/>
            </p:cNvSpPr>
            <p:nvPr/>
          </p:nvSpPr>
          <p:spPr bwMode="auto">
            <a:xfrm>
              <a:off x="4710155" y="3429006"/>
              <a:ext cx="74614"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5" name="Triangle isocèle 1034"/>
            <p:cNvSpPr>
              <a:spLocks noChangeAspect="1"/>
            </p:cNvSpPr>
            <p:nvPr/>
          </p:nvSpPr>
          <p:spPr bwMode="auto">
            <a:xfrm>
              <a:off x="4926058" y="3429006"/>
              <a:ext cx="77789"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6" name="Triangle isocèle 1035"/>
            <p:cNvSpPr>
              <a:spLocks noChangeAspect="1"/>
            </p:cNvSpPr>
            <p:nvPr/>
          </p:nvSpPr>
          <p:spPr bwMode="auto">
            <a:xfrm>
              <a:off x="4673643" y="3257556"/>
              <a:ext cx="77788"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7" name="Triangle isocèle 1036"/>
            <p:cNvSpPr>
              <a:spLocks noChangeAspect="1"/>
            </p:cNvSpPr>
            <p:nvPr/>
          </p:nvSpPr>
          <p:spPr bwMode="auto">
            <a:xfrm>
              <a:off x="4637129" y="2998794"/>
              <a:ext cx="77789"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8" name="Triangle isocèle 1037"/>
            <p:cNvSpPr>
              <a:spLocks noChangeAspect="1"/>
            </p:cNvSpPr>
            <p:nvPr/>
          </p:nvSpPr>
          <p:spPr bwMode="auto">
            <a:xfrm>
              <a:off x="4349789" y="2781307"/>
              <a:ext cx="77788" cy="82550"/>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39" name="Triangle isocèle 1038"/>
            <p:cNvSpPr>
              <a:spLocks noChangeAspect="1"/>
            </p:cNvSpPr>
            <p:nvPr/>
          </p:nvSpPr>
          <p:spPr bwMode="auto">
            <a:xfrm>
              <a:off x="4025936" y="2976569"/>
              <a:ext cx="77788"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40" name="Triangle isocèle 1039"/>
            <p:cNvSpPr>
              <a:spLocks noChangeAspect="1"/>
            </p:cNvSpPr>
            <p:nvPr/>
          </p:nvSpPr>
          <p:spPr bwMode="auto">
            <a:xfrm>
              <a:off x="4133887" y="2894019"/>
              <a:ext cx="77788"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41" name="Triangle isocèle 1040"/>
            <p:cNvSpPr>
              <a:spLocks noChangeAspect="1"/>
            </p:cNvSpPr>
            <p:nvPr/>
          </p:nvSpPr>
          <p:spPr bwMode="auto">
            <a:xfrm>
              <a:off x="4710155" y="2708282"/>
              <a:ext cx="74614"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42" name="Triangle isocèle 1041"/>
            <p:cNvSpPr>
              <a:spLocks noChangeAspect="1"/>
            </p:cNvSpPr>
            <p:nvPr/>
          </p:nvSpPr>
          <p:spPr bwMode="auto">
            <a:xfrm>
              <a:off x="4386302" y="3168656"/>
              <a:ext cx="73026" cy="82550"/>
            </a:xfrm>
            <a:prstGeom prst="triangle">
              <a:avLst/>
            </a:prstGeom>
            <a:solidFill>
              <a:srgbClr val="FF4E4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solidFill>
                  <a:srgbClr val="FFFFFF"/>
                </a:solidFill>
                <a:ea typeface="MS PGothic" pitchFamily="34" charset="-128"/>
              </a:endParaRPr>
            </a:p>
          </p:txBody>
        </p:sp>
        <p:sp>
          <p:nvSpPr>
            <p:cNvPr id="1043" name="Triangle isocèle 1042"/>
            <p:cNvSpPr>
              <a:spLocks noChangeAspect="1"/>
            </p:cNvSpPr>
            <p:nvPr/>
          </p:nvSpPr>
          <p:spPr bwMode="auto">
            <a:xfrm>
              <a:off x="4494253" y="2808294"/>
              <a:ext cx="74614"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44" name="Triangle isocèle 1043"/>
            <p:cNvSpPr>
              <a:spLocks noChangeAspect="1"/>
            </p:cNvSpPr>
            <p:nvPr/>
          </p:nvSpPr>
          <p:spPr bwMode="auto">
            <a:xfrm>
              <a:off x="4781594" y="3284543"/>
              <a:ext cx="77788"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1045" name="Triangle isocèle 1044"/>
            <p:cNvSpPr>
              <a:spLocks noChangeAspect="1"/>
            </p:cNvSpPr>
            <p:nvPr/>
          </p:nvSpPr>
          <p:spPr bwMode="auto">
            <a:xfrm>
              <a:off x="5292775" y="6165851"/>
              <a:ext cx="77788" cy="85725"/>
            </a:xfrm>
            <a:prstGeom prst="triangle">
              <a:avLst>
                <a:gd name="adj" fmla="val 50000"/>
              </a:avLst>
            </a:prstGeom>
            <a:solidFill>
              <a:srgbClr val="FF4E41"/>
            </a:solidFill>
            <a:ln w="3175">
              <a:solidFill>
                <a:schemeClr val="bg1"/>
              </a:solidFill>
              <a:miter lim="800000"/>
              <a:headEnd/>
              <a:tailEnd/>
            </a:ln>
            <a:effectLst>
              <a:outerShdw blurRad="50800" dist="38100" dir="2700000" sx="98000" sy="98000" algn="tl" rotWithShape="0">
                <a:srgbClr val="000000">
                  <a:alpha val="42998"/>
                </a:srgbClr>
              </a:outerShdw>
            </a:effectLst>
          </p:spPr>
          <p:txBody>
            <a:bodyPr anchor="ctr">
              <a:prstTxWarp prst="textNoShape">
                <a:avLst/>
              </a:prstTxWarp>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defRPr/>
              </a:pPr>
              <a:endParaRPr lang="en-US">
                <a:solidFill>
                  <a:srgbClr val="FFFFFF"/>
                </a:solidFill>
                <a:latin typeface="+mn-lt"/>
              </a:endParaRPr>
            </a:p>
          </p:txBody>
        </p:sp>
        <p:sp>
          <p:nvSpPr>
            <p:cNvPr id="41394" name="ZoneTexte 1"/>
            <p:cNvSpPr txBox="1">
              <a:spLocks noChangeArrowheads="1"/>
            </p:cNvSpPr>
            <p:nvPr/>
          </p:nvSpPr>
          <p:spPr bwMode="auto">
            <a:xfrm>
              <a:off x="5404910" y="6093296"/>
              <a:ext cx="1518381" cy="230832"/>
            </a:xfrm>
            <a:prstGeom prst="rect">
              <a:avLst/>
            </a:prstGeom>
            <a:noFill/>
            <a:ln w="9525">
              <a:noFill/>
              <a:miter lim="800000"/>
              <a:headEnd/>
              <a:tailEnd/>
            </a:ln>
          </p:spPr>
          <p:txBody>
            <a:bodyPr wrap="none">
              <a:prstTxWarp prst="textNoShape">
                <a:avLst/>
              </a:prstTxWarp>
              <a:spAutoFit/>
            </a:bodyPr>
            <a:lstStyle/>
            <a:p>
              <a:pPr eaLnBrk="1" hangingPunct="1"/>
              <a:r>
                <a:rPr lang="fr-FR" sz="900" i="1">
                  <a:solidFill>
                    <a:srgbClr val="522F69"/>
                  </a:solidFill>
                  <a:ea typeface="MS PGothic" pitchFamily="34" charset="-128"/>
                  <a:cs typeface="MS PGothic" pitchFamily="34" charset="-128"/>
                </a:rPr>
                <a:t>Projet européen e-predice</a:t>
              </a:r>
            </a:p>
          </p:txBody>
        </p:sp>
      </p:grpSp>
      <p:sp>
        <p:nvSpPr>
          <p:cNvPr id="40965" name="Espace réservé du contenu 2"/>
          <p:cNvSpPr>
            <a:spLocks noGrp="1"/>
          </p:cNvSpPr>
          <p:nvPr>
            <p:ph idx="1"/>
          </p:nvPr>
        </p:nvSpPr>
        <p:spPr>
          <a:xfrm>
            <a:off x="465138" y="1196975"/>
            <a:ext cx="8002587" cy="936625"/>
          </a:xfrm>
        </p:spPr>
        <p:txBody>
          <a:bodyPr/>
          <a:lstStyle/>
          <a:p>
            <a:pPr marL="285750" indent="-285750">
              <a:spcBef>
                <a:spcPts val="600"/>
              </a:spcBef>
              <a:buFont typeface="Wingdings" pitchFamily="4" charset="2"/>
              <a:buChar char="§"/>
            </a:pPr>
            <a:r>
              <a:rPr lang="fr-FR" sz="1600"/>
              <a:t>Etudes cliniques en France, USA, UK, Allemagne, Suède, Finlande, Inde, Chine, Hong-Kong, Australie, Colombie</a:t>
            </a:r>
          </a:p>
          <a:p>
            <a:pPr marL="285750" indent="-285750">
              <a:buClr>
                <a:schemeClr val="accent1"/>
              </a:buClr>
              <a:buFont typeface="Wingdings" pitchFamily="4" charset="2"/>
              <a:buChar char="§"/>
            </a:pPr>
            <a:r>
              <a:rPr lang="fr-FR" sz="1600"/>
              <a:t>60 articles publiés </a:t>
            </a:r>
          </a:p>
          <a:p>
            <a:pPr marL="285750" indent="-285750">
              <a:buClr>
                <a:schemeClr val="accent1"/>
              </a:buClr>
              <a:buFont typeface="Wingdings" pitchFamily="4" charset="2"/>
              <a:buChar char="§"/>
            </a:pPr>
            <a:r>
              <a:rPr lang="fr-FR" sz="1600"/>
              <a:t>Plus de 40 000 patients testés en études cliniques</a:t>
            </a:r>
          </a:p>
          <a:p>
            <a:pPr marL="285750" indent="-285750">
              <a:spcBef>
                <a:spcPts val="600"/>
              </a:spcBef>
              <a:buFont typeface="Wingdings" pitchFamily="4" charset="2"/>
              <a:buChar char="§"/>
            </a:pPr>
            <a:endParaRPr lang="fr-FR" sz="1600"/>
          </a:p>
          <a:p>
            <a:pPr marL="285750" indent="-285750">
              <a:buFont typeface="Wingdings" pitchFamily="4" charset="2"/>
              <a:buNone/>
            </a:pPr>
            <a:endParaRPr lang="fr-FR" sz="2400"/>
          </a:p>
        </p:txBody>
      </p:sp>
      <p:sp>
        <p:nvSpPr>
          <p:cNvPr id="599" name="Ellipse 598"/>
          <p:cNvSpPr/>
          <p:nvPr/>
        </p:nvSpPr>
        <p:spPr>
          <a:xfrm>
            <a:off x="5099050" y="3948113"/>
            <a:ext cx="71438" cy="77787"/>
          </a:xfrm>
          <a:prstGeom prst="ellipse">
            <a:avLst/>
          </a:prstGeom>
          <a:solidFill>
            <a:schemeClr val="accent5">
              <a:lumMod val="50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00" name="Ellipse 599"/>
          <p:cNvSpPr/>
          <p:nvPr/>
        </p:nvSpPr>
        <p:spPr>
          <a:xfrm>
            <a:off x="6878638" y="5789613"/>
            <a:ext cx="73025" cy="77787"/>
          </a:xfrm>
          <a:prstGeom prst="ellipse">
            <a:avLst/>
          </a:prstGeom>
          <a:solidFill>
            <a:schemeClr val="accent5">
              <a:lumMod val="50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01" name="Ellipse 600"/>
          <p:cNvSpPr/>
          <p:nvPr/>
        </p:nvSpPr>
        <p:spPr>
          <a:xfrm>
            <a:off x="1920875" y="3684588"/>
            <a:ext cx="71438" cy="77787"/>
          </a:xfrm>
          <a:prstGeom prst="ellipse">
            <a:avLst/>
          </a:prstGeom>
          <a:solidFill>
            <a:schemeClr val="accent5">
              <a:lumMod val="50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re 1"/>
          <p:cNvSpPr>
            <a:spLocks noGrp="1"/>
          </p:cNvSpPr>
          <p:nvPr>
            <p:ph type="title"/>
          </p:nvPr>
        </p:nvSpPr>
        <p:spPr>
          <a:xfrm>
            <a:off x="457200" y="274638"/>
            <a:ext cx="8002588" cy="850900"/>
          </a:xfrm>
        </p:spPr>
        <p:txBody>
          <a:bodyPr/>
          <a:lstStyle/>
          <a:p>
            <a:r>
              <a:rPr lang="fr-FR" sz="2500" cap="none"/>
              <a:t>SUDOSCAN, UNE INNOVATION BREVETÉE ET RECONNUE POUR LA DÉTECTION DES NEUROPATHIES AUTONOMES ET PÉRIPHÉRIQUES</a:t>
            </a:r>
          </a:p>
        </p:txBody>
      </p:sp>
      <p:sp>
        <p:nvSpPr>
          <p:cNvPr id="41987" name="Espace réservé du numéro de diapositive 3"/>
          <p:cNvSpPr>
            <a:spLocks noGrp="1"/>
          </p:cNvSpPr>
          <p:nvPr>
            <p:ph type="sldNum" sz="quarter" idx="10"/>
          </p:nvPr>
        </p:nvSpPr>
        <p:spPr bwMode="auto">
          <a:noFill/>
          <a:ln>
            <a:miter lim="800000"/>
            <a:headEnd/>
            <a:tailEnd/>
          </a:ln>
        </p:spPr>
        <p:txBody>
          <a:bodyPr/>
          <a:lstStyle/>
          <a:p>
            <a:fld id="{DD013736-3452-D44A-911A-DE19E7DDCF59}" type="slidenum">
              <a:rPr lang="fr-FR"/>
              <a:pPr/>
              <a:t>38</a:t>
            </a:fld>
            <a:endParaRPr lang="fr-FR"/>
          </a:p>
        </p:txBody>
      </p:sp>
      <p:graphicFrame>
        <p:nvGraphicFramePr>
          <p:cNvPr id="6" name="Diagramme 5"/>
          <p:cNvGraphicFramePr/>
          <p:nvPr/>
        </p:nvGraphicFramePr>
        <p:xfrm>
          <a:off x="539552" y="1380449"/>
          <a:ext cx="3062696" cy="187007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1989" name="ZoneTexte 3"/>
          <p:cNvSpPr txBox="1">
            <a:spLocks noChangeArrowheads="1"/>
          </p:cNvSpPr>
          <p:nvPr/>
        </p:nvSpPr>
        <p:spPr bwMode="auto">
          <a:xfrm>
            <a:off x="534988" y="1341438"/>
            <a:ext cx="7847012" cy="4770437"/>
          </a:xfrm>
          <a:prstGeom prst="rect">
            <a:avLst/>
          </a:prstGeom>
          <a:noFill/>
          <a:ln w="9525">
            <a:noFill/>
            <a:miter lim="800000"/>
            <a:headEnd/>
            <a:tailEnd/>
          </a:ln>
        </p:spPr>
        <p:txBody>
          <a:bodyPr>
            <a:prstTxWarp prst="textNoShape">
              <a:avLst/>
            </a:prstTxWarp>
            <a:spAutoFit/>
          </a:bodyPr>
          <a:lstStyle/>
          <a:p>
            <a:pPr>
              <a:buClr>
                <a:schemeClr val="accent1"/>
              </a:buClr>
            </a:pPr>
            <a:r>
              <a:rPr lang="fr-FR" sz="1600" b="1">
                <a:solidFill>
                  <a:srgbClr val="3C5F6F"/>
                </a:solidFill>
                <a:latin typeface="Fago Offc" pitchFamily="34" charset="0"/>
              </a:rPr>
              <a:t>Brevets</a:t>
            </a:r>
          </a:p>
          <a:p>
            <a:pPr>
              <a:buClr>
                <a:schemeClr val="accent1"/>
              </a:buClr>
              <a:buFont typeface="Wingdings" pitchFamily="4" charset="2"/>
              <a:buChar char="§"/>
            </a:pPr>
            <a:r>
              <a:rPr lang="fr-FR" sz="1600">
                <a:solidFill>
                  <a:srgbClr val="3C5F6F"/>
                </a:solidFill>
                <a:latin typeface="Fago Offc" pitchFamily="34" charset="0"/>
              </a:rPr>
              <a:t>Titulaire de 17 brevets internationaux délivrés en Europe, aux USA, en Chine, au Japon et en Corée</a:t>
            </a:r>
          </a:p>
          <a:p>
            <a:pPr>
              <a:buClr>
                <a:schemeClr val="accent1"/>
              </a:buClr>
            </a:pPr>
            <a:endParaRPr lang="fr-FR" sz="1600">
              <a:solidFill>
                <a:srgbClr val="3C5F6F"/>
              </a:solidFill>
              <a:latin typeface="Fago Offc" pitchFamily="34" charset="0"/>
            </a:endParaRPr>
          </a:p>
          <a:p>
            <a:pPr>
              <a:buClr>
                <a:schemeClr val="accent1"/>
              </a:buClr>
            </a:pPr>
            <a:r>
              <a:rPr lang="fr-FR" sz="1600" b="1">
                <a:solidFill>
                  <a:srgbClr val="3C5F6F"/>
                </a:solidFill>
                <a:latin typeface="Fago Offc" pitchFamily="34" charset="0"/>
              </a:rPr>
              <a:t>Enregistrement</a:t>
            </a:r>
          </a:p>
          <a:p>
            <a:pPr marL="285750" lvl="1" indent="-285750">
              <a:buClr>
                <a:schemeClr val="accent1"/>
              </a:buClr>
              <a:buFont typeface="Wingdings" pitchFamily="4" charset="2"/>
              <a:buChar char="§"/>
            </a:pPr>
            <a:r>
              <a:rPr lang="fr-FR" sz="1600">
                <a:solidFill>
                  <a:srgbClr val="3C5F6F"/>
                </a:solidFill>
                <a:latin typeface="Fago Offc" pitchFamily="34" charset="0"/>
              </a:rPr>
              <a:t>Marqué CE (FR12/01324)</a:t>
            </a:r>
          </a:p>
          <a:p>
            <a:pPr marL="285750" lvl="1" indent="-285750">
              <a:buClr>
                <a:schemeClr val="accent1"/>
              </a:buClr>
              <a:buFont typeface="Wingdings" pitchFamily="4" charset="2"/>
              <a:buChar char="§"/>
            </a:pPr>
            <a:r>
              <a:rPr lang="fr-FR" sz="1600">
                <a:solidFill>
                  <a:srgbClr val="3C5F6F"/>
                </a:solidFill>
                <a:latin typeface="Fago Offc" pitchFamily="34" charset="0"/>
              </a:rPr>
              <a:t>Homologué par la FDA (USA), SFDA (Chine), Cofepris (Mexique) etc.</a:t>
            </a:r>
          </a:p>
          <a:p>
            <a:pPr>
              <a:buClr>
                <a:schemeClr val="accent1"/>
              </a:buClr>
            </a:pPr>
            <a:endParaRPr lang="fr-FR" sz="1600">
              <a:solidFill>
                <a:srgbClr val="3C5F6F"/>
              </a:solidFill>
              <a:latin typeface="Fago Offc" pitchFamily="34" charset="0"/>
            </a:endParaRPr>
          </a:p>
          <a:p>
            <a:pPr>
              <a:buClr>
                <a:schemeClr val="accent1"/>
              </a:buClr>
            </a:pPr>
            <a:r>
              <a:rPr lang="fr-FR" sz="1600" b="1">
                <a:solidFill>
                  <a:srgbClr val="3C5F6F"/>
                </a:solidFill>
                <a:latin typeface="Fago Offc" pitchFamily="34" charset="0"/>
              </a:rPr>
              <a:t>Etudes cliniques</a:t>
            </a:r>
          </a:p>
          <a:p>
            <a:pPr>
              <a:buClr>
                <a:schemeClr val="accent1"/>
              </a:buClr>
              <a:buFont typeface="Wingdings" pitchFamily="4" charset="2"/>
              <a:buChar char="§"/>
            </a:pPr>
            <a:r>
              <a:rPr lang="fr-FR" sz="1600">
                <a:solidFill>
                  <a:srgbClr val="3C5F6F"/>
                </a:solidFill>
                <a:latin typeface="Fago Offc" pitchFamily="34" charset="0"/>
              </a:rPr>
              <a:t>60 études publiées</a:t>
            </a:r>
          </a:p>
          <a:p>
            <a:pPr>
              <a:buClr>
                <a:schemeClr val="accent1"/>
              </a:buClr>
              <a:buFont typeface="Wingdings" pitchFamily="4" charset="2"/>
              <a:buChar char="§"/>
            </a:pPr>
            <a:r>
              <a:rPr lang="fr-FR" sz="1600">
                <a:solidFill>
                  <a:srgbClr val="3C5F6F"/>
                </a:solidFill>
                <a:latin typeface="Fago Offc" pitchFamily="34" charset="0"/>
              </a:rPr>
              <a:t>Plus de 40 000 patients testés en étude clinique</a:t>
            </a:r>
          </a:p>
          <a:p>
            <a:pPr>
              <a:buClr>
                <a:schemeClr val="accent1"/>
              </a:buClr>
              <a:buFont typeface="Wingdings" pitchFamily="4" charset="2"/>
              <a:buChar char="§"/>
            </a:pPr>
            <a:r>
              <a:rPr lang="fr-FR" sz="1600">
                <a:solidFill>
                  <a:srgbClr val="3C5F6F"/>
                </a:solidFill>
                <a:latin typeface="Fago Offc" pitchFamily="34" charset="0"/>
              </a:rPr>
              <a:t>SUDOSCAN utilisé comme critère d’évaluation dans l’Etude </a:t>
            </a:r>
            <a:r>
              <a:rPr lang="en-US" sz="1600">
                <a:solidFill>
                  <a:srgbClr val="3C5F6F"/>
                </a:solidFill>
                <a:latin typeface="Fago Offc" pitchFamily="34" charset="0"/>
              </a:rPr>
              <a:t>ePREDICE (Early Prevention of Diabetes Complications in Europe): </a:t>
            </a:r>
            <a:r>
              <a:rPr lang="fr-FR" sz="1600">
                <a:solidFill>
                  <a:srgbClr val="3C5F6F"/>
                </a:solidFill>
                <a:latin typeface="Fago Offc" pitchFamily="34" charset="0"/>
              </a:rPr>
              <a:t>financée par l’UE, 15 centres</a:t>
            </a:r>
          </a:p>
          <a:p>
            <a:pPr>
              <a:buClr>
                <a:schemeClr val="accent1"/>
              </a:buClr>
              <a:buFont typeface="Arial" pitchFamily="4" charset="-52"/>
              <a:buChar char="•"/>
            </a:pPr>
            <a:endParaRPr lang="fr-FR" sz="1600">
              <a:solidFill>
                <a:srgbClr val="3C5F6F"/>
              </a:solidFill>
              <a:latin typeface="Fago Offc" pitchFamily="34" charset="0"/>
            </a:endParaRPr>
          </a:p>
          <a:p>
            <a:pPr>
              <a:buClr>
                <a:schemeClr val="accent1"/>
              </a:buClr>
            </a:pPr>
            <a:r>
              <a:rPr lang="fr-FR" sz="1600" b="1">
                <a:solidFill>
                  <a:srgbClr val="3C5F6F"/>
                </a:solidFill>
                <a:latin typeface="Fago Offc" pitchFamily="34" charset="0"/>
              </a:rPr>
              <a:t>Commercialisation</a:t>
            </a:r>
          </a:p>
          <a:p>
            <a:pPr marL="285750" lvl="1" indent="-285750">
              <a:buClr>
                <a:schemeClr val="accent1"/>
              </a:buClr>
              <a:buFont typeface="Wingdings" pitchFamily="4" charset="2"/>
              <a:buChar char="§"/>
            </a:pPr>
            <a:r>
              <a:rPr lang="fr-FR" sz="1600">
                <a:solidFill>
                  <a:srgbClr val="3C5F6F"/>
                </a:solidFill>
                <a:latin typeface="Fago Offc" pitchFamily="34" charset="0"/>
              </a:rPr>
              <a:t>US, Chine, développement en cours en Europe</a:t>
            </a:r>
          </a:p>
          <a:p>
            <a:pPr>
              <a:buClr>
                <a:schemeClr val="accent1"/>
              </a:buClr>
              <a:buFont typeface="Wingdings" pitchFamily="4" charset="2"/>
              <a:buChar char="§"/>
            </a:pPr>
            <a:r>
              <a:rPr lang="fr-FR" sz="1600">
                <a:solidFill>
                  <a:srgbClr val="3C5F6F"/>
                </a:solidFill>
                <a:latin typeface="Fago Offc" pitchFamily="34" charset="0"/>
              </a:rPr>
              <a:t>Plus de 2500 machines vendues</a:t>
            </a:r>
          </a:p>
          <a:p>
            <a:pPr>
              <a:buClr>
                <a:schemeClr val="accent1"/>
              </a:buClr>
              <a:buFont typeface="Wingdings" pitchFamily="4" charset="2"/>
              <a:buChar char="§"/>
            </a:pPr>
            <a:r>
              <a:rPr lang="fr-FR" sz="1600">
                <a:solidFill>
                  <a:srgbClr val="3C5F6F"/>
                </a:solidFill>
                <a:latin typeface="Fago Offc" pitchFamily="34" charset="0"/>
              </a:rPr>
              <a:t>5 000 000 de tests par an dans le monde </a:t>
            </a:r>
          </a:p>
          <a:p>
            <a:pPr>
              <a:buClr>
                <a:schemeClr val="accent1"/>
              </a:buClr>
              <a:buFont typeface="Wingdings" pitchFamily="4" charset="2"/>
              <a:buChar char="§"/>
            </a:pPr>
            <a:r>
              <a:rPr lang="fr-FR" sz="1600">
                <a:solidFill>
                  <a:srgbClr val="3C5F6F"/>
                </a:solidFill>
                <a:latin typeface="Fago Offc" pitchFamily="34" charset="0"/>
              </a:rPr>
              <a:t>Service Après Vente et production en France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0"/>
            <a:ext cx="8229600" cy="1143000"/>
          </a:xfrm>
        </p:spPr>
        <p:txBody>
          <a:bodyPr>
            <a:normAutofit/>
          </a:bodyPr>
          <a:lstStyle/>
          <a:p>
            <a:r>
              <a:rPr lang="fr-FR" dirty="0" smtClean="0"/>
              <a:t>Douleurs nociceptives</a:t>
            </a:r>
            <a:endParaRPr lang="en-US" dirty="0"/>
          </a:p>
        </p:txBody>
      </p:sp>
      <p:sp>
        <p:nvSpPr>
          <p:cNvPr id="3" name="Espace réservé du contenu 2"/>
          <p:cNvSpPr>
            <a:spLocks noGrp="1"/>
          </p:cNvSpPr>
          <p:nvPr>
            <p:ph idx="1"/>
          </p:nvPr>
        </p:nvSpPr>
        <p:spPr>
          <a:xfrm>
            <a:off x="457200" y="1752597"/>
            <a:ext cx="8229600" cy="4851403"/>
          </a:xfrm>
        </p:spPr>
        <p:txBody>
          <a:bodyPr>
            <a:normAutofit/>
          </a:bodyPr>
          <a:lstStyle/>
          <a:p>
            <a:pPr>
              <a:tabLst>
                <a:tab pos="533400" algn="l"/>
                <a:tab pos="2870200" algn="l"/>
              </a:tabLst>
            </a:pPr>
            <a:r>
              <a:rPr lang="fr-FR" dirty="0" smtClean="0"/>
              <a:t>Articulaire(s), osseuse(s), musculaires(s)</a:t>
            </a:r>
          </a:p>
          <a:p>
            <a:pPr>
              <a:tabLst>
                <a:tab pos="533400" algn="l"/>
                <a:tab pos="2870200" algn="l"/>
              </a:tabLst>
            </a:pPr>
            <a:r>
              <a:rPr lang="fr-FR" dirty="0" smtClean="0"/>
              <a:t>Stimulation excessive des nocicepteurs</a:t>
            </a:r>
          </a:p>
          <a:p>
            <a:pPr>
              <a:tabLst>
                <a:tab pos="533400" algn="l"/>
                <a:tab pos="2870200" algn="l"/>
              </a:tabLst>
            </a:pPr>
            <a:r>
              <a:rPr lang="fr-FR" dirty="0" smtClean="0"/>
              <a:t>Absence d’atteinte du SN (pas de topo 	neurologique systématisée, examen </a:t>
            </a:r>
            <a:r>
              <a:rPr lang="fr-FR" dirty="0" err="1" smtClean="0"/>
              <a:t>neuro</a:t>
            </a:r>
            <a:r>
              <a:rPr lang="fr-FR" dirty="0" smtClean="0"/>
              <a:t> N)</a:t>
            </a:r>
          </a:p>
          <a:p>
            <a:pPr>
              <a:tabLst>
                <a:tab pos="533400" algn="l"/>
                <a:tab pos="2870200" algn="l"/>
              </a:tabLst>
            </a:pPr>
            <a:r>
              <a:rPr lang="fr-FR" dirty="0" smtClean="0"/>
              <a:t>Mécanique : aggravation par le mouvement</a:t>
            </a:r>
          </a:p>
          <a:p>
            <a:pPr>
              <a:tabLst>
                <a:tab pos="533400" algn="l"/>
                <a:tab pos="2870200" algn="l"/>
              </a:tabLst>
            </a:pPr>
            <a:r>
              <a:rPr lang="fr-FR" dirty="0" smtClean="0"/>
              <a:t>Inflammatoire : aggravation </a:t>
            </a:r>
            <a:r>
              <a:rPr lang="fr-FR" dirty="0" err="1" smtClean="0"/>
              <a:t>svt</a:t>
            </a:r>
            <a:r>
              <a:rPr lang="fr-FR" dirty="0" smtClean="0"/>
              <a:t> nocturne</a:t>
            </a:r>
          </a:p>
          <a:p>
            <a:pPr>
              <a:tabLst>
                <a:tab pos="533400" algn="l"/>
                <a:tab pos="2870200" algn="l"/>
              </a:tabLst>
            </a:pPr>
            <a:r>
              <a:rPr lang="fr-FR" b="1" dirty="0" smtClean="0"/>
              <a:t>Cas particulier des douleurs &gt; musculaires</a:t>
            </a:r>
          </a:p>
          <a:p>
            <a:pPr>
              <a:tabLst>
                <a:tab pos="2870200" algn="l"/>
              </a:tabLst>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52597"/>
            <a:ext cx="8229600" cy="4851403"/>
          </a:xfrm>
        </p:spPr>
        <p:txBody>
          <a:bodyPr>
            <a:normAutofit/>
          </a:bodyPr>
          <a:lstStyle/>
          <a:p>
            <a:pPr>
              <a:tabLst>
                <a:tab pos="533400" algn="l"/>
                <a:tab pos="2870200" algn="l"/>
              </a:tabLst>
            </a:pPr>
            <a:r>
              <a:rPr lang="fr-FR" b="1" dirty="0" smtClean="0"/>
              <a:t>Topographie </a:t>
            </a:r>
            <a:r>
              <a:rPr lang="fr-FR" dirty="0" smtClean="0"/>
              <a:t>neurologique </a:t>
            </a:r>
            <a:r>
              <a:rPr lang="fr-FR" b="1" dirty="0" smtClean="0"/>
              <a:t>systématisée</a:t>
            </a:r>
          </a:p>
          <a:p>
            <a:pPr>
              <a:tabLst>
                <a:tab pos="533400" algn="l"/>
                <a:tab pos="2870200" algn="l"/>
              </a:tabLst>
            </a:pPr>
            <a:r>
              <a:rPr lang="fr-FR" b="1" dirty="0" smtClean="0"/>
              <a:t>Troubles objectifs </a:t>
            </a:r>
            <a:r>
              <a:rPr lang="fr-FR" dirty="0" smtClean="0"/>
              <a:t>de la sensibilité</a:t>
            </a:r>
            <a:br>
              <a:rPr lang="fr-FR" dirty="0" smtClean="0"/>
            </a:br>
            <a:r>
              <a:rPr lang="fr-FR" dirty="0" smtClean="0"/>
              <a:t>- « négatifs » : hypoalgésie, hypoesthésie</a:t>
            </a:r>
            <a:br>
              <a:rPr lang="fr-FR" dirty="0" smtClean="0"/>
            </a:br>
            <a:r>
              <a:rPr lang="fr-FR" dirty="0" smtClean="0"/>
              <a:t>- « positifs » : </a:t>
            </a:r>
            <a:r>
              <a:rPr lang="fr-FR" dirty="0" err="1" smtClean="0"/>
              <a:t>allodynie</a:t>
            </a:r>
            <a:r>
              <a:rPr lang="fr-FR" dirty="0" smtClean="0"/>
              <a:t>, hyperalgésie</a:t>
            </a:r>
          </a:p>
          <a:p>
            <a:pPr>
              <a:tabLst>
                <a:tab pos="533400" algn="l"/>
                <a:tab pos="2870200" algn="l"/>
              </a:tabLst>
            </a:pPr>
            <a:r>
              <a:rPr lang="fr-FR" b="1" u="sng" dirty="0" smtClean="0"/>
              <a:t>Questionnaire DN4</a:t>
            </a:r>
            <a:r>
              <a:rPr lang="fr-FR" b="1" dirty="0" smtClean="0"/>
              <a:t> </a:t>
            </a:r>
            <a:r>
              <a:rPr lang="fr-FR" dirty="0" smtClean="0"/>
              <a:t>: permet de conforter, 	</a:t>
            </a:r>
            <a:br>
              <a:rPr lang="fr-FR" dirty="0" smtClean="0"/>
            </a:br>
            <a:r>
              <a:rPr lang="fr-FR" dirty="0" smtClean="0"/>
              <a:t>avec un haut niveau de confiance (spé 90%, </a:t>
            </a:r>
            <a:br>
              <a:rPr lang="fr-FR" dirty="0" smtClean="0"/>
            </a:br>
            <a:r>
              <a:rPr lang="fr-FR" dirty="0" smtClean="0"/>
              <a:t>sens 83%), l’existence d’une composante </a:t>
            </a:r>
            <a:r>
              <a:rPr lang="fr-FR" dirty="0" err="1" smtClean="0"/>
              <a:t>neuropathique</a:t>
            </a:r>
            <a:r>
              <a:rPr lang="fr-FR" dirty="0" smtClean="0"/>
              <a:t> à la douleur présentée par le patient</a:t>
            </a:r>
          </a:p>
        </p:txBody>
      </p:sp>
      <p:sp>
        <p:nvSpPr>
          <p:cNvPr id="5" name="Titre 1"/>
          <p:cNvSpPr>
            <a:spLocks noGrp="1"/>
          </p:cNvSpPr>
          <p:nvPr>
            <p:ph type="title"/>
          </p:nvPr>
        </p:nvSpPr>
        <p:spPr>
          <a:xfrm>
            <a:off x="457200" y="444500"/>
            <a:ext cx="8229600" cy="1143000"/>
          </a:xfrm>
        </p:spPr>
        <p:txBody>
          <a:bodyPr>
            <a:normAutofit/>
          </a:bodyPr>
          <a:lstStyle/>
          <a:p>
            <a:r>
              <a:rPr lang="fr-FR" dirty="0" smtClean="0"/>
              <a:t>Douleurs </a:t>
            </a:r>
            <a:r>
              <a:rPr lang="fr-FR" dirty="0" err="1" smtClean="0"/>
              <a:t>neuropatiques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0"/>
            <a:ext cx="8229600" cy="1143000"/>
          </a:xfrm>
        </p:spPr>
        <p:txBody>
          <a:bodyPr>
            <a:normAutofit/>
          </a:bodyPr>
          <a:lstStyle/>
          <a:p>
            <a:r>
              <a:rPr lang="fr-FR" dirty="0" smtClean="0"/>
              <a:t>Douleurs nociceptives</a:t>
            </a:r>
            <a:endParaRPr lang="en-US" dirty="0"/>
          </a:p>
        </p:txBody>
      </p:sp>
      <p:sp>
        <p:nvSpPr>
          <p:cNvPr id="3" name="Espace réservé du contenu 2"/>
          <p:cNvSpPr>
            <a:spLocks noGrp="1"/>
          </p:cNvSpPr>
          <p:nvPr>
            <p:ph idx="1"/>
          </p:nvPr>
        </p:nvSpPr>
        <p:spPr>
          <a:xfrm>
            <a:off x="457200" y="1752597"/>
            <a:ext cx="8686800" cy="4851403"/>
          </a:xfrm>
        </p:spPr>
        <p:txBody>
          <a:bodyPr>
            <a:normAutofit fontScale="92500" lnSpcReduction="10000"/>
          </a:bodyPr>
          <a:lstStyle/>
          <a:p>
            <a:pPr>
              <a:tabLst>
                <a:tab pos="533400" algn="l"/>
                <a:tab pos="2870200" algn="l"/>
              </a:tabLst>
            </a:pPr>
            <a:r>
              <a:rPr lang="fr-FR" dirty="0" smtClean="0"/>
              <a:t>Articulaire(s), osseuse(s)</a:t>
            </a:r>
          </a:p>
          <a:p>
            <a:pPr>
              <a:tabLst>
                <a:tab pos="533400" algn="l"/>
                <a:tab pos="2870200" algn="l"/>
              </a:tabLst>
            </a:pPr>
            <a:r>
              <a:rPr lang="fr-FR" dirty="0" smtClean="0"/>
              <a:t>Stimulation excessive des nocicepteurs</a:t>
            </a:r>
          </a:p>
          <a:p>
            <a:pPr>
              <a:tabLst>
                <a:tab pos="533400" algn="l"/>
                <a:tab pos="2870200" algn="l"/>
              </a:tabLst>
            </a:pPr>
            <a:r>
              <a:rPr lang="fr-FR" dirty="0" smtClean="0"/>
              <a:t>Absence d’atteinte du SN (pas de topo neurologique systématisée, examen </a:t>
            </a:r>
            <a:r>
              <a:rPr lang="fr-FR" dirty="0" err="1" smtClean="0"/>
              <a:t>neuro</a:t>
            </a:r>
            <a:r>
              <a:rPr lang="fr-FR" dirty="0" smtClean="0"/>
              <a:t> N)</a:t>
            </a:r>
          </a:p>
          <a:p>
            <a:pPr>
              <a:tabLst>
                <a:tab pos="533400" algn="l"/>
                <a:tab pos="2870200" algn="l"/>
              </a:tabLst>
            </a:pPr>
            <a:r>
              <a:rPr lang="fr-FR" dirty="0" smtClean="0"/>
              <a:t>Mécanique : aggravation par le mouvement</a:t>
            </a:r>
          </a:p>
          <a:p>
            <a:pPr>
              <a:tabLst>
                <a:tab pos="533400" algn="l"/>
                <a:tab pos="2870200" algn="l"/>
              </a:tabLst>
            </a:pPr>
            <a:r>
              <a:rPr lang="fr-FR" dirty="0" smtClean="0"/>
              <a:t>Inflammatoire : aggravation </a:t>
            </a:r>
            <a:r>
              <a:rPr lang="fr-FR" dirty="0" err="1" smtClean="0"/>
              <a:t>svt</a:t>
            </a:r>
            <a:r>
              <a:rPr lang="fr-FR" dirty="0" smtClean="0"/>
              <a:t> nocturne</a:t>
            </a:r>
          </a:p>
          <a:p>
            <a:pPr>
              <a:tabLst>
                <a:tab pos="533400" algn="l"/>
                <a:tab pos="2870200" algn="l"/>
              </a:tabLst>
            </a:pPr>
            <a:r>
              <a:rPr lang="fr-FR" b="1" dirty="0" smtClean="0"/>
              <a:t>Cas particulier des douleurs &gt; musculaires</a:t>
            </a:r>
            <a:br>
              <a:rPr lang="fr-FR" b="1" dirty="0" smtClean="0"/>
            </a:br>
            <a:r>
              <a:rPr lang="fr-FR" dirty="0" smtClean="0"/>
              <a:t>- myalgies/contractures/courbatures</a:t>
            </a:r>
            <a:br>
              <a:rPr lang="fr-FR" dirty="0" smtClean="0"/>
            </a:br>
            <a:r>
              <a:rPr lang="fr-FR" dirty="0" smtClean="0"/>
              <a:t>- augmentées par la palpation</a:t>
            </a:r>
            <a:br>
              <a:rPr lang="fr-FR" dirty="0" smtClean="0"/>
            </a:br>
            <a:r>
              <a:rPr lang="fr-FR" dirty="0" smtClean="0"/>
              <a:t>- parfois décrites comme des crampes, des brûlures</a:t>
            </a:r>
          </a:p>
          <a:p>
            <a:pPr>
              <a:tabLst>
                <a:tab pos="2870200" algn="l"/>
              </a:tabLst>
            </a:pPr>
            <a:endParaRPr lang="fr-FR"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400"/>
            <a:ext cx="8229600" cy="1143000"/>
          </a:xfrm>
        </p:spPr>
        <p:txBody>
          <a:bodyPr>
            <a:normAutofit/>
          </a:bodyPr>
          <a:lstStyle/>
          <a:p>
            <a:r>
              <a:rPr lang="fr-FR" dirty="0" smtClean="0"/>
              <a:t>Douleurs nociceptives</a:t>
            </a:r>
            <a:endParaRPr lang="en-US" dirty="0"/>
          </a:p>
        </p:txBody>
      </p:sp>
      <p:sp>
        <p:nvSpPr>
          <p:cNvPr id="3" name="Espace réservé du contenu 2"/>
          <p:cNvSpPr>
            <a:spLocks noGrp="1"/>
          </p:cNvSpPr>
          <p:nvPr>
            <p:ph idx="1"/>
          </p:nvPr>
        </p:nvSpPr>
        <p:spPr>
          <a:xfrm>
            <a:off x="114300" y="1269997"/>
            <a:ext cx="9029700" cy="4851403"/>
          </a:xfrm>
        </p:spPr>
        <p:txBody>
          <a:bodyPr>
            <a:normAutofit fontScale="92500" lnSpcReduction="10000"/>
          </a:bodyPr>
          <a:lstStyle/>
          <a:p>
            <a:pPr>
              <a:tabLst>
                <a:tab pos="533400" algn="l"/>
                <a:tab pos="2870200" algn="l"/>
              </a:tabLst>
            </a:pPr>
            <a:r>
              <a:rPr lang="fr-FR" dirty="0" smtClean="0"/>
              <a:t>Douleurs et intolérance musculaire </a:t>
            </a:r>
            <a:r>
              <a:rPr lang="fr-FR" b="1" dirty="0" smtClean="0"/>
              <a:t>à l’effort (IME)</a:t>
            </a:r>
            <a:r>
              <a:rPr lang="fr-FR" dirty="0" smtClean="0"/>
              <a:t/>
            </a:r>
            <a:br>
              <a:rPr lang="fr-FR" dirty="0" smtClean="0"/>
            </a:br>
            <a:r>
              <a:rPr lang="fr-FR" dirty="0" smtClean="0"/>
              <a:t/>
            </a:r>
            <a:br>
              <a:rPr lang="fr-FR" dirty="0" smtClean="0"/>
            </a:br>
            <a:r>
              <a:rPr lang="fr-FR" dirty="0" smtClean="0"/>
              <a:t>- glycogénoses (Mc </a:t>
            </a:r>
            <a:r>
              <a:rPr lang="fr-FR" dirty="0" err="1" smtClean="0"/>
              <a:t>Ardle</a:t>
            </a:r>
            <a:r>
              <a:rPr lang="fr-FR" dirty="0" smtClean="0"/>
              <a:t>) </a:t>
            </a:r>
            <a:br>
              <a:rPr lang="fr-FR" dirty="0" smtClean="0"/>
            </a:br>
            <a:r>
              <a:rPr lang="fr-FR" dirty="0" smtClean="0"/>
              <a:t>	(effort court/second souffle)</a:t>
            </a:r>
            <a:br>
              <a:rPr lang="fr-FR" dirty="0" smtClean="0"/>
            </a:br>
            <a:r>
              <a:rPr lang="fr-FR" dirty="0" smtClean="0"/>
              <a:t>- déficit en CPT </a:t>
            </a:r>
            <a:br>
              <a:rPr lang="fr-FR" dirty="0" smtClean="0"/>
            </a:br>
            <a:r>
              <a:rPr lang="fr-FR" dirty="0" smtClean="0"/>
              <a:t>	(</a:t>
            </a:r>
            <a:r>
              <a:rPr lang="fr-FR" dirty="0" err="1" smtClean="0"/>
              <a:t>myolyse</a:t>
            </a:r>
            <a:r>
              <a:rPr lang="fr-FR" dirty="0" smtClean="0"/>
              <a:t> après jeune/ou effort prolongé)</a:t>
            </a:r>
            <a:br>
              <a:rPr lang="fr-FR" dirty="0" smtClean="0"/>
            </a:br>
            <a:r>
              <a:rPr lang="fr-FR" dirty="0" smtClean="0"/>
              <a:t>- myopathie mitochondriale </a:t>
            </a:r>
            <a:br>
              <a:rPr lang="fr-FR" dirty="0" smtClean="0"/>
            </a:br>
            <a:r>
              <a:rPr lang="fr-FR" dirty="0" smtClean="0"/>
              <a:t>	(pas de </a:t>
            </a:r>
            <a:r>
              <a:rPr lang="fr-FR" dirty="0" err="1" smtClean="0"/>
              <a:t>myolyse</a:t>
            </a:r>
            <a:r>
              <a:rPr lang="fr-FR" dirty="0" smtClean="0"/>
              <a:t>/ptôsis)</a:t>
            </a:r>
            <a:br>
              <a:rPr lang="fr-FR" dirty="0" smtClean="0"/>
            </a:br>
            <a:r>
              <a:rPr lang="fr-FR" dirty="0" smtClean="0"/>
              <a:t>- syndrome de </a:t>
            </a:r>
            <a:r>
              <a:rPr lang="fr-FR" dirty="0" err="1" smtClean="0"/>
              <a:t>Brody</a:t>
            </a:r>
            <a:r>
              <a:rPr lang="fr-FR" dirty="0" smtClean="0"/>
              <a:t>, hyperthermie maligne</a:t>
            </a:r>
            <a:br>
              <a:rPr lang="fr-FR" dirty="0" smtClean="0"/>
            </a:br>
            <a:r>
              <a:rPr lang="fr-FR" dirty="0" smtClean="0"/>
              <a:t>- certaines dystrophies musculaires </a:t>
            </a:r>
            <a:br>
              <a:rPr lang="fr-FR" dirty="0" smtClean="0"/>
            </a:br>
            <a:r>
              <a:rPr lang="fr-FR" dirty="0" smtClean="0"/>
              <a:t>	(hypertrophie mollets)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400"/>
            <a:ext cx="8229600" cy="1143000"/>
          </a:xfrm>
        </p:spPr>
        <p:txBody>
          <a:bodyPr>
            <a:normAutofit/>
          </a:bodyPr>
          <a:lstStyle/>
          <a:p>
            <a:r>
              <a:rPr lang="fr-FR" dirty="0" smtClean="0"/>
              <a:t>Douleurs nociceptives</a:t>
            </a:r>
            <a:endParaRPr lang="en-US" dirty="0"/>
          </a:p>
        </p:txBody>
      </p:sp>
      <p:sp>
        <p:nvSpPr>
          <p:cNvPr id="3" name="Espace réservé du contenu 2"/>
          <p:cNvSpPr>
            <a:spLocks noGrp="1"/>
          </p:cNvSpPr>
          <p:nvPr>
            <p:ph idx="1"/>
          </p:nvPr>
        </p:nvSpPr>
        <p:spPr>
          <a:xfrm>
            <a:off x="114300" y="1269997"/>
            <a:ext cx="9029700" cy="4851403"/>
          </a:xfrm>
        </p:spPr>
        <p:txBody>
          <a:bodyPr>
            <a:normAutofit/>
          </a:bodyPr>
          <a:lstStyle/>
          <a:p>
            <a:pPr>
              <a:tabLst>
                <a:tab pos="533400" algn="l"/>
                <a:tab pos="2870200" algn="l"/>
              </a:tabLst>
            </a:pPr>
            <a:r>
              <a:rPr lang="fr-FR" dirty="0" smtClean="0"/>
              <a:t>Douleurs </a:t>
            </a:r>
            <a:r>
              <a:rPr lang="fr-FR" b="1" dirty="0" smtClean="0"/>
              <a:t>permanentes</a:t>
            </a:r>
            <a:br>
              <a:rPr lang="fr-FR" b="1" dirty="0" smtClean="0"/>
            </a:br>
            <a:r>
              <a:rPr lang="fr-FR" dirty="0" smtClean="0"/>
              <a:t/>
            </a:r>
            <a:br>
              <a:rPr lang="fr-FR" dirty="0" smtClean="0"/>
            </a:br>
            <a:r>
              <a:rPr lang="fr-FR" dirty="0" smtClean="0"/>
              <a:t>- myosite, </a:t>
            </a:r>
            <a:r>
              <a:rPr lang="fr-FR" dirty="0" err="1" smtClean="0"/>
              <a:t>dysthyroïdies</a:t>
            </a:r>
            <a:r>
              <a:rPr lang="fr-FR" dirty="0" smtClean="0"/>
              <a:t>, PROMM, canalopathies 	musculaires, </a:t>
            </a:r>
            <a:r>
              <a:rPr lang="fr-FR" dirty="0" err="1" smtClean="0"/>
              <a:t>vascularites</a:t>
            </a:r>
            <a:r>
              <a:rPr lang="fr-FR" dirty="0" smtClean="0"/>
              <a:t/>
            </a:r>
            <a:br>
              <a:rPr lang="fr-FR" dirty="0" smtClean="0"/>
            </a:br>
            <a:r>
              <a:rPr lang="fr-FR" dirty="0" smtClean="0"/>
              <a:t>- traitements </a:t>
            </a:r>
            <a:r>
              <a:rPr lang="fr-FR" dirty="0" err="1" smtClean="0"/>
              <a:t>myotoxiques</a:t>
            </a:r>
            <a:r>
              <a:rPr lang="fr-FR" dirty="0" smtClean="0"/>
              <a:t> (</a:t>
            </a:r>
            <a:r>
              <a:rPr lang="fr-FR" dirty="0" err="1" smtClean="0"/>
              <a:t>hypolipémiants</a:t>
            </a:r>
            <a:r>
              <a:rPr lang="fr-FR" dirty="0" smtClean="0"/>
              <a:t>)</a:t>
            </a:r>
            <a:br>
              <a:rPr lang="fr-FR" dirty="0" smtClean="0"/>
            </a:br>
            <a:r>
              <a:rPr lang="fr-FR" dirty="0" smtClean="0"/>
              <a:t>- douleurs psychogènes/</a:t>
            </a:r>
            <a:r>
              <a:rPr lang="fr-FR" dirty="0" err="1" smtClean="0"/>
              <a:t>fibromyalgie</a:t>
            </a:r>
            <a:r>
              <a:rPr lang="fr-FR" dirty="0" smtClean="0"/>
              <a:t/>
            </a:r>
            <a:br>
              <a:rPr lang="fr-FR" dirty="0" smtClean="0"/>
            </a:br>
            <a:r>
              <a:rPr lang="fr-FR" dirty="0" smtClean="0"/>
              <a:t>	(céphalées, troubles du sommeil…)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300"/>
            <a:ext cx="8229600" cy="1143000"/>
          </a:xfrm>
        </p:spPr>
        <p:txBody>
          <a:bodyPr>
            <a:normAutofit/>
          </a:bodyPr>
          <a:lstStyle/>
          <a:p>
            <a:r>
              <a:rPr lang="fr-FR" dirty="0" smtClean="0"/>
              <a:t>Moyens d’exploration</a:t>
            </a:r>
            <a:endParaRPr lang="en-US" dirty="0"/>
          </a:p>
        </p:txBody>
      </p:sp>
      <p:sp>
        <p:nvSpPr>
          <p:cNvPr id="5" name="Espace réservé du contenu 2"/>
          <p:cNvSpPr>
            <a:spLocks noGrp="1"/>
          </p:cNvSpPr>
          <p:nvPr>
            <p:ph idx="1"/>
          </p:nvPr>
        </p:nvSpPr>
        <p:spPr>
          <a:xfrm>
            <a:off x="203200" y="1752597"/>
            <a:ext cx="8940800" cy="4851403"/>
          </a:xfrm>
        </p:spPr>
        <p:txBody>
          <a:bodyPr>
            <a:normAutofit/>
          </a:bodyPr>
          <a:lstStyle/>
          <a:p>
            <a:pPr>
              <a:tabLst>
                <a:tab pos="533400" algn="l"/>
                <a:tab pos="2870200" algn="l"/>
              </a:tabLst>
            </a:pPr>
            <a:r>
              <a:rPr lang="fr-FR" b="1" dirty="0" smtClean="0">
                <a:solidFill>
                  <a:srgbClr val="FF0000"/>
                </a:solidFill>
              </a:rPr>
              <a:t>ENMG </a:t>
            </a:r>
            <a:r>
              <a:rPr lang="fr-FR" b="1" dirty="0" smtClean="0"/>
              <a:t>: </a:t>
            </a:r>
            <a:br>
              <a:rPr lang="fr-FR" b="1" dirty="0" smtClean="0"/>
            </a:br>
            <a:r>
              <a:rPr lang="fr-FR" b="1" dirty="0" smtClean="0"/>
              <a:t/>
            </a:r>
            <a:br>
              <a:rPr lang="fr-FR" b="1" dirty="0" smtClean="0"/>
            </a:br>
            <a:r>
              <a:rPr lang="fr-FR" dirty="0" smtClean="0"/>
              <a:t>- signes myogènes avec ou sans signes de nécrose 	musculaire</a:t>
            </a:r>
            <a:br>
              <a:rPr lang="fr-FR" dirty="0" smtClean="0"/>
            </a:br>
            <a:r>
              <a:rPr lang="fr-FR" dirty="0" smtClean="0"/>
              <a:t>- crampes électriquement silencieuses (Mc </a:t>
            </a:r>
            <a:r>
              <a:rPr lang="fr-FR" dirty="0" err="1" smtClean="0"/>
              <a:t>Ardle</a:t>
            </a:r>
            <a:r>
              <a:rPr lang="fr-FR" dirty="0" smtClean="0"/>
              <a:t>)</a:t>
            </a:r>
            <a:br>
              <a:rPr lang="fr-FR" dirty="0" smtClean="0"/>
            </a:br>
            <a:r>
              <a:rPr lang="fr-FR" dirty="0" smtClean="0"/>
              <a:t>- décharges myotoniques (PROMM)</a:t>
            </a:r>
            <a:br>
              <a:rPr lang="fr-FR" dirty="0" smtClean="0"/>
            </a:br>
            <a:r>
              <a:rPr lang="fr-FR" dirty="0" smtClean="0"/>
              <a:t>- PAGM après SNR ou test d’effort court et/ou long</a:t>
            </a:r>
            <a:br>
              <a:rPr lang="fr-FR" dirty="0" smtClean="0"/>
            </a:br>
            <a:r>
              <a:rPr lang="fr-FR" dirty="0" smtClean="0"/>
              <a:t>	(paralysies périodiques et syndrome </a:t>
            </a:r>
            <a:r>
              <a:rPr lang="fr-FR" dirty="0" err="1" smtClean="0"/>
              <a:t>myotonique</a:t>
            </a:r>
            <a:r>
              <a:rPr lang="fr-FR" dirty="0"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400"/>
            <a:ext cx="8229600" cy="1143000"/>
          </a:xfrm>
        </p:spPr>
        <p:txBody>
          <a:bodyPr>
            <a:normAutofit/>
          </a:bodyPr>
          <a:lstStyle/>
          <a:p>
            <a:r>
              <a:rPr lang="fr-FR" dirty="0" smtClean="0"/>
              <a:t>Moyens d’exploration</a:t>
            </a:r>
            <a:endParaRPr lang="en-US" dirty="0"/>
          </a:p>
        </p:txBody>
      </p:sp>
      <p:grpSp>
        <p:nvGrpSpPr>
          <p:cNvPr id="7" name="Group 8"/>
          <p:cNvGrpSpPr>
            <a:grpSpLocks/>
          </p:cNvGrpSpPr>
          <p:nvPr/>
        </p:nvGrpSpPr>
        <p:grpSpPr bwMode="auto">
          <a:xfrm>
            <a:off x="923925" y="1231900"/>
            <a:ext cx="7048500" cy="5524500"/>
            <a:chOff x="0" y="0"/>
            <a:chExt cx="5760" cy="4320"/>
          </a:xfrm>
        </p:grpSpPr>
        <p:pic>
          <p:nvPicPr>
            <p:cNvPr id="8" name="MacOS">
              <a:hlinkClick r:id="" action="ppaction://media"/>
            </p:cNvPr>
            <p:cNvPicPr>
              <a:picLocks noRot="1" noChangeAspect="1" noChangeArrowheads="1"/>
            </p:cNvPicPr>
            <p:nvPr>
              <a:audioFile r:link="rId1"/>
            </p:nvPr>
          </p:nvPicPr>
          <p:blipFill>
            <a:blip r:embed="rId3"/>
            <a:srcRect/>
            <a:stretch>
              <a:fillRect/>
            </a:stretch>
          </p:blipFill>
          <p:spPr bwMode="auto">
            <a:xfrm>
              <a:off x="2784" y="2064"/>
              <a:ext cx="192" cy="192"/>
            </a:xfrm>
            <a:prstGeom prst="rect">
              <a:avLst/>
            </a:prstGeom>
            <a:noFill/>
          </p:spPr>
        </p:pic>
        <p:pic>
          <p:nvPicPr>
            <p:cNvPr id="9" name="Picture 2" descr="C:\Mes documents\Mes images\Myotonie2.jpg"/>
            <p:cNvPicPr>
              <a:picLocks noChangeAspect="1" noChangeArrowheads="1"/>
            </p:cNvPicPr>
            <p:nvPr/>
          </p:nvPicPr>
          <p:blipFill>
            <a:blip r:embed="rId4"/>
            <a:srcRect/>
            <a:stretch>
              <a:fillRect/>
            </a:stretch>
          </p:blipFill>
          <p:spPr bwMode="auto">
            <a:xfrm>
              <a:off x="0" y="0"/>
              <a:ext cx="2880" cy="2160"/>
            </a:xfrm>
            <a:prstGeom prst="rect">
              <a:avLst/>
            </a:prstGeom>
            <a:noFill/>
            <a:ln w="38100">
              <a:solidFill>
                <a:srgbClr val="000066"/>
              </a:solidFill>
              <a:miter lim="800000"/>
              <a:headEnd/>
              <a:tailEnd/>
            </a:ln>
          </p:spPr>
        </p:pic>
        <p:pic>
          <p:nvPicPr>
            <p:cNvPr id="10" name="Picture 3" descr="C:\Mes documents\Mes images\Myotonie3.jpg"/>
            <p:cNvPicPr>
              <a:picLocks noChangeAspect="1" noChangeArrowheads="1"/>
            </p:cNvPicPr>
            <p:nvPr/>
          </p:nvPicPr>
          <p:blipFill>
            <a:blip r:embed="rId5"/>
            <a:srcRect/>
            <a:stretch>
              <a:fillRect/>
            </a:stretch>
          </p:blipFill>
          <p:spPr bwMode="auto">
            <a:xfrm>
              <a:off x="2880" y="0"/>
              <a:ext cx="2880" cy="2160"/>
            </a:xfrm>
            <a:prstGeom prst="rect">
              <a:avLst/>
            </a:prstGeom>
            <a:noFill/>
            <a:ln w="38100">
              <a:solidFill>
                <a:srgbClr val="000066"/>
              </a:solidFill>
              <a:miter lim="800000"/>
              <a:headEnd/>
              <a:tailEnd/>
            </a:ln>
          </p:spPr>
        </p:pic>
        <p:pic>
          <p:nvPicPr>
            <p:cNvPr id="11" name="Picture 4" descr="C:\Mes documents\Mes images\Myotonie4.jpg"/>
            <p:cNvPicPr>
              <a:picLocks noChangeAspect="1" noChangeArrowheads="1"/>
            </p:cNvPicPr>
            <p:nvPr/>
          </p:nvPicPr>
          <p:blipFill>
            <a:blip r:embed="rId6"/>
            <a:srcRect/>
            <a:stretch>
              <a:fillRect/>
            </a:stretch>
          </p:blipFill>
          <p:spPr bwMode="auto">
            <a:xfrm>
              <a:off x="0" y="2160"/>
              <a:ext cx="2880" cy="2160"/>
            </a:xfrm>
            <a:prstGeom prst="rect">
              <a:avLst/>
            </a:prstGeom>
            <a:noFill/>
            <a:ln w="38100">
              <a:solidFill>
                <a:srgbClr val="000066"/>
              </a:solidFill>
              <a:miter lim="800000"/>
              <a:headEnd/>
              <a:tailEnd/>
            </a:ln>
          </p:spPr>
        </p:pic>
        <p:pic>
          <p:nvPicPr>
            <p:cNvPr id="12" name="Picture 5" descr="C:\Mes documents\Mes images\Myotonie5.jpg"/>
            <p:cNvPicPr>
              <a:picLocks noChangeAspect="1" noChangeArrowheads="1"/>
            </p:cNvPicPr>
            <p:nvPr/>
          </p:nvPicPr>
          <p:blipFill>
            <a:blip r:embed="rId7"/>
            <a:srcRect/>
            <a:stretch>
              <a:fillRect/>
            </a:stretch>
          </p:blipFill>
          <p:spPr bwMode="auto">
            <a:xfrm>
              <a:off x="2880" y="2160"/>
              <a:ext cx="2880" cy="2160"/>
            </a:xfrm>
            <a:prstGeom prst="rect">
              <a:avLst/>
            </a:prstGeom>
            <a:noFill/>
            <a:ln w="38100">
              <a:solidFill>
                <a:srgbClr val="000066"/>
              </a:solidFill>
              <a:miter lim="800000"/>
              <a:headEnd/>
              <a:tailEnd/>
            </a:ln>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229600" cy="1143000"/>
          </a:xfrm>
        </p:spPr>
        <p:txBody>
          <a:bodyPr>
            <a:normAutofit/>
          </a:bodyPr>
          <a:lstStyle/>
          <a:p>
            <a:r>
              <a:rPr lang="fr-FR" dirty="0" smtClean="0"/>
              <a:t>Moyens d’exploration</a:t>
            </a:r>
            <a:endParaRPr lang="en-US" dirty="0"/>
          </a:p>
        </p:txBody>
      </p:sp>
      <p:pic>
        <p:nvPicPr>
          <p:cNvPr id="13" name="Picture 3" descr="C:\Mes documents\Mes images\Décrément2.jpg"/>
          <p:cNvPicPr>
            <a:picLocks noChangeAspect="1" noChangeArrowheads="1"/>
          </p:cNvPicPr>
          <p:nvPr/>
        </p:nvPicPr>
        <p:blipFill>
          <a:blip r:embed="rId2"/>
          <a:srcRect/>
          <a:stretch>
            <a:fillRect/>
          </a:stretch>
        </p:blipFill>
        <p:spPr bwMode="auto">
          <a:xfrm>
            <a:off x="571079" y="1904999"/>
            <a:ext cx="8115721" cy="440761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300"/>
            <a:ext cx="8229600" cy="1143000"/>
          </a:xfrm>
        </p:spPr>
        <p:txBody>
          <a:bodyPr>
            <a:normAutofit/>
          </a:bodyPr>
          <a:lstStyle/>
          <a:p>
            <a:r>
              <a:rPr lang="fr-FR" dirty="0" smtClean="0"/>
              <a:t>Moyens d’exploration</a:t>
            </a:r>
            <a:endParaRPr lang="en-US" dirty="0"/>
          </a:p>
        </p:txBody>
      </p:sp>
      <p:pic>
        <p:nvPicPr>
          <p:cNvPr id="6" name="Image 5" descr="PP.png"/>
          <p:cNvPicPr>
            <a:picLocks noChangeAspect="1"/>
          </p:cNvPicPr>
          <p:nvPr/>
        </p:nvPicPr>
        <p:blipFill>
          <a:blip r:embed="rId2"/>
          <a:stretch>
            <a:fillRect/>
          </a:stretch>
        </p:blipFill>
        <p:spPr>
          <a:xfrm>
            <a:off x="0" y="1795998"/>
            <a:ext cx="9144000" cy="506200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300"/>
            <a:ext cx="8229600" cy="1143000"/>
          </a:xfrm>
        </p:spPr>
        <p:txBody>
          <a:bodyPr>
            <a:normAutofit/>
          </a:bodyPr>
          <a:lstStyle/>
          <a:p>
            <a:r>
              <a:rPr lang="fr-FR" dirty="0" smtClean="0"/>
              <a:t>Moyens d’exploration</a:t>
            </a:r>
            <a:endParaRPr lang="en-US" dirty="0"/>
          </a:p>
        </p:txBody>
      </p:sp>
      <p:sp>
        <p:nvSpPr>
          <p:cNvPr id="5" name="Espace réservé du contenu 2"/>
          <p:cNvSpPr>
            <a:spLocks noGrp="1"/>
          </p:cNvSpPr>
          <p:nvPr>
            <p:ph idx="1"/>
          </p:nvPr>
        </p:nvSpPr>
        <p:spPr>
          <a:xfrm>
            <a:off x="203200" y="1752597"/>
            <a:ext cx="8940800" cy="4851403"/>
          </a:xfrm>
        </p:spPr>
        <p:txBody>
          <a:bodyPr>
            <a:normAutofit/>
          </a:bodyPr>
          <a:lstStyle/>
          <a:p>
            <a:pPr>
              <a:tabLst>
                <a:tab pos="533400" algn="l"/>
                <a:tab pos="2870200" algn="l"/>
              </a:tabLst>
            </a:pPr>
            <a:r>
              <a:rPr lang="fr-FR" sz="2400" b="1" dirty="0" smtClean="0"/>
              <a:t>Biologie </a:t>
            </a:r>
            <a:r>
              <a:rPr lang="fr-FR" sz="2400" dirty="0" smtClean="0"/>
              <a:t>: TSH, CK (au repos, &gt; 500 à 2 reprises), </a:t>
            </a:r>
            <a:r>
              <a:rPr lang="fr-FR" sz="2400" dirty="0" err="1" smtClean="0"/>
              <a:t>myoglobinémie</a:t>
            </a:r>
            <a:r>
              <a:rPr lang="fr-FR" sz="2400" dirty="0" smtClean="0"/>
              <a:t> et </a:t>
            </a:r>
            <a:r>
              <a:rPr lang="fr-FR" sz="2400" dirty="0" err="1" smtClean="0"/>
              <a:t>myoglobinurie</a:t>
            </a:r>
            <a:r>
              <a:rPr lang="fr-FR" sz="2400" dirty="0" smtClean="0"/>
              <a:t>, </a:t>
            </a:r>
            <a:r>
              <a:rPr lang="fr-FR" sz="2400" dirty="0" err="1" smtClean="0"/>
              <a:t>acylcarnitines</a:t>
            </a:r>
            <a:r>
              <a:rPr lang="fr-FR" sz="2400" dirty="0" smtClean="0"/>
              <a:t> (</a:t>
            </a:r>
            <a:r>
              <a:rPr lang="fr-FR" sz="2400" u="sng" dirty="0" smtClean="0"/>
              <a:t>déficit en CPT</a:t>
            </a:r>
            <a:r>
              <a:rPr lang="fr-FR" sz="2400" dirty="0" smtClean="0"/>
              <a:t> : après 14 heures de jeûne strict)</a:t>
            </a:r>
            <a:br>
              <a:rPr lang="fr-FR" sz="2400" dirty="0" smtClean="0"/>
            </a:br>
            <a:r>
              <a:rPr lang="fr-FR" sz="2400" dirty="0" err="1" smtClean="0"/>
              <a:t>alpha-galactosidase</a:t>
            </a:r>
            <a:r>
              <a:rPr lang="fr-FR" sz="2400" dirty="0" smtClean="0"/>
              <a:t> et </a:t>
            </a:r>
            <a:r>
              <a:rPr lang="fr-FR" sz="2400" dirty="0" err="1" smtClean="0"/>
              <a:t>globotriaosylcéramide</a:t>
            </a:r>
            <a:r>
              <a:rPr lang="fr-FR" sz="2400" dirty="0" smtClean="0"/>
              <a:t> (GB3) urinaire chez la femme (</a:t>
            </a:r>
            <a:r>
              <a:rPr lang="fr-FR" sz="2400" u="sng" dirty="0" smtClean="0"/>
              <a:t>maladie de Fabry</a:t>
            </a:r>
            <a:r>
              <a:rPr lang="fr-FR" sz="2400" dirty="0" smtClean="0"/>
              <a:t>)</a:t>
            </a:r>
          </a:p>
          <a:p>
            <a:pPr>
              <a:tabLst>
                <a:tab pos="533400" algn="l"/>
                <a:tab pos="2870200" algn="l"/>
              </a:tabLst>
            </a:pPr>
            <a:r>
              <a:rPr lang="fr-FR" sz="2400" b="1" dirty="0" smtClean="0"/>
              <a:t>Test d’effort </a:t>
            </a:r>
            <a:r>
              <a:rPr lang="fr-FR" sz="2400" dirty="0" smtClean="0"/>
              <a:t>sur bicyclette ergométrique</a:t>
            </a:r>
            <a:br>
              <a:rPr lang="fr-FR" sz="2400" dirty="0" smtClean="0"/>
            </a:br>
            <a:r>
              <a:rPr lang="fr-FR" sz="2400" dirty="0" smtClean="0"/>
              <a:t>- absence d’élévation de la </a:t>
            </a:r>
            <a:r>
              <a:rPr lang="fr-FR" sz="2400" dirty="0" err="1" smtClean="0"/>
              <a:t>lactacidémie</a:t>
            </a:r>
            <a:r>
              <a:rPr lang="fr-FR" sz="2400" dirty="0" smtClean="0"/>
              <a:t> (</a:t>
            </a:r>
            <a:r>
              <a:rPr lang="fr-FR" sz="2400" u="sng" dirty="0" smtClean="0"/>
              <a:t>glycogénose</a:t>
            </a:r>
            <a:r>
              <a:rPr lang="fr-FR" sz="2400" dirty="0" smtClean="0"/>
              <a:t>)</a:t>
            </a:r>
            <a:br>
              <a:rPr lang="fr-FR" sz="2400" dirty="0" smtClean="0"/>
            </a:br>
            <a:r>
              <a:rPr lang="fr-FR" sz="2400" dirty="0" smtClean="0"/>
              <a:t>- perturbation du rapport lactate/pyruvate (</a:t>
            </a:r>
            <a:r>
              <a:rPr lang="fr-FR" sz="2400" u="sng" dirty="0" err="1" smtClean="0"/>
              <a:t>mitochondriopathie</a:t>
            </a:r>
            <a:r>
              <a:rPr lang="fr-FR" sz="2400" dirty="0" smtClean="0"/>
              <a:t>)</a:t>
            </a:r>
          </a:p>
          <a:p>
            <a:pPr>
              <a:tabLst>
                <a:tab pos="533400" algn="l"/>
                <a:tab pos="2870200" algn="l"/>
              </a:tabLst>
            </a:pPr>
            <a:r>
              <a:rPr lang="fr-FR" sz="2400" b="1" dirty="0" smtClean="0"/>
              <a:t>Imagerie musculaire</a:t>
            </a:r>
          </a:p>
          <a:p>
            <a:pPr>
              <a:tabLst>
                <a:tab pos="533400" algn="l"/>
                <a:tab pos="2870200" algn="l"/>
              </a:tabLst>
            </a:pPr>
            <a:r>
              <a:rPr lang="fr-FR" sz="2400" b="1" dirty="0" smtClean="0"/>
              <a:t>Biopsie musculaire</a:t>
            </a:r>
          </a:p>
          <a:p>
            <a:pPr>
              <a:tabLst>
                <a:tab pos="533400" algn="l"/>
                <a:tab pos="2870200" algn="l"/>
              </a:tabLst>
            </a:pPr>
            <a:r>
              <a:rPr lang="fr-FR" sz="2400" b="1" dirty="0" smtClean="0"/>
              <a:t>Biologie moléculaire</a:t>
            </a:r>
          </a:p>
          <a:p>
            <a:pPr>
              <a:tabLst>
                <a:tab pos="533400" algn="l"/>
                <a:tab pos="2870200" algn="l"/>
              </a:tabLst>
            </a:pPr>
            <a:endParaRPr lang="fr-FR"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
            <a:ext cx="8229600" cy="1143000"/>
          </a:xfrm>
        </p:spPr>
        <p:txBody>
          <a:bodyPr>
            <a:normAutofit/>
          </a:bodyPr>
          <a:lstStyle/>
          <a:p>
            <a:r>
              <a:rPr lang="fr-FR" dirty="0" smtClean="0"/>
              <a:t>Trouble de l’adaptation à l’exercice</a:t>
            </a:r>
            <a:endParaRPr lang="en-US" dirty="0"/>
          </a:p>
        </p:txBody>
      </p:sp>
      <p:sp>
        <p:nvSpPr>
          <p:cNvPr id="5" name="Espace réservé du contenu 2"/>
          <p:cNvSpPr>
            <a:spLocks noGrp="1"/>
          </p:cNvSpPr>
          <p:nvPr>
            <p:ph idx="1"/>
          </p:nvPr>
        </p:nvSpPr>
        <p:spPr>
          <a:xfrm>
            <a:off x="203200" y="1435097"/>
            <a:ext cx="8940800" cy="5422903"/>
          </a:xfrm>
        </p:spPr>
        <p:txBody>
          <a:bodyPr>
            <a:normAutofit/>
          </a:bodyPr>
          <a:lstStyle/>
          <a:p>
            <a:pPr>
              <a:tabLst>
                <a:tab pos="533400" algn="l"/>
                <a:tab pos="2870200" algn="l"/>
              </a:tabLst>
            </a:pPr>
            <a:r>
              <a:rPr lang="fr-FR" b="1" dirty="0" smtClean="0"/>
              <a:t>Myalgies </a:t>
            </a:r>
            <a:r>
              <a:rPr lang="fr-FR" dirty="0" smtClean="0"/>
              <a:t>et baisse de performance</a:t>
            </a:r>
            <a:br>
              <a:rPr lang="fr-FR" dirty="0" smtClean="0"/>
            </a:br>
            <a:r>
              <a:rPr lang="fr-FR" dirty="0" smtClean="0"/>
              <a:t/>
            </a:r>
            <a:br>
              <a:rPr lang="fr-FR" dirty="0" smtClean="0"/>
            </a:br>
            <a:r>
              <a:rPr lang="fr-FR" dirty="0" smtClean="0"/>
              <a:t>- sportifs après une interruption de leur activité</a:t>
            </a:r>
            <a:br>
              <a:rPr lang="fr-FR" dirty="0" smtClean="0"/>
            </a:br>
            <a:r>
              <a:rPr lang="fr-FR" dirty="0" smtClean="0"/>
              <a:t>- anxieux/perfectionniste</a:t>
            </a:r>
            <a:br>
              <a:rPr lang="fr-FR" dirty="0" smtClean="0"/>
            </a:br>
            <a:r>
              <a:rPr lang="fr-FR" dirty="0" smtClean="0"/>
              <a:t>- entraînement mal adapté</a:t>
            </a:r>
            <a:br>
              <a:rPr lang="fr-FR" dirty="0" smtClean="0"/>
            </a:br>
            <a:r>
              <a:rPr lang="fr-FR" dirty="0" smtClean="0"/>
              <a:t>- environnement extrême : altitude, chaleur, froid 	</a:t>
            </a:r>
            <a:r>
              <a:rPr lang="fr-FR" dirty="0" err="1" smtClean="0"/>
              <a:t>etc</a:t>
            </a:r>
            <a:r>
              <a:rPr lang="fr-FR" dirty="0" smtClean="0"/>
              <a:t>…</a:t>
            </a:r>
            <a:br>
              <a:rPr lang="fr-FR" dirty="0" smtClean="0"/>
            </a:br>
            <a:r>
              <a:rPr lang="fr-FR" dirty="0" smtClean="0"/>
              <a:t>- privation de sommeil ou décalage horaire répété</a:t>
            </a:r>
          </a:p>
          <a:p>
            <a:pPr>
              <a:tabLst>
                <a:tab pos="533400" algn="l"/>
                <a:tab pos="2870200" algn="l"/>
              </a:tabLst>
            </a:pPr>
            <a:r>
              <a:rPr lang="fr-FR" dirty="0" smtClean="0"/>
              <a:t>Bicyclette ergométrique</a:t>
            </a:r>
          </a:p>
          <a:p>
            <a:pPr>
              <a:tabLst>
                <a:tab pos="533400" algn="l"/>
                <a:tab pos="2870200" algn="l"/>
              </a:tabLst>
            </a:pPr>
            <a:r>
              <a:rPr lang="fr-FR" dirty="0" smtClean="0"/>
              <a:t>Réentraînement progressif à l’effort</a:t>
            </a:r>
          </a:p>
          <a:p>
            <a:pPr>
              <a:tabLst>
                <a:tab pos="533400" algn="l"/>
                <a:tab pos="2870200" algn="l"/>
              </a:tabLst>
            </a:pPr>
            <a:endParaRPr lang="fr-FR"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0"/>
            <a:ext cx="8229600" cy="1143000"/>
          </a:xfrm>
        </p:spPr>
        <p:txBody>
          <a:bodyPr>
            <a:normAutofit fontScale="90000"/>
          </a:bodyPr>
          <a:lstStyle/>
          <a:p>
            <a:r>
              <a:rPr lang="fr-FR" dirty="0" smtClean="0"/>
              <a:t>Douleurs psychogènes et/ou</a:t>
            </a:r>
            <a:br>
              <a:rPr lang="fr-FR" dirty="0" smtClean="0"/>
            </a:br>
            <a:r>
              <a:rPr lang="fr-FR" dirty="0" smtClean="0"/>
              <a:t>Syndrome de myalgies fonctionnelles</a:t>
            </a:r>
            <a:br>
              <a:rPr lang="fr-FR" dirty="0" smtClean="0"/>
            </a:br>
            <a:r>
              <a:rPr lang="fr-FR" dirty="0" smtClean="0"/>
              <a:t>(IME associée à une </a:t>
            </a:r>
            <a:r>
              <a:rPr lang="fr-FR" b="1" dirty="0" err="1" smtClean="0"/>
              <a:t>fibromyalgie</a:t>
            </a:r>
            <a:r>
              <a:rPr lang="fr-FR" dirty="0" smtClean="0"/>
              <a:t>)</a:t>
            </a:r>
            <a:endParaRPr lang="en-US" dirty="0"/>
          </a:p>
        </p:txBody>
      </p:sp>
      <p:sp>
        <p:nvSpPr>
          <p:cNvPr id="3" name="Espace réservé du contenu 2"/>
          <p:cNvSpPr>
            <a:spLocks noGrp="1"/>
          </p:cNvSpPr>
          <p:nvPr>
            <p:ph idx="1"/>
          </p:nvPr>
        </p:nvSpPr>
        <p:spPr>
          <a:xfrm>
            <a:off x="457200" y="2324097"/>
            <a:ext cx="8229600" cy="3848103"/>
          </a:xfrm>
        </p:spPr>
        <p:txBody>
          <a:bodyPr>
            <a:normAutofit/>
          </a:bodyPr>
          <a:lstStyle/>
          <a:p>
            <a:pPr>
              <a:tabLst>
                <a:tab pos="533400" algn="l"/>
                <a:tab pos="2870200" algn="l"/>
              </a:tabLst>
            </a:pPr>
            <a:r>
              <a:rPr lang="fr-FR" dirty="0" smtClean="0"/>
              <a:t>Sans cause somatique</a:t>
            </a:r>
          </a:p>
          <a:p>
            <a:pPr>
              <a:tabLst>
                <a:tab pos="533400" algn="l"/>
                <a:tab pos="2870200" algn="l"/>
              </a:tabLst>
            </a:pPr>
            <a:r>
              <a:rPr lang="fr-FR" dirty="0" smtClean="0"/>
              <a:t>Myalgies d’effort</a:t>
            </a:r>
          </a:p>
          <a:p>
            <a:pPr>
              <a:tabLst>
                <a:tab pos="533400" algn="l"/>
                <a:tab pos="2870200" algn="l"/>
              </a:tabLst>
            </a:pPr>
            <a:r>
              <a:rPr lang="fr-FR" dirty="0" err="1" smtClean="0"/>
              <a:t>Arthromyalgies</a:t>
            </a:r>
            <a:r>
              <a:rPr lang="fr-FR" dirty="0" smtClean="0"/>
              <a:t> diffuses</a:t>
            </a:r>
          </a:p>
          <a:p>
            <a:pPr>
              <a:tabLst>
                <a:tab pos="533400" algn="l"/>
                <a:tab pos="2870200" algn="l"/>
              </a:tabLst>
            </a:pPr>
            <a:r>
              <a:rPr lang="fr-FR" dirty="0" smtClean="0"/>
              <a:t>Troubles du sommeil</a:t>
            </a:r>
          </a:p>
          <a:p>
            <a:pPr>
              <a:tabLst>
                <a:tab pos="533400" algn="l"/>
                <a:tab pos="2870200" algn="l"/>
              </a:tabLst>
            </a:pPr>
            <a:r>
              <a:rPr lang="fr-FR" dirty="0" smtClean="0"/>
              <a:t>Céphalées</a:t>
            </a:r>
          </a:p>
          <a:p>
            <a:pPr>
              <a:tabLst>
                <a:tab pos="533400" algn="l"/>
                <a:tab pos="2870200" algn="l"/>
              </a:tabLst>
            </a:pPr>
            <a:r>
              <a:rPr lang="fr-FR" dirty="0" smtClean="0"/>
              <a:t>Contexte </a:t>
            </a:r>
            <a:r>
              <a:rPr lang="fr-FR" dirty="0" err="1" smtClean="0"/>
              <a:t>anxiodépressif</a:t>
            </a:r>
            <a:endParaRPr lang="fr-F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300"/>
            <a:ext cx="8229600" cy="1143000"/>
          </a:xfrm>
        </p:spPr>
        <p:txBody>
          <a:bodyPr>
            <a:normAutofit/>
          </a:bodyPr>
          <a:lstStyle/>
          <a:p>
            <a:r>
              <a:rPr lang="fr-FR" dirty="0" smtClean="0"/>
              <a:t>DN4</a:t>
            </a:r>
            <a:endParaRPr lang="en-US" dirty="0"/>
          </a:p>
        </p:txBody>
      </p:sp>
      <p:sp>
        <p:nvSpPr>
          <p:cNvPr id="3" name="Espace réservé du contenu 2"/>
          <p:cNvSpPr>
            <a:spLocks noGrp="1"/>
          </p:cNvSpPr>
          <p:nvPr>
            <p:ph idx="1"/>
          </p:nvPr>
        </p:nvSpPr>
        <p:spPr>
          <a:xfrm>
            <a:off x="457200" y="1206501"/>
            <a:ext cx="8686800" cy="5397500"/>
          </a:xfrm>
        </p:spPr>
        <p:txBody>
          <a:bodyPr>
            <a:normAutofit/>
          </a:bodyPr>
          <a:lstStyle/>
          <a:p>
            <a:pPr>
              <a:tabLst>
                <a:tab pos="533400" algn="l"/>
                <a:tab pos="1168400" algn="l"/>
                <a:tab pos="2870200" algn="l"/>
              </a:tabLst>
            </a:pPr>
            <a:r>
              <a:rPr lang="fr-FR" b="1" dirty="0" smtClean="0"/>
              <a:t>Q1 : 	</a:t>
            </a:r>
            <a:r>
              <a:rPr lang="fr-FR" sz="1800" b="1" dirty="0" smtClean="0"/>
              <a:t>La douleur présente-t-elle une ou plusieurs des caractéristiques suivantes ?</a:t>
            </a:r>
            <a:br>
              <a:rPr lang="fr-FR" sz="1800" b="1" dirty="0" smtClean="0"/>
            </a:br>
            <a:r>
              <a:rPr lang="fr-FR" sz="1800" b="1" dirty="0" smtClean="0"/>
              <a:t>		</a:t>
            </a:r>
            <a:r>
              <a:rPr lang="fr-FR" sz="1800" dirty="0" smtClean="0"/>
              <a:t>1) Brûlure</a:t>
            </a:r>
            <a:br>
              <a:rPr lang="fr-FR" sz="1800" dirty="0" smtClean="0"/>
            </a:br>
            <a:r>
              <a:rPr lang="fr-FR" sz="1800" dirty="0" smtClean="0"/>
              <a:t>		2) Sensation de froid douloureux</a:t>
            </a:r>
            <a:br>
              <a:rPr lang="fr-FR" sz="1800" dirty="0" smtClean="0"/>
            </a:br>
            <a:r>
              <a:rPr lang="fr-FR" sz="1800" dirty="0" smtClean="0"/>
              <a:t>		3) Décharges électriques</a:t>
            </a:r>
          </a:p>
          <a:p>
            <a:pPr>
              <a:tabLst>
                <a:tab pos="533400" algn="l"/>
                <a:tab pos="1168400" algn="l"/>
                <a:tab pos="2870200" algn="l"/>
              </a:tabLst>
            </a:pPr>
            <a:r>
              <a:rPr lang="fr-FR" b="1" dirty="0" smtClean="0"/>
              <a:t>Q2 : </a:t>
            </a:r>
            <a:r>
              <a:rPr lang="fr-FR" sz="1800" b="1" dirty="0" smtClean="0"/>
              <a:t>La douleur est-elle associée dans la même région à un ou plusieurs des symptômes suivants ?</a:t>
            </a:r>
            <a:br>
              <a:rPr lang="fr-FR" sz="1800" b="1" dirty="0" smtClean="0"/>
            </a:br>
            <a:r>
              <a:rPr lang="fr-FR" sz="1800" b="1" dirty="0" smtClean="0"/>
              <a:t>		</a:t>
            </a:r>
            <a:r>
              <a:rPr lang="fr-FR" sz="1800" dirty="0" smtClean="0"/>
              <a:t>4) Fourmillements</a:t>
            </a:r>
            <a:br>
              <a:rPr lang="fr-FR" sz="1800" dirty="0" smtClean="0"/>
            </a:br>
            <a:r>
              <a:rPr lang="fr-FR" sz="1800" dirty="0" smtClean="0"/>
              <a:t>		5) Picotements</a:t>
            </a:r>
            <a:br>
              <a:rPr lang="fr-FR" sz="1800" dirty="0" smtClean="0"/>
            </a:br>
            <a:r>
              <a:rPr lang="fr-FR" sz="1800" dirty="0" smtClean="0"/>
              <a:t>		6) Engourdissements</a:t>
            </a:r>
            <a:br>
              <a:rPr lang="fr-FR" sz="1800" dirty="0" smtClean="0"/>
            </a:br>
            <a:r>
              <a:rPr lang="fr-FR" sz="1800" dirty="0" smtClean="0"/>
              <a:t>		7) Démangeaisons</a:t>
            </a:r>
          </a:p>
          <a:p>
            <a:pPr>
              <a:tabLst>
                <a:tab pos="533400" algn="l"/>
                <a:tab pos="1168400" algn="l"/>
                <a:tab pos="2870200" algn="l"/>
              </a:tabLst>
            </a:pPr>
            <a:r>
              <a:rPr lang="fr-FR" b="1" dirty="0" smtClean="0"/>
              <a:t>Q3 : </a:t>
            </a:r>
            <a:r>
              <a:rPr lang="fr-FR" sz="1800" b="1" dirty="0" smtClean="0"/>
              <a:t>La douleur est-elle localisée dans un territoire où l’examen met en évidence ?</a:t>
            </a:r>
            <a:r>
              <a:rPr lang="fr-FR" sz="1800" dirty="0" smtClean="0"/>
              <a:t/>
            </a:r>
            <a:br>
              <a:rPr lang="fr-FR" sz="1800" dirty="0" smtClean="0"/>
            </a:br>
            <a:r>
              <a:rPr lang="fr-FR" sz="1800" dirty="0" smtClean="0"/>
              <a:t>		8) Hypoesthésie au tact</a:t>
            </a:r>
            <a:br>
              <a:rPr lang="fr-FR" sz="1800" dirty="0" smtClean="0"/>
            </a:br>
            <a:r>
              <a:rPr lang="fr-FR" sz="1800" dirty="0" smtClean="0"/>
              <a:t>		9) Hypoesthésie à la piqûre</a:t>
            </a:r>
          </a:p>
          <a:p>
            <a:pPr>
              <a:tabLst>
                <a:tab pos="533400" algn="l"/>
                <a:tab pos="1168400" algn="l"/>
                <a:tab pos="2870200" algn="l"/>
              </a:tabLst>
            </a:pPr>
            <a:r>
              <a:rPr lang="fr-FR" b="1" dirty="0" smtClean="0"/>
              <a:t>Q4 : </a:t>
            </a:r>
            <a:r>
              <a:rPr lang="fr-FR" sz="1946" b="1" dirty="0" smtClean="0"/>
              <a:t>La douleur est-elle augmentée ou provoquée par</a:t>
            </a:r>
            <a:br>
              <a:rPr lang="fr-FR" sz="1946" b="1" dirty="0" smtClean="0"/>
            </a:br>
            <a:r>
              <a:rPr lang="fr-FR" sz="1946" b="1" dirty="0" smtClean="0"/>
              <a:t>			</a:t>
            </a:r>
            <a:r>
              <a:rPr lang="fr-FR" sz="1946" dirty="0" smtClean="0"/>
              <a:t>10) Le frottement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0"/>
            <a:ext cx="8229600" cy="1143000"/>
          </a:xfrm>
        </p:spPr>
        <p:txBody>
          <a:bodyPr>
            <a:normAutofit fontScale="90000"/>
          </a:bodyPr>
          <a:lstStyle/>
          <a:p>
            <a:r>
              <a:rPr lang="fr-FR" dirty="0" smtClean="0"/>
              <a:t>Douleurs </a:t>
            </a:r>
            <a:r>
              <a:rPr lang="fr-FR" smtClean="0"/>
              <a:t>psychogènes et/ou</a:t>
            </a:r>
            <a:br>
              <a:rPr lang="fr-FR" smtClean="0"/>
            </a:br>
            <a:r>
              <a:rPr lang="fr-FR" dirty="0" smtClean="0"/>
              <a:t>Syndrome de myalgies fonctionnelles</a:t>
            </a:r>
            <a:br>
              <a:rPr lang="fr-FR" dirty="0" smtClean="0"/>
            </a:br>
            <a:r>
              <a:rPr lang="fr-FR" dirty="0" smtClean="0"/>
              <a:t>(IME associée à une </a:t>
            </a:r>
            <a:r>
              <a:rPr lang="fr-FR" b="1" dirty="0" err="1" smtClean="0"/>
              <a:t>fibromyalgie</a:t>
            </a:r>
            <a:r>
              <a:rPr lang="fr-FR" dirty="0" smtClean="0"/>
              <a:t>)</a:t>
            </a:r>
            <a:endParaRPr lang="en-US" dirty="0"/>
          </a:p>
        </p:txBody>
      </p:sp>
      <p:sp>
        <p:nvSpPr>
          <p:cNvPr id="5" name="Rectangle 4"/>
          <p:cNvSpPr/>
          <p:nvPr/>
        </p:nvSpPr>
        <p:spPr>
          <a:xfrm>
            <a:off x="457200" y="6145768"/>
            <a:ext cx="2435395" cy="369332"/>
          </a:xfrm>
          <a:prstGeom prst="rect">
            <a:avLst/>
          </a:prstGeom>
        </p:spPr>
        <p:txBody>
          <a:bodyPr wrap="none">
            <a:spAutoFit/>
          </a:bodyPr>
          <a:lstStyle/>
          <a:p>
            <a:r>
              <a:rPr lang="fr-FR" dirty="0" smtClean="0"/>
              <a:t>De Tommaso et al, 2011</a:t>
            </a:r>
            <a:endParaRPr lang="en-US" dirty="0"/>
          </a:p>
        </p:txBody>
      </p:sp>
      <p:pic>
        <p:nvPicPr>
          <p:cNvPr id="6" name="Image 5" descr="FM.png"/>
          <p:cNvPicPr>
            <a:picLocks noChangeAspect="1"/>
          </p:cNvPicPr>
          <p:nvPr/>
        </p:nvPicPr>
        <p:blipFill>
          <a:blip r:embed="rId2"/>
          <a:stretch>
            <a:fillRect/>
          </a:stretch>
        </p:blipFill>
        <p:spPr>
          <a:xfrm>
            <a:off x="1612900" y="2333178"/>
            <a:ext cx="5967681" cy="358399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0"/>
            <a:ext cx="8229600" cy="1143000"/>
          </a:xfrm>
        </p:spPr>
        <p:txBody>
          <a:bodyPr>
            <a:normAutofit fontScale="90000"/>
          </a:bodyPr>
          <a:lstStyle/>
          <a:p>
            <a:r>
              <a:rPr lang="fr-FR" dirty="0" smtClean="0"/>
              <a:t>Douleurs </a:t>
            </a:r>
            <a:r>
              <a:rPr lang="fr-FR" smtClean="0"/>
              <a:t>psychogènes et/ou</a:t>
            </a:r>
            <a:br>
              <a:rPr lang="fr-FR" smtClean="0"/>
            </a:br>
            <a:r>
              <a:rPr lang="fr-FR" dirty="0" smtClean="0"/>
              <a:t>Syndrome de myalgies fonctionnelles</a:t>
            </a:r>
            <a:br>
              <a:rPr lang="fr-FR" dirty="0" smtClean="0"/>
            </a:br>
            <a:r>
              <a:rPr lang="fr-FR" dirty="0" smtClean="0"/>
              <a:t>(IME associée à une </a:t>
            </a:r>
            <a:r>
              <a:rPr lang="fr-FR" b="1" dirty="0" err="1" smtClean="0"/>
              <a:t>fibromyalgie</a:t>
            </a:r>
            <a:r>
              <a:rPr lang="fr-FR" dirty="0" smtClean="0"/>
              <a:t>)</a:t>
            </a:r>
            <a:endParaRPr lang="en-US" dirty="0"/>
          </a:p>
        </p:txBody>
      </p:sp>
      <p:sp>
        <p:nvSpPr>
          <p:cNvPr id="5" name="Rectangle 4"/>
          <p:cNvSpPr/>
          <p:nvPr/>
        </p:nvSpPr>
        <p:spPr>
          <a:xfrm>
            <a:off x="457200" y="6145768"/>
            <a:ext cx="2435395" cy="369332"/>
          </a:xfrm>
          <a:prstGeom prst="rect">
            <a:avLst/>
          </a:prstGeom>
        </p:spPr>
        <p:txBody>
          <a:bodyPr wrap="none">
            <a:spAutoFit/>
          </a:bodyPr>
          <a:lstStyle/>
          <a:p>
            <a:r>
              <a:rPr lang="fr-FR" dirty="0" smtClean="0"/>
              <a:t>De Tommaso et al, 2011</a:t>
            </a:r>
            <a:endParaRPr lang="en-US" dirty="0"/>
          </a:p>
        </p:txBody>
      </p:sp>
      <p:pic>
        <p:nvPicPr>
          <p:cNvPr id="7" name="Image 6" descr="FM Habitu.png"/>
          <p:cNvPicPr>
            <a:picLocks noChangeAspect="1"/>
          </p:cNvPicPr>
          <p:nvPr/>
        </p:nvPicPr>
        <p:blipFill>
          <a:blip r:embed="rId2"/>
          <a:stretch>
            <a:fillRect/>
          </a:stretch>
        </p:blipFill>
        <p:spPr>
          <a:xfrm>
            <a:off x="295445" y="2120160"/>
            <a:ext cx="5422900" cy="3970713"/>
          </a:xfrm>
          <a:prstGeom prst="rect">
            <a:avLst/>
          </a:prstGeom>
        </p:spPr>
      </p:pic>
      <p:sp>
        <p:nvSpPr>
          <p:cNvPr id="8" name="Rectangle 7"/>
          <p:cNvSpPr/>
          <p:nvPr/>
        </p:nvSpPr>
        <p:spPr>
          <a:xfrm>
            <a:off x="5561951" y="3178770"/>
            <a:ext cx="3204423" cy="923330"/>
          </a:xfrm>
          <a:prstGeom prst="rect">
            <a:avLst/>
          </a:prstGeom>
        </p:spPr>
        <p:txBody>
          <a:bodyPr wrap="none">
            <a:spAutoFit/>
          </a:bodyPr>
          <a:lstStyle/>
          <a:p>
            <a:pPr>
              <a:tabLst>
                <a:tab pos="533400" algn="l"/>
                <a:tab pos="2870200" algn="l"/>
              </a:tabLst>
            </a:pPr>
            <a:r>
              <a:rPr lang="fr-FR" b="1" dirty="0" smtClean="0">
                <a:solidFill>
                  <a:srgbClr val="FF0000"/>
                </a:solidFill>
              </a:rPr>
              <a:t>Déficit d’inhibition par les voies </a:t>
            </a:r>
            <a:br>
              <a:rPr lang="fr-FR" b="1" dirty="0" smtClean="0">
                <a:solidFill>
                  <a:srgbClr val="FF0000"/>
                </a:solidFill>
              </a:rPr>
            </a:br>
            <a:r>
              <a:rPr lang="fr-FR" b="1" dirty="0" smtClean="0">
                <a:solidFill>
                  <a:srgbClr val="FF0000"/>
                </a:solidFill>
              </a:rPr>
              <a:t>descendantes de la douleur </a:t>
            </a:r>
            <a:br>
              <a:rPr lang="fr-FR" b="1" dirty="0" smtClean="0">
                <a:solidFill>
                  <a:srgbClr val="FF0000"/>
                </a:solidFill>
              </a:rPr>
            </a:br>
            <a:r>
              <a:rPr lang="fr-FR" b="1" dirty="0" smtClean="0">
                <a:solidFill>
                  <a:srgbClr val="FF0000"/>
                </a:solidFill>
              </a:rPr>
              <a:t>endogène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300"/>
            <a:ext cx="8229600" cy="1143000"/>
          </a:xfrm>
        </p:spPr>
        <p:txBody>
          <a:bodyPr>
            <a:normAutofit fontScale="90000"/>
          </a:bodyPr>
          <a:lstStyle/>
          <a:p>
            <a:r>
              <a:rPr lang="fr-FR" dirty="0" smtClean="0"/>
              <a:t>Etiologies des douleurs </a:t>
            </a:r>
            <a:r>
              <a:rPr lang="fr-FR" dirty="0" err="1" smtClean="0"/>
              <a:t>neuropathiques</a:t>
            </a:r>
            <a:r>
              <a:rPr lang="fr-FR" dirty="0" smtClean="0"/>
              <a:t> diffuses</a:t>
            </a:r>
            <a:endParaRPr lang="en-US" dirty="0"/>
          </a:p>
        </p:txBody>
      </p:sp>
      <p:sp>
        <p:nvSpPr>
          <p:cNvPr id="5" name="Espace réservé du contenu 2"/>
          <p:cNvSpPr>
            <a:spLocks noGrp="1"/>
          </p:cNvSpPr>
          <p:nvPr>
            <p:ph idx="1"/>
          </p:nvPr>
        </p:nvSpPr>
        <p:spPr>
          <a:xfrm>
            <a:off x="457200" y="1752597"/>
            <a:ext cx="8229600" cy="4851403"/>
          </a:xfrm>
        </p:spPr>
        <p:txBody>
          <a:bodyPr>
            <a:normAutofit/>
          </a:bodyPr>
          <a:lstStyle/>
          <a:p>
            <a:pPr>
              <a:tabLst>
                <a:tab pos="533400" algn="l"/>
                <a:tab pos="2870200" algn="l"/>
              </a:tabLst>
            </a:pPr>
            <a:r>
              <a:rPr lang="fr-FR" b="1" dirty="0" err="1" smtClean="0"/>
              <a:t>Polyneuropathies</a:t>
            </a:r>
            <a:r>
              <a:rPr lang="fr-FR" dirty="0" smtClean="0"/>
              <a:t/>
            </a:r>
            <a:br>
              <a:rPr lang="fr-FR" dirty="0" smtClean="0"/>
            </a:br>
            <a:r>
              <a:rPr lang="fr-FR" dirty="0" smtClean="0"/>
              <a:t>- diabète, éthylisme, iatrogènes, infectieuses, 	toxiques, nutritionnelles, héréditaires, 	dysimmunes, tumorales, idiopathiques</a:t>
            </a:r>
          </a:p>
          <a:p>
            <a:pPr>
              <a:tabLst>
                <a:tab pos="533400" algn="l"/>
              </a:tabLst>
            </a:pPr>
            <a:r>
              <a:rPr lang="fr-FR" b="1" dirty="0" err="1" smtClean="0"/>
              <a:t>Polyradiculopathies</a:t>
            </a:r>
            <a:r>
              <a:rPr lang="fr-FR" b="1" dirty="0" smtClean="0"/>
              <a:t/>
            </a:r>
            <a:br>
              <a:rPr lang="fr-FR" b="1" dirty="0" smtClean="0"/>
            </a:br>
            <a:r>
              <a:rPr lang="fr-FR" dirty="0" smtClean="0"/>
              <a:t>- SGB, PRNC, méningite carcinomateuse, </a:t>
            </a:r>
            <a:r>
              <a:rPr lang="fr-FR" dirty="0" err="1" smtClean="0"/>
              <a:t>syn</a:t>
            </a:r>
            <a:r>
              <a:rPr lang="fr-FR" dirty="0" smtClean="0"/>
              <a:t> 	de la queue de cheval, CLE</a:t>
            </a:r>
          </a:p>
          <a:p>
            <a:pPr>
              <a:tabLst>
                <a:tab pos="533400" algn="l"/>
              </a:tabLst>
            </a:pPr>
            <a:r>
              <a:rPr lang="fr-FR" b="1" dirty="0" err="1" smtClean="0"/>
              <a:t>Médullopathies</a:t>
            </a:r>
            <a:r>
              <a:rPr lang="fr-FR" dirty="0" smtClean="0"/>
              <a:t/>
            </a:r>
            <a:br>
              <a:rPr lang="fr-FR" dirty="0" smtClean="0"/>
            </a:br>
            <a:r>
              <a:rPr lang="fr-FR" dirty="0" smtClean="0"/>
              <a:t>- </a:t>
            </a:r>
            <a:r>
              <a:rPr lang="fr-FR" dirty="0" err="1" smtClean="0"/>
              <a:t>cervicarthrosiques</a:t>
            </a:r>
            <a:r>
              <a:rPr lang="fr-FR" dirty="0" smtClean="0"/>
              <a:t>, SEP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300"/>
            <a:ext cx="8229600" cy="1143000"/>
          </a:xfrm>
        </p:spPr>
        <p:txBody>
          <a:bodyPr>
            <a:normAutofit/>
          </a:bodyPr>
          <a:lstStyle/>
          <a:p>
            <a:r>
              <a:rPr lang="fr-FR" dirty="0" smtClean="0"/>
              <a:t>Moyens d’exploration</a:t>
            </a:r>
            <a:endParaRPr lang="en-US" dirty="0"/>
          </a:p>
        </p:txBody>
      </p:sp>
      <p:sp>
        <p:nvSpPr>
          <p:cNvPr id="5" name="Espace réservé du contenu 2"/>
          <p:cNvSpPr>
            <a:spLocks noGrp="1"/>
          </p:cNvSpPr>
          <p:nvPr>
            <p:ph idx="1"/>
          </p:nvPr>
        </p:nvSpPr>
        <p:spPr>
          <a:xfrm>
            <a:off x="457200" y="1752597"/>
            <a:ext cx="8229600" cy="4851403"/>
          </a:xfrm>
        </p:spPr>
        <p:txBody>
          <a:bodyPr>
            <a:normAutofit/>
          </a:bodyPr>
          <a:lstStyle/>
          <a:p>
            <a:pPr>
              <a:tabLst>
                <a:tab pos="533400" algn="l"/>
                <a:tab pos="2870200" algn="l"/>
              </a:tabLst>
            </a:pPr>
            <a:r>
              <a:rPr lang="fr-FR" b="1" dirty="0" smtClean="0">
                <a:solidFill>
                  <a:srgbClr val="FF0000"/>
                </a:solidFill>
              </a:rPr>
              <a:t>ENMG </a:t>
            </a:r>
            <a:r>
              <a:rPr lang="fr-FR" b="1" dirty="0" smtClean="0"/>
              <a:t>: PNP et PRN/PRNP</a:t>
            </a:r>
            <a:br>
              <a:rPr lang="fr-FR" b="1" dirty="0" smtClean="0"/>
            </a:br>
            <a:r>
              <a:rPr lang="fr-FR" b="1" dirty="0" smtClean="0"/>
              <a:t/>
            </a:r>
            <a:br>
              <a:rPr lang="fr-FR" b="1" dirty="0" smtClean="0"/>
            </a:br>
            <a:r>
              <a:rPr lang="fr-FR" dirty="0" smtClean="0"/>
              <a:t>- sensitif ou </a:t>
            </a:r>
            <a:r>
              <a:rPr lang="fr-FR" dirty="0" err="1" smtClean="0"/>
              <a:t>sensitivo-moteur</a:t>
            </a:r>
            <a:r>
              <a:rPr lang="fr-FR" dirty="0" smtClean="0"/>
              <a:t/>
            </a:r>
            <a:br>
              <a:rPr lang="fr-FR" dirty="0" smtClean="0"/>
            </a:br>
            <a:r>
              <a:rPr lang="fr-FR" dirty="0" smtClean="0"/>
              <a:t>- </a:t>
            </a:r>
            <a:r>
              <a:rPr lang="fr-FR" dirty="0" err="1" smtClean="0"/>
              <a:t>longueur-dépendant</a:t>
            </a:r>
            <a:r>
              <a:rPr lang="fr-FR" dirty="0" smtClean="0"/>
              <a:t> ou non</a:t>
            </a:r>
            <a:br>
              <a:rPr lang="fr-FR" dirty="0" smtClean="0"/>
            </a:br>
            <a:r>
              <a:rPr lang="fr-FR" dirty="0" smtClean="0"/>
              <a:t>- axonal, démyélinisant, mixte, BC</a:t>
            </a:r>
            <a:br>
              <a:rPr lang="fr-FR" dirty="0" smtClean="0"/>
            </a:br>
            <a:r>
              <a:rPr lang="fr-FR" dirty="0" smtClean="0"/>
              <a:t>- chronique, subaigu/aigu</a:t>
            </a:r>
            <a:br>
              <a:rPr lang="fr-FR" dirty="0" smtClean="0"/>
            </a:br>
            <a:r>
              <a:rPr lang="fr-FR" dirty="0" smtClean="0"/>
              <a:t>- modéré, moyen, sévère, très sévère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300"/>
            <a:ext cx="8229600" cy="1143000"/>
          </a:xfrm>
        </p:spPr>
        <p:txBody>
          <a:bodyPr>
            <a:normAutofit/>
          </a:bodyPr>
          <a:lstStyle/>
          <a:p>
            <a:r>
              <a:rPr lang="fr-FR" dirty="0" smtClean="0"/>
              <a:t>Moyens d’exploration</a:t>
            </a:r>
            <a:endParaRPr lang="en-US" dirty="0"/>
          </a:p>
        </p:txBody>
      </p:sp>
      <p:sp>
        <p:nvSpPr>
          <p:cNvPr id="5" name="Espace réservé du contenu 2"/>
          <p:cNvSpPr>
            <a:spLocks noGrp="1"/>
          </p:cNvSpPr>
          <p:nvPr>
            <p:ph idx="1"/>
          </p:nvPr>
        </p:nvSpPr>
        <p:spPr>
          <a:xfrm>
            <a:off x="203200" y="1752597"/>
            <a:ext cx="8940800" cy="4851403"/>
          </a:xfrm>
        </p:spPr>
        <p:txBody>
          <a:bodyPr>
            <a:normAutofit/>
          </a:bodyPr>
          <a:lstStyle/>
          <a:p>
            <a:pPr>
              <a:tabLst>
                <a:tab pos="533400" algn="l"/>
                <a:tab pos="2870200" algn="l"/>
              </a:tabLst>
            </a:pPr>
            <a:r>
              <a:rPr lang="fr-FR" b="1" dirty="0" smtClean="0">
                <a:solidFill>
                  <a:srgbClr val="FF0000"/>
                </a:solidFill>
              </a:rPr>
              <a:t>ENMG </a:t>
            </a:r>
            <a:r>
              <a:rPr lang="fr-FR" b="1" dirty="0" smtClean="0"/>
              <a:t>: LIMITES</a:t>
            </a:r>
            <a:br>
              <a:rPr lang="fr-FR" b="1" dirty="0" smtClean="0"/>
            </a:br>
            <a:r>
              <a:rPr lang="fr-FR" b="1" dirty="0" smtClean="0"/>
              <a:t/>
            </a:r>
            <a:br>
              <a:rPr lang="fr-FR" b="1" dirty="0" smtClean="0"/>
            </a:br>
            <a:r>
              <a:rPr lang="fr-FR" dirty="0" smtClean="0"/>
              <a:t>- ne permet pas d’affirmer ou d’exclure 	l’existence 	d’une cause lésionnelle à une </a:t>
            </a:r>
            <a:r>
              <a:rPr lang="fr-FR" b="1" dirty="0" smtClean="0"/>
              <a:t>douleur</a:t>
            </a:r>
            <a:r>
              <a:rPr lang="fr-FR" dirty="0" smtClean="0"/>
              <a:t/>
            </a:r>
            <a:br>
              <a:rPr lang="fr-FR" dirty="0" smtClean="0"/>
            </a:br>
            <a:r>
              <a:rPr lang="fr-FR" dirty="0" smtClean="0"/>
              <a:t>- ne permet pas de quantifier une </a:t>
            </a:r>
            <a:r>
              <a:rPr lang="fr-FR" b="1" dirty="0" smtClean="0"/>
              <a:t>douleur</a:t>
            </a:r>
            <a:r>
              <a:rPr lang="fr-FR" dirty="0" smtClean="0"/>
              <a:t/>
            </a:r>
            <a:br>
              <a:rPr lang="fr-FR" dirty="0" smtClean="0"/>
            </a:br>
            <a:r>
              <a:rPr lang="fr-FR" dirty="0" smtClean="0"/>
              <a:t>- ne permet pas d’affirmer qu’une </a:t>
            </a:r>
            <a:r>
              <a:rPr lang="fr-FR" b="1" dirty="0" smtClean="0"/>
              <a:t>douleur </a:t>
            </a:r>
            <a:r>
              <a:rPr lang="fr-FR" dirty="0" smtClean="0"/>
              <a:t>est 	</a:t>
            </a:r>
            <a:r>
              <a:rPr lang="fr-FR" dirty="0" err="1" smtClean="0"/>
              <a:t>neuropathique</a:t>
            </a:r>
            <a:r>
              <a:rPr lang="fr-FR" dirty="0" smtClean="0"/>
              <a:t/>
            </a:r>
            <a:br>
              <a:rPr lang="fr-FR" dirty="0" smtClean="0"/>
            </a:br>
            <a:r>
              <a:rPr lang="fr-FR" dirty="0" smtClean="0"/>
              <a:t>- ne permet pas d’exclure l’origine </a:t>
            </a:r>
            <a:r>
              <a:rPr lang="fr-FR" dirty="0" err="1" smtClean="0"/>
              <a:t>neuropathique</a:t>
            </a:r>
            <a:r>
              <a:rPr lang="fr-FR" dirty="0" smtClean="0"/>
              <a:t> 	d’une </a:t>
            </a:r>
            <a:r>
              <a:rPr lang="fr-FR" b="1" dirty="0" smtClean="0"/>
              <a:t>douleur </a:t>
            </a:r>
            <a:r>
              <a:rPr lang="fr-FR" dirty="0" smtClean="0"/>
              <a:t>lorsqu’il est normal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3267"/>
            <a:ext cx="8229600" cy="1143000"/>
          </a:xfrm>
        </p:spPr>
        <p:txBody>
          <a:bodyPr>
            <a:normAutofit/>
          </a:bodyPr>
          <a:lstStyle/>
          <a:p>
            <a:r>
              <a:rPr lang="fr-FR" dirty="0" smtClean="0"/>
              <a:t>PETITES FIBRES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12860</TotalTime>
  <Words>3700</Words>
  <Application>Microsoft Macintosh PowerPoint</Application>
  <PresentationFormat>Présentation à l'écran (4:3)</PresentationFormat>
  <Paragraphs>359</Paragraphs>
  <Slides>51</Slides>
  <Notes>1</Notes>
  <HiddenSlides>0</HiddenSlides>
  <MMClips>1</MMClips>
  <ScaleCrop>false</ScaleCrop>
  <HeadingPairs>
    <vt:vector size="6" baseType="variant">
      <vt:variant>
        <vt:lpstr>Modèle de conception</vt:lpstr>
      </vt:variant>
      <vt:variant>
        <vt:i4>1</vt:i4>
      </vt:variant>
      <vt:variant>
        <vt:lpstr>Liaisons</vt:lpstr>
      </vt:variant>
      <vt:variant>
        <vt:i4>2</vt:i4>
      </vt:variant>
      <vt:variant>
        <vt:lpstr>Titres des diapositives</vt:lpstr>
      </vt:variant>
      <vt:variant>
        <vt:i4>51</vt:i4>
      </vt:variant>
    </vt:vector>
  </HeadingPairs>
  <TitlesOfParts>
    <vt:vector size="54" baseType="lpstr">
      <vt:lpstr>Thème Office</vt:lpstr>
      <vt:lpstr>???</vt:lpstr>
      <vt:lpstr>USB DISK:SERVAIS.doc!OLE_LINK1</vt:lpstr>
      <vt:lpstr>Apports de l’ENMG dans les syndromes douloureux diffus</vt:lpstr>
      <vt:lpstr>3 types de douleur</vt:lpstr>
      <vt:lpstr>Douleurs neuropathiques</vt:lpstr>
      <vt:lpstr>Douleurs neuropatiques</vt:lpstr>
      <vt:lpstr>DN4</vt:lpstr>
      <vt:lpstr>Etiologies des douleurs neuropathiques diffuses</vt:lpstr>
      <vt:lpstr>Moyens d’exploration</vt:lpstr>
      <vt:lpstr>Moyens d’exploration</vt:lpstr>
      <vt:lpstr>PETITES FIBRES</vt:lpstr>
      <vt:lpstr>Quand y penser ?</vt:lpstr>
      <vt:lpstr>ETIOLOGIES</vt:lpstr>
      <vt:lpstr>METHODES</vt:lpstr>
      <vt:lpstr>RCS : MS</vt:lpstr>
      <vt:lpstr>RCS</vt:lpstr>
      <vt:lpstr>PEL</vt:lpstr>
      <vt:lpstr>Sudoscan</vt:lpstr>
      <vt:lpstr>Diapositive 17</vt:lpstr>
      <vt:lpstr>SUDOSCAN </vt:lpstr>
      <vt:lpstr>LA FONCTION SUDORALE EST CONTRÔLÉE PAR LES NERFS AUTONOMES PÉRIPHÉRIQUES </vt:lpstr>
      <vt:lpstr>LES GLANDES SUDORALES ÉTANT INNERVÉES PAR LES NERFS PÉRIPHÉRIQUES, LEUR DYSFONCTIONNEMENT EST UN MARQUEUR DE LA NEUROPATHIE PÉRIPHÉRIQUE </vt:lpstr>
      <vt:lpstr>LES PETITES FIBRES NERVEUSES PÉRIPHÉRIQUES PEUVENT SE RÉGÉNÉRER RAPIDEMENT </vt:lpstr>
      <vt:lpstr>SUDOSCAN ÉVALUE LES NEUROPATHIES EN MESURANT LA CAPACITÉ DES GLANDES SUDORIPARES A LIBÉRER DES IONS CHLORURES SUITE A UNE STIMULATION </vt:lpstr>
      <vt:lpstr>LA MESURE EST FACILE, RAPIDE ET QUANTITATIVE…</vt:lpstr>
      <vt:lpstr>… AVEC DES RÉSULTATS ET UN RAPPORT IMMÉDIATS </vt:lpstr>
      <vt:lpstr>SUDOSCAN A ÉTÉ COMPARÉ AUX TESTS DE RÉFÉRENCE</vt:lpstr>
      <vt:lpstr>SUDOSCAN DÉTECTE LES NEUROPATHIES AVEC DES RÉSULTATS COMPARABLES A LA BIOPSIE ET AU QSART</vt:lpstr>
      <vt:lpstr>SUDOSCAN ÉVALUE LES NEUROPATHIES DE FAÇON PLUS OBJECTIVE ET REPRODUCTIBLE QUE LE SEUIL DE PERCEPTION VIBRATOIRE </vt:lpstr>
      <vt:lpstr>SUDOSCAN DONNE DES RÉSULTATS DE DÉTECTION DES NEUROPATHIES DES DIABÉTIQUES CORRÉLÉS AU SCORE NIS-LL </vt:lpstr>
      <vt:lpstr>SUDOSCAN A ÉTÉ TESTÉ DANS DE NOMBREUSES PATHOLOGIES</vt:lpstr>
      <vt:lpstr>SUDOSCAN EST INCLUS NOMMÉMENT DANS LES RECOMMANDATIONS EUROPÉENNES DE LA TTR-FAP</vt:lpstr>
      <vt:lpstr>SUDOSCAN A ÉTÉ TESTÉ DANS L’AMYLOSE</vt:lpstr>
      <vt:lpstr>SUDOSCAN PERMET DE DÉTECTER ET DIFFÉRENCIER LES NEUROPATHIES IDIOPATHIQUES</vt:lpstr>
      <vt:lpstr>SUDOSCAN SE COMPARE AUX AUTRES TESTS DE DIAGNOSTIC DES NEUROPATHIES PERIPHERIQUES</vt:lpstr>
      <vt:lpstr>SUDOSCAN, PERMET DE DÉTECTER LES NEUROPATHIES CHEZ LES DIABÉTIQUES</vt:lpstr>
      <vt:lpstr>SUDOSCAN, PAR DES DONNÉES QUANTITATIVES, PERMET DE SUIVRE L’EFFICACITÉ DES TRAITEMENTS DES DIABÉTIQUES</vt:lpstr>
      <vt:lpstr>SUDOSCAN fournit un score de risque de neuropathie autonome cardiaque </vt:lpstr>
      <vt:lpstr>SUDOSCAN, UN DÉVELOPPEMENT CLINIQUE INTERNATIONAL</vt:lpstr>
      <vt:lpstr>SUDOSCAN, UNE INNOVATION BREVETÉE ET RECONNUE POUR LA DÉTECTION DES NEUROPATHIES AUTONOMES ET PÉRIPHÉRIQUES</vt:lpstr>
      <vt:lpstr>Douleurs nociceptives</vt:lpstr>
      <vt:lpstr>Douleurs nociceptives</vt:lpstr>
      <vt:lpstr>Douleurs nociceptives</vt:lpstr>
      <vt:lpstr>Douleurs nociceptives</vt:lpstr>
      <vt:lpstr>Moyens d’exploration</vt:lpstr>
      <vt:lpstr>Moyens d’exploration</vt:lpstr>
      <vt:lpstr>Moyens d’exploration</vt:lpstr>
      <vt:lpstr>Moyens d’exploration</vt:lpstr>
      <vt:lpstr>Moyens d’exploration</vt:lpstr>
      <vt:lpstr>Trouble de l’adaptation à l’exercice</vt:lpstr>
      <vt:lpstr>Douleurs psychogènes et/ou Syndrome de myalgies fonctionnelles (IME associée à une fibromyalgie)</vt:lpstr>
      <vt:lpstr>Douleurs psychogènes et/ou Syndrome de myalgies fonctionnelles (IME associée à une fibromyalgie)</vt:lpstr>
      <vt:lpstr>Douleurs psychogènes et/ou Syndrome de myalgies fonctionnelles (IME associée à une fibromyalgie)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Francois Wang</dc:creator>
  <cp:lastModifiedBy>Francois Wang</cp:lastModifiedBy>
  <cp:revision>51</cp:revision>
  <dcterms:created xsi:type="dcterms:W3CDTF">2017-03-14T13:37:08Z</dcterms:created>
  <dcterms:modified xsi:type="dcterms:W3CDTF">2017-03-14T13:48:55Z</dcterms:modified>
</cp:coreProperties>
</file>