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4"/>
  </p:notesMasterIdLst>
  <p:sldIdLst>
    <p:sldId id="256" r:id="rId3"/>
    <p:sldId id="333" r:id="rId4"/>
    <p:sldId id="325" r:id="rId5"/>
    <p:sldId id="257" r:id="rId6"/>
    <p:sldId id="302" r:id="rId7"/>
    <p:sldId id="341" r:id="rId8"/>
    <p:sldId id="259" r:id="rId9"/>
    <p:sldId id="260" r:id="rId10"/>
    <p:sldId id="261" r:id="rId11"/>
    <p:sldId id="290" r:id="rId12"/>
    <p:sldId id="292" r:id="rId13"/>
    <p:sldId id="303" r:id="rId14"/>
    <p:sldId id="304" r:id="rId15"/>
    <p:sldId id="305" r:id="rId16"/>
    <p:sldId id="340" r:id="rId17"/>
    <p:sldId id="309" r:id="rId18"/>
    <p:sldId id="310" r:id="rId19"/>
    <p:sldId id="355" r:id="rId20"/>
    <p:sldId id="343" r:id="rId21"/>
    <p:sldId id="314" r:id="rId22"/>
    <p:sldId id="356" r:id="rId23"/>
    <p:sldId id="313" r:id="rId24"/>
    <p:sldId id="354" r:id="rId25"/>
    <p:sldId id="311" r:id="rId26"/>
    <p:sldId id="351" r:id="rId27"/>
    <p:sldId id="330" r:id="rId28"/>
    <p:sldId id="353" r:id="rId29"/>
    <p:sldId id="344" r:id="rId30"/>
    <p:sldId id="318" r:id="rId31"/>
    <p:sldId id="320" r:id="rId32"/>
    <p:sldId id="337" r:id="rId33"/>
  </p:sldIdLst>
  <p:sldSz cx="9906000" cy="6858000" type="A4"/>
  <p:notesSz cx="7099300" cy="10234613"/>
  <p:defaultTextStyle>
    <a:defPPr>
      <a:defRPr lang="fr-FR"/>
    </a:defPPr>
    <a:lvl1pPr marL="0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23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2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03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44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85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25" algn="l" defTabSz="914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4" autoAdjust="0"/>
    <p:restoredTop sz="53996" autoAdjust="0"/>
  </p:normalViewPr>
  <p:slideViewPr>
    <p:cSldViewPr showGuides="1">
      <p:cViewPr>
        <p:scale>
          <a:sx n="75" d="100"/>
          <a:sy n="75" d="100"/>
        </p:scale>
        <p:origin x="-1170" y="-1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376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Relationship Id="rId9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image" Target="../media/image92.wmf"/><Relationship Id="rId3" Type="http://schemas.openxmlformats.org/officeDocument/2006/relationships/image" Target="../media/image83.wmf"/><Relationship Id="rId7" Type="http://schemas.openxmlformats.org/officeDocument/2006/relationships/image" Target="../media/image86.wmf"/><Relationship Id="rId12" Type="http://schemas.openxmlformats.org/officeDocument/2006/relationships/image" Target="../media/image91.wmf"/><Relationship Id="rId2" Type="http://schemas.openxmlformats.org/officeDocument/2006/relationships/image" Target="../media/image82.wmf"/><Relationship Id="rId1" Type="http://schemas.openxmlformats.org/officeDocument/2006/relationships/image" Target="../media/image77.wmf"/><Relationship Id="rId6" Type="http://schemas.openxmlformats.org/officeDocument/2006/relationships/image" Target="../media/image73.wmf"/><Relationship Id="rId11" Type="http://schemas.openxmlformats.org/officeDocument/2006/relationships/image" Target="../media/image90.wmf"/><Relationship Id="rId5" Type="http://schemas.openxmlformats.org/officeDocument/2006/relationships/image" Target="../media/image85.wmf"/><Relationship Id="rId10" Type="http://schemas.openxmlformats.org/officeDocument/2006/relationships/image" Target="../media/image89.wmf"/><Relationship Id="rId4" Type="http://schemas.openxmlformats.org/officeDocument/2006/relationships/image" Target="../media/image84.wmf"/><Relationship Id="rId9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10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91.wmf"/><Relationship Id="rId1" Type="http://schemas.openxmlformats.org/officeDocument/2006/relationships/image" Target="../media/image105.wmf"/><Relationship Id="rId4" Type="http://schemas.openxmlformats.org/officeDocument/2006/relationships/image" Target="../media/image10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91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1A9AC0B-A37B-457A-947F-21DA53A32062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8350"/>
            <a:ext cx="55403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8E5B620-5B74-46F3-B923-C27711D89A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5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123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162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203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244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285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325" algn="l" defTabSz="9140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82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96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151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3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9524" indent="-309524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7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134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666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17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145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800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302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30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89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134">
              <a:defRPr/>
            </a:pPr>
            <a:endParaRPr lang="en-GB" sz="1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50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302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749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749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1" dirty="0"/>
              <a:t>Discussion </a:t>
            </a:r>
            <a:endParaRPr lang="en-GB" sz="1400" dirty="0"/>
          </a:p>
          <a:p>
            <a:r>
              <a:rPr lang="en-GB" sz="1400" dirty="0"/>
              <a:t>In Figure, transmission has not occurred (8 dislocation in the pile-ups), at this scale ( &gt; 200nm) , the Figure </a:t>
            </a:r>
            <a:r>
              <a:rPr lang="en-GB" sz="1400" dirty="0" smtClean="0"/>
              <a:t> indicated </a:t>
            </a:r>
            <a:r>
              <a:rPr lang="en-GB" sz="1400" dirty="0"/>
              <a:t>that at least 10 dislocation is necessary for the first transmission occurred.  </a:t>
            </a:r>
          </a:p>
          <a:p>
            <a:r>
              <a:rPr lang="en-GB" sz="1400" dirty="0"/>
              <a:t>On a larger scale in Figure </a:t>
            </a:r>
            <a:r>
              <a:rPr lang="en-GB" sz="1400" dirty="0" smtClean="0"/>
              <a:t>needs </a:t>
            </a:r>
            <a:r>
              <a:rPr lang="en-GB" sz="1400" dirty="0"/>
              <a:t>more number of dislocation to initiate a transmission.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302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7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83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83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183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1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194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93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9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5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153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1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1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134"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194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dirty="0" err="1" smtClean="0"/>
              <a:t>We</a:t>
            </a:r>
            <a:r>
              <a:rPr lang="es-ES" sz="1400" dirty="0" smtClean="0"/>
              <a:t> </a:t>
            </a:r>
            <a:r>
              <a:rPr lang="es-ES" sz="1400" dirty="0" err="1"/>
              <a:t>apply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Quasi</a:t>
            </a:r>
            <a:r>
              <a:rPr lang="es-ES" sz="1400" dirty="0"/>
              <a:t>-Continuum </a:t>
            </a:r>
            <a:r>
              <a:rPr lang="es-ES" sz="1400" dirty="0" err="1"/>
              <a:t>Method</a:t>
            </a:r>
            <a:r>
              <a:rPr lang="es-ES" sz="1400" dirty="0"/>
              <a:t> (QCM) </a:t>
            </a:r>
            <a:r>
              <a:rPr lang="es-ES" sz="1400" dirty="0" err="1"/>
              <a:t>developed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Tadmor and </a:t>
            </a:r>
            <a:r>
              <a:rPr lang="es-ES" sz="1400" dirty="0" err="1"/>
              <a:t>co-workers</a:t>
            </a:r>
            <a:r>
              <a:rPr lang="es-ES" sz="1400" dirty="0"/>
              <a:t> </a:t>
            </a:r>
            <a:r>
              <a:rPr lang="es-ES" sz="1400" dirty="0" err="1"/>
              <a:t>to</a:t>
            </a:r>
            <a:r>
              <a:rPr lang="es-ES" sz="1400" dirty="0"/>
              <a:t> </a:t>
            </a:r>
            <a:r>
              <a:rPr lang="es-ES" sz="1400" dirty="0" err="1"/>
              <a:t>study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nucleation</a:t>
            </a:r>
            <a:r>
              <a:rPr lang="es-ES" sz="1400" dirty="0"/>
              <a:t> </a:t>
            </a:r>
            <a:r>
              <a:rPr lang="es-ES" sz="1400" dirty="0" smtClean="0"/>
              <a:t>of </a:t>
            </a:r>
            <a:r>
              <a:rPr lang="es-ES" sz="1400" dirty="0" err="1" smtClean="0"/>
              <a:t>dislocation</a:t>
            </a:r>
            <a:r>
              <a:rPr lang="es-ES" sz="1400" dirty="0" smtClean="0"/>
              <a:t> and </a:t>
            </a:r>
            <a:r>
              <a:rPr lang="es-ES" sz="1400" dirty="0" err="1" smtClean="0"/>
              <a:t>the</a:t>
            </a:r>
            <a:r>
              <a:rPr lang="es-ES" sz="1400" dirty="0" smtClean="0"/>
              <a:t> </a:t>
            </a:r>
            <a:r>
              <a:rPr lang="es-ES" sz="1400" dirty="0" err="1" smtClean="0"/>
              <a:t>interaction</a:t>
            </a:r>
            <a:r>
              <a:rPr lang="es-ES" sz="1400" dirty="0" smtClean="0"/>
              <a:t> </a:t>
            </a:r>
            <a:r>
              <a:rPr lang="es-ES" sz="1400" dirty="0" err="1" smtClean="0"/>
              <a:t>between</a:t>
            </a:r>
            <a:r>
              <a:rPr lang="es-ES" sz="1400" dirty="0" smtClean="0"/>
              <a:t> </a:t>
            </a:r>
            <a:r>
              <a:rPr lang="es-ES" sz="1400" dirty="0" err="1" smtClean="0"/>
              <a:t>dislocation</a:t>
            </a:r>
            <a:r>
              <a:rPr lang="es-ES" sz="1400" dirty="0" smtClean="0"/>
              <a:t> and CTB </a:t>
            </a:r>
            <a:r>
              <a:rPr lang="es-ES" sz="1400" dirty="0" err="1" smtClean="0"/>
              <a:t>coherent</a:t>
            </a:r>
            <a:r>
              <a:rPr lang="es-ES" sz="1400" dirty="0" smtClean="0"/>
              <a:t> </a:t>
            </a:r>
            <a:r>
              <a:rPr lang="es-ES" sz="1400" dirty="0" err="1" smtClean="0"/>
              <a:t>twin</a:t>
            </a:r>
            <a:r>
              <a:rPr lang="es-ES" sz="1400" dirty="0" smtClean="0"/>
              <a:t> </a:t>
            </a:r>
            <a:r>
              <a:rPr lang="es-ES" sz="1400" dirty="0" err="1" smtClean="0"/>
              <a:t>boundary</a:t>
            </a:r>
            <a:r>
              <a:rPr lang="es-ES" sz="1400" dirty="0" smtClean="0"/>
              <a:t> in </a:t>
            </a:r>
            <a:r>
              <a:rPr lang="es-ES" sz="1400" dirty="0" err="1" smtClean="0"/>
              <a:t>copper</a:t>
            </a:r>
            <a:r>
              <a:rPr lang="es-ES" sz="1400" dirty="0" smtClean="0"/>
              <a:t>.</a:t>
            </a:r>
          </a:p>
          <a:p>
            <a:r>
              <a:rPr lang="es-ES" sz="1400" dirty="0" smtClean="0"/>
              <a:t> </a:t>
            </a:r>
            <a:r>
              <a:rPr lang="es-ES" sz="1400" dirty="0" err="1" smtClean="0"/>
              <a:t>The</a:t>
            </a:r>
            <a:r>
              <a:rPr lang="es-ES" sz="1400" dirty="0" smtClean="0"/>
              <a:t> QCM </a:t>
            </a:r>
            <a:r>
              <a:rPr lang="es-ES" sz="1400" dirty="0" err="1" smtClean="0"/>
              <a:t>is</a:t>
            </a:r>
            <a:r>
              <a:rPr lang="es-ES" sz="1400" dirty="0" smtClean="0"/>
              <a:t> a molecular </a:t>
            </a:r>
            <a:r>
              <a:rPr lang="es-ES" sz="1400" dirty="0" err="1" smtClean="0"/>
              <a:t>static</a:t>
            </a:r>
            <a:r>
              <a:rPr lang="es-ES" sz="1400" dirty="0" smtClean="0"/>
              <a:t> </a:t>
            </a:r>
            <a:r>
              <a:rPr lang="es-ES" sz="1400" dirty="0" err="1" smtClean="0"/>
              <a:t>technique</a:t>
            </a:r>
            <a:r>
              <a:rPr lang="es-ES" sz="1400" dirty="0" smtClean="0"/>
              <a:t> </a:t>
            </a:r>
            <a:r>
              <a:rPr lang="es-ES" sz="1400" dirty="0" err="1" smtClean="0"/>
              <a:t>which</a:t>
            </a:r>
            <a:r>
              <a:rPr lang="es-ES" sz="1400" dirty="0" smtClean="0"/>
              <a:t> </a:t>
            </a:r>
            <a:r>
              <a:rPr lang="es-ES" sz="1400" dirty="0" err="1" smtClean="0"/>
              <a:t>find</a:t>
            </a:r>
            <a:r>
              <a:rPr lang="es-ES" sz="1400" dirty="0" smtClean="0"/>
              <a:t> </a:t>
            </a:r>
            <a:r>
              <a:rPr lang="es-ES" sz="1400" dirty="0" err="1" smtClean="0"/>
              <a:t>the</a:t>
            </a:r>
            <a:r>
              <a:rPr lang="es-ES" sz="1400" dirty="0" smtClean="0"/>
              <a:t> </a:t>
            </a:r>
            <a:r>
              <a:rPr lang="es-ES" sz="1400" dirty="0" err="1" smtClean="0"/>
              <a:t>solution</a:t>
            </a:r>
            <a:r>
              <a:rPr lang="es-ES" sz="1400" dirty="0" smtClean="0"/>
              <a:t> of </a:t>
            </a:r>
            <a:r>
              <a:rPr lang="es-ES" sz="1400" dirty="0" err="1" smtClean="0"/>
              <a:t>equilibrium</a:t>
            </a:r>
            <a:r>
              <a:rPr lang="es-ES" sz="1400" dirty="0" smtClean="0"/>
              <a:t> </a:t>
            </a:r>
            <a:r>
              <a:rPr lang="es-ES" sz="1400" dirty="0" err="1" smtClean="0"/>
              <a:t>atomic</a:t>
            </a:r>
            <a:r>
              <a:rPr lang="es-ES" sz="1400" dirty="0" smtClean="0"/>
              <a:t> </a:t>
            </a:r>
            <a:r>
              <a:rPr lang="es-ES" sz="1400" dirty="0" err="1" smtClean="0"/>
              <a:t>configurations</a:t>
            </a:r>
            <a:r>
              <a:rPr lang="es-ES" sz="1400" dirty="0" smtClean="0"/>
              <a:t> </a:t>
            </a:r>
            <a:r>
              <a:rPr lang="es-ES" sz="1400" dirty="0" err="1" smtClean="0"/>
              <a:t>by</a:t>
            </a:r>
            <a:r>
              <a:rPr lang="es-ES" sz="1400" dirty="0" smtClean="0"/>
              <a:t> </a:t>
            </a:r>
            <a:r>
              <a:rPr lang="es-ES" sz="1400" dirty="0" err="1" smtClean="0"/>
              <a:t>energy</a:t>
            </a:r>
            <a:r>
              <a:rPr lang="es-ES" sz="1400" dirty="0" smtClean="0"/>
              <a:t> </a:t>
            </a:r>
            <a:r>
              <a:rPr lang="es-ES" sz="1400" dirty="0" err="1" smtClean="0"/>
              <a:t>minimization</a:t>
            </a:r>
            <a:r>
              <a:rPr lang="es-ES" sz="1400" dirty="0" smtClean="0"/>
              <a:t>, </a:t>
            </a:r>
            <a:r>
              <a:rPr lang="es-ES" sz="1400" dirty="0" err="1" smtClean="0"/>
              <a:t>for</a:t>
            </a:r>
            <a:r>
              <a:rPr lang="es-ES" sz="1400" dirty="0" smtClean="0"/>
              <a:t> </a:t>
            </a:r>
            <a:r>
              <a:rPr lang="es-ES" sz="1400" dirty="0" err="1" smtClean="0"/>
              <a:t>external</a:t>
            </a:r>
            <a:r>
              <a:rPr lang="es-ES" sz="1400" dirty="0" smtClean="0"/>
              <a:t> </a:t>
            </a:r>
            <a:r>
              <a:rPr lang="es-ES" sz="1400" dirty="0" err="1" smtClean="0"/>
              <a:t>loads</a:t>
            </a:r>
            <a:r>
              <a:rPr lang="es-ES" sz="1400" dirty="0" smtClean="0"/>
              <a:t> </a:t>
            </a:r>
            <a:r>
              <a:rPr lang="es-ES" sz="1400" dirty="0" err="1" smtClean="0"/>
              <a:t>or</a:t>
            </a:r>
            <a:r>
              <a:rPr lang="es-ES" sz="1400" dirty="0" smtClean="0"/>
              <a:t> </a:t>
            </a:r>
            <a:r>
              <a:rPr lang="es-ES" sz="1400" dirty="0" err="1" smtClean="0"/>
              <a:t>displacements</a:t>
            </a:r>
            <a:r>
              <a:rPr lang="es-ES" sz="1400" dirty="0" smtClean="0"/>
              <a:t>.</a:t>
            </a:r>
          </a:p>
          <a:p>
            <a:r>
              <a:rPr lang="es-ES" sz="1400" dirty="0" smtClean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problem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modeled</a:t>
            </a:r>
            <a:r>
              <a:rPr lang="es-ES" sz="1400" dirty="0"/>
              <a:t> </a:t>
            </a:r>
            <a:r>
              <a:rPr lang="es-ES" sz="1400" dirty="0" err="1"/>
              <a:t>without</a:t>
            </a:r>
            <a:r>
              <a:rPr lang="es-ES" sz="1400" dirty="0"/>
              <a:t> </a:t>
            </a:r>
            <a:r>
              <a:rPr lang="es-ES" sz="1400" dirty="0" err="1"/>
              <a:t>explicitly</a:t>
            </a:r>
            <a:r>
              <a:rPr lang="es-ES" sz="1400" dirty="0"/>
              <a:t> </a:t>
            </a:r>
            <a:r>
              <a:rPr lang="es-ES" sz="1400" dirty="0" err="1"/>
              <a:t>representing</a:t>
            </a:r>
            <a:r>
              <a:rPr lang="es-ES" sz="1400" dirty="0"/>
              <a:t> </a:t>
            </a:r>
            <a:r>
              <a:rPr lang="es-ES" sz="1400" dirty="0" err="1"/>
              <a:t>all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atoms</a:t>
            </a:r>
            <a:r>
              <a:rPr lang="es-ES" sz="1400" dirty="0"/>
              <a:t> in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cell</a:t>
            </a:r>
            <a:r>
              <a:rPr lang="es-ES" sz="1400" dirty="0"/>
              <a:t>; </a:t>
            </a:r>
            <a:r>
              <a:rPr lang="es-ES" sz="1400" dirty="0" err="1"/>
              <a:t>here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regions</a:t>
            </a:r>
            <a:r>
              <a:rPr lang="es-ES" sz="1400" dirty="0"/>
              <a:t> of </a:t>
            </a:r>
            <a:r>
              <a:rPr lang="es-ES" sz="1400" dirty="0" err="1"/>
              <a:t>small</a:t>
            </a:r>
            <a:r>
              <a:rPr lang="es-ES" sz="1400" dirty="0"/>
              <a:t> </a:t>
            </a:r>
            <a:r>
              <a:rPr lang="es-ES" sz="1400" dirty="0" err="1"/>
              <a:t>deformation</a:t>
            </a:r>
            <a:r>
              <a:rPr lang="es-ES" sz="1400" dirty="0"/>
              <a:t> </a:t>
            </a:r>
            <a:r>
              <a:rPr lang="es-ES" sz="1400" dirty="0" err="1"/>
              <a:t>gradients</a:t>
            </a:r>
            <a:r>
              <a:rPr lang="es-ES" sz="1400" dirty="0"/>
              <a:t> are </a:t>
            </a:r>
            <a:r>
              <a:rPr lang="es-ES" sz="1400" dirty="0" err="1"/>
              <a:t>treated</a:t>
            </a:r>
            <a:r>
              <a:rPr lang="es-ES" sz="1400" dirty="0"/>
              <a:t> as a continuum media </a:t>
            </a:r>
            <a:r>
              <a:rPr lang="es-ES" sz="1400" dirty="0" err="1"/>
              <a:t>by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finite</a:t>
            </a:r>
            <a:r>
              <a:rPr lang="es-ES" sz="1400" dirty="0"/>
              <a:t> </a:t>
            </a:r>
            <a:r>
              <a:rPr lang="es-ES" sz="1400" dirty="0" err="1"/>
              <a:t>element</a:t>
            </a:r>
            <a:r>
              <a:rPr lang="es-ES" sz="1400" dirty="0"/>
              <a:t> </a:t>
            </a:r>
            <a:r>
              <a:rPr lang="es-ES" sz="1400" dirty="0" err="1"/>
              <a:t>method</a:t>
            </a:r>
            <a:endParaRPr lang="es-ES" sz="1400" dirty="0"/>
          </a:p>
          <a:p>
            <a:endParaRPr lang="es-ES" sz="1400" dirty="0"/>
          </a:p>
          <a:p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key</a:t>
            </a:r>
            <a:r>
              <a:rPr lang="es-ES" sz="1400" dirty="0"/>
              <a:t> </a:t>
            </a:r>
            <a:r>
              <a:rPr lang="es-ES" sz="1400" dirty="0" err="1"/>
              <a:t>advantage</a:t>
            </a:r>
            <a:r>
              <a:rPr lang="es-ES" sz="1400" dirty="0"/>
              <a:t> of QC </a:t>
            </a:r>
            <a:r>
              <a:rPr lang="es-ES" sz="1400" dirty="0" err="1"/>
              <a:t>code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automatic</a:t>
            </a:r>
            <a:r>
              <a:rPr lang="es-ES" sz="1400" dirty="0"/>
              <a:t> </a:t>
            </a:r>
            <a:r>
              <a:rPr lang="es-ES" sz="1400" dirty="0" err="1"/>
              <a:t>adaptation</a:t>
            </a:r>
            <a:r>
              <a:rPr lang="es-ES" sz="1400" dirty="0"/>
              <a:t> </a:t>
            </a:r>
            <a:r>
              <a:rPr lang="es-ES" sz="1400" dirty="0" err="1"/>
              <a:t>to</a:t>
            </a:r>
            <a:r>
              <a:rPr lang="es-ES" sz="1400" dirty="0"/>
              <a:t> </a:t>
            </a:r>
            <a:r>
              <a:rPr lang="es-ES" sz="1400" dirty="0" err="1"/>
              <a:t>ensure</a:t>
            </a:r>
            <a:r>
              <a:rPr lang="es-ES" sz="1400" dirty="0"/>
              <a:t> full </a:t>
            </a:r>
            <a:r>
              <a:rPr lang="es-ES" sz="1400" dirty="0" err="1"/>
              <a:t>atomistic</a:t>
            </a:r>
            <a:r>
              <a:rPr lang="es-ES" sz="1400" dirty="0"/>
              <a:t> </a:t>
            </a:r>
            <a:r>
              <a:rPr lang="es-ES" sz="1400" dirty="0" err="1"/>
              <a:t>resolution</a:t>
            </a:r>
            <a:r>
              <a:rPr lang="es-ES" sz="1400" dirty="0"/>
              <a:t> </a:t>
            </a:r>
            <a:r>
              <a:rPr lang="es-ES" sz="1400" dirty="0" err="1"/>
              <a:t>when</a:t>
            </a:r>
            <a:r>
              <a:rPr lang="es-ES" sz="1400" dirty="0"/>
              <a:t> </a:t>
            </a:r>
            <a:r>
              <a:rPr lang="es-ES" sz="1400" dirty="0" err="1"/>
              <a:t>dislocations</a:t>
            </a:r>
            <a:r>
              <a:rPr lang="es-ES" sz="1400" dirty="0"/>
              <a:t> are </a:t>
            </a:r>
            <a:r>
              <a:rPr lang="es-ES" sz="1400" dirty="0" err="1"/>
              <a:t>emitted</a:t>
            </a:r>
            <a:r>
              <a:rPr lang="es-ES" sz="1400" dirty="0"/>
              <a:t> as </a:t>
            </a:r>
            <a:r>
              <a:rPr lang="es-ES" sz="1400" dirty="0" err="1"/>
              <a:t>well</a:t>
            </a:r>
            <a:r>
              <a:rPr lang="es-ES" sz="1400" dirty="0"/>
              <a:t> as at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interactions</a:t>
            </a:r>
            <a:r>
              <a:rPr lang="es-ES" sz="1400" dirty="0"/>
              <a:t> </a:t>
            </a:r>
            <a:r>
              <a:rPr lang="es-ES" sz="1400" dirty="0" err="1"/>
              <a:t>between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dislocations</a:t>
            </a:r>
            <a:r>
              <a:rPr lang="es-ES" sz="1400" dirty="0"/>
              <a:t> and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grain</a:t>
            </a:r>
            <a:r>
              <a:rPr lang="es-ES" sz="1400" dirty="0"/>
              <a:t> </a:t>
            </a:r>
            <a:r>
              <a:rPr lang="es-ES" sz="1400" dirty="0" err="1"/>
              <a:t>boundaries</a:t>
            </a:r>
            <a:endParaRPr lang="es-ES" sz="1400" dirty="0"/>
          </a:p>
          <a:p>
            <a:endParaRPr lang="es-ES" sz="1400" dirty="0"/>
          </a:p>
          <a:p>
            <a:r>
              <a:rPr lang="en-US" sz="1400" dirty="0"/>
              <a:t>Here , i represent four main mechanism of interaction between dislocation and grain boundary.</a:t>
            </a:r>
          </a:p>
          <a:p>
            <a:pPr lvl="1"/>
            <a:r>
              <a:rPr lang="en-US" sz="1400" dirty="0"/>
              <a:t>There are two possibilities of direct transmission, indirect transmission an no transmission occur</a:t>
            </a:r>
          </a:p>
          <a:p>
            <a:endParaRPr lang="en-US" sz="1400" dirty="0"/>
          </a:p>
          <a:p>
            <a:endParaRPr lang="es-ES" sz="1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793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5B620-5B74-46F3-B923-C27711D89A5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71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2130431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773CB-003C-43F8-A8CD-33D3C3703A94}" type="datetime1">
              <a:rPr lang="fr-FR" smtClean="0"/>
              <a:t>06/02/2017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92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7B17-E7A0-4D65-BAEE-EA9AF1C2BD21}" type="datetime1">
              <a:rPr lang="fr-FR" smtClean="0"/>
              <a:t>06/02/2017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96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42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EFAAD-E60B-4FDA-A233-60C8216F6CBD}" type="datetime1">
              <a:rPr lang="fr-FR" smtClean="0"/>
              <a:t>06/02/2017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58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2130431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773CB-003C-43F8-A8CD-33D3C3703A9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1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9B12-AD8B-47F2-804F-E91F01AE577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2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7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7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E1C3-8E00-479D-B0DD-2F48EE1128E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90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2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1990-E4F0-4902-9EE0-7B36008CE6F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69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039" indent="0">
              <a:buNone/>
              <a:defRPr sz="2100" b="1"/>
            </a:lvl2pPr>
            <a:lvl3pPr marL="914082" indent="0">
              <a:buNone/>
              <a:defRPr sz="1800" b="1"/>
            </a:lvl3pPr>
            <a:lvl4pPr marL="1371123" indent="0">
              <a:buNone/>
              <a:defRPr sz="1600" b="1"/>
            </a:lvl4pPr>
            <a:lvl5pPr marL="1828162" indent="0">
              <a:buNone/>
              <a:defRPr sz="1600" b="1"/>
            </a:lvl5pPr>
            <a:lvl6pPr marL="2285203" indent="0">
              <a:buNone/>
              <a:defRPr sz="1600" b="1"/>
            </a:lvl6pPr>
            <a:lvl7pPr marL="2742244" indent="0">
              <a:buNone/>
              <a:defRPr sz="1600" b="1"/>
            </a:lvl7pPr>
            <a:lvl8pPr marL="3199285" indent="0">
              <a:buNone/>
              <a:defRPr sz="1600" b="1"/>
            </a:lvl8pPr>
            <a:lvl9pPr marL="3656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6"/>
            <a:ext cx="4376869" cy="3951288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039" indent="0">
              <a:buNone/>
              <a:defRPr sz="2100" b="1"/>
            </a:lvl2pPr>
            <a:lvl3pPr marL="914082" indent="0">
              <a:buNone/>
              <a:defRPr sz="1800" b="1"/>
            </a:lvl3pPr>
            <a:lvl4pPr marL="1371123" indent="0">
              <a:buNone/>
              <a:defRPr sz="1600" b="1"/>
            </a:lvl4pPr>
            <a:lvl5pPr marL="1828162" indent="0">
              <a:buNone/>
              <a:defRPr sz="1600" b="1"/>
            </a:lvl5pPr>
            <a:lvl6pPr marL="2285203" indent="0">
              <a:buNone/>
              <a:defRPr sz="1600" b="1"/>
            </a:lvl6pPr>
            <a:lvl7pPr marL="2742244" indent="0">
              <a:buNone/>
              <a:defRPr sz="1600" b="1"/>
            </a:lvl7pPr>
            <a:lvl8pPr marL="3199285" indent="0">
              <a:buNone/>
              <a:defRPr sz="1600" b="1"/>
            </a:lvl8pPr>
            <a:lvl9pPr marL="3656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6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B105-3B0D-4A34-87A3-C9D5310E90A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42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7EFE-1C9C-4B42-A56C-EB4EEB424AE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9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A1D9-0086-4B19-94B7-BBB6736119E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70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39" indent="0">
              <a:buNone/>
              <a:defRPr sz="1300"/>
            </a:lvl2pPr>
            <a:lvl3pPr marL="914082" indent="0">
              <a:buNone/>
              <a:defRPr sz="1000"/>
            </a:lvl3pPr>
            <a:lvl4pPr marL="1371123" indent="0">
              <a:buNone/>
              <a:defRPr sz="800"/>
            </a:lvl4pPr>
            <a:lvl5pPr marL="1828162" indent="0">
              <a:buNone/>
              <a:defRPr sz="800"/>
            </a:lvl5pPr>
            <a:lvl6pPr marL="2285203" indent="0">
              <a:buNone/>
              <a:defRPr sz="800"/>
            </a:lvl6pPr>
            <a:lvl7pPr marL="2742244" indent="0">
              <a:buNone/>
              <a:defRPr sz="800"/>
            </a:lvl7pPr>
            <a:lvl8pPr marL="3199285" indent="0">
              <a:buNone/>
              <a:defRPr sz="800"/>
            </a:lvl8pPr>
            <a:lvl9pPr marL="365632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0B04-0F7D-46C3-AF21-D1E6573868A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7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9B12-AD8B-47F2-804F-E91F01AE5779}" type="datetime1">
              <a:rPr lang="fr-FR" smtClean="0"/>
              <a:t>06/02/2017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79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4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4" y="612775"/>
            <a:ext cx="59436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7039" indent="0">
              <a:buNone/>
              <a:defRPr sz="2800"/>
            </a:lvl2pPr>
            <a:lvl3pPr marL="914082" indent="0">
              <a:buNone/>
              <a:defRPr sz="2300"/>
            </a:lvl3pPr>
            <a:lvl4pPr marL="1371123" indent="0">
              <a:buNone/>
              <a:defRPr sz="2100"/>
            </a:lvl4pPr>
            <a:lvl5pPr marL="1828162" indent="0">
              <a:buNone/>
              <a:defRPr sz="2100"/>
            </a:lvl5pPr>
            <a:lvl6pPr marL="2285203" indent="0">
              <a:buNone/>
              <a:defRPr sz="2100"/>
            </a:lvl6pPr>
            <a:lvl7pPr marL="2742244" indent="0">
              <a:buNone/>
              <a:defRPr sz="2100"/>
            </a:lvl7pPr>
            <a:lvl8pPr marL="3199285" indent="0">
              <a:buNone/>
              <a:defRPr sz="2100"/>
            </a:lvl8pPr>
            <a:lvl9pPr marL="3656325" indent="0">
              <a:buNone/>
              <a:defRPr sz="21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4" y="5367340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039" indent="0">
              <a:buNone/>
              <a:defRPr sz="1300"/>
            </a:lvl2pPr>
            <a:lvl3pPr marL="914082" indent="0">
              <a:buNone/>
              <a:defRPr sz="1000"/>
            </a:lvl3pPr>
            <a:lvl4pPr marL="1371123" indent="0">
              <a:buNone/>
              <a:defRPr sz="800"/>
            </a:lvl4pPr>
            <a:lvl5pPr marL="1828162" indent="0">
              <a:buNone/>
              <a:defRPr sz="800"/>
            </a:lvl5pPr>
            <a:lvl6pPr marL="2285203" indent="0">
              <a:buNone/>
              <a:defRPr sz="800"/>
            </a:lvl6pPr>
            <a:lvl7pPr marL="2742244" indent="0">
              <a:buNone/>
              <a:defRPr sz="800"/>
            </a:lvl7pPr>
            <a:lvl8pPr marL="3199285" indent="0">
              <a:buNone/>
              <a:defRPr sz="800"/>
            </a:lvl8pPr>
            <a:lvl9pPr marL="365632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CD3E-CF70-45EA-B7D8-0733B3351A3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92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7B17-E7A0-4D65-BAEE-EA9AF1C2BD2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0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42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EFAAD-E60B-4FDA-A233-60C8216F6CB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0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7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7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E1C3-8E00-479D-B0DD-2F48EE1128EA}" type="datetime1">
              <a:rPr lang="fr-FR" smtClean="0"/>
              <a:t>06/02/2017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2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1990-E4F0-4902-9EE0-7B36008CE6FA}" type="datetime1">
              <a:rPr lang="fr-FR" smtClean="0"/>
              <a:t>06/02/2017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583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69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039" indent="0">
              <a:buNone/>
              <a:defRPr sz="2100" b="1"/>
            </a:lvl2pPr>
            <a:lvl3pPr marL="914082" indent="0">
              <a:buNone/>
              <a:defRPr sz="1800" b="1"/>
            </a:lvl3pPr>
            <a:lvl4pPr marL="1371123" indent="0">
              <a:buNone/>
              <a:defRPr sz="1600" b="1"/>
            </a:lvl4pPr>
            <a:lvl5pPr marL="1828162" indent="0">
              <a:buNone/>
              <a:defRPr sz="1600" b="1"/>
            </a:lvl5pPr>
            <a:lvl6pPr marL="2285203" indent="0">
              <a:buNone/>
              <a:defRPr sz="1600" b="1"/>
            </a:lvl6pPr>
            <a:lvl7pPr marL="2742244" indent="0">
              <a:buNone/>
              <a:defRPr sz="1600" b="1"/>
            </a:lvl7pPr>
            <a:lvl8pPr marL="3199285" indent="0">
              <a:buNone/>
              <a:defRPr sz="1600" b="1"/>
            </a:lvl8pPr>
            <a:lvl9pPr marL="3656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6"/>
            <a:ext cx="4376869" cy="3951288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039" indent="0">
              <a:buNone/>
              <a:defRPr sz="2100" b="1"/>
            </a:lvl2pPr>
            <a:lvl3pPr marL="914082" indent="0">
              <a:buNone/>
              <a:defRPr sz="1800" b="1"/>
            </a:lvl3pPr>
            <a:lvl4pPr marL="1371123" indent="0">
              <a:buNone/>
              <a:defRPr sz="1600" b="1"/>
            </a:lvl4pPr>
            <a:lvl5pPr marL="1828162" indent="0">
              <a:buNone/>
              <a:defRPr sz="1600" b="1"/>
            </a:lvl5pPr>
            <a:lvl6pPr marL="2285203" indent="0">
              <a:buNone/>
              <a:defRPr sz="1600" b="1"/>
            </a:lvl6pPr>
            <a:lvl7pPr marL="2742244" indent="0">
              <a:buNone/>
              <a:defRPr sz="1600" b="1"/>
            </a:lvl7pPr>
            <a:lvl8pPr marL="3199285" indent="0">
              <a:buNone/>
              <a:defRPr sz="1600" b="1"/>
            </a:lvl8pPr>
            <a:lvl9pPr marL="3656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6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B105-3B0D-4A34-87A3-C9D5310E90AA}" type="datetime1">
              <a:rPr lang="fr-FR" smtClean="0"/>
              <a:t>06/02/2017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90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7EFE-1C9C-4B42-A56C-EB4EEB424AEA}" type="datetime1">
              <a:rPr lang="fr-FR" smtClean="0"/>
              <a:t>06/02/2017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37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A1D9-0086-4B19-94B7-BBB6736119E0}" type="datetime1">
              <a:rPr lang="fr-FR" smtClean="0"/>
              <a:t>06/02/2017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65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39" indent="0">
              <a:buNone/>
              <a:defRPr sz="1300"/>
            </a:lvl2pPr>
            <a:lvl3pPr marL="914082" indent="0">
              <a:buNone/>
              <a:defRPr sz="1000"/>
            </a:lvl3pPr>
            <a:lvl4pPr marL="1371123" indent="0">
              <a:buNone/>
              <a:defRPr sz="800"/>
            </a:lvl4pPr>
            <a:lvl5pPr marL="1828162" indent="0">
              <a:buNone/>
              <a:defRPr sz="800"/>
            </a:lvl5pPr>
            <a:lvl6pPr marL="2285203" indent="0">
              <a:buNone/>
              <a:defRPr sz="800"/>
            </a:lvl6pPr>
            <a:lvl7pPr marL="2742244" indent="0">
              <a:buNone/>
              <a:defRPr sz="800"/>
            </a:lvl7pPr>
            <a:lvl8pPr marL="3199285" indent="0">
              <a:buNone/>
              <a:defRPr sz="800"/>
            </a:lvl8pPr>
            <a:lvl9pPr marL="365632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0B04-0F7D-46C3-AF21-D1E6573868A1}" type="datetime1">
              <a:rPr lang="fr-FR" smtClean="0"/>
              <a:t>06/02/2017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46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4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4" y="612775"/>
            <a:ext cx="59436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7039" indent="0">
              <a:buNone/>
              <a:defRPr sz="2800"/>
            </a:lvl2pPr>
            <a:lvl3pPr marL="914082" indent="0">
              <a:buNone/>
              <a:defRPr sz="2300"/>
            </a:lvl3pPr>
            <a:lvl4pPr marL="1371123" indent="0">
              <a:buNone/>
              <a:defRPr sz="2100"/>
            </a:lvl4pPr>
            <a:lvl5pPr marL="1828162" indent="0">
              <a:buNone/>
              <a:defRPr sz="2100"/>
            </a:lvl5pPr>
            <a:lvl6pPr marL="2285203" indent="0">
              <a:buNone/>
              <a:defRPr sz="2100"/>
            </a:lvl6pPr>
            <a:lvl7pPr marL="2742244" indent="0">
              <a:buNone/>
              <a:defRPr sz="2100"/>
            </a:lvl7pPr>
            <a:lvl8pPr marL="3199285" indent="0">
              <a:buNone/>
              <a:defRPr sz="2100"/>
            </a:lvl8pPr>
            <a:lvl9pPr marL="3656325" indent="0">
              <a:buNone/>
              <a:defRPr sz="21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4" y="5367340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039" indent="0">
              <a:buNone/>
              <a:defRPr sz="1300"/>
            </a:lvl2pPr>
            <a:lvl3pPr marL="914082" indent="0">
              <a:buNone/>
              <a:defRPr sz="1000"/>
            </a:lvl3pPr>
            <a:lvl4pPr marL="1371123" indent="0">
              <a:buNone/>
              <a:defRPr sz="800"/>
            </a:lvl4pPr>
            <a:lvl5pPr marL="1828162" indent="0">
              <a:buNone/>
              <a:defRPr sz="800"/>
            </a:lvl5pPr>
            <a:lvl6pPr marL="2285203" indent="0">
              <a:buNone/>
              <a:defRPr sz="800"/>
            </a:lvl6pPr>
            <a:lvl7pPr marL="2742244" indent="0">
              <a:buNone/>
              <a:defRPr sz="800"/>
            </a:lvl7pPr>
            <a:lvl8pPr marL="3199285" indent="0">
              <a:buNone/>
              <a:defRPr sz="800"/>
            </a:lvl8pPr>
            <a:lvl9pPr marL="365632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CD3E-CF70-45EA-B7D8-0733B3351A3E}" type="datetime1">
              <a:rPr lang="fr-FR" smtClean="0"/>
              <a:t>06/02/2017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2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600204"/>
            <a:ext cx="8915400" cy="4525963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6"/>
            <a:ext cx="23114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27ED7-1791-4E85-90AD-0F0776DADF45}" type="datetime1">
              <a:rPr lang="fr-FR" smtClean="0"/>
              <a:t>06/02/2017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1" y="6356356"/>
            <a:ext cx="31369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2051" y="6569081"/>
            <a:ext cx="23114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AE62F4C-1CAD-401F-BB63-50B40F4514D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75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0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1" indent="-342781" algn="l" defTabSz="91408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90" indent="-285651" algn="l" defTabSz="9140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2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3" indent="-228520" algn="l" defTabSz="91408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83" indent="-228520" algn="l" defTabSz="91408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4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5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6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47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3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2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3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4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5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5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600204"/>
            <a:ext cx="8915400" cy="4525963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6"/>
            <a:ext cx="23114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27ED7-1791-4E85-90AD-0F0776DADF4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06/02/2017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1" y="6356356"/>
            <a:ext cx="31369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2051" y="6569081"/>
            <a:ext cx="23114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6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0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1" indent="-342781" algn="l" defTabSz="91408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90" indent="-285651" algn="l" defTabSz="9140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2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3" indent="-228520" algn="l" defTabSz="91408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83" indent="-228520" algn="l" defTabSz="91408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4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5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6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47" indent="-228520" algn="l" defTabSz="91408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3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2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3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4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5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5" algn="l" defTabSz="914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ti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ti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ti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t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emf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70.png"/><Relationship Id="rId3" Type="http://schemas.openxmlformats.org/officeDocument/2006/relationships/image" Target="../media/image1.tif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9.png"/><Relationship Id="rId5" Type="http://schemas.openxmlformats.org/officeDocument/2006/relationships/image" Target="../media/image1.ti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77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3.wmf"/><Relationship Id="rId17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5.wmf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78.wmf"/><Relationship Id="rId10" Type="http://schemas.openxmlformats.org/officeDocument/2006/relationships/image" Target="../media/image72.wmf"/><Relationship Id="rId19" Type="http://schemas.openxmlformats.org/officeDocument/2006/relationships/image" Target="../media/image76.wmf"/><Relationship Id="rId4" Type="http://schemas.openxmlformats.org/officeDocument/2006/relationships/image" Target="../media/image1.ti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4.wmf"/><Relationship Id="rId22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86.wmf"/><Relationship Id="rId26" Type="http://schemas.openxmlformats.org/officeDocument/2006/relationships/image" Target="../media/image90.wmf"/><Relationship Id="rId3" Type="http://schemas.openxmlformats.org/officeDocument/2006/relationships/notesSlide" Target="../notesSlides/notesSlide22.xml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84.wmf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3.wmf"/><Relationship Id="rId20" Type="http://schemas.openxmlformats.org/officeDocument/2006/relationships/image" Target="../media/image87.wmf"/><Relationship Id="rId29" Type="http://schemas.openxmlformats.org/officeDocument/2006/relationships/image" Target="../media/image9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13.bin"/><Relationship Id="rId24" Type="http://schemas.openxmlformats.org/officeDocument/2006/relationships/image" Target="../media/image89.wmf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28" Type="http://schemas.openxmlformats.org/officeDocument/2006/relationships/oleObject" Target="../embeddings/oleObject21.bin"/><Relationship Id="rId10" Type="http://schemas.openxmlformats.org/officeDocument/2006/relationships/image" Target="../media/image83.wmf"/><Relationship Id="rId19" Type="http://schemas.openxmlformats.org/officeDocument/2006/relationships/oleObject" Target="../embeddings/oleObject17.bin"/><Relationship Id="rId31" Type="http://schemas.openxmlformats.org/officeDocument/2006/relationships/image" Target="../media/image92.wmf"/><Relationship Id="rId4" Type="http://schemas.openxmlformats.org/officeDocument/2006/relationships/image" Target="../media/image1.ti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85.wmf"/><Relationship Id="rId22" Type="http://schemas.openxmlformats.org/officeDocument/2006/relationships/image" Target="../media/image88.wmf"/><Relationship Id="rId27" Type="http://schemas.openxmlformats.org/officeDocument/2006/relationships/image" Target="../media/image93.png"/><Relationship Id="rId30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97.png"/><Relationship Id="rId4" Type="http://schemas.openxmlformats.org/officeDocument/2006/relationships/image" Target="../media/image1.tif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02.wmf"/><Relationship Id="rId12" Type="http://schemas.openxmlformats.org/officeDocument/2006/relationships/image" Target="../media/image10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91.wmf"/><Relationship Id="rId5" Type="http://schemas.openxmlformats.org/officeDocument/2006/relationships/image" Target="../media/image79.png"/><Relationship Id="rId10" Type="http://schemas.openxmlformats.org/officeDocument/2006/relationships/oleObject" Target="../embeddings/oleObject26.bin"/><Relationship Id="rId4" Type="http://schemas.openxmlformats.org/officeDocument/2006/relationships/image" Target="../media/image1.tif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oleObject" Target="../embeddings/oleObject30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3.pn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5.wmf"/><Relationship Id="rId11" Type="http://schemas.openxmlformats.org/officeDocument/2006/relationships/image" Target="../media/image106.wmf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1.tif"/><Relationship Id="rId9" Type="http://schemas.openxmlformats.org/officeDocument/2006/relationships/image" Target="../media/image91.wmf"/><Relationship Id="rId14" Type="http://schemas.openxmlformats.org/officeDocument/2006/relationships/image" Target="../media/image10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1.wmf"/><Relationship Id="rId12" Type="http://schemas.openxmlformats.org/officeDocument/2006/relationships/image" Target="../media/image110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2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93.png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113.emf"/><Relationship Id="rId4" Type="http://schemas.openxmlformats.org/officeDocument/2006/relationships/image" Target="../media/image1.tif"/><Relationship Id="rId9" Type="http://schemas.openxmlformats.org/officeDocument/2006/relationships/image" Target="../media/image109.wmf"/><Relationship Id="rId14" Type="http://schemas.openxmlformats.org/officeDocument/2006/relationships/image" Target="../media/image11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png"/><Relationship Id="rId3" Type="http://schemas.openxmlformats.org/officeDocument/2006/relationships/image" Target="../media/image1.tif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2.wmf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t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t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</a:t>
            </a:fld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668193"/>
            <a:ext cx="9067800" cy="196581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600" b="1" dirty="0" err="1"/>
              <a:t>Quasicontinuum</a:t>
            </a:r>
            <a:r>
              <a:rPr lang="en-US" sz="3600" b="1" dirty="0"/>
              <a:t> analysis of interaction between screw dislocation and coherent twin boundary</a:t>
            </a:r>
            <a:endParaRPr lang="fr-FR" sz="48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4132397"/>
            <a:ext cx="7759700" cy="201440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fr-F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 Hoang-Son</a:t>
            </a:r>
          </a:p>
          <a:p>
            <a:pPr>
              <a:lnSpc>
                <a:spcPct val="80000"/>
              </a:lnSpc>
            </a:pPr>
            <a:r>
              <a:rPr lang="fr-F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HAREESH Tummala </a:t>
            </a:r>
          </a:p>
          <a:p>
            <a:pPr>
              <a:lnSpc>
                <a:spcPct val="80000"/>
              </a:lnSpc>
            </a:pPr>
            <a:r>
              <a:rPr lang="fr-F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DUCHENE Laurent</a:t>
            </a:r>
          </a:p>
          <a:p>
            <a:pPr>
              <a:lnSpc>
                <a:spcPct val="80000"/>
              </a:lnSpc>
            </a:pPr>
            <a:r>
              <a:rPr lang="fr-F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FIVEL Marc</a:t>
            </a:r>
          </a:p>
          <a:p>
            <a:pPr>
              <a:lnSpc>
                <a:spcPct val="80000"/>
              </a:lnSpc>
            </a:pPr>
            <a:r>
              <a:rPr lang="fr-F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HABRAKEN Anne Marie</a:t>
            </a:r>
          </a:p>
          <a:p>
            <a:pPr>
              <a:lnSpc>
                <a:spcPct val="80000"/>
              </a:lnSpc>
            </a:pPr>
            <a:endParaRPr lang="fr-F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 Septembre 2016</a:t>
            </a:r>
            <a:endParaRPr lang="fr-F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fr-FR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fr-FR" sz="1400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837543" y="479427"/>
            <a:ext cx="9025467" cy="44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42" tIns="46021" rIns="92042" bIns="46021">
            <a:spAutoFit/>
          </a:bodyPr>
          <a:lstStyle/>
          <a:p>
            <a:pPr algn="ctr" eaLnBrk="0" hangingPunct="0"/>
            <a:r>
              <a:rPr lang="en-GB" sz="2300" b="1" dirty="0" smtClean="0"/>
              <a:t>University</a:t>
            </a:r>
            <a:r>
              <a:rPr lang="fr-FR" sz="2300" b="1" dirty="0" smtClean="0"/>
              <a:t> of Liège</a:t>
            </a:r>
            <a:endParaRPr lang="fr-FR" sz="23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413" y="479425"/>
            <a:ext cx="1090591" cy="156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Grenoble IN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38741"/>
            <a:ext cx="1828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google.fr/url?source=imglanding&amp;ct=img&amp;q=http://www.belspo.be/belspo/BePoles/press/logo/BELSPO_logo.jpg&amp;sa=X&amp;ei=s11TVZDJNYacsAGho4GoBA&amp;ved=0CAkQ8wc&amp;usg=AFQjCNEKbtPoPTALyoPgXhqHQacUIZdzc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68" y="5305227"/>
            <a:ext cx="1452563" cy="12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931149" y="481872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PAI </a:t>
            </a:r>
            <a:r>
              <a:rPr lang="en-US" dirty="0" err="1" smtClean="0"/>
              <a:t>Intemate</a:t>
            </a:r>
            <a:r>
              <a:rPr lang="en-US" dirty="0" smtClean="0"/>
              <a:t> P7/21</a:t>
            </a:r>
            <a:endParaRPr lang="en-US" dirty="0"/>
          </a:p>
        </p:txBody>
      </p:sp>
      <p:pic>
        <p:nvPicPr>
          <p:cNvPr id="12" name="Image 11"/>
          <p:cNvPicPr>
            <a:picLocks noChangeAspect="1" noChangeArrowheads="1"/>
          </p:cNvPicPr>
          <p:nvPr/>
        </p:nvPicPr>
        <p:blipFill>
          <a:blip r:embed="rId7" cstate="print"/>
          <a:srcRect l="17435" t="53818" r="53004" b="17999"/>
          <a:stretch>
            <a:fillRect/>
          </a:stretch>
        </p:blipFill>
        <p:spPr bwMode="auto">
          <a:xfrm>
            <a:off x="142840" y="606710"/>
            <a:ext cx="1389405" cy="106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56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10</a:t>
            </a:fld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3165315" y="532715"/>
            <a:ext cx="3972771" cy="5539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sz="1500" b="1" i="1" kern="0" dirty="0">
                <a:solidFill>
                  <a:sysClr val="windowText" lastClr="000000"/>
                </a:solidFill>
              </a:rPr>
              <a:t>Twin boundary</a:t>
            </a:r>
            <a:endParaRPr lang="en-GB" sz="1500" b="1" kern="0" dirty="0">
              <a:solidFill>
                <a:sysClr val="windowText" lastClr="000000"/>
              </a:solidFill>
            </a:endParaRPr>
          </a:p>
          <a:p>
            <a:pPr algn="ctr"/>
            <a:endParaRPr lang="en-GB" sz="15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796159" y="871271"/>
            <a:ext cx="4620111" cy="923297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pPr algn="ctr"/>
            <a:r>
              <a:rPr lang="en-GB" b="1" i="1" kern="0" dirty="0">
                <a:solidFill>
                  <a:sysClr val="windowText" lastClr="000000"/>
                </a:solidFill>
              </a:rPr>
              <a:t>Orientation Grain 1 </a:t>
            </a:r>
            <a:r>
              <a:rPr lang="en-GB" b="1" kern="0" dirty="0">
                <a:solidFill>
                  <a:sysClr val="windowText" lastClr="000000"/>
                </a:solidFill>
              </a:rPr>
              <a:t>:  X[-1-12], Y[111], Z[-110] </a:t>
            </a:r>
          </a:p>
          <a:p>
            <a:pPr algn="ctr"/>
            <a:r>
              <a:rPr lang="en-GB" b="1" i="1" kern="0" dirty="0">
                <a:solidFill>
                  <a:sysClr val="windowText" lastClr="000000"/>
                </a:solidFill>
              </a:rPr>
              <a:t>                    Grain 2 </a:t>
            </a:r>
            <a:r>
              <a:rPr lang="en-GB" b="1" kern="0" dirty="0">
                <a:solidFill>
                  <a:sysClr val="windowText" lastClr="000000"/>
                </a:solidFill>
              </a:rPr>
              <a:t>:  X[ 1 1-2], Y[111], Z[1-10] </a:t>
            </a:r>
          </a:p>
          <a:p>
            <a:pPr algn="ctr"/>
            <a:endParaRPr lang="en-GB" b="1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8054126" y="624494"/>
            <a:ext cx="1448455" cy="1229036"/>
            <a:chOff x="423544" y="5424531"/>
            <a:chExt cx="1337036" cy="122903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44" y="5549392"/>
              <a:ext cx="1023119" cy="92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6" name="Group 55"/>
            <p:cNvGrpSpPr/>
            <p:nvPr/>
          </p:nvGrpSpPr>
          <p:grpSpPr>
            <a:xfrm>
              <a:off x="481600" y="5424531"/>
              <a:ext cx="1278980" cy="1229035"/>
              <a:chOff x="481600" y="5424531"/>
              <a:chExt cx="1278980" cy="1229035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132746" y="581718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x 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97712" y="542453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81600" y="633040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z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5638800" y="2210568"/>
            <a:ext cx="4101146" cy="2864740"/>
            <a:chOff x="731980" y="1191817"/>
            <a:chExt cx="3785673" cy="2864740"/>
          </a:xfrm>
        </p:grpSpPr>
        <p:pic>
          <p:nvPicPr>
            <p:cNvPr id="6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80" y="1424908"/>
              <a:ext cx="3785673" cy="2619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2362587" y="1380211"/>
              <a:ext cx="328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P 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34832" y="2375117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54893" y="3260762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31147" y="2503127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d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99860" y="1564877"/>
              <a:ext cx="84888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Indenter 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 bwMode="auto">
            <a:xfrm flipH="1">
              <a:off x="3122761" y="1737881"/>
              <a:ext cx="211603" cy="46166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>
              <a:off x="1624500" y="1453187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345087" y="1191817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11390" y="1710499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13334" y="3106873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456868" y="2977442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00224" y="3364185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90335" y="2619156"/>
              <a:ext cx="84888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Grain 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72074" y="3764169"/>
              <a:ext cx="84888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Grain 2</a:t>
              </a:r>
            </a:p>
          </p:txBody>
        </p:sp>
      </p:grpSp>
      <p:cxnSp>
        <p:nvCxnSpPr>
          <p:cNvPr id="76" name="Straight Connector 75"/>
          <p:cNvCxnSpPr/>
          <p:nvPr/>
        </p:nvCxnSpPr>
        <p:spPr bwMode="auto">
          <a:xfrm flipH="1" flipV="1">
            <a:off x="5468971" y="2883137"/>
            <a:ext cx="1379118" cy="893268"/>
          </a:xfrm>
          <a:prstGeom prst="line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7" name="Rectangle 76"/>
          <p:cNvSpPr/>
          <p:nvPr/>
        </p:nvSpPr>
        <p:spPr bwMode="auto">
          <a:xfrm>
            <a:off x="6820041" y="3776408"/>
            <a:ext cx="340078" cy="20215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ker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 flipH="1">
            <a:off x="5468971" y="3986556"/>
            <a:ext cx="1351071" cy="1162803"/>
          </a:xfrm>
          <a:prstGeom prst="line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79" name="Picture 2" descr="D:\Post_doc_Liege\QC-results\QC-Indent-Bi\Ori1\QC-Iden-Bi-6-TestGB-ShiftX-0.85\GTB-structure-shiftX-0_8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9" y="2886921"/>
            <a:ext cx="5238642" cy="22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816067" y="5334000"/>
            <a:ext cx="3994940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kern="0" dirty="0">
                <a:solidFill>
                  <a:sysClr val="windowText" lastClr="000000"/>
                </a:solidFill>
              </a:rPr>
              <a:t>Coherent Twin </a:t>
            </a:r>
            <a:r>
              <a:rPr lang="en-US" kern="0" dirty="0" smtClean="0">
                <a:solidFill>
                  <a:sysClr val="windowText" lastClr="000000"/>
                </a:solidFill>
              </a:rPr>
              <a:t>Boundary structure (CTB)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 flipV="1">
            <a:off x="363862" y="4056858"/>
            <a:ext cx="747078" cy="1076159"/>
          </a:xfrm>
          <a:prstGeom prst="line">
            <a:avLst/>
          </a:prstGeom>
          <a:solidFill>
            <a:srgbClr val="00CC99"/>
          </a:solidFill>
          <a:ln w="12700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227655" y="3138054"/>
            <a:ext cx="701034" cy="927527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63862" y="3037028"/>
            <a:ext cx="747078" cy="1028555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 flipV="1">
            <a:off x="223529" y="4065580"/>
            <a:ext cx="705160" cy="101868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 flipV="1">
            <a:off x="363862" y="4065583"/>
            <a:ext cx="747078" cy="1076159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762486" y="3150422"/>
            <a:ext cx="701034" cy="927527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898694" y="3049395"/>
            <a:ext cx="747078" cy="1028555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flipV="1">
            <a:off x="758361" y="4077946"/>
            <a:ext cx="705160" cy="101868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V="1">
            <a:off x="898694" y="4077950"/>
            <a:ext cx="747078" cy="1076159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1327313" y="3154876"/>
            <a:ext cx="701034" cy="927527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1463520" y="3053848"/>
            <a:ext cx="747078" cy="1028555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 flipV="1">
            <a:off x="1323187" y="4082401"/>
            <a:ext cx="705160" cy="101868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flipV="1">
            <a:off x="1463520" y="4082404"/>
            <a:ext cx="747078" cy="1076159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1829124" y="3154876"/>
            <a:ext cx="701034" cy="927527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1998352" y="3053848"/>
            <a:ext cx="747078" cy="1028555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 flipV="1">
            <a:off x="1824998" y="4082401"/>
            <a:ext cx="705160" cy="101868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 flipV="1">
            <a:off x="1998352" y="4082404"/>
            <a:ext cx="747078" cy="1076159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flipV="1">
            <a:off x="339097" y="4060841"/>
            <a:ext cx="5105106" cy="21560"/>
          </a:xfrm>
          <a:prstGeom prst="line">
            <a:avLst/>
          </a:prstGeom>
          <a:solidFill>
            <a:srgbClr val="00CC99"/>
          </a:solidFill>
          <a:ln w="381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99" name="ZoneTexte 7"/>
          <p:cNvSpPr txBox="1"/>
          <p:nvPr/>
        </p:nvSpPr>
        <p:spPr>
          <a:xfrm>
            <a:off x="2371891" y="2513837"/>
            <a:ext cx="3208035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b="1" kern="0" dirty="0" smtClean="0">
                <a:solidFill>
                  <a:sysClr val="windowText" lastClr="000000"/>
                </a:solidFill>
              </a:rPr>
              <a:t>Grain1</a:t>
            </a:r>
            <a:endParaRPr lang="en-US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 err="1" smtClean="0">
                <a:solidFill>
                  <a:srgbClr val="FFFFFF"/>
                </a:solidFill>
                <a:effectLst/>
                <a:latin typeface="Arial"/>
              </a:rPr>
              <a:t>Quasicontinuum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model</a:t>
            </a:r>
            <a:endParaRPr lang="en-GB" sz="2300" kern="0" dirty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00" name="ZoneTexte 7"/>
          <p:cNvSpPr txBox="1"/>
          <p:nvPr/>
        </p:nvSpPr>
        <p:spPr>
          <a:xfrm>
            <a:off x="2583165" y="5117100"/>
            <a:ext cx="3208035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b="1" kern="0" dirty="0" smtClean="0">
                <a:solidFill>
                  <a:sysClr val="windowText" lastClr="000000"/>
                </a:solidFill>
              </a:rPr>
              <a:t>Grain2</a:t>
            </a:r>
            <a:endParaRPr lang="en-US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11</a:t>
            </a:fld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454309" y="579309"/>
            <a:ext cx="4707443" cy="1200296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pPr algn="ctr"/>
            <a:r>
              <a:rPr lang="en-GB" b="1" i="1" kern="0" dirty="0">
                <a:solidFill>
                  <a:sysClr val="windowText" lastClr="000000"/>
                </a:solidFill>
              </a:rPr>
              <a:t>Orientation Grain 1 </a:t>
            </a:r>
            <a:r>
              <a:rPr lang="en-GB" b="1" kern="0" dirty="0">
                <a:solidFill>
                  <a:sysClr val="windowText" lastClr="000000"/>
                </a:solidFill>
              </a:rPr>
              <a:t>:  X[-1-12], Y[111], Z[-110] </a:t>
            </a:r>
          </a:p>
          <a:p>
            <a:pPr algn="ctr"/>
            <a:r>
              <a:rPr lang="en-GB" b="1" i="1" kern="0" dirty="0">
                <a:solidFill>
                  <a:sysClr val="windowText" lastClr="000000"/>
                </a:solidFill>
              </a:rPr>
              <a:t>                    Grain 2 </a:t>
            </a:r>
            <a:r>
              <a:rPr lang="en-GB" b="1" kern="0" dirty="0">
                <a:solidFill>
                  <a:sysClr val="windowText" lastClr="000000"/>
                </a:solidFill>
              </a:rPr>
              <a:t>:  X[ 1 1-2], Y[111], Z[1-10]</a:t>
            </a:r>
          </a:p>
          <a:p>
            <a:endParaRPr lang="en-GB" b="1" kern="0" dirty="0">
              <a:solidFill>
                <a:sysClr val="windowText" lastClr="000000"/>
              </a:solidFill>
              <a:sym typeface="Wingdings" panose="05000000000000000000" pitchFamily="2" charset="2"/>
            </a:endParaRPr>
          </a:p>
          <a:p>
            <a:pPr algn="ctr"/>
            <a:r>
              <a:rPr lang="en-GB" b="1" kern="0" dirty="0">
                <a:solidFill>
                  <a:sysClr val="windowText" lastClr="000000"/>
                </a:solidFill>
              </a:rPr>
              <a:t>Twin boundary </a:t>
            </a:r>
            <a:r>
              <a:rPr lang="el-GR" b="1" kern="0" dirty="0">
                <a:solidFill>
                  <a:sysClr val="windowText" lastClr="000000"/>
                </a:solidFill>
              </a:rPr>
              <a:t>Σ</a:t>
            </a:r>
            <a:r>
              <a:rPr lang="fr-BE" b="1" kern="0" dirty="0">
                <a:solidFill>
                  <a:sysClr val="windowText" lastClr="000000"/>
                </a:solidFill>
              </a:rPr>
              <a:t>3 </a:t>
            </a:r>
            <a:r>
              <a:rPr lang="en-GB" b="1" kern="0" dirty="0">
                <a:solidFill>
                  <a:sysClr val="windowText" lastClr="000000"/>
                </a:solidFill>
              </a:rPr>
              <a:t>{</a:t>
            </a:r>
            <a:r>
              <a:rPr lang="en-GB" b="1" i="1" kern="0" dirty="0">
                <a:solidFill>
                  <a:sysClr val="windowText" lastClr="000000"/>
                </a:solidFill>
              </a:rPr>
              <a:t>111l</a:t>
            </a:r>
            <a:r>
              <a:rPr lang="en-GB" b="1" kern="0" dirty="0">
                <a:solidFill>
                  <a:sysClr val="windowText" lastClr="000000"/>
                </a:solidFill>
              </a:rPr>
              <a:t>}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-90822" y="6027006"/>
            <a:ext cx="5334029" cy="692465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sz="1300" kern="0" dirty="0">
                <a:solidFill>
                  <a:sysClr val="windowText" lastClr="000000"/>
                </a:solidFill>
              </a:rPr>
              <a:t>Orientation relation and several slip systems between a twin</a:t>
            </a:r>
          </a:p>
          <a:p>
            <a:pPr algn="ctr"/>
            <a:r>
              <a:rPr lang="en-GB" sz="1300" kern="0" dirty="0">
                <a:solidFill>
                  <a:sysClr val="windowText" lastClr="000000"/>
                </a:solidFill>
              </a:rPr>
              <a:t>and the matrix (extended-Thompson tetrahedron). The CTB plane is defined as the (1 1 1) CBA  plane</a:t>
            </a:r>
          </a:p>
        </p:txBody>
      </p:sp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01" y="2238640"/>
            <a:ext cx="2490647" cy="367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413024" y="2864782"/>
            <a:ext cx="918689" cy="995359"/>
            <a:chOff x="3926681" y="3276625"/>
            <a:chExt cx="848021" cy="995359"/>
          </a:xfrm>
        </p:grpSpPr>
        <p:grpSp>
          <p:nvGrpSpPr>
            <p:cNvPr id="50" name="Group 49"/>
            <p:cNvGrpSpPr/>
            <p:nvPr/>
          </p:nvGrpSpPr>
          <p:grpSpPr>
            <a:xfrm>
              <a:off x="3926681" y="3343979"/>
              <a:ext cx="732451" cy="899880"/>
              <a:chOff x="3926681" y="3343979"/>
              <a:chExt cx="732451" cy="899880"/>
            </a:xfrm>
          </p:grpSpPr>
          <p:cxnSp>
            <p:nvCxnSpPr>
              <p:cNvPr id="54" name="Straight Arrow Connector 53"/>
              <p:cNvCxnSpPr/>
              <p:nvPr/>
            </p:nvCxnSpPr>
            <p:spPr bwMode="auto">
              <a:xfrm flipV="1">
                <a:off x="3943350" y="3924772"/>
                <a:ext cx="715782" cy="24047"/>
              </a:xfrm>
              <a:prstGeom prst="straightConnector1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3935015" y="3948819"/>
                <a:ext cx="596540" cy="295040"/>
              </a:xfrm>
              <a:prstGeom prst="straightConnector1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56" name="Straight Arrow Connector 55"/>
              <p:cNvCxnSpPr/>
              <p:nvPr/>
            </p:nvCxnSpPr>
            <p:spPr bwMode="auto">
              <a:xfrm flipH="1" flipV="1">
                <a:off x="3926681" y="3343979"/>
                <a:ext cx="16669" cy="604840"/>
              </a:xfrm>
              <a:prstGeom prst="straightConnector1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</p:grpSp>
        <p:sp>
          <p:nvSpPr>
            <p:cNvPr id="51" name="TextBox 50"/>
            <p:cNvSpPr txBox="1"/>
            <p:nvPr/>
          </p:nvSpPr>
          <p:spPr>
            <a:xfrm>
              <a:off x="3943350" y="3276625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04830" y="3616994"/>
              <a:ext cx="46987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25590" y="3948819"/>
              <a:ext cx="3491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597132" y="1916898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D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51839" y="3690127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C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50970" y="3204344"/>
            <a:ext cx="282584" cy="32313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l-GR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GB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16708" y="3753131"/>
            <a:ext cx="346919" cy="32313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l-G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062323" y="4168630"/>
            <a:ext cx="680154" cy="49241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1300" dirty="0">
                <a:latin typeface="Times New Roman" pitchFamily="18" charset="0"/>
                <a:cs typeface="Times New Roman" pitchFamily="18" charset="0"/>
              </a:rPr>
              <a:t>Plane of QC </a:t>
            </a:r>
          </a:p>
        </p:txBody>
      </p:sp>
      <p:cxnSp>
        <p:nvCxnSpPr>
          <p:cNvPr id="62" name="Straight Arrow Connector 61"/>
          <p:cNvCxnSpPr>
            <a:stCxn id="61" idx="1"/>
          </p:cNvCxnSpPr>
          <p:nvPr/>
        </p:nvCxnSpPr>
        <p:spPr bwMode="auto">
          <a:xfrm flipH="1" flipV="1">
            <a:off x="3670323" y="4399461"/>
            <a:ext cx="392000" cy="15374"/>
          </a:xfrm>
          <a:prstGeom prst="straightConnector1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flipH="1" flipV="1">
            <a:off x="3670322" y="3616998"/>
            <a:ext cx="392003" cy="782465"/>
          </a:xfrm>
          <a:prstGeom prst="straightConnector1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1351811" y="2617473"/>
            <a:ext cx="1081743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Grain1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351811" y="4812298"/>
            <a:ext cx="1081743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Grain2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73671" y="4557591"/>
            <a:ext cx="365134" cy="32313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l-GR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72367" y="4280593"/>
            <a:ext cx="1028660" cy="29235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1300" dirty="0">
                <a:latin typeface="Times New Roman" pitchFamily="18" charset="0"/>
                <a:cs typeface="Times New Roman" pitchFamily="18" charset="0"/>
              </a:rPr>
              <a:t>Plane of TB </a:t>
            </a:r>
          </a:p>
        </p:txBody>
      </p:sp>
      <p:cxnSp>
        <p:nvCxnSpPr>
          <p:cNvPr id="68" name="Straight Arrow Connector 67"/>
          <p:cNvCxnSpPr>
            <a:stCxn id="67" idx="0"/>
          </p:cNvCxnSpPr>
          <p:nvPr/>
        </p:nvCxnSpPr>
        <p:spPr bwMode="auto">
          <a:xfrm flipV="1">
            <a:off x="1386697" y="3975008"/>
            <a:ext cx="715125" cy="305585"/>
          </a:xfrm>
          <a:prstGeom prst="straightConnector1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9" name="Rectangle 68"/>
          <p:cNvSpPr/>
          <p:nvPr/>
        </p:nvSpPr>
        <p:spPr>
          <a:xfrm>
            <a:off x="1889997" y="4019365"/>
            <a:ext cx="364138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GB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594884" y="1541013"/>
            <a:ext cx="5479469" cy="4371429"/>
            <a:chOff x="5021226" y="1541011"/>
            <a:chExt cx="5057971" cy="4371429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255" y="1541011"/>
              <a:ext cx="4295238" cy="4371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5785880" y="2378867"/>
              <a:ext cx="62783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451363" y="2309449"/>
              <a:ext cx="62783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420467" y="5438038"/>
              <a:ext cx="1376118" cy="2923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3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b -plane of (-110)</a:t>
              </a:r>
            </a:p>
          </p:txBody>
        </p:sp>
        <p:cxnSp>
          <p:nvCxnSpPr>
            <p:cNvPr id="75" name="Straight Arrow Connector 74"/>
            <p:cNvCxnSpPr>
              <a:stCxn id="74" idx="0"/>
            </p:cNvCxnSpPr>
            <p:nvPr/>
          </p:nvCxnSpPr>
          <p:spPr bwMode="auto">
            <a:xfrm flipV="1">
              <a:off x="6108527" y="5132458"/>
              <a:ext cx="446820" cy="305580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5021226" y="3497398"/>
              <a:ext cx="1310710" cy="2923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3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a -plane of (-110)</a:t>
              </a:r>
            </a:p>
          </p:txBody>
        </p:sp>
        <p:cxnSp>
          <p:nvCxnSpPr>
            <p:cNvPr id="77" name="Straight Arrow Connector 76"/>
            <p:cNvCxnSpPr>
              <a:stCxn id="76" idx="2"/>
            </p:cNvCxnSpPr>
            <p:nvPr/>
          </p:nvCxnSpPr>
          <p:spPr bwMode="auto">
            <a:xfrm>
              <a:off x="5676581" y="3789786"/>
              <a:ext cx="878765" cy="794340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78" name="TextBox 77"/>
            <p:cNvSpPr txBox="1"/>
            <p:nvPr/>
          </p:nvSpPr>
          <p:spPr>
            <a:xfrm>
              <a:off x="7436715" y="5452948"/>
              <a:ext cx="62783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 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535754" y="4188258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67322" y="3660088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21159" y="668338"/>
            <a:ext cx="1471495" cy="1113771"/>
            <a:chOff x="5689016" y="4537810"/>
            <a:chExt cx="1358303" cy="1113772"/>
          </a:xfrm>
        </p:grpSpPr>
        <p:cxnSp>
          <p:nvCxnSpPr>
            <p:cNvPr id="82" name="Straight Arrow Connector 81"/>
            <p:cNvCxnSpPr/>
            <p:nvPr/>
          </p:nvCxnSpPr>
          <p:spPr bwMode="auto">
            <a:xfrm>
              <a:off x="6332891" y="5040877"/>
              <a:ext cx="206761" cy="57508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 bwMode="auto">
            <a:xfrm flipV="1">
              <a:off x="6332892" y="4537810"/>
              <a:ext cx="421858" cy="50160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 flipV="1">
              <a:off x="5689017" y="4898663"/>
              <a:ext cx="643876" cy="142214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85" name="TextBox 84"/>
            <p:cNvSpPr txBox="1"/>
            <p:nvPr/>
          </p:nvSpPr>
          <p:spPr>
            <a:xfrm>
              <a:off x="5689016" y="4910105"/>
              <a:ext cx="3848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577447" y="4576465"/>
              <a:ext cx="46987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501371" y="5328417"/>
              <a:ext cx="3491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89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 err="1" smtClean="0">
                <a:solidFill>
                  <a:srgbClr val="FFFFFF"/>
                </a:solidFill>
                <a:effectLst/>
                <a:latin typeface="Arial"/>
              </a:rPr>
              <a:t>Quasicontinuum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model</a:t>
            </a:r>
            <a:endParaRPr lang="en-GB" sz="2300" kern="0" dirty="0">
              <a:solidFill>
                <a:srgbClr val="FFFFFF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7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12</a:t>
            </a:fld>
            <a:endParaRPr lang="fr-FR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1023619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dirty="0" smtClean="0">
                <a:solidFill>
                  <a:schemeClr val="bg1"/>
                </a:solidFill>
                <a:effectLst/>
              </a:rPr>
              <a:t>1.Interactions </a:t>
            </a:r>
            <a:r>
              <a:rPr lang="en-GB" sz="2300" dirty="0">
                <a:solidFill>
                  <a:schemeClr val="bg1"/>
                </a:solidFill>
                <a:effectLst/>
              </a:rPr>
              <a:t>Between Screw Dislocations and Coherent GB</a:t>
            </a:r>
          </a:p>
        </p:txBody>
      </p:sp>
      <p:pic>
        <p:nvPicPr>
          <p:cNvPr id="4" name="Picture 2" descr="DisloNucleation-Centro-Stg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5"/>
          <a:stretch>
            <a:fillRect/>
          </a:stretch>
        </p:blipFill>
        <p:spPr bwMode="auto">
          <a:xfrm>
            <a:off x="536442" y="893120"/>
            <a:ext cx="424294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isloNucleation-Centro-Stg66-Zoo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6" t="1921" r="36862" b="36487"/>
          <a:stretch>
            <a:fillRect/>
          </a:stretch>
        </p:blipFill>
        <p:spPr bwMode="auto">
          <a:xfrm>
            <a:off x="5911793" y="880534"/>
            <a:ext cx="2711537" cy="24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56473" y="880532"/>
            <a:ext cx="3455318" cy="2389718"/>
            <a:chOff x="4754880" y="847289"/>
            <a:chExt cx="3189524" cy="2389718"/>
          </a:xfrm>
        </p:grpSpPr>
        <p:sp>
          <p:nvSpPr>
            <p:cNvPr id="7" name="Rectangle 6"/>
            <p:cNvSpPr/>
            <p:nvPr/>
          </p:nvSpPr>
          <p:spPr bwMode="auto">
            <a:xfrm>
              <a:off x="4754880" y="1270000"/>
              <a:ext cx="223520" cy="1905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flipV="1">
              <a:off x="4963867" y="847289"/>
              <a:ext cx="2980537" cy="4227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978400" y="1460501"/>
              <a:ext cx="2966004" cy="17765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10" name="Rectangle 9"/>
          <p:cNvSpPr/>
          <p:nvPr/>
        </p:nvSpPr>
        <p:spPr>
          <a:xfrm>
            <a:off x="6143137" y="529839"/>
            <a:ext cx="3115788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GB" dirty="0"/>
              <a:t>Nucleation of screw dislocation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488268"/>
            <a:ext cx="5365750" cy="369300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pPr algn="ctr"/>
            <a:r>
              <a:rPr lang="es-ES" dirty="0" err="1"/>
              <a:t>w</a:t>
            </a:r>
            <a:r>
              <a:rPr lang="es-ES" dirty="0" err="1" smtClean="0"/>
              <a:t>hole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domain</a:t>
            </a:r>
            <a:r>
              <a:rPr lang="es-ES" dirty="0"/>
              <a:t> </a:t>
            </a:r>
            <a:r>
              <a:rPr lang="es-ES" dirty="0" err="1" smtClean="0"/>
              <a:t>partition</a:t>
            </a:r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23" y="3620023"/>
            <a:ext cx="1019497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Post_doc_Liege\QC-results\Colaboration\PAI\2015-05-19-Reunion\stg67-displZ-ver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39" y="3741967"/>
            <a:ext cx="3373764" cy="262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Post_doc_Liege\QC-results\Colaboration\PAI\2015-05-19-Reunion\stg67-displZ-ver2 - Cop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42" y="3790700"/>
            <a:ext cx="3318445" cy="25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8623330" y="1676400"/>
            <a:ext cx="12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CSD parameter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2685065" y="6363406"/>
            <a:ext cx="782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 of plane displacement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13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/>
          <a:stretch/>
        </p:blipFill>
        <p:spPr bwMode="auto">
          <a:xfrm>
            <a:off x="84504" y="668338"/>
            <a:ext cx="3471596" cy="19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4" y="533400"/>
            <a:ext cx="3471596" cy="252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262"/>
            <a:ext cx="3424469" cy="24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951137" y="4705127"/>
            <a:ext cx="1448455" cy="1229036"/>
            <a:chOff x="423544" y="5424531"/>
            <a:chExt cx="1337036" cy="122903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44" y="5549392"/>
              <a:ext cx="1023119" cy="92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481600" y="5424531"/>
              <a:ext cx="1278980" cy="1229035"/>
              <a:chOff x="481600" y="5424531"/>
              <a:chExt cx="1278980" cy="122903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132746" y="581718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x 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97712" y="542453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1600" y="633040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z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72781" y="6231471"/>
            <a:ext cx="9721332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dirty="0"/>
              <a:t>Distributions of the virial shear stress </a:t>
            </a:r>
            <a:r>
              <a:rPr lang="el-GR" b="1" dirty="0" smtClean="0">
                <a:solidFill>
                  <a:srgbClr val="FF0000"/>
                </a:solidFill>
              </a:rPr>
              <a:t>σ</a:t>
            </a:r>
            <a:r>
              <a:rPr lang="en-GB" b="1" baseline="-25000" dirty="0" err="1" smtClean="0">
                <a:solidFill>
                  <a:srgbClr val="FF0000"/>
                </a:solidFill>
              </a:rPr>
              <a:t>yz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near CTB</a:t>
            </a:r>
            <a:endParaRPr lang="en-GB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40" y="2116282"/>
            <a:ext cx="2831260" cy="26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77" y="3389996"/>
            <a:ext cx="701501" cy="186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1" y="3124200"/>
            <a:ext cx="3141715" cy="317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</p:spTree>
    <p:extLst>
      <p:ext uri="{BB962C8B-B14F-4D97-AF65-F5344CB8AC3E}">
        <p14:creationId xmlns:p14="http://schemas.microsoft.com/office/powerpoint/2010/main" val="27032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14</a:t>
            </a:fld>
            <a:endParaRPr lang="fr-FR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-1023619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1.Interactions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Between Screw Dislocations and Coherent GB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" y="1529127"/>
            <a:ext cx="3736045" cy="39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32" y="490698"/>
            <a:ext cx="2425501" cy="25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kern="0">
              <a:solidFill>
                <a:sysClr val="windowText" lastClr="000000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r="10887" b="4279"/>
          <a:stretch>
            <a:fillRect/>
          </a:stretch>
        </p:blipFill>
        <p:spPr bwMode="auto">
          <a:xfrm>
            <a:off x="4251029" y="3363138"/>
            <a:ext cx="3009508" cy="31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381000" y="5477503"/>
            <a:ext cx="4746625" cy="923297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kern="0" dirty="0">
                <a:solidFill>
                  <a:sysClr val="windowText" lastClr="000000"/>
                </a:solidFill>
              </a:rPr>
              <a:t>Macroscopic  view of </a:t>
            </a:r>
            <a:r>
              <a:rPr lang="en-GB" kern="0" dirty="0" smtClean="0">
                <a:solidFill>
                  <a:sysClr val="windowText" lastClr="000000"/>
                </a:solidFill>
              </a:rPr>
              <a:t>transmission</a:t>
            </a:r>
          </a:p>
          <a:p>
            <a:pPr algn="ctr"/>
            <a:r>
              <a:rPr lang="en-GB" kern="0" dirty="0" smtClean="0">
                <a:solidFill>
                  <a:sysClr val="windowText" lastClr="000000"/>
                </a:solidFill>
              </a:rPr>
              <a:t>(Energy field)</a:t>
            </a:r>
          </a:p>
          <a:p>
            <a:pPr algn="ctr"/>
            <a:endParaRPr lang="en-GB" kern="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0000" y="6324600"/>
            <a:ext cx="5365750" cy="369300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r>
              <a:rPr lang="en-GB" kern="0" dirty="0">
                <a:solidFill>
                  <a:sysClr val="windowText" lastClr="000000"/>
                </a:solidFill>
              </a:rPr>
              <a:t>Schematic of screw dislocation – twin interactions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35154" y="2919990"/>
            <a:ext cx="5365750" cy="369300"/>
          </a:xfrm>
          <a:prstGeom prst="rect">
            <a:avLst/>
          </a:prstGeom>
        </p:spPr>
        <p:txBody>
          <a:bodyPr lIns="91408" tIns="45704" rIns="91408" bIns="45704">
            <a:spAutoFit/>
          </a:bodyPr>
          <a:lstStyle/>
          <a:p>
            <a:r>
              <a:rPr lang="en-GB" kern="0" dirty="0">
                <a:solidFill>
                  <a:sysClr val="windowText" lastClr="000000"/>
                </a:solidFill>
              </a:rPr>
              <a:t>Detailed mechanism of transmission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951137" y="4705127"/>
            <a:ext cx="1448455" cy="1229036"/>
            <a:chOff x="423544" y="5424531"/>
            <a:chExt cx="1337036" cy="1229035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44" y="5549392"/>
              <a:ext cx="1023119" cy="92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5" name="Group 34"/>
            <p:cNvGrpSpPr/>
            <p:nvPr/>
          </p:nvGrpSpPr>
          <p:grpSpPr>
            <a:xfrm>
              <a:off x="481600" y="5424531"/>
              <a:ext cx="1278980" cy="1229035"/>
              <a:chOff x="481600" y="5424531"/>
              <a:chExt cx="1278980" cy="122903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132746" y="581718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x 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7712" y="542453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81600" y="633040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z</a:t>
                </a:r>
              </a:p>
            </p:txBody>
          </p:sp>
        </p:grp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40" y="2116282"/>
            <a:ext cx="2831260" cy="26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1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762888"/>
              </p:ext>
            </p:extLst>
          </p:nvPr>
        </p:nvGraphicFramePr>
        <p:xfrm>
          <a:off x="963931" y="706438"/>
          <a:ext cx="8103869" cy="59402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74235"/>
                <a:gridCol w="1446857"/>
                <a:gridCol w="2762854"/>
                <a:gridCol w="1446857"/>
                <a:gridCol w="1173066"/>
              </a:tblGrid>
              <a:tr h="31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Ref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Material/T°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EAM/Mechanism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CRSS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Force </a:t>
                      </a:r>
                      <a:r>
                        <a:rPr lang="en-GB" sz="9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Dislo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/GB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  <a:tr h="553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GB" sz="9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Pestman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et al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1991)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Cu/0K/ 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Finis-Sinclair /Transmission/FE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1500 </a:t>
                      </a:r>
                      <a:r>
                        <a:rPr lang="en-GB" sz="12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500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  <a:tr h="629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(Jin et al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2006)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Al/10K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Cu/10K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Mishin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Absortion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/FE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Mishin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/Transmission/FE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465-510 </a:t>
                      </a:r>
                      <a:r>
                        <a:rPr lang="en-GB" sz="12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300 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  <a:tr h="5500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Chen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et al. 2007)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Al/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Mishin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Absortion</a:t>
                      </a:r>
                      <a:endParaRPr lang="en-GB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Mishin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/Transmission/FE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140MPa (Al)</a:t>
                      </a:r>
                      <a:endParaRPr lang="en-GB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220MPa(Cu</a:t>
                      </a:r>
                      <a:r>
                        <a:rPr lang="fr-FR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GB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  <a:tr h="5850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GB" sz="9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Dewald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Curtin 2007)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Ecolessi-Adams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Absortion/F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  <a:tr h="851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(Zhu et al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2007)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Mishin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GB" sz="9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path Absorption-Desorption/FE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GB" sz="9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nd 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path Transmission/F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  <a:tr h="87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(Zheng et al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2009)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Cu/300K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Daw-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Baskes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Mishin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GB" sz="9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Transmission/F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GB" sz="9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nd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Absortion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/FE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No infos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infos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  <a:tr h="8917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Chassagne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et al. 2011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GB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Cu/300K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Mendelev</a:t>
                      </a:r>
                      <a:r>
                        <a:rPr lang="en-GB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GB" sz="9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Transmision</a:t>
                      </a:r>
                      <a:r>
                        <a:rPr lang="en-GB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/FE</a:t>
                      </a:r>
                      <a:endParaRPr lang="en-GB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Ackland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/Transmission/FE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Foiles/Transmission/FE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510 </a:t>
                      </a:r>
                      <a:r>
                        <a:rPr lang="en-GB" sz="12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12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540 </a:t>
                      </a:r>
                      <a:r>
                        <a:rPr lang="en-GB" sz="12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12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460 </a:t>
                      </a:r>
                      <a:r>
                        <a:rPr lang="en-GB" sz="12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400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400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400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  <a:tr h="4704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(Wei and </a:t>
                      </a:r>
                      <a:r>
                        <a:rPr lang="en-GB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Wei 2012)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Cu/0.1K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itchFamily="34" charset="0"/>
                          <a:cs typeface="Arial" pitchFamily="34" charset="0"/>
                        </a:rPr>
                        <a:t>Mishin/Absortion/FE</a:t>
                      </a:r>
                      <a:endParaRPr lang="en-GB" sz="9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288.2 </a:t>
                      </a:r>
                      <a:r>
                        <a:rPr lang="en-GB" sz="9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288.2MPa</a:t>
                      </a:r>
                      <a:endParaRPr lang="en-GB" sz="9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730" marR="39730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781800" y="1066800"/>
            <a:ext cx="762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591300" y="1905000"/>
            <a:ext cx="11049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781800" y="5181600"/>
            <a:ext cx="7620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</p:spTree>
    <p:extLst>
      <p:ext uri="{BB962C8B-B14F-4D97-AF65-F5344CB8AC3E}">
        <p14:creationId xmlns:p14="http://schemas.microsoft.com/office/powerpoint/2010/main" val="266625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16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007532" y="6257195"/>
            <a:ext cx="7890936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dirty="0"/>
              <a:t>Interaction of the lattice dislocations with a Σ=3 {111} (</a:t>
            </a:r>
            <a:r>
              <a:rPr lang="en-GB" dirty="0" err="1"/>
              <a:t>Sangid</a:t>
            </a:r>
            <a:r>
              <a:rPr lang="en-GB" dirty="0"/>
              <a:t> et al. 2007)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74" y="896025"/>
            <a:ext cx="5479569" cy="291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5924"/>
            <a:ext cx="2907823" cy="240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" y="4127701"/>
            <a:ext cx="2856861" cy="179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55" y="3842485"/>
            <a:ext cx="3162945" cy="236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52392"/>
            <a:ext cx="3668055" cy="214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7264" y="452767"/>
            <a:ext cx="7890936" cy="461633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sz="2400" b="1" dirty="0" smtClean="0"/>
              <a:t>Idea of control box</a:t>
            </a:r>
            <a:endParaRPr lang="en-GB" sz="24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</p:spTree>
    <p:extLst>
      <p:ext uri="{BB962C8B-B14F-4D97-AF65-F5344CB8AC3E}">
        <p14:creationId xmlns:p14="http://schemas.microsoft.com/office/powerpoint/2010/main" val="35508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17</a:t>
            </a:fld>
            <a:endParaRPr lang="fr-FR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1023619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1.Interactions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Between Screw Dislocations and Coherent GB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42178" y="5879100"/>
            <a:ext cx="7161932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kern="0" dirty="0">
                <a:solidFill>
                  <a:sysClr val="windowText" lastClr="000000"/>
                </a:solidFill>
              </a:rPr>
              <a:t>Local stress evolution in control box at the interaction zone (virial stress)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2356791"/>
            <a:ext cx="2987280" cy="3090863"/>
            <a:chOff x="63500" y="1987552"/>
            <a:chExt cx="2757488" cy="3090863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9" r="10887" b="4279"/>
            <a:stretch>
              <a:fillRect/>
            </a:stretch>
          </p:blipFill>
          <p:spPr bwMode="auto">
            <a:xfrm>
              <a:off x="63500" y="1987552"/>
              <a:ext cx="2757488" cy="3090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>
              <a:off x="1015773" y="3294087"/>
              <a:ext cx="1779813" cy="1016489"/>
              <a:chOff x="2897" y="3454"/>
              <a:chExt cx="2802" cy="1602"/>
            </a:xfrm>
          </p:grpSpPr>
          <p:sp>
            <p:nvSpPr>
              <p:cNvPr id="26" name="Rectangle 5"/>
              <p:cNvSpPr>
                <a:spLocks noChangeArrowheads="1"/>
              </p:cNvSpPr>
              <p:nvPr/>
            </p:nvSpPr>
            <p:spPr bwMode="auto">
              <a:xfrm>
                <a:off x="2897" y="3454"/>
                <a:ext cx="749" cy="508"/>
              </a:xfrm>
              <a:prstGeom prst="rect">
                <a:avLst/>
              </a:prstGeom>
              <a:noFill/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7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3586" y="3954"/>
                <a:ext cx="1169" cy="708"/>
              </a:xfrm>
              <a:prstGeom prst="straightConnector1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" name="Text Box 2"/>
              <p:cNvSpPr txBox="1">
                <a:spLocks noChangeArrowheads="1"/>
              </p:cNvSpPr>
              <p:nvPr/>
            </p:nvSpPr>
            <p:spPr bwMode="auto">
              <a:xfrm>
                <a:off x="4170" y="4662"/>
                <a:ext cx="1529" cy="39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GB" sz="1300" b="1" kern="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Control box</a:t>
                </a:r>
                <a:endParaRPr lang="en-US" sz="2100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33" name="Straight Connector 32"/>
          <p:cNvCxnSpPr/>
          <p:nvPr/>
        </p:nvCxnSpPr>
        <p:spPr>
          <a:xfrm flipV="1">
            <a:off x="8056385" y="2590800"/>
            <a:ext cx="0" cy="1575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071574" y="1497362"/>
            <a:ext cx="6765632" cy="4367119"/>
            <a:chOff x="3071574" y="1497362"/>
            <a:chExt cx="6765632" cy="4367119"/>
          </a:xfrm>
        </p:grpSpPr>
        <p:grpSp>
          <p:nvGrpSpPr>
            <p:cNvPr id="18" name="Group 17"/>
            <p:cNvGrpSpPr/>
            <p:nvPr/>
          </p:nvGrpSpPr>
          <p:grpSpPr>
            <a:xfrm>
              <a:off x="3071574" y="1497362"/>
              <a:ext cx="6765632" cy="4367119"/>
              <a:chOff x="3044031" y="2077842"/>
              <a:chExt cx="3877777" cy="2711637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36" r="6352"/>
              <a:stretch>
                <a:fillRect/>
              </a:stretch>
            </p:blipFill>
            <p:spPr bwMode="auto">
              <a:xfrm>
                <a:off x="3044031" y="2352667"/>
                <a:ext cx="3817938" cy="243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Straight Arrow Connector 7"/>
              <p:cNvCxnSpPr>
                <a:cxnSpLocks noChangeShapeType="1"/>
              </p:cNvCxnSpPr>
              <p:nvPr/>
            </p:nvCxnSpPr>
            <p:spPr bwMode="auto">
              <a:xfrm flipV="1">
                <a:off x="6091786" y="2326625"/>
                <a:ext cx="8256" cy="362396"/>
              </a:xfrm>
              <a:prstGeom prst="straightConnector1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4685021" y="2077842"/>
                <a:ext cx="2236787" cy="24942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GB" sz="1600" b="1" kern="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Critical shear stress (608 </a:t>
                </a:r>
                <a:r>
                  <a:rPr lang="en-GB" sz="1600" b="1" kern="0" dirty="0" err="1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MPa</a:t>
                </a:r>
                <a:r>
                  <a:rPr lang="en-GB" sz="1600" b="1" kern="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)</a:t>
                </a:r>
                <a:endParaRPr lang="en-US" sz="2800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 flipV="1">
              <a:off x="6514466" y="4724400"/>
              <a:ext cx="8678" cy="68580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629400" y="3824492"/>
              <a:ext cx="0" cy="85532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831948" y="3276600"/>
              <a:ext cx="36124" cy="4276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885923" y="2743200"/>
              <a:ext cx="36124" cy="533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8408040" y="2512014"/>
              <a:ext cx="0" cy="16027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8763000" y="4205199"/>
            <a:ext cx="0" cy="1407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1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18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483672"/>
            <a:ext cx="4583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Dislocation Dynamics 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Algorithm</a:t>
            </a:r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(Bi-</a:t>
            </a:r>
            <a:r>
              <a:rPr lang="fr-FR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crystal</a:t>
            </a:r>
            <a:r>
              <a:rPr lang="fr-FR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1" name="Picture 1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7" y="846601"/>
            <a:ext cx="1829656" cy="1617685"/>
          </a:xfrm>
          <a:prstGeom prst="rect">
            <a:avLst/>
          </a:prstGeom>
        </p:spPr>
      </p:pic>
      <p:pic>
        <p:nvPicPr>
          <p:cNvPr id="122" name="Picture 12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/>
          <a:stretch/>
        </p:blipFill>
        <p:spPr bwMode="auto">
          <a:xfrm>
            <a:off x="609225" y="3836155"/>
            <a:ext cx="1651154" cy="1564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5" name="Text Box 2"/>
          <p:cNvSpPr txBox="1">
            <a:spLocks noChangeArrowheads="1"/>
          </p:cNvSpPr>
          <p:nvPr/>
        </p:nvSpPr>
        <p:spPr bwMode="auto">
          <a:xfrm>
            <a:off x="595837" y="533400"/>
            <a:ext cx="1885950" cy="29527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Arial"/>
                <a:ea typeface="Calibri"/>
                <a:cs typeface="Times New Roman"/>
              </a:rPr>
              <a:t>Bi-crystal microstructure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6" name="Text Box 2"/>
          <p:cNvSpPr txBox="1">
            <a:spLocks noChangeArrowheads="1"/>
          </p:cNvSpPr>
          <p:nvPr/>
        </p:nvSpPr>
        <p:spPr bwMode="auto">
          <a:xfrm>
            <a:off x="489922" y="3546772"/>
            <a:ext cx="1971675" cy="29527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Arial"/>
                <a:ea typeface="Calibri"/>
                <a:cs typeface="Times New Roman"/>
              </a:rPr>
              <a:t>Dislocation microstructure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7" name="Text Box 289"/>
          <p:cNvSpPr txBox="1"/>
          <p:nvPr/>
        </p:nvSpPr>
        <p:spPr>
          <a:xfrm>
            <a:off x="184668" y="5354216"/>
            <a:ext cx="2955290" cy="4845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Dislocation loops; Realistic microstructures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"/>
            </a:pP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Artificially pinned Frank-Read sources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8" name="Text Box 290"/>
          <p:cNvSpPr txBox="1"/>
          <p:nvPr/>
        </p:nvSpPr>
        <p:spPr>
          <a:xfrm>
            <a:off x="600593" y="5778396"/>
            <a:ext cx="2123440" cy="7359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Crystal number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X-, Y- and Z- coordinates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Burgers vector (</a:t>
            </a:r>
            <a:r>
              <a:rPr lang="en-US" sz="1000" b="1" dirty="0">
                <a:effectLst/>
                <a:latin typeface="Arial"/>
                <a:ea typeface="Calibri"/>
                <a:cs typeface="Times New Roman"/>
              </a:rPr>
              <a:t>b</a:t>
            </a: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) </a:t>
            </a:r>
            <a:r>
              <a:rPr lang="en-US" sz="1000" dirty="0">
                <a:effectLst/>
                <a:latin typeface="Arial"/>
                <a:ea typeface="Calibri"/>
                <a:cs typeface="Arial"/>
                <a:sym typeface="Wingdings"/>
              </a:rPr>
              <a:t></a:t>
            </a: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 [TT]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Glide direction (</a:t>
            </a:r>
            <a:r>
              <a:rPr lang="en-US" sz="1000" b="1" dirty="0">
                <a:effectLst/>
                <a:latin typeface="Arial"/>
                <a:ea typeface="Calibri"/>
                <a:cs typeface="Times New Roman"/>
              </a:rPr>
              <a:t>l</a:t>
            </a: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) </a:t>
            </a:r>
            <a:r>
              <a:rPr lang="en-US" sz="1000" dirty="0">
                <a:effectLst/>
                <a:latin typeface="Arial"/>
                <a:ea typeface="Calibri"/>
                <a:cs typeface="Arial"/>
                <a:sym typeface="Wingdings"/>
              </a:rPr>
              <a:t></a:t>
            </a: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 [TT]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9" name="Text Box 286"/>
          <p:cNvSpPr txBox="1"/>
          <p:nvPr/>
        </p:nvSpPr>
        <p:spPr>
          <a:xfrm>
            <a:off x="16510" y="2497572"/>
            <a:ext cx="2955290" cy="912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fr-FR" sz="1000" dirty="0">
                <a:effectLst/>
                <a:latin typeface="Arial"/>
                <a:ea typeface="Calibri"/>
                <a:cs typeface="Times New Roman"/>
              </a:rPr>
              <a:t>Crystal </a:t>
            </a:r>
            <a:r>
              <a:rPr lang="fr-FR" sz="1000" dirty="0" err="1">
                <a:effectLst/>
                <a:latin typeface="Arial"/>
                <a:ea typeface="Calibri"/>
                <a:cs typeface="Times New Roman"/>
              </a:rPr>
              <a:t>parameters</a:t>
            </a:r>
            <a:r>
              <a:rPr lang="fr-FR" sz="1000" dirty="0">
                <a:effectLst/>
                <a:latin typeface="Arial"/>
                <a:ea typeface="Calibri"/>
                <a:cs typeface="Times New Roman"/>
              </a:rPr>
              <a:t> (position, dimensions, orientation)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en-US" sz="1000" dirty="0" smtClean="0">
                <a:effectLst/>
                <a:latin typeface="Arial"/>
                <a:ea typeface="Calibri"/>
                <a:cs typeface="Times New Roman"/>
              </a:rPr>
              <a:t>Grain boundary  → Frame of reference </a:t>
            </a:r>
            <a:endParaRPr lang="en-GB" sz="11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"/>
            </a:pPr>
            <a:r>
              <a:rPr lang="en-US" sz="1000" dirty="0" smtClean="0">
                <a:effectLst/>
                <a:latin typeface="Arial"/>
                <a:ea typeface="Calibri"/>
                <a:cs typeface="Times New Roman"/>
              </a:rPr>
              <a:t>Real/lab  ↔ Crystal/local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3236124" y="853004"/>
            <a:ext cx="6517476" cy="5776396"/>
          </a:xfrm>
          <a:prstGeom prst="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/>
              <p:cNvSpPr/>
              <p:nvPr/>
            </p:nvSpPr>
            <p:spPr>
              <a:xfrm>
                <a:off x="2743200" y="853004"/>
                <a:ext cx="1452483" cy="127511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effectLst/>
                    <a:latin typeface="Arial" pitchFamily="34" charset="0"/>
                    <a:ea typeface="Calibri"/>
                    <a:cs typeface="Arial" pitchFamily="34" charset="0"/>
                  </a:rPr>
                  <a:t>Dislocation Dynamics loop</a:t>
                </a:r>
                <a:endParaRPr lang="en-GB" sz="1200" dirty="0">
                  <a:effectLst/>
                  <a:latin typeface="Arial" pitchFamily="34" charset="0"/>
                  <a:ea typeface="Calibri"/>
                  <a:cs typeface="Arial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effectLst/>
                    <a:latin typeface="Arial" pitchFamily="34" charset="0"/>
                    <a:ea typeface="Calibri"/>
                    <a:cs typeface="Arial" pitchFamily="34" charset="0"/>
                  </a:rPr>
                  <a:t>Procedures followed at every time step (</a:t>
                </a:r>
                <a14:m>
                  <m:oMath xmlns:m="http://schemas.openxmlformats.org/officeDocument/2006/math">
                    <m:r>
                      <a:rPr lang="en-US" sz="1200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Arial"/>
                      </a:rPr>
                      <m:t>∆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Arial"/>
                      </a:rPr>
                      <m:t>t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effectLst/>
                    <a:latin typeface="Arial" pitchFamily="34" charset="0"/>
                    <a:ea typeface="Calibri"/>
                    <a:cs typeface="Arial" pitchFamily="34" charset="0"/>
                  </a:rPr>
                  <a:t>)</a:t>
                </a:r>
                <a:endParaRPr lang="en-GB" sz="1200" dirty="0">
                  <a:effectLst/>
                  <a:latin typeface="Arial" pitchFamily="34" charset="0"/>
                  <a:ea typeface="Calibri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4" name="Rectangle 1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853004"/>
                <a:ext cx="1452483" cy="127511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19050">
                <a:solidFill>
                  <a:srgbClr val="002060"/>
                </a:solidFill>
                <a:prstDash val="soli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" name="Group 144"/>
          <p:cNvGrpSpPr/>
          <p:nvPr/>
        </p:nvGrpSpPr>
        <p:grpSpPr>
          <a:xfrm>
            <a:off x="3581400" y="869954"/>
            <a:ext cx="5211445" cy="5734046"/>
            <a:chOff x="0" y="0"/>
            <a:chExt cx="5211445" cy="5734092"/>
          </a:xfrm>
        </p:grpSpPr>
        <p:sp>
          <p:nvSpPr>
            <p:cNvPr id="146" name="Up Arrow 145"/>
            <p:cNvSpPr/>
            <p:nvPr/>
          </p:nvSpPr>
          <p:spPr>
            <a:xfrm rot="2187203">
              <a:off x="1200150" y="885825"/>
              <a:ext cx="258445" cy="489585"/>
            </a:xfrm>
            <a:prstGeom prst="upArrow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7" name="Up Arrow 146"/>
            <p:cNvSpPr/>
            <p:nvPr/>
          </p:nvSpPr>
          <p:spPr>
            <a:xfrm rot="8021720">
              <a:off x="3962400" y="857250"/>
              <a:ext cx="258445" cy="489585"/>
            </a:xfrm>
            <a:prstGeom prst="upArrow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8" name="Up Arrow 147"/>
            <p:cNvSpPr/>
            <p:nvPr/>
          </p:nvSpPr>
          <p:spPr>
            <a:xfrm rot="11502042">
              <a:off x="4352925" y="3486150"/>
              <a:ext cx="258445" cy="489585"/>
            </a:xfrm>
            <a:prstGeom prst="upArrow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9" name="Up Arrow 148"/>
            <p:cNvSpPr/>
            <p:nvPr/>
          </p:nvSpPr>
          <p:spPr>
            <a:xfrm rot="20835216">
              <a:off x="714375" y="3448050"/>
              <a:ext cx="258445" cy="489585"/>
            </a:xfrm>
            <a:prstGeom prst="upArrow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grpSp>
          <p:nvGrpSpPr>
            <p:cNvPr id="150" name="Group 149"/>
            <p:cNvGrpSpPr/>
            <p:nvPr/>
          </p:nvGrpSpPr>
          <p:grpSpPr>
            <a:xfrm>
              <a:off x="2009775" y="0"/>
              <a:ext cx="1428750" cy="1638300"/>
              <a:chOff x="0" y="0"/>
              <a:chExt cx="1428750" cy="1638300"/>
            </a:xfrm>
          </p:grpSpPr>
          <p:pic>
            <p:nvPicPr>
              <p:cNvPr id="178" name="Picture 17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0" r="8207"/>
              <a:stretch/>
            </p:blipFill>
            <p:spPr bwMode="auto">
              <a:xfrm>
                <a:off x="0" y="0"/>
                <a:ext cx="1038225" cy="10287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" y="847725"/>
                <a:ext cx="895350" cy="7905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80" name="Rectangle 179"/>
              <p:cNvSpPr/>
              <p:nvPr/>
            </p:nvSpPr>
            <p:spPr>
              <a:xfrm>
                <a:off x="285750" y="381000"/>
                <a:ext cx="189781" cy="14664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181" name="Straight Connector 180"/>
              <p:cNvCxnSpPr/>
              <p:nvPr/>
            </p:nvCxnSpPr>
            <p:spPr>
              <a:xfrm>
                <a:off x="476250" y="400050"/>
                <a:ext cx="941695" cy="446277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85750" y="523875"/>
                <a:ext cx="247650" cy="1114425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3781425" y="1638300"/>
              <a:ext cx="1430020" cy="1619250"/>
              <a:chOff x="0" y="0"/>
              <a:chExt cx="1430020" cy="1619250"/>
            </a:xfrm>
          </p:grpSpPr>
          <p:pic>
            <p:nvPicPr>
              <p:cNvPr id="173" name="Picture 17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0" r="8207"/>
              <a:stretch/>
            </p:blipFill>
            <p:spPr bwMode="auto">
              <a:xfrm>
                <a:off x="0" y="0"/>
                <a:ext cx="1038225" cy="10287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4" name="Rectangle 173"/>
              <p:cNvSpPr/>
              <p:nvPr/>
            </p:nvSpPr>
            <p:spPr>
              <a:xfrm>
                <a:off x="285750" y="371475"/>
                <a:ext cx="189230" cy="14605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>
                <a:off x="476250" y="381000"/>
                <a:ext cx="953770" cy="484946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H="1">
                <a:off x="238125" y="447675"/>
                <a:ext cx="45858" cy="453225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77" name="Picture 17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9" r="4414"/>
              <a:stretch/>
            </p:blipFill>
            <p:spPr bwMode="auto">
              <a:xfrm>
                <a:off x="247650" y="866775"/>
                <a:ext cx="1181100" cy="7524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152" name="Group 151"/>
            <p:cNvGrpSpPr/>
            <p:nvPr/>
          </p:nvGrpSpPr>
          <p:grpSpPr>
            <a:xfrm>
              <a:off x="3619500" y="4086225"/>
              <a:ext cx="1400175" cy="1647867"/>
              <a:chOff x="0" y="0"/>
              <a:chExt cx="1400175" cy="1647867"/>
            </a:xfrm>
          </p:grpSpPr>
          <p:pic>
            <p:nvPicPr>
              <p:cNvPr id="168" name="Picture 16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4" r="9002"/>
              <a:stretch/>
            </p:blipFill>
            <p:spPr bwMode="auto">
              <a:xfrm>
                <a:off x="0" y="0"/>
                <a:ext cx="1028700" cy="107632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9" name="Rectangle 168"/>
              <p:cNvSpPr/>
              <p:nvPr/>
            </p:nvSpPr>
            <p:spPr>
              <a:xfrm>
                <a:off x="266700" y="381000"/>
                <a:ext cx="189230" cy="14605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276225" y="514350"/>
                <a:ext cx="226250" cy="1133517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466725" y="390525"/>
                <a:ext cx="931545" cy="457200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825" y="847725"/>
                <a:ext cx="895350" cy="7905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p:grpSp>
        <p:grpSp>
          <p:nvGrpSpPr>
            <p:cNvPr id="153" name="Group 152"/>
            <p:cNvGrpSpPr/>
            <p:nvPr/>
          </p:nvGrpSpPr>
          <p:grpSpPr>
            <a:xfrm>
              <a:off x="0" y="1724025"/>
              <a:ext cx="1421765" cy="1553210"/>
              <a:chOff x="0" y="0"/>
              <a:chExt cx="1421765" cy="1553210"/>
            </a:xfrm>
          </p:grpSpPr>
          <p:pic>
            <p:nvPicPr>
              <p:cNvPr id="163" name="Picture 16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2" r="6201"/>
              <a:stretch/>
            </p:blipFill>
            <p:spPr bwMode="auto">
              <a:xfrm>
                <a:off x="0" y="0"/>
                <a:ext cx="1076325" cy="108585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4" name="Rectangle 163"/>
              <p:cNvSpPr/>
              <p:nvPr/>
            </p:nvSpPr>
            <p:spPr>
              <a:xfrm>
                <a:off x="381000" y="419100"/>
                <a:ext cx="396849" cy="23812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825" y="742950"/>
                <a:ext cx="914400" cy="80962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cxnSp>
            <p:nvCxnSpPr>
              <p:cNvPr id="166" name="Straight Connector 165"/>
              <p:cNvCxnSpPr/>
              <p:nvPr/>
            </p:nvCxnSpPr>
            <p:spPr>
              <a:xfrm>
                <a:off x="781050" y="419100"/>
                <a:ext cx="640715" cy="323850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381000" y="647700"/>
                <a:ext cx="123825" cy="905510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304800" y="4086225"/>
              <a:ext cx="1381125" cy="1647825"/>
              <a:chOff x="0" y="0"/>
              <a:chExt cx="1381125" cy="1647825"/>
            </a:xfrm>
          </p:grpSpPr>
          <p:pic>
            <p:nvPicPr>
              <p:cNvPr id="156" name="Picture 15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8" r="9623"/>
              <a:stretch/>
            </p:blipFill>
            <p:spPr bwMode="auto">
              <a:xfrm>
                <a:off x="0" y="0"/>
                <a:ext cx="666750" cy="6858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57" name="Picture 15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375" y="123825"/>
                <a:ext cx="638175" cy="5619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58" name="Rectangle 157"/>
              <p:cNvSpPr/>
              <p:nvPr/>
            </p:nvSpPr>
            <p:spPr>
              <a:xfrm>
                <a:off x="200025" y="276225"/>
                <a:ext cx="200025" cy="12382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159" name="Straight Connector 158"/>
              <p:cNvCxnSpPr/>
              <p:nvPr/>
            </p:nvCxnSpPr>
            <p:spPr>
              <a:xfrm flipV="1">
                <a:off x="295275" y="123825"/>
                <a:ext cx="422275" cy="133350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95275" y="400050"/>
                <a:ext cx="422275" cy="191135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61" name="Picture 160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5" r="6531"/>
              <a:stretch/>
            </p:blipFill>
            <p:spPr bwMode="auto">
              <a:xfrm>
                <a:off x="666750" y="914400"/>
                <a:ext cx="714375" cy="73342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64" r="5391"/>
              <a:stretch/>
            </p:blipFill>
            <p:spPr bwMode="auto">
              <a:xfrm>
                <a:off x="0" y="904875"/>
                <a:ext cx="647700" cy="6762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55" name="Up Arrow 154"/>
            <p:cNvSpPr/>
            <p:nvPr/>
          </p:nvSpPr>
          <p:spPr>
            <a:xfrm rot="16200000">
              <a:off x="3028950" y="4476750"/>
              <a:ext cx="258445" cy="489585"/>
            </a:xfrm>
            <a:prstGeom prst="upArrow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83" name="Text Box 2"/>
          <p:cNvSpPr txBox="1">
            <a:spLocks noChangeArrowheads="1"/>
          </p:cNvSpPr>
          <p:nvPr/>
        </p:nvSpPr>
        <p:spPr bwMode="auto">
          <a:xfrm>
            <a:off x="6949562" y="974726"/>
            <a:ext cx="904875" cy="295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Arial"/>
                <a:ea typeface="Calibri"/>
                <a:cs typeface="Times New Roman"/>
              </a:rPr>
              <a:t>Segments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4" name="Text Box 2"/>
          <p:cNvSpPr txBox="1">
            <a:spLocks noChangeArrowheads="1"/>
          </p:cNvSpPr>
          <p:nvPr/>
        </p:nvSpPr>
        <p:spPr bwMode="auto">
          <a:xfrm>
            <a:off x="8686800" y="2605062"/>
            <a:ext cx="962025" cy="295275"/>
          </a:xfrm>
          <a:prstGeom prst="rect">
            <a:avLst/>
          </a:prstGeom>
          <a:solidFill>
            <a:srgbClr val="FFFFFF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Arial"/>
                <a:ea typeface="Calibri"/>
                <a:cs typeface="Times New Roman"/>
              </a:rPr>
              <a:t>Stress-field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5" name="Text Box 2"/>
          <p:cNvSpPr txBox="1">
            <a:spLocks noChangeArrowheads="1"/>
          </p:cNvSpPr>
          <p:nvPr/>
        </p:nvSpPr>
        <p:spPr bwMode="auto">
          <a:xfrm>
            <a:off x="8382000" y="4871686"/>
            <a:ext cx="1019175" cy="295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Arial"/>
                <a:ea typeface="Calibri"/>
                <a:cs typeface="Times New Roman"/>
              </a:rPr>
              <a:t>Mobility law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6" name="Text Box 2"/>
          <p:cNvSpPr txBox="1">
            <a:spLocks noChangeArrowheads="1"/>
          </p:cNvSpPr>
          <p:nvPr/>
        </p:nvSpPr>
        <p:spPr bwMode="auto">
          <a:xfrm>
            <a:off x="8382000" y="5267325"/>
            <a:ext cx="1085850" cy="295275"/>
          </a:xfrm>
          <a:prstGeom prst="rect">
            <a:avLst/>
          </a:prstGeom>
          <a:solidFill>
            <a:srgbClr val="FFFFFF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Arial"/>
                <a:ea typeface="Calibri"/>
                <a:cs typeface="Times New Roman"/>
              </a:rPr>
              <a:t>Plastic strain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7" name="Text Box 2"/>
          <p:cNvSpPr txBox="1">
            <a:spLocks noChangeArrowheads="1"/>
          </p:cNvSpPr>
          <p:nvPr/>
        </p:nvSpPr>
        <p:spPr bwMode="auto">
          <a:xfrm>
            <a:off x="4935855" y="2647922"/>
            <a:ext cx="116967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effectLst/>
                <a:latin typeface="Arial"/>
                <a:ea typeface="Calibri"/>
                <a:cs typeface="Times New Roman"/>
              </a:rPr>
              <a:t>Planar defects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8" name="Text Box 2"/>
          <p:cNvSpPr txBox="1">
            <a:spLocks noChangeArrowheads="1"/>
          </p:cNvSpPr>
          <p:nvPr/>
        </p:nvSpPr>
        <p:spPr bwMode="auto">
          <a:xfrm>
            <a:off x="5383530" y="5017704"/>
            <a:ext cx="116967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Arial"/>
                <a:ea typeface="Calibri"/>
                <a:cs typeface="Times New Roman"/>
              </a:rPr>
              <a:t>Linear defects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 Box 300"/>
              <p:cNvSpPr txBox="1"/>
              <p:nvPr/>
            </p:nvSpPr>
            <p:spPr>
              <a:xfrm>
                <a:off x="5029200" y="3005753"/>
                <a:ext cx="1971040" cy="137731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/>
                  <a:buChar char=""/>
                </a:pPr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Twin boundary</a:t>
                </a:r>
                <a:endParaRPr lang="en-GB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/>
                  <a:buChar char=""/>
                </a:pPr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Disorientation (</a:t>
                </a:r>
                <a14:m>
                  <m:oMath xmlns:m="http://schemas.openxmlformats.org/officeDocument/2006/math">
                    <m:r>
                      <a:rPr lang="en-US" sz="10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Arial"/>
                      </a:rPr>
                      <m:t>∆</m:t>
                    </m:r>
                    <m:r>
                      <a:rPr lang="en-US" sz="1000" i="1">
                        <a:solidFill>
                          <a:srgbClr val="000000"/>
                        </a:solidFill>
                        <a:effectLst/>
                        <a:latin typeface="Cambria Math"/>
                        <a:ea typeface="Calibri"/>
                        <a:cs typeface="Arial"/>
                      </a:rPr>
                      <m:t>𝜃</m:t>
                    </m:r>
                  </m:oMath>
                </a14:m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) </a:t>
                </a:r>
                <a:endParaRPr lang="en-GB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/>
                  <a:buChar char=""/>
                </a:pPr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Low Angle Grain Boundary</a:t>
                </a:r>
                <a:endParaRPr lang="en-GB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800"/>
                  </a:spcAft>
                  <a:buFont typeface="Symbol"/>
                  <a:buChar char=""/>
                </a:pPr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High Angle Grain Boundary</a:t>
                </a:r>
                <a:endParaRPr lang="en-GB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Procedure </a:t>
                </a:r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Arial"/>
                    <a:sym typeface="Wingdings"/>
                  </a:rPr>
                  <a:t></a:t>
                </a:r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 Resultant Burgers vector (RBV)</a:t>
                </a:r>
                <a:endParaRPr lang="en-GB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89" name="Text Box 3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3005753"/>
                <a:ext cx="1971040" cy="1377315"/>
              </a:xfrm>
              <a:prstGeom prst="rect">
                <a:avLst/>
              </a:prstGeom>
              <a:blipFill rotWithShape="1">
                <a:blip r:embed="rId18"/>
                <a:stretch>
                  <a:fillRect r="-929" b="-9735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Text Box 299"/>
          <p:cNvSpPr txBox="1"/>
          <p:nvPr/>
        </p:nvSpPr>
        <p:spPr>
          <a:xfrm>
            <a:off x="5372100" y="5869940"/>
            <a:ext cx="1638300" cy="607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Annihilation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en-US" sz="1000" dirty="0" err="1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Hirth</a:t>
            </a: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, Lomer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"/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Collinear interaction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91" name="Text Box 298"/>
          <p:cNvSpPr txBox="1"/>
          <p:nvPr/>
        </p:nvSpPr>
        <p:spPr>
          <a:xfrm>
            <a:off x="5345430" y="5410200"/>
            <a:ext cx="1093470" cy="4845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Pileup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"/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Cross-slip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92" name="Text Box 294"/>
          <p:cNvSpPr txBox="1"/>
          <p:nvPr/>
        </p:nvSpPr>
        <p:spPr>
          <a:xfrm>
            <a:off x="7265405" y="1295400"/>
            <a:ext cx="2332302" cy="431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en-US" sz="1000" dirty="0">
                <a:solidFill>
                  <a:srgbClr val="002060"/>
                </a:solidFill>
                <a:effectLst/>
                <a:latin typeface="Arial"/>
                <a:ea typeface="Calibri"/>
                <a:cs typeface="Times New Roman"/>
              </a:rPr>
              <a:t>Edge</a:t>
            </a: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 + </a:t>
            </a:r>
            <a:r>
              <a:rPr lang="en-US" sz="1000" dirty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Screw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/>
              <a:buChar char=""/>
            </a:pP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Edge (</a:t>
            </a:r>
            <a:r>
              <a:rPr lang="en-US" sz="1000" b="1" dirty="0">
                <a:effectLst/>
                <a:latin typeface="Arial"/>
                <a:ea typeface="Calibri"/>
                <a:cs typeface="Times New Roman"/>
              </a:rPr>
              <a:t>b </a:t>
            </a:r>
            <a:r>
              <a:rPr lang="en-US" sz="1000" b="1" dirty="0" err="1">
                <a:effectLst/>
                <a:latin typeface="Arial"/>
                <a:ea typeface="Calibri"/>
                <a:cs typeface="Times New Roman"/>
              </a:rPr>
              <a:t>perp</a:t>
            </a:r>
            <a:r>
              <a:rPr lang="en-US" sz="1000" b="1" dirty="0">
                <a:effectLst/>
                <a:latin typeface="Arial"/>
                <a:ea typeface="Calibri"/>
                <a:cs typeface="Times New Roman"/>
              </a:rPr>
              <a:t> l); </a:t>
            </a:r>
            <a:r>
              <a:rPr lang="en-US" sz="1000" dirty="0">
                <a:effectLst/>
                <a:latin typeface="Arial"/>
                <a:ea typeface="Calibri"/>
                <a:cs typeface="Times New Roman"/>
              </a:rPr>
              <a:t>Screw </a:t>
            </a:r>
            <a:r>
              <a:rPr lang="en-US" sz="1000" b="1" dirty="0">
                <a:effectLst/>
                <a:latin typeface="Arial"/>
                <a:ea typeface="Calibri"/>
                <a:cs typeface="Times New Roman"/>
              </a:rPr>
              <a:t>(b || l) 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93" name="Text Box 295"/>
          <p:cNvSpPr txBox="1"/>
          <p:nvPr/>
        </p:nvSpPr>
        <p:spPr>
          <a:xfrm>
            <a:off x="8702357" y="2895600"/>
            <a:ext cx="1203643" cy="4845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Elastic isotropy</a:t>
            </a:r>
            <a:r>
              <a:rPr lang="en-US" sz="1000" b="1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000" b="1" dirty="0" err="1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F</a:t>
            </a:r>
            <a:r>
              <a:rPr lang="en-US" sz="1000" b="1" baseline="-25000" dirty="0" err="1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pk</a:t>
            </a:r>
            <a:r>
              <a:rPr lang="en-US" sz="1000" b="1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= 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σ.n.</a:t>
            </a:r>
            <a:r>
              <a:rPr lang="en-US" sz="1000" dirty="0" err="1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b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371600" y="3219452"/>
            <a:ext cx="227511" cy="28574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36" name="Striped Right Arrow 14335"/>
          <p:cNvSpPr/>
          <p:nvPr/>
        </p:nvSpPr>
        <p:spPr>
          <a:xfrm>
            <a:off x="2654300" y="3072133"/>
            <a:ext cx="569124" cy="62227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7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023235" y="6188075"/>
            <a:ext cx="4621530" cy="365125"/>
          </a:xfrm>
        </p:spPr>
        <p:txBody>
          <a:bodyPr/>
          <a:lstStyle/>
          <a:p>
            <a:pPr algn="ctr"/>
            <a:r>
              <a:rPr lang="en-GB" sz="1400" b="0" dirty="0">
                <a:solidFill>
                  <a:schemeClr val="tx1"/>
                </a:solidFill>
              </a:rPr>
              <a:t>Dimensions = </a:t>
            </a:r>
            <a:r>
              <a:rPr lang="en-GB" sz="1400" b="0" dirty="0" smtClean="0">
                <a:solidFill>
                  <a:schemeClr val="tx1"/>
                </a:solidFill>
              </a:rPr>
              <a:t>1000</a:t>
            </a:r>
            <a:r>
              <a:rPr lang="en-GB" sz="1200" b="0" i="1" dirty="0" smtClean="0">
                <a:solidFill>
                  <a:schemeClr val="tx1"/>
                </a:solidFill>
              </a:rPr>
              <a:t>nm</a:t>
            </a:r>
            <a:r>
              <a:rPr lang="en-GB" sz="1400" b="0" dirty="0" smtClean="0">
                <a:solidFill>
                  <a:schemeClr val="tx1"/>
                </a:solidFill>
              </a:rPr>
              <a:t> x 1000𝑛𝑚 </a:t>
            </a:r>
            <a:r>
              <a:rPr lang="en-GB" sz="1400" b="0" dirty="0">
                <a:solidFill>
                  <a:schemeClr val="tx1"/>
                </a:solidFill>
              </a:rPr>
              <a:t>x 2000</a:t>
            </a:r>
            <a:r>
              <a:rPr lang="en-GB" sz="1200" b="0" i="1" dirty="0">
                <a:solidFill>
                  <a:schemeClr val="tx1"/>
                </a:solidFill>
              </a:rPr>
              <a:t>n</a:t>
            </a:r>
            <a:r>
              <a:rPr lang="en-GB" sz="1400" b="0" dirty="0">
                <a:solidFill>
                  <a:schemeClr val="tx1"/>
                </a:solidFill>
              </a:rPr>
              <a:t>𝑚</a:t>
            </a:r>
          </a:p>
          <a:p>
            <a:pPr algn="ctr"/>
            <a:r>
              <a:rPr lang="en-GB" sz="1400" b="0" dirty="0">
                <a:solidFill>
                  <a:schemeClr val="tx1"/>
                </a:solidFill>
              </a:rPr>
              <a:t>Initial dislocation source length 250 </a:t>
            </a:r>
            <a:r>
              <a:rPr lang="en-GB" sz="1400" b="0" dirty="0" smtClean="0">
                <a:solidFill>
                  <a:schemeClr val="tx1"/>
                </a:solidFill>
              </a:rPr>
              <a:t>nm</a:t>
            </a:r>
            <a:endParaRPr lang="en-GB" sz="1400" b="0" dirty="0">
              <a:solidFill>
                <a:schemeClr val="tx1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4" name="ZoneTexte 28"/>
          <p:cNvSpPr txBox="1">
            <a:spLocks noChangeArrowheads="1"/>
          </p:cNvSpPr>
          <p:nvPr/>
        </p:nvSpPr>
        <p:spPr bwMode="auto">
          <a:xfrm>
            <a:off x="2667000" y="652046"/>
            <a:ext cx="533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Dislocation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transmission across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CTB by DDD simulation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  <p:pic>
        <p:nvPicPr>
          <p:cNvPr id="3" name="1x1x2[micron]_2500[A]_S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139" y="1320800"/>
            <a:ext cx="8470295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>
                <a:solidFill>
                  <a:prstClr val="white"/>
                </a:solidFill>
              </a:rPr>
              <a:pPr/>
              <a:t>2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073150" y="944291"/>
            <a:ext cx="7924800" cy="676595"/>
          </a:xfrm>
          <a:prstGeom prst="rect">
            <a:avLst/>
          </a:prstGeom>
          <a:noFill/>
          <a:ln w="381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08" tIns="45704" rIns="91408" bIns="45704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100000"/>
              <a:defRPr/>
            </a:pPr>
            <a:r>
              <a:rPr lang="fr-FR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1089127" y="1653978"/>
            <a:ext cx="7924800" cy="936822"/>
          </a:xfrm>
          <a:prstGeom prst="rect">
            <a:avLst/>
          </a:prstGeom>
          <a:noFill/>
          <a:ln w="381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8" tIns="45704" rIns="91408" bIns="457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SzPct val="100000"/>
              <a:buNone/>
              <a:defRPr/>
            </a:pPr>
            <a:r>
              <a:rPr lang="fr-FR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1. Interaction </a:t>
            </a:r>
            <a:r>
              <a:rPr lang="fr-FR" sz="2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screw</a:t>
            </a:r>
            <a:r>
              <a:rPr lang="fr-FR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dislocation </a:t>
            </a:r>
            <a:r>
              <a:rPr lang="fr-FR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– CTB</a:t>
            </a:r>
          </a:p>
          <a:p>
            <a:pPr marL="0" indent="0" eaLnBrk="1" fontAlgn="auto" hangingPunct="1">
              <a:spcAft>
                <a:spcPts val="0"/>
              </a:spcAft>
              <a:buSzPct val="100000"/>
              <a:buFont typeface="Arial" charset="0"/>
              <a:buNone/>
              <a:defRPr/>
            </a:pPr>
            <a:r>
              <a:rPr lang="fr-FR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200" b="1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>
          <a:xfrm>
            <a:off x="495300" y="-13235"/>
            <a:ext cx="8997950" cy="861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fr-FR" sz="2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fr-FR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 bwMode="auto">
          <a:xfrm>
            <a:off x="1089127" y="2614198"/>
            <a:ext cx="7924800" cy="357602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08" tIns="45704" rIns="91408" bIns="45704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SzPct val="100000"/>
              <a:buNone/>
              <a:defRPr/>
            </a:pPr>
            <a:r>
              <a:rPr lang="fr-FR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fr-FR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Triple Junction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1073152" y="3200404"/>
            <a:ext cx="8188427" cy="676595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08" tIns="45704" rIns="91408" bIns="45704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SzPct val="100000"/>
              <a:buNone/>
              <a:defRPr/>
            </a:pPr>
            <a:r>
              <a:rPr lang="fr-FR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fr-FR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Conclusion  &amp;  Perspectives</a:t>
            </a: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7512051" y="6569079"/>
            <a:ext cx="23114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4DD99B7-357F-47D8-A94B-9488E1D2373A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2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5" grpId="0" build="p"/>
      <p:bldP spid="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20</a:t>
            </a:fld>
            <a:endParaRPr lang="fr-FR"/>
          </a:p>
        </p:txBody>
      </p:sp>
      <p:sp>
        <p:nvSpPr>
          <p:cNvPr id="41" name="Title 1"/>
          <p:cNvSpPr txBox="1">
            <a:spLocks/>
          </p:cNvSpPr>
          <p:nvPr/>
        </p:nvSpPr>
        <p:spPr bwMode="auto">
          <a:xfrm>
            <a:off x="-944880" y="-152400"/>
            <a:ext cx="1139952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1.Interactions Between Screw Dislocations and Coherent GB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882779"/>
              </p:ext>
            </p:extLst>
          </p:nvPr>
        </p:nvGraphicFramePr>
        <p:xfrm>
          <a:off x="3578225" y="3079235"/>
          <a:ext cx="37623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6" name="Equation" r:id="rId5" imgW="3759120" imgH="711000" progId="Equation.DSMT4">
                  <p:embed/>
                </p:oleObj>
              </mc:Choice>
              <mc:Fallback>
                <p:oleObj name="Equation" r:id="rId5" imgW="375912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3079235"/>
                        <a:ext cx="3762375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110308"/>
              </p:ext>
            </p:extLst>
          </p:nvPr>
        </p:nvGraphicFramePr>
        <p:xfrm>
          <a:off x="1139413" y="5435600"/>
          <a:ext cx="13081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7" name="Equation" r:id="rId7" imgW="1307880" imgH="469800" progId="Equation.DSMT4">
                  <p:embed/>
                </p:oleObj>
              </mc:Choice>
              <mc:Fallback>
                <p:oleObj name="Equation" r:id="rId7" imgW="13078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413" y="5435600"/>
                        <a:ext cx="1308100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1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Rectangle 20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233856"/>
              </p:ext>
            </p:extLst>
          </p:nvPr>
        </p:nvGraphicFramePr>
        <p:xfrm>
          <a:off x="4638675" y="5043488"/>
          <a:ext cx="126841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8" name="Equation" r:id="rId9" imgW="1269720" imgH="457200" progId="Equation.DSMT4">
                  <p:embed/>
                </p:oleObj>
              </mc:Choice>
              <mc:Fallback>
                <p:oleObj name="Equation" r:id="rId9" imgW="12697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5" y="5043488"/>
                        <a:ext cx="1268413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2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471893"/>
              </p:ext>
            </p:extLst>
          </p:nvPr>
        </p:nvGraphicFramePr>
        <p:xfrm>
          <a:off x="4946238" y="5659956"/>
          <a:ext cx="5048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9" name="Equation" r:id="rId11" imgW="508000" imgH="241300" progId="Equation.DSMT4">
                  <p:embed/>
                </p:oleObj>
              </mc:Choice>
              <mc:Fallback>
                <p:oleObj name="Equation" r:id="rId11" imgW="508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238" y="5659956"/>
                        <a:ext cx="50482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2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853361"/>
              </p:ext>
            </p:extLst>
          </p:nvPr>
        </p:nvGraphicFramePr>
        <p:xfrm>
          <a:off x="6610350" y="4706938"/>
          <a:ext cx="12350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0" name="Equation" r:id="rId13" imgW="1231560" imgH="444240" progId="Equation.DSMT4">
                  <p:embed/>
                </p:oleObj>
              </mc:Choice>
              <mc:Fallback>
                <p:oleObj name="Equation" r:id="rId13" imgW="12315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4706938"/>
                        <a:ext cx="123507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26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280421"/>
              </p:ext>
            </p:extLst>
          </p:nvPr>
        </p:nvGraphicFramePr>
        <p:xfrm>
          <a:off x="6892925" y="5500688"/>
          <a:ext cx="10017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1" name="Equation" r:id="rId15" imgW="1002960" imgH="444240" progId="Equation.DSMT4">
                  <p:embed/>
                </p:oleObj>
              </mc:Choice>
              <mc:Fallback>
                <p:oleObj name="Equation" r:id="rId15" imgW="10029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925" y="5500688"/>
                        <a:ext cx="1001713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2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Rectangle 30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Rectangle 3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967963" y="5410200"/>
            <a:ext cx="1778000" cy="5461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3038063" y="5377382"/>
            <a:ext cx="1097280" cy="444499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4333463" y="4970981"/>
            <a:ext cx="1895475" cy="98425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394039" y="4694755"/>
            <a:ext cx="1993900" cy="139382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66" name="Picture 5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05" y="668338"/>
            <a:ext cx="46291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304800" y="457200"/>
            <a:ext cx="6896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Schematic illustration of dislocation pile-up at a grain boundary</a:t>
            </a:r>
          </a:p>
        </p:txBody>
      </p: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747630"/>
              </p:ext>
            </p:extLst>
          </p:nvPr>
        </p:nvGraphicFramePr>
        <p:xfrm>
          <a:off x="3241263" y="5504381"/>
          <a:ext cx="711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" name="Equation" r:id="rId18" imgW="711000" imgH="228600" progId="Equation.DSMT4">
                  <p:embed/>
                </p:oleObj>
              </mc:Choice>
              <mc:Fallback>
                <p:oleObj name="Equation" r:id="rId18" imgW="711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1263" y="5504381"/>
                        <a:ext cx="711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051016"/>
              </p:ext>
            </p:extLst>
          </p:nvPr>
        </p:nvGraphicFramePr>
        <p:xfrm>
          <a:off x="3594100" y="2264206"/>
          <a:ext cx="1600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3" name="Equation" r:id="rId20" imgW="1600200" imgH="533400" progId="Equation.DSMT4">
                  <p:embed/>
                </p:oleObj>
              </mc:Choice>
              <mc:Fallback>
                <p:oleObj name="Equation" r:id="rId20" imgW="16002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2264206"/>
                        <a:ext cx="16002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81436"/>
              </p:ext>
            </p:extLst>
          </p:nvPr>
        </p:nvGraphicFramePr>
        <p:xfrm>
          <a:off x="8237538" y="3009900"/>
          <a:ext cx="12160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4" name="Equation" r:id="rId22" imgW="1218960" imgH="685800" progId="Equation.DSMT4">
                  <p:embed/>
                </p:oleObj>
              </mc:Choice>
              <mc:Fallback>
                <p:oleObj name="Equation" r:id="rId22" imgW="121896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7538" y="3009900"/>
                        <a:ext cx="121602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Rectangle 70"/>
          <p:cNvSpPr/>
          <p:nvPr/>
        </p:nvSpPr>
        <p:spPr>
          <a:xfrm>
            <a:off x="0" y="2170416"/>
            <a:ext cx="27459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 Peach –Kohler force vanish at each point throughout the pile up in equilibrium</a:t>
            </a:r>
          </a:p>
        </p:txBody>
      </p:sp>
      <p:sp>
        <p:nvSpPr>
          <p:cNvPr id="72" name="Rectangle 71"/>
          <p:cNvSpPr/>
          <p:nvPr/>
        </p:nvSpPr>
        <p:spPr>
          <a:xfrm>
            <a:off x="9525" y="3505200"/>
            <a:ext cx="271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Condition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can be represented by an the continuum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theory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939900" y="2641785"/>
            <a:ext cx="20425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islocation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density function</a:t>
            </a:r>
          </a:p>
        </p:txBody>
      </p:sp>
      <p:sp>
        <p:nvSpPr>
          <p:cNvPr id="74" name="Right Arrow 73"/>
          <p:cNvSpPr/>
          <p:nvPr/>
        </p:nvSpPr>
        <p:spPr bwMode="auto">
          <a:xfrm>
            <a:off x="2686050" y="2482943"/>
            <a:ext cx="825500" cy="141191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ight Arrow 74"/>
          <p:cNvSpPr/>
          <p:nvPr/>
        </p:nvSpPr>
        <p:spPr bwMode="auto">
          <a:xfrm rot="20364464">
            <a:off x="2431597" y="3551502"/>
            <a:ext cx="1049020" cy="202117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ight Arrow 75"/>
          <p:cNvSpPr/>
          <p:nvPr/>
        </p:nvSpPr>
        <p:spPr bwMode="auto">
          <a:xfrm>
            <a:off x="7467601" y="3248360"/>
            <a:ext cx="349250" cy="108042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71525" y="5051754"/>
            <a:ext cx="2098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 dislocation N 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400048" y="4325423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Transmission stress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1060" y="6214913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Hirth</a:t>
            </a:r>
            <a:r>
              <a:rPr lang="en-GB" dirty="0"/>
              <a:t> and </a:t>
            </a:r>
            <a:r>
              <a:rPr lang="en-GB" dirty="0" err="1"/>
              <a:t>Lothe</a:t>
            </a:r>
            <a:r>
              <a:rPr lang="en-GB" dirty="0"/>
              <a:t> 1982)</a:t>
            </a:r>
          </a:p>
        </p:txBody>
      </p:sp>
      <p:sp>
        <p:nvSpPr>
          <p:cNvPr id="63" name="Right Arrow 62"/>
          <p:cNvSpPr/>
          <p:nvPr/>
        </p:nvSpPr>
        <p:spPr bwMode="auto">
          <a:xfrm rot="10800000">
            <a:off x="8031505" y="4826360"/>
            <a:ext cx="613084" cy="257596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448263" y="4572000"/>
            <a:ext cx="1478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Hall-</a:t>
            </a:r>
            <a:r>
              <a:rPr lang="en-GB" kern="0" noProof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Petch</a:t>
            </a:r>
            <a:r>
              <a:rPr lang="en-GB" kern="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type law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21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  <p:pic>
        <p:nvPicPr>
          <p:cNvPr id="15362" name="Picture 2" descr="D:\Post_doc_Liege\Quasi-Continum-Project\Doc\EMMC15_presentation\dddData\Bicrystal_TRAMISSION_QC600[MPa]_step6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6526"/>
          <a:stretch/>
        </p:blipFill>
        <p:spPr bwMode="auto">
          <a:xfrm>
            <a:off x="5170516" y="1325562"/>
            <a:ext cx="4735484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Post_doc_Liege\Quasi-Continum-Project\Doc\EMMC15_presentation\dddData\Bicrystal_TRAMISSION_QC600[MPa]_step60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8628"/>
          <a:stretch/>
        </p:blipFill>
        <p:spPr bwMode="auto">
          <a:xfrm>
            <a:off x="184668" y="1092200"/>
            <a:ext cx="453973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600200" y="3533775"/>
            <a:ext cx="685800" cy="2130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943100" y="3124200"/>
            <a:ext cx="9525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>
          <a:xfrm>
            <a:off x="337185" y="5741987"/>
            <a:ext cx="321183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defPPr>
              <a:defRPr lang="fr-FR"/>
            </a:defPPr>
            <a:lvl1pPr marL="0" algn="r" defTabSz="914082" rtl="0" eaLnBrk="1" latinLnBrk="0" hangingPunct="1">
              <a:defRPr sz="13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039" algn="l" defTabSz="914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82" algn="l" defTabSz="914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23" algn="l" defTabSz="914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2" algn="l" defTabSz="914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03" algn="l" defTabSz="914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44" algn="l" defTabSz="914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85" algn="l" defTabSz="914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25" algn="l" defTabSz="914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0" dirty="0" smtClean="0">
                <a:solidFill>
                  <a:schemeClr val="tx1"/>
                </a:solidFill>
              </a:rPr>
              <a:t>High density of dislocation near Grain Boundary before transmission</a:t>
            </a:r>
            <a:endParaRPr lang="en-GB" sz="1400" b="0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724400" y="3124200"/>
            <a:ext cx="509270" cy="5921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1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22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002449"/>
              </p:ext>
            </p:extLst>
          </p:nvPr>
        </p:nvGraphicFramePr>
        <p:xfrm>
          <a:off x="3893609" y="2264206"/>
          <a:ext cx="1733551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4" name="Equation" r:id="rId5" imgW="1600200" imgH="533400" progId="Equation.DSMT4">
                  <p:embed/>
                </p:oleObj>
              </mc:Choice>
              <mc:Fallback>
                <p:oleObj name="Equation" r:id="rId5" imgW="16002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3609" y="2264206"/>
                        <a:ext cx="1733551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522185"/>
              </p:ext>
            </p:extLst>
          </p:nvPr>
        </p:nvGraphicFramePr>
        <p:xfrm>
          <a:off x="3825875" y="3070225"/>
          <a:ext cx="41703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5" name="Equation" r:id="rId7" imgW="3848040" imgH="711000" progId="Equation.DSMT4">
                  <p:embed/>
                </p:oleObj>
              </mc:Choice>
              <mc:Fallback>
                <p:oleObj name="Equation" r:id="rId7" imgW="384804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75" y="3070225"/>
                        <a:ext cx="4170363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375979"/>
              </p:ext>
            </p:extLst>
          </p:nvPr>
        </p:nvGraphicFramePr>
        <p:xfrm>
          <a:off x="8448675" y="3009900"/>
          <a:ext cx="14017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6" name="Equation" r:id="rId9" imgW="1295280" imgH="685800" progId="Equation.DSMT4">
                  <p:embed/>
                </p:oleObj>
              </mc:Choice>
              <mc:Fallback>
                <p:oleObj name="Equation" r:id="rId9" imgW="129528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8675" y="3009900"/>
                        <a:ext cx="140176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846745"/>
              </p:ext>
            </p:extLst>
          </p:nvPr>
        </p:nvGraphicFramePr>
        <p:xfrm>
          <a:off x="2782888" y="5345113"/>
          <a:ext cx="2103437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7" name="Equation" r:id="rId11" imgW="1600200" imgH="609480" progId="Equation.DSMT4">
                  <p:embed/>
                </p:oleObj>
              </mc:Choice>
              <mc:Fallback>
                <p:oleObj name="Equation" r:id="rId11" imgW="16002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5345113"/>
                        <a:ext cx="2103437" cy="7445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207757"/>
              </p:ext>
            </p:extLst>
          </p:nvPr>
        </p:nvGraphicFramePr>
        <p:xfrm>
          <a:off x="5054600" y="5108575"/>
          <a:ext cx="2293938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8" name="Equation" r:id="rId13" imgW="2120760" imgH="609480" progId="Equation.DSMT4">
                  <p:embed/>
                </p:oleObj>
              </mc:Choice>
              <mc:Fallback>
                <p:oleObj name="Equation" r:id="rId13" imgW="212076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600" y="5108575"/>
                        <a:ext cx="2293938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768250"/>
              </p:ext>
            </p:extLst>
          </p:nvPr>
        </p:nvGraphicFramePr>
        <p:xfrm>
          <a:off x="5845439" y="5800729"/>
          <a:ext cx="546894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9" name="Equation" r:id="rId15" imgW="508000" imgH="241300" progId="Equation.DSMT4">
                  <p:embed/>
                </p:oleObj>
              </mc:Choice>
              <mc:Fallback>
                <p:oleObj name="Equation" r:id="rId15" imgW="508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5439" y="5800729"/>
                        <a:ext cx="546894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953102"/>
              </p:ext>
            </p:extLst>
          </p:nvPr>
        </p:nvGraphicFramePr>
        <p:xfrm>
          <a:off x="7673975" y="4733925"/>
          <a:ext cx="18034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0" name="Equation" r:id="rId17" imgW="1663560" imgH="444240" progId="Equation.DSMT4">
                  <p:embed/>
                </p:oleObj>
              </mc:Choice>
              <mc:Fallback>
                <p:oleObj name="Equation" r:id="rId17" imgW="16635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975" y="4733925"/>
                        <a:ext cx="1803400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894505"/>
              </p:ext>
            </p:extLst>
          </p:nvPr>
        </p:nvGraphicFramePr>
        <p:xfrm>
          <a:off x="7472362" y="5387975"/>
          <a:ext cx="228123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1" name="Equation" r:id="rId19" imgW="2108160" imgH="609480" progId="Equation.DSMT4">
                  <p:embed/>
                </p:oleObj>
              </mc:Choice>
              <mc:Fallback>
                <p:oleObj name="Equation" r:id="rId19" imgW="210816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2362" y="5387975"/>
                        <a:ext cx="2281238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159341"/>
              </p:ext>
            </p:extLst>
          </p:nvPr>
        </p:nvGraphicFramePr>
        <p:xfrm>
          <a:off x="400050" y="4654550"/>
          <a:ext cx="139382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2" name="Equation" r:id="rId21" imgW="1282680" imgH="241200" progId="Equation.DSMT4">
                  <p:embed/>
                </p:oleObj>
              </mc:Choice>
              <mc:Fallback>
                <p:oleObj name="Equation" r:id="rId21" imgW="12826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4654550"/>
                        <a:ext cx="1393825" cy="241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631589"/>
              </p:ext>
            </p:extLst>
          </p:nvPr>
        </p:nvGraphicFramePr>
        <p:xfrm>
          <a:off x="249238" y="4978400"/>
          <a:ext cx="16891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3" name="Equation" r:id="rId23" imgW="1562040" imgH="444240" progId="Equation.DSMT4">
                  <p:embed/>
                </p:oleObj>
              </mc:Choice>
              <mc:Fallback>
                <p:oleObj name="Equation" r:id="rId23" imgW="15620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4978400"/>
                        <a:ext cx="1689100" cy="447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146069"/>
              </p:ext>
            </p:extLst>
          </p:nvPr>
        </p:nvGraphicFramePr>
        <p:xfrm>
          <a:off x="219075" y="5383213"/>
          <a:ext cx="2306638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4" name="Equation" r:id="rId25" imgW="2133360" imgH="1015920" progId="Equation.DSMT4">
                  <p:embed/>
                </p:oleObj>
              </mc:Choice>
              <mc:Fallback>
                <p:oleObj name="Equation" r:id="rId25" imgW="2133360" imgH="1015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" y="5383213"/>
                        <a:ext cx="2306638" cy="1012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 bwMode="auto">
          <a:xfrm>
            <a:off x="76200" y="4635499"/>
            <a:ext cx="2524658" cy="193358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628900" y="5365165"/>
            <a:ext cx="2349318" cy="73083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016318" y="5111750"/>
            <a:ext cx="2375082" cy="98425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439025" y="4702174"/>
            <a:ext cx="2438400" cy="13938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643668" y="681041"/>
            <a:ext cx="4990836" cy="1617663"/>
            <a:chOff x="2440305" y="681039"/>
            <a:chExt cx="4606925" cy="1617663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305" y="681039"/>
              <a:ext cx="4606925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 bwMode="auto">
            <a:xfrm>
              <a:off x="3162300" y="1604170"/>
              <a:ext cx="6985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5617084"/>
                </p:ext>
              </p:extLst>
            </p:nvPr>
          </p:nvGraphicFramePr>
          <p:xfrm>
            <a:off x="3422650" y="1383719"/>
            <a:ext cx="219710" cy="20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95" name="Equation" r:id="rId28" imgW="152280" imgH="139680" progId="Equation.DSMT4">
                    <p:embed/>
                  </p:oleObj>
                </mc:Choice>
                <mc:Fallback>
                  <p:oleObj name="Equation" r:id="rId28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2650" y="1383719"/>
                          <a:ext cx="219710" cy="20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Rectangle 37"/>
          <p:cNvSpPr/>
          <p:nvPr/>
        </p:nvSpPr>
        <p:spPr>
          <a:xfrm>
            <a:off x="990600" y="529840"/>
            <a:ext cx="7058026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Schematic illustration of dislocation pile-up at a grain boundary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82975" y="2332444"/>
            <a:ext cx="2959096" cy="738631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The Peach –Kohler force vanish at each point throughout the pile up in equilibrium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5927" y="3716773"/>
            <a:ext cx="2335748" cy="738631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Condition can be represented by an the continuum theory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522358" y="2547887"/>
            <a:ext cx="2355067" cy="30774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Dislocation density function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724151" y="4983742"/>
            <a:ext cx="2273117" cy="307744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Number of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dislocations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>
            <a:off x="3425825" y="2482945"/>
            <a:ext cx="378354" cy="108042"/>
          </a:xfrm>
          <a:prstGeom prst="righ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9766641" flipV="1">
            <a:off x="2718211" y="3664498"/>
            <a:ext cx="1028671" cy="141572"/>
          </a:xfrm>
          <a:prstGeom prst="righ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ight Arrow 45"/>
          <p:cNvSpPr/>
          <p:nvPr/>
        </p:nvSpPr>
        <p:spPr bwMode="auto">
          <a:xfrm>
            <a:off x="7997829" y="3242439"/>
            <a:ext cx="378354" cy="108042"/>
          </a:xfrm>
          <a:prstGeom prst="righ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2000" y="1227945"/>
            <a:ext cx="2148250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activation stress of source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852603"/>
              </p:ext>
            </p:extLst>
          </p:nvPr>
        </p:nvGraphicFramePr>
        <p:xfrm>
          <a:off x="2971800" y="1219200"/>
          <a:ext cx="3587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6" name="Equation" r:id="rId30" imgW="330120" imgH="228600" progId="Equation.DSMT4">
                  <p:embed/>
                </p:oleObj>
              </mc:Choice>
              <mc:Fallback>
                <p:oleObj name="Equation" r:id="rId30" imgW="330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219200"/>
                        <a:ext cx="358775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997829" y="4313515"/>
            <a:ext cx="1154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Yield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stress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821843" y="899140"/>
            <a:ext cx="1855558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Improved link with DDD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39086" y="4614394"/>
            <a:ext cx="2321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latin typeface="Arial" pitchFamily="34" charset="0"/>
                <a:cs typeface="Arial" pitchFamily="34" charset="0"/>
              </a:rPr>
              <a:t>Force on the leading dislocation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23</a:t>
            </a:fld>
            <a:endParaRPr lang="fr-FR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210390"/>
              </p:ext>
            </p:extLst>
          </p:nvPr>
        </p:nvGraphicFramePr>
        <p:xfrm>
          <a:off x="3074256" y="4114800"/>
          <a:ext cx="3402744" cy="184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1" name="Equation" r:id="rId5" imgW="2438280" imgH="1422360" progId="Equation.DSMT4">
                  <p:embed/>
                </p:oleObj>
              </mc:Choice>
              <mc:Fallback>
                <p:oleObj name="Equation" r:id="rId5" imgW="2438280" imgH="1422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256" y="4114800"/>
                        <a:ext cx="3402744" cy="18445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901924"/>
              </p:ext>
            </p:extLst>
          </p:nvPr>
        </p:nvGraphicFramePr>
        <p:xfrm>
          <a:off x="3733800" y="3048000"/>
          <a:ext cx="218443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2" name="Equation" r:id="rId7" imgW="1320480" imgH="545760" progId="Equation.DSMT4">
                  <p:embed/>
                </p:oleObj>
              </mc:Choice>
              <mc:Fallback>
                <p:oleObj name="Equation" r:id="rId7" imgW="132048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048000"/>
                        <a:ext cx="2184432" cy="833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 bwMode="auto">
          <a:xfrm>
            <a:off x="2895600" y="2895600"/>
            <a:ext cx="4036727" cy="32004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16682" y="570851"/>
            <a:ext cx="7058026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Schematic illustration of dislocation pile-up at a grain boundary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9028"/>
            <a:ext cx="3100512" cy="144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947" y="956102"/>
            <a:ext cx="3284761" cy="154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1057" y="6127234"/>
            <a:ext cx="3226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dirty="0" smtClean="0">
                <a:solidFill>
                  <a:srgbClr val="000000"/>
                </a:solidFill>
              </a:rPr>
              <a:t>(</a:t>
            </a:r>
            <a:r>
              <a:rPr lang="en-GB" dirty="0" err="1"/>
              <a:t>Chakravarthy</a:t>
            </a:r>
            <a:r>
              <a:rPr lang="en-GB" dirty="0"/>
              <a:t> 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and </a:t>
            </a:r>
            <a:r>
              <a:rPr lang="en-GB" dirty="0" smtClean="0">
                <a:solidFill>
                  <a:srgbClr val="000000"/>
                </a:solidFill>
              </a:rPr>
              <a:t>Curtin, 2010)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24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4" y="1068517"/>
            <a:ext cx="6033029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387" y="911564"/>
            <a:ext cx="1979480" cy="2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01460" y="3352800"/>
            <a:ext cx="4461140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dirty="0"/>
              <a:t>In Cu (</a:t>
            </a:r>
            <a:r>
              <a:rPr lang="en-GB" dirty="0" err="1" smtClean="0"/>
              <a:t>Chassagne</a:t>
            </a:r>
            <a:r>
              <a:rPr lang="en-GB" dirty="0" smtClean="0"/>
              <a:t> et al. 2011</a:t>
            </a:r>
            <a:r>
              <a:rPr lang="en-GB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934201" y="3536436"/>
            <a:ext cx="3329517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lvl="0" algn="ctr"/>
            <a:r>
              <a:rPr lang="en-GB" dirty="0">
                <a:solidFill>
                  <a:srgbClr val="000000"/>
                </a:solidFill>
              </a:rPr>
              <a:t>In Cu-4.5% Al (Swann and Nutting, 1961)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516237"/>
            <a:ext cx="6233796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dirty="0"/>
              <a:t>Transmission electron micrograph of  a dislocations a pile up</a:t>
            </a: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2736143" y="3720628"/>
            <a:ext cx="5353189" cy="2950372"/>
            <a:chOff x="3009" y="9066"/>
            <a:chExt cx="7349" cy="415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3009" y="9066"/>
              <a:ext cx="6069" cy="4155"/>
              <a:chOff x="0" y="0"/>
              <a:chExt cx="7677150" cy="4819650"/>
            </a:xfrm>
          </p:grpSpPr>
          <p:grpSp>
            <p:nvGrpSpPr>
              <p:cNvPr id="14" name="Group 2"/>
              <p:cNvGrpSpPr>
                <a:grpSpLocks/>
              </p:cNvGrpSpPr>
              <p:nvPr/>
            </p:nvGrpSpPr>
            <p:grpSpPr bwMode="auto">
              <a:xfrm>
                <a:off x="0" y="0"/>
                <a:ext cx="7515225" cy="4819650"/>
                <a:chOff x="0" y="0"/>
                <a:chExt cx="7515225" cy="4819650"/>
              </a:xfrm>
            </p:grpSpPr>
            <p:pic>
              <p:nvPicPr>
                <p:cNvPr id="17" name="Picture 5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7427913" cy="48196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4F81BD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8" name="Group 6"/>
                <p:cNvGrpSpPr>
                  <a:grpSpLocks/>
                </p:cNvGrpSpPr>
                <p:nvPr/>
              </p:nvGrpSpPr>
              <p:grpSpPr bwMode="auto">
                <a:xfrm>
                  <a:off x="5337810" y="741037"/>
                  <a:ext cx="2177415" cy="510548"/>
                  <a:chOff x="5337810" y="741037"/>
                  <a:chExt cx="2177415" cy="510548"/>
                </a:xfrm>
              </p:grpSpPr>
              <p:pic>
                <p:nvPicPr>
                  <p:cNvPr id="19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59089">
                    <a:off x="6201727" y="891066"/>
                    <a:ext cx="266700" cy="2190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4F81BD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EEECE1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59089">
                    <a:off x="7027227" y="741037"/>
                    <a:ext cx="266700" cy="2190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4F81BD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EEECE1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1" name="Straight Connector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337810" y="866775"/>
                    <a:ext cx="2177415" cy="384810"/>
                  </a:xfrm>
                  <a:prstGeom prst="line">
                    <a:avLst/>
                  </a:prstGeom>
                  <a:noFill/>
                  <a:ln w="12700" algn="ctr">
                    <a:solidFill>
                      <a:srgbClr val="00B05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3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5" name="Rectangle 3"/>
              <p:cNvSpPr>
                <a:spLocks noChangeArrowheads="1"/>
              </p:cNvSpPr>
              <p:nvPr/>
            </p:nvSpPr>
            <p:spPr bwMode="auto">
              <a:xfrm>
                <a:off x="1962150" y="1558925"/>
                <a:ext cx="1955800" cy="406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4"/>
              <p:cNvSpPr>
                <a:spLocks noChangeArrowheads="1"/>
              </p:cNvSpPr>
              <p:nvPr/>
            </p:nvSpPr>
            <p:spPr bwMode="auto">
              <a:xfrm>
                <a:off x="5721350" y="1405255"/>
                <a:ext cx="1955800" cy="1536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4234" y="10410"/>
              <a:ext cx="2514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1300">
                  <a:latin typeface="Times New Roman" pitchFamily="18" charset="0"/>
                  <a:cs typeface="Times New Roman" pitchFamily="18" charset="0"/>
                </a:rPr>
                <a:t>Dislocation source</a:t>
              </a:r>
              <a:endParaRPr lang="en-US" sz="13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7844" y="9962"/>
              <a:ext cx="2514" cy="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Transmission of dislocation by high stress concentration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 bwMode="auto">
          <a:xfrm>
            <a:off x="-1023619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1.Interactions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Between Screw Dislocations and Coherent GB</a:t>
            </a:r>
          </a:p>
        </p:txBody>
      </p:sp>
    </p:spTree>
    <p:extLst>
      <p:ext uri="{BB962C8B-B14F-4D97-AF65-F5344CB8AC3E}">
        <p14:creationId xmlns:p14="http://schemas.microsoft.com/office/powerpoint/2010/main" val="39073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25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96089"/>
            <a:ext cx="3043791" cy="106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76500" y="529837"/>
            <a:ext cx="5448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Schematic illustration of dislocation pile-up at a grain boundary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99314" y="5830669"/>
            <a:ext cx="4278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Number of dislocation in pile up before transmission</a:t>
            </a:r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177196"/>
              </p:ext>
            </p:extLst>
          </p:nvPr>
        </p:nvGraphicFramePr>
        <p:xfrm>
          <a:off x="1945796" y="5624668"/>
          <a:ext cx="1122908" cy="41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3" name="Equation" r:id="rId6" imgW="660240" imgH="241200" progId="Equation.DSMT4">
                  <p:embed/>
                </p:oleObj>
              </mc:Choice>
              <mc:Fallback>
                <p:oleObj name="Equation" r:id="rId6" imgW="6602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5796" y="5624668"/>
                        <a:ext cx="1122908" cy="412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4194" r="8965"/>
          <a:stretch/>
        </p:blipFill>
        <p:spPr bwMode="auto">
          <a:xfrm>
            <a:off x="4876800" y="2855111"/>
            <a:ext cx="4941247" cy="285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163821" y="1096089"/>
            <a:ext cx="3276600" cy="1064700"/>
            <a:chOff x="2440305" y="681039"/>
            <a:chExt cx="4606925" cy="161766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305" y="681039"/>
              <a:ext cx="4606925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 bwMode="auto">
            <a:xfrm>
              <a:off x="3162300" y="1604170"/>
              <a:ext cx="6985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5062305"/>
                </p:ext>
              </p:extLst>
            </p:nvPr>
          </p:nvGraphicFramePr>
          <p:xfrm>
            <a:off x="3422650" y="1383719"/>
            <a:ext cx="219710" cy="20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84" name="Equation" r:id="rId10" imgW="152280" imgH="139680" progId="Equation.DSMT4">
                    <p:embed/>
                  </p:oleObj>
                </mc:Choice>
                <mc:Fallback>
                  <p:oleObj name="Equation" r:id="rId10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2650" y="1383719"/>
                          <a:ext cx="219710" cy="20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4970" r="6706"/>
          <a:stretch/>
        </p:blipFill>
        <p:spPr bwMode="auto">
          <a:xfrm>
            <a:off x="0" y="2855110"/>
            <a:ext cx="5014500" cy="275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sosceles Triangle 6"/>
          <p:cNvSpPr/>
          <p:nvPr/>
        </p:nvSpPr>
        <p:spPr>
          <a:xfrm>
            <a:off x="9515475" y="4058381"/>
            <a:ext cx="114300" cy="9598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Isosceles Triangle 18"/>
          <p:cNvSpPr/>
          <p:nvPr/>
        </p:nvSpPr>
        <p:spPr>
          <a:xfrm>
            <a:off x="8449946" y="4047394"/>
            <a:ext cx="114300" cy="9598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Isosceles Triangle 21"/>
          <p:cNvSpPr/>
          <p:nvPr/>
        </p:nvSpPr>
        <p:spPr>
          <a:xfrm>
            <a:off x="7429500" y="4058381"/>
            <a:ext cx="114300" cy="9598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Isosceles Triangle 24"/>
          <p:cNvSpPr/>
          <p:nvPr/>
        </p:nvSpPr>
        <p:spPr>
          <a:xfrm>
            <a:off x="5744003" y="4962525"/>
            <a:ext cx="114300" cy="9598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>
            <a:stCxn id="25" idx="5"/>
            <a:endCxn id="22" idx="1"/>
          </p:cNvCxnSpPr>
          <p:nvPr/>
        </p:nvCxnSpPr>
        <p:spPr>
          <a:xfrm flipV="1">
            <a:off x="5829728" y="4106372"/>
            <a:ext cx="1628347" cy="904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5"/>
          </p:cNvCxnSpPr>
          <p:nvPr/>
        </p:nvCxnSpPr>
        <p:spPr>
          <a:xfrm flipV="1">
            <a:off x="7515225" y="4096847"/>
            <a:ext cx="2095072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1.Interactions Between 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Dislocations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and Coherent TB by QC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324600" y="3960936"/>
            <a:ext cx="203751" cy="23006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562600" y="3593068"/>
            <a:ext cx="1628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Classic model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>
            <a:endCxn id="28" idx="2"/>
          </p:cNvCxnSpPr>
          <p:nvPr/>
        </p:nvCxnSpPr>
        <p:spPr>
          <a:xfrm flipH="1" flipV="1">
            <a:off x="8069211" y="3350736"/>
            <a:ext cx="814173" cy="428462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255037" y="2981404"/>
            <a:ext cx="1628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00FF"/>
                </a:solidFill>
              </a:rPr>
              <a:t>New model</a:t>
            </a:r>
            <a:endParaRPr lang="en-GB" dirty="0">
              <a:solidFill>
                <a:srgbClr val="FF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8329399" y="4154362"/>
            <a:ext cx="177697" cy="475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515225" y="4593193"/>
            <a:ext cx="1628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DDD results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62000" y="4482669"/>
            <a:ext cx="1447801" cy="4798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447800" y="4114800"/>
            <a:ext cx="1628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Classic model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914400" y="3718088"/>
            <a:ext cx="940487" cy="766044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532491" y="3433202"/>
            <a:ext cx="1628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00FF"/>
                </a:solidFill>
              </a:rPr>
              <a:t>New model</a:t>
            </a:r>
            <a:endParaRPr lang="en-GB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26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653878"/>
              </p:ext>
            </p:extLst>
          </p:nvPr>
        </p:nvGraphicFramePr>
        <p:xfrm>
          <a:off x="6235267" y="1076710"/>
          <a:ext cx="1639131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2" name="Equation" r:id="rId5" imgW="774360" imgH="507960" progId="Equation.DSMT4">
                  <p:embed/>
                </p:oleObj>
              </mc:Choice>
              <mc:Fallback>
                <p:oleObj name="Equation" r:id="rId5" imgW="7743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5267" y="1076710"/>
                        <a:ext cx="1639131" cy="992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1828800" y="529840"/>
            <a:ext cx="7058026" cy="338522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Schematic illustration of dislocation pile-up at a grain boundary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90800" y="953897"/>
            <a:ext cx="3335645" cy="1076899"/>
            <a:chOff x="602534" y="1053194"/>
            <a:chExt cx="3335645" cy="1076899"/>
          </a:xfrm>
        </p:grpSpPr>
        <p:grpSp>
          <p:nvGrpSpPr>
            <p:cNvPr id="34" name="Group 33"/>
            <p:cNvGrpSpPr/>
            <p:nvPr/>
          </p:nvGrpSpPr>
          <p:grpSpPr>
            <a:xfrm>
              <a:off x="606163" y="1053194"/>
              <a:ext cx="3332016" cy="1076899"/>
              <a:chOff x="2440305" y="681039"/>
              <a:chExt cx="4606925" cy="1617663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0305" y="681039"/>
                <a:ext cx="4606925" cy="1617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6" name="Straight Arrow Connector 35"/>
              <p:cNvCxnSpPr/>
              <p:nvPr/>
            </p:nvCxnSpPr>
            <p:spPr bwMode="auto">
              <a:xfrm>
                <a:off x="3162300" y="1604170"/>
                <a:ext cx="69850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graphicFrame>
            <p:nvGraphicFramePr>
              <p:cNvPr id="37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9384990"/>
                  </p:ext>
                </p:extLst>
              </p:nvPr>
            </p:nvGraphicFramePr>
            <p:xfrm>
              <a:off x="3422650" y="1383719"/>
              <a:ext cx="219710" cy="20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73" name="Equation" r:id="rId8" imgW="152280" imgH="139680" progId="Equation.DSMT4">
                      <p:embed/>
                    </p:oleObj>
                  </mc:Choice>
                  <mc:Fallback>
                    <p:oleObj name="Equation" r:id="rId8" imgW="152280" imgH="1396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22650" y="1383719"/>
                            <a:ext cx="219710" cy="20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5816757"/>
                </p:ext>
              </p:extLst>
            </p:nvPr>
          </p:nvGraphicFramePr>
          <p:xfrm>
            <a:off x="602534" y="1103061"/>
            <a:ext cx="354590" cy="453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4" name="Equation" r:id="rId10" imgW="164880" imgH="228600" progId="Equation.DSMT4">
                    <p:embed/>
                  </p:oleObj>
                </mc:Choice>
                <mc:Fallback>
                  <p:oleObj name="Equation" r:id="rId10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534" y="1103061"/>
                          <a:ext cx="354590" cy="4532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" name="Title 1"/>
          <p:cNvSpPr txBox="1">
            <a:spLocks/>
          </p:cNvSpPr>
          <p:nvPr/>
        </p:nvSpPr>
        <p:spPr bwMode="auto">
          <a:xfrm>
            <a:off x="-1023619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2.Interactions Between Screw Dislocations and Coherent GB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26" y="2282171"/>
            <a:ext cx="4091363" cy="379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07148" y="6076494"/>
            <a:ext cx="2133918" cy="456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Delincé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, M. 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et al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. 2007)</a:t>
            </a:r>
            <a:endParaRPr lang="en-GB" sz="14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895600" y="3810000"/>
            <a:ext cx="16002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054833" y="5330171"/>
            <a:ext cx="2404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latin typeface="Arial" pitchFamily="34" charset="0"/>
                <a:cs typeface="Arial" pitchFamily="34" charset="0"/>
              </a:rPr>
              <a:t>w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length of dislocation arrangement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944551"/>
              </p:ext>
            </p:extLst>
          </p:nvPr>
        </p:nvGraphicFramePr>
        <p:xfrm>
          <a:off x="271276" y="3352800"/>
          <a:ext cx="2363787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5" name="Equation" r:id="rId13" imgW="1117440" imgH="558720" progId="Equation.DSMT4">
                  <p:embed/>
                </p:oleObj>
              </mc:Choice>
              <mc:Fallback>
                <p:oleObj name="Equation" r:id="rId13" imgW="1117440" imgH="55872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276" y="3352800"/>
                        <a:ext cx="2363787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13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27</a:t>
            </a:fld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4" name="Group 33"/>
          <p:cNvGrpSpPr/>
          <p:nvPr/>
        </p:nvGrpSpPr>
        <p:grpSpPr>
          <a:xfrm>
            <a:off x="2643668" y="681041"/>
            <a:ext cx="4990836" cy="1617663"/>
            <a:chOff x="2440305" y="681039"/>
            <a:chExt cx="4606925" cy="1617663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305" y="681039"/>
              <a:ext cx="4606925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 bwMode="auto">
            <a:xfrm>
              <a:off x="3162300" y="1604170"/>
              <a:ext cx="6985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2950752"/>
                </p:ext>
              </p:extLst>
            </p:nvPr>
          </p:nvGraphicFramePr>
          <p:xfrm>
            <a:off x="3422650" y="1383719"/>
            <a:ext cx="219710" cy="20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95" name="Equation" r:id="rId6" imgW="152280" imgH="139680" progId="Equation.DSMT4">
                    <p:embed/>
                  </p:oleObj>
                </mc:Choice>
                <mc:Fallback>
                  <p:oleObj name="Equation" r:id="rId6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2650" y="1383719"/>
                          <a:ext cx="219710" cy="20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Rectangle 37"/>
          <p:cNvSpPr/>
          <p:nvPr/>
        </p:nvSpPr>
        <p:spPr>
          <a:xfrm>
            <a:off x="990600" y="529840"/>
            <a:ext cx="7058026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Schematic illustration of dislocation pile-up at a grain boundary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606790"/>
              </p:ext>
            </p:extLst>
          </p:nvPr>
        </p:nvGraphicFramePr>
        <p:xfrm>
          <a:off x="2465388" y="1036638"/>
          <a:ext cx="7112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6" name="Equation" r:id="rId8" imgW="330120" imgH="228600" progId="Equation.DSMT4">
                  <p:embed/>
                </p:oleObj>
              </mc:Choice>
              <mc:Fallback>
                <p:oleObj name="Equation" r:id="rId8" imgW="330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5388" y="1036638"/>
                        <a:ext cx="7112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itle 1"/>
          <p:cNvSpPr txBox="1">
            <a:spLocks/>
          </p:cNvSpPr>
          <p:nvPr/>
        </p:nvSpPr>
        <p:spPr bwMode="auto">
          <a:xfrm>
            <a:off x="-1023619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1.Interactions </a:t>
            </a:r>
            <a:r>
              <a:rPr lang="en-GB" sz="2300" kern="0" dirty="0">
                <a:solidFill>
                  <a:srgbClr val="FFFFFF"/>
                </a:solidFill>
                <a:effectLst/>
                <a:latin typeface="Arial"/>
              </a:rPr>
              <a:t>Between Screw Dislocations and Coherent GB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248400" y="4953000"/>
            <a:ext cx="0" cy="53340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028700" y="2362200"/>
            <a:ext cx="6134100" cy="3602663"/>
            <a:chOff x="1600200" y="2362200"/>
            <a:chExt cx="6134100" cy="3602663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" t="-520" r="6692"/>
            <a:stretch/>
          </p:blipFill>
          <p:spPr bwMode="auto">
            <a:xfrm>
              <a:off x="1600200" y="2362200"/>
              <a:ext cx="6134100" cy="3602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6248400" y="4953000"/>
              <a:ext cx="12954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2579084"/>
                </p:ext>
              </p:extLst>
            </p:nvPr>
          </p:nvGraphicFramePr>
          <p:xfrm>
            <a:off x="6494463" y="4656138"/>
            <a:ext cx="803275" cy="296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97" name="Equation" r:id="rId11" imgW="444240" imgH="177480" progId="Equation.DSMT4">
                    <p:embed/>
                  </p:oleObj>
                </mc:Choice>
                <mc:Fallback>
                  <p:oleObj name="Equation" r:id="rId11" imgW="444240" imgH="177480" progId="Equation.DSMT4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94463" y="4656138"/>
                          <a:ext cx="803275" cy="296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4342767" y="5026223"/>
              <a:ext cx="121983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en-GB" sz="1400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source</a:t>
              </a:r>
              <a:r>
                <a:rPr lang="en-GB" sz="14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=0.25D</a:t>
              </a:r>
              <a:endPara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23967" y="3886200"/>
              <a:ext cx="114363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en-GB" sz="1400" baseline="-25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source</a:t>
              </a:r>
              <a:r>
                <a:rPr lang="en-GB" sz="1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=0.1D</a:t>
              </a:r>
              <a:endParaRPr lang="en-GB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344672" y="5994767"/>
            <a:ext cx="3675128" cy="338522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Distribution of density of dislocation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251357"/>
              </p:ext>
            </p:extLst>
          </p:nvPr>
        </p:nvGraphicFramePr>
        <p:xfrm>
          <a:off x="7366000" y="3333750"/>
          <a:ext cx="183197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8" name="Equation" r:id="rId13" imgW="850680" imgH="431640" progId="Equation.DSMT4">
                  <p:embed/>
                </p:oleObj>
              </mc:Choice>
              <mc:Fallback>
                <p:oleObj name="Equation" r:id="rId13" imgW="850680" imgH="431640" progId="Equation.DSMT4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00" y="3333750"/>
                        <a:ext cx="183197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943201"/>
              </p:ext>
            </p:extLst>
          </p:nvPr>
        </p:nvGraphicFramePr>
        <p:xfrm>
          <a:off x="7038975" y="4398963"/>
          <a:ext cx="27082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9" name="Equation" r:id="rId15" imgW="1523880" imgH="444240" progId="Equation.DSMT4">
                  <p:embed/>
                </p:oleObj>
              </mc:Choice>
              <mc:Fallback>
                <p:oleObj name="Equation" r:id="rId15" imgW="1523880" imgH="44424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8975" y="4398963"/>
                        <a:ext cx="2708275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02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28</a:t>
            </a:fld>
            <a:endParaRPr lang="fr-FR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-944880" y="-152400"/>
            <a:ext cx="1139952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2.Triple Junction by QC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93463" y="645689"/>
            <a:ext cx="5279392" cy="3026283"/>
            <a:chOff x="3997957" y="1820454"/>
            <a:chExt cx="5279392" cy="3026283"/>
          </a:xfrm>
        </p:grpSpPr>
        <p:sp>
          <p:nvSpPr>
            <p:cNvPr id="42" name="TextBox 41"/>
            <p:cNvSpPr txBox="1"/>
            <p:nvPr/>
          </p:nvSpPr>
          <p:spPr>
            <a:xfrm>
              <a:off x="8796394" y="3059735"/>
              <a:ext cx="48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GB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587" y="1820454"/>
              <a:ext cx="4464908" cy="2847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6256695" y="4538960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97957" y="2994771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H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66936" y="2284673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46339" y="1999757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08238" y="2664258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66936" y="3758346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046339" y="3542697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23478" y="4149943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686781" y="3336938"/>
              <a:ext cx="13983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Grain boundary 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flipV="1">
              <a:off x="5181857" y="3314228"/>
              <a:ext cx="193770" cy="6135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5661071" y="1981462"/>
              <a:ext cx="8488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Grain 1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84529" y="4187792"/>
              <a:ext cx="8488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Grain 2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829136" y="3283450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46639" y="3067801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77118" y="3675047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367860" y="3502655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GB" sz="1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52620" y="2699064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866154" y="3106132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GB" sz="1400" b="1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24786" y="2980957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28054" y="2526990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879764" y="3689766"/>
              <a:ext cx="62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GB" sz="1400" b="1" baseline="-25000" dirty="0" smtClean="0">
                  <a:latin typeface="Times New Roman" pitchFamily="18" charset="0"/>
                  <a:cs typeface="Times New Roman" pitchFamily="18" charset="0"/>
                </a:rPr>
                <a:t>23</a:t>
              </a:r>
              <a:r>
                <a:rPr lang="en-GB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404691" y="2762291"/>
              <a:ext cx="8488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Grain 3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>
              <a:off x="4705831" y="4592148"/>
              <a:ext cx="3456272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4286731" y="1999757"/>
              <a:ext cx="0" cy="245796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68" name="TextBox 67"/>
          <p:cNvSpPr txBox="1"/>
          <p:nvPr/>
        </p:nvSpPr>
        <p:spPr>
          <a:xfrm>
            <a:off x="6889703" y="1499891"/>
            <a:ext cx="28098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" pitchFamily="18" charset="0"/>
                <a:cs typeface="Times" pitchFamily="18" charset="0"/>
              </a:rPr>
              <a:t>Σ</a:t>
            </a:r>
            <a:r>
              <a:rPr lang="en-GB" baseline="-25000" dirty="0" smtClean="0">
                <a:latin typeface="Times" pitchFamily="18" charset="0"/>
                <a:cs typeface="Times" pitchFamily="18" charset="0"/>
              </a:rPr>
              <a:t>12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 = 9</a:t>
            </a:r>
          </a:p>
          <a:p>
            <a:r>
              <a:rPr lang="el-GR" dirty="0" smtClean="0">
                <a:latin typeface="Times" pitchFamily="18" charset="0"/>
                <a:cs typeface="Times" pitchFamily="18" charset="0"/>
              </a:rPr>
              <a:t>Σ</a:t>
            </a:r>
            <a:r>
              <a:rPr lang="en-GB" baseline="-25000" dirty="0" smtClean="0">
                <a:latin typeface="Times" pitchFamily="18" charset="0"/>
                <a:cs typeface="Times" pitchFamily="18" charset="0"/>
              </a:rPr>
              <a:t>23 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=  27</a:t>
            </a:r>
          </a:p>
          <a:p>
            <a:r>
              <a:rPr lang="el-GR" dirty="0" smtClean="0">
                <a:latin typeface="Times" pitchFamily="18" charset="0"/>
                <a:cs typeface="Times" pitchFamily="18" charset="0"/>
              </a:rPr>
              <a:t>Σ</a:t>
            </a:r>
            <a:r>
              <a:rPr lang="en-GB" baseline="-25000" dirty="0" smtClean="0">
                <a:latin typeface="Times" pitchFamily="18" charset="0"/>
                <a:cs typeface="Times" pitchFamily="18" charset="0"/>
              </a:rPr>
              <a:t>13 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= 3</a:t>
            </a:r>
          </a:p>
          <a:p>
            <a:r>
              <a:rPr lang="el-GR" dirty="0" smtClean="0">
                <a:latin typeface="Times" pitchFamily="18" charset="0"/>
                <a:cs typeface="Times" pitchFamily="18" charset="0"/>
              </a:rPr>
              <a:t>α</a:t>
            </a:r>
            <a:r>
              <a:rPr lang="en-GB" baseline="-25000" dirty="0" smtClean="0">
                <a:latin typeface="Times" pitchFamily="18" charset="0"/>
                <a:cs typeface="Times" pitchFamily="18" charset="0"/>
              </a:rPr>
              <a:t>1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GB" dirty="0">
                <a:latin typeface="Times" pitchFamily="18" charset="0"/>
                <a:cs typeface="Times" pitchFamily="18" charset="0"/>
              </a:rPr>
              <a:t>= 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163.14</a:t>
            </a:r>
          </a:p>
          <a:p>
            <a:r>
              <a:rPr lang="el-GR" dirty="0" smtClean="0">
                <a:latin typeface="Times" pitchFamily="18" charset="0"/>
                <a:cs typeface="Times" pitchFamily="18" charset="0"/>
              </a:rPr>
              <a:t>α</a:t>
            </a:r>
            <a:r>
              <a:rPr lang="en-GB" baseline="-25000" dirty="0" smtClean="0">
                <a:latin typeface="Times" pitchFamily="18" charset="0"/>
                <a:cs typeface="Times" pitchFamily="18" charset="0"/>
              </a:rPr>
              <a:t>2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GB" dirty="0">
                <a:latin typeface="Times" pitchFamily="18" charset="0"/>
                <a:cs typeface="Times" pitchFamily="18" charset="0"/>
              </a:rPr>
              <a:t>= 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125.10</a:t>
            </a:r>
            <a:endParaRPr lang="en-GB" dirty="0">
              <a:latin typeface="Times" pitchFamily="18" charset="0"/>
              <a:cs typeface="Times" pitchFamily="18" charset="0"/>
            </a:endParaRPr>
          </a:p>
          <a:p>
            <a:r>
              <a:rPr lang="el-GR" dirty="0" smtClean="0">
                <a:latin typeface="Times" pitchFamily="18" charset="0"/>
                <a:cs typeface="Times" pitchFamily="18" charset="0"/>
              </a:rPr>
              <a:t>α</a:t>
            </a:r>
            <a:r>
              <a:rPr lang="en-GB" baseline="-25000" dirty="0" smtClean="0">
                <a:latin typeface="Times" pitchFamily="18" charset="0"/>
                <a:cs typeface="Times" pitchFamily="18" charset="0"/>
              </a:rPr>
              <a:t>3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GB" dirty="0">
                <a:latin typeface="Times" pitchFamily="18" charset="0"/>
                <a:cs typeface="Times" pitchFamily="18" charset="0"/>
              </a:rPr>
              <a:t>= </a:t>
            </a:r>
            <a:r>
              <a:rPr lang="en-GB" dirty="0" smtClean="0">
                <a:latin typeface="Times" pitchFamily="18" charset="0"/>
                <a:cs typeface="Times" pitchFamily="18" charset="0"/>
              </a:rPr>
              <a:t>71.76</a:t>
            </a:r>
          </a:p>
          <a:p>
            <a:r>
              <a:rPr lang="en-GB" dirty="0" smtClean="0">
                <a:latin typeface="Times" pitchFamily="18" charset="0"/>
                <a:cs typeface="Times" pitchFamily="18" charset="0"/>
              </a:rPr>
              <a:t>H=164</a:t>
            </a:r>
          </a:p>
          <a:p>
            <a:r>
              <a:rPr lang="en-GB" dirty="0" smtClean="0">
                <a:latin typeface="Times" pitchFamily="18" charset="0"/>
                <a:cs typeface="Times" pitchFamily="18" charset="0"/>
              </a:rPr>
              <a:t>L=160</a:t>
            </a:r>
            <a:endParaRPr lang="en-GB" dirty="0">
              <a:latin typeface="Times" pitchFamily="18" charset="0"/>
              <a:cs typeface="Times" pitchFamily="18" charset="0"/>
            </a:endParaRPr>
          </a:p>
          <a:p>
            <a:endParaRPr lang="en-GB" dirty="0">
              <a:latin typeface="Times" pitchFamily="18" charset="0"/>
              <a:cs typeface="Times" pitchFamily="18" charset="0"/>
            </a:endParaRPr>
          </a:p>
          <a:p>
            <a:endParaRPr lang="en-GB" dirty="0">
              <a:latin typeface="Times" pitchFamily="18" charset="0"/>
              <a:cs typeface="Times" pitchFamily="18" charset="0"/>
            </a:endParaRPr>
          </a:p>
        </p:txBody>
      </p:sp>
      <p:cxnSp>
        <p:nvCxnSpPr>
          <p:cNvPr id="69" name="Straight Connector 68"/>
          <p:cNvCxnSpPr>
            <a:stCxn id="71" idx="1"/>
          </p:cNvCxnSpPr>
          <p:nvPr/>
        </p:nvCxnSpPr>
        <p:spPr bwMode="auto">
          <a:xfrm flipH="1">
            <a:off x="793463" y="2076192"/>
            <a:ext cx="2401278" cy="15288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0" name="Straight Connector 69"/>
          <p:cNvCxnSpPr>
            <a:stCxn id="61" idx="1"/>
          </p:cNvCxnSpPr>
          <p:nvPr/>
        </p:nvCxnSpPr>
        <p:spPr bwMode="auto">
          <a:xfrm>
            <a:off x="3661660" y="2085256"/>
            <a:ext cx="1968341" cy="15867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1" name="Rectangle 70"/>
          <p:cNvSpPr/>
          <p:nvPr/>
        </p:nvSpPr>
        <p:spPr bwMode="auto">
          <a:xfrm>
            <a:off x="3194741" y="1931852"/>
            <a:ext cx="480529" cy="28867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792721" y="545784"/>
            <a:ext cx="2215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l-GR" sz="2800" dirty="0">
                <a:latin typeface="Times" pitchFamily="18" charset="0"/>
                <a:cs typeface="Times" pitchFamily="18" charset="0"/>
              </a:rPr>
              <a:t>Σ</a:t>
            </a:r>
            <a:r>
              <a:rPr lang="en-GB" sz="2800" baseline="-25000" dirty="0">
                <a:latin typeface="Times" pitchFamily="18" charset="0"/>
                <a:cs typeface="Times" pitchFamily="18" charset="0"/>
              </a:rPr>
              <a:t>1</a:t>
            </a:r>
            <a:r>
              <a:rPr lang="en-GB" sz="2800" dirty="0">
                <a:latin typeface="Times" pitchFamily="18" charset="0"/>
                <a:cs typeface="Times" pitchFamily="18" charset="0"/>
              </a:rPr>
              <a:t> </a:t>
            </a:r>
            <a:r>
              <a:rPr lang="el-GR" sz="2800" dirty="0">
                <a:latin typeface="Times" pitchFamily="18" charset="0"/>
                <a:cs typeface="Times" pitchFamily="18" charset="0"/>
              </a:rPr>
              <a:t>Σ</a:t>
            </a:r>
            <a:r>
              <a:rPr lang="en-GB" sz="2800" baseline="-25000" dirty="0" smtClean="0">
                <a:latin typeface="Times" pitchFamily="18" charset="0"/>
                <a:cs typeface="Times" pitchFamily="18" charset="0"/>
              </a:rPr>
              <a:t>2 </a:t>
            </a:r>
            <a:r>
              <a:rPr lang="en-GB" sz="2800" dirty="0" smtClean="0">
                <a:latin typeface="Times" pitchFamily="18" charset="0"/>
                <a:cs typeface="Times" pitchFamily="18" charset="0"/>
              </a:rPr>
              <a:t>= d</a:t>
            </a:r>
            <a:r>
              <a:rPr lang="en-GB" sz="2800" baseline="30000" dirty="0" smtClean="0">
                <a:latin typeface="Times" pitchFamily="18" charset="0"/>
                <a:cs typeface="Times" pitchFamily="18" charset="0"/>
              </a:rPr>
              <a:t>2 </a:t>
            </a:r>
            <a:r>
              <a:rPr lang="el-GR" sz="2800" dirty="0" smtClean="0">
                <a:latin typeface="Times" pitchFamily="18" charset="0"/>
                <a:cs typeface="Times" pitchFamily="18" charset="0"/>
              </a:rPr>
              <a:t>Σ</a:t>
            </a:r>
            <a:r>
              <a:rPr lang="en-GB" sz="2800" baseline="-25000" dirty="0" smtClean="0">
                <a:latin typeface="Times" pitchFamily="18" charset="0"/>
                <a:cs typeface="Times" pitchFamily="18" charset="0"/>
              </a:rPr>
              <a:t>3</a:t>
            </a:r>
          </a:p>
          <a:p>
            <a:r>
              <a:rPr lang="en-GB" sz="2800" baseline="-25000" dirty="0" smtClean="0">
                <a:latin typeface="Times" pitchFamily="18" charset="0"/>
                <a:cs typeface="Times" pitchFamily="18" charset="0"/>
              </a:rPr>
              <a:t>with d = 1</a:t>
            </a:r>
            <a:r>
              <a:rPr lang="en-GB" sz="2800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GB" sz="2800" baseline="-25000" dirty="0" smtClean="0">
                <a:latin typeface="Times" pitchFamily="18" charset="0"/>
                <a:cs typeface="Times" pitchFamily="18" charset="0"/>
              </a:rPr>
              <a:t>or 3</a:t>
            </a:r>
            <a:r>
              <a:rPr lang="en-GB" sz="2800" dirty="0" smtClean="0">
                <a:latin typeface="Times" pitchFamily="18" charset="0"/>
                <a:cs typeface="Times" pitchFamily="18" charset="0"/>
              </a:rPr>
              <a:t> </a:t>
            </a:r>
            <a:endParaRPr lang="en-GB" sz="28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93463" y="547993"/>
            <a:ext cx="4953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b="1" i="1" dirty="0"/>
              <a:t>Schematic representation of </a:t>
            </a:r>
            <a:r>
              <a:rPr lang="en-GB" sz="1200" b="1" i="1" dirty="0" err="1"/>
              <a:t>tricrystal</a:t>
            </a:r>
            <a:r>
              <a:rPr lang="en-GB" sz="1200" b="1" i="1" dirty="0"/>
              <a:t> </a:t>
            </a:r>
            <a:r>
              <a:rPr lang="en-GB" sz="1200" b="1" i="1" dirty="0" smtClean="0"/>
              <a:t>model</a:t>
            </a:r>
            <a:endParaRPr lang="en-GB" sz="1200" b="1" i="1" dirty="0"/>
          </a:p>
        </p:txBody>
      </p:sp>
      <p:sp>
        <p:nvSpPr>
          <p:cNvPr id="74" name="Rectangle 73"/>
          <p:cNvSpPr/>
          <p:nvPr/>
        </p:nvSpPr>
        <p:spPr>
          <a:xfrm>
            <a:off x="1499998" y="3604994"/>
            <a:ext cx="34788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dirty="0"/>
              <a:t>Atomic structure projected onto the </a:t>
            </a:r>
            <a:r>
              <a:rPr lang="en-GB" sz="1200" b="1" i="1" dirty="0" smtClean="0"/>
              <a:t>x</a:t>
            </a:r>
            <a:r>
              <a:rPr lang="en-GB" sz="1200" b="1" dirty="0" smtClean="0"/>
              <a:t>-</a:t>
            </a:r>
            <a:r>
              <a:rPr lang="en-GB" sz="1200" b="1" i="1" dirty="0" smtClean="0"/>
              <a:t>y </a:t>
            </a:r>
            <a:r>
              <a:rPr lang="en-GB" sz="1200" b="1" dirty="0"/>
              <a:t>plane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729542" y="3604994"/>
            <a:ext cx="4900459" cy="2924330"/>
            <a:chOff x="678641" y="1217588"/>
            <a:chExt cx="7174761" cy="4281511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38" y="3390900"/>
              <a:ext cx="9525" cy="9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2" descr="D:\Post_doc_Liege\QC-results\QC_TJ\GBStructure\TJ\Tj-Centro-stg1.bmp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79"/>
            <a:stretch/>
          </p:blipFill>
          <p:spPr bwMode="auto">
            <a:xfrm>
              <a:off x="678641" y="1217588"/>
              <a:ext cx="7174761" cy="428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8" name="Straight Connector 77"/>
            <p:cNvCxnSpPr/>
            <p:nvPr/>
          </p:nvCxnSpPr>
          <p:spPr bwMode="auto">
            <a:xfrm flipV="1">
              <a:off x="5257800" y="3403369"/>
              <a:ext cx="158932" cy="3866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79" name="Group 78"/>
            <p:cNvGrpSpPr/>
            <p:nvPr/>
          </p:nvGrpSpPr>
          <p:grpSpPr>
            <a:xfrm>
              <a:off x="1011316" y="1629880"/>
              <a:ext cx="6842086" cy="3493694"/>
              <a:chOff x="1011316" y="1629880"/>
              <a:chExt cx="6842086" cy="3493694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1011316" y="2621280"/>
                <a:ext cx="3235236" cy="466308"/>
                <a:chOff x="1011316" y="2621280"/>
                <a:chExt cx="3235236" cy="466308"/>
              </a:xfrm>
            </p:grpSpPr>
            <p:grpSp>
              <p:nvGrpSpPr>
                <p:cNvPr id="125" name="Group 124"/>
                <p:cNvGrpSpPr/>
                <p:nvPr/>
              </p:nvGrpSpPr>
              <p:grpSpPr>
                <a:xfrm>
                  <a:off x="3421856" y="2628900"/>
                  <a:ext cx="403384" cy="365760"/>
                  <a:chOff x="3421856" y="2628900"/>
                  <a:chExt cx="403384" cy="365760"/>
                </a:xfrm>
              </p:grpSpPr>
              <p:cxnSp>
                <p:nvCxnSpPr>
                  <p:cNvPr id="175" name="Straight Connector 174"/>
                  <p:cNvCxnSpPr/>
                  <p:nvPr/>
                </p:nvCxnSpPr>
                <p:spPr bwMode="auto">
                  <a:xfrm flipH="1">
                    <a:off x="3452813" y="2628900"/>
                    <a:ext cx="189547" cy="762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76" name="Group 175"/>
                  <p:cNvGrpSpPr/>
                  <p:nvPr/>
                </p:nvGrpSpPr>
                <p:grpSpPr>
                  <a:xfrm>
                    <a:off x="3421856" y="2628900"/>
                    <a:ext cx="403384" cy="365760"/>
                    <a:chOff x="3421856" y="2628900"/>
                    <a:chExt cx="403384" cy="365760"/>
                  </a:xfrm>
                </p:grpSpPr>
                <p:cxnSp>
                  <p:nvCxnSpPr>
                    <p:cNvPr id="177" name="Straight Connector 176"/>
                    <p:cNvCxnSpPr/>
                    <p:nvPr/>
                  </p:nvCxnSpPr>
                  <p:spPr bwMode="auto">
                    <a:xfrm flipH="1" flipV="1">
                      <a:off x="3802380" y="2781300"/>
                      <a:ext cx="22860" cy="21336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78" name="Straight Connector 177"/>
                    <p:cNvCxnSpPr/>
                    <p:nvPr/>
                  </p:nvCxnSpPr>
                  <p:spPr bwMode="auto">
                    <a:xfrm flipH="1" flipV="1">
                      <a:off x="3642360" y="2628900"/>
                      <a:ext cx="160020" cy="1524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79" name="Straight Connector 178"/>
                    <p:cNvCxnSpPr/>
                    <p:nvPr/>
                  </p:nvCxnSpPr>
                  <p:spPr bwMode="auto">
                    <a:xfrm flipH="1">
                      <a:off x="3421856" y="2705100"/>
                      <a:ext cx="30958" cy="22038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80" name="Straight Connector 179"/>
                    <p:cNvCxnSpPr/>
                    <p:nvPr/>
                  </p:nvCxnSpPr>
                  <p:spPr bwMode="auto">
                    <a:xfrm>
                      <a:off x="3437335" y="2948940"/>
                      <a:ext cx="387905" cy="4572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  <p:grpSp>
              <p:nvGrpSpPr>
                <p:cNvPr id="126" name="Group 125"/>
                <p:cNvGrpSpPr/>
                <p:nvPr/>
              </p:nvGrpSpPr>
              <p:grpSpPr>
                <a:xfrm>
                  <a:off x="2633663" y="2636520"/>
                  <a:ext cx="434340" cy="365760"/>
                  <a:chOff x="3390900" y="2628900"/>
                  <a:chExt cx="434340" cy="365760"/>
                </a:xfrm>
              </p:grpSpPr>
              <p:cxnSp>
                <p:nvCxnSpPr>
                  <p:cNvPr id="169" name="Straight Connector 168"/>
                  <p:cNvCxnSpPr/>
                  <p:nvPr/>
                </p:nvCxnSpPr>
                <p:spPr bwMode="auto">
                  <a:xfrm flipH="1">
                    <a:off x="3421856" y="2628900"/>
                    <a:ext cx="220505" cy="452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70" name="Group 169"/>
                  <p:cNvGrpSpPr/>
                  <p:nvPr/>
                </p:nvGrpSpPr>
                <p:grpSpPr>
                  <a:xfrm>
                    <a:off x="3390900" y="2628900"/>
                    <a:ext cx="434340" cy="365760"/>
                    <a:chOff x="3390900" y="2628900"/>
                    <a:chExt cx="434340" cy="365760"/>
                  </a:xfrm>
                </p:grpSpPr>
                <p:cxnSp>
                  <p:nvCxnSpPr>
                    <p:cNvPr id="171" name="Straight Connector 170"/>
                    <p:cNvCxnSpPr/>
                    <p:nvPr/>
                  </p:nvCxnSpPr>
                  <p:spPr bwMode="auto">
                    <a:xfrm flipH="1" flipV="1">
                      <a:off x="3802380" y="2781300"/>
                      <a:ext cx="22860" cy="21336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72" name="Straight Connector 171"/>
                    <p:cNvCxnSpPr/>
                    <p:nvPr/>
                  </p:nvCxnSpPr>
                  <p:spPr bwMode="auto">
                    <a:xfrm flipH="1" flipV="1">
                      <a:off x="3642360" y="2628900"/>
                      <a:ext cx="160020" cy="1524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73" name="Straight Connector 172"/>
                    <p:cNvCxnSpPr/>
                    <p:nvPr/>
                  </p:nvCxnSpPr>
                  <p:spPr bwMode="auto">
                    <a:xfrm flipH="1">
                      <a:off x="3390901" y="2692287"/>
                      <a:ext cx="33335" cy="19569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74" name="Straight Connector 173"/>
                    <p:cNvCxnSpPr/>
                    <p:nvPr/>
                  </p:nvCxnSpPr>
                  <p:spPr bwMode="auto">
                    <a:xfrm>
                      <a:off x="3390900" y="2887980"/>
                      <a:ext cx="434340" cy="10668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  <p:grpSp>
              <p:nvGrpSpPr>
                <p:cNvPr id="127" name="Group 126"/>
                <p:cNvGrpSpPr/>
                <p:nvPr/>
              </p:nvGrpSpPr>
              <p:grpSpPr>
                <a:xfrm>
                  <a:off x="1833562" y="2621280"/>
                  <a:ext cx="434340" cy="365760"/>
                  <a:chOff x="3390900" y="2628900"/>
                  <a:chExt cx="434340" cy="365760"/>
                </a:xfrm>
              </p:grpSpPr>
              <p:cxnSp>
                <p:nvCxnSpPr>
                  <p:cNvPr id="163" name="Straight Connector 162"/>
                  <p:cNvCxnSpPr/>
                  <p:nvPr/>
                </p:nvCxnSpPr>
                <p:spPr bwMode="auto">
                  <a:xfrm flipH="1">
                    <a:off x="3452813" y="2628900"/>
                    <a:ext cx="189547" cy="762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64" name="Group 163"/>
                  <p:cNvGrpSpPr/>
                  <p:nvPr/>
                </p:nvGrpSpPr>
                <p:grpSpPr>
                  <a:xfrm>
                    <a:off x="3390900" y="2628900"/>
                    <a:ext cx="434340" cy="365760"/>
                    <a:chOff x="3390900" y="2628900"/>
                    <a:chExt cx="434340" cy="365760"/>
                  </a:xfrm>
                </p:grpSpPr>
                <p:cxnSp>
                  <p:nvCxnSpPr>
                    <p:cNvPr id="165" name="Straight Connector 164"/>
                    <p:cNvCxnSpPr/>
                    <p:nvPr/>
                  </p:nvCxnSpPr>
                  <p:spPr bwMode="auto">
                    <a:xfrm flipH="1" flipV="1">
                      <a:off x="3802380" y="2781300"/>
                      <a:ext cx="22860" cy="21336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66" name="Straight Connector 165"/>
                    <p:cNvCxnSpPr/>
                    <p:nvPr/>
                  </p:nvCxnSpPr>
                  <p:spPr bwMode="auto">
                    <a:xfrm flipH="1" flipV="1">
                      <a:off x="3642360" y="2628900"/>
                      <a:ext cx="160020" cy="1524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67" name="Straight Connector 166"/>
                    <p:cNvCxnSpPr/>
                    <p:nvPr/>
                  </p:nvCxnSpPr>
                  <p:spPr bwMode="auto">
                    <a:xfrm flipH="1">
                      <a:off x="3390900" y="2705100"/>
                      <a:ext cx="61913" cy="18288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68" name="Straight Connector 167"/>
                    <p:cNvCxnSpPr/>
                    <p:nvPr/>
                  </p:nvCxnSpPr>
                  <p:spPr bwMode="auto">
                    <a:xfrm>
                      <a:off x="3390900" y="2887980"/>
                      <a:ext cx="434340" cy="10668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  <p:grpSp>
              <p:nvGrpSpPr>
                <p:cNvPr id="128" name="Group 127"/>
                <p:cNvGrpSpPr/>
                <p:nvPr/>
              </p:nvGrpSpPr>
              <p:grpSpPr>
                <a:xfrm rot="10495009">
                  <a:off x="3817772" y="2688675"/>
                  <a:ext cx="428780" cy="377749"/>
                  <a:chOff x="3396460" y="2688519"/>
                  <a:chExt cx="428780" cy="377749"/>
                </a:xfrm>
              </p:grpSpPr>
              <p:cxnSp>
                <p:nvCxnSpPr>
                  <p:cNvPr id="157" name="Straight Connector 156"/>
                  <p:cNvCxnSpPr/>
                  <p:nvPr/>
                </p:nvCxnSpPr>
                <p:spPr bwMode="auto">
                  <a:xfrm rot="11104991" flipV="1">
                    <a:off x="3455558" y="2688519"/>
                    <a:ext cx="147723" cy="13324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58" name="Group 157"/>
                  <p:cNvGrpSpPr/>
                  <p:nvPr/>
                </p:nvGrpSpPr>
                <p:grpSpPr>
                  <a:xfrm>
                    <a:off x="3396460" y="2704396"/>
                    <a:ext cx="428780" cy="361872"/>
                    <a:chOff x="3396460" y="2704396"/>
                    <a:chExt cx="428780" cy="361872"/>
                  </a:xfrm>
                </p:grpSpPr>
                <p:cxnSp>
                  <p:nvCxnSpPr>
                    <p:cNvPr id="159" name="Straight Connector 158"/>
                    <p:cNvCxnSpPr/>
                    <p:nvPr/>
                  </p:nvCxnSpPr>
                  <p:spPr bwMode="auto">
                    <a:xfrm flipH="1" flipV="1">
                      <a:off x="3802380" y="2781300"/>
                      <a:ext cx="22860" cy="21336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60" name="Straight Connector 159"/>
                    <p:cNvCxnSpPr/>
                    <p:nvPr/>
                  </p:nvCxnSpPr>
                  <p:spPr bwMode="auto">
                    <a:xfrm rot="11104991">
                      <a:off x="3599007" y="2704396"/>
                      <a:ext cx="221180" cy="5707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61" name="Straight Connector 160"/>
                    <p:cNvCxnSpPr/>
                    <p:nvPr/>
                  </p:nvCxnSpPr>
                  <p:spPr bwMode="auto">
                    <a:xfrm rot="11104991" flipV="1">
                      <a:off x="3397387" y="2804408"/>
                      <a:ext cx="41769" cy="26186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62" name="Straight Connector 161"/>
                    <p:cNvCxnSpPr/>
                    <p:nvPr/>
                  </p:nvCxnSpPr>
                  <p:spPr bwMode="auto">
                    <a:xfrm rot="11104991" flipH="1">
                      <a:off x="3396460" y="2979641"/>
                      <a:ext cx="409716" cy="8098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  <p:grpSp>
              <p:nvGrpSpPr>
                <p:cNvPr id="129" name="Group 128"/>
                <p:cNvGrpSpPr/>
                <p:nvPr/>
              </p:nvGrpSpPr>
              <p:grpSpPr>
                <a:xfrm rot="10495009">
                  <a:off x="3054063" y="2715484"/>
                  <a:ext cx="422883" cy="372104"/>
                  <a:chOff x="3396460" y="2688519"/>
                  <a:chExt cx="422883" cy="372104"/>
                </a:xfrm>
              </p:grpSpPr>
              <p:cxnSp>
                <p:nvCxnSpPr>
                  <p:cNvPr id="151" name="Straight Connector 150"/>
                  <p:cNvCxnSpPr/>
                  <p:nvPr/>
                </p:nvCxnSpPr>
                <p:spPr bwMode="auto">
                  <a:xfrm rot="11104991" flipV="1">
                    <a:off x="3455558" y="2688519"/>
                    <a:ext cx="147723" cy="13324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52" name="Group 151"/>
                  <p:cNvGrpSpPr/>
                  <p:nvPr/>
                </p:nvGrpSpPr>
                <p:grpSpPr>
                  <a:xfrm>
                    <a:off x="3396460" y="2713884"/>
                    <a:ext cx="422883" cy="346739"/>
                    <a:chOff x="3396460" y="2713884"/>
                    <a:chExt cx="422883" cy="346739"/>
                  </a:xfrm>
                </p:grpSpPr>
                <p:cxnSp>
                  <p:nvCxnSpPr>
                    <p:cNvPr id="153" name="Straight Connector 152"/>
                    <p:cNvCxnSpPr/>
                    <p:nvPr/>
                  </p:nvCxnSpPr>
                  <p:spPr bwMode="auto">
                    <a:xfrm rot="11104991">
                      <a:off x="3792924" y="2781804"/>
                      <a:ext cx="20837" cy="21252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54" name="Straight Connector 153"/>
                    <p:cNvCxnSpPr/>
                    <p:nvPr/>
                  </p:nvCxnSpPr>
                  <p:spPr bwMode="auto">
                    <a:xfrm rot="11104991">
                      <a:off x="3598163" y="2713884"/>
                      <a:ext cx="221180" cy="5707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55" name="Straight Connector 154"/>
                    <p:cNvCxnSpPr/>
                    <p:nvPr/>
                  </p:nvCxnSpPr>
                  <p:spPr bwMode="auto">
                    <a:xfrm rot="11104991" flipV="1">
                      <a:off x="3417104" y="2818830"/>
                      <a:ext cx="35903" cy="20858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56" name="Straight Connector 155"/>
                    <p:cNvCxnSpPr/>
                    <p:nvPr/>
                  </p:nvCxnSpPr>
                  <p:spPr bwMode="auto">
                    <a:xfrm rot="11104991" flipH="1">
                      <a:off x="3396460" y="2979641"/>
                      <a:ext cx="409716" cy="8098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  <p:grpSp>
              <p:nvGrpSpPr>
                <p:cNvPr id="130" name="Group 129"/>
                <p:cNvGrpSpPr/>
                <p:nvPr/>
              </p:nvGrpSpPr>
              <p:grpSpPr>
                <a:xfrm rot="10495009">
                  <a:off x="2257039" y="2681821"/>
                  <a:ext cx="422883" cy="372104"/>
                  <a:chOff x="3396460" y="2688519"/>
                  <a:chExt cx="422883" cy="372104"/>
                </a:xfrm>
              </p:grpSpPr>
              <p:cxnSp>
                <p:nvCxnSpPr>
                  <p:cNvPr id="145" name="Straight Connector 144"/>
                  <p:cNvCxnSpPr/>
                  <p:nvPr/>
                </p:nvCxnSpPr>
                <p:spPr bwMode="auto">
                  <a:xfrm rot="11104991" flipV="1">
                    <a:off x="3455558" y="2688519"/>
                    <a:ext cx="147723" cy="13324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3396460" y="2713884"/>
                    <a:ext cx="422883" cy="346739"/>
                    <a:chOff x="3396460" y="2713884"/>
                    <a:chExt cx="422883" cy="346739"/>
                  </a:xfrm>
                </p:grpSpPr>
                <p:cxnSp>
                  <p:nvCxnSpPr>
                    <p:cNvPr id="147" name="Straight Connector 146"/>
                    <p:cNvCxnSpPr/>
                    <p:nvPr/>
                  </p:nvCxnSpPr>
                  <p:spPr bwMode="auto">
                    <a:xfrm rot="11104991">
                      <a:off x="3792924" y="2781804"/>
                      <a:ext cx="20837" cy="21252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48" name="Straight Connector 147"/>
                    <p:cNvCxnSpPr/>
                    <p:nvPr/>
                  </p:nvCxnSpPr>
                  <p:spPr bwMode="auto">
                    <a:xfrm rot="11104991">
                      <a:off x="3598163" y="2713884"/>
                      <a:ext cx="221180" cy="5707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49" name="Straight Connector 148"/>
                    <p:cNvCxnSpPr/>
                    <p:nvPr/>
                  </p:nvCxnSpPr>
                  <p:spPr bwMode="auto">
                    <a:xfrm rot="11104991" flipV="1">
                      <a:off x="3424253" y="2800845"/>
                      <a:ext cx="0" cy="22557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50" name="Straight Connector 149"/>
                    <p:cNvCxnSpPr/>
                    <p:nvPr/>
                  </p:nvCxnSpPr>
                  <p:spPr bwMode="auto">
                    <a:xfrm rot="11104991" flipH="1">
                      <a:off x="3396460" y="2979641"/>
                      <a:ext cx="409716" cy="8098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  <p:grpSp>
              <p:nvGrpSpPr>
                <p:cNvPr id="131" name="Group 130"/>
                <p:cNvGrpSpPr/>
                <p:nvPr/>
              </p:nvGrpSpPr>
              <p:grpSpPr>
                <a:xfrm>
                  <a:off x="1011316" y="2621280"/>
                  <a:ext cx="434340" cy="365760"/>
                  <a:chOff x="3390900" y="2628900"/>
                  <a:chExt cx="434340" cy="365760"/>
                </a:xfrm>
              </p:grpSpPr>
              <p:cxnSp>
                <p:nvCxnSpPr>
                  <p:cNvPr id="139" name="Straight Connector 138"/>
                  <p:cNvCxnSpPr/>
                  <p:nvPr/>
                </p:nvCxnSpPr>
                <p:spPr bwMode="auto">
                  <a:xfrm flipH="1">
                    <a:off x="3452813" y="2628900"/>
                    <a:ext cx="189547" cy="762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40" name="Group 139"/>
                  <p:cNvGrpSpPr/>
                  <p:nvPr/>
                </p:nvGrpSpPr>
                <p:grpSpPr>
                  <a:xfrm>
                    <a:off x="3390900" y="2628900"/>
                    <a:ext cx="434340" cy="365760"/>
                    <a:chOff x="3390900" y="2628900"/>
                    <a:chExt cx="434340" cy="365760"/>
                  </a:xfrm>
                </p:grpSpPr>
                <p:cxnSp>
                  <p:nvCxnSpPr>
                    <p:cNvPr id="141" name="Straight Connector 140"/>
                    <p:cNvCxnSpPr/>
                    <p:nvPr/>
                  </p:nvCxnSpPr>
                  <p:spPr bwMode="auto">
                    <a:xfrm flipH="1" flipV="1">
                      <a:off x="3802380" y="2781300"/>
                      <a:ext cx="22860" cy="21336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42" name="Straight Connector 141"/>
                    <p:cNvCxnSpPr/>
                    <p:nvPr/>
                  </p:nvCxnSpPr>
                  <p:spPr bwMode="auto">
                    <a:xfrm flipH="1" flipV="1">
                      <a:off x="3642360" y="2628900"/>
                      <a:ext cx="160020" cy="1524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43" name="Straight Connector 142"/>
                    <p:cNvCxnSpPr/>
                    <p:nvPr/>
                  </p:nvCxnSpPr>
                  <p:spPr bwMode="auto">
                    <a:xfrm flipH="1">
                      <a:off x="3390900" y="2705100"/>
                      <a:ext cx="61913" cy="18288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44" name="Straight Connector 143"/>
                    <p:cNvCxnSpPr/>
                    <p:nvPr/>
                  </p:nvCxnSpPr>
                  <p:spPr bwMode="auto">
                    <a:xfrm>
                      <a:off x="3390900" y="2887980"/>
                      <a:ext cx="434340" cy="10668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  <p:grpSp>
              <p:nvGrpSpPr>
                <p:cNvPr id="132" name="Group 131"/>
                <p:cNvGrpSpPr/>
                <p:nvPr/>
              </p:nvGrpSpPr>
              <p:grpSpPr>
                <a:xfrm rot="10495009">
                  <a:off x="1435439" y="2694019"/>
                  <a:ext cx="472964" cy="360012"/>
                  <a:chOff x="3346379" y="2686161"/>
                  <a:chExt cx="472964" cy="360012"/>
                </a:xfrm>
              </p:grpSpPr>
              <p:cxnSp>
                <p:nvCxnSpPr>
                  <p:cNvPr id="133" name="Straight Connector 132"/>
                  <p:cNvCxnSpPr/>
                  <p:nvPr/>
                </p:nvCxnSpPr>
                <p:spPr bwMode="auto">
                  <a:xfrm rot="11104991" flipV="1">
                    <a:off x="3402466" y="2686161"/>
                    <a:ext cx="199460" cy="16614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3346379" y="2713884"/>
                    <a:ext cx="472964" cy="332289"/>
                    <a:chOff x="3346379" y="2713884"/>
                    <a:chExt cx="472964" cy="332289"/>
                  </a:xfrm>
                </p:grpSpPr>
                <p:cxnSp>
                  <p:nvCxnSpPr>
                    <p:cNvPr id="135" name="Straight Connector 134"/>
                    <p:cNvCxnSpPr/>
                    <p:nvPr/>
                  </p:nvCxnSpPr>
                  <p:spPr bwMode="auto">
                    <a:xfrm rot="11104991">
                      <a:off x="3792924" y="2781804"/>
                      <a:ext cx="20837" cy="21252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36" name="Straight Connector 135"/>
                    <p:cNvCxnSpPr/>
                    <p:nvPr/>
                  </p:nvCxnSpPr>
                  <p:spPr bwMode="auto">
                    <a:xfrm rot="11104991">
                      <a:off x="3598163" y="2713884"/>
                      <a:ext cx="221180" cy="5707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37" name="Straight Connector 136"/>
                    <p:cNvCxnSpPr/>
                    <p:nvPr/>
                  </p:nvCxnSpPr>
                  <p:spPr bwMode="auto">
                    <a:xfrm rot="11104991" flipV="1">
                      <a:off x="3352424" y="2841229"/>
                      <a:ext cx="34888" cy="18632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cxnSp>
                  <p:nvCxnSpPr>
                    <p:cNvPr id="138" name="Straight Connector 137"/>
                    <p:cNvCxnSpPr/>
                    <p:nvPr/>
                  </p:nvCxnSpPr>
                  <p:spPr bwMode="auto">
                    <a:xfrm rot="11104991" flipH="1">
                      <a:off x="3346379" y="2977418"/>
                      <a:ext cx="460438" cy="6875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</p:grpSp>
          <p:grpSp>
            <p:nvGrpSpPr>
              <p:cNvPr id="81" name="Group 80"/>
              <p:cNvGrpSpPr/>
              <p:nvPr/>
            </p:nvGrpSpPr>
            <p:grpSpPr>
              <a:xfrm>
                <a:off x="4786832" y="2802894"/>
                <a:ext cx="1698578" cy="2320680"/>
                <a:chOff x="4786832" y="2802894"/>
                <a:chExt cx="1698578" cy="232068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4786832" y="2802894"/>
                  <a:ext cx="918720" cy="1244653"/>
                  <a:chOff x="4786832" y="2802894"/>
                  <a:chExt cx="918720" cy="1244653"/>
                </a:xfrm>
              </p:grpSpPr>
              <p:grpSp>
                <p:nvGrpSpPr>
                  <p:cNvPr id="106" name="Group 105"/>
                  <p:cNvGrpSpPr/>
                  <p:nvPr/>
                </p:nvGrpSpPr>
                <p:grpSpPr>
                  <a:xfrm rot="10495009">
                    <a:off x="5179089" y="3405004"/>
                    <a:ext cx="526463" cy="642543"/>
                    <a:chOff x="4116637" y="2677873"/>
                    <a:chExt cx="526463" cy="642543"/>
                  </a:xfrm>
                </p:grpSpPr>
                <p:cxnSp>
                  <p:nvCxnSpPr>
                    <p:cNvPr id="119" name="Straight Connector 118"/>
                    <p:cNvCxnSpPr/>
                    <p:nvPr/>
                  </p:nvCxnSpPr>
                  <p:spPr bwMode="auto">
                    <a:xfrm rot="11104991" flipV="1">
                      <a:off x="4145158" y="2677873"/>
                      <a:ext cx="18837" cy="45351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grpSp>
                  <p:nvGrpSpPr>
                    <p:cNvPr id="120" name="Group 119"/>
                    <p:cNvGrpSpPr/>
                    <p:nvPr/>
                  </p:nvGrpSpPr>
                  <p:grpSpPr>
                    <a:xfrm>
                      <a:off x="4116637" y="2701934"/>
                      <a:ext cx="526463" cy="618482"/>
                      <a:chOff x="4116637" y="2701934"/>
                      <a:chExt cx="526463" cy="618482"/>
                    </a:xfrm>
                  </p:grpSpPr>
                  <p:cxnSp>
                    <p:nvCxnSpPr>
                      <p:cNvPr id="121" name="Straight Connector 120"/>
                      <p:cNvCxnSpPr/>
                      <p:nvPr/>
                    </p:nvCxnSpPr>
                    <p:spPr bwMode="auto">
                      <a:xfrm rot="11104991">
                        <a:off x="4601425" y="2946697"/>
                        <a:ext cx="41675" cy="236178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FFFF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cxnSp>
                    <p:nvCxnSpPr>
                      <p:cNvPr id="122" name="Straight Connector 121"/>
                      <p:cNvCxnSpPr/>
                      <p:nvPr/>
                    </p:nvCxnSpPr>
                    <p:spPr bwMode="auto">
                      <a:xfrm rot="11104991">
                        <a:off x="4154155" y="2701934"/>
                        <a:ext cx="465071" cy="222903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FFFF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cxnSp>
                    <p:nvCxnSpPr>
                      <p:cNvPr id="123" name="Straight Connector 122"/>
                      <p:cNvCxnSpPr/>
                      <p:nvPr/>
                    </p:nvCxnSpPr>
                    <p:spPr bwMode="auto">
                      <a:xfrm rot="11104991" flipV="1">
                        <a:off x="4528628" y="3174277"/>
                        <a:ext cx="107182" cy="13093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FFFF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cxnSp>
                    <p:nvCxnSpPr>
                      <p:cNvPr id="124" name="Straight Connector 123"/>
                      <p:cNvCxnSpPr/>
                      <p:nvPr/>
                    </p:nvCxnSpPr>
                    <p:spPr bwMode="auto">
                      <a:xfrm rot="11104991" flipH="1" flipV="1">
                        <a:off x="4116637" y="3141170"/>
                        <a:ext cx="267787" cy="17924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FFFF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</p:grpSp>
              </p:grpSp>
              <p:grpSp>
                <p:nvGrpSpPr>
                  <p:cNvPr id="107" name="Group 106"/>
                  <p:cNvGrpSpPr/>
                  <p:nvPr/>
                </p:nvGrpSpPr>
                <p:grpSpPr>
                  <a:xfrm rot="10495009">
                    <a:off x="5031665" y="3121804"/>
                    <a:ext cx="281797" cy="339132"/>
                    <a:chOff x="5164860" y="2866788"/>
                    <a:chExt cx="281797" cy="339132"/>
                  </a:xfrm>
                </p:grpSpPr>
                <p:cxnSp>
                  <p:nvCxnSpPr>
                    <p:cNvPr id="114" name="Straight Connector 113"/>
                    <p:cNvCxnSpPr/>
                    <p:nvPr/>
                  </p:nvCxnSpPr>
                  <p:spPr bwMode="auto">
                    <a:xfrm rot="11104991" flipV="1">
                      <a:off x="5179376" y="2866788"/>
                      <a:ext cx="32113" cy="18926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grpSp>
                  <p:nvGrpSpPr>
                    <p:cNvPr id="115" name="Group 114"/>
                    <p:cNvGrpSpPr/>
                    <p:nvPr/>
                  </p:nvGrpSpPr>
                  <p:grpSpPr>
                    <a:xfrm>
                      <a:off x="5164860" y="2883870"/>
                      <a:ext cx="281797" cy="322050"/>
                      <a:chOff x="5164860" y="2883870"/>
                      <a:chExt cx="281797" cy="322050"/>
                    </a:xfrm>
                  </p:grpSpPr>
                  <p:cxnSp>
                    <p:nvCxnSpPr>
                      <p:cNvPr id="116" name="Straight Connector 115"/>
                      <p:cNvCxnSpPr/>
                      <p:nvPr/>
                    </p:nvCxnSpPr>
                    <p:spPr bwMode="auto">
                      <a:xfrm rot="11104991">
                        <a:off x="5231921" y="2883870"/>
                        <a:ext cx="212907" cy="50581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99009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cxnSp>
                    <p:nvCxnSpPr>
                      <p:cNvPr id="117" name="Straight Connector 116"/>
                      <p:cNvCxnSpPr/>
                      <p:nvPr/>
                    </p:nvCxnSpPr>
                    <p:spPr bwMode="auto">
                      <a:xfrm rot="11104991" flipH="1" flipV="1">
                        <a:off x="5430321" y="2948745"/>
                        <a:ext cx="16336" cy="25717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99009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cxnSp>
                    <p:nvCxnSpPr>
                      <p:cNvPr id="118" name="Straight Connector 117"/>
                      <p:cNvCxnSpPr/>
                      <p:nvPr/>
                    </p:nvCxnSpPr>
                    <p:spPr bwMode="auto">
                      <a:xfrm rot="11104991" flipH="1" flipV="1">
                        <a:off x="5164860" y="3065895"/>
                        <a:ext cx="268430" cy="12788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99009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</p:grpSp>
              </p:grpSp>
              <p:grpSp>
                <p:nvGrpSpPr>
                  <p:cNvPr id="108" name="Group 107"/>
                  <p:cNvGrpSpPr/>
                  <p:nvPr/>
                </p:nvGrpSpPr>
                <p:grpSpPr>
                  <a:xfrm rot="10495009">
                    <a:off x="4786832" y="2802894"/>
                    <a:ext cx="304864" cy="358405"/>
                    <a:chOff x="5161489" y="2866659"/>
                    <a:chExt cx="304864" cy="358405"/>
                  </a:xfrm>
                </p:grpSpPr>
                <p:cxnSp>
                  <p:nvCxnSpPr>
                    <p:cNvPr id="109" name="Straight Connector 108"/>
                    <p:cNvCxnSpPr/>
                    <p:nvPr/>
                  </p:nvCxnSpPr>
                  <p:spPr bwMode="auto">
                    <a:xfrm rot="11104991" flipV="1">
                      <a:off x="5176473" y="2866659"/>
                      <a:ext cx="32115" cy="254739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  <p:grpSp>
                  <p:nvGrpSpPr>
                    <p:cNvPr id="110" name="Group 109"/>
                    <p:cNvGrpSpPr/>
                    <p:nvPr/>
                  </p:nvGrpSpPr>
                  <p:grpSpPr>
                    <a:xfrm>
                      <a:off x="5161489" y="2884825"/>
                      <a:ext cx="304864" cy="340239"/>
                      <a:chOff x="5161489" y="2884825"/>
                      <a:chExt cx="304864" cy="340239"/>
                    </a:xfrm>
                  </p:grpSpPr>
                  <p:cxnSp>
                    <p:nvCxnSpPr>
                      <p:cNvPr id="111" name="Straight Connector 110"/>
                      <p:cNvCxnSpPr/>
                      <p:nvPr/>
                    </p:nvCxnSpPr>
                    <p:spPr bwMode="auto">
                      <a:xfrm rot="11104991">
                        <a:off x="5231214" y="2884825"/>
                        <a:ext cx="235139" cy="6555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cxnSp>
                    <p:nvCxnSpPr>
                      <p:cNvPr id="112" name="Straight Connector 111"/>
                      <p:cNvCxnSpPr/>
                      <p:nvPr/>
                    </p:nvCxnSpPr>
                    <p:spPr bwMode="auto">
                      <a:xfrm rot="11104991" flipV="1">
                        <a:off x="5452281" y="2936969"/>
                        <a:ext cx="0" cy="2880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cxnSp>
                    <p:nvCxnSpPr>
                      <p:cNvPr id="113" name="Straight Connector 112"/>
                      <p:cNvCxnSpPr/>
                      <p:nvPr/>
                    </p:nvCxnSpPr>
                    <p:spPr bwMode="auto">
                      <a:xfrm rot="11104991" flipH="1" flipV="1">
                        <a:off x="5161489" y="3141835"/>
                        <a:ext cx="268430" cy="5179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</p:grpSp>
              </p:grp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5588295" y="3970966"/>
                  <a:ext cx="897115" cy="1152608"/>
                  <a:chOff x="5588295" y="3970966"/>
                  <a:chExt cx="897115" cy="1152608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5588295" y="3970966"/>
                    <a:ext cx="897115" cy="1152608"/>
                    <a:chOff x="4723878" y="2802942"/>
                    <a:chExt cx="897115" cy="1152608"/>
                  </a:xfrm>
                </p:grpSpPr>
                <p:grpSp>
                  <p:nvGrpSpPr>
                    <p:cNvPr id="87" name="Group 86"/>
                    <p:cNvGrpSpPr/>
                    <p:nvPr/>
                  </p:nvGrpSpPr>
                  <p:grpSpPr>
                    <a:xfrm rot="10495009">
                      <a:off x="5100443" y="3375666"/>
                      <a:ext cx="520550" cy="579884"/>
                      <a:chOff x="4195500" y="2776862"/>
                      <a:chExt cx="520550" cy="579884"/>
                    </a:xfrm>
                  </p:grpSpPr>
                  <p:cxnSp>
                    <p:nvCxnSpPr>
                      <p:cNvPr id="100" name="Straight Connector 99"/>
                      <p:cNvCxnSpPr/>
                      <p:nvPr/>
                    </p:nvCxnSpPr>
                    <p:spPr bwMode="auto">
                      <a:xfrm rot="11104991" flipV="1">
                        <a:off x="4200103" y="2776862"/>
                        <a:ext cx="18837" cy="453513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FFFF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grpSp>
                    <p:nvGrpSpPr>
                      <p:cNvPr id="101" name="Group 100"/>
                      <p:cNvGrpSpPr/>
                      <p:nvPr/>
                    </p:nvGrpSpPr>
                    <p:grpSpPr>
                      <a:xfrm>
                        <a:off x="4195500" y="2809469"/>
                        <a:ext cx="520550" cy="547277"/>
                        <a:chOff x="4195500" y="2809469"/>
                        <a:chExt cx="520550" cy="547277"/>
                      </a:xfrm>
                    </p:grpSpPr>
                    <p:cxnSp>
                      <p:nvCxnSpPr>
                        <p:cNvPr id="102" name="Straight Connector 101"/>
                        <p:cNvCxnSpPr/>
                        <p:nvPr/>
                      </p:nvCxnSpPr>
                      <p:spPr bwMode="auto">
                        <a:xfrm rot="11104991">
                          <a:off x="4644238" y="2951874"/>
                          <a:ext cx="71812" cy="24995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  <p:cxnSp>
                      <p:nvCxnSpPr>
                        <p:cNvPr id="103" name="Straight Connector 102"/>
                        <p:cNvCxnSpPr/>
                        <p:nvPr/>
                      </p:nvCxnSpPr>
                      <p:spPr bwMode="auto">
                        <a:xfrm rot="11104991">
                          <a:off x="4234019" y="2809469"/>
                          <a:ext cx="427635" cy="121008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  <p:cxnSp>
                      <p:nvCxnSpPr>
                        <p:cNvPr id="104" name="Straight Connector 103"/>
                        <p:cNvCxnSpPr/>
                        <p:nvPr/>
                      </p:nvCxnSpPr>
                      <p:spPr bwMode="auto">
                        <a:xfrm rot="11104991" flipV="1">
                          <a:off x="4595222" y="3199648"/>
                          <a:ext cx="102957" cy="154845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  <p:cxnSp>
                      <p:nvCxnSpPr>
                        <p:cNvPr id="105" name="Straight Connector 104"/>
                        <p:cNvCxnSpPr/>
                        <p:nvPr/>
                      </p:nvCxnSpPr>
                      <p:spPr bwMode="auto">
                        <a:xfrm rot="11104991" flipH="1" flipV="1">
                          <a:off x="4195500" y="3239238"/>
                          <a:ext cx="201985" cy="117508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FFFF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</p:grpSp>
                </p:grpSp>
                <p:grpSp>
                  <p:nvGrpSpPr>
                    <p:cNvPr id="88" name="Group 87"/>
                    <p:cNvGrpSpPr/>
                    <p:nvPr/>
                  </p:nvGrpSpPr>
                  <p:grpSpPr>
                    <a:xfrm rot="10495009">
                      <a:off x="4962951" y="3125309"/>
                      <a:ext cx="282087" cy="280496"/>
                      <a:chOff x="5230729" y="2927893"/>
                      <a:chExt cx="282087" cy="280496"/>
                    </a:xfrm>
                  </p:grpSpPr>
                  <p:cxnSp>
                    <p:nvCxnSpPr>
                      <p:cNvPr id="95" name="Straight Connector 94"/>
                      <p:cNvCxnSpPr/>
                      <p:nvPr/>
                    </p:nvCxnSpPr>
                    <p:spPr bwMode="auto">
                      <a:xfrm rot="11104991" flipV="1">
                        <a:off x="5242661" y="2927893"/>
                        <a:ext cx="32113" cy="21629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99009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grpSp>
                    <p:nvGrpSpPr>
                      <p:cNvPr id="96" name="Group 95"/>
                      <p:cNvGrpSpPr/>
                      <p:nvPr/>
                    </p:nvGrpSpPr>
                    <p:grpSpPr>
                      <a:xfrm>
                        <a:off x="5230729" y="2940699"/>
                        <a:ext cx="282087" cy="267690"/>
                        <a:chOff x="5230729" y="2940699"/>
                        <a:chExt cx="282087" cy="267690"/>
                      </a:xfrm>
                    </p:grpSpPr>
                    <p:cxnSp>
                      <p:nvCxnSpPr>
                        <p:cNvPr id="97" name="Straight Connector 96"/>
                        <p:cNvCxnSpPr/>
                        <p:nvPr/>
                      </p:nvCxnSpPr>
                      <p:spPr bwMode="auto">
                        <a:xfrm rot="11104991">
                          <a:off x="5299909" y="2940699"/>
                          <a:ext cx="212907" cy="50581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990099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  <p:cxnSp>
                      <p:nvCxnSpPr>
                        <p:cNvPr id="98" name="Straight Connector 97"/>
                        <p:cNvCxnSpPr/>
                        <p:nvPr/>
                      </p:nvCxnSpPr>
                      <p:spPr bwMode="auto">
                        <a:xfrm rot="11104991" flipV="1">
                          <a:off x="5445009" y="2985881"/>
                          <a:ext cx="40973" cy="222508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990099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  <p:cxnSp>
                      <p:nvCxnSpPr>
                        <p:cNvPr id="99" name="Straight Connector 98"/>
                        <p:cNvCxnSpPr/>
                        <p:nvPr/>
                      </p:nvCxnSpPr>
                      <p:spPr bwMode="auto">
                        <a:xfrm rot="11104991" flipH="1" flipV="1">
                          <a:off x="5230729" y="3151057"/>
                          <a:ext cx="198779" cy="45641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990099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</p:grpSp>
                </p:grpSp>
                <p:grpSp>
                  <p:nvGrpSpPr>
                    <p:cNvPr id="89" name="Group 88"/>
                    <p:cNvGrpSpPr/>
                    <p:nvPr/>
                  </p:nvGrpSpPr>
                  <p:grpSpPr>
                    <a:xfrm rot="10495009">
                      <a:off x="4723878" y="2802942"/>
                      <a:ext cx="367820" cy="361151"/>
                      <a:chOff x="5161489" y="2866659"/>
                      <a:chExt cx="367820" cy="361151"/>
                    </a:xfrm>
                  </p:grpSpPr>
                  <p:cxnSp>
                    <p:nvCxnSpPr>
                      <p:cNvPr id="90" name="Straight Connector 89"/>
                      <p:cNvCxnSpPr/>
                      <p:nvPr/>
                    </p:nvCxnSpPr>
                    <p:spPr bwMode="auto">
                      <a:xfrm rot="11104991" flipV="1">
                        <a:off x="5176473" y="2866659"/>
                        <a:ext cx="32115" cy="254739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  <p:grpSp>
                    <p:nvGrpSpPr>
                      <p:cNvPr id="91" name="Group 90"/>
                      <p:cNvGrpSpPr/>
                      <p:nvPr/>
                    </p:nvGrpSpPr>
                    <p:grpSpPr>
                      <a:xfrm>
                        <a:off x="5161489" y="2887619"/>
                        <a:ext cx="367820" cy="340191"/>
                        <a:chOff x="5161489" y="2887619"/>
                        <a:chExt cx="367820" cy="340191"/>
                      </a:xfrm>
                    </p:grpSpPr>
                    <p:cxnSp>
                      <p:nvCxnSpPr>
                        <p:cNvPr id="92" name="Straight Connector 91"/>
                        <p:cNvCxnSpPr/>
                        <p:nvPr/>
                      </p:nvCxnSpPr>
                      <p:spPr bwMode="auto">
                        <a:xfrm rot="11104991">
                          <a:off x="5232120" y="2887619"/>
                          <a:ext cx="297189" cy="4233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  <p:cxnSp>
                      <p:nvCxnSpPr>
                        <p:cNvPr id="93" name="Straight Connector 92"/>
                        <p:cNvCxnSpPr/>
                        <p:nvPr/>
                      </p:nvCxnSpPr>
                      <p:spPr bwMode="auto">
                        <a:xfrm rot="11104991" flipV="1">
                          <a:off x="5452159" y="2939716"/>
                          <a:ext cx="62050" cy="288094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  <p:cxnSp>
                      <p:nvCxnSpPr>
                        <p:cNvPr id="94" name="Straight Connector 93"/>
                        <p:cNvCxnSpPr/>
                        <p:nvPr/>
                      </p:nvCxnSpPr>
                      <p:spPr bwMode="auto">
                        <a:xfrm rot="11104991" flipH="1" flipV="1">
                          <a:off x="5161489" y="3141835"/>
                          <a:ext cx="268430" cy="5179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381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</p:grpSp>
                </p:grpSp>
              </p:grpSp>
              <p:cxnSp>
                <p:nvCxnSpPr>
                  <p:cNvPr id="86" name="Straight Connector 85"/>
                  <p:cNvCxnSpPr/>
                  <p:nvPr/>
                </p:nvCxnSpPr>
                <p:spPr bwMode="auto">
                  <a:xfrm flipH="1">
                    <a:off x="6067810" y="4530486"/>
                    <a:ext cx="182671" cy="2788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FF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cxnSp>
            <p:nvCxnSpPr>
              <p:cNvPr id="82" name="Straight Connector 81"/>
              <p:cNvCxnSpPr/>
              <p:nvPr/>
            </p:nvCxnSpPr>
            <p:spPr bwMode="auto">
              <a:xfrm flipV="1">
                <a:off x="4915902" y="1629880"/>
                <a:ext cx="2937500" cy="84662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pic>
        <p:nvPicPr>
          <p:cNvPr id="18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5" y="4708477"/>
            <a:ext cx="3679665" cy="140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" name="Rectangle 181"/>
          <p:cNvSpPr/>
          <p:nvPr/>
        </p:nvSpPr>
        <p:spPr>
          <a:xfrm>
            <a:off x="6072855" y="6109432"/>
            <a:ext cx="4012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Interfaces structures and Structural Unit Model (SUM) notation for </a:t>
            </a:r>
            <a:r>
              <a:rPr lang="en-GB" sz="1200" dirty="0" smtClean="0"/>
              <a:t>[1-10</a:t>
            </a:r>
            <a:r>
              <a:rPr lang="en-GB" sz="1200" dirty="0"/>
              <a:t>] interface models</a:t>
            </a:r>
          </a:p>
        </p:txBody>
      </p:sp>
    </p:spTree>
    <p:extLst>
      <p:ext uri="{BB962C8B-B14F-4D97-AF65-F5344CB8AC3E}">
        <p14:creationId xmlns:p14="http://schemas.microsoft.com/office/powerpoint/2010/main" val="42845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29</a:t>
            </a:fld>
            <a:endParaRPr lang="fr-FR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-944880" y="-152400"/>
            <a:ext cx="1139952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3.Triple Junction by QC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438228" y="500421"/>
            <a:ext cx="10565373" cy="6021992"/>
            <a:chOff x="-438228" y="500421"/>
            <a:chExt cx="10565373" cy="6021992"/>
          </a:xfrm>
        </p:grpSpPr>
        <p:grpSp>
          <p:nvGrpSpPr>
            <p:cNvPr id="24" name="Group 23"/>
            <p:cNvGrpSpPr/>
            <p:nvPr/>
          </p:nvGrpSpPr>
          <p:grpSpPr>
            <a:xfrm>
              <a:off x="2558370" y="500421"/>
              <a:ext cx="4882874" cy="2855969"/>
              <a:chOff x="2261869" y="1814717"/>
              <a:chExt cx="5824118" cy="3689814"/>
            </a:xfrm>
          </p:grpSpPr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1869" y="1814717"/>
                <a:ext cx="5824118" cy="3689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4267038" y="2679578"/>
                <a:ext cx="2520753" cy="1122860"/>
                <a:chOff x="6539355" y="2670053"/>
                <a:chExt cx="2520753" cy="1122860"/>
              </a:xfrm>
            </p:grpSpPr>
            <p:sp>
              <p:nvSpPr>
                <p:cNvPr id="38" name="Oval 37"/>
                <p:cNvSpPr/>
                <p:nvPr/>
              </p:nvSpPr>
              <p:spPr bwMode="auto">
                <a:xfrm>
                  <a:off x="6539355" y="3676073"/>
                  <a:ext cx="119379" cy="1168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 bwMode="auto">
                <a:xfrm>
                  <a:off x="8596755" y="2670053"/>
                  <a:ext cx="119379" cy="1168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8940729" y="2698689"/>
                  <a:ext cx="119379" cy="1168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</p:grpSp>
        </p:grpSp>
        <p:pic>
          <p:nvPicPr>
            <p:cNvPr id="25" name="Picture 2" descr="D:\Post_doc_Liege\QC-results\QC_TJ\GBStructure\TJ\Centro-TJ-stag100-all.bmp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6" r="23581"/>
            <a:stretch/>
          </p:blipFill>
          <p:spPr bwMode="auto">
            <a:xfrm>
              <a:off x="76055" y="3381411"/>
              <a:ext cx="3021855" cy="2897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D:\Post_doc_Liege\QC-results\QC_TJ\GBStructure\TJ\Centro-TJ-stag251-all.bmp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1" r="21987"/>
            <a:stretch/>
          </p:blipFill>
          <p:spPr bwMode="auto">
            <a:xfrm>
              <a:off x="3261822" y="3368711"/>
              <a:ext cx="3087714" cy="2897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D:\Post_doc_Liege\QC-results\QC_TJ\GBStructure\TJ\Centro-TJ-stag277-all.bmp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2" r="21188"/>
            <a:stretch/>
          </p:blipFill>
          <p:spPr bwMode="auto">
            <a:xfrm>
              <a:off x="6518866" y="3368709"/>
              <a:ext cx="3133798" cy="2897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D:\Post_doc_Liege\QC-results\QC_TJ\GBStructure\TJ\Centro-TJ-stag100-all.bmp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16" t="23825" r="9979" b="20609"/>
            <a:stretch/>
          </p:blipFill>
          <p:spPr bwMode="auto">
            <a:xfrm>
              <a:off x="9283060" y="3952793"/>
              <a:ext cx="622940" cy="1355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 bwMode="auto">
            <a:xfrm flipH="1">
              <a:off x="1701800" y="2077046"/>
              <a:ext cx="2537680" cy="1440854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39" idx="0"/>
              <a:endCxn id="26" idx="0"/>
            </p:cNvCxnSpPr>
            <p:nvPr/>
          </p:nvCxnSpPr>
          <p:spPr bwMode="auto">
            <a:xfrm flipH="1">
              <a:off x="4805679" y="1169836"/>
              <a:ext cx="1208746" cy="2198875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1" name="Straight Arrow Connector 30"/>
            <p:cNvCxnSpPr>
              <a:stCxn id="40" idx="5"/>
              <a:endCxn id="27" idx="0"/>
            </p:cNvCxnSpPr>
            <p:nvPr/>
          </p:nvCxnSpPr>
          <p:spPr bwMode="auto">
            <a:xfrm>
              <a:off x="6338195" y="1269193"/>
              <a:ext cx="1747570" cy="2099516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32" name="ZoneTexte 7"/>
            <p:cNvSpPr txBox="1"/>
            <p:nvPr/>
          </p:nvSpPr>
          <p:spPr>
            <a:xfrm>
              <a:off x="81973" y="1676400"/>
              <a:ext cx="2625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Global view </a:t>
              </a:r>
              <a:r>
                <a:rPr kumimoji="0" lang="en-US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centro</a:t>
              </a: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symmetric</a:t>
              </a:r>
              <a:r>
                <a:rPr kumimoji="0" lang="en-US" b="1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deviation </a:t>
              </a: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parameter map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ZoneTexte 9"/>
            <p:cNvSpPr txBox="1"/>
            <p:nvPr/>
          </p:nvSpPr>
          <p:spPr>
            <a:xfrm>
              <a:off x="2780716" y="6245414"/>
              <a:ext cx="3814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Nucleation of dislocations at TJ and GB</a:t>
              </a:r>
            </a:p>
          </p:txBody>
        </p:sp>
        <p:sp>
          <p:nvSpPr>
            <p:cNvPr id="34" name="ZoneTexte 9"/>
            <p:cNvSpPr txBox="1"/>
            <p:nvPr/>
          </p:nvSpPr>
          <p:spPr>
            <a:xfrm>
              <a:off x="6312795" y="6220014"/>
              <a:ext cx="3814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Atom </a:t>
              </a:r>
              <a:r>
                <a:rPr kumimoji="0" lang="en-GB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shuffling at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GB</a:t>
              </a:r>
            </a:p>
          </p:txBody>
        </p:sp>
        <p:sp>
          <p:nvSpPr>
            <p:cNvPr id="35" name="ZoneTexte 9"/>
            <p:cNvSpPr txBox="1"/>
            <p:nvPr/>
          </p:nvSpPr>
          <p:spPr>
            <a:xfrm>
              <a:off x="-438228" y="6229728"/>
              <a:ext cx="3814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Atomic configuration is stable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4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3</a:t>
            </a:fld>
            <a:endParaRPr lang="fr-FR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>
          <a:xfrm>
            <a:off x="495300" y="-13235"/>
            <a:ext cx="8997950" cy="861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7512051" y="6569079"/>
            <a:ext cx="2311400" cy="365125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4DD99B7-357F-47D8-A94B-9488E1D2373A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6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42" y="2464121"/>
            <a:ext cx="1330145" cy="121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" b="100000" l="0" r="991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63" y="2167669"/>
            <a:ext cx="1096016" cy="180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5010421" y="1353108"/>
            <a:ext cx="1727201" cy="346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Hanriot1993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34" y="2534580"/>
            <a:ext cx="1190920" cy="11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6305821" y="1355327"/>
            <a:ext cx="1727201" cy="346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Fivel 2008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7601221" y="1345700"/>
            <a:ext cx="1727201" cy="346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Willems 2005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1886221" y="1355327"/>
            <a:ext cx="1879601" cy="346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Ludwig et al 2009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527457" y="1708291"/>
            <a:ext cx="1513595" cy="2578460"/>
            <a:chOff x="3120136" y="2250589"/>
            <a:chExt cx="1513595" cy="2578460"/>
          </a:xfrm>
        </p:grpSpPr>
        <p:grpSp>
          <p:nvGrpSpPr>
            <p:cNvPr id="72" name="Group 71"/>
            <p:cNvGrpSpPr/>
            <p:nvPr/>
          </p:nvGrpSpPr>
          <p:grpSpPr>
            <a:xfrm>
              <a:off x="3120136" y="2250589"/>
              <a:ext cx="1459789" cy="2578460"/>
              <a:chOff x="1582843" y="2734015"/>
              <a:chExt cx="1459789" cy="2578460"/>
            </a:xfrm>
          </p:grpSpPr>
          <p:pic>
            <p:nvPicPr>
              <p:cNvPr id="74" name="Picture 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1375" r="9639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2843" y="2734015"/>
                <a:ext cx="1459789" cy="2578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556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3959" y="5257800"/>
                <a:ext cx="223232" cy="4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4038600" y="4613275"/>
              <a:ext cx="5951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100µm</a:t>
              </a:r>
              <a:endParaRPr lang="fr-FR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797045" y="2868304"/>
            <a:ext cx="671261" cy="644345"/>
            <a:chOff x="3151438" y="3467253"/>
            <a:chExt cx="671261" cy="644345"/>
          </a:xfrm>
        </p:grpSpPr>
        <p:sp>
          <p:nvSpPr>
            <p:cNvPr id="77" name="Oval 76"/>
            <p:cNvSpPr/>
            <p:nvPr/>
          </p:nvSpPr>
          <p:spPr>
            <a:xfrm>
              <a:off x="3369176" y="3467253"/>
              <a:ext cx="453523" cy="457200"/>
            </a:xfrm>
            <a:prstGeom prst="ellipse">
              <a:avLst/>
            </a:prstGeom>
            <a:noFill/>
            <a:ln w="762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>
              <a:off x="3151438" y="3857498"/>
              <a:ext cx="284155" cy="254100"/>
            </a:xfrm>
            <a:prstGeom prst="line">
              <a:avLst/>
            </a:prstGeom>
            <a:ln w="101600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5659080" y="2997521"/>
            <a:ext cx="671261" cy="644345"/>
            <a:chOff x="3151438" y="3467253"/>
            <a:chExt cx="671261" cy="644345"/>
          </a:xfrm>
        </p:grpSpPr>
        <p:sp>
          <p:nvSpPr>
            <p:cNvPr id="80" name="Oval 79"/>
            <p:cNvSpPr/>
            <p:nvPr/>
          </p:nvSpPr>
          <p:spPr>
            <a:xfrm>
              <a:off x="3369176" y="3467253"/>
              <a:ext cx="453523" cy="457200"/>
            </a:xfrm>
            <a:prstGeom prst="ellipse">
              <a:avLst/>
            </a:prstGeom>
            <a:noFill/>
            <a:ln w="762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3151438" y="3857498"/>
              <a:ext cx="284155" cy="254100"/>
            </a:xfrm>
            <a:prstGeom prst="line">
              <a:avLst/>
            </a:prstGeom>
            <a:ln w="101600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7192487" y="3038976"/>
            <a:ext cx="671261" cy="644345"/>
            <a:chOff x="3151438" y="3467253"/>
            <a:chExt cx="671261" cy="644345"/>
          </a:xfrm>
        </p:grpSpPr>
        <p:sp>
          <p:nvSpPr>
            <p:cNvPr id="83" name="Oval 82"/>
            <p:cNvSpPr/>
            <p:nvPr/>
          </p:nvSpPr>
          <p:spPr>
            <a:xfrm>
              <a:off x="3369176" y="3467253"/>
              <a:ext cx="453523" cy="457200"/>
            </a:xfrm>
            <a:prstGeom prst="ellipse">
              <a:avLst/>
            </a:prstGeom>
            <a:noFill/>
            <a:ln w="762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4" name="Straight Connector 83"/>
            <p:cNvCxnSpPr/>
            <p:nvPr/>
          </p:nvCxnSpPr>
          <p:spPr>
            <a:xfrm flipH="1">
              <a:off x="3151438" y="3857498"/>
              <a:ext cx="284155" cy="254100"/>
            </a:xfrm>
            <a:prstGeom prst="line">
              <a:avLst/>
            </a:prstGeom>
            <a:ln w="101600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/>
          <p:cNvCxnSpPr/>
          <p:nvPr/>
        </p:nvCxnSpPr>
        <p:spPr>
          <a:xfrm flipV="1">
            <a:off x="3196738" y="2083121"/>
            <a:ext cx="1111903" cy="816654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91" idx="2"/>
          </p:cNvCxnSpPr>
          <p:nvPr/>
        </p:nvCxnSpPr>
        <p:spPr>
          <a:xfrm>
            <a:off x="3237786" y="3253491"/>
            <a:ext cx="1137971" cy="655680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6202741" y="2903914"/>
            <a:ext cx="757329" cy="95368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154831" y="3416255"/>
            <a:ext cx="764904" cy="98561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601221" y="2654462"/>
            <a:ext cx="607413" cy="393176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553311" y="3464610"/>
            <a:ext cx="655323" cy="218711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39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7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8777">
            <a:off x="3844281" y="2346684"/>
            <a:ext cx="1851166" cy="166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" name="Straight Connector 91"/>
          <p:cNvCxnSpPr/>
          <p:nvPr/>
        </p:nvCxnSpPr>
        <p:spPr>
          <a:xfrm flipV="1">
            <a:off x="4659573" y="2235521"/>
            <a:ext cx="919490" cy="490308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635182" y="3154353"/>
            <a:ext cx="1023898" cy="754818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4090903" y="2697153"/>
            <a:ext cx="671261" cy="644345"/>
            <a:chOff x="3151438" y="3467253"/>
            <a:chExt cx="671261" cy="644345"/>
          </a:xfrm>
        </p:grpSpPr>
        <p:sp>
          <p:nvSpPr>
            <p:cNvPr id="95" name="Oval 94"/>
            <p:cNvSpPr/>
            <p:nvPr/>
          </p:nvSpPr>
          <p:spPr>
            <a:xfrm>
              <a:off x="3369176" y="3467253"/>
              <a:ext cx="453523" cy="457200"/>
            </a:xfrm>
            <a:prstGeom prst="ellipse">
              <a:avLst/>
            </a:prstGeom>
            <a:noFill/>
            <a:ln w="762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6" name="Straight Connector 95"/>
            <p:cNvCxnSpPr/>
            <p:nvPr/>
          </p:nvCxnSpPr>
          <p:spPr>
            <a:xfrm flipH="1">
              <a:off x="3151438" y="3857498"/>
              <a:ext cx="284155" cy="254100"/>
            </a:xfrm>
            <a:prstGeom prst="line">
              <a:avLst/>
            </a:prstGeom>
            <a:ln w="101600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3531706" y="1345700"/>
            <a:ext cx="1879601" cy="346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Tran 2013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8" name="Flèche droite 24"/>
          <p:cNvSpPr/>
          <p:nvPr/>
        </p:nvSpPr>
        <p:spPr bwMode="auto">
          <a:xfrm rot="10800000">
            <a:off x="533400" y="933982"/>
            <a:ext cx="8638503" cy="28575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9" name="ZoneTexte 25"/>
          <p:cNvSpPr txBox="1">
            <a:spLocks noChangeArrowheads="1"/>
          </p:cNvSpPr>
          <p:nvPr/>
        </p:nvSpPr>
        <p:spPr bwMode="auto">
          <a:xfrm>
            <a:off x="8156964" y="559233"/>
            <a:ext cx="741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b="1" dirty="0"/>
              <a:t>Micro</a:t>
            </a:r>
          </a:p>
        </p:txBody>
      </p:sp>
      <p:sp>
        <p:nvSpPr>
          <p:cNvPr id="100" name="ZoneTexte 27"/>
          <p:cNvSpPr txBox="1">
            <a:spLocks noChangeArrowheads="1"/>
          </p:cNvSpPr>
          <p:nvPr/>
        </p:nvSpPr>
        <p:spPr bwMode="auto">
          <a:xfrm>
            <a:off x="886741" y="555661"/>
            <a:ext cx="799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b="1" dirty="0"/>
              <a:t>Macro</a:t>
            </a:r>
          </a:p>
        </p:txBody>
      </p: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3341" y="2366164"/>
            <a:ext cx="2112650" cy="169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" name="Group 101"/>
          <p:cNvGrpSpPr/>
          <p:nvPr/>
        </p:nvGrpSpPr>
        <p:grpSpPr>
          <a:xfrm>
            <a:off x="1297852" y="1934589"/>
            <a:ext cx="1534105" cy="2224979"/>
            <a:chOff x="1056695" y="2590976"/>
            <a:chExt cx="1534105" cy="2224979"/>
          </a:xfrm>
        </p:grpSpPr>
        <p:grpSp>
          <p:nvGrpSpPr>
            <p:cNvPr id="103" name="Group 102"/>
            <p:cNvGrpSpPr/>
            <p:nvPr/>
          </p:nvGrpSpPr>
          <p:grpSpPr>
            <a:xfrm>
              <a:off x="1056695" y="3671277"/>
              <a:ext cx="671261" cy="644345"/>
              <a:chOff x="3151438" y="3467253"/>
              <a:chExt cx="671261" cy="644345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3369176" y="3467253"/>
                <a:ext cx="453523" cy="457200"/>
              </a:xfrm>
              <a:prstGeom prst="ellipse">
                <a:avLst/>
              </a:prstGeom>
              <a:noFill/>
              <a:ln w="7620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 flipH="1">
                <a:off x="3151438" y="3857498"/>
                <a:ext cx="284155" cy="254100"/>
              </a:xfrm>
              <a:prstGeom prst="line">
                <a:avLst/>
              </a:prstGeom>
              <a:ln w="101600">
                <a:solidFill>
                  <a:srgbClr val="08080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Straight Connector 103"/>
            <p:cNvCxnSpPr/>
            <p:nvPr/>
          </p:nvCxnSpPr>
          <p:spPr>
            <a:xfrm flipV="1">
              <a:off x="1511300" y="2590976"/>
              <a:ext cx="774700" cy="1080662"/>
            </a:xfrm>
            <a:prstGeom prst="line">
              <a:avLst/>
            </a:prstGeom>
            <a:ln w="12700">
              <a:solidFill>
                <a:srgbClr val="08080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538624" y="4165210"/>
              <a:ext cx="1052176" cy="650745"/>
            </a:xfrm>
            <a:prstGeom prst="line">
              <a:avLst/>
            </a:prstGeom>
            <a:ln w="12700">
              <a:solidFill>
                <a:srgbClr val="08080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 Box 2"/>
          <p:cNvSpPr txBox="1">
            <a:spLocks noChangeArrowheads="1"/>
          </p:cNvSpPr>
          <p:nvPr/>
        </p:nvSpPr>
        <p:spPr bwMode="auto">
          <a:xfrm>
            <a:off x="152400" y="1256468"/>
            <a:ext cx="1805312" cy="74984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Embouti Cruciforme projet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européen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CashForm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2000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4634327" y="3663868"/>
            <a:ext cx="671261" cy="644345"/>
            <a:chOff x="3151438" y="3467253"/>
            <a:chExt cx="671261" cy="644345"/>
          </a:xfrm>
        </p:grpSpPr>
        <p:sp>
          <p:nvSpPr>
            <p:cNvPr id="110" name="Oval 109"/>
            <p:cNvSpPr/>
            <p:nvPr/>
          </p:nvSpPr>
          <p:spPr>
            <a:xfrm>
              <a:off x="3369176" y="3467253"/>
              <a:ext cx="453523" cy="457200"/>
            </a:xfrm>
            <a:prstGeom prst="ellipse">
              <a:avLst/>
            </a:prstGeom>
            <a:noFill/>
            <a:ln w="762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H="1">
              <a:off x="3151438" y="3857498"/>
              <a:ext cx="284155" cy="254100"/>
            </a:xfrm>
            <a:prstGeom prst="line">
              <a:avLst/>
            </a:prstGeom>
            <a:ln w="101600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Straight Connector 111"/>
          <p:cNvCxnSpPr/>
          <p:nvPr/>
        </p:nvCxnSpPr>
        <p:spPr>
          <a:xfrm>
            <a:off x="5305588" y="3909171"/>
            <a:ext cx="500116" cy="1272429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4308641" y="4042544"/>
            <a:ext cx="609841" cy="1215256"/>
          </a:xfrm>
          <a:prstGeom prst="line">
            <a:avLst/>
          </a:prstGeom>
          <a:ln w="12700">
            <a:solidFill>
              <a:srgbClr val="0808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95653" y="4876800"/>
            <a:ext cx="1566346" cy="123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ZoneTexte 28"/>
          <p:cNvSpPr txBox="1">
            <a:spLocks noChangeArrowheads="1"/>
          </p:cNvSpPr>
          <p:nvPr/>
        </p:nvSpPr>
        <p:spPr bwMode="auto">
          <a:xfrm>
            <a:off x="4268260" y="6112049"/>
            <a:ext cx="195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Arial" pitchFamily="34" charset="0"/>
                <a:cs typeface="Arial" pitchFamily="34" charset="0"/>
              </a:rPr>
              <a:t>DM,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Berbenni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21179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30</a:t>
            </a:fld>
            <a:endParaRPr lang="fr-FR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944880" y="-152400"/>
            <a:ext cx="1139952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5. Conclusion and perspective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538457"/>
            <a:ext cx="7543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kern="0" dirty="0">
                <a:solidFill>
                  <a:sysClr val="windowText" lastClr="000000"/>
                </a:solidFill>
              </a:rPr>
              <a:t>Simulation results by QC in line with full MD simulation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CTB is a strong barrier to slip transmission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Highlight the interaction mechanism of dislocation and CTB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Quantitative estimation of local critical stress for transmission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Provide mechanism of interaction (absorption or transmission) and critical stress to DDD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97974" y="717719"/>
            <a:ext cx="70358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Resume</a:t>
            </a:r>
            <a:b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831" y="4630738"/>
            <a:ext cx="647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kern="0" dirty="0" smtClean="0">
                <a:solidFill>
                  <a:sysClr val="windowText" lastClr="000000"/>
                </a:solidFill>
              </a:rPr>
              <a:t>Dislocation – triple junction</a:t>
            </a:r>
            <a:endParaRPr lang="en-GB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HotQC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Materials?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96805" y="3810000"/>
            <a:ext cx="70358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Perpective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06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31</a:t>
            </a:fld>
            <a:endParaRPr lang="fr-FR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371600" y="2561431"/>
            <a:ext cx="73152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/>
            </a:r>
            <a:br>
              <a:rPr kumimoji="0" lang="en-GB" sz="4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</a:br>
            <a:r>
              <a:rPr lang="en-GB" sz="4400" i="1" kern="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Thanks for your attention !</a:t>
            </a:r>
            <a:endParaRPr kumimoji="0" lang="en-GB" sz="44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3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4</a:t>
            </a:fld>
            <a:endParaRPr lang="fr-FR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50308" y="381000"/>
            <a:ext cx="8488892" cy="820738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="1" dirty="0">
                <a:latin typeface="Arial" pitchFamily="34" charset="0"/>
                <a:ea typeface="ＭＳ Ｐゴシック" charset="-128"/>
                <a:cs typeface="Arial" pitchFamily="34" charset="0"/>
              </a:rPr>
              <a:t>Why are G</a:t>
            </a:r>
            <a:r>
              <a:rPr lang="en-US" sz="2300" b="1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rain Boundaries (GB)  so important</a:t>
            </a:r>
            <a:r>
              <a:rPr lang="en-US" sz="2300" b="1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84225" y="1153283"/>
            <a:ext cx="9121775" cy="4953000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651" indent="-285651" algn="l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GB vary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 great deal in their characteristics (energy, mobility, chemistry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)</a:t>
            </a: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285651" indent="-285651" algn="l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Many properties of a material - and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its microstructural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evolution - depend on the nature of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GB.</a:t>
            </a:r>
          </a:p>
          <a:p>
            <a:pPr marL="285651" indent="-285651" algn="l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Type of GB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good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or bad corrosion properties, mechanical properties (creep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)</a:t>
            </a: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285651" indent="-285651" algn="l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Some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GBs : good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atomic fit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resistant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to sliding, 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low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diffusion rates, low energy, etc.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24173"/>
            <a:ext cx="4673577" cy="356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8600" y="6290878"/>
            <a:ext cx="9296400" cy="338522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sz="1600" dirty="0" err="1">
                <a:latin typeface="Arial" pitchFamily="34" charset="0"/>
                <a:cs typeface="Arial" pitchFamily="34" charset="0"/>
              </a:rPr>
              <a:t>Bicrystal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interface energy for copper and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aluminum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tilt [1-10] interface models (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Tschopp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, M.A. 2008)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4835769" y="5589646"/>
            <a:ext cx="426508" cy="26670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0" y="4850418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Coherent Twin Boundary studied</a:t>
            </a:r>
            <a:endParaRPr lang="en-US" dirty="0"/>
          </a:p>
        </p:txBody>
      </p:sp>
      <p:sp>
        <p:nvSpPr>
          <p:cNvPr id="9" name="Oval 14"/>
          <p:cNvSpPr/>
          <p:nvPr/>
        </p:nvSpPr>
        <p:spPr bwMode="auto">
          <a:xfrm>
            <a:off x="7343245" y="4572010"/>
            <a:ext cx="2181755" cy="1345208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>
          <a:xfrm>
            <a:off x="495300" y="-13235"/>
            <a:ext cx="8997950" cy="861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5</a:t>
            </a:fld>
            <a:endParaRPr lang="fr-FR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59" y="3214957"/>
            <a:ext cx="3288838" cy="243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3039" y="5554030"/>
            <a:ext cx="6513512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kern="0" dirty="0">
                <a:solidFill>
                  <a:sysClr val="windowText" lastClr="000000"/>
                </a:solidFill>
              </a:rPr>
              <a:t>Transmission of screw dislocation through the Σ3 boundary in Cu (</a:t>
            </a:r>
            <a:r>
              <a:rPr lang="en-GB" kern="0" dirty="0" err="1">
                <a:solidFill>
                  <a:sysClr val="windowText" lastClr="000000"/>
                </a:solidFill>
              </a:rPr>
              <a:t>Pestman</a:t>
            </a:r>
            <a:r>
              <a:rPr lang="en-GB" kern="0" dirty="0">
                <a:solidFill>
                  <a:sysClr val="windowText" lastClr="000000"/>
                </a:solidFill>
              </a:rPr>
              <a:t> et al. </a:t>
            </a:r>
            <a:r>
              <a:rPr lang="en-GB" kern="0" dirty="0"/>
              <a:t>1991</a:t>
            </a:r>
            <a:r>
              <a:rPr lang="en-GB" kern="0" dirty="0">
                <a:solidFill>
                  <a:sysClr val="windowText" lastClr="000000"/>
                </a:solidFill>
              </a:rPr>
              <a:t>)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59" y="729389"/>
            <a:ext cx="3782338" cy="218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6719" y="2917093"/>
            <a:ext cx="9601200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kern="0" dirty="0">
                <a:solidFill>
                  <a:sysClr val="windowText" lastClr="000000"/>
                </a:solidFill>
              </a:rPr>
              <a:t>Absorption of the screw dislocation in the boundary plane into two </a:t>
            </a:r>
            <a:r>
              <a:rPr lang="en-GB" kern="0" dirty="0" err="1">
                <a:solidFill>
                  <a:sysClr val="windowText" lastClr="000000"/>
                </a:solidFill>
              </a:rPr>
              <a:t>g.b.d.s</a:t>
            </a:r>
            <a:r>
              <a:rPr lang="en-GB" kern="0" dirty="0">
                <a:solidFill>
                  <a:sysClr val="windowText" lastClr="000000"/>
                </a:solidFill>
              </a:rPr>
              <a:t> in static </a:t>
            </a:r>
            <a:r>
              <a:rPr lang="en-GB" kern="0" dirty="0" smtClean="0">
                <a:solidFill>
                  <a:sysClr val="windowText" lastClr="000000"/>
                </a:solidFill>
              </a:rPr>
              <a:t>simulation</a:t>
            </a:r>
            <a:endParaRPr lang="en-GB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>
          <a:xfrm>
            <a:off x="495300" y="-13235"/>
            <a:ext cx="8997950" cy="861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6</a:t>
            </a:fld>
            <a:endParaRPr lang="fr-FR"/>
          </a:p>
        </p:txBody>
      </p:sp>
      <p:grpSp>
        <p:nvGrpSpPr>
          <p:cNvPr id="4" name="Group 3"/>
          <p:cNvGrpSpPr/>
          <p:nvPr/>
        </p:nvGrpSpPr>
        <p:grpSpPr>
          <a:xfrm>
            <a:off x="1259737" y="3731018"/>
            <a:ext cx="7647602" cy="2649015"/>
            <a:chOff x="572558" y="3674767"/>
            <a:chExt cx="8412362" cy="2913917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58" y="4350673"/>
              <a:ext cx="3231489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046" y="3844297"/>
              <a:ext cx="3088746" cy="2549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542" y="3674767"/>
              <a:ext cx="1501378" cy="2913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922999" y="1079831"/>
            <a:ext cx="7791993" cy="2044369"/>
            <a:chOff x="228600" y="875394"/>
            <a:chExt cx="8571192" cy="2248806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875394"/>
              <a:ext cx="4263362" cy="2248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580" y="2010222"/>
              <a:ext cx="3708212" cy="1037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267" y="943421"/>
              <a:ext cx="3702525" cy="1037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61999" y="3048000"/>
            <a:ext cx="7848599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The reaction modes between screw dislocation and CTB (Jin et al</a:t>
            </a:r>
            <a:r>
              <a:rPr lang="en-GB" dirty="0" smtClean="0">
                <a:solidFill>
                  <a:prstClr val="black"/>
                </a:solidFill>
              </a:rPr>
              <a:t>.</a:t>
            </a:r>
            <a:r>
              <a:rPr lang="en-GB" dirty="0" smtClean="0"/>
              <a:t> </a:t>
            </a:r>
            <a:r>
              <a:rPr lang="en-GB" kern="0" dirty="0" smtClean="0"/>
              <a:t>2006 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1999" y="6260100"/>
            <a:ext cx="8610600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The reaction modes between screw dislocation and CTB  (Zheng et al</a:t>
            </a:r>
            <a:r>
              <a:rPr lang="en-GB" dirty="0" smtClean="0">
                <a:solidFill>
                  <a:prstClr val="black"/>
                </a:solidFill>
              </a:rPr>
              <a:t>.</a:t>
            </a:r>
            <a:r>
              <a:rPr lang="en-GB" kern="0" dirty="0">
                <a:solidFill>
                  <a:srgbClr val="C00000"/>
                </a:solidFill>
              </a:rPr>
              <a:t> </a:t>
            </a:r>
            <a:r>
              <a:rPr lang="en-GB" kern="0" dirty="0" smtClean="0"/>
              <a:t>2009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33400" y="914400"/>
            <a:ext cx="8839200" cy="243063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3400" y="3345033"/>
            <a:ext cx="8839200" cy="323939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>
          <a:xfrm>
            <a:off x="495300" y="-13235"/>
            <a:ext cx="8997950" cy="861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7</a:t>
            </a:fld>
            <a:endParaRPr lang="fr-FR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" y="-184650"/>
            <a:ext cx="184666" cy="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8" tIns="45704" rIns="91408" bIns="4570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kern="0">
              <a:solidFill>
                <a:sysClr val="windowText" lastClr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8" y="1065598"/>
            <a:ext cx="3663155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1" y="1065597"/>
            <a:ext cx="4223809" cy="463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51" y="3964222"/>
            <a:ext cx="3657995" cy="200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43000" y="6122773"/>
            <a:ext cx="7832939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kern="0" dirty="0">
                <a:solidFill>
                  <a:sysClr val="windowText" lastClr="000000"/>
                </a:solidFill>
              </a:rPr>
              <a:t>Interaction of the lattice dislocations with a Σ=11 by QC (</a:t>
            </a:r>
            <a:r>
              <a:rPr lang="en-GB" kern="0" dirty="0" err="1">
                <a:solidFill>
                  <a:sysClr val="windowText" lastClr="000000"/>
                </a:solidFill>
              </a:rPr>
              <a:t>Wenshan</a:t>
            </a:r>
            <a:r>
              <a:rPr lang="en-GB" kern="0" dirty="0">
                <a:solidFill>
                  <a:sysClr val="windowText" lastClr="000000"/>
                </a:solidFill>
              </a:rPr>
              <a:t> et al. 2014)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1219200" y="322262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 smtClean="0">
                <a:solidFill>
                  <a:schemeClr val="tx1"/>
                </a:solidFill>
                <a:effectLst/>
                <a:latin typeface="Arial"/>
              </a:rPr>
              <a:t>Interactions </a:t>
            </a:r>
            <a:r>
              <a:rPr lang="en-GB" sz="2300" kern="0" dirty="0">
                <a:solidFill>
                  <a:schemeClr val="tx1"/>
                </a:solidFill>
                <a:effectLst/>
                <a:latin typeface="Arial"/>
              </a:rPr>
              <a:t>Between Dislocations and </a:t>
            </a:r>
            <a:r>
              <a:rPr lang="en-GB" sz="2300" kern="0" dirty="0" smtClean="0">
                <a:solidFill>
                  <a:schemeClr val="tx1"/>
                </a:solidFill>
                <a:effectLst/>
                <a:latin typeface="Arial"/>
              </a:rPr>
              <a:t>GB by QC</a:t>
            </a:r>
            <a:endParaRPr lang="en-GB" sz="2300" kern="0" dirty="0">
              <a:solidFill>
                <a:schemeClr val="tx1"/>
              </a:solidFill>
              <a:effectLst/>
              <a:latin typeface="Arial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>
          <a:xfrm>
            <a:off x="495300" y="-13235"/>
            <a:ext cx="8997950" cy="861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8</a:t>
            </a:fld>
            <a:endParaRPr lang="fr-FR"/>
          </a:p>
        </p:txBody>
      </p:sp>
      <p:grpSp>
        <p:nvGrpSpPr>
          <p:cNvPr id="42" name="Group 41"/>
          <p:cNvGrpSpPr/>
          <p:nvPr/>
        </p:nvGrpSpPr>
        <p:grpSpPr>
          <a:xfrm>
            <a:off x="4108984" y="562868"/>
            <a:ext cx="1448455" cy="1229036"/>
            <a:chOff x="423544" y="5424531"/>
            <a:chExt cx="1337036" cy="1229035"/>
          </a:xfrm>
        </p:grpSpPr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44" y="5549392"/>
              <a:ext cx="1023119" cy="92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Group 43"/>
            <p:cNvGrpSpPr/>
            <p:nvPr/>
          </p:nvGrpSpPr>
          <p:grpSpPr>
            <a:xfrm>
              <a:off x="481600" y="5424531"/>
              <a:ext cx="1278980" cy="1229035"/>
              <a:chOff x="481600" y="5424531"/>
              <a:chExt cx="1278980" cy="1229035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132746" y="581718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x 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97712" y="542453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81600" y="633040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z</a:t>
                </a:r>
              </a:p>
            </p:txBody>
          </p:sp>
        </p:grpSp>
      </p:grpSp>
      <p:pic>
        <p:nvPicPr>
          <p:cNvPr id="48" name="Picture 2" descr="D:\Post_doc_Liege\QC-results\GB-Centro-Or1\Centro-ShiftX-0.85_model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7" r="2646" b="747"/>
          <a:stretch/>
        </p:blipFill>
        <p:spPr bwMode="auto">
          <a:xfrm>
            <a:off x="1" y="1546227"/>
            <a:ext cx="5723467" cy="27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Shape 2"/>
          <p:cNvSpPr/>
          <p:nvPr/>
        </p:nvSpPr>
        <p:spPr>
          <a:xfrm>
            <a:off x="169189" y="549021"/>
            <a:ext cx="3845454" cy="6671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69" tIns="44984" rIns="89969" bIns="44984" compatLnSpc="0"/>
          <a:lstStyle/>
          <a:p>
            <a:pPr hangingPunct="0">
              <a:defRPr/>
            </a:pPr>
            <a:r>
              <a:rPr lang="fr-BE" b="1" u="sng" dirty="0" err="1">
                <a:latin typeface="+mj-lt"/>
                <a:ea typeface="Droid Sans" pitchFamily="2"/>
                <a:cs typeface="Lohit Hindi" pitchFamily="2"/>
              </a:rPr>
              <a:t>Atomistic</a:t>
            </a:r>
            <a:r>
              <a:rPr lang="fr-BE" b="1" u="sng" dirty="0">
                <a:latin typeface="+mj-lt"/>
                <a:ea typeface="Droid Sans" pitchFamily="2"/>
                <a:cs typeface="Lohit Hindi" pitchFamily="2"/>
              </a:rPr>
              <a:t> zones</a:t>
            </a:r>
          </a:p>
          <a:p>
            <a:pPr hangingPunct="0">
              <a:defRPr/>
            </a:pPr>
            <a:r>
              <a:rPr lang="fr-BE" dirty="0">
                <a:latin typeface="+mj-lt"/>
                <a:ea typeface="Droid Sans" pitchFamily="2"/>
                <a:cs typeface="Lohit Hindi" pitchFamily="2"/>
              </a:rPr>
              <a:t>Interaction </a:t>
            </a:r>
            <a:r>
              <a:rPr lang="fr-BE" dirty="0" err="1">
                <a:latin typeface="+mj-lt"/>
                <a:ea typeface="Droid Sans" pitchFamily="2"/>
                <a:cs typeface="Lohit Hindi" pitchFamily="2"/>
              </a:rPr>
              <a:t>between</a:t>
            </a:r>
            <a:r>
              <a:rPr lang="fr-BE" dirty="0">
                <a:latin typeface="+mj-lt"/>
                <a:ea typeface="Droid Sans" pitchFamily="2"/>
                <a:cs typeface="Lohit Hindi" pitchFamily="2"/>
              </a:rPr>
              <a:t> </a:t>
            </a:r>
            <a:r>
              <a:rPr lang="fr-BE" dirty="0" err="1">
                <a:latin typeface="+mj-lt"/>
                <a:ea typeface="Droid Sans" pitchFamily="2"/>
                <a:cs typeface="Lohit Hindi" pitchFamily="2"/>
              </a:rPr>
              <a:t>atoms</a:t>
            </a:r>
            <a:r>
              <a:rPr lang="fr-BE" dirty="0">
                <a:latin typeface="+mj-lt"/>
                <a:ea typeface="Droid Sans" pitchFamily="2"/>
                <a:cs typeface="Lohit Hindi" pitchFamily="2"/>
              </a:rPr>
              <a:t> </a:t>
            </a:r>
            <a:r>
              <a:rPr lang="fr-BE" dirty="0" err="1">
                <a:latin typeface="+mj-lt"/>
                <a:ea typeface="Droid Sans" pitchFamily="2"/>
                <a:cs typeface="Lohit Hindi" pitchFamily="2"/>
              </a:rPr>
              <a:t>based</a:t>
            </a:r>
            <a:r>
              <a:rPr lang="fr-BE" dirty="0">
                <a:latin typeface="+mj-lt"/>
                <a:ea typeface="Droid Sans" pitchFamily="2"/>
                <a:cs typeface="Lohit Hindi" pitchFamily="2"/>
              </a:rPr>
              <a:t> on </a:t>
            </a:r>
            <a:r>
              <a:rPr lang="fr-BE" b="1" dirty="0">
                <a:latin typeface="+mj-lt"/>
                <a:ea typeface="Droid Sans" pitchFamily="2"/>
                <a:cs typeface="Lohit Hindi" pitchFamily="2"/>
              </a:rPr>
              <a:t>Embedded </a:t>
            </a:r>
            <a:r>
              <a:rPr lang="fr-BE" b="1" dirty="0" err="1">
                <a:latin typeface="+mj-lt"/>
                <a:ea typeface="Droid Sans" pitchFamily="2"/>
                <a:cs typeface="Lohit Hindi" pitchFamily="2"/>
              </a:rPr>
              <a:t>atom</a:t>
            </a:r>
            <a:r>
              <a:rPr lang="fr-BE" b="1" dirty="0">
                <a:latin typeface="+mj-lt"/>
                <a:ea typeface="Droid Sans" pitchFamily="2"/>
                <a:cs typeface="Lohit Hindi" pitchFamily="2"/>
              </a:rPr>
              <a:t> </a:t>
            </a:r>
            <a:r>
              <a:rPr lang="fr-BE" b="1" dirty="0" err="1">
                <a:latin typeface="+mj-lt"/>
                <a:ea typeface="Droid Sans" pitchFamily="2"/>
                <a:cs typeface="Lohit Hindi" pitchFamily="2"/>
              </a:rPr>
              <a:t>theory</a:t>
            </a:r>
            <a:r>
              <a:rPr lang="fr-BE" b="1" dirty="0">
                <a:latin typeface="+mj-lt"/>
                <a:ea typeface="Droid Sans" pitchFamily="2"/>
                <a:cs typeface="Lohit Hindi" pitchFamily="2"/>
              </a:rPr>
              <a:t> (EAM)</a:t>
            </a:r>
          </a:p>
          <a:p>
            <a:pPr hangingPunct="0">
              <a:defRPr/>
            </a:pPr>
            <a:endParaRPr lang="fr-BE" sz="1500" dirty="0">
              <a:latin typeface="+mj-lt"/>
              <a:ea typeface="Droid Sans" pitchFamily="2"/>
              <a:cs typeface="Lohit Hindi" pitchFamily="2"/>
            </a:endParaRPr>
          </a:p>
          <a:p>
            <a:pPr marL="0" lvl="1" hangingPunct="0">
              <a:defRPr/>
            </a:pPr>
            <a:r>
              <a:rPr lang="fr-BE" sz="1500" dirty="0">
                <a:latin typeface="+mj-lt"/>
                <a:ea typeface="Droid Sans" pitchFamily="2"/>
                <a:cs typeface="Lohit Hindi" pitchFamily="2"/>
              </a:rPr>
              <a:t>  </a:t>
            </a:r>
          </a:p>
          <a:p>
            <a:pPr hangingPunct="0">
              <a:defRPr/>
            </a:pPr>
            <a:endParaRPr lang="fr-BE" sz="1500" dirty="0">
              <a:latin typeface="+mj-lt"/>
              <a:ea typeface="Droid Sans" pitchFamily="2"/>
              <a:cs typeface="Lohit Hindi" pitchFamily="2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7269" y="4530188"/>
            <a:ext cx="6086292" cy="5539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hangingPunct="0">
              <a:defRPr/>
            </a:pPr>
            <a:r>
              <a:rPr lang="fr-BE" sz="1500" b="1" u="sng" dirty="0">
                <a:ea typeface="Droid Sans" pitchFamily="2"/>
                <a:cs typeface="Lohit Hindi" pitchFamily="2"/>
              </a:rPr>
              <a:t>FEM </a:t>
            </a:r>
            <a:r>
              <a:rPr lang="fr-BE" sz="1500" b="1" u="sng" dirty="0" err="1" smtClean="0">
                <a:ea typeface="Droid Sans" pitchFamily="2"/>
                <a:cs typeface="Lohit Hindi" pitchFamily="2"/>
              </a:rPr>
              <a:t>zones</a:t>
            </a:r>
            <a:r>
              <a:rPr lang="fr-BE" sz="1500" dirty="0" err="1">
                <a:ea typeface="Droid Sans" pitchFamily="2"/>
                <a:cs typeface="Lohit Hindi" pitchFamily="2"/>
              </a:rPr>
              <a:t>Cauchy</a:t>
            </a:r>
            <a:r>
              <a:rPr lang="fr-BE" sz="1500" dirty="0">
                <a:ea typeface="Droid Sans" pitchFamily="2"/>
                <a:cs typeface="Lohit Hindi" pitchFamily="2"/>
              </a:rPr>
              <a:t>-Born </a:t>
            </a:r>
            <a:r>
              <a:rPr lang="fr-BE" sz="1500" dirty="0" err="1" smtClean="0">
                <a:ea typeface="Droid Sans" pitchFamily="2"/>
                <a:cs typeface="Lohit Hindi" pitchFamily="2"/>
              </a:rPr>
              <a:t>rule</a:t>
            </a:r>
            <a:r>
              <a:rPr lang="fr-BE" sz="1500" dirty="0" smtClean="0">
                <a:ea typeface="Droid Sans" pitchFamily="2"/>
                <a:cs typeface="Lohit Hindi" pitchFamily="2"/>
              </a:rPr>
              <a:t>:</a:t>
            </a:r>
          </a:p>
          <a:p>
            <a:pPr hangingPunct="0">
              <a:defRPr/>
            </a:pPr>
            <a:r>
              <a:rPr lang="fr-BE" sz="1500" dirty="0" smtClean="0">
                <a:ea typeface="Droid Sans" pitchFamily="2"/>
                <a:cs typeface="Lohit Hindi" pitchFamily="2"/>
              </a:rPr>
              <a:t> </a:t>
            </a:r>
            <a:r>
              <a:rPr lang="fr-BE" sz="1500" dirty="0" err="1">
                <a:ea typeface="Droid Sans" pitchFamily="2"/>
                <a:cs typeface="Lohit Hindi" pitchFamily="2"/>
              </a:rPr>
              <a:t>atoms</a:t>
            </a:r>
            <a:r>
              <a:rPr lang="fr-BE" sz="1500" dirty="0">
                <a:ea typeface="Droid Sans" pitchFamily="2"/>
                <a:cs typeface="Lohit Hindi" pitchFamily="2"/>
              </a:rPr>
              <a:t> </a:t>
            </a:r>
            <a:r>
              <a:rPr lang="fr-BE" sz="1500" dirty="0" err="1" smtClean="0">
                <a:ea typeface="Droid Sans" pitchFamily="2"/>
                <a:cs typeface="Lohit Hindi" pitchFamily="2"/>
              </a:rPr>
              <a:t>mapped</a:t>
            </a:r>
            <a:r>
              <a:rPr lang="fr-BE" sz="1500" dirty="0" smtClean="0">
                <a:ea typeface="Droid Sans" pitchFamily="2"/>
                <a:cs typeface="Lohit Hindi" pitchFamily="2"/>
              </a:rPr>
              <a:t> </a:t>
            </a:r>
            <a:r>
              <a:rPr lang="fr-BE" sz="1500" dirty="0" err="1">
                <a:ea typeface="Droid Sans" pitchFamily="2"/>
                <a:cs typeface="Lohit Hindi" pitchFamily="2"/>
              </a:rPr>
              <a:t>according</a:t>
            </a:r>
            <a:r>
              <a:rPr lang="fr-BE" sz="1500" dirty="0">
                <a:ea typeface="Droid Sans" pitchFamily="2"/>
                <a:cs typeface="Lohit Hindi" pitchFamily="2"/>
              </a:rPr>
              <a:t> to </a:t>
            </a:r>
            <a:r>
              <a:rPr lang="fr-BE" sz="1500" dirty="0" smtClean="0">
                <a:ea typeface="Droid Sans" pitchFamily="2"/>
                <a:cs typeface="Lohit Hindi" pitchFamily="2"/>
              </a:rPr>
              <a:t>a </a:t>
            </a:r>
            <a:r>
              <a:rPr lang="fr-BE" sz="1500" b="1" dirty="0" smtClean="0">
                <a:ea typeface="Droid Sans" pitchFamily="2"/>
                <a:cs typeface="Lohit Hindi" pitchFamily="2"/>
              </a:rPr>
              <a:t>continuum </a:t>
            </a:r>
            <a:r>
              <a:rPr lang="fr-BE" sz="1500" b="1" dirty="0" err="1">
                <a:ea typeface="Droid Sans" pitchFamily="2"/>
                <a:cs typeface="Lohit Hindi" pitchFamily="2"/>
              </a:rPr>
              <a:t>deformation</a:t>
            </a:r>
            <a:r>
              <a:rPr lang="fr-BE" sz="1500" b="1" dirty="0">
                <a:ea typeface="Droid Sans" pitchFamily="2"/>
                <a:cs typeface="Lohit Hindi" pitchFamily="2"/>
              </a:rPr>
              <a:t> </a:t>
            </a:r>
            <a:r>
              <a:rPr lang="fr-BE" sz="1500" b="1" dirty="0" err="1">
                <a:ea typeface="Droid Sans" pitchFamily="2"/>
                <a:cs typeface="Lohit Hindi" pitchFamily="2"/>
              </a:rPr>
              <a:t>field</a:t>
            </a:r>
            <a:endParaRPr lang="fr-BE" sz="1500" b="1" dirty="0">
              <a:ea typeface="Droid Sans" pitchFamily="2"/>
              <a:cs typeface="Lohit Hindi" pitchFamily="2"/>
            </a:endParaRP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2130054" y="1456646"/>
            <a:ext cx="621614" cy="481289"/>
          </a:xfrm>
          <a:prstGeom prst="straightConnector1">
            <a:avLst/>
          </a:prstGeom>
          <a:solidFill>
            <a:srgbClr val="00CC99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2751668" y="3692464"/>
            <a:ext cx="457473" cy="989639"/>
          </a:xfrm>
          <a:prstGeom prst="straightConnector1">
            <a:avLst/>
          </a:prstGeom>
          <a:solidFill>
            <a:srgbClr val="00CC99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54" name="Group 53"/>
          <p:cNvGrpSpPr/>
          <p:nvPr/>
        </p:nvGrpSpPr>
        <p:grpSpPr>
          <a:xfrm>
            <a:off x="0" y="4946766"/>
            <a:ext cx="6215326" cy="1916619"/>
            <a:chOff x="-60324" y="5220265"/>
            <a:chExt cx="5737224" cy="1916619"/>
          </a:xfrm>
        </p:grpSpPr>
        <p:sp>
          <p:nvSpPr>
            <p:cNvPr id="55" name="TextShape 2"/>
            <p:cNvSpPr/>
            <p:nvPr/>
          </p:nvSpPr>
          <p:spPr>
            <a:xfrm>
              <a:off x="-60324" y="5238234"/>
              <a:ext cx="2513029" cy="189865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5000" rIns="90000" bIns="45000" compatLnSpc="0"/>
            <a:lstStyle/>
            <a:p>
              <a:pPr algn="ctr" hangingPunct="0">
                <a:defRPr/>
              </a:pPr>
              <a:r>
                <a:rPr lang="fr-BE" dirty="0" smtClean="0">
                  <a:latin typeface="Arial" pitchFamily="34" charset="0"/>
                  <a:ea typeface="Droid Sans" pitchFamily="2"/>
                  <a:cs typeface="Arial" pitchFamily="34" charset="0"/>
                </a:rPr>
                <a:t>+</a:t>
              </a:r>
              <a:endParaRPr lang="fr-BE" dirty="0">
                <a:latin typeface="Arial" pitchFamily="34" charset="0"/>
                <a:ea typeface="Droid Sans" pitchFamily="2"/>
                <a:cs typeface="Arial" pitchFamily="34" charset="0"/>
              </a:endParaRPr>
            </a:p>
            <a:p>
              <a:pPr marL="285651" indent="-285651" hangingPunct="0">
                <a:buSzPct val="100000"/>
                <a:buFont typeface="Wingdings" pitchFamily="2" charset="2"/>
                <a:buChar char="q"/>
                <a:defRPr/>
              </a:pP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Access to the 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core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 contribution</a:t>
              </a:r>
            </a:p>
            <a:p>
              <a:pPr marL="285651" indent="-285651" hangingPunct="0">
                <a:buSzPct val="100000"/>
                <a:buFont typeface="Wingdings" pitchFamily="2" charset="2"/>
                <a:buChar char="q"/>
                <a:defRPr/>
              </a:pP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Degrees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 of 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freedom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 </a:t>
              </a:r>
              <a:r>
                <a:rPr lang="fr-BE" sz="1400" dirty="0" err="1" smtClean="0">
                  <a:latin typeface="Arial" pitchFamily="34" charset="0"/>
                  <a:ea typeface="Droid Sans" pitchFamily="2"/>
                  <a:cs typeface="Arial" pitchFamily="34" charset="0"/>
                </a:rPr>
                <a:t>judiciously</a:t>
              </a:r>
              <a:r>
                <a:rPr lang="fr-BE" sz="1400" dirty="0" smtClean="0">
                  <a:latin typeface="Arial" pitchFamily="34" charset="0"/>
                  <a:ea typeface="Droid Sans" pitchFamily="2"/>
                  <a:cs typeface="Arial" pitchFamily="34" charset="0"/>
                </a:rPr>
                <a:t>                              </a:t>
              </a:r>
              <a:r>
                <a:rPr lang="fr-BE" sz="1400" dirty="0" err="1" smtClean="0">
                  <a:latin typeface="Arial" pitchFamily="34" charset="0"/>
                  <a:ea typeface="Droid Sans" pitchFamily="2"/>
                  <a:cs typeface="Arial" pitchFamily="34" charset="0"/>
                </a:rPr>
                <a:t>reduced</a:t>
              </a:r>
              <a:endParaRPr lang="fr-BE" sz="1400" dirty="0">
                <a:latin typeface="Arial" pitchFamily="34" charset="0"/>
                <a:ea typeface="Droid Sans" pitchFamily="2"/>
                <a:cs typeface="Arial" pitchFamily="34" charset="0"/>
              </a:endParaRPr>
            </a:p>
            <a:p>
              <a:pPr marL="0" lvl="1" hangingPunct="0">
                <a:defRPr/>
              </a:pPr>
              <a:r>
                <a:rPr lang="fr-BE" sz="1200" dirty="0">
                  <a:latin typeface="Arial" pitchFamily="34" charset="0"/>
                  <a:ea typeface="Droid Sans" pitchFamily="2"/>
                  <a:cs typeface="Arial" pitchFamily="34" charset="0"/>
                </a:rPr>
                <a:t>  </a:t>
              </a:r>
            </a:p>
            <a:p>
              <a:pPr hangingPunct="0">
                <a:defRPr/>
              </a:pPr>
              <a:endParaRPr lang="fr-BE" sz="1200" dirty="0">
                <a:latin typeface="Arial" pitchFamily="34" charset="0"/>
                <a:ea typeface="Droid Sans" pitchFamily="2"/>
                <a:cs typeface="Arial" pitchFamily="34" charset="0"/>
              </a:endParaRPr>
            </a:p>
          </p:txBody>
        </p:sp>
        <p:sp>
          <p:nvSpPr>
            <p:cNvPr id="56" name="TextShape 2"/>
            <p:cNvSpPr/>
            <p:nvPr/>
          </p:nvSpPr>
          <p:spPr>
            <a:xfrm>
              <a:off x="2401129" y="5220265"/>
              <a:ext cx="3275771" cy="15382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5000" rIns="90000" bIns="45000" compatLnSpc="0"/>
            <a:lstStyle/>
            <a:p>
              <a:pPr algn="ctr" hangingPunct="0">
                <a:defRPr/>
              </a:pPr>
              <a:r>
                <a:rPr lang="fr-BE" dirty="0" smtClean="0">
                  <a:latin typeface="Arial" pitchFamily="34" charset="0"/>
                  <a:ea typeface="Droid Sans" pitchFamily="2"/>
                  <a:cs typeface="Arial" pitchFamily="34" charset="0"/>
                </a:rPr>
                <a:t>-</a:t>
              </a:r>
              <a:endParaRPr lang="fr-BE" dirty="0">
                <a:latin typeface="Arial" pitchFamily="34" charset="0"/>
                <a:ea typeface="Droid Sans" pitchFamily="2"/>
                <a:cs typeface="Arial" pitchFamily="34" charset="0"/>
              </a:endParaRPr>
            </a:p>
            <a:p>
              <a:pPr marL="285651" indent="-285651" hangingPunct="0">
                <a:buSzPct val="100000"/>
                <a:buFont typeface="Wingdings" pitchFamily="2" charset="2"/>
                <a:buChar char="q"/>
                <a:defRPr/>
              </a:pP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No 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Temperature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 </a:t>
              </a:r>
              <a:r>
                <a:rPr lang="fr-BE" sz="1400" dirty="0" err="1" smtClean="0">
                  <a:latin typeface="Arial" pitchFamily="34" charset="0"/>
                  <a:ea typeface="Droid Sans" pitchFamily="2"/>
                  <a:cs typeface="Arial" pitchFamily="34" charset="0"/>
                </a:rPr>
                <a:t>effect</a:t>
              </a:r>
              <a:r>
                <a:rPr lang="fr-BE" sz="1400" dirty="0" smtClean="0">
                  <a:latin typeface="Arial" pitchFamily="34" charset="0"/>
                  <a:ea typeface="Droid Sans" pitchFamily="2"/>
                  <a:cs typeface="Arial" pitchFamily="34" charset="0"/>
                </a:rPr>
                <a:t> 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(0K 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potentials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)</a:t>
              </a:r>
            </a:p>
            <a:p>
              <a:pPr marL="285651" indent="-285651" hangingPunct="0">
                <a:buSzPct val="100000"/>
                <a:buFont typeface="Wingdings" pitchFamily="2" charset="2"/>
                <a:buChar char="q"/>
                <a:defRPr/>
              </a:pP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No 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Strain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-rate </a:t>
              </a:r>
              <a:r>
                <a:rPr lang="fr-BE" sz="1400" dirty="0" err="1" smtClean="0">
                  <a:latin typeface="Arial" pitchFamily="34" charset="0"/>
                  <a:ea typeface="Droid Sans" pitchFamily="2"/>
                  <a:cs typeface="Arial" pitchFamily="34" charset="0"/>
                </a:rPr>
                <a:t>effect</a:t>
              </a:r>
              <a:r>
                <a:rPr lang="fr-BE" sz="1400" dirty="0" smtClean="0">
                  <a:latin typeface="Arial" pitchFamily="34" charset="0"/>
                  <a:ea typeface="Droid Sans" pitchFamily="2"/>
                  <a:cs typeface="Arial" pitchFamily="34" charset="0"/>
                </a:rPr>
                <a:t> 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(quasi-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static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)</a:t>
              </a:r>
            </a:p>
            <a:p>
              <a:pPr marL="285651" indent="-285651" hangingPunct="0">
                <a:buSzPct val="100000"/>
                <a:buFont typeface="Wingdings" pitchFamily="2" charset="2"/>
                <a:buChar char="q"/>
                <a:defRPr/>
              </a:pP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2D 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only</a:t>
              </a:r>
              <a:endParaRPr lang="fr-BE" sz="1400" dirty="0">
                <a:latin typeface="Arial" pitchFamily="34" charset="0"/>
                <a:ea typeface="Droid Sans" pitchFamily="2"/>
                <a:cs typeface="Arial" pitchFamily="34" charset="0"/>
              </a:endParaRPr>
            </a:p>
            <a:p>
              <a:pPr marL="285651" indent="-285651" hangingPunct="0">
                <a:buSzPct val="100000"/>
                <a:buFont typeface="Wingdings" pitchFamily="2" charset="2"/>
                <a:buChar char="q"/>
                <a:defRPr/>
              </a:pP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Still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 a size 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limit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 for </a:t>
              </a:r>
              <a:r>
                <a:rPr lang="fr-BE" sz="1400" dirty="0" err="1">
                  <a:latin typeface="Arial" pitchFamily="34" charset="0"/>
                  <a:ea typeface="Droid Sans" pitchFamily="2"/>
                  <a:cs typeface="Arial" pitchFamily="34" charset="0"/>
                </a:rPr>
                <a:t>polycrystalline</a:t>
              </a:r>
              <a:r>
                <a:rPr lang="fr-BE" sz="1400" dirty="0">
                  <a:latin typeface="Arial" pitchFamily="34" charset="0"/>
                  <a:ea typeface="Droid Sans" pitchFamily="2"/>
                  <a:cs typeface="Arial" pitchFamily="34" charset="0"/>
                </a:rPr>
                <a:t> structures</a:t>
              </a:r>
            </a:p>
            <a:p>
              <a:pPr hangingPunct="0">
                <a:buSzPct val="100000"/>
                <a:buFont typeface="Arial" pitchFamily="32"/>
                <a:buChar char="•"/>
                <a:defRPr/>
              </a:pPr>
              <a:endParaRPr lang="fr-BE" sz="1200" dirty="0">
                <a:latin typeface="Arial" pitchFamily="34" charset="0"/>
                <a:ea typeface="Droid Sans" pitchFamily="2"/>
                <a:cs typeface="Arial" pitchFamily="34" charset="0"/>
              </a:endParaRPr>
            </a:p>
            <a:p>
              <a:pPr marL="0" lvl="1" hangingPunct="0">
                <a:defRPr/>
              </a:pPr>
              <a:r>
                <a:rPr lang="fr-BE" sz="1200" dirty="0">
                  <a:latin typeface="Arial" pitchFamily="34" charset="0"/>
                  <a:ea typeface="Droid Sans" pitchFamily="2"/>
                  <a:cs typeface="Arial" pitchFamily="34" charset="0"/>
                </a:rPr>
                <a:t>  </a:t>
              </a:r>
            </a:p>
            <a:p>
              <a:pPr hangingPunct="0">
                <a:defRPr/>
              </a:pPr>
              <a:endParaRPr lang="fr-BE" sz="1200" dirty="0">
                <a:latin typeface="Arial" pitchFamily="34" charset="0"/>
                <a:ea typeface="Droid Sans" pitchFamily="2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3762" y="5220267"/>
            <a:ext cx="6006038" cy="1360487"/>
            <a:chOff x="1320800" y="5243513"/>
            <a:chExt cx="7239000" cy="1360487"/>
          </a:xfrm>
        </p:grpSpPr>
        <p:sp>
          <p:nvSpPr>
            <p:cNvPr id="58" name="Rectangle 57"/>
            <p:cNvSpPr/>
            <p:nvPr/>
          </p:nvSpPr>
          <p:spPr bwMode="auto">
            <a:xfrm>
              <a:off x="1320800" y="5261482"/>
              <a:ext cx="7239000" cy="1342518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>
              <a:off x="4541599" y="5243513"/>
              <a:ext cx="0" cy="1342518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60" name="TextShape 2"/>
          <p:cNvSpPr/>
          <p:nvPr/>
        </p:nvSpPr>
        <p:spPr>
          <a:xfrm>
            <a:off x="5700263" y="510800"/>
            <a:ext cx="4457700" cy="6671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69" tIns="44984" rIns="89969" bIns="44984" compatLnSpc="0"/>
          <a:lstStyle/>
          <a:p>
            <a:pPr hangingPunct="0">
              <a:defRPr/>
            </a:pPr>
            <a:r>
              <a:rPr lang="fr-BE" b="1" u="sng" dirty="0" err="1">
                <a:latin typeface="+mj-lt"/>
                <a:ea typeface="Droid Sans" pitchFamily="2"/>
                <a:cs typeface="Lohit Hindi" pitchFamily="2"/>
              </a:rPr>
              <a:t>Quasicontinum</a:t>
            </a:r>
            <a:r>
              <a:rPr lang="fr-BE" b="1" u="sng" dirty="0">
                <a:latin typeface="+mj-lt"/>
                <a:ea typeface="Droid Sans" pitchFamily="2"/>
                <a:cs typeface="Lohit Hindi" pitchFamily="2"/>
              </a:rPr>
              <a:t> </a:t>
            </a:r>
            <a:r>
              <a:rPr lang="fr-BE" b="1" u="sng" dirty="0" err="1" smtClean="0">
                <a:latin typeface="+mj-lt"/>
                <a:ea typeface="Droid Sans" pitchFamily="2"/>
                <a:cs typeface="Lohit Hindi" pitchFamily="2"/>
              </a:rPr>
              <a:t>method</a:t>
            </a:r>
            <a:r>
              <a:rPr lang="fr-BE" b="1" u="sng" dirty="0" smtClean="0">
                <a:latin typeface="+mj-lt"/>
                <a:ea typeface="Droid Sans" pitchFamily="2"/>
                <a:cs typeface="Lohit Hindi" pitchFamily="2"/>
              </a:rPr>
              <a:t> </a:t>
            </a:r>
            <a:r>
              <a:rPr lang="fr-BE" b="1" u="sng" dirty="0" err="1" smtClean="0">
                <a:latin typeface="+mj-lt"/>
                <a:ea typeface="Droid Sans" pitchFamily="2"/>
                <a:cs typeface="Lohit Hindi" pitchFamily="2"/>
              </a:rPr>
              <a:t>provides</a:t>
            </a:r>
            <a:r>
              <a:rPr lang="fr-BE" b="1" u="sng" dirty="0" smtClean="0">
                <a:latin typeface="+mj-lt"/>
                <a:ea typeface="Droid Sans" pitchFamily="2"/>
                <a:cs typeface="Lohit Hindi" pitchFamily="2"/>
              </a:rPr>
              <a:t> </a:t>
            </a:r>
            <a:r>
              <a:rPr lang="fr-BE" b="1" u="sng" dirty="0">
                <a:latin typeface="+mj-lt"/>
                <a:ea typeface="Droid Sans" pitchFamily="2"/>
                <a:cs typeface="Lohit Hindi" pitchFamily="2"/>
              </a:rPr>
              <a:t>to DDD : </a:t>
            </a:r>
            <a:endParaRPr lang="fr-BE" b="1" u="sng" dirty="0" smtClean="0">
              <a:latin typeface="+mj-lt"/>
              <a:ea typeface="Droid Sans" pitchFamily="2"/>
              <a:cs typeface="Lohit Hindi" pitchFamily="2"/>
            </a:endParaRPr>
          </a:p>
          <a:p>
            <a:pPr hangingPunct="0">
              <a:defRPr/>
            </a:pPr>
            <a:endParaRPr lang="fr-BE" sz="1000" b="1" u="sng" dirty="0">
              <a:latin typeface="+mj-lt"/>
              <a:ea typeface="Droid Sans" pitchFamily="2"/>
              <a:cs typeface="Lohit Hindi" pitchFamily="2"/>
            </a:endParaRPr>
          </a:p>
          <a:p>
            <a:pPr marL="285651" indent="-285651" hangingPunct="0">
              <a:buFont typeface="Wingdings" pitchFamily="2" charset="2"/>
              <a:buChar char="q"/>
              <a:defRPr/>
            </a:pPr>
            <a:r>
              <a:rPr lang="fr-BE" sz="1500" dirty="0">
                <a:latin typeface="+mj-lt"/>
                <a:ea typeface="Droid Sans" pitchFamily="2"/>
                <a:cs typeface="Lohit Hindi" pitchFamily="2"/>
              </a:rPr>
              <a:t>Grain </a:t>
            </a:r>
            <a:r>
              <a:rPr lang="fr-BE" sz="1500" dirty="0" err="1">
                <a:latin typeface="+mj-lt"/>
                <a:ea typeface="Droid Sans" pitchFamily="2"/>
                <a:cs typeface="Lohit Hindi" pitchFamily="2"/>
              </a:rPr>
              <a:t>Boundary</a:t>
            </a:r>
            <a:r>
              <a:rPr lang="fr-BE" sz="1500" dirty="0">
                <a:latin typeface="+mj-lt"/>
                <a:ea typeface="Droid Sans" pitchFamily="2"/>
                <a:cs typeface="Lohit Hindi" pitchFamily="2"/>
              </a:rPr>
              <a:t> –Dislocation interaction </a:t>
            </a:r>
            <a:r>
              <a:rPr lang="fr-BE" sz="1500" dirty="0" err="1" smtClean="0">
                <a:latin typeface="+mj-lt"/>
                <a:ea typeface="Droid Sans" pitchFamily="2"/>
                <a:cs typeface="Lohit Hindi" pitchFamily="2"/>
              </a:rPr>
              <a:t>mechanisms</a:t>
            </a:r>
            <a:endParaRPr lang="fr-BE" sz="1500" dirty="0" smtClean="0">
              <a:latin typeface="+mj-lt"/>
              <a:ea typeface="Droid Sans" pitchFamily="2"/>
              <a:cs typeface="Lohit Hindi" pitchFamily="2"/>
            </a:endParaRPr>
          </a:p>
          <a:p>
            <a:pPr marL="285651" indent="-285651" hangingPunct="0">
              <a:buFont typeface="Wingdings" pitchFamily="2" charset="2"/>
              <a:buChar char="q"/>
              <a:defRPr/>
            </a:pPr>
            <a:r>
              <a:rPr lang="fr-BE" sz="1500" dirty="0" smtClean="0">
                <a:latin typeface="+mj-lt"/>
                <a:ea typeface="Droid Sans" pitchFamily="2"/>
                <a:cs typeface="Lohit Hindi" pitchFamily="2"/>
              </a:rPr>
              <a:t>Variation </a:t>
            </a:r>
            <a:r>
              <a:rPr lang="fr-BE" sz="1500" dirty="0">
                <a:latin typeface="+mj-lt"/>
                <a:ea typeface="Droid Sans" pitchFamily="2"/>
                <a:cs typeface="Lohit Hindi" pitchFamily="2"/>
              </a:rPr>
              <a:t>of </a:t>
            </a:r>
            <a:r>
              <a:rPr lang="fr-BE" sz="1500" dirty="0" err="1">
                <a:latin typeface="+mj-lt"/>
                <a:ea typeface="Droid Sans" pitchFamily="2"/>
                <a:cs typeface="Lohit Hindi" pitchFamily="2"/>
              </a:rPr>
              <a:t>Energy</a:t>
            </a:r>
            <a:r>
              <a:rPr lang="fr-BE" sz="1500" dirty="0">
                <a:latin typeface="+mj-lt"/>
                <a:ea typeface="Droid Sans" pitchFamily="2"/>
                <a:cs typeface="Lohit Hindi" pitchFamily="2"/>
              </a:rPr>
              <a:t> </a:t>
            </a:r>
          </a:p>
          <a:p>
            <a:pPr marL="285651" indent="-285651" hangingPunct="0">
              <a:buFont typeface="Wingdings" pitchFamily="2" charset="2"/>
              <a:buChar char="q"/>
              <a:defRPr/>
            </a:pPr>
            <a:r>
              <a:rPr lang="fr-BE" sz="1500" dirty="0">
                <a:latin typeface="+mj-lt"/>
                <a:ea typeface="Droid Sans" pitchFamily="2"/>
                <a:cs typeface="Lohit Hindi" pitchFamily="2"/>
              </a:rPr>
              <a:t>Critical </a:t>
            </a:r>
            <a:r>
              <a:rPr lang="fr-BE" sz="1500" dirty="0" smtClean="0">
                <a:latin typeface="+mj-lt"/>
                <a:ea typeface="Droid Sans" pitchFamily="2"/>
                <a:cs typeface="Lohit Hindi" pitchFamily="2"/>
              </a:rPr>
              <a:t>stress (</a:t>
            </a:r>
            <a:r>
              <a:rPr lang="fr-BE" sz="1500" dirty="0" err="1" smtClean="0">
                <a:latin typeface="+mj-lt"/>
                <a:ea typeface="Droid Sans" pitchFamily="2"/>
                <a:cs typeface="Lohit Hindi" pitchFamily="2"/>
              </a:rPr>
              <a:t>generation</a:t>
            </a:r>
            <a:r>
              <a:rPr lang="fr-BE" sz="1500" dirty="0" smtClean="0">
                <a:latin typeface="+mj-lt"/>
                <a:ea typeface="Droid Sans" pitchFamily="2"/>
                <a:cs typeface="Lohit Hindi" pitchFamily="2"/>
              </a:rPr>
              <a:t>, transmission..) </a:t>
            </a:r>
            <a:endParaRPr lang="fr-BE" sz="1500" dirty="0">
              <a:latin typeface="+mj-lt"/>
              <a:ea typeface="Droid Sans" pitchFamily="2"/>
              <a:cs typeface="Lohit Hindi" pitchFamily="2"/>
            </a:endParaRPr>
          </a:p>
          <a:p>
            <a:pPr hangingPunct="0">
              <a:defRPr/>
            </a:pPr>
            <a:r>
              <a:rPr lang="fr-BE" sz="1500" dirty="0">
                <a:latin typeface="+mj-lt"/>
                <a:ea typeface="Droid Sans" pitchFamily="2"/>
                <a:cs typeface="Lohit Hindi" pitchFamily="2"/>
              </a:rPr>
              <a:t> </a:t>
            </a:r>
          </a:p>
          <a:p>
            <a:pPr marL="0" lvl="1" hangingPunct="0">
              <a:defRPr/>
            </a:pPr>
            <a:r>
              <a:rPr lang="fr-BE" sz="1500" dirty="0">
                <a:latin typeface="+mj-lt"/>
                <a:ea typeface="Droid Sans" pitchFamily="2"/>
                <a:cs typeface="Lohit Hindi" pitchFamily="2"/>
              </a:rPr>
              <a:t>  </a:t>
            </a:r>
          </a:p>
          <a:p>
            <a:pPr hangingPunct="0">
              <a:defRPr/>
            </a:pPr>
            <a:endParaRPr lang="fr-BE" sz="1500" dirty="0">
              <a:latin typeface="+mj-lt"/>
              <a:ea typeface="Droid Sans" pitchFamily="2"/>
              <a:cs typeface="Lohit Hindi" pitchFamily="2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927246" y="2031042"/>
            <a:ext cx="3673954" cy="4531743"/>
            <a:chOff x="491623" y="-111521"/>
            <a:chExt cx="4965265" cy="6634925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026" y="-111521"/>
              <a:ext cx="2211939" cy="14667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336" y="1827735"/>
              <a:ext cx="2069995" cy="1342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06" y="3257265"/>
              <a:ext cx="2123225" cy="143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169" y="5151292"/>
              <a:ext cx="1383941" cy="137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Rectangle 65"/>
            <p:cNvSpPr/>
            <p:nvPr/>
          </p:nvSpPr>
          <p:spPr>
            <a:xfrm>
              <a:off x="503888" y="621850"/>
              <a:ext cx="4953000" cy="5407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b="1" kern="0" dirty="0">
                  <a:solidFill>
                    <a:sysClr val="windowText" lastClr="000000"/>
                  </a:solidFill>
                </a:rPr>
                <a:t>(1)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91623" y="2440591"/>
              <a:ext cx="4953000" cy="5407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b="1" kern="0" dirty="0">
                  <a:solidFill>
                    <a:sysClr val="windowText" lastClr="000000"/>
                  </a:solidFill>
                </a:rPr>
                <a:t>(2)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99182" y="3893718"/>
              <a:ext cx="4953000" cy="5407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b="1" kern="0" dirty="0">
                  <a:solidFill>
                    <a:sysClr val="windowText" lastClr="000000"/>
                  </a:solidFill>
                </a:rPr>
                <a:t>(3)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03888" y="5678440"/>
              <a:ext cx="4953000" cy="5407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b="1" kern="0" dirty="0">
                  <a:solidFill>
                    <a:sysClr val="windowText" lastClr="000000"/>
                  </a:solidFill>
                </a:rPr>
                <a:t>(4)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7674285" y="2282119"/>
            <a:ext cx="2365304" cy="52318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slip </a:t>
            </a:r>
            <a:r>
              <a:rPr lang="en-GB" sz="1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systems </a:t>
            </a:r>
            <a:r>
              <a:rPr lang="en-GB" sz="1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have </a:t>
            </a:r>
            <a:r>
              <a:rPr lang="en-GB" sz="1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the same Burgers </a:t>
            </a:r>
            <a:r>
              <a:rPr lang="en-GB" sz="1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vectors</a:t>
            </a:r>
            <a:endParaRPr lang="en-GB" sz="14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769295" y="3470705"/>
            <a:ext cx="2365304" cy="830964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slip </a:t>
            </a:r>
            <a:r>
              <a:rPr lang="en-GB" sz="12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systems </a:t>
            </a:r>
            <a:r>
              <a:rPr lang="en-GB" sz="1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have </a:t>
            </a:r>
            <a:r>
              <a:rPr lang="en-GB" sz="12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different Burgers </a:t>
            </a:r>
            <a:r>
              <a:rPr lang="en-GB" sz="1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vectors </a:t>
            </a:r>
            <a:r>
              <a:rPr lang="en-GB" sz="12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(leaving a residual boundary dislocations)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769296" y="4655037"/>
            <a:ext cx="2365304" cy="830964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slip </a:t>
            </a:r>
            <a:r>
              <a:rPr lang="en-GB" sz="12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systems have different Burgers vector (leaving a residual boundary dislocations)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512051" y="6024100"/>
            <a:ext cx="2365304" cy="461633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2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12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grain boundary acts as an impenetrable boundary, </a:t>
            </a:r>
          </a:p>
        </p:txBody>
      </p:sp>
      <p:sp>
        <p:nvSpPr>
          <p:cNvPr id="74" name="TextShape 2"/>
          <p:cNvSpPr/>
          <p:nvPr/>
        </p:nvSpPr>
        <p:spPr>
          <a:xfrm>
            <a:off x="6134100" y="1961514"/>
            <a:ext cx="4457700" cy="6671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69" tIns="44984" rIns="89969" bIns="44984" compatLnSpc="0"/>
          <a:lstStyle/>
          <a:p>
            <a:pPr hangingPunct="0">
              <a:defRPr/>
            </a:pPr>
            <a:r>
              <a:rPr lang="fr-BE" sz="1500" b="1" u="sng" dirty="0" smtClean="0">
                <a:latin typeface="+mj-lt"/>
                <a:ea typeface="Droid Sans" pitchFamily="2"/>
                <a:cs typeface="Lohit Hindi" pitchFamily="2"/>
              </a:rPr>
              <a:t> </a:t>
            </a:r>
            <a:r>
              <a:rPr lang="fr-BE" sz="1500" dirty="0" smtClean="0">
                <a:latin typeface="+mj-lt"/>
                <a:ea typeface="Droid Sans" pitchFamily="2"/>
                <a:cs typeface="Lohit Hindi" pitchFamily="2"/>
              </a:rPr>
              <a:t>  </a:t>
            </a:r>
            <a:endParaRPr lang="fr-BE" sz="1500" dirty="0">
              <a:latin typeface="+mj-lt"/>
              <a:ea typeface="Droid Sans" pitchFamily="2"/>
              <a:cs typeface="Lohit Hindi" pitchFamily="2"/>
            </a:endParaRPr>
          </a:p>
          <a:p>
            <a:pPr hangingPunct="0">
              <a:defRPr/>
            </a:pPr>
            <a:endParaRPr lang="fr-BE" sz="1500" dirty="0">
              <a:latin typeface="+mj-lt"/>
              <a:ea typeface="Droid Sans" pitchFamily="2"/>
              <a:cs typeface="Lohit Hindi" pitchFamily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482983" y="2950533"/>
            <a:ext cx="364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Direct transmission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37264" y="4383570"/>
            <a:ext cx="276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Indirect transmission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7250908" y="2780136"/>
            <a:ext cx="337020" cy="21767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7254111" y="3245844"/>
            <a:ext cx="341185" cy="18556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7587928" y="4699255"/>
            <a:ext cx="341185" cy="18556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512051" y="5670259"/>
            <a:ext cx="203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No transmission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8" name="Text Box 10"/>
          <p:cNvSpPr txBox="1">
            <a:spLocks noChangeArrowheads="1"/>
          </p:cNvSpPr>
          <p:nvPr/>
        </p:nvSpPr>
        <p:spPr>
          <a:xfrm>
            <a:off x="495300" y="-13235"/>
            <a:ext cx="8997950" cy="8617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8" tIns="45704" rIns="91408" bIns="45704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fr-F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7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2F4C-1CAD-401F-BB63-50B40F4514DA}" type="slidenum">
              <a:rPr lang="fr-FR" smtClean="0"/>
              <a:t>9</a:t>
            </a:fld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-232666" y="5894274"/>
            <a:ext cx="9395170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kern="0" dirty="0">
                <a:solidFill>
                  <a:sysClr val="windowText" lastClr="000000"/>
                </a:solidFill>
              </a:rPr>
              <a:t>Orientation relation and several slip systems between a </a:t>
            </a:r>
            <a:r>
              <a:rPr lang="en-GB" kern="0" dirty="0" smtClean="0">
                <a:solidFill>
                  <a:sysClr val="windowText" lastClr="000000"/>
                </a:solidFill>
              </a:rPr>
              <a:t>twin GB</a:t>
            </a:r>
            <a:endParaRPr lang="en-GB" kern="0" dirty="0">
              <a:solidFill>
                <a:sysClr val="windowText" lastClr="000000"/>
              </a:solidFill>
            </a:endParaRPr>
          </a:p>
          <a:p>
            <a:pPr algn="ctr"/>
            <a:r>
              <a:rPr lang="en-GB" kern="0" dirty="0">
                <a:solidFill>
                  <a:sysClr val="windowText" lastClr="000000"/>
                </a:solidFill>
              </a:rPr>
              <a:t>and the matrix (Thompson tetrahedron). The CTB plane is defined as the (1 1 1) CBA  plane</a:t>
            </a:r>
          </a:p>
        </p:txBody>
      </p:sp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89" y="2198396"/>
            <a:ext cx="2490647" cy="367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4250652" y="2867526"/>
            <a:ext cx="918689" cy="995359"/>
            <a:chOff x="3926681" y="3276625"/>
            <a:chExt cx="848021" cy="995359"/>
          </a:xfrm>
        </p:grpSpPr>
        <p:grpSp>
          <p:nvGrpSpPr>
            <p:cNvPr id="52" name="Group 51"/>
            <p:cNvGrpSpPr/>
            <p:nvPr/>
          </p:nvGrpSpPr>
          <p:grpSpPr>
            <a:xfrm>
              <a:off x="3926681" y="3343979"/>
              <a:ext cx="732451" cy="899880"/>
              <a:chOff x="3926681" y="3343979"/>
              <a:chExt cx="732451" cy="899880"/>
            </a:xfrm>
          </p:grpSpPr>
          <p:cxnSp>
            <p:nvCxnSpPr>
              <p:cNvPr id="56" name="Straight Arrow Connector 55"/>
              <p:cNvCxnSpPr/>
              <p:nvPr/>
            </p:nvCxnSpPr>
            <p:spPr bwMode="auto">
              <a:xfrm flipV="1">
                <a:off x="3943350" y="3924772"/>
                <a:ext cx="715782" cy="24047"/>
              </a:xfrm>
              <a:prstGeom prst="straightConnector1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3935015" y="3948819"/>
                <a:ext cx="596540" cy="295040"/>
              </a:xfrm>
              <a:prstGeom prst="straightConnector1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58" name="Straight Arrow Connector 57"/>
              <p:cNvCxnSpPr/>
              <p:nvPr/>
            </p:nvCxnSpPr>
            <p:spPr bwMode="auto">
              <a:xfrm flipH="1" flipV="1">
                <a:off x="3926681" y="3343979"/>
                <a:ext cx="16669" cy="604840"/>
              </a:xfrm>
              <a:prstGeom prst="straightConnector1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</p:grpSp>
        <p:sp>
          <p:nvSpPr>
            <p:cNvPr id="53" name="TextBox 52"/>
            <p:cNvSpPr txBox="1"/>
            <p:nvPr/>
          </p:nvSpPr>
          <p:spPr>
            <a:xfrm>
              <a:off x="3943350" y="3276625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4830" y="3616994"/>
              <a:ext cx="46987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425590" y="3948819"/>
              <a:ext cx="3491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597132" y="1916898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D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351809" y="3616995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97132" y="4214797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10981" y="3662832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C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48973" y="5495153"/>
            <a:ext cx="680154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D’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50970" y="3204344"/>
            <a:ext cx="282584" cy="32313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l-GR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GB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816708" y="3753131"/>
            <a:ext cx="346919" cy="32313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l-GR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15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062323" y="4168630"/>
            <a:ext cx="680154" cy="49241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1300" dirty="0">
                <a:latin typeface="Times New Roman" pitchFamily="18" charset="0"/>
                <a:cs typeface="Times New Roman" pitchFamily="18" charset="0"/>
              </a:rPr>
              <a:t>Plane of QC </a:t>
            </a:r>
          </a:p>
        </p:txBody>
      </p:sp>
      <p:cxnSp>
        <p:nvCxnSpPr>
          <p:cNvPr id="67" name="Straight Arrow Connector 66"/>
          <p:cNvCxnSpPr>
            <a:stCxn id="66" idx="1"/>
          </p:cNvCxnSpPr>
          <p:nvPr/>
        </p:nvCxnSpPr>
        <p:spPr bwMode="auto">
          <a:xfrm flipH="1" flipV="1">
            <a:off x="3670323" y="4399461"/>
            <a:ext cx="392000" cy="15374"/>
          </a:xfrm>
          <a:prstGeom prst="straightConnector1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H="1" flipV="1">
            <a:off x="3670322" y="3616998"/>
            <a:ext cx="392003" cy="782465"/>
          </a:xfrm>
          <a:prstGeom prst="straightConnector1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351811" y="2617473"/>
            <a:ext cx="1081743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Grain1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351811" y="4812298"/>
            <a:ext cx="1081743" cy="3693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Grain2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73671" y="4557591"/>
            <a:ext cx="365134" cy="32313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l-GR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72367" y="4280593"/>
            <a:ext cx="1028660" cy="29235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1300" dirty="0">
                <a:latin typeface="Times New Roman" pitchFamily="18" charset="0"/>
                <a:cs typeface="Times New Roman" pitchFamily="18" charset="0"/>
              </a:rPr>
              <a:t>Plane of TB </a:t>
            </a:r>
          </a:p>
        </p:txBody>
      </p:sp>
      <p:cxnSp>
        <p:nvCxnSpPr>
          <p:cNvPr id="73" name="Straight Arrow Connector 72"/>
          <p:cNvCxnSpPr>
            <a:stCxn id="72" idx="0"/>
          </p:cNvCxnSpPr>
          <p:nvPr/>
        </p:nvCxnSpPr>
        <p:spPr bwMode="auto">
          <a:xfrm flipV="1">
            <a:off x="1386697" y="3975008"/>
            <a:ext cx="715125" cy="305585"/>
          </a:xfrm>
          <a:prstGeom prst="straightConnector1">
            <a:avLst/>
          </a:prstGeom>
          <a:solidFill>
            <a:srgbClr val="00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74" name="Group 73"/>
          <p:cNvGrpSpPr/>
          <p:nvPr/>
        </p:nvGrpSpPr>
        <p:grpSpPr>
          <a:xfrm>
            <a:off x="5638800" y="2210568"/>
            <a:ext cx="4101146" cy="2864740"/>
            <a:chOff x="731980" y="1191817"/>
            <a:chExt cx="3785673" cy="2864740"/>
          </a:xfrm>
        </p:grpSpPr>
        <p:pic>
          <p:nvPicPr>
            <p:cNvPr id="7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80" y="1424908"/>
              <a:ext cx="3785673" cy="2619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2362587" y="1380211"/>
              <a:ext cx="328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P 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34832" y="2375117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854893" y="3260762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131147" y="2503127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d 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299860" y="1564877"/>
              <a:ext cx="84888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Indenter 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 bwMode="auto">
            <a:xfrm flipH="1">
              <a:off x="3122761" y="1737881"/>
              <a:ext cx="211603" cy="46166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82" name="TextBox 81"/>
            <p:cNvSpPr txBox="1"/>
            <p:nvPr/>
          </p:nvSpPr>
          <p:spPr>
            <a:xfrm>
              <a:off x="1624500" y="1453187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345087" y="1191817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11390" y="1710499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613334" y="3106873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56868" y="2977442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000224" y="3364185"/>
              <a:ext cx="6278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GB" sz="1500" b="1" kern="0" baseline="-250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15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0335" y="2619156"/>
              <a:ext cx="84888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Grain 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72074" y="3764169"/>
              <a:ext cx="84888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Grain 2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3165315" y="532715"/>
            <a:ext cx="3972771" cy="5539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/>
            <a:r>
              <a:rPr lang="en-GB" sz="1500" b="1" i="1" kern="0" dirty="0">
                <a:solidFill>
                  <a:sysClr val="windowText" lastClr="000000"/>
                </a:solidFill>
              </a:rPr>
              <a:t>Twin boundary</a:t>
            </a:r>
            <a:endParaRPr lang="en-GB" sz="1500" b="1" kern="0" dirty="0">
              <a:solidFill>
                <a:sysClr val="windowText" lastClr="000000"/>
              </a:solidFill>
            </a:endParaRPr>
          </a:p>
          <a:p>
            <a:pPr algn="ctr"/>
            <a:endParaRPr lang="en-GB" sz="15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796159" y="871271"/>
            <a:ext cx="4620111" cy="923297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pPr algn="ctr"/>
            <a:r>
              <a:rPr lang="en-GB" b="1" i="1" kern="0" dirty="0">
                <a:solidFill>
                  <a:sysClr val="windowText" lastClr="000000"/>
                </a:solidFill>
              </a:rPr>
              <a:t>Orientation Grain 1 </a:t>
            </a:r>
            <a:r>
              <a:rPr lang="en-GB" b="1" kern="0" dirty="0">
                <a:solidFill>
                  <a:sysClr val="windowText" lastClr="000000"/>
                </a:solidFill>
              </a:rPr>
              <a:t>:  X[-1-12], Y[111], Z[-110] </a:t>
            </a:r>
          </a:p>
          <a:p>
            <a:pPr algn="ctr"/>
            <a:r>
              <a:rPr lang="en-GB" b="1" i="1" kern="0" dirty="0">
                <a:solidFill>
                  <a:sysClr val="windowText" lastClr="000000"/>
                </a:solidFill>
              </a:rPr>
              <a:t>                    Grain 2 </a:t>
            </a:r>
            <a:r>
              <a:rPr lang="en-GB" b="1" kern="0" dirty="0">
                <a:solidFill>
                  <a:sysClr val="windowText" lastClr="000000"/>
                </a:solidFill>
              </a:rPr>
              <a:t>:  X[ 1 1-2], Y[111], Z[1-10] </a:t>
            </a:r>
          </a:p>
          <a:p>
            <a:pPr algn="ctr"/>
            <a:endParaRPr lang="en-GB" b="1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8054126" y="624494"/>
            <a:ext cx="1448455" cy="1229036"/>
            <a:chOff x="423544" y="5424531"/>
            <a:chExt cx="1337036" cy="1229035"/>
          </a:xfrm>
        </p:grpSpPr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44" y="5549392"/>
              <a:ext cx="1023119" cy="92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5" name="Group 94"/>
            <p:cNvGrpSpPr/>
            <p:nvPr/>
          </p:nvGrpSpPr>
          <p:grpSpPr>
            <a:xfrm>
              <a:off x="481600" y="5424531"/>
              <a:ext cx="1278980" cy="1229035"/>
              <a:chOff x="481600" y="5424531"/>
              <a:chExt cx="1278980" cy="1229035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1132746" y="581718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x 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97712" y="542453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81600" y="6330401"/>
                <a:ext cx="62783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latin typeface="Times New Roman" pitchFamily="18" charset="0"/>
                    <a:cs typeface="Times New Roman" pitchFamily="18" charset="0"/>
                  </a:rPr>
                  <a:t>z</a:t>
                </a:r>
              </a:p>
            </p:txBody>
          </p:sp>
        </p:grpSp>
      </p:grpSp>
      <p:sp>
        <p:nvSpPr>
          <p:cNvPr id="99" name="Title 1"/>
          <p:cNvSpPr txBox="1">
            <a:spLocks/>
          </p:cNvSpPr>
          <p:nvPr/>
        </p:nvSpPr>
        <p:spPr bwMode="auto">
          <a:xfrm>
            <a:off x="-941070" y="-152400"/>
            <a:ext cx="1234948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42" tIns="46021" rIns="92042" bIns="4602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r>
              <a:rPr lang="en-GB" sz="2300" kern="0" dirty="0" err="1" smtClean="0">
                <a:solidFill>
                  <a:srgbClr val="FFFFFF"/>
                </a:solidFill>
                <a:effectLst/>
                <a:latin typeface="Arial"/>
              </a:rPr>
              <a:t>Quasicontinuum</a:t>
            </a:r>
            <a:r>
              <a:rPr lang="en-GB" sz="2300" kern="0" dirty="0" smtClean="0">
                <a:solidFill>
                  <a:srgbClr val="FFFFFF"/>
                </a:solidFill>
                <a:effectLst/>
                <a:latin typeface="Arial"/>
              </a:rPr>
              <a:t> model</a:t>
            </a:r>
            <a:endParaRPr lang="en-GB" sz="2300" kern="0" dirty="0">
              <a:solidFill>
                <a:srgbClr val="FFFFFF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7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6448</TotalTime>
  <Words>1891</Words>
  <Application>Microsoft Office PowerPoint</Application>
  <PresentationFormat>A4 Paper (210x297 mm)</PresentationFormat>
  <Paragraphs>477</Paragraphs>
  <Slides>31</Slides>
  <Notes>31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2_Office Theme</vt:lpstr>
      <vt:lpstr>Equation</vt:lpstr>
      <vt:lpstr> Quasicontinuum analysis of interaction between screw dislocation and coherent twin boundary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</dc:creator>
  <cp:lastModifiedBy>tran</cp:lastModifiedBy>
  <cp:revision>255</cp:revision>
  <cp:lastPrinted>2016-09-03T15:56:58Z</cp:lastPrinted>
  <dcterms:created xsi:type="dcterms:W3CDTF">2013-05-29T13:00:26Z</dcterms:created>
  <dcterms:modified xsi:type="dcterms:W3CDTF">2017-02-06T06:20:10Z</dcterms:modified>
</cp:coreProperties>
</file>