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304" r:id="rId3"/>
    <p:sldId id="314" r:id="rId4"/>
    <p:sldId id="311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4" r:id="rId14"/>
    <p:sldId id="268" r:id="rId15"/>
    <p:sldId id="269" r:id="rId16"/>
    <p:sldId id="270" r:id="rId17"/>
    <p:sldId id="305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310" r:id="rId28"/>
    <p:sldId id="281" r:id="rId29"/>
    <p:sldId id="282" r:id="rId30"/>
    <p:sldId id="306" r:id="rId31"/>
    <p:sldId id="283" r:id="rId32"/>
    <p:sldId id="284" r:id="rId33"/>
    <p:sldId id="285" r:id="rId34"/>
    <p:sldId id="307" r:id="rId35"/>
    <p:sldId id="286" r:id="rId36"/>
    <p:sldId id="287" r:id="rId37"/>
    <p:sldId id="288" r:id="rId38"/>
    <p:sldId id="289" r:id="rId39"/>
    <p:sldId id="259" r:id="rId40"/>
    <p:sldId id="315" r:id="rId41"/>
    <p:sldId id="313" r:id="rId42"/>
    <p:sldId id="291" r:id="rId43"/>
    <p:sldId id="292" r:id="rId44"/>
    <p:sldId id="293" r:id="rId45"/>
    <p:sldId id="317" r:id="rId46"/>
    <p:sldId id="294" r:id="rId47"/>
    <p:sldId id="318" r:id="rId48"/>
    <p:sldId id="295" r:id="rId49"/>
    <p:sldId id="312" r:id="rId50"/>
    <p:sldId id="296" r:id="rId51"/>
    <p:sldId id="309" r:id="rId52"/>
    <p:sldId id="297" r:id="rId53"/>
    <p:sldId id="298" r:id="rId54"/>
    <p:sldId id="301" r:id="rId55"/>
    <p:sldId id="299" r:id="rId56"/>
    <p:sldId id="300" r:id="rId57"/>
    <p:sldId id="302" r:id="rId58"/>
    <p:sldId id="303" r:id="rId5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851AB-2836-4CA1-9980-8F7D9CDBA53B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A0194-E163-4AD5-BED2-611EBCAAFD6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97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916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7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26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22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47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8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70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6798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16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854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50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9B979-DCBE-4755-8EB9-04ECEBA2957F}" type="datetimeFigureOut">
              <a:rPr lang="fr-FR" smtClean="0"/>
              <a:t>26/10/2016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9394-BCA9-4C2D-AF4B-D1EE18E033C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54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352928" cy="4968552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flipH="1">
            <a:off x="7772400" y="7317432"/>
            <a:ext cx="2920280" cy="288032"/>
          </a:xfrm>
        </p:spPr>
        <p:txBody>
          <a:bodyPr>
            <a:normAutofit fontScale="475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883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8002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L’évolution conceptuelle de la Coopération Sud-Sud à la lueur des changements structurels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348880"/>
            <a:ext cx="8208912" cy="407707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 distingue trois phases :</a:t>
            </a:r>
          </a:p>
          <a:p>
            <a:pPr marL="0" inden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phase: de 1955 jusqu’au début des années 1980</a:t>
            </a:r>
          </a:p>
          <a:p>
            <a:pPr marL="0" inden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phase: de 1980 jusqu’à début années 2000</a:t>
            </a:r>
          </a:p>
          <a:p>
            <a:pPr marL="0" inden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phase: de 2000 jusqu’à aujourd’hui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8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première vague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1955 Conférence de Bandung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1961 Conférence de Belgrade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1964 Formation du Groupe des 77 lors Conférence des Nations Unies sur le Commerce et le développement</a:t>
            </a:r>
          </a:p>
          <a:p>
            <a:pPr marL="0" indent="0">
              <a:buNone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1978 Conférence du Programme de développement des Nations Unies 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4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première vague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400" u="sng" dirty="0" smtClean="0">
                <a:latin typeface="Times New Roman" pitchFamily="18" charset="0"/>
                <a:cs typeface="Times New Roman" pitchFamily="18" charset="0"/>
              </a:rPr>
              <a:t>Conférence de Bandung 1955</a:t>
            </a:r>
          </a:p>
          <a:p>
            <a:pPr marL="0" indent="0">
              <a:buNone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roisième voie reposant sur une coopération économique entre pays du « Tiers Monde »</a:t>
            </a:r>
          </a:p>
          <a:p>
            <a:pPr marL="0" indent="0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 - Objectif de participer à l’économie internationale</a:t>
            </a:r>
          </a:p>
          <a:p>
            <a:pPr marL="0" indent="0">
              <a:buNone/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- d’élargir les perspectives de développement basées sur des relations horizontales d’intérêts mutuels.</a:t>
            </a:r>
          </a:p>
          <a:p>
            <a:pPr marL="0" indent="0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- d’avoir un plus grand pouvoir de négociation au sein de forum multilatéraux en mettant en place une ligne conduite commune.</a:t>
            </a:r>
          </a:p>
          <a:p>
            <a:pPr marL="0" indent="0">
              <a:buNone/>
            </a:pP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Enoncer les principes clés de la Coopération entre pays en développement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03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première vague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Conférence de Belgrade 1961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esprit de contestation d’un ordre mondial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forte connotation politique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création Mouvement des non Alignés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Création groupe 77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Conférence sur la Coopération technique entre pays en développement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8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deuxième vague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Crises économiques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Ralentissement des échanges sud-sud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Processus d’intégration régionale en Afrique et Amérique latine qui met en place des projets de coopération sud -sud 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troisième vague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Croissance économique des Pays émergents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Multiplication des flux d’échanges entre régions du Sud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Création de coalition entre pays émergents: coopération sud-sud en dehors du cadre onusien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réappropriation de la coopération sud-sud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Volonté de réformer les Nations Unies et volonté d’instaurer un monde multipolaire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655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L’évolution de la coopération afro-sud-américaine selon les trois phases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vague :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Premiers accords commerciaux après les indépendances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Interventions militaires cubaines en Afrique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Tentative de rapprochement interrégionale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vague 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Ralentissement des interactions entre les deux régions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9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Présence militaire cubaine en Afrique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75" y="1066006"/>
            <a:ext cx="4888400" cy="445122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7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L’évolution de la coopération afro-sud-américaine selon les trois phases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Troisième vague :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Multiplication des accords commerciaux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Création d’un forum interrégional ASA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Création de forum de dialogue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Mise en place d’un discours solidaire basé sur l’idée d’une identité commune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95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La coopération sud-sud au cœur des stratégies de soft </a:t>
            </a:r>
            <a:r>
              <a:rPr lang="fr-FR" sz="3600" dirty="0" err="1" smtClean="0">
                <a:latin typeface="Times New Roman" pitchFamily="18" charset="0"/>
                <a:cs typeface="Times New Roman" pitchFamily="18" charset="0"/>
              </a:rPr>
              <a:t>balancing</a:t>
            </a:r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 « équilibre doux »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dirty="0" smtClean="0"/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Théorie de l’équilibre des puissances et courant néoréaliste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Deux attitudes stratégiques face à un système anarchique 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le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bandwagoning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ou le suivisme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le Soft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Balancing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ou l’Equilibre doux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2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96944" cy="525658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place de la coopération Sud-Sud dans les stratégies d’action des Pays émergents :Acteurs et Enjeux des relations entre l’Afrique et l’Amérique latine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2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coopération sud-sud au cœur des stratégies de soft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balancing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 équilibre doux »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400" dirty="0" smtClean="0"/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Le suivisme consiste aux Etats les plus faibles n’ayant pas de capacités militaires et financières suffisantes d’opter pour un alignement de leur politique vis-à-vis de celle de la Grande puissance.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L’équilibre doux  consiste à l’utilisation de moyens dérivés non coercitifs par des Etats afin de retarder, frustrer et saper les actions unilatérales des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Etats-unies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ou d’une hyper puissance.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722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coopération sud-sud au cœur des stratégies de soft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balancing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 équilibre doux »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L’ équilibre doux implique des stratégies telles que: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Des accords et ententes diplomatiques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la formation de coalition au sein d’instances internationales telles que les Nations Unies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Le renforcement des liens économiques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 coopération sud-sud au cœur des stratégies de soft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balancing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 équilibre doux »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coopération sud-sud est elle une forme d’équilibre doux mise en place par ces pays émergents afin de contrecarrer l’influence américaine?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La coopération afro-sud-américaine est elle conçue et perçue comme une stratégie d’équilibre doux ayant pour objectif de saper l’influence des Etas Unies et des grandes puissances?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5841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3600" dirty="0" smtClean="0">
                <a:latin typeface="Times New Roman" pitchFamily="18" charset="0"/>
                <a:cs typeface="Times New Roman" pitchFamily="18" charset="0"/>
              </a:rPr>
              <a:t>La place prépondérante de la Coopération sud-sud dans les stratégies de politique extérieures de l’Afrique du Sud ,le Brésil et le Venezuela </a:t>
            </a:r>
            <a:endParaRPr lang="fr-F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endParaRPr lang="fr-FR" sz="2800" u="sng" dirty="0" smtClean="0"/>
          </a:p>
          <a:p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L’Afrique du sud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enouvellement idéologique post apartheid 1994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Stratégie dite du papillon dès 1996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-Coopération intra-africaine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Renaissance africaine avec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Thabo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Mbeki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dès 1999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diversification des partenaires économiques du Sud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intérêts stratégiques dans le domaine énergétique , manufacturier et touristique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449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L’Afrique du Sud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Coopération sud-sud mise en place niveau bilatérale et multilatérale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Accord  de libre commerce avec le MERCOSUR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Double enjeux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-Soft power sud africain : modèle africain grâce à sa transition démocratique pacifique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Brésil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u="sng" dirty="0" smtClean="0">
                <a:latin typeface="Times New Roman" pitchFamily="18" charset="0"/>
                <a:cs typeface="Times New Roman" pitchFamily="18" charset="0"/>
              </a:rPr>
              <a:t>Le Brésil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Politique africaine ancienne depuis les années 60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Début années 2000 les objectifs de la politique étrangère du Brésil sont : la diversification des partenaires économiques afin d’assurer l’autonomie politique.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Dès lors la Coopération sud-sud est inscrite comme priorité de la Politique étrangère du Brésil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Mise en place d’une diplomatie active du gouvernement de Lula vers l’Afrique</a:t>
            </a:r>
          </a:p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Coopération technique dans des secteurs clés</a:t>
            </a:r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Brésil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i="1" u="sng" dirty="0" smtClean="0">
                <a:latin typeface="Times New Roman" pitchFamily="18" charset="0"/>
                <a:cs typeface="Times New Roman" pitchFamily="18" charset="0"/>
              </a:rPr>
              <a:t>Domaines clés de coopération technique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agriculture, éducation, santé, développement social, défense, culture , environnement.</a:t>
            </a:r>
          </a:p>
          <a:p>
            <a:r>
              <a:rPr lang="fr-FR" sz="2800" i="1" u="sng" dirty="0" smtClean="0">
                <a:latin typeface="Times New Roman" pitchFamily="18" charset="0"/>
                <a:cs typeface="Times New Roman" pitchFamily="18" charset="0"/>
              </a:rPr>
              <a:t>Domaines accords commerciaux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énergétique, équipement, agro business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Diplomatie culturelle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Niveau interrégionale avec l’Afrique : initiative de la ZOPACAS, de la CPLP et de l’ASA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Niveau multilatéral : adhésion à des coalitions du Sud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74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Secteurs de la coopération sud-sud du Brésil avec ses partenaires africains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4784"/>
            <a:ext cx="6778486" cy="4645191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0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Brésil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Acteurs mettant en œuvre la coopération afro- sud américaine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Moyens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Intérêts stratégiques de la coopération afro- sud américaine du Brésil: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solliciter l’appuie des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tats africains lors des votes Assemblée générale des Nations Unies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ouverture de nouveaux marchés pour les produits brésiliens</a:t>
            </a:r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71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Brésil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Se positionner comme principal interlocuteur latino américain  et conforter sa position de puissance régionale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Participer à la réforme des institutions et créer un nouveau rapport de force favorable aux pays du Sud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116205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                                    INTRODUCTION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35899"/>
            <a:ext cx="3816424" cy="3630869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512" y="1484784"/>
            <a:ext cx="5040560" cy="4968552"/>
          </a:xfrm>
        </p:spPr>
        <p:txBody>
          <a:bodyPr/>
          <a:lstStyle/>
          <a:p>
            <a:endParaRPr lang="fr-F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 Multiplication de forum de dialogue entre pays émergents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Stratégie d’action visant une visibilité et une autonomie sur la scène internationale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Intensification des dynamismes sud-sud 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La Coopération Sud-Sud est elle un outil stratégique dans les stratégies d’action des Pays émergents?</a:t>
            </a:r>
          </a:p>
          <a:p>
            <a:pPr marL="285750" indent="-285750">
              <a:buFont typeface="Wingdings" pitchFamily="2" charset="2"/>
              <a:buChar char="q"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fr-FR" sz="1800" dirty="0" smtClean="0">
                <a:latin typeface="Times New Roman" pitchFamily="18" charset="0"/>
                <a:cs typeface="Times New Roman" pitchFamily="18" charset="0"/>
              </a:rPr>
              <a:t>Analyse de l’usage stratégique de la CSS dans le cadre  des relations Afro- Sud-américaines</a:t>
            </a:r>
            <a:endParaRPr lang="fr-F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Rencontre entre les trois chefs d’Etats de l’IBSA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573978"/>
            <a:ext cx="5111750" cy="3251257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63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Venezuela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Venezuela et sa politique africaine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2005 Hugo Chavez avec le socialisme du 21</a:t>
            </a:r>
            <a:r>
              <a:rPr lang="fr-FR" sz="2800" baseline="30000" dirty="0" smtClean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siècle donne une nouvelle orientation a sa politique intérieure et extérieure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l’augmentation du prix du baril de pétrole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* la radicalisation du discours anti-impérialiste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défense d’un monde multipolaire basé sur l’auto détermination des peuples.</a:t>
            </a:r>
          </a:p>
          <a:p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8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Venezuela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stratégie de coopération sud-sud vénézuélienne vise à diversifier ses partenaires économiques et stratégiques en prônant une plus grande autonomie des régions du sud.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171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Venezuela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i="1" u="sng" dirty="0" smtClean="0">
                <a:latin typeface="Times New Roman" pitchFamily="18" charset="0"/>
                <a:cs typeface="Times New Roman" pitchFamily="18" charset="0"/>
              </a:rPr>
              <a:t>Les caractéristiques de la politique africaine de Chavez: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ort activisme diplomatique sur le contient africain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Rhétorique anti impérialiste et identitaire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-Rapprochement politique vis-à-vis des organisations régionales africaines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Mise en place d’un Agenda pour l’Afrique et création d’un vice ministère pour l’Afrique au MAE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Accords en matière énergétique, culturelle, communication et éducation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Chavez en Afrique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232308"/>
            <a:ext cx="5111750" cy="393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2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Venezuela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i="1" u="sng" dirty="0" smtClean="0">
                <a:latin typeface="Times New Roman" pitchFamily="18" charset="0"/>
                <a:cs typeface="Times New Roman" pitchFamily="18" charset="0"/>
              </a:rPr>
              <a:t>La place importante du pétrole comme outil diplomatique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Un des objectifs est de diversifier ses partenaires énergétiques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Diplomatie pétrolière en Afrique renferme des objectifs stratégiques et politiques: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 recherche de nouveaux marchés pour son pétrole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*diffusion de l’idée d’indépendance et souveraineté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nergétique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99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 Venezuela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Signature d’accords de coopération en matière énergétique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Projet de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PetroSur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Politisation de l’OPEP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Projet de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BancoSur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TeleSur</a:t>
            </a:r>
            <a:endParaRPr lang="fr-FR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Bilan des stratégies de coopération sud-sud de ces trois Etats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deux éléments clés : l’idéologie politique et moyens de l’Etat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Des points en commun: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-mobilisation d’une rhétorique identitaire liée à un passé commun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projection régionale sur la base d’initiative régionale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94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Bilan des stratégies de coopération sud-sud de ces trois Etats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u="sng" dirty="0" smtClean="0">
                <a:latin typeface="Times New Roman" pitchFamily="18" charset="0"/>
                <a:cs typeface="Times New Roman" pitchFamily="18" charset="0"/>
              </a:rPr>
              <a:t>Points communs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Le cadre multilatéral comme champ d’action 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 Diplomatie multidirectionnelle de diversification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-Vision de la coopération sud-sud comme acte souverain et d’expression de l’auto détermination des peuples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Partie 2 : La coopération interrégionale afro-sud-américaine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cs typeface="Times New Roman" pitchFamily="18" charset="0"/>
              </a:rPr>
              <a:t>A) La revitalisation d’une coopération sécuritaire interrégionale : ZOPACAS</a:t>
            </a:r>
          </a:p>
          <a:p>
            <a:endParaRPr lang="fr-FR" dirty="0">
              <a:cs typeface="Times New Roman" pitchFamily="18" charset="0"/>
            </a:endParaRPr>
          </a:p>
          <a:p>
            <a:r>
              <a:rPr lang="fr-FR" dirty="0" smtClean="0">
                <a:cs typeface="Times New Roman" pitchFamily="18" charset="0"/>
              </a:rPr>
              <a:t>B) Les prémices d’un forum interrégional de coopération multisectorielle  Afrique – Amérique du sud ASA</a:t>
            </a:r>
            <a:endParaRPr lang="fr-FR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97152"/>
          </a:xfrm>
        </p:spPr>
        <p:txBody>
          <a:bodyPr>
            <a:normAutofit fontScale="92500" lnSpcReduction="10000"/>
          </a:bodyPr>
          <a:lstStyle/>
          <a:p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Partie 1: La coopération sud-sud outil de développement et outil </a:t>
            </a:r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stratégique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Définition de la notion de Coopération Sud-Sud.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Evolution conceptuelle de la CSS à la lueur des changements structurels.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place CSS au cœur des stratégies de « Soft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Balancing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» ou d’équilibre doux.</a:t>
            </a:r>
          </a:p>
          <a:p>
            <a:r>
              <a:rPr lang="fr-FR" sz="2800" u="sng" dirty="0" smtClean="0">
                <a:latin typeface="Times New Roman" pitchFamily="18" charset="0"/>
                <a:cs typeface="Times New Roman" pitchFamily="18" charset="0"/>
              </a:rPr>
              <a:t>Partie 2: La coopération interrégionale afro-sud-américaine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La revitalisation d’une coopération sécuritaire interrégional: ZOPACAS. 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Les prémices du forum interrégional de coopération multisectoriel Afrique- Amérique du Sud ASA.</a:t>
            </a:r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400" dirty="0" smtClean="0"/>
          </a:p>
          <a:p>
            <a:pPr>
              <a:buFont typeface="Courier New" pitchFamily="49" charset="0"/>
              <a:buChar char="o"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23506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9237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2400" dirty="0" err="1" smtClean="0"/>
              <a:t>Zopacas</a:t>
            </a:r>
            <a:r>
              <a:rPr lang="fr-FR" sz="2400" dirty="0" smtClean="0"/>
              <a:t> : Zone de Paix et de Coopération dans l’Atlantique Sud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91" y="2420888"/>
            <a:ext cx="3841174" cy="2880319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12776"/>
            <a:ext cx="4834880" cy="4713387"/>
          </a:xfrm>
        </p:spPr>
        <p:txBody>
          <a:bodyPr/>
          <a:lstStyle/>
          <a:p>
            <a:endParaRPr lang="fr-FR" dirty="0" smtClean="0"/>
          </a:p>
          <a:p>
            <a:pPr marL="285750" indent="-285750">
              <a:buFont typeface="Courier New" pitchFamily="49" charset="0"/>
              <a:buChar char="o"/>
            </a:pPr>
            <a:r>
              <a:rPr lang="fr-FR" sz="2000" u="sng" dirty="0" smtClean="0">
                <a:cs typeface="Times New Roman" pitchFamily="18" charset="0"/>
              </a:rPr>
              <a:t>Contexte de création </a:t>
            </a:r>
            <a:r>
              <a:rPr lang="fr-FR" sz="2000" dirty="0" smtClean="0">
                <a:cs typeface="Times New Roman" pitchFamily="18" charset="0"/>
              </a:rPr>
              <a:t>: 1986</a:t>
            </a:r>
          </a:p>
          <a:p>
            <a:endParaRPr lang="fr-FR" sz="2000" dirty="0">
              <a:cs typeface="Times New Roman" pitchFamily="18" charset="0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fr-FR" sz="2000" u="sng" dirty="0" smtClean="0">
                <a:cs typeface="Times New Roman" pitchFamily="18" charset="0"/>
              </a:rPr>
              <a:t>Evolution des domaines d’activités liée</a:t>
            </a:r>
            <a:r>
              <a:rPr lang="fr-FR" sz="2000" dirty="0" smtClean="0">
                <a:cs typeface="Times New Roman" pitchFamily="18" charset="0"/>
              </a:rPr>
              <a:t>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cs typeface="Times New Roman" pitchFamily="18" charset="0"/>
              </a:rPr>
              <a:t>Aux changements du contexte international.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 smtClean="0">
                <a:cs typeface="Times New Roman" pitchFamily="18" charset="0"/>
              </a:rPr>
              <a:t>Au caractère transnational de l’insécurité dans cet espace.</a:t>
            </a:r>
            <a:endParaRPr lang="fr-F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9" r="14399"/>
          <a:stretch>
            <a:fillRect/>
          </a:stretch>
        </p:blipFill>
        <p:spPr>
          <a:xfrm>
            <a:off x="1187624" y="0"/>
            <a:ext cx="7488832" cy="561662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Route des trafics de drogue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59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ZOPACAS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i="1" u="sng" dirty="0" smtClean="0"/>
              <a:t>Secteurs principaux</a:t>
            </a:r>
            <a:r>
              <a:rPr lang="fr-FR" dirty="0" smtClean="0"/>
              <a:t>:</a:t>
            </a:r>
          </a:p>
          <a:p>
            <a:r>
              <a:rPr lang="fr-FR" dirty="0" smtClean="0"/>
              <a:t>- Gouvernance Globale</a:t>
            </a:r>
          </a:p>
          <a:p>
            <a:r>
              <a:rPr lang="fr-FR" dirty="0" smtClean="0"/>
              <a:t>- Désarmement</a:t>
            </a:r>
          </a:p>
          <a:p>
            <a:r>
              <a:rPr lang="fr-FR" dirty="0" smtClean="0"/>
              <a:t>- Paix et Sécurité</a:t>
            </a:r>
          </a:p>
          <a:p>
            <a:r>
              <a:rPr lang="fr-FR" dirty="0" smtClean="0"/>
              <a:t>- Défense</a:t>
            </a:r>
          </a:p>
          <a:p>
            <a:r>
              <a:rPr lang="fr-FR" dirty="0" smtClean="0"/>
              <a:t>- Développement incluant des aspects économiques et financiers</a:t>
            </a:r>
          </a:p>
          <a:p>
            <a:r>
              <a:rPr lang="fr-FR" dirty="0" smtClean="0"/>
              <a:t>- Développement durable et changements climatiques</a:t>
            </a:r>
          </a:p>
          <a:p>
            <a:r>
              <a:rPr lang="fr-FR" dirty="0" smtClean="0"/>
              <a:t>-Océans et ressources maritimes</a:t>
            </a:r>
          </a:p>
          <a:p>
            <a:r>
              <a:rPr lang="fr-FR" dirty="0" smtClean="0"/>
              <a:t>-Délinquance internationale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30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ZOPACAS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u="sng" dirty="0" smtClean="0"/>
              <a:t>La coopération en matière de défense prévoit </a:t>
            </a:r>
          </a:p>
          <a:p>
            <a:r>
              <a:rPr lang="fr-FR" sz="2800" dirty="0" smtClean="0"/>
              <a:t>- l’échange d’information </a:t>
            </a:r>
          </a:p>
          <a:p>
            <a:r>
              <a:rPr lang="fr-FR" sz="2800" dirty="0" smtClean="0"/>
              <a:t>- l’exercices militaires conjoints entre les Etats membres </a:t>
            </a:r>
            <a:endParaRPr lang="fr-FR" sz="2800" dirty="0"/>
          </a:p>
          <a:p>
            <a:r>
              <a:rPr lang="fr-FR" sz="2800" dirty="0" smtClean="0"/>
              <a:t>- Etablissement de groupe de travail sur le maintien de la Paix au sein des Nations Unies</a:t>
            </a:r>
          </a:p>
          <a:p>
            <a:r>
              <a:rPr lang="fr-FR" sz="2800" dirty="0" smtClean="0"/>
              <a:t>Autre objectif important est la connectivité entre les deux rives de l’Atlantique sud</a:t>
            </a:r>
          </a:p>
        </p:txBody>
      </p:sp>
    </p:spTree>
    <p:extLst>
      <p:ext uri="{BB962C8B-B14F-4D97-AF65-F5344CB8AC3E}">
        <p14:creationId xmlns:p14="http://schemas.microsoft.com/office/powerpoint/2010/main" val="26909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ZOPACAS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u="sng" dirty="0" smtClean="0"/>
              <a:t>Les enjeux dans l’Atlantique sud </a:t>
            </a:r>
            <a:r>
              <a:rPr lang="fr-FR" dirty="0" smtClean="0"/>
              <a:t>:</a:t>
            </a:r>
          </a:p>
          <a:p>
            <a:r>
              <a:rPr lang="fr-FR" dirty="0" smtClean="0"/>
              <a:t>- </a:t>
            </a:r>
            <a:r>
              <a:rPr lang="fr-FR" sz="2800" dirty="0" smtClean="0"/>
              <a:t>La sécurisation de l’Atlantique sud répond à des intérêts économiques vitaux pour les Etats membres:</a:t>
            </a:r>
          </a:p>
          <a:p>
            <a:r>
              <a:rPr lang="fr-FR" sz="2800" dirty="0" smtClean="0"/>
              <a:t>-  plusieurs voies maritimes majeures : Gorge atlantique, Cap de Bonne espérance, et détroit de Drake</a:t>
            </a:r>
          </a:p>
          <a:p>
            <a:r>
              <a:rPr lang="fr-FR" sz="2800" dirty="0" smtClean="0"/>
              <a:t>- Rôle pré éminent du Brésil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1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7" y="548680"/>
            <a:ext cx="8307674" cy="547260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6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ZOPACAS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Intérêts des puissances traditionnelles:</a:t>
            </a:r>
          </a:p>
          <a:p>
            <a:r>
              <a:rPr lang="fr-FR" sz="2800" dirty="0" smtClean="0"/>
              <a:t>- Golf de Guinée : réserves de pétrole </a:t>
            </a:r>
          </a:p>
          <a:p>
            <a:r>
              <a:rPr lang="fr-FR" sz="2800" dirty="0" smtClean="0"/>
              <a:t>- Réaction face à la revitalisation de la Zone</a:t>
            </a:r>
          </a:p>
          <a:p>
            <a:r>
              <a:rPr lang="fr-FR" sz="2800" dirty="0" smtClean="0"/>
              <a:t>- Exemple de dilemme de sécurité dans l’Atlantique sud: déploiement de la 4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flotte et création du Commandement des Etas Unis pour l’Afrique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8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35280" cy="11397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0" dirty="0" smtClean="0"/>
              <a:t>                           </a:t>
            </a:r>
            <a:r>
              <a:rPr lang="fr-FR" sz="4400" b="0" dirty="0" smtClean="0"/>
              <a:t>ZOPACAS</a:t>
            </a:r>
            <a:endParaRPr lang="fr-FR" sz="4400" b="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49" y="2204864"/>
            <a:ext cx="4464834" cy="3384376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3528" y="1700808"/>
            <a:ext cx="4392488" cy="468052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fr-FR" sz="1800" dirty="0" smtClean="0"/>
              <a:t> Deux schémas et contexte géopolitiques distincts entre les deux rives :</a:t>
            </a:r>
          </a:p>
          <a:p>
            <a:pPr marL="285750" indent="-285750">
              <a:buFont typeface="Wingdings" pitchFamily="2" charset="2"/>
              <a:buChar char="v"/>
            </a:pPr>
            <a:endParaRPr lang="fr-FR" sz="1800" dirty="0"/>
          </a:p>
          <a:p>
            <a:pPr marL="285750" indent="-285750">
              <a:buFont typeface="Wingdings" pitchFamily="2" charset="2"/>
              <a:buChar char="v"/>
            </a:pPr>
            <a:r>
              <a:rPr lang="fr-FR" sz="1800" dirty="0" smtClean="0"/>
              <a:t>Rive africaine :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fr-FR" sz="1800" dirty="0"/>
              <a:t> </a:t>
            </a:r>
            <a:r>
              <a:rPr lang="fr-FR" sz="1800" dirty="0" smtClean="0"/>
              <a:t>La pluralité d’organisation sous régionales mettant en œuvre des politiques maritimes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Plusieurs acteurs et institutions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CEDAO=&gt; CRESMAO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CEEAC=&gt;CRESMAC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Commission du Golf de Guinée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800" dirty="0" smtClean="0"/>
              <a:t>Plusieurs textes</a:t>
            </a:r>
            <a:endParaRPr lang="fr-FR" sz="1800" dirty="0"/>
          </a:p>
          <a:p>
            <a:pPr marL="342900" indent="-342900">
              <a:buFont typeface="Courier New" pitchFamily="49" charset="0"/>
              <a:buChar char="o"/>
            </a:pPr>
            <a:r>
              <a:rPr lang="fr-FR" sz="1800" dirty="0" smtClean="0"/>
              <a:t>Conséquence : Difficulté dans la mise en œuvre d’une stratégie commune régionale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4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ZOPACAS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2800" i="1" u="sng" dirty="0" smtClean="0"/>
              <a:t>Deux schémas et contexte géopolitiques distincts entre les deux rives</a:t>
            </a:r>
            <a:r>
              <a:rPr lang="fr-FR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présence de la France et des </a:t>
            </a:r>
            <a:r>
              <a:rPr lang="fr-FR" sz="2400" dirty="0" smtClean="0"/>
              <a:t>pays de l’UE mettant en place des coopérations en matière de renforcement sécuritaires sur les cotes </a:t>
            </a:r>
            <a:r>
              <a:rPr lang="fr-FR" sz="2400" dirty="0" smtClean="0"/>
              <a:t>africaines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/>
              <a:t>Programme ASECMAR, CORYMBE</a:t>
            </a:r>
            <a:endParaRPr lang="fr-FR" sz="2800" dirty="0" smtClean="0"/>
          </a:p>
          <a:p>
            <a:pPr>
              <a:buFont typeface="Wingdings" pitchFamily="2" charset="2"/>
              <a:buChar char="v"/>
            </a:pPr>
            <a:r>
              <a:rPr lang="fr-FR" sz="2400" dirty="0"/>
              <a:t>autonomie relative de l’exercice régalien de surveillance des cotes sur la rive latino </a:t>
            </a:r>
            <a:r>
              <a:rPr lang="fr-FR" sz="2400" dirty="0" smtClean="0"/>
              <a:t>américaine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/>
              <a:t>Présence </a:t>
            </a:r>
            <a:r>
              <a:rPr lang="fr-FR" sz="2400" dirty="0" smtClean="0"/>
              <a:t>britannique dans l’Atlantique sud : Îles des Malouines, Îles sainte Hélène, Îles Géorgie du Sud et Sandwich du Sud, Îles Tristan da Cunha</a:t>
            </a:r>
          </a:p>
          <a:p>
            <a:pPr>
              <a:buFont typeface="Courier New" pitchFamily="49" charset="0"/>
              <a:buChar char="o"/>
            </a:pPr>
            <a:r>
              <a:rPr lang="fr-FR" sz="2400" dirty="0" smtClean="0"/>
              <a:t>Exercices communs des marines sud-américaines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293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r="2427"/>
          <a:stretch>
            <a:fillRect/>
          </a:stretch>
        </p:blipFill>
        <p:spPr>
          <a:xfrm>
            <a:off x="739411" y="612774"/>
            <a:ext cx="6539277" cy="490445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Carte des enjeux dans le Golf de Guinée et bases militaires française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62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9026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Partie 1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: La coopération Sud-Sud : Outil de développement et outil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stratégique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A) Définition de la CSS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B) L’évolution conceptuelle de la CSS à la lueur des changements structurels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C) La CSS au cœur des stratégies de «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Sof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 smtClean="0">
                <a:latin typeface="Times New Roman" pitchFamily="18" charset="0"/>
                <a:cs typeface="Times New Roman" pitchFamily="18" charset="0"/>
              </a:rPr>
              <a:t>Balancing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 »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ZOPACAS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800" dirty="0" smtClean="0"/>
          </a:p>
          <a:p>
            <a:r>
              <a:rPr lang="fr-FR" sz="2800" u="sng" dirty="0" smtClean="0"/>
              <a:t>Les évolutions</a:t>
            </a:r>
            <a:r>
              <a:rPr lang="fr-FR" sz="2800" dirty="0" smtClean="0"/>
              <a:t>: </a:t>
            </a:r>
          </a:p>
          <a:p>
            <a:r>
              <a:rPr lang="fr-FR" sz="2800" dirty="0" smtClean="0"/>
              <a:t>* La signature de la Charte de Lomé octobre 2016</a:t>
            </a:r>
          </a:p>
          <a:p>
            <a:r>
              <a:rPr lang="fr-FR" sz="2800" dirty="0"/>
              <a:t>*</a:t>
            </a:r>
            <a:r>
              <a:rPr lang="fr-FR" sz="2800" dirty="0" smtClean="0"/>
              <a:t>Union africaine et la prise en compte de l’espace maritime dans sa  nouvelle stratégie </a:t>
            </a:r>
            <a:endParaRPr lang="fr-FR" sz="2800" dirty="0"/>
          </a:p>
          <a:p>
            <a:r>
              <a:rPr lang="fr-FR" sz="2800" dirty="0" smtClean="0"/>
              <a:t>=&gt; avancé vers une stratégie commune africaine en matière de sécurité maritime </a:t>
            </a:r>
          </a:p>
          <a:p>
            <a:r>
              <a:rPr lang="fr-FR" sz="2800" dirty="0"/>
              <a:t>IBSAMAR : exercice navale trilatérale entre les  pays de IBSA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60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Deuxième Sommet </a:t>
            </a:r>
            <a:r>
              <a:rPr lang="fr-FR" dirty="0" err="1" smtClean="0"/>
              <a:t>Interregional</a:t>
            </a:r>
            <a:r>
              <a:rPr lang="fr-FR" dirty="0" smtClean="0"/>
              <a:t> Afrique- Amérique du sud ASA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03" y="747538"/>
            <a:ext cx="5346897" cy="5129734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485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Les prémices du forum interrégional Afrique- Amérique du sud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Contexte création 2006</a:t>
            </a:r>
          </a:p>
          <a:p>
            <a:r>
              <a:rPr lang="fr-FR" sz="2800" i="1" u="sng" dirty="0" smtClean="0"/>
              <a:t>Objectifs</a:t>
            </a:r>
            <a:r>
              <a:rPr lang="fr-FR" sz="2800" dirty="0" smtClean="0"/>
              <a:t> </a:t>
            </a:r>
            <a:r>
              <a:rPr lang="fr-FR" dirty="0" smtClean="0"/>
              <a:t>:</a:t>
            </a:r>
          </a:p>
          <a:p>
            <a:r>
              <a:rPr lang="fr-FR" dirty="0" smtClean="0"/>
              <a:t>- </a:t>
            </a:r>
            <a:r>
              <a:rPr lang="fr-FR" sz="2800" dirty="0" smtClean="0"/>
              <a:t>former un cadre institutionnel facilitant les programmes de coopération </a:t>
            </a:r>
          </a:p>
          <a:p>
            <a:r>
              <a:rPr lang="fr-FR" sz="2800" dirty="0" smtClean="0"/>
              <a:t>- Interconnexion entre les deux organisations régionales: Union Africaine et </a:t>
            </a:r>
            <a:r>
              <a:rPr lang="fr-FR" sz="2800" dirty="0" err="1" smtClean="0"/>
              <a:t>Unasur</a:t>
            </a:r>
            <a:endParaRPr lang="fr-FR" sz="2800" dirty="0" smtClean="0"/>
          </a:p>
          <a:p>
            <a:r>
              <a:rPr lang="fr-FR" sz="2800" dirty="0" smtClean="0"/>
              <a:t>-Apparaitre comme une plateforme de discussion et de prise de position sur les questions globales</a:t>
            </a:r>
          </a:p>
          <a:p>
            <a:r>
              <a:rPr lang="fr-FR" sz="2800" dirty="0" smtClean="0"/>
              <a:t>Former un bloc unifié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3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ASA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8 groupes de travails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278461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Groupe Culture et Education</a:t>
            </a:r>
          </a:p>
          <a:p>
            <a:r>
              <a:rPr lang="fr-FR" sz="2000" dirty="0" smtClean="0"/>
              <a:t> Groupe de la Science, Technologie Télécommunication</a:t>
            </a:r>
          </a:p>
          <a:p>
            <a:r>
              <a:rPr lang="fr-FR" sz="2000" dirty="0" smtClean="0"/>
              <a:t>Groupe Agriculture Environnement</a:t>
            </a:r>
          </a:p>
          <a:p>
            <a:r>
              <a:rPr lang="fr-FR" sz="2000" dirty="0" smtClean="0"/>
              <a:t>Groupe Affaires sociales et Sport</a:t>
            </a:r>
          </a:p>
          <a:p>
            <a:r>
              <a:rPr lang="fr-FR" sz="2000" dirty="0" smtClean="0"/>
              <a:t>Groupe Commerce, Investissement et Tourisme</a:t>
            </a:r>
          </a:p>
          <a:p>
            <a:r>
              <a:rPr lang="fr-FR" sz="2000" dirty="0" smtClean="0"/>
              <a:t>Groupe Energie Infrastructures et Transport</a:t>
            </a:r>
          </a:p>
          <a:p>
            <a:r>
              <a:rPr lang="fr-FR" sz="2000" dirty="0" smtClean="0"/>
              <a:t>Groupe de Paix et Sécurité</a:t>
            </a:r>
          </a:p>
          <a:p>
            <a:r>
              <a:rPr lang="fr-FR" sz="2000" dirty="0" smtClean="0"/>
              <a:t>Groupe de renforcement Institutionnel , Gouvernance </a:t>
            </a:r>
          </a:p>
          <a:p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Coprésidence 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34445"/>
          </a:xfrm>
        </p:spPr>
        <p:txBody>
          <a:bodyPr>
            <a:normAutofit/>
          </a:bodyPr>
          <a:lstStyle/>
          <a:p>
            <a:r>
              <a:rPr lang="fr-FR" sz="2000" dirty="0" smtClean="0"/>
              <a:t>Venezuela et Sénégal</a:t>
            </a:r>
          </a:p>
          <a:p>
            <a:r>
              <a:rPr lang="fr-FR" sz="2000" dirty="0" smtClean="0"/>
              <a:t>Brésil et Cameroun</a:t>
            </a:r>
          </a:p>
          <a:p>
            <a:endParaRPr lang="fr-FR" sz="2000" dirty="0"/>
          </a:p>
          <a:p>
            <a:r>
              <a:rPr lang="fr-FR" sz="2000" dirty="0" smtClean="0"/>
              <a:t>Guyane et Ouganda</a:t>
            </a:r>
          </a:p>
          <a:p>
            <a:r>
              <a:rPr lang="fr-FR" sz="2000" dirty="0" smtClean="0"/>
              <a:t>Paraguay et Namibie</a:t>
            </a:r>
          </a:p>
          <a:p>
            <a:endParaRPr lang="fr-FR" sz="2000" dirty="0"/>
          </a:p>
          <a:p>
            <a:r>
              <a:rPr lang="fr-FR" sz="2000" dirty="0" smtClean="0"/>
              <a:t>Venezuela et Maroc</a:t>
            </a:r>
          </a:p>
          <a:p>
            <a:endParaRPr lang="fr-FR" sz="2000" dirty="0"/>
          </a:p>
          <a:p>
            <a:r>
              <a:rPr lang="fr-FR" sz="2000" dirty="0" smtClean="0"/>
              <a:t>Brésil et Nigeria</a:t>
            </a:r>
          </a:p>
          <a:p>
            <a:r>
              <a:rPr lang="fr-FR" sz="2000" dirty="0" smtClean="0"/>
              <a:t>Argentine Lybie</a:t>
            </a:r>
          </a:p>
          <a:p>
            <a:r>
              <a:rPr lang="fr-FR" sz="2000" dirty="0" smtClean="0"/>
              <a:t>Chili et Bénin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168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ASA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i="1" u="sng" dirty="0" smtClean="0"/>
              <a:t>Organisation interne forum de coopération ASACOF </a:t>
            </a:r>
            <a:r>
              <a:rPr lang="fr-FR" sz="2800" dirty="0" smtClean="0"/>
              <a:t>: </a:t>
            </a:r>
          </a:p>
          <a:p>
            <a:r>
              <a:rPr lang="fr-FR" sz="2800" dirty="0" smtClean="0"/>
              <a:t>Comité présidentiel stratégique</a:t>
            </a:r>
          </a:p>
          <a:p>
            <a:r>
              <a:rPr lang="fr-FR" sz="2800" dirty="0" smtClean="0"/>
              <a:t> Secrétariat permanent</a:t>
            </a:r>
          </a:p>
          <a:p>
            <a:pPr lvl="0"/>
            <a:r>
              <a:rPr lang="fr-FR" sz="2800" dirty="0">
                <a:solidFill>
                  <a:prstClr val="black"/>
                </a:solidFill>
              </a:rPr>
              <a:t>Réunions ministérielles des groupes de travail</a:t>
            </a:r>
          </a:p>
          <a:p>
            <a:pPr lvl="0"/>
            <a:r>
              <a:rPr lang="fr-FR" sz="2800" dirty="0">
                <a:solidFill>
                  <a:prstClr val="black"/>
                </a:solidFill>
              </a:rPr>
              <a:t>Elaboration de plan d’action dans chaque domaine </a:t>
            </a:r>
            <a:r>
              <a:rPr lang="fr-FR" sz="2800" dirty="0" smtClean="0">
                <a:solidFill>
                  <a:prstClr val="black"/>
                </a:solidFill>
              </a:rPr>
              <a:t>élaboré </a:t>
            </a:r>
            <a:r>
              <a:rPr lang="fr-FR" sz="2800" dirty="0">
                <a:solidFill>
                  <a:prstClr val="black"/>
                </a:solidFill>
              </a:rPr>
              <a:t>par les </a:t>
            </a:r>
            <a:r>
              <a:rPr lang="fr-FR" sz="2800" dirty="0" smtClean="0">
                <a:solidFill>
                  <a:prstClr val="black"/>
                </a:solidFill>
              </a:rPr>
              <a:t>groupes</a:t>
            </a:r>
          </a:p>
          <a:p>
            <a:pPr lvl="0"/>
            <a:r>
              <a:rPr lang="fr-FR" sz="2800" dirty="0">
                <a:solidFill>
                  <a:prstClr val="black"/>
                </a:solidFill>
              </a:rPr>
              <a:t>Mécanisme de suivi  </a:t>
            </a:r>
          </a:p>
          <a:p>
            <a:pPr lvl="0"/>
            <a:endParaRPr lang="fr-FR" sz="3000" dirty="0" smtClean="0">
              <a:solidFill>
                <a:prstClr val="black"/>
              </a:solidFill>
            </a:endParaRPr>
          </a:p>
          <a:p>
            <a:pPr lvl="0"/>
            <a:endParaRPr lang="fr-FR" sz="3000" dirty="0" smtClean="0"/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4108776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ASA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i="1" u="sng" dirty="0" smtClean="0"/>
              <a:t>Les enjeux stratégiques</a:t>
            </a:r>
            <a:r>
              <a:rPr lang="fr-F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u="sng" dirty="0" smtClean="0"/>
              <a:t>de</a:t>
            </a:r>
            <a:r>
              <a:rPr lang="fr-F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i="1" u="sng" dirty="0" smtClean="0"/>
              <a:t>l’ASA</a:t>
            </a:r>
            <a:r>
              <a:rPr lang="fr-FR" dirty="0" smtClean="0"/>
              <a:t>:</a:t>
            </a:r>
          </a:p>
          <a:p>
            <a:r>
              <a:rPr lang="fr-FR" sz="2800" dirty="0" smtClean="0"/>
              <a:t>- opportunité de rapprochement pour l’ensemble des Etats africains et sud-américain</a:t>
            </a:r>
          </a:p>
          <a:p>
            <a:r>
              <a:rPr lang="fr-FR" sz="2800" dirty="0" smtClean="0"/>
              <a:t>- capacité pour ces deux régions d’apparaitre comme un acteur unique sur la scène internationale</a:t>
            </a:r>
          </a:p>
          <a:p>
            <a:r>
              <a:rPr lang="fr-FR" sz="2800" dirty="0" smtClean="0"/>
              <a:t>- Positionnement par rapport aux forum interrégionaux d’autres émergents tels que la Chine, la Turquie, l’Inde.</a:t>
            </a:r>
          </a:p>
          <a:p>
            <a:r>
              <a:rPr lang="fr-FR" sz="2800" dirty="0" smtClean="0"/>
              <a:t>- Diversification de partenaires économiques et  commerciaux </a:t>
            </a:r>
          </a:p>
          <a:p>
            <a:endParaRPr lang="fr-FR" sz="2800" dirty="0" smtClean="0"/>
          </a:p>
          <a:p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517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ASA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défis :</a:t>
            </a:r>
          </a:p>
          <a:p>
            <a:r>
              <a:rPr lang="fr-FR" sz="2800" dirty="0" smtClean="0"/>
              <a:t>-  absence de secrétariat permanent</a:t>
            </a:r>
          </a:p>
          <a:p>
            <a:r>
              <a:rPr lang="fr-FR" sz="2800" dirty="0" smtClean="0"/>
              <a:t>- création de Fonds de financement des programmes</a:t>
            </a:r>
          </a:p>
          <a:p>
            <a:r>
              <a:rPr lang="fr-FR" sz="2800" dirty="0" smtClean="0"/>
              <a:t>- l’existence de certains contentieux internes</a:t>
            </a:r>
          </a:p>
          <a:p>
            <a:r>
              <a:rPr lang="fr-FR" sz="2800" dirty="0" smtClean="0"/>
              <a:t>- situation instable dans certaines régions Afrique</a:t>
            </a:r>
          </a:p>
          <a:p>
            <a:r>
              <a:rPr lang="fr-FR" sz="2800" dirty="0" smtClean="0"/>
              <a:t>- volonté politique de pérenniser ces efforts de rapprochement institutionnel ASA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030655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Coopération sud-sud comme outil stratégique pour les Etats émergents</a:t>
            </a:r>
          </a:p>
          <a:p>
            <a:r>
              <a:rPr lang="fr-FR" sz="2800" dirty="0"/>
              <a:t>L</a:t>
            </a:r>
            <a:r>
              <a:rPr lang="fr-FR" sz="2800" dirty="0" smtClean="0"/>
              <a:t>arge  éventail d’actions du fait de son caractère multidimensionnel et multisectoriel </a:t>
            </a:r>
          </a:p>
          <a:p>
            <a:r>
              <a:rPr lang="fr-FR" sz="2800" dirty="0" smtClean="0"/>
              <a:t>Créer des espaces nouveaux de dialogue, concertation</a:t>
            </a:r>
          </a:p>
          <a:p>
            <a:r>
              <a:rPr lang="fr-FR" sz="2800" dirty="0" smtClean="0"/>
              <a:t>Plus grande visibilité</a:t>
            </a:r>
          </a:p>
          <a:p>
            <a:r>
              <a:rPr lang="fr-FR" sz="2800" dirty="0" smtClean="0"/>
              <a:t>Construction d’une position commune agrandissant pouvoir de négociations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04205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u="sng" dirty="0" smtClean="0"/>
              <a:t>Vers un nouvel ordre mondial?</a:t>
            </a:r>
          </a:p>
          <a:p>
            <a:r>
              <a:rPr lang="fr-FR" sz="2800" dirty="0" smtClean="0"/>
              <a:t>- Acteurs émergents devenus incontournables </a:t>
            </a:r>
          </a:p>
          <a:p>
            <a:r>
              <a:rPr lang="fr-FR" sz="2800" dirty="0" smtClean="0"/>
              <a:t>-Action des grandes puissances limitée</a:t>
            </a:r>
            <a:endParaRPr lang="fr-FR" sz="2800" dirty="0"/>
          </a:p>
          <a:p>
            <a:r>
              <a:rPr lang="fr-FR" sz="2800" dirty="0" smtClean="0"/>
              <a:t>Beaucoup de défis à relever de la part des émergents</a:t>
            </a:r>
          </a:p>
          <a:p>
            <a:r>
              <a:rPr lang="fr-FR" sz="2800" dirty="0" smtClean="0"/>
              <a:t>Evolutions actuelles : crises</a:t>
            </a:r>
            <a:r>
              <a:rPr lang="fr-FR" sz="2800" dirty="0"/>
              <a:t> </a:t>
            </a:r>
            <a:r>
              <a:rPr lang="fr-FR" sz="2800" dirty="0" smtClean="0"/>
              <a:t>économiques et  politiques.</a:t>
            </a:r>
          </a:p>
        </p:txBody>
      </p:sp>
    </p:spTree>
    <p:extLst>
      <p:ext uri="{BB962C8B-B14F-4D97-AF65-F5344CB8AC3E}">
        <p14:creationId xmlns:p14="http://schemas.microsoft.com/office/powerpoint/2010/main" val="94228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Définition de la Coopération Sud-Sud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640960" cy="5112568"/>
          </a:xfrm>
        </p:spPr>
        <p:txBody>
          <a:bodyPr>
            <a:normAutofit lnSpcReduction="10000"/>
          </a:bodyPr>
          <a:lstStyle/>
          <a:p>
            <a:endParaRPr lang="fr-FR" sz="2000" dirty="0" smtClean="0"/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«  Une manifestation de solidarité entre peuple et pays du Sud contribuant à leur bien être national, leur autonomie nationale et collective, et la réalisation des objectifs internationaux de développement »  Déclaration de Nairobi 2010.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« Elle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concerne les processus, les institutions et les arrangements destinés à promouvoir les relations politiques, économiques et techniques entre les pays en développement dans la recherche d’objectifs communs de développement » CNUCED 2010</a:t>
            </a:r>
          </a:p>
          <a:p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coopération sud-sud basée sur des relations directes et horizontales entre pays qui font face à des problèmes communs et pour qui l’objectif est de surmonter , à travers des efforts communs, les défis liés au développement. La coopération sud-sud promeut le développement total de nos peuples à travers des mécanismes tels que les échanges commerciaux, les échanges d’expérience et l’inclusion. » SELA 2015.</a:t>
            </a:r>
          </a:p>
        </p:txBody>
      </p:sp>
    </p:spTree>
    <p:extLst>
      <p:ext uri="{BB962C8B-B14F-4D97-AF65-F5344CB8AC3E}">
        <p14:creationId xmlns:p14="http://schemas.microsoft.com/office/powerpoint/2010/main" val="29575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Définition de la coopération sud-sud 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Notions centrales communes aux définitions: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Notion de Solidarité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Notion Horizontalité</a:t>
            </a:r>
          </a:p>
          <a:p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Notion d’objectifs communs de développement</a:t>
            </a:r>
            <a:endParaRPr lang="fr-F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Définition de la Coopération Sud-Sud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coopération sud-sud une notion multisectorielle 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- plusieurs formes</a:t>
            </a:r>
          </a:p>
          <a:p>
            <a:pPr marL="0" indent="0"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-différents domaines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   - différents types d’acteurs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Définition de la Coopération Sud-Sud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coopération sud-sud une notion multidimensionnelle</a:t>
            </a:r>
          </a:p>
          <a:p>
            <a:pPr marL="0" indent="0"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niveau bilatéral</a:t>
            </a:r>
          </a:p>
          <a:p>
            <a:pPr marL="0" indent="0"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- niveau régional</a:t>
            </a:r>
          </a:p>
          <a:p>
            <a:pPr marL="0" indent="0">
              <a:buNone/>
            </a:pP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 - niveau interrégional</a:t>
            </a:r>
          </a:p>
          <a:p>
            <a:pPr marL="0" indent="0"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- coalition trilatérale</a:t>
            </a:r>
          </a:p>
          <a:p>
            <a:pPr marL="0" indent="0">
              <a:buNone/>
            </a:pP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     - multilatérale</a:t>
            </a:r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561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2178</Words>
  <Application>Microsoft Office PowerPoint</Application>
  <PresentationFormat>Affichage à l'écran (4:3)</PresentationFormat>
  <Paragraphs>332</Paragraphs>
  <Slides>58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59" baseType="lpstr">
      <vt:lpstr>Thème Office</vt:lpstr>
      <vt:lpstr>Présentation PowerPoint</vt:lpstr>
      <vt:lpstr>La place de la coopération Sud-Sud dans les stratégies d’action des Pays émergents :Acteurs et Enjeux des relations entre l’Afrique et l’Amérique latine</vt:lpstr>
      <vt:lpstr>                                    INTRODUCTION</vt:lpstr>
      <vt:lpstr>Plan </vt:lpstr>
      <vt:lpstr> Partie 1: La coopération Sud-Sud : Outil de développement et outil  stratégique</vt:lpstr>
      <vt:lpstr>Définition de la Coopération Sud-Sud</vt:lpstr>
      <vt:lpstr>Définition de la coopération sud-sud </vt:lpstr>
      <vt:lpstr>Définition de la Coopération Sud-Sud</vt:lpstr>
      <vt:lpstr>Définition de la Coopération Sud-Sud</vt:lpstr>
      <vt:lpstr>L’évolution conceptuelle de la Coopération Sud-Sud à la lueur des changements structurels </vt:lpstr>
      <vt:lpstr>La première vague</vt:lpstr>
      <vt:lpstr>La première vague</vt:lpstr>
      <vt:lpstr>La première vague </vt:lpstr>
      <vt:lpstr>La deuxième vague</vt:lpstr>
      <vt:lpstr>La troisième vague </vt:lpstr>
      <vt:lpstr>L’évolution de la coopération afro-sud-américaine selon les trois phases</vt:lpstr>
      <vt:lpstr>Présence militaire cubaine en Afrique </vt:lpstr>
      <vt:lpstr>L’évolution de la coopération afro-sud-américaine selon les trois phases</vt:lpstr>
      <vt:lpstr> La coopération sud-sud au cœur des stratégies de soft balancing « équilibre doux » </vt:lpstr>
      <vt:lpstr>La coopération sud-sud au cœur des stratégies de soft balancing « équilibre doux »</vt:lpstr>
      <vt:lpstr>La coopération sud-sud au cœur des stratégies de soft balancing « équilibre doux »</vt:lpstr>
      <vt:lpstr>La coopération sud-sud au cœur des stratégies de soft balancing « équilibre doux »</vt:lpstr>
      <vt:lpstr>La place prépondérante de la Coopération sud-sud dans les stratégies de politique extérieures de l’Afrique du Sud ,le Brésil et le Venezuela </vt:lpstr>
      <vt:lpstr>L’Afrique du Sud </vt:lpstr>
      <vt:lpstr>Le Brésil</vt:lpstr>
      <vt:lpstr>Le Brésil</vt:lpstr>
      <vt:lpstr>Secteurs de la coopération sud-sud du Brésil avec ses partenaires africains</vt:lpstr>
      <vt:lpstr>Le Brésil</vt:lpstr>
      <vt:lpstr>Le Brésil</vt:lpstr>
      <vt:lpstr>Rencontre entre les trois chefs d’Etats de l’IBSA</vt:lpstr>
      <vt:lpstr>Le Venezuela </vt:lpstr>
      <vt:lpstr>Le Venezuela </vt:lpstr>
      <vt:lpstr>Le Venezuela</vt:lpstr>
      <vt:lpstr>Chavez en Afrique</vt:lpstr>
      <vt:lpstr>Le Venezuela</vt:lpstr>
      <vt:lpstr>Le Venezuela</vt:lpstr>
      <vt:lpstr>Bilan des stratégies de coopération sud-sud de ces trois Etats</vt:lpstr>
      <vt:lpstr>Bilan des stratégies de coopération sud-sud de ces trois Etats</vt:lpstr>
      <vt:lpstr> Partie 2 : La coopération interrégionale afro-sud-américaine </vt:lpstr>
      <vt:lpstr>Zopacas : Zone de Paix et de Coopération dans l’Atlantique Sud</vt:lpstr>
      <vt:lpstr>Présentation PowerPoint</vt:lpstr>
      <vt:lpstr>ZOPACAS</vt:lpstr>
      <vt:lpstr>ZOPACAS</vt:lpstr>
      <vt:lpstr>ZOPACAS</vt:lpstr>
      <vt:lpstr>Présentation PowerPoint</vt:lpstr>
      <vt:lpstr>ZOPACAS</vt:lpstr>
      <vt:lpstr>                           ZOPACAS</vt:lpstr>
      <vt:lpstr>ZOPACAS </vt:lpstr>
      <vt:lpstr>Présentation PowerPoint</vt:lpstr>
      <vt:lpstr>ZOPACAS</vt:lpstr>
      <vt:lpstr>Deuxième Sommet Interregional Afrique- Amérique du sud ASA</vt:lpstr>
      <vt:lpstr>Les prémices du forum interrégional Afrique- Amérique du sud</vt:lpstr>
      <vt:lpstr>ASA </vt:lpstr>
      <vt:lpstr>ASA</vt:lpstr>
      <vt:lpstr>ASA</vt:lpstr>
      <vt:lpstr>ASA</vt:lpstr>
      <vt:lpstr>Conclusion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place de la Coopération Sud- Sud dans les statégies d’action des Pays émergents: Acteurs et Enjeux des relations entre l’Afrique et l’Amérique latine</dc:title>
  <dc:creator>martine cruz</dc:creator>
  <cp:lastModifiedBy>martine cruz</cp:lastModifiedBy>
  <cp:revision>101</cp:revision>
  <dcterms:created xsi:type="dcterms:W3CDTF">2016-10-13T19:33:13Z</dcterms:created>
  <dcterms:modified xsi:type="dcterms:W3CDTF">2016-10-26T20:56:35Z</dcterms:modified>
</cp:coreProperties>
</file>