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65" r:id="rId5"/>
    <p:sldId id="300" r:id="rId6"/>
    <p:sldId id="259" r:id="rId7"/>
    <p:sldId id="260" r:id="rId8"/>
    <p:sldId id="261" r:id="rId9"/>
    <p:sldId id="263" r:id="rId10"/>
    <p:sldId id="267" r:id="rId11"/>
    <p:sldId id="269" r:id="rId12"/>
    <p:sldId id="271" r:id="rId13"/>
    <p:sldId id="270" r:id="rId14"/>
    <p:sldId id="272" r:id="rId15"/>
    <p:sldId id="274" r:id="rId16"/>
    <p:sldId id="278" r:id="rId17"/>
    <p:sldId id="264" r:id="rId18"/>
    <p:sldId id="284" r:id="rId19"/>
    <p:sldId id="280" r:id="rId20"/>
    <p:sldId id="283" r:id="rId21"/>
    <p:sldId id="301" r:id="rId22"/>
    <p:sldId id="268" r:id="rId23"/>
    <p:sldId id="275" r:id="rId24"/>
    <p:sldId id="298" r:id="rId25"/>
    <p:sldId id="282" r:id="rId26"/>
    <p:sldId id="281" r:id="rId27"/>
    <p:sldId id="304" r:id="rId28"/>
    <p:sldId id="305" r:id="rId29"/>
    <p:sldId id="306" r:id="rId30"/>
    <p:sldId id="307" r:id="rId31"/>
    <p:sldId id="286" r:id="rId32"/>
    <p:sldId id="302" r:id="rId33"/>
    <p:sldId id="297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warnant\Desktop\Precision-GF-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warnant\Desktop\Precision-GF-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rwarnant\Unif\Recherche\PRES\2016\BSS16\Precision-GF-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warnant\Desktop\Precision-GF-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Code TEC</a:t>
            </a:r>
            <a:r>
              <a:rPr lang="en-US" sz="1600" baseline="0" dirty="0" smtClean="0"/>
              <a:t> precision (TECU)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Feuil1!$A$11</c:f>
              <c:strCache>
                <c:ptCount val="1"/>
                <c:pt idx="0">
                  <c:v>Septentrio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Feuil1!$B$8:$H$10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Feuil1!$B$11:$H$11</c:f>
              <c:numCache>
                <c:formatCode>General</c:formatCode>
                <c:ptCount val="7"/>
                <c:pt idx="0">
                  <c:v>1.6419999999999999</c:v>
                </c:pt>
                <c:pt idx="1">
                  <c:v>1.829</c:v>
                </c:pt>
                <c:pt idx="2">
                  <c:v>1.401</c:v>
                </c:pt>
                <c:pt idx="3">
                  <c:v>2.4239999999999999</c:v>
                </c:pt>
                <c:pt idx="4">
                  <c:v>2.105</c:v>
                </c:pt>
                <c:pt idx="5">
                  <c:v>3.423</c:v>
                </c:pt>
              </c:numCache>
            </c:numRef>
          </c:val>
        </c:ser>
        <c:ser>
          <c:idx val="1"/>
          <c:order val="1"/>
          <c:tx>
            <c:strRef>
              <c:f>Feuil1!$A$12</c:f>
              <c:strCache>
                <c:ptCount val="1"/>
                <c:pt idx="0">
                  <c:v>Trimble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Feuil1!$B$8:$H$10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Feuil1!$B$12:$H$12</c:f>
              <c:numCache>
                <c:formatCode>General</c:formatCode>
                <c:ptCount val="7"/>
                <c:pt idx="0">
                  <c:v>2.363</c:v>
                </c:pt>
                <c:pt idx="1">
                  <c:v>2.762</c:v>
                </c:pt>
                <c:pt idx="2">
                  <c:v>2.0739999999999998</c:v>
                </c:pt>
                <c:pt idx="3">
                  <c:v>4.9509999999999996</c:v>
                </c:pt>
                <c:pt idx="4">
                  <c:v>3.9089999999999998</c:v>
                </c:pt>
                <c:pt idx="5">
                  <c:v>4.3419999999999996</c:v>
                </c:pt>
                <c:pt idx="6">
                  <c:v>5.3630000000000004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26360768"/>
        <c:axId val="-726356960"/>
      </c:barChart>
      <c:catAx>
        <c:axId val="-72636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6356960"/>
        <c:crosses val="autoZero"/>
        <c:auto val="1"/>
        <c:lblAlgn val="ctr"/>
        <c:lblOffset val="100"/>
        <c:noMultiLvlLbl val="0"/>
      </c:catAx>
      <c:valAx>
        <c:axId val="-72635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636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61444959808544"/>
          <c:y val="0.94658343294398906"/>
          <c:w val="0.19468221206924086"/>
          <c:h val="5.0428247385808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 smtClean="0"/>
              <a:t>Septentrio Code</a:t>
            </a:r>
            <a:r>
              <a:rPr lang="en-US" sz="1600" baseline="0" dirty="0" smtClean="0"/>
              <a:t> TEC precision (TECU)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635501355013547E-2"/>
          <c:y val="0.14398458616590931"/>
          <c:w val="0.90594715447154472"/>
          <c:h val="0.69127225771769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Feuil1!$A$29</c:f>
              <c:strCache>
                <c:ptCount val="1"/>
                <c:pt idx="0">
                  <c:v>Septentrio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Feuil1!$B$26:$H$28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Feuil1!$B$29:$H$29</c:f>
              <c:numCache>
                <c:formatCode>General</c:formatCode>
                <c:ptCount val="7"/>
                <c:pt idx="0">
                  <c:v>0.76700000000000002</c:v>
                </c:pt>
                <c:pt idx="1">
                  <c:v>0.90300000000000002</c:v>
                </c:pt>
                <c:pt idx="2">
                  <c:v>0.70899999999999996</c:v>
                </c:pt>
                <c:pt idx="3">
                  <c:v>1.288</c:v>
                </c:pt>
                <c:pt idx="4">
                  <c:v>0.96399999999999997</c:v>
                </c:pt>
                <c:pt idx="5">
                  <c:v>2.1040000000000001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26351520"/>
        <c:axId val="-726364032"/>
      </c:barChart>
      <c:catAx>
        <c:axId val="-72635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6364032"/>
        <c:crosses val="autoZero"/>
        <c:auto val="1"/>
        <c:lblAlgn val="ctr"/>
        <c:lblOffset val="100"/>
        <c:noMultiLvlLbl val="0"/>
      </c:catAx>
      <c:valAx>
        <c:axId val="-726364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635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Phase</a:t>
            </a:r>
            <a:r>
              <a:rPr lang="en-US" sz="1800" baseline="0" dirty="0" smtClean="0"/>
              <a:t> TEC precision (TECU) </a:t>
            </a:r>
            <a:endParaRPr lang="en-US" sz="1800" dirty="0"/>
          </a:p>
        </c:rich>
      </c:tx>
      <c:layout>
        <c:manualLayout>
          <c:xMode val="edge"/>
          <c:yMode val="edge"/>
          <c:x val="0.36805691742600916"/>
          <c:y val="2.0467871806807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Feuil1!$J$11</c:f>
              <c:strCache>
                <c:ptCount val="1"/>
                <c:pt idx="0">
                  <c:v>Septentrio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Feuil1!$K$8:$Q$10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Feuil1!$K$11:$Q$11</c:f>
              <c:numCache>
                <c:formatCode>General</c:formatCode>
                <c:ptCount val="7"/>
                <c:pt idx="0">
                  <c:v>1.2E-2</c:v>
                </c:pt>
                <c:pt idx="1">
                  <c:v>1.2999999999999999E-2</c:v>
                </c:pt>
                <c:pt idx="2">
                  <c:v>1.0999999999999999E-2</c:v>
                </c:pt>
                <c:pt idx="3">
                  <c:v>1.2E-2</c:v>
                </c:pt>
                <c:pt idx="4">
                  <c:v>1.0999999999999999E-2</c:v>
                </c:pt>
                <c:pt idx="5">
                  <c:v>1.4E-2</c:v>
                </c:pt>
              </c:numCache>
            </c:numRef>
          </c:val>
        </c:ser>
        <c:ser>
          <c:idx val="1"/>
          <c:order val="1"/>
          <c:tx>
            <c:strRef>
              <c:f>Feuil1!$J$12</c:f>
              <c:strCache>
                <c:ptCount val="1"/>
                <c:pt idx="0">
                  <c:v>Trimble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Feuil1!$K$8:$Q$10</c:f>
              <c:multiLvlStrCache>
                <c:ptCount val="7"/>
                <c:lvl>
                  <c:pt idx="0">
                    <c:v>E1-E5a</c:v>
                  </c:pt>
                  <c:pt idx="1">
                    <c:v>E1-E5b</c:v>
                  </c:pt>
                  <c:pt idx="2">
                    <c:v>E1-E5</c:v>
                  </c:pt>
                  <c:pt idx="3">
                    <c:v>L1-L2</c:v>
                  </c:pt>
                  <c:pt idx="4">
                    <c:v>L1-L5</c:v>
                  </c:pt>
                  <c:pt idx="5">
                    <c:v>B1-B2</c:v>
                  </c:pt>
                  <c:pt idx="6">
                    <c:v>B1-B3</c:v>
                  </c:pt>
                </c:lvl>
                <c:lvl>
                  <c:pt idx="0">
                    <c:v>Galileo</c:v>
                  </c:pt>
                  <c:pt idx="3">
                    <c:v>GPS</c:v>
                  </c:pt>
                  <c:pt idx="5">
                    <c:v>Beidou MEO</c:v>
                  </c:pt>
                </c:lvl>
              </c:multiLvlStrCache>
            </c:multiLvlStrRef>
          </c:cat>
          <c:val>
            <c:numRef>
              <c:f>Feuil1!$K$12:$Q$12</c:f>
              <c:numCache>
                <c:formatCode>General</c:formatCode>
                <c:ptCount val="7"/>
                <c:pt idx="0">
                  <c:v>8.0000000000000002E-3</c:v>
                </c:pt>
                <c:pt idx="1">
                  <c:v>8.9999999999999993E-3</c:v>
                </c:pt>
                <c:pt idx="2">
                  <c:v>8.0000000000000002E-3</c:v>
                </c:pt>
                <c:pt idx="3">
                  <c:v>1.7000000000000001E-2</c:v>
                </c:pt>
                <c:pt idx="4">
                  <c:v>0.01</c:v>
                </c:pt>
                <c:pt idx="5">
                  <c:v>1.2999999999999999E-2</c:v>
                </c:pt>
                <c:pt idx="6">
                  <c:v>1.35E-2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26349344"/>
        <c:axId val="-726350976"/>
      </c:barChart>
      <c:catAx>
        <c:axId val="-72634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6350976"/>
        <c:crosses val="autoZero"/>
        <c:auto val="1"/>
        <c:lblAlgn val="ctr"/>
        <c:lblOffset val="100"/>
        <c:noMultiLvlLbl val="0"/>
      </c:catAx>
      <c:valAx>
        <c:axId val="-72635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634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 smtClean="0"/>
              <a:t>Beidou</a:t>
            </a:r>
            <a:r>
              <a:rPr lang="en-US" baseline="0" dirty="0" smtClean="0"/>
              <a:t> Phase TEC precision (TECU)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Feuil1!$G$69:$H$70</c:f>
              <c:multiLvlStrCache>
                <c:ptCount val="2"/>
                <c:lvl>
                  <c:pt idx="0">
                    <c:v>B1-B2</c:v>
                  </c:pt>
                  <c:pt idx="1">
                    <c:v>B1-B2</c:v>
                  </c:pt>
                </c:lvl>
                <c:lvl>
                  <c:pt idx="0">
                    <c:v>C05</c:v>
                  </c:pt>
                  <c:pt idx="1">
                    <c:v>C02</c:v>
                  </c:pt>
                </c:lvl>
              </c:multiLvlStrCache>
            </c:multiLvlStrRef>
          </c:cat>
          <c:val>
            <c:numRef>
              <c:f>Feuil1!$G$71:$H$71</c:f>
              <c:numCache>
                <c:formatCode>General</c:formatCode>
                <c:ptCount val="2"/>
                <c:pt idx="0">
                  <c:v>2.3E-2</c:v>
                </c:pt>
                <c:pt idx="1">
                  <c:v>4.4999999999999998E-2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26350432"/>
        <c:axId val="-726355872"/>
      </c:barChart>
      <c:catAx>
        <c:axId val="-72635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6355872"/>
        <c:crosses val="autoZero"/>
        <c:auto val="1"/>
        <c:lblAlgn val="ctr"/>
        <c:lblOffset val="100"/>
        <c:noMultiLvlLbl val="0"/>
      </c:catAx>
      <c:valAx>
        <c:axId val="-72635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2635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png"/><Relationship Id="rId4" Type="http://schemas.openxmlformats.org/officeDocument/2006/relationships/image" Target="../media/image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88135" y="496659"/>
            <a:ext cx="8777076" cy="22192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added value of new GNSS to monitor the ionosphere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5323" y="3072814"/>
            <a:ext cx="6987645" cy="1707416"/>
          </a:xfrm>
        </p:spPr>
        <p:txBody>
          <a:bodyPr/>
          <a:lstStyle/>
          <a:p>
            <a:pPr algn="ctr"/>
            <a:r>
              <a:rPr lang="en-US" sz="2200" dirty="0" smtClean="0"/>
              <a:t>R. Warnant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C. Deprez</a:t>
            </a:r>
            <a:r>
              <a:rPr lang="en-US" sz="2200" baseline="30000" dirty="0" smtClean="0"/>
              <a:t>1</a:t>
            </a:r>
            <a:r>
              <a:rPr lang="en-US" sz="2200" dirty="0" smtClean="0"/>
              <a:t>, L. Van de Vyvere</a:t>
            </a:r>
            <a:r>
              <a:rPr lang="en-US" sz="2200" baseline="30000" dirty="0" smtClean="0"/>
              <a:t>2</a:t>
            </a:r>
          </a:p>
          <a:p>
            <a:endParaRPr lang="en-US" baseline="30000" dirty="0"/>
          </a:p>
          <a:p>
            <a:pPr algn="ctr"/>
            <a:r>
              <a:rPr lang="en-US" sz="1900" baseline="30000" dirty="0" smtClean="0"/>
              <a:t>1</a:t>
            </a:r>
            <a:r>
              <a:rPr lang="en-US" sz="1900" dirty="0" smtClean="0"/>
              <a:t>University of Liege, Liege, Belgium.</a:t>
            </a:r>
          </a:p>
          <a:p>
            <a:pPr algn="ctr"/>
            <a:r>
              <a:rPr lang="en-US" sz="1900" baseline="30000" dirty="0"/>
              <a:t>2</a:t>
            </a:r>
            <a:r>
              <a:rPr lang="en-US" sz="1900" dirty="0" smtClean="0"/>
              <a:t>M3 System, </a:t>
            </a:r>
            <a:r>
              <a:rPr lang="en-US" sz="1900" dirty="0" err="1" smtClean="0"/>
              <a:t>Wavre</a:t>
            </a:r>
            <a:r>
              <a:rPr lang="en-US" sz="1900" dirty="0" smtClean="0"/>
              <a:t>, Belgium.</a:t>
            </a:r>
            <a:endParaRPr lang="en-US" sz="1900" dirty="0"/>
          </a:p>
        </p:txBody>
      </p:sp>
      <p:sp>
        <p:nvSpPr>
          <p:cNvPr id="4" name="ZoneTexte 3"/>
          <p:cNvSpPr txBox="1"/>
          <p:nvPr/>
        </p:nvSpPr>
        <p:spPr>
          <a:xfrm>
            <a:off x="5984341" y="5417817"/>
            <a:ext cx="5255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International Association of Geodesy – Commission 4 </a:t>
            </a:r>
          </a:p>
          <a:p>
            <a:pPr algn="ctr"/>
            <a:r>
              <a:rPr lang="en-US" dirty="0" smtClean="0"/>
              <a:t>Symposium on Positioning and Navigation</a:t>
            </a:r>
          </a:p>
          <a:p>
            <a:pPr algn="ctr"/>
            <a:r>
              <a:rPr lang="en-US" dirty="0" smtClean="0"/>
              <a:t>September 4-7 2016, Wroclaw (Poland).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4266" y="1862666"/>
            <a:ext cx="9276293" cy="2110382"/>
          </a:xfrm>
        </p:spPr>
        <p:txBody>
          <a:bodyPr/>
          <a:lstStyle/>
          <a:p>
            <a:r>
              <a:rPr lang="en-US" dirty="0" smtClean="0"/>
              <a:t>Multi GNSS/multi-frequency TEC precision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equipment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9" y="1058332"/>
            <a:ext cx="6842567" cy="5517565"/>
          </a:xfrm>
        </p:spPr>
        <p:txBody>
          <a:bodyPr>
            <a:normAutofit/>
          </a:bodyPr>
          <a:lstStyle/>
          <a:p>
            <a:r>
              <a:rPr lang="en-US" dirty="0" smtClean="0"/>
              <a:t>Located in Liege (Belgium).</a:t>
            </a:r>
          </a:p>
          <a:p>
            <a:r>
              <a:rPr lang="en-US" dirty="0" smtClean="0"/>
              <a:t>2 Trimble GNSS choke ring antennas on a short baseline (5,352 m).</a:t>
            </a:r>
          </a:p>
          <a:p>
            <a:r>
              <a:rPr lang="en-US" dirty="0" smtClean="0"/>
              <a:t>6 multi-GNSS/multi-frequency receivers :</a:t>
            </a:r>
          </a:p>
          <a:p>
            <a:pPr lvl="1"/>
            <a:r>
              <a:rPr lang="en-US" dirty="0" smtClean="0"/>
              <a:t>2 Trimble NetR9 receivers</a:t>
            </a:r>
          </a:p>
          <a:p>
            <a:pPr lvl="1"/>
            <a:r>
              <a:rPr lang="en-US" dirty="0" smtClean="0"/>
              <a:t>2 Septentrio PolaRx4 receivers</a:t>
            </a:r>
          </a:p>
          <a:p>
            <a:pPr lvl="1"/>
            <a:r>
              <a:rPr lang="en-US" dirty="0" smtClean="0"/>
              <a:t>1 Septentrio PolaRxS scintillation receiver</a:t>
            </a:r>
          </a:p>
          <a:p>
            <a:pPr lvl="1"/>
            <a:r>
              <a:rPr lang="en-US" dirty="0" smtClean="0"/>
              <a:t>1 Septentrio PolaRx5 (new model).</a:t>
            </a:r>
          </a:p>
          <a:p>
            <a:r>
              <a:rPr lang="en-US" dirty="0" smtClean="0"/>
              <a:t>Equipment used to perform </a:t>
            </a:r>
            <a:r>
              <a:rPr lang="en-US" dirty="0" smtClean="0">
                <a:solidFill>
                  <a:srgbClr val="FF0000"/>
                </a:solidFill>
              </a:rPr>
              <a:t>zero and short baseline tests</a:t>
            </a:r>
            <a:r>
              <a:rPr lang="en-US" dirty="0" smtClean="0"/>
              <a:t> for positioning and ionosphere monitoring.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45" y="1320391"/>
            <a:ext cx="2832000" cy="424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815" y="3551897"/>
            <a:ext cx="4032000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signals : GPS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93" y="1265010"/>
            <a:ext cx="9865212" cy="3240000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 rot="10800000">
            <a:off x="3090334" y="4505011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vers le bas 8"/>
          <p:cNvSpPr/>
          <p:nvPr/>
        </p:nvSpPr>
        <p:spPr>
          <a:xfrm rot="10800000">
            <a:off x="6253657" y="4505011"/>
            <a:ext cx="41209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vers le bas 9"/>
          <p:cNvSpPr/>
          <p:nvPr/>
        </p:nvSpPr>
        <p:spPr>
          <a:xfrm rot="10800000">
            <a:off x="9868418" y="4505010"/>
            <a:ext cx="35535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090333" y="57139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L5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6242240" y="571391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L2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9841551" y="5713916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L1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0510" y="257676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signals : Galileo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223" y="1163104"/>
            <a:ext cx="9900000" cy="3517585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 rot="10800000">
            <a:off x="2351693" y="4680689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vers le bas 8"/>
          <p:cNvSpPr/>
          <p:nvPr/>
        </p:nvSpPr>
        <p:spPr>
          <a:xfrm rot="10800000">
            <a:off x="3321680" y="4680689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vers le bas 9"/>
          <p:cNvSpPr/>
          <p:nvPr/>
        </p:nvSpPr>
        <p:spPr>
          <a:xfrm rot="10800000">
            <a:off x="4428779" y="4710698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èche vers le bas 10"/>
          <p:cNvSpPr/>
          <p:nvPr/>
        </p:nvSpPr>
        <p:spPr>
          <a:xfrm rot="10800000">
            <a:off x="6444788" y="4680689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èche vers le bas 11"/>
          <p:cNvSpPr/>
          <p:nvPr/>
        </p:nvSpPr>
        <p:spPr>
          <a:xfrm rot="10800000">
            <a:off x="9468436" y="4711687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9465193" y="571911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E1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6444787" y="5719115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E6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443550" y="5757117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E5b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3293693" y="5757117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E5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2293075" y="576502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E5a</a:t>
            </a:r>
            <a:endParaRPr lang="en-US" dirty="0"/>
          </a:p>
        </p:txBody>
      </p:sp>
      <p:cxnSp>
        <p:nvCxnSpPr>
          <p:cNvPr id="19" name="Connecteur en angle 18"/>
          <p:cNvCxnSpPr>
            <a:stCxn id="14" idx="3"/>
          </p:cNvCxnSpPr>
          <p:nvPr/>
        </p:nvCxnSpPr>
        <p:spPr>
          <a:xfrm>
            <a:off x="6877919" y="5903781"/>
            <a:ext cx="534558" cy="51647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412477" y="6162018"/>
            <a:ext cx="280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available with PolaRx5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GNSS signals : Beidou (phase II)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266" y="1457122"/>
            <a:ext cx="9448800" cy="2152650"/>
          </a:xfrm>
          <a:prstGeom prst="rect">
            <a:avLst/>
          </a:prstGeom>
        </p:spPr>
      </p:pic>
      <p:sp>
        <p:nvSpPr>
          <p:cNvPr id="8" name="Flèche vers le bas 7"/>
          <p:cNvSpPr/>
          <p:nvPr/>
        </p:nvSpPr>
        <p:spPr>
          <a:xfrm rot="10800000">
            <a:off x="9754442" y="3609772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vers le bas 8"/>
          <p:cNvSpPr/>
          <p:nvPr/>
        </p:nvSpPr>
        <p:spPr>
          <a:xfrm rot="10800000">
            <a:off x="6282990" y="3609772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èche vers le bas 9"/>
          <p:cNvSpPr/>
          <p:nvPr/>
        </p:nvSpPr>
        <p:spPr>
          <a:xfrm rot="10800000">
            <a:off x="3703838" y="3609772"/>
            <a:ext cx="421351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646651" y="4743624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B2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6282989" y="474362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B3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9750677" y="4743624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B1</a:t>
            </a:r>
            <a:endParaRPr lang="en-US" dirty="0"/>
          </a:p>
        </p:txBody>
      </p:sp>
      <p:cxnSp>
        <p:nvCxnSpPr>
          <p:cNvPr id="14" name="Connecteur en angle 13"/>
          <p:cNvCxnSpPr/>
          <p:nvPr/>
        </p:nvCxnSpPr>
        <p:spPr>
          <a:xfrm>
            <a:off x="6704341" y="4928290"/>
            <a:ext cx="534558" cy="516474"/>
          </a:xfrm>
          <a:prstGeom prst="bent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238899" y="5268400"/>
            <a:ext cx="36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available on NetR9 and PolaRx5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89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 TEC coefficients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396999"/>
            <a:ext cx="10018713" cy="1337575"/>
          </a:xfrm>
        </p:spPr>
        <p:txBody>
          <a:bodyPr>
            <a:normAutofit/>
          </a:bodyPr>
          <a:lstStyle/>
          <a:p>
            <a:r>
              <a:rPr lang="en-US" dirty="0" smtClean="0"/>
              <a:t>Given the same code/phase precision, </a:t>
            </a:r>
            <a:r>
              <a:rPr lang="en-US" dirty="0"/>
              <a:t>a</a:t>
            </a:r>
            <a:r>
              <a:rPr lang="en-US" dirty="0" smtClean="0"/>
              <a:t> larger frequency difference gives a smaller TEC coefficient and therefore a better TEC precision.</a:t>
            </a:r>
            <a:endParaRPr lang="en-US" dirty="0"/>
          </a:p>
          <a:p>
            <a:endParaRPr lang="en-US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434231"/>
              </p:ext>
            </p:extLst>
          </p:nvPr>
        </p:nvGraphicFramePr>
        <p:xfrm>
          <a:off x="2120075" y="2635644"/>
          <a:ext cx="8264101" cy="1785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4341"/>
                <a:gridCol w="916220"/>
                <a:gridCol w="916220"/>
                <a:gridCol w="916220"/>
                <a:gridCol w="916220"/>
                <a:gridCol w="916220"/>
                <a:gridCol w="916220"/>
                <a:gridCol w="916220"/>
                <a:gridCol w="916220"/>
              </a:tblGrid>
              <a:tr h="433236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effectLst/>
                        </a:rPr>
                        <a:t>TEC coefficients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81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Galileo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GPS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 err="1">
                          <a:effectLst/>
                        </a:rPr>
                        <a:t>Beidou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08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E1-E5a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E1-E5b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E1-E5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E1-E6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L1-L2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L1-L5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L2-L5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B1-B2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B1-B3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5081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7,764</a:t>
                      </a:r>
                      <a:endParaRPr lang="en-GB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8,757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8,24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11,893</a:t>
                      </a:r>
                      <a:endParaRPr lang="en-GB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9,52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7,764</a:t>
                      </a:r>
                      <a:endParaRPr lang="en-GB" sz="1400" b="1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42,089</a:t>
                      </a:r>
                      <a:endParaRPr lang="en-GB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8,993</a:t>
                      </a:r>
                      <a:endParaRPr lang="en-GB" sz="1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solidFill>
                            <a:srgbClr val="FFC000"/>
                          </a:solidFill>
                          <a:effectLst/>
                        </a:rPr>
                        <a:t>11,754</a:t>
                      </a:r>
                      <a:endParaRPr lang="en-GB" sz="1400" b="1" i="0" u="none" strike="noStrike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Ellipse 4"/>
          <p:cNvSpPr/>
          <p:nvPr/>
        </p:nvSpPr>
        <p:spPr>
          <a:xfrm>
            <a:off x="6010585" y="4034591"/>
            <a:ext cx="483079" cy="37093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3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Methodology to asses TEC precision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07527" y="1182813"/>
            <a:ext cx="10018713" cy="814058"/>
          </a:xfrm>
        </p:spPr>
        <p:txBody>
          <a:bodyPr>
            <a:normAutofit/>
          </a:bodyPr>
          <a:lstStyle/>
          <a:p>
            <a:r>
              <a:rPr lang="en-US" dirty="0" smtClean="0"/>
              <a:t>Compute </a:t>
            </a:r>
            <a:r>
              <a:rPr lang="en-US" dirty="0" smtClean="0">
                <a:solidFill>
                  <a:srgbClr val="FF0000"/>
                </a:solidFill>
              </a:rPr>
              <a:t>Slant TEC change from epoch to epoch </a:t>
            </a:r>
            <a:r>
              <a:rPr lang="en-US" dirty="0" smtClean="0"/>
              <a:t>(30 s interval)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372451"/>
              </p:ext>
            </p:extLst>
          </p:nvPr>
        </p:nvGraphicFramePr>
        <p:xfrm>
          <a:off x="2904414" y="2121351"/>
          <a:ext cx="57419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6" name="Equation" r:id="rId3" imgW="2755800" imgH="253800" progId="Equation.DSMT4">
                  <p:embed/>
                </p:oleObj>
              </mc:Choice>
              <mc:Fallback>
                <p:oleObj name="Equation" r:id="rId3" imgW="2755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4414" y="2121351"/>
                        <a:ext cx="5741987" cy="52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/>
              <p:cNvSpPr txBox="1">
                <a:spLocks/>
              </p:cNvSpPr>
              <p:nvPr/>
            </p:nvSpPr>
            <p:spPr>
              <a:xfrm>
                <a:off x="1607527" y="2997767"/>
                <a:ext cx="10018713" cy="290270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20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8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6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1">
                      <a:lumMod val="75000"/>
                    </a:schemeClr>
                  </a:buClr>
                  <a:buSzPct val="145000"/>
                  <a:buFont typeface="Arial"/>
                  <a:buChar char="•"/>
                  <a:defRPr sz="1400" kern="1200" cap="none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Form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single (between receiver) differences </a:t>
                </a:r>
                <a:r>
                  <a:rPr lang="en-US" dirty="0" smtClean="0"/>
                  <a:t>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fr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on ULg short baseline (5,352 m):</a:t>
                </a:r>
              </a:p>
              <a:p>
                <a:pPr lvl="1"/>
                <a:r>
                  <a:rPr lang="en-US" dirty="0" smtClean="0"/>
                  <a:t>Completely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removes TEC </a:t>
                </a:r>
                <a:r>
                  <a:rPr lang="en-US" dirty="0" smtClean="0"/>
                  <a:t>(same ionosphere).</a:t>
                </a:r>
              </a:p>
              <a:p>
                <a:pPr lvl="1"/>
                <a:r>
                  <a:rPr lang="en-US" dirty="0" smtClean="0"/>
                  <a:t>Still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contains multipath and noise.</a:t>
                </a:r>
              </a:p>
              <a:p>
                <a:r>
                  <a:rPr lang="en-US" dirty="0"/>
                  <a:t>TEC precision is estimated by computing the </a:t>
                </a:r>
                <a:r>
                  <a:rPr lang="en-US" dirty="0">
                    <a:solidFill>
                      <a:srgbClr val="FF0000"/>
                    </a:solidFill>
                  </a:rPr>
                  <a:t>standard deviation of single differences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  <m:d>
                      <m:dPr>
                        <m:ctrlPr>
                          <a:rPr lang="fr-B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(10 day period) and </a:t>
                </a:r>
                <a:r>
                  <a:rPr lang="en-US" dirty="0"/>
                  <a:t>by dividing them by 2 (error propagation</a:t>
                </a:r>
                <a:r>
                  <a:rPr lang="en-US" dirty="0" smtClean="0"/>
                  <a:t>).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527" y="2997767"/>
                <a:ext cx="10018713" cy="2902701"/>
              </a:xfrm>
              <a:prstGeom prst="rect">
                <a:avLst/>
              </a:prstGeom>
              <a:blipFill rotWithShape="0">
                <a:blip r:embed="rId5"/>
                <a:stretch>
                  <a:fillRect l="-1582" t="-4412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26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67892" y="274955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Results: code (multipath filter off - mask 10°)</a:t>
            </a:r>
            <a:endParaRPr lang="en-US" dirty="0"/>
          </a:p>
        </p:txBody>
      </p:sp>
      <p:graphicFrame>
        <p:nvGraphicFramePr>
          <p:cNvPr id="6" name="Graphique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564852"/>
              </p:ext>
            </p:extLst>
          </p:nvPr>
        </p:nvGraphicFramePr>
        <p:xfrm>
          <a:off x="2930731" y="1092919"/>
          <a:ext cx="6912912" cy="4249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2861671" y="5342799"/>
            <a:ext cx="7965214" cy="103491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improvement in code TEC precision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with Galileo </a:t>
            </a:r>
            <a:r>
              <a:rPr lang="en-US" dirty="0" smtClean="0"/>
              <a:t>(in particular E1/E5) </a:t>
            </a:r>
            <a:r>
              <a:rPr lang="en-US" dirty="0" err="1" smtClean="0"/>
              <a:t>wrt</a:t>
            </a:r>
            <a:r>
              <a:rPr lang="en-US" dirty="0" smtClean="0"/>
              <a:t> the “standard” GPS L1/L2.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676254"/>
              </p:ext>
            </p:extLst>
          </p:nvPr>
        </p:nvGraphicFramePr>
        <p:xfrm>
          <a:off x="3850142" y="1213249"/>
          <a:ext cx="6128946" cy="39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567892" y="295612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Results: code (multipath filter on - mask </a:t>
            </a:r>
            <a:r>
              <a:rPr lang="en-US" dirty="0"/>
              <a:t>2</a:t>
            </a:r>
            <a:r>
              <a:rPr lang="en-US" dirty="0" smtClean="0"/>
              <a:t>0°)</a:t>
            </a:r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5856052" y="3365769"/>
            <a:ext cx="690664" cy="15856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333875" y="5279543"/>
            <a:ext cx="8936538" cy="975342"/>
          </a:xfrm>
        </p:spPr>
        <p:txBody>
          <a:bodyPr>
            <a:normAutofit/>
          </a:bodyPr>
          <a:lstStyle/>
          <a:p>
            <a:r>
              <a:rPr lang="en-US" dirty="0" smtClean="0"/>
              <a:t>Galileo E1/E5 combination has a precision </a:t>
            </a:r>
            <a:r>
              <a:rPr lang="en-US" dirty="0" smtClean="0">
                <a:solidFill>
                  <a:srgbClr val="FF0000"/>
                </a:solidFill>
              </a:rPr>
              <a:t>better than 1 TECU </a:t>
            </a:r>
            <a:r>
              <a:rPr lang="en-US" dirty="0" smtClean="0"/>
              <a:t>above 20° elevation (Septentrio PolaRx4).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762" y="429887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Results: Phase </a:t>
            </a:r>
            <a:r>
              <a:rPr lang="en-US" dirty="0"/>
              <a:t>(multipath filter off - mask 10°)</a:t>
            </a:r>
          </a:p>
        </p:txBody>
      </p:sp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646461"/>
              </p:ext>
            </p:extLst>
          </p:nvPr>
        </p:nvGraphicFramePr>
        <p:xfrm>
          <a:off x="2461300" y="1444556"/>
          <a:ext cx="8530955" cy="460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51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772064"/>
          </a:xfrm>
        </p:spPr>
        <p:txBody>
          <a:bodyPr/>
          <a:lstStyle/>
          <a:p>
            <a:r>
              <a:rPr lang="en-US" dirty="0" smtClean="0"/>
              <a:t>Monitoring TEC for geodetic applications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9" y="1871132"/>
            <a:ext cx="10018713" cy="391183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the last 25 years, </a:t>
            </a:r>
            <a:r>
              <a:rPr lang="en-US" dirty="0" smtClean="0">
                <a:solidFill>
                  <a:srgbClr val="FF0000"/>
                </a:solidFill>
              </a:rPr>
              <a:t>GPS L1/L2 code and phase pseudoranges </a:t>
            </a:r>
            <a:r>
              <a:rPr lang="en-US" dirty="0" smtClean="0"/>
              <a:t>have been used to monitor the ionosphere Total Electron Content (TEC).</a:t>
            </a:r>
          </a:p>
          <a:p>
            <a:r>
              <a:rPr lang="en-US" dirty="0" smtClean="0"/>
              <a:t>Both </a:t>
            </a:r>
            <a:r>
              <a:rPr lang="en-US" dirty="0" smtClean="0">
                <a:solidFill>
                  <a:srgbClr val="FF0000"/>
                </a:solidFill>
              </a:rPr>
              <a:t>absolute TEC and Rate of TEC change </a:t>
            </a:r>
            <a:r>
              <a:rPr lang="en-US" dirty="0" smtClean="0"/>
              <a:t>are crucial parameters for the mitigation of the ionospheric effects on GNSS applications.</a:t>
            </a:r>
          </a:p>
          <a:p>
            <a:r>
              <a:rPr lang="en-US" dirty="0" smtClean="0"/>
              <a:t>Nevertheless, GPS L1/L2 TEC reconstruction suffers from </a:t>
            </a:r>
            <a:r>
              <a:rPr lang="en-US" dirty="0" smtClean="0">
                <a:solidFill>
                  <a:srgbClr val="FF0000"/>
                </a:solidFill>
              </a:rPr>
              <a:t>different shortcomings.</a:t>
            </a:r>
          </a:p>
          <a:p>
            <a:r>
              <a:rPr lang="en-US" dirty="0" smtClean="0"/>
              <a:t>We investigate if </a:t>
            </a:r>
            <a:r>
              <a:rPr lang="en-US" dirty="0" smtClean="0">
                <a:solidFill>
                  <a:srgbClr val="FF0000"/>
                </a:solidFill>
              </a:rPr>
              <a:t>new/modernized GNSS can bring improvements </a:t>
            </a:r>
            <a:r>
              <a:rPr lang="en-US" dirty="0" smtClean="0"/>
              <a:t>in:</a:t>
            </a:r>
          </a:p>
          <a:p>
            <a:pPr lvl="1"/>
            <a:r>
              <a:rPr lang="en-US" dirty="0" smtClean="0"/>
              <a:t>Reconstructed TEC precision (not accuracy).</a:t>
            </a:r>
          </a:p>
          <a:p>
            <a:pPr lvl="1"/>
            <a:r>
              <a:rPr lang="en-US" dirty="0" smtClean="0"/>
              <a:t>The monitoring of local variability in TEC (Travelling Ionospheric Disturbances)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76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5156" y="384170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Galileo E1-E5 </a:t>
            </a:r>
            <a:r>
              <a:rPr lang="en-US" dirty="0"/>
              <a:t>Slant TEC </a:t>
            </a:r>
            <a:r>
              <a:rPr lang="en-US" dirty="0" smtClean="0"/>
              <a:t>(code versus phase)</a:t>
            </a:r>
            <a:endParaRPr lang="en-US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964988" y="1127917"/>
            <a:ext cx="9737387" cy="14349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TEC could directly be obtained from code measurements :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No phase ambiguity to compute.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</a:t>
            </a:r>
            <a:r>
              <a:rPr lang="en-US" dirty="0" smtClean="0">
                <a:sym typeface="Wingdings" panose="05000000000000000000" pitchFamily="2" charset="2"/>
              </a:rPr>
              <a:t>o problem with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cycle slips</a:t>
            </a:r>
            <a:r>
              <a:rPr lang="en-US" dirty="0" smtClean="0">
                <a:sym typeface="Wingdings" panose="05000000000000000000" pitchFamily="2" charset="2"/>
              </a:rPr>
              <a:t>, in particular during disturbed ionosphere conditions.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80" y="2753080"/>
            <a:ext cx="7608202" cy="38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4583" y="320005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Galileo E1-E5 </a:t>
            </a:r>
            <a:r>
              <a:rPr lang="en-US" dirty="0" err="1" smtClean="0"/>
              <a:t>RoTEC</a:t>
            </a:r>
            <a:r>
              <a:rPr lang="en-US" dirty="0" smtClean="0"/>
              <a:t> (code versus phase)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16" y="1955260"/>
            <a:ext cx="9180000" cy="4475250"/>
          </a:xfrm>
          <a:prstGeom prst="rect">
            <a:avLst/>
          </a:prstGeom>
        </p:spPr>
      </p:pic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964988" y="1127917"/>
            <a:ext cx="9737387" cy="827343"/>
          </a:xfrm>
        </p:spPr>
        <p:txBody>
          <a:bodyPr>
            <a:normAutofit/>
          </a:bodyPr>
          <a:lstStyle/>
          <a:p>
            <a:r>
              <a:rPr lang="en-US" dirty="0" smtClean="0"/>
              <a:t>Nevertheless, a </a:t>
            </a:r>
            <a:r>
              <a:rPr lang="en-US" dirty="0" smtClean="0">
                <a:solidFill>
                  <a:srgbClr val="FF0000"/>
                </a:solidFill>
              </a:rPr>
              <a:t>strong TID </a:t>
            </a:r>
            <a:r>
              <a:rPr lang="en-US" dirty="0" smtClean="0"/>
              <a:t>cannot be extracted from code noise.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068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4266" y="1862666"/>
            <a:ext cx="9276293" cy="2110382"/>
          </a:xfrm>
        </p:spPr>
        <p:txBody>
          <a:bodyPr/>
          <a:lstStyle/>
          <a:p>
            <a:r>
              <a:rPr lang="en-US" dirty="0" smtClean="0"/>
              <a:t>GEO satellites for ionosphere monitoring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02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4037" y="247523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GEO at European mid-latitude (Liege, Belgium)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032" y="1029148"/>
            <a:ext cx="5838101" cy="5364000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 rot="13971494">
            <a:off x="10352220" y="5134720"/>
            <a:ext cx="869540" cy="271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èche droite 7"/>
          <p:cNvSpPr/>
          <p:nvPr/>
        </p:nvSpPr>
        <p:spPr>
          <a:xfrm rot="13971494">
            <a:off x="10917661" y="4580628"/>
            <a:ext cx="765106" cy="283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11385090" y="5036362"/>
            <a:ext cx="55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C02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988521" y="5568183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C05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Flèche droite 10"/>
          <p:cNvSpPr/>
          <p:nvPr/>
        </p:nvSpPr>
        <p:spPr>
          <a:xfrm rot="15766909">
            <a:off x="9997301" y="5282293"/>
            <a:ext cx="733148" cy="29515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10058710" y="5828569"/>
            <a:ext cx="129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GAGAN S127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50517" y="6297493"/>
            <a:ext cx="230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EGNOS S123 and S136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Flèche droite 13"/>
          <p:cNvSpPr/>
          <p:nvPr/>
        </p:nvSpPr>
        <p:spPr>
          <a:xfrm rot="15766909">
            <a:off x="8468685" y="5736607"/>
            <a:ext cx="898003" cy="26406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èche droite 14"/>
          <p:cNvSpPr/>
          <p:nvPr/>
        </p:nvSpPr>
        <p:spPr>
          <a:xfrm rot="16766939">
            <a:off x="9050955" y="5700569"/>
            <a:ext cx="950596" cy="27702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1409155" y="1472890"/>
            <a:ext cx="4592980" cy="4395748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Beidou</a:t>
            </a:r>
            <a:endParaRPr lang="en-US" b="1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C02 (1°-2°)</a:t>
            </a:r>
          </a:p>
          <a:p>
            <a:pPr lvl="1"/>
            <a:r>
              <a:rPr lang="en-US" dirty="0" smtClean="0"/>
              <a:t>C05 (15°)</a:t>
            </a:r>
          </a:p>
          <a:p>
            <a:r>
              <a:rPr lang="en-US" dirty="0" smtClean="0"/>
              <a:t>SBAS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GAGAN (India) </a:t>
            </a:r>
          </a:p>
          <a:p>
            <a:pPr lvl="2"/>
            <a:r>
              <a:rPr lang="en-US" dirty="0" smtClean="0"/>
              <a:t>S127 (16°)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EGNOS (Europe)</a:t>
            </a:r>
          </a:p>
          <a:p>
            <a:pPr lvl="2"/>
            <a:r>
              <a:rPr lang="en-US" dirty="0" smtClean="0"/>
              <a:t>S123 (27°)</a:t>
            </a:r>
          </a:p>
          <a:p>
            <a:pPr lvl="2"/>
            <a:r>
              <a:rPr lang="en-US" dirty="0" smtClean="0"/>
              <a:t>S136 (32°)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492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09757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Beidou GEO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213456"/>
            <a:ext cx="10461256" cy="4739871"/>
          </a:xfrm>
        </p:spPr>
        <p:txBody>
          <a:bodyPr>
            <a:normAutofit/>
          </a:bodyPr>
          <a:lstStyle/>
          <a:p>
            <a:r>
              <a:rPr lang="en-US" dirty="0" smtClean="0"/>
              <a:t>In Liege (Belgium), Beidou GEO satellites </a:t>
            </a:r>
            <a:r>
              <a:rPr lang="en-US" dirty="0" smtClean="0">
                <a:solidFill>
                  <a:srgbClr val="FF0000"/>
                </a:solidFill>
              </a:rPr>
              <a:t>C05 (15°) and C02 (1-2°) can be tracked</a:t>
            </a:r>
            <a:r>
              <a:rPr lang="en-US" dirty="0" smtClean="0"/>
              <a:t> by all Septentrio receivers.</a:t>
            </a:r>
          </a:p>
          <a:p>
            <a:r>
              <a:rPr lang="en-US" dirty="0" smtClean="0"/>
              <a:t>C05 data are </a:t>
            </a:r>
            <a:r>
              <a:rPr lang="en-US" dirty="0" smtClean="0">
                <a:solidFill>
                  <a:srgbClr val="FF0000"/>
                </a:solidFill>
              </a:rPr>
              <a:t>continuous</a:t>
            </a:r>
            <a:r>
              <a:rPr lang="en-US" dirty="0" smtClean="0"/>
              <a:t> (in average less than 1 cycle slip a day).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 Phase ambiguity often remains the same during several days.</a:t>
            </a:r>
            <a:endParaRPr lang="en-US" dirty="0" smtClean="0"/>
          </a:p>
          <a:p>
            <a:r>
              <a:rPr lang="en-US" dirty="0" smtClean="0"/>
              <a:t>C02 data are usually </a:t>
            </a:r>
            <a:r>
              <a:rPr lang="en-US" dirty="0" smtClean="0">
                <a:solidFill>
                  <a:srgbClr val="FF0000"/>
                </a:solidFill>
              </a:rPr>
              <a:t>continuous during several hours </a:t>
            </a:r>
            <a:r>
              <a:rPr lang="en-US" dirty="0" smtClean="0"/>
              <a:t>(up to 24 hours).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Our Trimble NetR9 receivers only track C05 but data are unusable due to many cycle slips.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63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Beidou GEO (Liege): Precision (phase)</a:t>
            </a:r>
            <a:endParaRPr lang="en-US" dirty="0"/>
          </a:p>
        </p:txBody>
      </p:sp>
      <p:graphicFrame>
        <p:nvGraphicFramePr>
          <p:cNvPr id="6" name="Graphique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586993"/>
              </p:ext>
            </p:extLst>
          </p:nvPr>
        </p:nvGraphicFramePr>
        <p:xfrm>
          <a:off x="3943666" y="1477044"/>
          <a:ext cx="5100000" cy="30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366555" y="4620362"/>
            <a:ext cx="10461256" cy="1383828"/>
          </a:xfrm>
        </p:spPr>
        <p:txBody>
          <a:bodyPr>
            <a:normAutofit/>
          </a:bodyPr>
          <a:lstStyle/>
          <a:p>
            <a:r>
              <a:rPr lang="en-US" dirty="0" smtClean="0"/>
              <a:t>Given phase TEC accuracy (C05: 0,023 TECU) and (C02: 0,045 TECU), both satellites </a:t>
            </a:r>
            <a:r>
              <a:rPr lang="en-US" dirty="0" smtClean="0">
                <a:solidFill>
                  <a:srgbClr val="FF0000"/>
                </a:solidFill>
              </a:rPr>
              <a:t>can be used to monitor slant TEC or local variability in TEC.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45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err="1" smtClean="0"/>
                  <a:t>Beidou</a:t>
                </a:r>
                <a:r>
                  <a:rPr lang="en-US" dirty="0" smtClean="0"/>
                  <a:t> GEO 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</m:oMath>
                </a14:m>
                <a:r>
                  <a:rPr lang="en-US" dirty="0" smtClean="0"/>
                  <a:t> Phase 1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  <a:blipFill rotWithShape="0">
                <a:blip r:embed="rId2"/>
                <a:stretch>
                  <a:fillRect t="-15385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66" y="1216827"/>
            <a:ext cx="6672000" cy="50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4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re 1"/>
              <p:cNvSpPr>
                <a:spLocks noGrp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err="1" smtClean="0"/>
                  <a:t>Beidou</a:t>
                </a:r>
                <a:r>
                  <a:rPr lang="en-US" dirty="0" smtClean="0"/>
                  <a:t> GEO 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</m:oMath>
                </a14:m>
                <a:r>
                  <a:rPr lang="en-US" dirty="0" smtClean="0"/>
                  <a:t> Phase 2</a:t>
                </a:r>
                <a:endParaRPr lang="en-US" dirty="0"/>
              </a:p>
            </p:txBody>
          </p:sp>
        </mc:Choice>
        <mc:Fallback xmlns="">
          <p:sp>
            <p:nvSpPr>
              <p:cNvPr id="2" name="Titr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84310" y="427009"/>
                <a:ext cx="10018713" cy="631324"/>
              </a:xfrm>
              <a:blipFill rotWithShape="0">
                <a:blip r:embed="rId2"/>
                <a:stretch>
                  <a:fillRect t="-15385" b="-3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346287" y="1541345"/>
                <a:ext cx="10461256" cy="334983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The variability observed in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</m:oMath>
                </a14:m>
                <a:r>
                  <a:rPr lang="fr-BE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BE" b="0" dirty="0" err="1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could</a:t>
                </a:r>
                <a:r>
                  <a:rPr lang="fr-BE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BE" b="0" dirty="0" err="1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be</a:t>
                </a:r>
                <a:r>
                  <a:rPr lang="fr-BE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due to </a:t>
                </a:r>
                <a:r>
                  <a:rPr lang="fr-BE" b="0" dirty="0" err="1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between</a:t>
                </a:r>
                <a:r>
                  <a:rPr lang="fr-BE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BE" b="0" dirty="0" err="1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epoch</a:t>
                </a:r>
                <a:r>
                  <a:rPr lang="fr-BE" b="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variation of :</a:t>
                </a:r>
              </a:p>
              <a:p>
                <a:pPr lvl="1"/>
                <a:r>
                  <a:rPr lang="fr-BE" dirty="0" smtClean="0">
                    <a:ea typeface="Cambria Math" panose="02040503050406030204" pitchFamily="18" charset="0"/>
                  </a:rPr>
                  <a:t>TEC</a:t>
                </a:r>
              </a:p>
              <a:p>
                <a:pPr lvl="1"/>
                <a:r>
                  <a:rPr lang="fr-BE" dirty="0" err="1" smtClean="0">
                    <a:ea typeface="Cambria Math" panose="02040503050406030204" pitchFamily="18" charset="0"/>
                  </a:rPr>
                  <a:t>Multipath</a:t>
                </a:r>
                <a:r>
                  <a:rPr lang="fr-BE" dirty="0" smtClean="0">
                    <a:ea typeface="Cambria Math" panose="02040503050406030204" pitchFamily="18" charset="0"/>
                  </a:rPr>
                  <a:t> (at the station or at the satellite)</a:t>
                </a:r>
              </a:p>
              <a:p>
                <a:pPr lvl="1"/>
                <a:r>
                  <a:rPr lang="fr-BE" dirty="0" smtClean="0">
                    <a:ea typeface="Cambria Math" panose="02040503050406030204" pitchFamily="18" charset="0"/>
                  </a:rPr>
                  <a:t>IF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biases</a:t>
                </a:r>
                <a:r>
                  <a:rPr lang="fr-BE" dirty="0" smtClean="0">
                    <a:ea typeface="Cambria Math" panose="02040503050406030204" pitchFamily="18" charset="0"/>
                  </a:rPr>
                  <a:t> (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should</a:t>
                </a:r>
                <a:r>
                  <a:rPr lang="fr-BE" dirty="0" smtClean="0">
                    <a:ea typeface="Cambria Math" panose="02040503050406030204" pitchFamily="18" charset="0"/>
                  </a:rPr>
                  <a:t>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be</a:t>
                </a:r>
                <a:r>
                  <a:rPr lang="fr-BE" dirty="0" smtClean="0">
                    <a:ea typeface="Cambria Math" panose="02040503050406030204" pitchFamily="18" charset="0"/>
                  </a:rPr>
                  <a:t>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very</a:t>
                </a:r>
                <a:r>
                  <a:rPr lang="fr-BE" dirty="0" smtClean="0">
                    <a:ea typeface="Cambria Math" panose="02040503050406030204" pitchFamily="18" charset="0"/>
                  </a:rPr>
                  <a:t>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small</a:t>
                </a:r>
                <a:r>
                  <a:rPr lang="fr-BE" dirty="0" smtClean="0">
                    <a:ea typeface="Cambria Math" panose="02040503050406030204" pitchFamily="18" charset="0"/>
                  </a:rPr>
                  <a:t> if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any</a:t>
                </a:r>
                <a:r>
                  <a:rPr lang="fr-BE" dirty="0" smtClean="0">
                    <a:ea typeface="Cambria Math" panose="02040503050406030204" pitchFamily="18" charset="0"/>
                  </a:rPr>
                  <a:t>).</a:t>
                </a:r>
              </a:p>
              <a:p>
                <a:r>
                  <a:rPr lang="fr-BE" dirty="0" smtClean="0">
                    <a:ea typeface="Cambria Math" panose="02040503050406030204" pitchFamily="18" charset="0"/>
                  </a:rPr>
                  <a:t>For GEO satellites,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multipath</a:t>
                </a:r>
                <a:r>
                  <a:rPr lang="fr-BE" dirty="0" smtClean="0">
                    <a:ea typeface="Cambria Math" panose="02040503050406030204" pitchFamily="18" charset="0"/>
                  </a:rPr>
                  <a:t>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is</a:t>
                </a:r>
                <a:r>
                  <a:rPr lang="fr-BE" dirty="0" smtClean="0">
                    <a:ea typeface="Cambria Math" panose="02040503050406030204" pitchFamily="18" charset="0"/>
                  </a:rPr>
                  <a:t>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expected</a:t>
                </a:r>
                <a:r>
                  <a:rPr lang="fr-BE" dirty="0" smtClean="0">
                    <a:ea typeface="Cambria Math" panose="02040503050406030204" pitchFamily="18" charset="0"/>
                  </a:rPr>
                  <a:t> to have :</a:t>
                </a:r>
              </a:p>
              <a:p>
                <a:pPr lvl="1"/>
                <a:r>
                  <a:rPr lang="fr-BE" dirty="0">
                    <a:ea typeface="Cambria Math" panose="02040503050406030204" pitchFamily="18" charset="0"/>
                  </a:rPr>
                  <a:t>A</a:t>
                </a:r>
                <a:r>
                  <a:rPr lang="fr-BE" dirty="0" smtClean="0">
                    <a:ea typeface="Cambria Math" panose="02040503050406030204" pitchFamily="18" charset="0"/>
                  </a:rPr>
                  <a:t>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repeatability</a:t>
                </a:r>
                <a:r>
                  <a:rPr lang="fr-BE" dirty="0" smtClean="0">
                    <a:ea typeface="Cambria Math" panose="02040503050406030204" pitchFamily="18" charset="0"/>
                  </a:rPr>
                  <a:t> of 1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sidereal</a:t>
                </a:r>
                <a:r>
                  <a:rPr lang="fr-BE" dirty="0" smtClean="0">
                    <a:ea typeface="Cambria Math" panose="02040503050406030204" pitchFamily="18" charset="0"/>
                  </a:rPr>
                  <a:t>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day</a:t>
                </a:r>
                <a:r>
                  <a:rPr lang="fr-BE" dirty="0" smtClean="0">
                    <a:ea typeface="Cambria Math" panose="02040503050406030204" pitchFamily="18" charset="0"/>
                  </a:rPr>
                  <a:t>.</a:t>
                </a:r>
              </a:p>
              <a:p>
                <a:pPr lvl="1"/>
                <a:r>
                  <a:rPr lang="fr-BE" dirty="0" smtClean="0">
                    <a:ea typeface="Cambria Math" panose="02040503050406030204" pitchFamily="18" charset="0"/>
                  </a:rPr>
                  <a:t>A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low</a:t>
                </a:r>
                <a:r>
                  <a:rPr lang="fr-BE" dirty="0" smtClean="0">
                    <a:ea typeface="Cambria Math" panose="02040503050406030204" pitchFamily="18" charset="0"/>
                  </a:rPr>
                  <a:t>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frequency</a:t>
                </a:r>
                <a:r>
                  <a:rPr lang="fr-BE" dirty="0" smtClean="0">
                    <a:ea typeface="Cambria Math" panose="02040503050406030204" pitchFamily="18" charset="0"/>
                  </a:rPr>
                  <a:t> due to the slow variation of the </a:t>
                </a:r>
                <a:r>
                  <a:rPr lang="fr-BE" dirty="0" err="1" smtClean="0">
                    <a:ea typeface="Cambria Math" panose="02040503050406030204" pitchFamily="18" charset="0"/>
                  </a:rPr>
                  <a:t>geometry</a:t>
                </a:r>
                <a:r>
                  <a:rPr lang="fr-BE" dirty="0" smtClean="0">
                    <a:ea typeface="Cambria Math" panose="02040503050406030204" pitchFamily="18" charset="0"/>
                  </a:rPr>
                  <a:t>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7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6287" y="1541345"/>
                <a:ext cx="10461256" cy="3349832"/>
              </a:xfrm>
              <a:blipFill rotWithShape="0">
                <a:blip r:embed="rId3"/>
                <a:stretch>
                  <a:fillRect l="-1515" t="-3097" b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3209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73" y="184211"/>
            <a:ext cx="4272000" cy="3204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73" y="185671"/>
            <a:ext cx="4356000" cy="3267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273" y="3274131"/>
            <a:ext cx="4680000" cy="351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148628" y="4844465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daily repeatability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0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51" y="1284691"/>
            <a:ext cx="5328000" cy="3996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02" y="1284691"/>
            <a:ext cx="5328000" cy="3996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414722" y="5607169"/>
            <a:ext cx="589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signal for Liege and Brussels (about 100 km baseline)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49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9" y="317273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Absolute TEC 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39850" y="1040317"/>
            <a:ext cx="10018713" cy="1084554"/>
          </a:xfrm>
        </p:spPr>
        <p:txBody>
          <a:bodyPr>
            <a:normAutofit/>
          </a:bodyPr>
          <a:lstStyle/>
          <a:p>
            <a:r>
              <a:rPr lang="en-US" dirty="0" smtClean="0"/>
              <a:t>Absolute Slant TEC can be reconstructed from code and/or phase geometry-free combinations :</a:t>
            </a:r>
            <a:endParaRPr lang="en-US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008591"/>
              </p:ext>
            </p:extLst>
          </p:nvPr>
        </p:nvGraphicFramePr>
        <p:xfrm>
          <a:off x="5040644" y="5872605"/>
          <a:ext cx="2196069" cy="787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3" name="Equation" r:id="rId3" imgW="1346040" imgH="482400" progId="Equation.DSMT4">
                  <p:embed/>
                </p:oleObj>
              </mc:Choice>
              <mc:Fallback>
                <p:oleObj name="Equation" r:id="rId3" imgW="134604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0644" y="5872605"/>
                        <a:ext cx="2196069" cy="787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9"/>
          <p:cNvCxnSpPr/>
          <p:nvPr/>
        </p:nvCxnSpPr>
        <p:spPr>
          <a:xfrm>
            <a:off x="1637532" y="3010859"/>
            <a:ext cx="114731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2117091" y="3507714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398879" y="3587944"/>
            <a:ext cx="1623137" cy="92333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Code/phase GF</a:t>
            </a:r>
          </a:p>
          <a:p>
            <a:r>
              <a:rPr lang="en-US" dirty="0" smtClean="0"/>
              <a:t>at frequencies </a:t>
            </a:r>
          </a:p>
          <a:p>
            <a:r>
              <a:rPr lang="en-US" dirty="0" err="1" smtClean="0"/>
              <a:t>f</a:t>
            </a:r>
            <a:r>
              <a:rPr lang="en-US" baseline="-25000" dirty="0" err="1" smtClean="0"/>
              <a:t>k</a:t>
            </a:r>
            <a:r>
              <a:rPr lang="en-US" dirty="0" smtClean="0"/>
              <a:t> and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l</a:t>
            </a:r>
            <a:endParaRPr lang="en-US" baseline="-25000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5401617" y="3000134"/>
            <a:ext cx="123582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6010904" y="3306465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204363" y="3598239"/>
            <a:ext cx="1633781" cy="92333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InterFrequency</a:t>
            </a:r>
            <a:endParaRPr lang="en-US" dirty="0" smtClean="0"/>
          </a:p>
          <a:p>
            <a:r>
              <a:rPr lang="en-US" dirty="0" smtClean="0"/>
              <a:t> rec. and </a:t>
            </a:r>
          </a:p>
          <a:p>
            <a:r>
              <a:rPr lang="en-US" dirty="0" smtClean="0"/>
              <a:t>sat. biases</a:t>
            </a:r>
          </a:p>
        </p:txBody>
      </p:sp>
      <p:cxnSp>
        <p:nvCxnSpPr>
          <p:cNvPr id="15" name="Connecteur droit 14"/>
          <p:cNvCxnSpPr/>
          <p:nvPr/>
        </p:nvCxnSpPr>
        <p:spPr>
          <a:xfrm flipV="1">
            <a:off x="7136060" y="4971050"/>
            <a:ext cx="594400" cy="105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8001495" y="4959755"/>
            <a:ext cx="5829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826678" y="3010859"/>
            <a:ext cx="110005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4201821" y="3273714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574797" y="3823595"/>
            <a:ext cx="1101840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Slant TEC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882278" y="3788683"/>
            <a:ext cx="1119217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Multipath</a:t>
            </a:r>
          </a:p>
        </p:txBody>
      </p:sp>
      <p:cxnSp>
        <p:nvCxnSpPr>
          <p:cNvPr id="22" name="Connecteur droit avec flèche 21"/>
          <p:cNvCxnSpPr/>
          <p:nvPr/>
        </p:nvCxnSpPr>
        <p:spPr>
          <a:xfrm flipH="1" flipV="1">
            <a:off x="7433260" y="3465987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8287467" y="3465987"/>
            <a:ext cx="8626" cy="3019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8045629" y="3786762"/>
            <a:ext cx="729687" cy="36933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</a:p>
        </p:txBody>
      </p:sp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78064"/>
              </p:ext>
            </p:extLst>
          </p:nvPr>
        </p:nvGraphicFramePr>
        <p:xfrm>
          <a:off x="1339850" y="5097463"/>
          <a:ext cx="991711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" name="Equation" r:id="rId5" imgW="4762440" imgH="279360" progId="Equation.DSMT4">
                  <p:embed/>
                </p:oleObj>
              </mc:Choice>
              <mc:Fallback>
                <p:oleObj name="Equation" r:id="rId5" imgW="4762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5097463"/>
                        <a:ext cx="9917113" cy="576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730757"/>
              </p:ext>
            </p:extLst>
          </p:nvPr>
        </p:nvGraphicFramePr>
        <p:xfrm>
          <a:off x="1637532" y="2403876"/>
          <a:ext cx="71183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" name="Equation" r:id="rId7" imgW="3416040" imgH="279360" progId="Equation.DSMT4">
                  <p:embed/>
                </p:oleObj>
              </mc:Choice>
              <mc:Fallback>
                <p:oleObj name="Equation" r:id="rId7" imgW="34160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7532" y="2403876"/>
                        <a:ext cx="7118350" cy="574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Connecteur droit avec flèche 27"/>
          <p:cNvCxnSpPr/>
          <p:nvPr/>
        </p:nvCxnSpPr>
        <p:spPr>
          <a:xfrm>
            <a:off x="2129036" y="4192927"/>
            <a:ext cx="2339" cy="3325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9021000" y="4158049"/>
            <a:ext cx="1774845" cy="369332"/>
          </a:xfrm>
          <a:prstGeom prst="rect">
            <a:avLst/>
          </a:prstGeom>
          <a:noFill/>
          <a:ln w="952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Phase ambiguity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4236389" y="4511274"/>
            <a:ext cx="2339" cy="3325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1380267" y="4968068"/>
            <a:ext cx="114731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3826677" y="4959755"/>
            <a:ext cx="110005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5520766" y="4968068"/>
            <a:ext cx="123582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6008565" y="4521569"/>
            <a:ext cx="2339" cy="3325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7440717" y="4186323"/>
            <a:ext cx="2339" cy="3325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8291780" y="4191225"/>
            <a:ext cx="2339" cy="3325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 flipV="1">
            <a:off x="7136060" y="3003289"/>
            <a:ext cx="594400" cy="105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7996012" y="3027312"/>
            <a:ext cx="58291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9021000" y="4968068"/>
            <a:ext cx="1898019" cy="831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9889789" y="4518158"/>
            <a:ext cx="2339" cy="33250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/>
          <p:cNvSpPr/>
          <p:nvPr/>
        </p:nvSpPr>
        <p:spPr>
          <a:xfrm>
            <a:off x="3068535" y="2417618"/>
            <a:ext cx="474453" cy="58051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e 35"/>
          <p:cNvSpPr/>
          <p:nvPr/>
        </p:nvSpPr>
        <p:spPr>
          <a:xfrm>
            <a:off x="2988022" y="5097463"/>
            <a:ext cx="474453" cy="58051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/>
          <p:cNvSpPr/>
          <p:nvPr/>
        </p:nvSpPr>
        <p:spPr>
          <a:xfrm>
            <a:off x="4959480" y="6017359"/>
            <a:ext cx="474453" cy="580518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Simsky</a:t>
            </a:r>
            <a:r>
              <a:rPr lang="en-US" dirty="0" smtClean="0"/>
              <a:t> 3F combination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29" y="1211103"/>
            <a:ext cx="6666667" cy="5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5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SBAS (Liege)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6" y="2229423"/>
            <a:ext cx="5472000" cy="410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639953" y="1115354"/>
                <a:ext cx="10461256" cy="105704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First results show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B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𝑆𝑇𝐸𝐶</m:t>
                    </m:r>
                  </m:oMath>
                </a14:m>
                <a:r>
                  <a:rPr lang="fr-BE" dirty="0">
                    <a:ea typeface="Cambria Math" panose="02040503050406030204" pitchFamily="18" charset="0"/>
                  </a:rPr>
                  <a:t> </a:t>
                </a:r>
                <a:r>
                  <a:rPr lang="fr-BE" dirty="0" smtClean="0">
                    <a:ea typeface="Cambria Math" panose="02040503050406030204" pitchFamily="18" charset="0"/>
                  </a:rPr>
                  <a:t>(phase) </a:t>
                </a:r>
                <a:r>
                  <a:rPr lang="en-US" dirty="0" smtClean="0"/>
                  <a:t>reconstructed from SBAS available in Liege is NOT precise enough to monitor TIDs (to be confirmed by further investigation).</a:t>
                </a:r>
                <a:endParaRPr lang="en-US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39953" y="1115354"/>
                <a:ext cx="10461256" cy="1057048"/>
              </a:xfrm>
              <a:blipFill rotWithShape="0">
                <a:blip r:embed="rId3"/>
                <a:stretch>
                  <a:fillRect l="-1282" t="-2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 rot="16200000">
            <a:off x="2950234" y="4028171"/>
            <a:ext cx="17080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DSTEC (TCU/30s)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4163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09757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10" y="1095555"/>
            <a:ext cx="10461256" cy="5348377"/>
          </a:xfrm>
        </p:spPr>
        <p:txBody>
          <a:bodyPr>
            <a:normAutofit/>
          </a:bodyPr>
          <a:lstStyle/>
          <a:p>
            <a:r>
              <a:rPr lang="en-US" dirty="0" smtClean="0"/>
              <a:t>New/modernized GNSS combined with last generation receivers/antennas bring improvement in code and phase TEC accuracy (larger frequency difference, more precise code and phase observables more resistant to multipath).</a:t>
            </a:r>
          </a:p>
          <a:p>
            <a:r>
              <a:rPr lang="en-US" dirty="0" smtClean="0"/>
              <a:t>In particular, Code TEC precision is better than 1 TECU (above 20° elevation, multipath filter on, Septentrio PolaRx4) when using Galileo E1 and E5.</a:t>
            </a:r>
          </a:p>
          <a:p>
            <a:pPr lvl="1"/>
            <a:r>
              <a:rPr lang="en-US" dirty="0" smtClean="0"/>
              <a:t>Code only TEC reconstruction becomes an option.</a:t>
            </a:r>
          </a:p>
          <a:p>
            <a:pPr lvl="1"/>
            <a:r>
              <a:rPr lang="en-US" dirty="0" smtClean="0"/>
              <a:t>Not possible to detect even strong TIDs.</a:t>
            </a:r>
          </a:p>
          <a:p>
            <a:r>
              <a:rPr lang="en-US" dirty="0" smtClean="0"/>
              <a:t>In Liege, TEC reconstructed with 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vailable SBAS is NOT precise enough to study local variability in TEC (to be confirmed);</a:t>
            </a:r>
          </a:p>
          <a:p>
            <a:pPr lvl="1"/>
            <a:r>
              <a:rPr lang="en-US" dirty="0" smtClean="0"/>
              <a:t>Beidou GEO provide a valuable tool to study “moving structures” in TEC.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949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64266" y="1862666"/>
            <a:ext cx="9276293" cy="2110382"/>
          </a:xfrm>
        </p:spPr>
        <p:txBody>
          <a:bodyPr/>
          <a:lstStyle/>
          <a:p>
            <a:pPr algn="ctr"/>
            <a:r>
              <a:rPr lang="en-US" dirty="0" smtClean="0"/>
              <a:t>Thanks for your attention !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5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Absolute TEC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484310" y="1282621"/>
                <a:ext cx="10057833" cy="3712073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Absolute TEC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precision</a:t>
                </a:r>
                <a:r>
                  <a:rPr lang="en-US" dirty="0" smtClean="0"/>
                  <a:t>/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accuracy</a:t>
                </a:r>
                <a:r>
                  <a:rPr lang="en-US" dirty="0" smtClean="0"/>
                  <a:t> mainly depends on :</a:t>
                </a:r>
              </a:p>
              <a:p>
                <a:pPr lvl="1"/>
                <a:r>
                  <a:rPr lang="en-US" dirty="0" smtClean="0">
                    <a:solidFill>
                      <a:srgbClr val="00B050"/>
                    </a:solidFill>
                  </a:rPr>
                  <a:t>Code and/or phase pseudorange precision (noise).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The “TEC coefficient” 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BE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𝑘𝑙</m:t>
                        </m:r>
                      </m:sub>
                      <m:sup>
                        <m:r>
                          <a:rPr lang="fr-BE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which depends on the considered frequency pair (should be as small as possible </a:t>
                </a:r>
                <a:r>
                  <a:rPr lang="en-US" dirty="0" smtClean="0">
                    <a:solidFill>
                      <a:srgbClr val="00B050"/>
                    </a:solidFill>
                    <a:sym typeface="Wingdings" panose="05000000000000000000" pitchFamily="2" charset="2"/>
                  </a:rPr>
                  <a:t> large frequency difference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)</a:t>
                </a:r>
              </a:p>
              <a:p>
                <a:pPr lvl="1"/>
                <a:r>
                  <a:rPr lang="en-US" dirty="0" smtClean="0">
                    <a:solidFill>
                      <a:srgbClr val="00B050"/>
                    </a:solidFill>
                  </a:rPr>
                  <a:t>Residual errors : multipath, IF biases</a:t>
                </a:r>
              </a:p>
              <a:p>
                <a:pPr lvl="1"/>
                <a:r>
                  <a:rPr lang="en-US" sz="2200" dirty="0" smtClean="0">
                    <a:solidFill>
                      <a:srgbClr val="FF0000"/>
                    </a:solidFill>
                  </a:rPr>
                  <a:t>Ambiguities when phase observables are used </a:t>
                </a:r>
                <a:r>
                  <a:rPr lang="en-US" sz="2200" dirty="0" smtClean="0"/>
                  <a:t>(main influence on accuracy)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1282621"/>
                <a:ext cx="10057833" cy="3712073"/>
              </a:xfrm>
              <a:blipFill rotWithShape="0">
                <a:blip r:embed="rId2"/>
                <a:stretch>
                  <a:fillRect l="-15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32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Rate of TEC change 1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70575" y="1205041"/>
            <a:ext cx="10018713" cy="1063707"/>
          </a:xfrm>
        </p:spPr>
        <p:txBody>
          <a:bodyPr>
            <a:normAutofit/>
          </a:bodyPr>
          <a:lstStyle/>
          <a:p>
            <a:r>
              <a:rPr lang="en-US" dirty="0" smtClean="0"/>
              <a:t>Between epoch change in slant TEC can be used to monitor local variability in TEC due to moving structures.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659522"/>
              </p:ext>
            </p:extLst>
          </p:nvPr>
        </p:nvGraphicFramePr>
        <p:xfrm>
          <a:off x="3010198" y="2425192"/>
          <a:ext cx="5741987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6" name="Equation" r:id="rId3" imgW="2755800" imgH="253800" progId="Equation.DSMT4">
                  <p:embed/>
                </p:oleObj>
              </mc:Choice>
              <mc:Fallback>
                <p:oleObj name="Equation" r:id="rId3" imgW="2755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0198" y="2425192"/>
                        <a:ext cx="5741987" cy="523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contenu 2"/>
          <p:cNvSpPr txBox="1">
            <a:spLocks/>
          </p:cNvSpPr>
          <p:nvPr/>
        </p:nvSpPr>
        <p:spPr>
          <a:xfrm>
            <a:off x="1484310" y="3105511"/>
            <a:ext cx="10018713" cy="2139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be mapped to vertical and/or normalized (to 1 minute interval).</a:t>
            </a:r>
          </a:p>
          <a:p>
            <a:r>
              <a:rPr lang="en-US" dirty="0" smtClean="0"/>
              <a:t>This combination </a:t>
            </a:r>
            <a:r>
              <a:rPr lang="en-US" dirty="0"/>
              <a:t>r</a:t>
            </a:r>
            <a:r>
              <a:rPr lang="en-US" dirty="0" smtClean="0"/>
              <a:t>emoves biases (constant part of IF delays, ambiguities) but it still depends on </a:t>
            </a:r>
            <a:r>
              <a:rPr lang="en-US" dirty="0" smtClean="0">
                <a:solidFill>
                  <a:srgbClr val="FF0000"/>
                </a:solidFill>
              </a:rPr>
              <a:t>noise</a:t>
            </a:r>
            <a:r>
              <a:rPr lang="en-US" dirty="0" smtClean="0"/>
              <a:t> and on </a:t>
            </a:r>
            <a:r>
              <a:rPr lang="en-US" dirty="0" smtClean="0">
                <a:solidFill>
                  <a:srgbClr val="FF0000"/>
                </a:solidFill>
              </a:rPr>
              <a:t>between epoch variation of TEC,  multipath and IF biases (usually considered as negligible).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08" y="314866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Rate of TEC change 2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7" y="1141403"/>
            <a:ext cx="10018713" cy="2070818"/>
          </a:xfrm>
        </p:spPr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ocal variability in TEC at European mid-latitudes (Belgium): </a:t>
            </a:r>
          </a:p>
          <a:p>
            <a:pPr lvl="1"/>
            <a:r>
              <a:rPr lang="en-US" dirty="0" smtClean="0"/>
              <a:t>Mainly due </a:t>
            </a:r>
            <a:r>
              <a:rPr lang="en-US" dirty="0" smtClean="0">
                <a:solidFill>
                  <a:srgbClr val="FF0000"/>
                </a:solidFill>
              </a:rPr>
              <a:t>Travelling Ionospheric Disturbances </a:t>
            </a:r>
            <a:r>
              <a:rPr lang="en-US" dirty="0" smtClean="0"/>
              <a:t>(affect precise positioning).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GPS-based detection of moving structures (TIDs) is « biased » </a:t>
            </a:r>
            <a:r>
              <a:rPr lang="en-US" dirty="0" smtClean="0"/>
              <a:t>by the fact that ionospheric points have a velocity </a:t>
            </a:r>
            <a:r>
              <a:rPr lang="en-US" dirty="0" err="1" smtClean="0"/>
              <a:t>wrt</a:t>
            </a:r>
            <a:r>
              <a:rPr lang="en-US" dirty="0" smtClean="0"/>
              <a:t> the ionosphere due to satellite orbital motion.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911" y="3301973"/>
            <a:ext cx="9828000" cy="24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6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349375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New/modernized GNSS 1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05" y="1535113"/>
            <a:ext cx="2052000" cy="205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666" y="1581750"/>
            <a:ext cx="2592000" cy="1922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132" y="1571113"/>
            <a:ext cx="1980000" cy="19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11" y="4364224"/>
            <a:ext cx="2340000" cy="18738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67" y="1656930"/>
            <a:ext cx="2556000" cy="18083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40" y="4383143"/>
            <a:ext cx="3838337" cy="1836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906" y="4435460"/>
            <a:ext cx="3348000" cy="1785109"/>
          </a:xfrm>
          <a:prstGeom prst="rect">
            <a:avLst/>
          </a:prstGeom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11" y="3394051"/>
            <a:ext cx="665163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54" y="3273943"/>
            <a:ext cx="646112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32" y="3368106"/>
            <a:ext cx="5984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7" descr="china%20fla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23" y="6036797"/>
            <a:ext cx="66198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282" y="3266347"/>
            <a:ext cx="657485" cy="4392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2" descr="D:\Nanthi\Curtin\GNSSLab\CRC-SI\WorkShop20150723\IRNSSPresentation\images\Indi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45" y="6064094"/>
            <a:ext cx="673632" cy="447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2422873" y="109028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GPS</a:t>
            </a:r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4658192" y="1165781"/>
            <a:ext cx="117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GLONASS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7320175" y="116444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Galileo</a:t>
            </a:r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9870651" y="1171490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QZSS</a:t>
            </a:r>
            <a:endParaRPr lang="en-US" dirty="0"/>
          </a:p>
        </p:txBody>
      </p:sp>
      <p:sp>
        <p:nvSpPr>
          <p:cNvPr id="22" name="ZoneTexte 21"/>
          <p:cNvSpPr txBox="1"/>
          <p:nvPr/>
        </p:nvSpPr>
        <p:spPr>
          <a:xfrm>
            <a:off x="2521267" y="396304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Beidou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5847554" y="3994892"/>
            <a:ext cx="81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NAVIC</a:t>
            </a:r>
            <a:endParaRPr lang="en-US" dirty="0"/>
          </a:p>
        </p:txBody>
      </p:sp>
      <p:sp>
        <p:nvSpPr>
          <p:cNvPr id="24" name="ZoneTexte 23"/>
          <p:cNvSpPr txBox="1"/>
          <p:nvPr/>
        </p:nvSpPr>
        <p:spPr>
          <a:xfrm>
            <a:off x="9881629" y="395686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SBAS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New/modernized GNSS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484310" y="1396999"/>
                <a:ext cx="10018713" cy="36235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More (than 2) frequencies:</a:t>
                </a:r>
              </a:p>
              <a:p>
                <a:pPr lvl="1"/>
                <a:r>
                  <a:rPr lang="en-US" dirty="0" smtClean="0"/>
                  <a:t>Possible to form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several frequency pairs </a:t>
                </a:r>
                <a:r>
                  <a:rPr lang="en-US" dirty="0" smtClean="0"/>
                  <a:t>to reconstruct TEC (influence on</a:t>
                </a:r>
                <a:r>
                  <a:rPr lang="en-US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BE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𝑘𝑙</m:t>
                        </m:r>
                      </m:sub>
                      <m:sup>
                        <m:r>
                          <a:rPr lang="fr-BE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Improved signals :</a:t>
                </a:r>
              </a:p>
              <a:p>
                <a:pPr lvl="1"/>
                <a:r>
                  <a:rPr lang="en-US" dirty="0" smtClean="0"/>
                  <a:t>Better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resistance to multipath</a:t>
                </a:r>
              </a:p>
              <a:p>
                <a:pPr lvl="1"/>
                <a:r>
                  <a:rPr lang="en-US" dirty="0" smtClean="0"/>
                  <a:t>New modulation techniques allowing to perform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more precise code </a:t>
                </a:r>
                <a:r>
                  <a:rPr lang="en-US" dirty="0" smtClean="0"/>
                  <a:t>pseudorange measurements.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1396999"/>
                <a:ext cx="10018713" cy="3623575"/>
              </a:xfrm>
              <a:blipFill rotWithShape="0">
                <a:blip r:embed="rId2"/>
                <a:stretch>
                  <a:fillRect l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42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84310" y="427009"/>
            <a:ext cx="10018713" cy="631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New/modernized GNSS 3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84309" y="1198591"/>
            <a:ext cx="10018713" cy="3675333"/>
          </a:xfrm>
        </p:spPr>
        <p:txBody>
          <a:bodyPr>
            <a:normAutofit/>
          </a:bodyPr>
          <a:lstStyle/>
          <a:p>
            <a:r>
              <a:rPr lang="en-US" dirty="0" smtClean="0"/>
              <a:t>Availability of (dual or triple frequency) geostationary navigation satellites</a:t>
            </a:r>
          </a:p>
          <a:p>
            <a:pPr lvl="1"/>
            <a:r>
              <a:rPr lang="en-US" dirty="0" smtClean="0"/>
              <a:t>SBAS (2F): EGNOS, GAGAN, WAAS.</a:t>
            </a:r>
          </a:p>
          <a:p>
            <a:pPr lvl="1"/>
            <a:r>
              <a:rPr lang="en-US" dirty="0" smtClean="0"/>
              <a:t>Beidou (3F): C01 to C05.</a:t>
            </a:r>
          </a:p>
          <a:p>
            <a:r>
              <a:rPr lang="en-US" dirty="0" smtClean="0"/>
              <a:t>As GEO satellites have a negligible velocity </a:t>
            </a:r>
            <a:r>
              <a:rPr lang="en-US" dirty="0" err="1" smtClean="0"/>
              <a:t>wrt</a:t>
            </a:r>
            <a:r>
              <a:rPr lang="en-US" dirty="0" smtClean="0"/>
              <a:t> respect to the ionosphere, they could be interesting for </a:t>
            </a:r>
            <a:r>
              <a:rPr lang="en-US" dirty="0" smtClean="0">
                <a:solidFill>
                  <a:srgbClr val="FF0000"/>
                </a:solidFill>
              </a:rPr>
              <a:t>the study of local variability in TEC.</a:t>
            </a:r>
          </a:p>
          <a:p>
            <a:r>
              <a:rPr lang="en-US" dirty="0" smtClean="0"/>
              <a:t>Availability of </a:t>
            </a:r>
            <a:r>
              <a:rPr lang="en-US" dirty="0" smtClean="0">
                <a:solidFill>
                  <a:srgbClr val="FF0000"/>
                </a:solidFill>
              </a:rPr>
              <a:t>new generation receivers and antennas </a:t>
            </a:r>
            <a:r>
              <a:rPr lang="en-US" dirty="0" smtClean="0"/>
              <a:t>which already bring improvement in the “standard” GPS L1/L2 case.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21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TM03457496[[fn=Parallaxe]]</Template>
  <TotalTime>5874</TotalTime>
  <Words>1202</Words>
  <Application>Microsoft Office PowerPoint</Application>
  <PresentationFormat>Grand écran</PresentationFormat>
  <Paragraphs>179</Paragraphs>
  <Slides>33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Corbel</vt:lpstr>
      <vt:lpstr>Wingdings</vt:lpstr>
      <vt:lpstr>Parallaxe</vt:lpstr>
      <vt:lpstr>Equation</vt:lpstr>
      <vt:lpstr>The added value of new GNSS to monitor the ionosphere</vt:lpstr>
      <vt:lpstr>Monitoring TEC for geodetic applications</vt:lpstr>
      <vt:lpstr>Absolute TEC 1</vt:lpstr>
      <vt:lpstr>Absolute TEC 2</vt:lpstr>
      <vt:lpstr>Rate of TEC change 1</vt:lpstr>
      <vt:lpstr>Rate of TEC change 2</vt:lpstr>
      <vt:lpstr>New/modernized GNSS 1</vt:lpstr>
      <vt:lpstr>New/modernized GNSS 2</vt:lpstr>
      <vt:lpstr>New/modernized GNSS 3</vt:lpstr>
      <vt:lpstr>Multi GNSS/multi-frequency TEC precision</vt:lpstr>
      <vt:lpstr>GNSS equipment</vt:lpstr>
      <vt:lpstr>GNSS signals : GPS</vt:lpstr>
      <vt:lpstr>GNSS signals : Galileo</vt:lpstr>
      <vt:lpstr>GNSS signals : Beidou (phase II)</vt:lpstr>
      <vt:lpstr>Different TEC coefficients</vt:lpstr>
      <vt:lpstr>Methodology to asses TEC precision</vt:lpstr>
      <vt:lpstr>Results: code (multipath filter off - mask 10°)</vt:lpstr>
      <vt:lpstr>Results: code (multipath filter on - mask 20°)</vt:lpstr>
      <vt:lpstr>Results: Phase (multipath filter off - mask 10°)</vt:lpstr>
      <vt:lpstr>Galileo E1-E5 Slant TEC (code versus phase)</vt:lpstr>
      <vt:lpstr>Galileo E1-E5 RoTEC (code versus phase)</vt:lpstr>
      <vt:lpstr>GEO satellites for ionosphere monitoring</vt:lpstr>
      <vt:lpstr>GEO at European mid-latitude (Liege, Belgium)</vt:lpstr>
      <vt:lpstr>Beidou GEO</vt:lpstr>
      <vt:lpstr>Beidou GEO (Liege): Precision (phase)</vt:lpstr>
      <vt:lpstr>Beidou GEO : ∆STEC Phase 1</vt:lpstr>
      <vt:lpstr>Beidou GEO : ∆STEC Phase 2</vt:lpstr>
      <vt:lpstr>Présentation PowerPoint</vt:lpstr>
      <vt:lpstr>Présentation PowerPoint</vt:lpstr>
      <vt:lpstr>Simsky 3F combination</vt:lpstr>
      <vt:lpstr>SBAS (Liege)</vt:lpstr>
      <vt:lpstr>Conclusions</vt:lpstr>
      <vt:lpstr>Thanks for your attention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Warnant</dc:creator>
  <cp:lastModifiedBy>René Warnant</cp:lastModifiedBy>
  <cp:revision>455</cp:revision>
  <dcterms:created xsi:type="dcterms:W3CDTF">2016-05-17T09:48:27Z</dcterms:created>
  <dcterms:modified xsi:type="dcterms:W3CDTF">2016-09-19T12:39:10Z</dcterms:modified>
</cp:coreProperties>
</file>