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2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79512" y="1556791"/>
            <a:ext cx="4896544" cy="331236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the edible marine bivalve </a:t>
            </a:r>
            <a:r>
              <a:rPr lang="en-US" sz="2600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Arca</a:t>
            </a:r>
            <a:r>
              <a:rPr lang="en-US" sz="26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noae</a:t>
            </a:r>
            <a:r>
              <a:rPr lang="en-US" sz="26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healthy and safe food for human consumption?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pPr algn="ctr">
              <a:lnSpc>
                <a:spcPct val="170000"/>
              </a:lnSpc>
              <a:buNone/>
            </a:pPr>
            <a:endParaRPr lang="en-US" sz="2400" dirty="0" smtClean="0"/>
          </a:p>
          <a:p>
            <a:pPr algn="just">
              <a:lnSpc>
                <a:spcPct val="17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Our study aimed to monitor the bioaccumulation of 5 Traces metals (Zn, Fe, Cu,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Cd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Pb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TRACE METALS IN SOFT TISSUE OF MARINE BIVALVE NOAH’S ARK (</a:t>
            </a:r>
            <a:r>
              <a:rPr lang="fr-FR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Arca</a:t>
            </a:r>
            <a:r>
              <a:rPr lang="fr-F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noae</a:t>
            </a: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FROM  BIZERTE LAGOON (NORTHERN TUNISIA)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b="1" dirty="0" smtClean="0">
                <a:latin typeface="Arial" pitchFamily="34" charset="0"/>
                <a:cs typeface="Arial" pitchFamily="34" charset="0"/>
              </a:rPr>
            </a:b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Ghribi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*, J.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Richir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D.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Boussoufa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M. El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Cafsi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and S.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Gobert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179512" y="2924944"/>
            <a:ext cx="648072" cy="576064"/>
          </a:xfrm>
          <a:prstGeom prst="curv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4826675"/>
            <a:ext cx="5832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Our Objective is  to assess the nutritional quality of this bivalve and to promote its consumption as marine resource in Tunisia.</a:t>
            </a:r>
            <a:endParaRPr lang="fr-FR" sz="2400" b="1" dirty="0"/>
          </a:p>
        </p:txBody>
      </p:sp>
      <p:sp>
        <p:nvSpPr>
          <p:cNvPr id="9" name="Flèche droite 8"/>
          <p:cNvSpPr/>
          <p:nvPr/>
        </p:nvSpPr>
        <p:spPr>
          <a:xfrm>
            <a:off x="395536" y="5013176"/>
            <a:ext cx="720080" cy="36004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7" descr="Résultat de recherche d'images pour &quot;bivalve arca noa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87825" y="13373100"/>
            <a:ext cx="1998664" cy="2164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7" descr="Résultat de recherche d'images pour &quot;bivalve arca noae&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84784"/>
            <a:ext cx="2193473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6588224" y="4077072"/>
            <a:ext cx="2304256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Arcidae</a:t>
            </a:r>
            <a:endParaRPr lang="fr-F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Epifaunal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fixed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rocky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grounds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Mediterranean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Black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Atlantic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ocean</a:t>
            </a:r>
            <a:endParaRPr lang="fr-F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Northern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southernTunisian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coasts</a:t>
            </a:r>
            <a:endParaRPr lang="fr-F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Important 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commercial value in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Croatia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221088"/>
            <a:ext cx="9144000" cy="2636912"/>
          </a:xfrm>
        </p:spPr>
        <p:txBody>
          <a:bodyPr anchor="t">
            <a:normAutofit fontScale="9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- Essential (e.g.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Zn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TEs were accumulated at higher levels than non essential toxic ones (e.g.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Pb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- Significant differences (p &lt; 0.05) were observed between mean seasonal TEs concentrations in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noae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flesh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-The highest values of all trace elements were recorded during summer 2014 and autumn 2014 (warmer compared to autumn 2013) and the lowest ones during winter 2014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fr-F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000" dirty="0" smtClean="0">
                <a:latin typeface="Arial" pitchFamily="34" charset="0"/>
                <a:cs typeface="Arial" pitchFamily="34" charset="0"/>
              </a:rPr>
            </a:br>
            <a:r>
              <a:rPr lang="fr-F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000" dirty="0" smtClean="0">
                <a:latin typeface="Arial" pitchFamily="34" charset="0"/>
                <a:cs typeface="Arial" pitchFamily="34" charset="0"/>
              </a:rPr>
            </a:br>
            <a:r>
              <a:rPr lang="fr-F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000" dirty="0" smtClean="0">
                <a:latin typeface="Arial" pitchFamily="34" charset="0"/>
                <a:cs typeface="Arial" pitchFamily="34" charset="0"/>
              </a:rPr>
            </a:br>
            <a:r>
              <a:rPr lang="fr-FR" sz="2000" dirty="0" smtClean="0">
                <a:latin typeface="Arial" pitchFamily="34" charset="0"/>
                <a:cs typeface="Arial" pitchFamily="34" charset="0"/>
              </a:rPr>
              <a:t>  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419872" y="1484784"/>
          <a:ext cx="5544616" cy="1944218"/>
        </p:xfrm>
        <a:graphic>
          <a:graphicData uri="http://schemas.openxmlformats.org/drawingml/2006/table">
            <a:tbl>
              <a:tblPr/>
              <a:tblGrid>
                <a:gridCol w="440673"/>
                <a:gridCol w="999487"/>
                <a:gridCol w="994068"/>
                <a:gridCol w="97573"/>
                <a:gridCol w="924583"/>
                <a:gridCol w="1008112"/>
                <a:gridCol w="1080120"/>
              </a:tblGrid>
              <a:tr h="46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Autumn 2013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Winter 2014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Spring 2014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Summer 2014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Autumn 2014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latin typeface="Arial"/>
                          <a:ea typeface="Calibri"/>
                          <a:cs typeface="Times New Roman"/>
                        </a:rPr>
                        <a:t>Zn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37,44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±4.52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42,02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±5.32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42,23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±4.61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42,41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±3.79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75,02</a:t>
                      </a:r>
                      <a:r>
                        <a:rPr lang="fr-FR" sz="1050" baseline="30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±20.12</a:t>
                      </a:r>
                      <a:endParaRPr lang="fr-F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Arial"/>
                          <a:ea typeface="Calibri"/>
                          <a:cs typeface="Times New Roman"/>
                        </a:rPr>
                        <a:t>Fe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36,81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±8.688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33,20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±5.819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/>
                          <a:ea typeface="Calibri"/>
                          <a:cs typeface="Times New Roman"/>
                        </a:rPr>
                        <a:t>30,06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±2.504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/>
                          <a:ea typeface="Calibri"/>
                          <a:cs typeface="Times New Roman"/>
                        </a:rPr>
                        <a:t>45,73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±17.48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46,94</a:t>
                      </a:r>
                      <a:r>
                        <a:rPr lang="fr-FR" sz="1050" baseline="30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±0.00</a:t>
                      </a:r>
                      <a:endParaRPr lang="fr-F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Arial"/>
                          <a:ea typeface="Calibri"/>
                          <a:cs typeface="Times New Roman"/>
                        </a:rPr>
                        <a:t>Cu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1,06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±0.19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0,97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±0.08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latin typeface="Arial"/>
                          <a:ea typeface="Calibri"/>
                          <a:cs typeface="Times New Roman"/>
                        </a:rPr>
                        <a:t>1,26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±0.17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1,56</a:t>
                      </a:r>
                      <a:r>
                        <a:rPr lang="fr-FR" sz="1050" baseline="30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±0.14</a:t>
                      </a:r>
                      <a:endParaRPr lang="fr-F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latin typeface="Arial"/>
                          <a:ea typeface="Calibri"/>
                          <a:cs typeface="Times New Roman"/>
                        </a:rPr>
                        <a:t>1,12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±1.16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Arial"/>
                          <a:ea typeface="Calibri"/>
                          <a:cs typeface="Times New Roman"/>
                        </a:rPr>
                        <a:t>Cd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latin typeface="Arial"/>
                          <a:ea typeface="Calibri"/>
                          <a:cs typeface="Times New Roman"/>
                        </a:rPr>
                        <a:t>0,14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±0.00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latin typeface="Arial"/>
                          <a:ea typeface="Calibri"/>
                          <a:cs typeface="Times New Roman"/>
                        </a:rPr>
                        <a:t>0,20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±0.03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0,21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±0.03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latin typeface="Arial"/>
                          <a:ea typeface="Calibri"/>
                          <a:cs typeface="Times New Roman"/>
                        </a:rPr>
                        <a:t>0,23</a:t>
                      </a:r>
                      <a:r>
                        <a:rPr lang="fr-FR" sz="1050" baseline="300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±0.05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0,31</a:t>
                      </a:r>
                      <a:r>
                        <a:rPr lang="fr-FR" sz="1050" baseline="30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±0.42</a:t>
                      </a:r>
                      <a:endParaRPr lang="fr-F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Arial"/>
                          <a:ea typeface="Calibri"/>
                          <a:cs typeface="Times New Roman"/>
                        </a:rPr>
                        <a:t>Pb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0,29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±0.17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0,13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±0.01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0,28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±0.26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0,48</a:t>
                      </a:r>
                      <a:r>
                        <a:rPr lang="fr-FR" sz="1050" baseline="30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±0.43</a:t>
                      </a:r>
                      <a:endParaRPr lang="fr-F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latin typeface="Arial"/>
                          <a:ea typeface="Calibri"/>
                          <a:cs typeface="Times New Roman"/>
                        </a:rPr>
                        <a:t>0,40</a:t>
                      </a:r>
                      <a:r>
                        <a:rPr lang="fr-FR" sz="1050" baseline="30000" dirty="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±0.44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035889" cy="34563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 flipV="1">
            <a:off x="7308304" y="1124744"/>
            <a:ext cx="28803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8388424" y="1124744"/>
            <a:ext cx="28803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283968" y="357301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Zn &gt; Fe &gt; Cu &gt; Pb &gt; Cd</a:t>
            </a:r>
            <a:endParaRPr lang="fr-F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563888" y="18864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sampling site is located far from urban and industrial sources 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pollution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but remained influenced by agricultural inputs. </a:t>
            </a:r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364502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Fresh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water            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Sea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water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467544" y="3717032"/>
            <a:ext cx="216024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1979712" y="3717032"/>
            <a:ext cx="216024" cy="21602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5" descr="C:\Users\SAFA\Desktop\83387422_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379833" cy="3798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SAFA\Desktop\83387422_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379833" cy="3798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33256"/>
          </a:xfrm>
        </p:spPr>
        <p:txBody>
          <a:bodyPr anchor="t">
            <a:normAutofit/>
          </a:bodyPr>
          <a:lstStyle/>
          <a:p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C:\Users\toshiba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6498"/>
          <a:stretch>
            <a:fillRect/>
          </a:stretch>
        </p:blipFill>
        <p:spPr bwMode="auto">
          <a:xfrm>
            <a:off x="179512" y="5949280"/>
            <a:ext cx="2252013" cy="50405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4" descr="C:\Users\toshiba\Desktop\1428332685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949280"/>
            <a:ext cx="1142216" cy="764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Résultat de recherche d'images pour &quot;logo université de lièg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5877272"/>
            <a:ext cx="1125500" cy="821658"/>
          </a:xfrm>
          <a:prstGeom prst="rect">
            <a:avLst/>
          </a:prstGeom>
          <a:noFill/>
        </p:spPr>
      </p:pic>
      <p:sp>
        <p:nvSpPr>
          <p:cNvPr id="1028" name="AutoShape 4" descr="Résultat de recherche d'images pour &quot;logo laboratoire d'océanologie liè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logo laboratoire d'océanologie liè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logo laboratoire d'océanologie liè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Résultat de recherche d'images pour &quot;logo laboratoire d'océanologie liè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6" name="Picture 12" descr="http://www.facsc.ulg.ac.be/upload/docs/image/png/2015-03/oceanolog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6021288"/>
            <a:ext cx="792088" cy="585928"/>
          </a:xfrm>
          <a:prstGeom prst="rect">
            <a:avLst/>
          </a:prstGeom>
          <a:noFill/>
        </p:spPr>
      </p:pic>
      <p:pic>
        <p:nvPicPr>
          <p:cNvPr id="1038" name="Picture 14" descr="http://gifs.hurgon.fr/images/ani_eau/coquilles/coquillage_01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700808"/>
            <a:ext cx="513209" cy="51321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611560" y="1700808"/>
            <a:ext cx="8352928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    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All metals in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noae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from the present study were well below the food safety standards set for bivalves by the Food and Agricultural Organization ( FAO)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14" descr="http://gifs.hurgon.fr/images/ani_eau/coquilles/coquillage_01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645024"/>
            <a:ext cx="513209" cy="51321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755576" y="364502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This result is very encouraging from an economic point of view to enable future commercial exploitation of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noae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 our country </a:t>
            </a:r>
            <a:endParaRPr lang="fr-FR" b="1" dirty="0"/>
          </a:p>
        </p:txBody>
      </p:sp>
      <p:pic>
        <p:nvPicPr>
          <p:cNvPr id="17" name="Picture 6" descr="http://ciesm.org/marine/congresses/img/top.png"/>
          <p:cNvPicPr>
            <a:picLocks noChangeAspect="1" noChangeArrowheads="1"/>
          </p:cNvPicPr>
          <p:nvPr/>
        </p:nvPicPr>
        <p:blipFill>
          <a:blip r:embed="rId7" cstate="print"/>
          <a:srcRect r="48401" b="49195"/>
          <a:stretch>
            <a:fillRect/>
          </a:stretch>
        </p:blipFill>
        <p:spPr bwMode="auto">
          <a:xfrm>
            <a:off x="6732240" y="5949280"/>
            <a:ext cx="2047728" cy="5040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294</Words>
  <Application>Microsoft Office PowerPoint</Application>
  <PresentationFormat>Affichage à l'écran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 - Essential (e.g. Zn) TEs were accumulated at higher levels than non essential toxic ones (e.g. Pb, Cd).   - Significant differences (p &lt; 0.05) were observed between mean seasonal TEs concentrations in A. noae flesh   -The highest values of all trace elements were recorded during summer 2014 and autumn 2014 (warmer compared to autumn 2013) and the lowest ones during winter 2014             </vt:lpstr>
      <vt:lpstr> Conclusion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METALS IN SOFT TISSUE OF MARINE BIVALVE NOAH’S ARK (ARCA NOAE)  FROM  BIZERTE LAGOON (NORTHERN TUNISIA)   F. Ghribi *, J. Richir , D. Boussoufa , M. El Cafsi  and S. Gobert    1. University Campus El Manar , Tunisia - ferielghribi@yahoo.fr   2. Numerical Ecology of Aquatic Systems, University of MONS, Pentagone 3D08, 6, Avenue du Champ de Mars, 7000 MONS, Belgium   3. Laboratory of Oceanology - MARE Centre - University of LIEGE - B6C - 4000 LIEGE - Sart Tilman - Belgium</dc:title>
  <dc:creator>nourchene ghribi</dc:creator>
  <cp:lastModifiedBy>nourchene ghribi</cp:lastModifiedBy>
  <cp:revision>43</cp:revision>
  <dcterms:created xsi:type="dcterms:W3CDTF">2016-06-10T12:22:50Z</dcterms:created>
  <dcterms:modified xsi:type="dcterms:W3CDTF">2016-06-14T14:30:13Z</dcterms:modified>
</cp:coreProperties>
</file>