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88" r:id="rId3"/>
    <p:sldId id="279" r:id="rId4"/>
    <p:sldId id="281" r:id="rId5"/>
    <p:sldId id="282" r:id="rId6"/>
    <p:sldId id="284" r:id="rId7"/>
    <p:sldId id="283" r:id="rId8"/>
    <p:sldId id="287" r:id="rId9"/>
    <p:sldId id="289" r:id="rId10"/>
    <p:sldId id="290" r:id="rId11"/>
    <p:sldId id="291" r:id="rId12"/>
    <p:sldId id="292" r:id="rId13"/>
    <p:sldId id="327" r:id="rId14"/>
    <p:sldId id="293" r:id="rId15"/>
    <p:sldId id="294" r:id="rId16"/>
    <p:sldId id="328" r:id="rId17"/>
    <p:sldId id="330" r:id="rId18"/>
    <p:sldId id="329" r:id="rId19"/>
    <p:sldId id="299" r:id="rId20"/>
    <p:sldId id="298" r:id="rId21"/>
    <p:sldId id="286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3" r:id="rId30"/>
    <p:sldId id="312" r:id="rId31"/>
    <p:sldId id="309" r:id="rId32"/>
    <p:sldId id="310" r:id="rId33"/>
    <p:sldId id="316" r:id="rId34"/>
    <p:sldId id="314" r:id="rId35"/>
    <p:sldId id="301" r:id="rId36"/>
    <p:sldId id="300" r:id="rId37"/>
    <p:sldId id="315" r:id="rId38"/>
    <p:sldId id="311" r:id="rId39"/>
    <p:sldId id="320" r:id="rId40"/>
    <p:sldId id="318" r:id="rId41"/>
    <p:sldId id="324" r:id="rId42"/>
    <p:sldId id="325" r:id="rId43"/>
    <p:sldId id="274" r:id="rId44"/>
    <p:sldId id="322" r:id="rId45"/>
    <p:sldId id="323" r:id="rId46"/>
    <p:sldId id="276" r:id="rId47"/>
    <p:sldId id="319" r:id="rId48"/>
    <p:sldId id="317" r:id="rId49"/>
    <p:sldId id="326" r:id="rId50"/>
    <p:sldId id="321" r:id="rId5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DE77E-49A1-46A4-ADAF-B9E7595E7974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4CF99-3D0F-4FA4-BA0E-0F38F3FEE1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Gaspari</a:t>
            </a:r>
            <a:r>
              <a:rPr lang="fr-FR" dirty="0" smtClean="0"/>
              <a:t>: performance </a:t>
            </a:r>
            <a:r>
              <a:rPr lang="fr-FR" dirty="0" err="1" smtClean="0"/>
              <a:t>accuracy</a:t>
            </a:r>
            <a:r>
              <a:rPr lang="fr-FR" dirty="0" smtClean="0"/>
              <a:t> et </a:t>
            </a:r>
            <a:r>
              <a:rPr lang="fr-FR" dirty="0" err="1" smtClean="0"/>
              <a:t>precision</a:t>
            </a:r>
            <a:r>
              <a:rPr lang="fr-FR" dirty="0" smtClean="0"/>
              <a:t> un </a:t>
            </a:r>
            <a:r>
              <a:rPr lang="fr-FR" dirty="0" err="1" smtClean="0"/>
              <a:t>epu</a:t>
            </a:r>
            <a:r>
              <a:rPr lang="fr-FR" dirty="0" smtClean="0"/>
              <a:t> meilleures pour CKDEPI mais CKDEPI sous estime et aucun</a:t>
            </a:r>
            <a:r>
              <a:rPr lang="fr-FR" baseline="0" dirty="0" smtClean="0"/>
              <a:t> hyperfiltrant n’est détecté!</a:t>
            </a:r>
          </a:p>
          <a:p>
            <a:r>
              <a:rPr lang="fr-FR" baseline="0" dirty="0" err="1" smtClean="0"/>
              <a:t>Killbirde</a:t>
            </a:r>
            <a:r>
              <a:rPr lang="fr-FR" baseline="0" dirty="0" smtClean="0"/>
              <a:t> : CKDEPI un peu mieux quand GFR haute…</a:t>
            </a:r>
          </a:p>
          <a:p>
            <a:r>
              <a:rPr lang="fr-FR" baseline="0" dirty="0" err="1" smtClean="0"/>
              <a:t>Spithoven</a:t>
            </a:r>
            <a:r>
              <a:rPr lang="fr-FR" baseline="0" dirty="0" smtClean="0"/>
              <a:t>: quasi pas de différence en tout cas pas significative (</a:t>
            </a:r>
            <a:r>
              <a:rPr lang="fr-FR" baseline="0" dirty="0" err="1" smtClean="0"/>
              <a:t>bias</a:t>
            </a:r>
            <a:r>
              <a:rPr lang="fr-FR" baseline="0" dirty="0" smtClean="0"/>
              <a:t> meilleur)</a:t>
            </a:r>
          </a:p>
          <a:p>
            <a:r>
              <a:rPr lang="fr-FR" dirty="0" err="1" smtClean="0"/>
              <a:t>Gaspari</a:t>
            </a:r>
            <a:r>
              <a:rPr lang="fr-FR" dirty="0" smtClean="0"/>
              <a:t>: performance un peu meilleur pour CKDEPI </a:t>
            </a:r>
            <a:r>
              <a:rPr lang="fr-FR" dirty="0" err="1" smtClean="0"/>
              <a:t>surotu</a:t>
            </a:r>
            <a:r>
              <a:rPr lang="fr-FR" dirty="0" smtClean="0"/>
              <a:t> si </a:t>
            </a:r>
            <a:r>
              <a:rPr lang="fr-FR" dirty="0" err="1" smtClean="0"/>
              <a:t>mGFR</a:t>
            </a:r>
            <a:r>
              <a:rPr lang="fr-FR" dirty="0" smtClean="0"/>
              <a:t>&gt;70 mais</a:t>
            </a:r>
            <a:r>
              <a:rPr lang="fr-FR" baseline="0" dirty="0" smtClean="0"/>
              <a:t> </a:t>
            </a:r>
            <a:r>
              <a:rPr lang="fr-FR" dirty="0" err="1" smtClean="0"/>
              <a:t>accuracy</a:t>
            </a:r>
            <a:r>
              <a:rPr lang="fr-FR" dirty="0" smtClean="0"/>
              <a:t> 10% (et pas 30%) reste médiocre (50% au mieux)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144A-5C2E-4DF7-8EF4-6D163820344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CF99-3D0F-4FA4-BA0E-0F38F3FEE18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6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timing of the last sample is as important as the number of samples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CF99-3D0F-4FA4-BA0E-0F38F3FEE18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67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C4E5E-D9B7-4E41-995B-1CA1614AAD5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1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D8ADA-201B-4F04-8D75-17676088FD22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0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N=53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CF99-3D0F-4FA4-BA0E-0F38F3FEE185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6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E8552-7FEF-420E-A205-DBAAD948FFAA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45136E-A3E9-41C4-9071-AB7F0CAF9C6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6847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2F8E5-2A2B-46BD-8066-3D73737270E8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47242-45F0-4DDE-8D05-C746473A847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90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E7FE4-0989-4C6B-B3FB-B98DF8AF37B8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24EF9-21FF-40DD-9EBA-009D7E6E526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70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0B4AB-A4DD-45D3-AC81-7B30CBBA1C6E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5EEA4-E3A5-4218-99FF-13016C52088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086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E3328-2E9B-4FCB-839D-00DA8C41D0CA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3A53879-30FD-4F7D-83ED-98EBF269CF6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04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DA4F5-A45C-4D49-9F79-5C6B1A85E951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0883D-F25B-4AC2-9D1A-4492A7475DF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264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B5CBF-459B-4A46-97E3-884E72688DD2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48F71-B210-4FAD-A593-71BFDFEED1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375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B6A07-DB8B-4839-9F37-EE533CFF5C26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65067-F231-4082-B1A9-864E0196DC9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24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3EA49-AC62-4C2A-AEE6-31EBD45D893C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201B8-BD4F-4528-B4D4-93ADA06DF40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27741-3BB2-403C-8FDE-34CF9D4BB9DD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3188A-01BE-4750-B542-1B2C5ECA849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9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A4F1C-D612-4587-84DB-56B16D24CB9F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7C8D574-37A0-4790-AB34-130E0F78191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725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1DBD94-FC6B-45E7-91E2-FF7C9826AC0D}" type="datetimeFigureOut">
              <a:rPr lang="fr-FR" smtClean="0"/>
              <a:pPr>
                <a:defRPr/>
              </a:pPr>
              <a:t>14/10/2016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83D5622-FA63-45DF-8992-805D5E60825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02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501008"/>
            <a:ext cx="7084640" cy="2304256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Dr Pierre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Delanaye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Department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Nephrology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u="sng" dirty="0" err="1" smtClean="0">
                <a:solidFill>
                  <a:schemeClr val="bg1">
                    <a:lumMod val="50000"/>
                  </a:schemeClr>
                </a:solidFill>
              </a:rPr>
              <a:t>Dialysis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Trnasplantation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University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of Liège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CHU Sart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Tilman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Liège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BELGIUM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628775"/>
            <a:ext cx="8496944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GFR </a:t>
            </a:r>
            <a:r>
              <a:rPr lang="fr-FR" sz="4000" dirty="0" err="1" smtClean="0"/>
              <a:t>measurement</a:t>
            </a:r>
            <a:r>
              <a:rPr lang="fr-FR" sz="4000" dirty="0" smtClean="0"/>
              <a:t> by a </a:t>
            </a:r>
            <a:r>
              <a:rPr lang="fr-FR" sz="4000" dirty="0" err="1" smtClean="0"/>
              <a:t>reference</a:t>
            </a:r>
            <a:r>
              <a:rPr lang="fr-FR" sz="4000" dirty="0" smtClean="0"/>
              <a:t> </a:t>
            </a:r>
            <a:r>
              <a:rPr lang="fr-FR" sz="4000" dirty="0" err="1" smtClean="0"/>
              <a:t>method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052" name="ZoneTexte 3"/>
          <p:cNvSpPr txBox="1">
            <a:spLocks noChangeArrowheads="1"/>
          </p:cNvSpPr>
          <p:nvPr/>
        </p:nvSpPr>
        <p:spPr bwMode="auto">
          <a:xfrm>
            <a:off x="8820150" y="6669088"/>
            <a:ext cx="144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632"/>
            <a:ext cx="7972201" cy="33174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114" y="3434033"/>
            <a:ext cx="3183076" cy="32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243601" cy="40416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4725144"/>
            <a:ext cx="277074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81869" y="606563"/>
            <a:ext cx="4102200" cy="42744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085184"/>
            <a:ext cx="6888601" cy="7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3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76672"/>
            <a:ext cx="6604801" cy="35243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472" y="4005064"/>
            <a:ext cx="1960800" cy="3556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47" y="5445366"/>
            <a:ext cx="6321001" cy="11575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962608"/>
            <a:ext cx="3715200" cy="13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3960" y="5085184"/>
            <a:ext cx="2982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60648"/>
            <a:ext cx="5701801" cy="37054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492" y="3856115"/>
            <a:ext cx="2569636" cy="3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420888"/>
            <a:ext cx="6372601" cy="1668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241" y="4128117"/>
            <a:ext cx="6321001" cy="95706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75656" y="2606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4007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6692714" cy="53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941168"/>
            <a:ext cx="8041885" cy="1467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5856" y="4221088"/>
            <a:ext cx="50405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40465"/>
            <a:ext cx="7949816" cy="42846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6165304"/>
            <a:ext cx="51125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49152"/>
          </a:xfrm>
        </p:spPr>
        <p:txBody>
          <a:bodyPr/>
          <a:lstStyle/>
          <a:p>
            <a:r>
              <a:rPr lang="en-US" dirty="0" smtClean="0"/>
              <a:t>Why?</a:t>
            </a:r>
          </a:p>
          <a:p>
            <a:endParaRPr lang="en-US" dirty="0"/>
          </a:p>
          <a:p>
            <a:r>
              <a:rPr lang="en-US" dirty="0" smtClean="0"/>
              <a:t>How?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259632" y="2397799"/>
            <a:ext cx="6321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49152"/>
          </a:xfrm>
        </p:spPr>
        <p:txBody>
          <a:bodyPr/>
          <a:lstStyle/>
          <a:p>
            <a:r>
              <a:rPr lang="en-US" dirty="0" smtClean="0"/>
              <a:t>Why?</a:t>
            </a:r>
          </a:p>
          <a:p>
            <a:endParaRPr lang="en-US" dirty="0"/>
          </a:p>
          <a:p>
            <a:r>
              <a:rPr lang="en-US" dirty="0" smtClean="0"/>
              <a:t>How?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1468404"/>
            <a:ext cx="6321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7767"/>
            <a:ext cx="8964488" cy="11430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0000"/>
                </a:solidFill>
              </a:rPr>
              <a:t>Renal function: concept of clearance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1629048"/>
            <a:ext cx="8641655" cy="5040312"/>
          </a:xfrm>
        </p:spPr>
        <p:txBody>
          <a:bodyPr>
            <a:noAutofit/>
          </a:bodyPr>
          <a:lstStyle/>
          <a:p>
            <a:pPr eaLnBrk="1" hangingPunct="1">
              <a:tabLst>
                <a:tab pos="441325" algn="l"/>
              </a:tabLst>
            </a:pPr>
            <a:r>
              <a:rPr lang="en-GB" sz="2400" u="sng" dirty="0" smtClean="0"/>
              <a:t>Clearance of a solute (ml/min)</a:t>
            </a:r>
            <a:r>
              <a:rPr lang="en-GB" sz="2400" dirty="0" smtClean="0"/>
              <a:t>: </a:t>
            </a:r>
          </a:p>
          <a:p>
            <a:pPr eaLnBrk="1" hangingPunct="1">
              <a:buFont typeface="Wingdings 2" pitchFamily="18" charset="2"/>
              <a:buNone/>
              <a:tabLst>
                <a:tab pos="441325" algn="l"/>
              </a:tabLst>
            </a:pPr>
            <a:r>
              <a:rPr lang="en-GB" sz="2400" dirty="0" smtClean="0"/>
              <a:t>	volume of plasma cleared (« purified ») of this substance per time</a:t>
            </a:r>
          </a:p>
          <a:p>
            <a:pPr marL="0" indent="0">
              <a:buNone/>
              <a:tabLst>
                <a:tab pos="441325" algn="l"/>
              </a:tabLst>
            </a:pPr>
            <a:r>
              <a:rPr lang="en-GB" sz="2400" dirty="0" smtClean="0"/>
              <a:t>			Cl = [U] x [V]/ [P]</a:t>
            </a:r>
          </a:p>
          <a:p>
            <a:pPr eaLnBrk="1" hangingPunct="1">
              <a:buFont typeface="Wingdings 2" pitchFamily="18" charset="2"/>
              <a:buNone/>
              <a:tabLst>
                <a:tab pos="441325" algn="l"/>
              </a:tabLst>
            </a:pPr>
            <a:endParaRPr lang="en-GB" sz="2400" dirty="0" smtClean="0"/>
          </a:p>
          <a:p>
            <a:pPr eaLnBrk="1" hangingPunct="1">
              <a:tabLst>
                <a:tab pos="441325" algn="l"/>
              </a:tabLst>
            </a:pPr>
            <a:r>
              <a:rPr lang="en-GB" sz="2400" u="sng" dirty="0" smtClean="0"/>
              <a:t>Ideal marker for GFR</a:t>
            </a:r>
            <a:r>
              <a:rPr lang="en-GB" sz="2400" dirty="0" smtClean="0"/>
              <a:t>:	</a:t>
            </a:r>
          </a:p>
          <a:p>
            <a:pPr marL="320040" lvl="1" indent="0" eaLnBrk="1" hangingPunct="1">
              <a:buNone/>
              <a:tabLst>
                <a:tab pos="441325" algn="l"/>
              </a:tabLst>
            </a:pPr>
            <a:endParaRPr lang="en-GB" sz="2400" dirty="0" smtClean="0"/>
          </a:p>
          <a:p>
            <a:pPr lvl="1" eaLnBrk="1" hangingPunct="1">
              <a:tabLst>
                <a:tab pos="441325" algn="l"/>
              </a:tabLst>
            </a:pPr>
            <a:r>
              <a:rPr lang="en-GB" sz="2400" dirty="0" smtClean="0"/>
              <a:t>No effect on GFR, non toxic</a:t>
            </a:r>
          </a:p>
          <a:p>
            <a:pPr lvl="1" eaLnBrk="1" hangingPunct="1">
              <a:tabLst>
                <a:tab pos="441325" algn="l"/>
              </a:tabLst>
            </a:pPr>
            <a:r>
              <a:rPr lang="en-GB" sz="2400" dirty="0" smtClean="0"/>
              <a:t>Not bound to protein, freely filtrated through glomerulus</a:t>
            </a:r>
          </a:p>
          <a:p>
            <a:pPr lvl="1" eaLnBrk="1" hangingPunct="1">
              <a:tabLst>
                <a:tab pos="441325" algn="l"/>
              </a:tabLst>
            </a:pPr>
            <a:r>
              <a:rPr lang="en-GB" sz="2400" dirty="0" smtClean="0"/>
              <a:t>No secretion, no absorption in the tubules</a:t>
            </a:r>
          </a:p>
          <a:p>
            <a:pPr lvl="1" eaLnBrk="1" hangingPunct="1">
              <a:tabLst>
                <a:tab pos="441325" algn="l"/>
              </a:tabLst>
            </a:pPr>
            <a:r>
              <a:rPr lang="en-GB" sz="2400" dirty="0" smtClean="0"/>
              <a:t>No extra renal clearance</a:t>
            </a:r>
          </a:p>
          <a:p>
            <a:pPr lvl="1" eaLnBrk="1" hangingPunct="1">
              <a:tabLst>
                <a:tab pos="441325" algn="l"/>
              </a:tabLst>
            </a:pPr>
            <a:r>
              <a:rPr lang="en-GB" sz="2400" dirty="0" smtClean="0"/>
              <a:t>Easy to measure</a:t>
            </a:r>
          </a:p>
        </p:txBody>
      </p:sp>
    </p:spTree>
    <p:extLst>
      <p:ext uri="{BB962C8B-B14F-4D97-AF65-F5344CB8AC3E}">
        <p14:creationId xmlns:p14="http://schemas.microsoft.com/office/powerpoint/2010/main" val="34619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Available on the market…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55924"/>
              </p:ext>
            </p:extLst>
          </p:nvPr>
        </p:nvGraphicFramePr>
        <p:xfrm>
          <a:off x="971601" y="1679995"/>
          <a:ext cx="7128790" cy="3405189"/>
        </p:xfrm>
        <a:graphic>
          <a:graphicData uri="http://schemas.openxmlformats.org/drawingml/2006/table">
            <a:tbl>
              <a:tblPr/>
              <a:tblGrid>
                <a:gridCol w="156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7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8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Markers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Strenghts</a:t>
                      </a:r>
                      <a:endParaRPr lang="en-US" sz="1400" noProof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Limitations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Inulin</a:t>
                      </a:r>
                      <a:endParaRPr lang="en-US" sz="1400" noProof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Gold</a:t>
                      </a:r>
                      <a:r>
                        <a:rPr lang="en-US" sz="1400" baseline="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standard (or historic)</a:t>
                      </a:r>
                      <a:endParaRPr lang="en-US" sz="1400" noProof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Safe</a:t>
                      </a:r>
                      <a:endParaRPr lang="en-US" sz="1400" noProof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Costly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Dosage neither easy  nor standardized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Doubt with</a:t>
                      </a:r>
                      <a:r>
                        <a:rPr lang="en-US" sz="14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plasma clearance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Iothalamate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The most popular in USA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Isotopic</a:t>
                      </a:r>
                      <a:r>
                        <a:rPr lang="en-US" sz="14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or “cold” method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Tubular secretion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Cannot</a:t>
                      </a:r>
                      <a:r>
                        <a:rPr lang="en-US" sz="14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be used if allergy to iodine</a:t>
                      </a:r>
                      <a:endParaRPr lang="en-US" sz="1400" noProof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Iohexol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Cannot</a:t>
                      </a:r>
                      <a:r>
                        <a:rPr lang="en-US" sz="14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be used if allergy to iodine</a:t>
                      </a:r>
                      <a:endParaRPr lang="en-US" sz="1400" noProof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EDTA</a:t>
                      </a:r>
                      <a:endParaRPr lang="en-US" sz="1400" noProof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Easy to measure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Only isotopic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Not available in USA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DTPA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Easy to measure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Only isotopic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Binding to</a:t>
                      </a:r>
                      <a:r>
                        <a:rPr lang="en-US" sz="14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proteins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Short half-time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95536" y="5643825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Stevens LA, J Am Soc </a:t>
            </a:r>
            <a:r>
              <a:rPr lang="en-US" sz="1400" b="1" i="1" dirty="0" err="1" smtClean="0"/>
              <a:t>Nephrol</a:t>
            </a:r>
            <a:r>
              <a:rPr lang="en-US" sz="1400" b="1" i="1" dirty="0" smtClean="0"/>
              <a:t>, 2009, 20, 2305</a:t>
            </a:r>
          </a:p>
          <a:p>
            <a:r>
              <a:rPr lang="en-US" sz="1400" b="1" i="1" dirty="0" smtClean="0"/>
              <a:t>Cavalier E, </a:t>
            </a:r>
            <a:r>
              <a:rPr lang="en-US" sz="1400" b="1" i="1" dirty="0" err="1" smtClean="0"/>
              <a:t>Clin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Chim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Acta</a:t>
            </a:r>
            <a:r>
              <a:rPr lang="en-US" sz="1400" b="1" i="1" dirty="0" smtClean="0"/>
              <a:t>, 2008, 396, 80 </a:t>
            </a:r>
          </a:p>
          <a:p>
            <a:r>
              <a:rPr lang="en-US" sz="1400" b="1" i="1" dirty="0" smtClean="0"/>
              <a:t>Delanaye P, </a:t>
            </a:r>
            <a:r>
              <a:rPr lang="en-US" sz="1400" b="1" i="1" dirty="0" err="1" smtClean="0"/>
              <a:t>Clin</a:t>
            </a:r>
            <a:r>
              <a:rPr lang="en-US" sz="1400" b="1" i="1" dirty="0" smtClean="0"/>
              <a:t> Kidney J, 2016, 9, 700</a:t>
            </a:r>
            <a:endParaRPr lang="fr-BE" sz="1400" b="1" i="1" dirty="0" smtClean="0"/>
          </a:p>
          <a:p>
            <a:endParaRPr lang="en-US" sz="1400" b="1" i="1" dirty="0" smtClean="0"/>
          </a:p>
          <a:p>
            <a:r>
              <a:rPr lang="en-US" sz="1400" b="1" i="1" dirty="0" smtClean="0"/>
              <a:t> </a:t>
            </a:r>
            <a:endParaRPr lang="en-US" sz="1400" b="1" i="1" dirty="0"/>
          </a:p>
        </p:txBody>
      </p:sp>
      <p:sp>
        <p:nvSpPr>
          <p:cNvPr id="3" name="Rectangle 2"/>
          <p:cNvSpPr/>
          <p:nvPr/>
        </p:nvSpPr>
        <p:spPr>
          <a:xfrm>
            <a:off x="2555776" y="2132856"/>
            <a:ext cx="5544616" cy="295232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have biomarkers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Now, how to proceed?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844824"/>
            <a:ext cx="7772400" cy="4572000"/>
          </a:xfrm>
        </p:spPr>
        <p:txBody>
          <a:bodyPr/>
          <a:lstStyle/>
          <a:p>
            <a:r>
              <a:rPr lang="en-US" dirty="0" smtClean="0"/>
              <a:t>Urinary clearance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Plasma clearance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Urinary clearance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1629048"/>
            <a:ext cx="8641655" cy="5040312"/>
          </a:xfrm>
        </p:spPr>
        <p:txBody>
          <a:bodyPr>
            <a:noAutofit/>
          </a:bodyPr>
          <a:lstStyle/>
          <a:p>
            <a:pPr marL="0" indent="0">
              <a:tabLst>
                <a:tab pos="441325" algn="l"/>
              </a:tabLst>
            </a:pPr>
            <a:r>
              <a:rPr lang="en-GB" sz="2400" dirty="0" smtClean="0"/>
              <a:t> Constant infusion, marker at equilibrium</a:t>
            </a:r>
          </a:p>
          <a:p>
            <a:pPr marL="0" indent="0">
              <a:tabLst>
                <a:tab pos="441325" algn="l"/>
              </a:tabLst>
            </a:pPr>
            <a:r>
              <a:rPr lang="en-GB" sz="2400" dirty="0" smtClean="0"/>
              <a:t> Plasma measurement of the marker</a:t>
            </a:r>
          </a:p>
          <a:p>
            <a:pPr marL="0" indent="0">
              <a:tabLst>
                <a:tab pos="441325" algn="l"/>
              </a:tabLst>
            </a:pPr>
            <a:r>
              <a:rPr lang="en-GB" sz="2400" dirty="0" smtClean="0"/>
              <a:t> Collect Urine (every half or every hour) and measurement of urine flow, urine measurement of the marker</a:t>
            </a:r>
          </a:p>
          <a:p>
            <a:pPr marL="0" indent="0">
              <a:tabLst>
                <a:tab pos="441325" algn="l"/>
              </a:tabLst>
            </a:pPr>
            <a:r>
              <a:rPr lang="en-GB" sz="2400" dirty="0" smtClean="0"/>
              <a:t> Repeated 3 or 4-fold </a:t>
            </a:r>
          </a:p>
          <a:p>
            <a:pPr marL="0" indent="0">
              <a:tabLst>
                <a:tab pos="441325" algn="l"/>
              </a:tabLst>
            </a:pPr>
            <a:r>
              <a:rPr lang="en-GB" sz="2400" dirty="0" smtClean="0"/>
              <a:t> </a:t>
            </a:r>
            <a:r>
              <a:rPr lang="en-GB" sz="2400" dirty="0" err="1" smtClean="0"/>
              <a:t>Cl</a:t>
            </a:r>
            <a:r>
              <a:rPr lang="en-GB" sz="2400" dirty="0" smtClean="0"/>
              <a:t> = [U] x [V]/ [P] (mean of three collections)</a:t>
            </a:r>
          </a:p>
          <a:p>
            <a:pPr marL="0" indent="0">
              <a:tabLst>
                <a:tab pos="441325" algn="l"/>
              </a:tabLst>
            </a:pPr>
            <a:endParaRPr lang="en-GB" sz="2400" dirty="0" smtClean="0"/>
          </a:p>
          <a:p>
            <a:pPr eaLnBrk="1" hangingPunct="1">
              <a:buFont typeface="Wingdings 2" pitchFamily="18" charset="2"/>
              <a:buNone/>
              <a:tabLst>
                <a:tab pos="441325" algn="l"/>
              </a:tabLst>
            </a:pPr>
            <a:endParaRPr lang="en-GB" sz="2400" dirty="0" smtClean="0"/>
          </a:p>
          <a:p>
            <a:pPr eaLnBrk="1" hangingPunct="1">
              <a:buNone/>
              <a:tabLst>
                <a:tab pos="441325" algn="l"/>
              </a:tabLst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8551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5571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err="1" smtClean="0">
                <a:solidFill>
                  <a:srgbClr val="FF0000"/>
                </a:solidFill>
              </a:rPr>
              <a:t>Plasmatic</a:t>
            </a:r>
            <a:r>
              <a:rPr lang="fr-FR" sz="2400" b="1" dirty="0" smtClean="0">
                <a:solidFill>
                  <a:srgbClr val="FF0000"/>
                </a:solidFill>
              </a:rPr>
              <a:t> Clearance </a:t>
            </a:r>
            <a:r>
              <a:rPr lang="fr-FR" sz="2400" b="1" dirty="0">
                <a:solidFill>
                  <a:srgbClr val="FF0000"/>
                </a:solidFill>
              </a:rPr>
              <a:t>=  </a:t>
            </a:r>
            <a:r>
              <a:rPr lang="fr-FR" sz="2400" b="1" dirty="0" smtClean="0">
                <a:solidFill>
                  <a:srgbClr val="FF0000"/>
                </a:solidFill>
              </a:rPr>
              <a:t>Dose </a:t>
            </a:r>
            <a:r>
              <a:rPr lang="fr-FR" sz="2400" b="1" dirty="0">
                <a:solidFill>
                  <a:srgbClr val="FF0000"/>
                </a:solidFill>
              </a:rPr>
              <a:t>/ AUC</a:t>
            </a: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H="1">
            <a:off x="24384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 sz="2000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261938" y="1633538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smtClean="0"/>
              <a:t>Not </a:t>
            </a:r>
            <a:r>
              <a:rPr lang="fr-FR" sz="2000" dirty="0" err="1" smtClean="0"/>
              <a:t>easy</a:t>
            </a:r>
            <a:r>
              <a:rPr lang="fr-FR" sz="2000" dirty="0" smtClean="0"/>
              <a:t> in practice (</a:t>
            </a:r>
            <a:r>
              <a:rPr lang="fr-FR" sz="2000" dirty="0" err="1" smtClean="0"/>
              <a:t>many</a:t>
            </a:r>
            <a:r>
              <a:rPr lang="fr-FR" sz="2000" dirty="0" smtClean="0"/>
              <a:t> </a:t>
            </a:r>
            <a:r>
              <a:rPr lang="fr-FR" sz="2000" dirty="0" err="1" smtClean="0"/>
              <a:t>samples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381000" y="2514600"/>
            <a:ext cx="43434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slope</a:t>
            </a:r>
            <a:r>
              <a:rPr lang="fr-FR" sz="2000" dirty="0" smtClean="0"/>
              <a:t> </a:t>
            </a:r>
            <a:r>
              <a:rPr lang="fr-FR" sz="2000" dirty="0" smtClean="0">
                <a:cs typeface="Arial"/>
              </a:rPr>
              <a:t>ß </a:t>
            </a:r>
            <a:r>
              <a:rPr lang="fr-FR" sz="2000" dirty="0" err="1" smtClean="0">
                <a:cs typeface="Arial"/>
              </a:rPr>
              <a:t>after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equilibrium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is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calculated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724400"/>
            <a:ext cx="29241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1000"/>
            <a:ext cx="27432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Text Box 18"/>
          <p:cNvSpPr txBox="1">
            <a:spLocks noChangeArrowheads="1"/>
          </p:cNvSpPr>
          <p:nvPr/>
        </p:nvSpPr>
        <p:spPr bwMode="auto">
          <a:xfrm>
            <a:off x="152400" y="6858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err="1" smtClean="0"/>
              <a:t>Theoritically</a:t>
            </a:r>
            <a:r>
              <a:rPr lang="fr-FR" sz="2000" dirty="0" smtClean="0"/>
              <a:t>, </a:t>
            </a:r>
            <a:r>
              <a:rPr lang="fr-FR" sz="2000" dirty="0" smtClean="0">
                <a:sym typeface="Symbol" pitchFamily="18" charset="2"/>
              </a:rPr>
              <a:t> and  must </a:t>
            </a:r>
            <a:r>
              <a:rPr lang="fr-FR" sz="2000" dirty="0" err="1" smtClean="0">
                <a:sym typeface="Symbol" pitchFamily="18" charset="2"/>
              </a:rPr>
              <a:t>be</a:t>
            </a:r>
            <a:r>
              <a:rPr lang="fr-FR" sz="2000" dirty="0" smtClean="0">
                <a:sym typeface="Symbol" pitchFamily="18" charset="2"/>
              </a:rPr>
              <a:t> </a:t>
            </a:r>
            <a:r>
              <a:rPr lang="fr-FR" sz="2000" dirty="0" err="1" smtClean="0">
                <a:sym typeface="Symbol" pitchFamily="18" charset="2"/>
              </a:rPr>
              <a:t>calculated</a:t>
            </a:r>
            <a:r>
              <a:rPr lang="fr-FR" sz="2000" dirty="0" smtClean="0"/>
              <a:t>  </a:t>
            </a:r>
            <a:endParaRPr lang="fr-FR" sz="2000" dirty="0"/>
          </a:p>
        </p:txBody>
      </p:sp>
      <p:sp>
        <p:nvSpPr>
          <p:cNvPr id="7184" name="Line 19"/>
          <p:cNvSpPr>
            <a:spLocks noChangeShapeType="1"/>
          </p:cNvSpPr>
          <p:nvPr/>
        </p:nvSpPr>
        <p:spPr bwMode="auto">
          <a:xfrm flipH="1">
            <a:off x="24384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 sz="2000"/>
          </a:p>
        </p:txBody>
      </p:sp>
      <p:pic>
        <p:nvPicPr>
          <p:cNvPr id="7185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62200"/>
            <a:ext cx="2819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Line 21"/>
          <p:cNvSpPr>
            <a:spLocks noChangeShapeType="1"/>
          </p:cNvSpPr>
          <p:nvPr/>
        </p:nvSpPr>
        <p:spPr bwMode="auto">
          <a:xfrm>
            <a:off x="5029200" y="106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7187" name="Line 22"/>
          <p:cNvSpPr>
            <a:spLocks noChangeShapeType="1"/>
          </p:cNvSpPr>
          <p:nvPr/>
        </p:nvSpPr>
        <p:spPr bwMode="auto">
          <a:xfrm>
            <a:off x="5029200" y="762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BE" sz="2000"/>
          </a:p>
        </p:txBody>
      </p:sp>
      <p:sp>
        <p:nvSpPr>
          <p:cNvPr id="7188" name="Line 23"/>
          <p:cNvSpPr>
            <a:spLocks noChangeShapeType="1"/>
          </p:cNvSpPr>
          <p:nvPr/>
        </p:nvSpPr>
        <p:spPr bwMode="auto">
          <a:xfrm>
            <a:off x="51054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7189" name="Line 24"/>
          <p:cNvSpPr>
            <a:spLocks noChangeShapeType="1"/>
          </p:cNvSpPr>
          <p:nvPr/>
        </p:nvSpPr>
        <p:spPr bwMode="auto">
          <a:xfrm>
            <a:off x="5105400" y="2514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BE" sz="2000"/>
          </a:p>
        </p:txBody>
      </p:sp>
      <p:sp>
        <p:nvSpPr>
          <p:cNvPr id="7191" name="ZoneTexte 25"/>
          <p:cNvSpPr txBox="1">
            <a:spLocks noChangeArrowheads="1"/>
          </p:cNvSpPr>
          <p:nvPr/>
        </p:nvSpPr>
        <p:spPr bwMode="auto">
          <a:xfrm>
            <a:off x="8820150" y="6669088"/>
            <a:ext cx="144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/>
              <a:t>M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71472" y="4143380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/>
              <a:t>Brochner</a:t>
            </a:r>
            <a:r>
              <a:rPr lang="fr-BE" sz="2000" dirty="0" smtClean="0"/>
              <a:t>-Mortensen </a:t>
            </a:r>
            <a:r>
              <a:rPr lang="fr-BE" sz="2000" dirty="0" err="1" smtClean="0"/>
              <a:t>mathematical</a:t>
            </a:r>
            <a:r>
              <a:rPr lang="fr-BE" sz="2000" dirty="0" smtClean="0"/>
              <a:t> correction for estimation of distribution phase</a:t>
            </a:r>
          </a:p>
          <a:p>
            <a:r>
              <a:rPr lang="fr-FR" dirty="0"/>
              <a:t>= 0,990778 x C2 – 0,001218 C2²</a:t>
            </a:r>
            <a:endParaRPr lang="fr-BE" sz="2000" dirty="0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357422" y="35004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 sz="2000"/>
          </a:p>
        </p:txBody>
      </p:sp>
    </p:spTree>
    <p:extLst>
      <p:ext uri="{BB962C8B-B14F-4D97-AF65-F5344CB8AC3E}">
        <p14:creationId xmlns:p14="http://schemas.microsoft.com/office/powerpoint/2010/main" val="317099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</a:rPr>
              <a:t>Are they equivalent?</a:t>
            </a:r>
          </a:p>
        </p:txBody>
      </p:sp>
    </p:spTree>
    <p:extLst>
      <p:ext uri="{BB962C8B-B14F-4D97-AF65-F5344CB8AC3E}">
        <p14:creationId xmlns:p14="http://schemas.microsoft.com/office/powerpoint/2010/main" val="37819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Plasma v urinary: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Are they equivalent?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395536" y="2097088"/>
            <a:ext cx="8291264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 lot of studies showing a good correlation…</a:t>
            </a:r>
          </a:p>
          <a:p>
            <a:pPr eaLnBrk="1" hangingPunct="1"/>
            <a:r>
              <a:rPr lang="en-US" dirty="0" smtClean="0"/>
              <a:t>Few studies with Bland and Altman analysis</a:t>
            </a:r>
          </a:p>
        </p:txBody>
      </p:sp>
    </p:spTree>
    <p:extLst>
      <p:ext uri="{BB962C8B-B14F-4D97-AF65-F5344CB8AC3E}">
        <p14:creationId xmlns:p14="http://schemas.microsoft.com/office/powerpoint/2010/main" val="15080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Plasma versus Urinary clearances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387" name="Picture 7" descr="cid:image002.png@01CB45FB.CD89A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777716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3068638"/>
            <a:ext cx="4560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716463" y="3429000"/>
          <a:ext cx="4176464" cy="1920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39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2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Bias</a:t>
                      </a:r>
                    </a:p>
                    <a:p>
                      <a:pPr algn="ctr"/>
                      <a:r>
                        <a:rPr lang="en-US" sz="800" dirty="0" smtClean="0"/>
                        <a:t>ml/min/1.73m²</a:t>
                      </a:r>
                    </a:p>
                    <a:p>
                      <a:pPr algn="ctr"/>
                      <a:r>
                        <a:rPr lang="en-US" sz="800" dirty="0" smtClean="0"/>
                        <a:t>(%)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Precision (SD)</a:t>
                      </a:r>
                    </a:p>
                    <a:p>
                      <a:pPr algn="ctr"/>
                      <a:r>
                        <a:rPr lang="en-US" sz="800" dirty="0" smtClean="0"/>
                        <a:t>(ml/min/1.73m²)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T2-T4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+10</a:t>
                      </a:r>
                    </a:p>
                    <a:p>
                      <a:pPr algn="ctr"/>
                      <a:r>
                        <a:rPr lang="en-US" sz="1200" dirty="0" smtClean="0"/>
                        <a:t>(+27%)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T2-T6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+8</a:t>
                      </a:r>
                    </a:p>
                    <a:p>
                      <a:pPr algn="ctr"/>
                      <a:r>
                        <a:rPr lang="en-US" sz="1200" dirty="0" smtClean="0"/>
                        <a:t>(+21%)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T2-T24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+3</a:t>
                      </a:r>
                    </a:p>
                    <a:p>
                      <a:pPr algn="ctr"/>
                      <a:r>
                        <a:rPr lang="en-US" sz="1200" dirty="0" smtClean="0"/>
                        <a:t>(+8.8%)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6" name="ZoneTexte 9"/>
          <p:cNvSpPr txBox="1">
            <a:spLocks noChangeArrowheads="1"/>
          </p:cNvSpPr>
          <p:nvPr/>
        </p:nvSpPr>
        <p:spPr bwMode="auto">
          <a:xfrm>
            <a:off x="2555776" y="6237288"/>
            <a:ext cx="36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 err="1">
                <a:cs typeface="Arial" panose="020B0604020202020204" pitchFamily="34" charset="0"/>
              </a:rPr>
              <a:t>Stolz</a:t>
            </a:r>
            <a:r>
              <a:rPr lang="en-US" sz="1400" b="1" i="1" dirty="0">
                <a:cs typeface="Arial" panose="020B0604020202020204" pitchFamily="34" charset="0"/>
              </a:rPr>
              <a:t> A, Transplantation, 2010, 89, 440</a:t>
            </a:r>
          </a:p>
        </p:txBody>
      </p:sp>
    </p:spTree>
    <p:extLst>
      <p:ext uri="{BB962C8B-B14F-4D97-AF65-F5344CB8AC3E}">
        <p14:creationId xmlns:p14="http://schemas.microsoft.com/office/powerpoint/2010/main" val="14910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Urinary and plasma methods: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pro-con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988840"/>
            <a:ext cx="7772400" cy="4572000"/>
          </a:xfrm>
        </p:spPr>
        <p:txBody>
          <a:bodyPr/>
          <a:lstStyle/>
          <a:p>
            <a:r>
              <a:rPr lang="en-US" dirty="0" smtClean="0"/>
              <a:t>More physiological</a:t>
            </a:r>
          </a:p>
          <a:p>
            <a:r>
              <a:rPr lang="en-US" dirty="0" smtClean="0"/>
              <a:t>More costly</a:t>
            </a:r>
          </a:p>
          <a:p>
            <a:r>
              <a:rPr lang="en-US" dirty="0" smtClean="0"/>
              <a:t>More cumbersome</a:t>
            </a:r>
          </a:p>
          <a:p>
            <a:r>
              <a:rPr lang="en-US" dirty="0" smtClean="0"/>
              <a:t>Less precision, less repeatability (urine </a:t>
            </a:r>
            <a:r>
              <a:rPr lang="en-US" dirty="0" err="1" smtClean="0"/>
              <a:t>recolt</a:t>
            </a:r>
            <a:r>
              <a:rPr lang="en-US" dirty="0" smtClean="0"/>
              <a:t>!)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Several plasma clearance procedures are available on the market…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86895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new CKD-EPI equation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226" y="1340768"/>
            <a:ext cx="668114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580903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6647" y="2920082"/>
            <a:ext cx="43910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3538549"/>
            <a:ext cx="3457129" cy="1176995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Development dataset: n=5504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validation: n=2750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validation: n=3896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Median GFR in the development = 68 mL/min/1.73 m²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Available on the market…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971601" y="1679995"/>
          <a:ext cx="7128790" cy="3405189"/>
        </p:xfrm>
        <a:graphic>
          <a:graphicData uri="http://schemas.openxmlformats.org/drawingml/2006/table">
            <a:tbl>
              <a:tblPr/>
              <a:tblGrid>
                <a:gridCol w="156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7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8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Markers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Strenghts</a:t>
                      </a:r>
                      <a:endParaRPr lang="en-US" sz="1400" noProof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Limitations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Inulin</a:t>
                      </a:r>
                      <a:endParaRPr lang="en-US" sz="1400" noProof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Gold</a:t>
                      </a:r>
                      <a:r>
                        <a:rPr lang="en-US" sz="1400" baseline="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standard (or historic)</a:t>
                      </a:r>
                      <a:endParaRPr lang="en-US" sz="1400" noProof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Safe</a:t>
                      </a:r>
                      <a:endParaRPr lang="en-US" sz="1400" noProof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Costly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Dosage neither easy  nor standardized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Doubt with</a:t>
                      </a:r>
                      <a:r>
                        <a:rPr lang="en-US" sz="14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plasma clearance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Iothalamate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The most popular in USA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Isotopic</a:t>
                      </a:r>
                      <a:r>
                        <a:rPr lang="en-US" sz="14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or “cold” method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Tubular secretion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Cannot</a:t>
                      </a:r>
                      <a:r>
                        <a:rPr lang="en-US" sz="14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be used if allergy to iodine</a:t>
                      </a:r>
                      <a:endParaRPr lang="en-US" sz="1400" noProof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Iohexol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EDTA</a:t>
                      </a:r>
                      <a:endParaRPr lang="en-US" sz="1400" noProof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Easy to measure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Only isotopic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Not available in USA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DTPA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Easy to measure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Only isotopic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Binding to</a:t>
                      </a:r>
                      <a:r>
                        <a:rPr lang="en-US" sz="14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proteins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Short half-time</a:t>
                      </a:r>
                      <a:endParaRPr lang="en-US" sz="1400" noProof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95536" y="5643825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Stevens LA, J Am Soc </a:t>
            </a:r>
            <a:r>
              <a:rPr lang="en-US" sz="1400" b="1" i="1" dirty="0" err="1" smtClean="0"/>
              <a:t>Nephrol</a:t>
            </a:r>
            <a:r>
              <a:rPr lang="en-US" sz="1400" b="1" i="1" dirty="0" smtClean="0"/>
              <a:t>, 2009, 20, 2305</a:t>
            </a:r>
          </a:p>
          <a:p>
            <a:r>
              <a:rPr lang="en-US" sz="1400" b="1" i="1" dirty="0" smtClean="0"/>
              <a:t>Cavalier E, </a:t>
            </a:r>
            <a:r>
              <a:rPr lang="en-US" sz="1400" b="1" i="1" dirty="0" err="1" smtClean="0"/>
              <a:t>Clin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Chim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Acta</a:t>
            </a:r>
            <a:r>
              <a:rPr lang="en-US" sz="1400" b="1" i="1" dirty="0" smtClean="0"/>
              <a:t>, 2008, 396, 80 </a:t>
            </a:r>
          </a:p>
          <a:p>
            <a:r>
              <a:rPr lang="en-US" sz="1400" b="1" i="1" dirty="0" smtClean="0"/>
              <a:t>Delanaye P, </a:t>
            </a:r>
            <a:r>
              <a:rPr lang="en-US" sz="1400" b="1" i="1" dirty="0" err="1" smtClean="0"/>
              <a:t>Clin</a:t>
            </a:r>
            <a:r>
              <a:rPr lang="en-US" sz="1400" b="1" i="1" dirty="0" smtClean="0"/>
              <a:t> Kidney J, 2016, 9, 700</a:t>
            </a:r>
            <a:endParaRPr lang="fr-BE" sz="1400" b="1" i="1" dirty="0" smtClean="0"/>
          </a:p>
          <a:p>
            <a:endParaRPr lang="en-US" sz="1400" b="1" i="1" dirty="0" smtClean="0"/>
          </a:p>
          <a:p>
            <a:r>
              <a:rPr lang="en-US" sz="1400" b="1" i="1" dirty="0" smtClean="0"/>
              <a:t> 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6595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Are they equivalent?</a:t>
            </a:r>
          </a:p>
        </p:txBody>
      </p:sp>
    </p:spTree>
    <p:extLst>
      <p:ext uri="{BB962C8B-B14F-4D97-AF65-F5344CB8AC3E}">
        <p14:creationId xmlns:p14="http://schemas.microsoft.com/office/powerpoint/2010/main" val="23471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914400" y="-1714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EDTA versus </a:t>
            </a:r>
            <a:r>
              <a:rPr lang="en-US" b="1" dirty="0" err="1" smtClean="0">
                <a:solidFill>
                  <a:srgbClr val="FF0000"/>
                </a:solidFill>
              </a:rPr>
              <a:t>iohexol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" y="909613"/>
            <a:ext cx="8496300" cy="2817813"/>
          </a:xfrm>
        </p:spPr>
      </p:pic>
      <p:sp>
        <p:nvSpPr>
          <p:cNvPr id="15364" name="ZoneTexte 4"/>
          <p:cNvSpPr txBox="1">
            <a:spLocks noChangeArrowheads="1"/>
          </p:cNvSpPr>
          <p:nvPr/>
        </p:nvSpPr>
        <p:spPr bwMode="auto">
          <a:xfrm>
            <a:off x="395288" y="620688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Perpetua" pitchFamily="18" charset="0"/>
              </a:rPr>
              <a:t>N=49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513" y="3645024"/>
            <a:ext cx="43719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ZoneTexte 6"/>
          <p:cNvSpPr txBox="1">
            <a:spLocks noChangeArrowheads="1"/>
          </p:cNvSpPr>
          <p:nvPr/>
        </p:nvSpPr>
        <p:spPr bwMode="auto">
          <a:xfrm>
            <a:off x="2576512" y="6509582"/>
            <a:ext cx="34356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cs typeface="Arial" panose="020B0604020202020204" pitchFamily="34" charset="0"/>
              </a:rPr>
              <a:t>Brandstrom</a:t>
            </a:r>
            <a:r>
              <a:rPr lang="en-US" sz="1400" b="1" i="1" dirty="0" smtClean="0">
                <a:cs typeface="Arial" panose="020B0604020202020204" pitchFamily="34" charset="0"/>
              </a:rPr>
              <a:t> E, </a:t>
            </a:r>
            <a:r>
              <a:rPr lang="en-US" sz="1400" b="1" i="1" dirty="0">
                <a:cs typeface="Arial" panose="020B0604020202020204" pitchFamily="34" charset="0"/>
              </a:rPr>
              <a:t>NDT, 1998, 13, 1176</a:t>
            </a:r>
          </a:p>
        </p:txBody>
      </p:sp>
    </p:spTree>
    <p:extLst>
      <p:ext uri="{BB962C8B-B14F-4D97-AF65-F5344CB8AC3E}">
        <p14:creationId xmlns:p14="http://schemas.microsoft.com/office/powerpoint/2010/main" val="3221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51023"/>
            <a:ext cx="3688788" cy="3045676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4400" y="-1714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othalamate versus iohexol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843808" y="6309320"/>
            <a:ext cx="34356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cs typeface="Arial" panose="020B0604020202020204" pitchFamily="34" charset="0"/>
              </a:rPr>
              <a:t>Delanaye</a:t>
            </a:r>
            <a:r>
              <a:rPr lang="en-US" sz="1400" b="1" i="1" dirty="0" smtClean="0">
                <a:cs typeface="Arial" panose="020B0604020202020204" pitchFamily="34" charset="0"/>
              </a:rPr>
              <a:t>, AJKD, 2016, 68, 329</a:t>
            </a:r>
            <a:endParaRPr lang="en-US" sz="1400" b="1" i="1" dirty="0">
              <a:cs typeface="Arial" panose="020B0604020202020204" pitchFamily="34" charset="0"/>
            </a:endParaRP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467544" y="971550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Perpetua" pitchFamily="18" charset="0"/>
              </a:rPr>
              <a:t>N=102</a:t>
            </a:r>
            <a:endParaRPr lang="en-US" sz="1400" dirty="0">
              <a:latin typeface="Perpetua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486916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(concordance): </a:t>
            </a:r>
          </a:p>
          <a:p>
            <a:r>
              <a:rPr lang="en-US" dirty="0" smtClean="0"/>
              <a:t>Within 30%: 98%</a:t>
            </a:r>
          </a:p>
          <a:p>
            <a:r>
              <a:rPr lang="en-US" dirty="0" smtClean="0"/>
              <a:t>Within 15%: 80%</a:t>
            </a:r>
          </a:p>
        </p:txBody>
      </p:sp>
    </p:spTree>
    <p:extLst>
      <p:ext uri="{BB962C8B-B14F-4D97-AF65-F5344CB8AC3E}">
        <p14:creationId xmlns:p14="http://schemas.microsoft.com/office/powerpoint/2010/main" val="5117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114601" cy="1765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42" y="2420888"/>
            <a:ext cx="7505843" cy="4032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4005063"/>
            <a:ext cx="6336704" cy="400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8032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Need for Standardization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liege.be/images/sport/royal-standard-de-liege-bad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72816"/>
            <a:ext cx="3240360" cy="4860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4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for the marker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2060848"/>
            <a:ext cx="7772400" cy="4572000"/>
          </a:xfrm>
        </p:spPr>
        <p:txBody>
          <a:bodyPr/>
          <a:lstStyle/>
          <a:p>
            <a:r>
              <a:rPr lang="en-US" dirty="0" smtClean="0"/>
              <a:t>Only cold methods can easily be implemented worldwide</a:t>
            </a:r>
          </a:p>
          <a:p>
            <a:r>
              <a:rPr lang="en-US" dirty="0" smtClean="0"/>
              <a:t>Iothalamate is difficult to obtain in Europe</a:t>
            </a:r>
          </a:p>
          <a:p>
            <a:r>
              <a:rPr lang="en-US" dirty="0" smtClean="0"/>
              <a:t>Inulin is expensive and only available as urinary clearance</a:t>
            </a:r>
          </a:p>
          <a:p>
            <a:r>
              <a:rPr lang="en-US" dirty="0" smtClean="0"/>
              <a:t>Iohexol is available worldwide</a:t>
            </a:r>
          </a:p>
          <a:p>
            <a:r>
              <a:rPr lang="en-US" dirty="0" smtClean="0"/>
              <a:t>Very stable (central and/or “reference” laboratories)</a:t>
            </a:r>
            <a:endParaRPr lang="en-US" dirty="0"/>
          </a:p>
        </p:txBody>
      </p:sp>
      <p:pic>
        <p:nvPicPr>
          <p:cNvPr id="4" name="Picture 2" descr="http://www.liege.be/images/sport/royal-standard-de-liege-bad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46" y="244476"/>
            <a:ext cx="696077" cy="1044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5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Standardization for procedure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2286000"/>
            <a:ext cx="7772400" cy="4572000"/>
          </a:xfrm>
        </p:spPr>
        <p:txBody>
          <a:bodyPr/>
          <a:lstStyle/>
          <a:p>
            <a:r>
              <a:rPr lang="en-US" dirty="0" smtClean="0"/>
              <a:t>Urinary versus plasma</a:t>
            </a:r>
          </a:p>
          <a:p>
            <a:r>
              <a:rPr lang="en-US" dirty="0" smtClean="0"/>
              <a:t>Number of samples and timing of samples</a:t>
            </a:r>
          </a:p>
          <a:p>
            <a:r>
              <a:rPr lang="en-US" dirty="0" smtClean="0"/>
              <a:t>Whatever the marker…</a:t>
            </a:r>
            <a:endParaRPr lang="en-US" dirty="0"/>
          </a:p>
        </p:txBody>
      </p:sp>
      <p:pic>
        <p:nvPicPr>
          <p:cNvPr id="4" name="Picture 2" descr="http://www.liege.be/images/sport/royal-standard-de-liege-bad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46" y="244476"/>
            <a:ext cx="696077" cy="1044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0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85775"/>
            <a:ext cx="73152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b="1" dirty="0" smtClean="0">
                <a:solidFill>
                  <a:srgbClr val="FF0000"/>
                </a:solidFill>
              </a:rPr>
              <a:t>Iohexol in CHU of Liège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919288"/>
            <a:ext cx="8447087" cy="4533900"/>
          </a:xfrm>
        </p:spPr>
        <p:txBody>
          <a:bodyPr>
            <a:normAutofit/>
          </a:bodyPr>
          <a:lstStyle/>
          <a:p>
            <a:pPr eaLnBrk="1" hangingPunct="1"/>
            <a:r>
              <a:rPr lang="fr-BE" sz="2400" dirty="0" smtClean="0"/>
              <a:t>Iohexol (plasma clearance)</a:t>
            </a:r>
          </a:p>
          <a:p>
            <a:pPr eaLnBrk="1" hangingPunct="1"/>
            <a:r>
              <a:rPr lang="fr-BE" sz="2400" dirty="0" smtClean="0"/>
              <a:t>5 </a:t>
            </a:r>
            <a:r>
              <a:rPr lang="fr-BE" sz="2400" dirty="0" err="1" smtClean="0"/>
              <a:t>hours</a:t>
            </a:r>
            <a:endParaRPr lang="fr-BE" sz="2400" dirty="0" smtClean="0"/>
          </a:p>
          <a:p>
            <a:pPr eaLnBrk="1" hangingPunct="1"/>
            <a:r>
              <a:rPr lang="fr-BE" sz="2400" dirty="0" err="1" smtClean="0"/>
              <a:t>Samples</a:t>
            </a:r>
            <a:r>
              <a:rPr lang="fr-BE" sz="2400" dirty="0" smtClean="0"/>
              <a:t> at 2, 3, 4 et 5 </a:t>
            </a:r>
            <a:r>
              <a:rPr lang="fr-BE" sz="2400" dirty="0" err="1" smtClean="0"/>
              <a:t>hours</a:t>
            </a:r>
            <a:endParaRPr lang="fr-BE" sz="2400" dirty="0" smtClean="0"/>
          </a:p>
          <a:p>
            <a:pPr eaLnBrk="1" hangingPunct="1"/>
            <a:r>
              <a:rPr lang="fr-BE" sz="2400" dirty="0" smtClean="0"/>
              <a:t>150 euros</a:t>
            </a:r>
          </a:p>
          <a:p>
            <a:pPr eaLnBrk="1" hangingPunct="1"/>
            <a:endParaRPr lang="fr-FR" sz="2400" dirty="0" smtClean="0"/>
          </a:p>
          <a:p>
            <a:pPr marL="0" indent="0" eaLnBrk="1" hangingPunct="1">
              <a:buNone/>
            </a:pPr>
            <a:r>
              <a:rPr lang="fr-FR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066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0728"/>
            <a:ext cx="7781929" cy="51125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6290736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/>
              <a:t>Delanaye</a:t>
            </a:r>
            <a:r>
              <a:rPr lang="en-US" sz="1400" b="1" i="1" dirty="0" smtClean="0"/>
              <a:t> P, </a:t>
            </a:r>
            <a:r>
              <a:rPr lang="en-US" sz="1400" b="1" i="1" dirty="0" err="1" smtClean="0"/>
              <a:t>Clin</a:t>
            </a:r>
            <a:r>
              <a:rPr lang="en-US" sz="1400" b="1" i="1" dirty="0" smtClean="0"/>
              <a:t> Kidney J, 2016, 9, 700</a:t>
            </a:r>
            <a:endParaRPr lang="fr-BE" sz="1400" b="1" i="1" dirty="0" smtClean="0"/>
          </a:p>
          <a:p>
            <a:endParaRPr lang="en-US" sz="1400" b="1" i="1" dirty="0" smtClean="0"/>
          </a:p>
          <a:p>
            <a:r>
              <a:rPr lang="en-US" sz="1400" b="1" i="1" dirty="0" smtClean="0"/>
              <a:t> 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2344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8640"/>
            <a:ext cx="3240360" cy="641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80870" cy="37444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3563888" y="2276872"/>
            <a:ext cx="1080120" cy="482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3455876" y="3719314"/>
            <a:ext cx="1296144" cy="48235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3563888" y="3100806"/>
            <a:ext cx="1296144" cy="482352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-108878" y="3550146"/>
            <a:ext cx="1296144" cy="33833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4559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Standardization for the measurement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40212" y="1988840"/>
            <a:ext cx="7772400" cy="4572000"/>
          </a:xfrm>
        </p:spPr>
        <p:txBody>
          <a:bodyPr/>
          <a:lstStyle/>
          <a:p>
            <a:r>
              <a:rPr lang="en-US" dirty="0" smtClean="0"/>
              <a:t>Iothalamate</a:t>
            </a:r>
          </a:p>
          <a:p>
            <a:r>
              <a:rPr lang="en-US" dirty="0" smtClean="0"/>
              <a:t>Iohexol</a:t>
            </a:r>
          </a:p>
        </p:txBody>
      </p:sp>
      <p:pic>
        <p:nvPicPr>
          <p:cNvPr id="4" name="Picture 2" descr="http://www.liege.be/images/sport/royal-standard-de-liege-bad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46" y="244476"/>
            <a:ext cx="696077" cy="1044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77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95" y="1268760"/>
            <a:ext cx="7076210" cy="23972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15616" y="42930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…versus capillary electrophoresis coupled with ultraviolet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4664"/>
            <a:ext cx="6301893" cy="55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6172" t="14583" r="14843" b="7638"/>
          <a:stretch>
            <a:fillRect/>
          </a:stretch>
        </p:blipFill>
        <p:spPr bwMode="auto">
          <a:xfrm>
            <a:off x="642910" y="571480"/>
            <a:ext cx="7551024" cy="56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28" y="294716"/>
            <a:ext cx="4396271" cy="34423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3" y="3776610"/>
            <a:ext cx="4869320" cy="576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581128"/>
            <a:ext cx="8028506" cy="13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796950"/>
          </a:xfrm>
        </p:spPr>
        <p:txBody>
          <a:bodyPr/>
          <a:lstStyle/>
          <a:p>
            <a:pPr algn="ctr"/>
            <a:r>
              <a:rPr lang="en-US" dirty="0" smtClean="0"/>
              <a:t>HPLC versus Mass spectrometry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3674361" cy="30963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1008"/>
            <a:ext cx="3942376" cy="29755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0" y="465313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(concordance): </a:t>
            </a:r>
          </a:p>
          <a:p>
            <a:r>
              <a:rPr lang="en-US" dirty="0" smtClean="0"/>
              <a:t>Within 30%: 94%</a:t>
            </a:r>
          </a:p>
          <a:p>
            <a:r>
              <a:rPr lang="en-US" dirty="0" smtClean="0"/>
              <a:t>Within 15%: 74%</a:t>
            </a:r>
          </a:p>
          <a:p>
            <a:r>
              <a:rPr lang="en-US" dirty="0" smtClean="0"/>
              <a:t>If 10% correction: 99 and 83% </a:t>
            </a:r>
            <a:endParaRPr lang="en-US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899592" y="6361583"/>
            <a:ext cx="34356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cs typeface="Arial" panose="020B0604020202020204" pitchFamily="34" charset="0"/>
              </a:rPr>
              <a:t>Delanaye</a:t>
            </a:r>
            <a:r>
              <a:rPr lang="en-US" sz="1400" b="1" i="1" dirty="0" smtClean="0">
                <a:cs typeface="Arial" panose="020B0604020202020204" pitchFamily="34" charset="0"/>
              </a:rPr>
              <a:t>, AJKD, 2016, 68, 329</a:t>
            </a:r>
            <a:endParaRPr lang="en-US" sz="14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33203" t="9028" r="32031" b="6944"/>
          <a:stretch>
            <a:fillRect/>
          </a:stretch>
        </p:blipFill>
        <p:spPr bwMode="auto">
          <a:xfrm>
            <a:off x="2214546" y="214290"/>
            <a:ext cx="4768505" cy="648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9" y="2132856"/>
            <a:ext cx="8701701" cy="25922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Never forget biological variation…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6290736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/>
              <a:t>Delanaye</a:t>
            </a:r>
            <a:r>
              <a:rPr lang="en-US" sz="1400" b="1" i="1" dirty="0" smtClean="0"/>
              <a:t> P, </a:t>
            </a:r>
            <a:r>
              <a:rPr lang="en-US" sz="1400" b="1" i="1" dirty="0" err="1" smtClean="0"/>
              <a:t>Clin</a:t>
            </a:r>
            <a:r>
              <a:rPr lang="en-US" sz="1400" b="1" i="1" dirty="0" smtClean="0"/>
              <a:t> Kidney J, 2016, 9, 700</a:t>
            </a:r>
            <a:endParaRPr lang="fr-BE" sz="1400" b="1" i="1" dirty="0" smtClean="0"/>
          </a:p>
          <a:p>
            <a:endParaRPr lang="en-US" sz="1400" b="1" i="1" dirty="0" smtClean="0"/>
          </a:p>
          <a:p>
            <a:r>
              <a:rPr lang="en-US" sz="1400" b="1" i="1" dirty="0" smtClean="0"/>
              <a:t> 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5488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2838" y="260648"/>
            <a:ext cx="7772400" cy="868958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07524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Measuring GFR is useful in clinical practice</a:t>
            </a:r>
          </a:p>
          <a:p>
            <a:r>
              <a:rPr lang="en-US" dirty="0" smtClean="0"/>
              <a:t>Measuring GFR is useful in clinical research</a:t>
            </a:r>
          </a:p>
          <a:p>
            <a:r>
              <a:rPr lang="en-US" dirty="0" smtClean="0"/>
              <a:t>Measuring GFR is useful in epidemiology</a:t>
            </a:r>
          </a:p>
          <a:p>
            <a:r>
              <a:rPr lang="en-US" dirty="0" smtClean="0"/>
              <a:t>Measuring GFR is not so costly (for a reference method)</a:t>
            </a:r>
          </a:p>
          <a:p>
            <a:r>
              <a:rPr lang="en-US" dirty="0" smtClean="0"/>
              <a:t>Measuring GFR is not so cumbersome </a:t>
            </a:r>
          </a:p>
          <a:p>
            <a:r>
              <a:rPr lang="en-US" dirty="0"/>
              <a:t>Standardization </a:t>
            </a:r>
            <a:r>
              <a:rPr lang="en-US" dirty="0" smtClean="0"/>
              <a:t>(</a:t>
            </a:r>
            <a:r>
              <a:rPr lang="en-US" smtClean="0"/>
              <a:t>marker, procedure </a:t>
            </a:r>
            <a:r>
              <a:rPr lang="en-US" dirty="0"/>
              <a:t>and measurement) might still be </a:t>
            </a:r>
            <a:r>
              <a:rPr lang="en-US" dirty="0" smtClean="0"/>
              <a:t>improved</a:t>
            </a:r>
          </a:p>
          <a:p>
            <a:r>
              <a:rPr lang="en-US" dirty="0" smtClean="0"/>
              <a:t>Iohexol is the best balance between physiology and feasibility</a:t>
            </a:r>
          </a:p>
          <a:p>
            <a:r>
              <a:rPr lang="en-US" dirty="0" smtClean="0"/>
              <a:t>Iohexol is safe</a:t>
            </a:r>
          </a:p>
          <a:p>
            <a:r>
              <a:rPr lang="en-US" dirty="0" smtClean="0"/>
              <a:t>Iohexol is the only chance for a worldwide standardized </a:t>
            </a:r>
            <a:r>
              <a:rPr lang="en-US" dirty="0" err="1" smtClean="0"/>
              <a:t>mGFR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4440712" cy="44627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311" y="1052736"/>
            <a:ext cx="4391617" cy="44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MDRD or CKD-EPI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limitations = creatinine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1916113"/>
            <a:ext cx="8243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B0F0"/>
                </a:solidFill>
              </a:rPr>
              <a:t>If creatinine is especially « bad » for reflecting GFR (most of time because abnormal muscular mass), your MDRD result won’t be </a:t>
            </a:r>
            <a:r>
              <a:rPr lang="en-US" sz="2400" dirty="0" smtClean="0">
                <a:solidFill>
                  <a:srgbClr val="00B0F0"/>
                </a:solidFill>
              </a:rPr>
              <a:t>accurate and the CKD-EPI equation won’t be more precise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562016"/>
            <a:ext cx="806489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Specific population: MDRD and CKD-EPI are not magic!!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Keep our clinical feeling!!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3429000"/>
            <a:ext cx="82804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1400" dirty="0" smtClean="0">
                <a:latin typeface="+mj-lt"/>
                <a:cs typeface="Times New Roman" pitchFamily="18" charset="0"/>
              </a:rPr>
              <a:t>Anorexia </a:t>
            </a:r>
            <a:r>
              <a:rPr lang="en-US" sz="1400" dirty="0">
                <a:latin typeface="+mj-lt"/>
                <a:cs typeface="Times New Roman" pitchFamily="18" charset="0"/>
              </a:rPr>
              <a:t>Nervosa (Delanaye P, </a:t>
            </a:r>
            <a:r>
              <a:rPr lang="en-US" sz="1400" dirty="0" err="1">
                <a:latin typeface="+mj-lt"/>
                <a:cs typeface="Times New Roman" pitchFamily="18" charset="0"/>
              </a:rPr>
              <a:t>Clin</a:t>
            </a:r>
            <a:r>
              <a:rPr lang="en-US" sz="1400" dirty="0">
                <a:latin typeface="+mj-lt"/>
                <a:cs typeface="Times New Roman" pitchFamily="18" charset="0"/>
              </a:rPr>
              <a:t> </a:t>
            </a:r>
            <a:r>
              <a:rPr lang="en-US" sz="1400" dirty="0" err="1">
                <a:latin typeface="+mj-lt"/>
                <a:cs typeface="Times New Roman" pitchFamily="18" charset="0"/>
              </a:rPr>
              <a:t>Nephrol</a:t>
            </a:r>
            <a:r>
              <a:rPr lang="en-US" sz="1400" dirty="0">
                <a:latin typeface="+mj-lt"/>
                <a:cs typeface="Times New Roman" pitchFamily="18" charset="0"/>
              </a:rPr>
              <a:t>, 2009, 71, 482)</a:t>
            </a:r>
          </a:p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1400" dirty="0">
                <a:latin typeface="+mj-lt"/>
                <a:cs typeface="Times New Roman" pitchFamily="18" charset="0"/>
              </a:rPr>
              <a:t>Cirrhotic (</a:t>
            </a:r>
            <a:r>
              <a:rPr lang="en-US" sz="1400" dirty="0" err="1">
                <a:latin typeface="+mj-lt"/>
                <a:cs typeface="Times New Roman" pitchFamily="18" charset="0"/>
              </a:rPr>
              <a:t>Skluzacek</a:t>
            </a:r>
            <a:r>
              <a:rPr lang="en-US" sz="1400" dirty="0">
                <a:latin typeface="+mj-lt"/>
                <a:cs typeface="Times New Roman" pitchFamily="18" charset="0"/>
              </a:rPr>
              <a:t> PA, Am J Kidney </a:t>
            </a:r>
            <a:r>
              <a:rPr lang="en-US" sz="1400" dirty="0" err="1">
                <a:latin typeface="+mj-lt"/>
                <a:cs typeface="Times New Roman" pitchFamily="18" charset="0"/>
              </a:rPr>
              <a:t>Dis</a:t>
            </a:r>
            <a:r>
              <a:rPr lang="en-US" sz="1400" dirty="0">
                <a:latin typeface="+mj-lt"/>
                <a:cs typeface="Times New Roman" pitchFamily="18" charset="0"/>
              </a:rPr>
              <a:t>, 2003, 42, 1169)</a:t>
            </a:r>
          </a:p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1400" dirty="0">
                <a:latin typeface="+mj-lt"/>
                <a:cs typeface="Times New Roman" pitchFamily="18" charset="0"/>
              </a:rPr>
              <a:t>Intensive Care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(Delanaye P, BMC Nephrology, 2014, 15, 9)</a:t>
            </a:r>
            <a:endParaRPr lang="en-US" sz="1400" dirty="0">
              <a:latin typeface="+mj-lt"/>
              <a:cs typeface="Times New Roman" pitchFamily="18" charset="0"/>
            </a:endParaRPr>
          </a:p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1400" dirty="0">
                <a:latin typeface="+mj-lt"/>
                <a:cs typeface="Times New Roman" pitchFamily="18" charset="0"/>
              </a:rPr>
              <a:t>Severely ill (Poggio ED, Am J Kidney </a:t>
            </a:r>
            <a:r>
              <a:rPr lang="en-US" sz="1400" dirty="0" err="1">
                <a:latin typeface="+mj-lt"/>
                <a:cs typeface="Times New Roman" pitchFamily="18" charset="0"/>
              </a:rPr>
              <a:t>Dis</a:t>
            </a:r>
            <a:r>
              <a:rPr lang="en-US" sz="1400" dirty="0">
                <a:latin typeface="+mj-lt"/>
                <a:cs typeface="Times New Roman" pitchFamily="18" charset="0"/>
              </a:rPr>
              <a:t>, 2005, 46, 242)</a:t>
            </a:r>
          </a:p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1400" dirty="0">
                <a:latin typeface="+mj-lt"/>
                <a:cs typeface="Times New Roman" pitchFamily="18" charset="0"/>
              </a:rPr>
              <a:t>Heart transplanted (Delanaye P, </a:t>
            </a:r>
            <a:r>
              <a:rPr lang="en-US" sz="1400" dirty="0" err="1">
                <a:latin typeface="+mj-lt"/>
                <a:cs typeface="Times New Roman" pitchFamily="18" charset="0"/>
              </a:rPr>
              <a:t>Clin</a:t>
            </a:r>
            <a:r>
              <a:rPr lang="en-US" sz="1400" dirty="0">
                <a:latin typeface="+mj-lt"/>
                <a:cs typeface="Times New Roman" pitchFamily="18" charset="0"/>
              </a:rPr>
              <a:t> Transplant, 2006, 20, 596)</a:t>
            </a:r>
          </a:p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1400" dirty="0">
                <a:latin typeface="+mj-lt"/>
                <a:cs typeface="Times New Roman" pitchFamily="18" charset="0"/>
              </a:rPr>
              <a:t>Kidney transplantation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(Masson I, Transplantation, 2013, 95, 1211)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smtClean="0">
                <a:latin typeface="+mj-lt"/>
                <a:cs typeface="Times New Roman" pitchFamily="18" charset="0"/>
              </a:rPr>
              <a:t>Obese </a:t>
            </a:r>
            <a:r>
              <a:rPr lang="en-US" sz="1400" dirty="0">
                <a:latin typeface="+mj-lt"/>
                <a:cs typeface="Times New Roman" pitchFamily="18" charset="0"/>
              </a:rPr>
              <a:t>(</a:t>
            </a:r>
            <a:r>
              <a:rPr lang="en-US" sz="1400" dirty="0" err="1">
                <a:latin typeface="+mj-lt"/>
                <a:cs typeface="Times New Roman" pitchFamily="18" charset="0"/>
              </a:rPr>
              <a:t>Bouquegneau</a:t>
            </a:r>
            <a:r>
              <a:rPr lang="en-US" sz="1400" dirty="0">
                <a:latin typeface="+mj-lt"/>
                <a:cs typeface="Times New Roman" pitchFamily="18" charset="0"/>
              </a:rPr>
              <a:t> A, NDT, 2013, 28, iv122</a:t>
            </a:r>
            <a:r>
              <a:rPr lang="en-US" sz="1400" dirty="0" smtClean="0">
                <a:latin typeface="+mj-lt"/>
                <a:cs typeface="Times New Roman" pitchFamily="18" charset="0"/>
              </a:rPr>
              <a:t>)</a:t>
            </a:r>
            <a:endParaRPr lang="en-US" sz="1400" dirty="0">
              <a:latin typeface="+mj-lt"/>
              <a:cs typeface="Times New Roman" pitchFamily="18" charset="0"/>
            </a:endParaRP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smtClean="0">
                <a:latin typeface="+mj-lt"/>
                <a:cs typeface="Times New Roman" pitchFamily="18" charset="0"/>
              </a:rPr>
              <a:t>Elderly </a:t>
            </a:r>
            <a:r>
              <a:rPr lang="en-US" sz="1400" dirty="0">
                <a:latin typeface="+mj-lt"/>
                <a:cs typeface="Times New Roman" pitchFamily="18" charset="0"/>
              </a:rPr>
              <a:t>(Schaeffner E, Ann Intern Med, 2012, 157, 471</a:t>
            </a:r>
            <a:r>
              <a:rPr lang="en-US" sz="1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 smtClean="0">
                <a:latin typeface="+mj-lt"/>
                <a:cs typeface="Times New Roman" pitchFamily="18" charset="0"/>
              </a:rPr>
              <a:t>Hyperfiltrating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(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Gaspari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F, Kidney Int, 2013, 84, 164)</a:t>
            </a:r>
            <a:endParaRPr lang="en-US" sz="1400" dirty="0">
              <a:latin typeface="+mj-lt"/>
              <a:cs typeface="Times New Roman" pitchFamily="18" charset="0"/>
            </a:endParaRPr>
          </a:p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1400" dirty="0">
              <a:latin typeface="+mj-lt"/>
              <a:cs typeface="Times New Roman" pitchFamily="18" charset="0"/>
            </a:endParaRPr>
          </a:p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1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2182112-30418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47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 descr="898_754e1f615b6d86c7669fbb168b5016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5888"/>
            <a:ext cx="253682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 descr="dyn009_original_500_333_pjpeg_2625226_9736a384ab9ab2c01d5b2c57379c838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349500"/>
            <a:ext cx="317817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 descr="le-palais-des-princes-evequ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89488"/>
            <a:ext cx="34290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 descr="marche_de_la_Bat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0"/>
            <a:ext cx="1905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 descr="300px-Standard_liege_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8" descr="435867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2205038"/>
            <a:ext cx="1928813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9" descr="gaufre_liege_indi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84313"/>
            <a:ext cx="17891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10" descr="boulet-sauce-lapin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357563"/>
            <a:ext cx="1903413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3" name="Picture 11" descr="Jupiler-force-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62825" y="0"/>
            <a:ext cx="17811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4" name="Picture 12" descr="ID4005178_cortege_outremeuse011_H1ZJKU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938" y="5038725"/>
            <a:ext cx="2628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5" name="Picture 13" descr="dyn010_original_422_336_pjpeg__2124fe1f91b91a509c6a84ce6f3d0f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513" y="2349500"/>
            <a:ext cx="10731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6" name="Picture 14" descr="0001280a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9613" y="3213100"/>
            <a:ext cx="15827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7380312" y="11247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Questions?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87574" y="3429000"/>
            <a:ext cx="8492480" cy="4572000"/>
          </a:xfrm>
        </p:spPr>
        <p:txBody>
          <a:bodyPr/>
          <a:lstStyle/>
          <a:p>
            <a:pPr algn="ctr">
              <a:buNone/>
            </a:pPr>
            <a:r>
              <a:rPr lang="fr-FR" sz="2400" dirty="0" err="1" smtClean="0"/>
              <a:t>Today</a:t>
            </a:r>
            <a:r>
              <a:rPr lang="fr-FR" sz="2400" dirty="0" smtClean="0"/>
              <a:t> the </a:t>
            </a:r>
            <a:r>
              <a:rPr lang="fr-FR" sz="2400" dirty="0" err="1" smtClean="0"/>
              <a:t>true</a:t>
            </a:r>
            <a:r>
              <a:rPr lang="fr-FR" sz="2400" dirty="0" smtClean="0"/>
              <a:t> question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maybe</a:t>
            </a:r>
            <a:r>
              <a:rPr lang="fr-FR" sz="2400" dirty="0" smtClean="0"/>
              <a:t> not about </a:t>
            </a:r>
            <a:r>
              <a:rPr lang="fr-FR" sz="2400" dirty="0" err="1" smtClean="0"/>
              <a:t>which</a:t>
            </a:r>
            <a:r>
              <a:rPr lang="fr-FR" sz="2400" dirty="0" smtClean="0"/>
              <a:t> </a:t>
            </a:r>
            <a:r>
              <a:rPr lang="fr-FR" sz="2400" dirty="0" err="1" smtClean="0"/>
              <a:t>equation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best but </a:t>
            </a:r>
            <a:r>
              <a:rPr lang="fr-FR" sz="2400" dirty="0" err="1" smtClean="0"/>
              <a:t>when</a:t>
            </a:r>
            <a:r>
              <a:rPr lang="fr-FR" sz="2400" dirty="0" smtClean="0"/>
              <a:t> </a:t>
            </a:r>
            <a:r>
              <a:rPr lang="fr-FR" sz="2400" dirty="0" err="1" smtClean="0"/>
              <a:t>measured</a:t>
            </a:r>
            <a:r>
              <a:rPr lang="fr-FR" sz="2400" dirty="0" smtClean="0"/>
              <a:t> GFR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required</a:t>
            </a:r>
            <a:endParaRPr lang="fr-FR" sz="2400" dirty="0" smtClean="0"/>
          </a:p>
          <a:p>
            <a:pPr>
              <a:buNone/>
            </a:pPr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267744" y="6289575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Delanaye P, Nature Rev </a:t>
            </a:r>
            <a:r>
              <a:rPr lang="en-US" sz="1400" b="1" i="1" dirty="0" err="1" smtClean="0"/>
              <a:t>Nephrol</a:t>
            </a:r>
            <a:r>
              <a:rPr lang="en-US" sz="1400" b="1" i="1" dirty="0" smtClean="0"/>
              <a:t>, 2013, 9, 513 </a:t>
            </a:r>
            <a:endParaRPr lang="en-US" sz="14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8972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94" y="3549948"/>
            <a:ext cx="7954246" cy="275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11760" y="5373216"/>
            <a:ext cx="5688632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1035" b="9963"/>
          <a:stretch>
            <a:fillRect/>
          </a:stretch>
        </p:blipFill>
        <p:spPr bwMode="auto">
          <a:xfrm>
            <a:off x="2627784" y="1340768"/>
            <a:ext cx="323157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 = the patient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572000"/>
          </a:xfrm>
        </p:spPr>
        <p:txBody>
          <a:bodyPr/>
          <a:lstStyle/>
          <a:p>
            <a:r>
              <a:rPr lang="fr-FR" dirty="0" err="1" smtClean="0"/>
              <a:t>Serum</a:t>
            </a:r>
            <a:r>
              <a:rPr lang="fr-FR" dirty="0" smtClean="0"/>
              <a:t> creatinine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potentially</a:t>
            </a:r>
            <a:r>
              <a:rPr lang="fr-FR" dirty="0" smtClean="0"/>
              <a:t> incorrect</a:t>
            </a:r>
          </a:p>
          <a:p>
            <a:r>
              <a:rPr lang="fr-FR" dirty="0"/>
              <a:t>High </a:t>
            </a:r>
            <a:r>
              <a:rPr lang="fr-FR" dirty="0" err="1"/>
              <a:t>Precision</a:t>
            </a:r>
            <a:r>
              <a:rPr lang="fr-FR" dirty="0"/>
              <a:t> </a:t>
            </a:r>
            <a:r>
              <a:rPr lang="fr-FR" dirty="0" err="1"/>
              <a:t>required</a:t>
            </a:r>
            <a:r>
              <a:rPr lang="fr-FR" dirty="0"/>
              <a:t> (</a:t>
            </a:r>
            <a:r>
              <a:rPr lang="fr-FR" dirty="0" err="1"/>
              <a:t>drug</a:t>
            </a:r>
            <a:r>
              <a:rPr lang="fr-FR" dirty="0"/>
              <a:t> </a:t>
            </a:r>
            <a:r>
              <a:rPr lang="fr-FR" dirty="0" err="1"/>
              <a:t>toxicity</a:t>
            </a:r>
            <a:r>
              <a:rPr lang="fr-FR" dirty="0"/>
              <a:t>, </a:t>
            </a:r>
            <a:r>
              <a:rPr lang="fr-FR" dirty="0" err="1"/>
              <a:t>kidney</a:t>
            </a:r>
            <a:r>
              <a:rPr lang="fr-FR" dirty="0"/>
              <a:t> donation)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/>
          <a:p>
            <a:r>
              <a:rPr lang="en-US" dirty="0" smtClean="0"/>
              <a:t>But also in clinical research…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6604801" cy="1629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207" y="3501008"/>
            <a:ext cx="5469601" cy="2677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207" y="6252665"/>
            <a:ext cx="5628434" cy="5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EFCCDubrovnik2012</Template>
  <TotalTime>2518</TotalTime>
  <Words>1104</Words>
  <Application>Microsoft Office PowerPoint</Application>
  <PresentationFormat>Affichage à l'écran (4:3)</PresentationFormat>
  <Paragraphs>237</Paragraphs>
  <Slides>50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9" baseType="lpstr">
      <vt:lpstr>Arial</vt:lpstr>
      <vt:lpstr>Calibri</vt:lpstr>
      <vt:lpstr>Franklin Gothic Book</vt:lpstr>
      <vt:lpstr>Perpetua</vt:lpstr>
      <vt:lpstr>Symbol</vt:lpstr>
      <vt:lpstr>Times New Roman</vt:lpstr>
      <vt:lpstr>Wingdings</vt:lpstr>
      <vt:lpstr>Wingdings 2</vt:lpstr>
      <vt:lpstr>Capitaux</vt:lpstr>
      <vt:lpstr>GFR measurement by a reference method </vt:lpstr>
      <vt:lpstr>Summary</vt:lpstr>
      <vt:lpstr>The new CKD-EPI equation</vt:lpstr>
      <vt:lpstr>Présentation PowerPoint</vt:lpstr>
      <vt:lpstr>     MDRD or CKD-EPI  limitations = creatinine </vt:lpstr>
      <vt:lpstr>Présentation PowerPoint</vt:lpstr>
      <vt:lpstr>Présentation PowerPoint</vt:lpstr>
      <vt:lpstr>Indication = the patient</vt:lpstr>
      <vt:lpstr>But also in clinical research…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Summary</vt:lpstr>
      <vt:lpstr>Renal function: concept of clearance</vt:lpstr>
      <vt:lpstr>Available on the market…</vt:lpstr>
      <vt:lpstr>We have biomarkers Now, how to proceed?</vt:lpstr>
      <vt:lpstr>Urinary clearance</vt:lpstr>
      <vt:lpstr>Présentation PowerPoint</vt:lpstr>
      <vt:lpstr>Are they equivalent?</vt:lpstr>
      <vt:lpstr>Plasma v urinary: Are they equivalent?</vt:lpstr>
      <vt:lpstr>Plasma versus Urinary clearances</vt:lpstr>
      <vt:lpstr>Urinary and plasma methods: pro-con</vt:lpstr>
      <vt:lpstr>Several plasma clearance procedures are available on the market…</vt:lpstr>
      <vt:lpstr>Available on the market…</vt:lpstr>
      <vt:lpstr>Are they equivalent?</vt:lpstr>
      <vt:lpstr>EDTA versus iohexol</vt:lpstr>
      <vt:lpstr>Iothalamate versus iohexol</vt:lpstr>
      <vt:lpstr>Présentation PowerPoint</vt:lpstr>
      <vt:lpstr>Need for Standardization</vt:lpstr>
      <vt:lpstr>Standardization for the marker</vt:lpstr>
      <vt:lpstr>Standardization for procedure</vt:lpstr>
      <vt:lpstr>Iohexol in CHU of Liège</vt:lpstr>
      <vt:lpstr>Présentation PowerPoint</vt:lpstr>
      <vt:lpstr>Standardization for the measurement</vt:lpstr>
      <vt:lpstr>Présentation PowerPoint</vt:lpstr>
      <vt:lpstr>Présentation PowerPoint</vt:lpstr>
      <vt:lpstr>Présentation PowerPoint</vt:lpstr>
      <vt:lpstr>Présentation PowerPoint</vt:lpstr>
      <vt:lpstr>HPLC versus Mass spectrometry</vt:lpstr>
      <vt:lpstr>Présentation PowerPoint</vt:lpstr>
      <vt:lpstr>Never forget biological variation…</vt:lpstr>
      <vt:lpstr>Conclusions</vt:lpstr>
      <vt:lpstr>Présentation PowerPoint</vt:lpstr>
      <vt:lpstr>Présentation PowerPoint</vt:lpstr>
    </vt:vector>
  </TitlesOfParts>
  <Company>ULg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Méthodes de référence Quel marqueur? Quelle méthode?</dc:title>
  <dc:creator>pdelanaye</dc:creator>
  <cp:lastModifiedBy>PDelanaye</cp:lastModifiedBy>
  <cp:revision>78</cp:revision>
  <dcterms:created xsi:type="dcterms:W3CDTF">2013-03-18T08:26:41Z</dcterms:created>
  <dcterms:modified xsi:type="dcterms:W3CDTF">2016-10-14T12:37:57Z</dcterms:modified>
</cp:coreProperties>
</file>