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"/>
  </p:notesMasterIdLst>
  <p:handoutMasterIdLst>
    <p:handoutMasterId r:id="rId4"/>
  </p:handoutMasterIdLst>
  <p:sldIdLst>
    <p:sldId id="327" r:id="rId2"/>
  </p:sldIdLst>
  <p:sldSz cx="30279975" cy="42808525"/>
  <p:notesSz cx="6797675" cy="9926638"/>
  <p:defaultTextStyle>
    <a:defPPr>
      <a:defRPr lang="nl-B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62">
          <p15:clr>
            <a:srgbClr val="A4A3A4"/>
          </p15:clr>
        </p15:guide>
        <p15:guide id="2" pos="185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9900"/>
    <a:srgbClr val="FF33CC"/>
    <a:srgbClr val="00407A"/>
    <a:srgbClr val="52BDEC"/>
    <a:srgbClr val="86BCE5"/>
    <a:srgbClr val="000408"/>
    <a:srgbClr val="00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3" autoAdjust="0"/>
    <p:restoredTop sz="95238" autoAdjust="0"/>
  </p:normalViewPr>
  <p:slideViewPr>
    <p:cSldViewPr snapToObjects="1" showGuides="1">
      <p:cViewPr>
        <p:scale>
          <a:sx n="35" d="100"/>
          <a:sy n="35" d="100"/>
        </p:scale>
        <p:origin x="1278" y="-4266"/>
      </p:cViewPr>
      <p:guideLst>
        <p:guide orient="horz" pos="20562"/>
        <p:guide pos="185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6/11/2015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6/11/2015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250" y="4689750"/>
            <a:ext cx="5709333" cy="4494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txStyles>
    <p:titleStyle>
      <a:lvl1pPr algn="l" defTabSz="4176431" rtl="0" eaLnBrk="1" latinLnBrk="0" hangingPunct="1">
        <a:spcBef>
          <a:spcPct val="0"/>
        </a:spcBef>
        <a:buNone/>
        <a:defRPr sz="164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44264" indent="-1644264" algn="l" defTabSz="4176431" rtl="0" eaLnBrk="1" latinLnBrk="0" hangingPunct="1">
        <a:spcBef>
          <a:spcPts val="2649"/>
        </a:spcBef>
        <a:buSzPct val="110000"/>
        <a:buFont typeface="Arial" pitchFamily="34" charset="0"/>
        <a:buChar char="•"/>
        <a:defRPr sz="11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3288528" indent="-1645922" algn="l" defTabSz="4176431" rtl="0" eaLnBrk="1" latinLnBrk="0" hangingPunct="1">
        <a:spcBef>
          <a:spcPts val="2649"/>
        </a:spcBef>
        <a:buSzPct val="75000"/>
        <a:buFont typeface="Courier New" pitchFamily="49" charset="0"/>
        <a:buChar char="o"/>
        <a:defRPr sz="11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4521726" indent="-123319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5336550" indent="-822132" algn="l" defTabSz="4176431" rtl="0" eaLnBrk="1" latinLnBrk="0" hangingPunct="1">
        <a:spcBef>
          <a:spcPts val="1736"/>
        </a:spcBef>
        <a:buSzPct val="80000"/>
        <a:buFont typeface="Arial" pitchFamily="34" charset="0"/>
        <a:buChar char="•"/>
        <a:defRPr sz="73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6112382" indent="-819337" algn="l" defTabSz="4176431" rtl="0" eaLnBrk="1" latinLnBrk="0" hangingPunct="1">
        <a:spcBef>
          <a:spcPts val="1736"/>
        </a:spcBef>
        <a:buFont typeface="Arial" pitchFamily="34" charset="0"/>
        <a:buChar char="-"/>
        <a:defRPr lang="nl-BE" sz="73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/>
        </p:nvSpPr>
        <p:spPr>
          <a:xfrm>
            <a:off x="21691" y="6560744"/>
            <a:ext cx="30204000" cy="3621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725" tIns="106861" rIns="213725" bIns="106861" rtlCol="0" anchor="ctr"/>
          <a:lstStyle/>
          <a:p>
            <a:pPr lvl="0" algn="ctr"/>
            <a:endParaRPr lang="nl-BE"/>
          </a:p>
        </p:txBody>
      </p:sp>
      <p:pic>
        <p:nvPicPr>
          <p:cNvPr id="5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1" y="5562502"/>
            <a:ext cx="5591850" cy="1996484"/>
          </a:xfrm>
          <a:prstGeom prst="rect">
            <a:avLst/>
          </a:prstGeom>
        </p:spPr>
      </p:pic>
      <p:pic>
        <p:nvPicPr>
          <p:cNvPr id="6" name="Picture 9" descr="E:\TE\administratie\Prometheus_for_PowerPoint.png"/>
          <p:cNvPicPr>
            <a:picLocks noChangeAspect="1" noChangeArrowheads="1"/>
          </p:cNvPicPr>
          <p:nvPr/>
        </p:nvPicPr>
        <p:blipFill>
          <a:blip r:embed="rId3" cstate="print"/>
          <a:srcRect b="29686"/>
          <a:stretch>
            <a:fillRect/>
          </a:stretch>
        </p:blipFill>
        <p:spPr bwMode="auto">
          <a:xfrm>
            <a:off x="27261178" y="233910"/>
            <a:ext cx="2784465" cy="28829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68846" y="320942"/>
            <a:ext cx="24271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B0F0"/>
                </a:solidFill>
                <a:cs typeface="Times New Roman" panose="02020603050405020304" pitchFamily="18" charset="0"/>
              </a:rPr>
              <a:t>Investigating </a:t>
            </a:r>
            <a:r>
              <a:rPr lang="en-US" sz="7200" i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in vitro </a:t>
            </a:r>
            <a:r>
              <a:rPr lang="en-US" sz="72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calcium dissolution using </a:t>
            </a:r>
            <a:r>
              <a:rPr lang="en-US" sz="7200" dirty="0">
                <a:solidFill>
                  <a:srgbClr val="00B0F0"/>
                </a:solidFill>
                <a:cs typeface="Times New Roman" panose="02020603050405020304" pitchFamily="18" charset="0"/>
              </a:rPr>
              <a:t>a mathematical model</a:t>
            </a:r>
            <a:endParaRPr lang="en-IE" sz="7200" baseline="300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545" y="2965022"/>
            <a:ext cx="269769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4400" dirty="0">
                <a:solidFill>
                  <a:srgbClr val="00B0F0"/>
                </a:solidFill>
                <a:cs typeface="Times New Roman" panose="02020603050405020304" pitchFamily="18" charset="0"/>
              </a:rPr>
              <a:t>V. </a:t>
            </a:r>
            <a:r>
              <a:rPr lang="en-IE" sz="4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Manhas</a:t>
            </a:r>
            <a:r>
              <a:rPr lang="en-IE" sz="4400" baseline="300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1,3,4</a:t>
            </a:r>
            <a:r>
              <a:rPr lang="en-IE" sz="4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, </a:t>
            </a:r>
            <a:r>
              <a:rPr lang="en-IE" sz="4400" dirty="0">
                <a:solidFill>
                  <a:srgbClr val="00B0F0"/>
                </a:solidFill>
                <a:cs typeface="Times New Roman" panose="02020603050405020304" pitchFamily="18" charset="0"/>
              </a:rPr>
              <a:t>Y. </a:t>
            </a:r>
            <a:r>
              <a:rPr lang="en-IE" sz="4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Guyot</a:t>
            </a:r>
            <a:r>
              <a:rPr lang="en-IE" sz="4400" baseline="300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1,4</a:t>
            </a:r>
            <a:r>
              <a:rPr lang="en-IE" sz="4400" dirty="0">
                <a:solidFill>
                  <a:srgbClr val="00B0F0"/>
                </a:solidFill>
                <a:cs typeface="Times New Roman" panose="02020603050405020304" pitchFamily="18" charset="0"/>
              </a:rPr>
              <a:t>, G. </a:t>
            </a:r>
            <a:r>
              <a:rPr lang="en-IE" sz="4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Kerckhofs</a:t>
            </a:r>
            <a:r>
              <a:rPr lang="en-IE" sz="4400" baseline="30000" dirty="0">
                <a:solidFill>
                  <a:srgbClr val="00B0F0"/>
                </a:solidFill>
                <a:cs typeface="Times New Roman" panose="02020603050405020304" pitchFamily="18" charset="0"/>
              </a:rPr>
              <a:t>2</a:t>
            </a:r>
            <a:r>
              <a:rPr lang="en-IE" sz="4400" baseline="300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,4</a:t>
            </a:r>
            <a:r>
              <a:rPr lang="en-IE" sz="4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, Y.C</a:t>
            </a:r>
            <a:r>
              <a:rPr lang="en-IE" sz="4400" dirty="0">
                <a:solidFill>
                  <a:srgbClr val="00B0F0"/>
                </a:solidFill>
                <a:cs typeface="Times New Roman" panose="02020603050405020304" pitchFamily="18" charset="0"/>
              </a:rPr>
              <a:t>. </a:t>
            </a:r>
            <a:r>
              <a:rPr lang="en-IE" sz="4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Chai</a:t>
            </a:r>
            <a:r>
              <a:rPr lang="en-IE" sz="4400" baseline="300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2,4</a:t>
            </a:r>
            <a:r>
              <a:rPr lang="en-IE" sz="4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and </a:t>
            </a:r>
            <a:r>
              <a:rPr lang="en-IE" sz="4400" dirty="0">
                <a:solidFill>
                  <a:srgbClr val="00B0F0"/>
                </a:solidFill>
                <a:cs typeface="Times New Roman" panose="02020603050405020304" pitchFamily="18" charset="0"/>
              </a:rPr>
              <a:t>L. </a:t>
            </a:r>
            <a:r>
              <a:rPr lang="en-IE" sz="4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Geris</a:t>
            </a:r>
            <a:r>
              <a:rPr lang="en-IE" sz="4400" baseline="300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1,3,4  </a:t>
            </a:r>
            <a:endParaRPr lang="nl-BE" sz="4400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IE" sz="5400" baseline="300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 </a:t>
            </a:r>
            <a:endParaRPr lang="nl-BE" sz="54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61139"/>
            <a:ext cx="28008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Liege, Biomechanics Research Unit, 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Belgium</a:t>
            </a:r>
            <a:r>
              <a:rPr lang="en-GB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Leuven, Skeletal Biology and Engineering Research Center, 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Belgium</a:t>
            </a:r>
            <a:r>
              <a:rPr lang="en-GB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 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Leuven,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Department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Mechanical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Engineering,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Belgium</a:t>
            </a:r>
            <a:r>
              <a:rPr lang="en-GB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 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Leuven,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Prometheus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Division of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Skeletal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Tissue Engineering,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Belgium</a:t>
            </a:r>
            <a:endParaRPr lang="en-GB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545" y="41506096"/>
            <a:ext cx="288357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This work is part of Prometheus, the KU Leuven R&amp;D Division of Skeletal Tissue Engineering (http://www.kuleuven.be/prometheus).</a:t>
            </a:r>
          </a:p>
          <a:p>
            <a:pPr algn="ctr"/>
            <a:r>
              <a:rPr lang="en-IE" sz="2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research leading to these results has received funding from </a:t>
            </a:r>
            <a:r>
              <a:rPr lang="en-US" sz="2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European Research Council under the European Union's Seventh Framework Programme (FP/2007-2013) / ERC Grant Agreements n. 279100; from </a:t>
            </a:r>
            <a:r>
              <a:rPr lang="en-IE" sz="2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Belgian National Fund for Scientific Research (FNRS) Grant  FRFC 2.4564.12 </a:t>
            </a:r>
            <a:r>
              <a:rPr lang="en-US" sz="2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and from </a:t>
            </a:r>
            <a:r>
              <a:rPr lang="en-US" sz="2600" dirty="0">
                <a:solidFill>
                  <a:schemeClr val="bg1"/>
                </a:solidFill>
                <a:cs typeface="Times New Roman" panose="02020603050405020304" pitchFamily="18" charset="0"/>
              </a:rPr>
              <a:t>the special research fund of the KU Leuven (GOA/13/016).</a:t>
            </a:r>
            <a:endParaRPr lang="nl-BE" sz="2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2" descr="E:\Documents\luik\Graphic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97" y="5605679"/>
            <a:ext cx="4784027" cy="1953307"/>
          </a:xfrm>
          <a:prstGeom prst="rect">
            <a:avLst/>
          </a:prstGeom>
          <a:noFill/>
          <a:ln w="9525"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Documents\website\BioMech_logo\BioMech_logo\screen RGB\RGB Color negative\BioMech_logo_beeldscherm_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55"/>
          <a:stretch/>
        </p:blipFill>
        <p:spPr bwMode="auto">
          <a:xfrm>
            <a:off x="27681499" y="3114230"/>
            <a:ext cx="2364144" cy="25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38387" y="8366330"/>
            <a:ext cx="28800000" cy="4386907"/>
          </a:xfrm>
          <a:prstGeom prst="rect">
            <a:avLst/>
          </a:prstGeom>
          <a:solidFill>
            <a:schemeClr val="bg1"/>
          </a:solidFill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algn="ctr"/>
            <a:endParaRPr lang="en-IE" sz="3600" dirty="0" smtClean="0"/>
          </a:p>
          <a:p>
            <a:pPr algn="ctr"/>
            <a:endParaRPr lang="en-IE" sz="3600" dirty="0"/>
          </a:p>
          <a:p>
            <a:pPr algn="ctr"/>
            <a:endParaRPr lang="en-IE" sz="3600" dirty="0" smtClean="0"/>
          </a:p>
          <a:p>
            <a:pPr algn="ctr"/>
            <a:endParaRPr lang="en-IE" sz="3600" dirty="0"/>
          </a:p>
          <a:p>
            <a:pPr algn="ctr"/>
            <a:endParaRPr lang="en-IE" sz="3600" dirty="0" smtClean="0"/>
          </a:p>
          <a:p>
            <a:pPr algn="ctr"/>
            <a:endParaRPr lang="en-IE" sz="3600" dirty="0"/>
          </a:p>
          <a:p>
            <a:pPr algn="ctr"/>
            <a:endParaRPr lang="en-IE" sz="36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2547699" y="7699292"/>
            <a:ext cx="5218654" cy="1247586"/>
          </a:xfrm>
          <a:prstGeom prst="rect">
            <a:avLst/>
          </a:prstGeom>
          <a:solidFill>
            <a:schemeClr val="accent3"/>
          </a:solidFill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fr-BE" sz="4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INTRODUCTION</a:t>
            </a:r>
            <a:endParaRPr lang="en-US" sz="4800" b="1" dirty="0" err="1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387" y="13630471"/>
            <a:ext cx="28800000" cy="5544000"/>
          </a:xfrm>
          <a:prstGeom prst="rect">
            <a:avLst/>
          </a:prstGeom>
          <a:solidFill>
            <a:schemeClr val="bg1"/>
          </a:solidFill>
          <a:ln w="127000" cap="flat">
            <a:solidFill>
              <a:srgbClr val="00407A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>
              <a:buNone/>
            </a:pPr>
            <a:endParaRPr lang="en-US" sz="3600" smtClean="0"/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smtClean="0"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79547" y="13027884"/>
            <a:ext cx="8006706" cy="1247586"/>
          </a:xfrm>
          <a:prstGeom prst="rect">
            <a:avLst/>
          </a:prstGeom>
          <a:solidFill>
            <a:srgbClr val="52BDEC"/>
          </a:solidFill>
          <a:ln w="127000" cap="flat">
            <a:solidFill>
              <a:schemeClr val="tx2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fr-BE" sz="4800" b="1" dirty="0" smtClean="0">
                <a:cs typeface="Times New Roman" panose="02020603050405020304" pitchFamily="18" charset="0"/>
              </a:rPr>
              <a:t>MATERIALS &amp; METHODS</a:t>
            </a:r>
            <a:endParaRPr lang="en-US" sz="4800" b="1" dirty="0" err="1" smtClean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8387" y="20018737"/>
                <a:ext cx="7927650" cy="21456000"/>
              </a:xfrm>
              <a:prstGeom prst="rect">
                <a:avLst/>
              </a:prstGeom>
              <a:ln w="127000" cap="flat">
                <a:solidFill>
                  <a:schemeClr val="tx1"/>
                </a:solidFill>
                <a:round/>
              </a:ln>
              <a:effectLst>
                <a:softEdge rad="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252000" tIns="252000" rIns="252000" bIns="252000" rtlCol="0">
                <a:spAutoFit/>
              </a:bodyPr>
              <a:lstStyle/>
              <a:p>
                <a:pPr algn="just"/>
                <a:endParaRPr lang="en-US" sz="3600" dirty="0" smtClean="0">
                  <a:cs typeface="Times New Roman" panose="02020603050405020304" pitchFamily="18" charset="0"/>
                </a:endParaRPr>
              </a:p>
              <a:p>
                <a:r>
                  <a:rPr lang="en-US" sz="3600" dirty="0"/>
                  <a:t>In this </a:t>
                </a:r>
                <a:r>
                  <a:rPr lang="en-US" sz="3600" dirty="0" smtClean="0"/>
                  <a:t>model, the </a:t>
                </a:r>
                <a:r>
                  <a:rPr lang="en-US" sz="3600" dirty="0"/>
                  <a:t>concentration change of dissolved Ca</a:t>
                </a:r>
                <a:r>
                  <a:rPr lang="en-US" sz="3600" baseline="30000" dirty="0"/>
                  <a:t>2+</a:t>
                </a:r>
                <a:r>
                  <a:rPr lang="en-US" sz="3600" dirty="0"/>
                  <a:t> ions with time was described using diffusion-dissolution-reaction </a:t>
                </a:r>
                <a:r>
                  <a:rPr lang="en-US" sz="3600" dirty="0" smtClean="0"/>
                  <a:t>equation:</a:t>
                </a:r>
                <a:endParaRPr lang="en-US" sz="3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𝑃𝐵𝑆</m:t>
                              </m:r>
                            </m:sub>
                          </m:sSub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𝑠𝑜𝑙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dirty="0"/>
                  <a:t>where </a:t>
                </a:r>
                <a:r>
                  <a:rPr lang="en-US" sz="3600" i="1" dirty="0"/>
                  <a:t>C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is </a:t>
                </a:r>
                <a:r>
                  <a:rPr lang="en-US" sz="3600" dirty="0"/>
                  <a:t>dissolved Ca</a:t>
                </a:r>
                <a:r>
                  <a:rPr lang="en-US" sz="3600" baseline="30000" dirty="0"/>
                  <a:t>2+</a:t>
                </a:r>
                <a:r>
                  <a:rPr lang="en-US" sz="3600" dirty="0"/>
                  <a:t> ions concentration (</a:t>
                </a:r>
                <a:r>
                  <a:rPr lang="en-US" sz="3600" dirty="0" err="1"/>
                  <a:t>mM</a:t>
                </a:r>
                <a:r>
                  <a:rPr lang="en-US" sz="3600" dirty="0"/>
                  <a:t>), </a:t>
                </a:r>
                <a:r>
                  <a:rPr lang="en-US" sz="3600" i="1" dirty="0"/>
                  <a:t>D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is </a:t>
                </a:r>
                <a:r>
                  <a:rPr lang="en-US" sz="3600" dirty="0"/>
                  <a:t>diffusion coefficient (m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/s), </a:t>
                </a:r>
                <a:r>
                  <a:rPr lang="en-US" sz="3600" i="1" dirty="0" err="1"/>
                  <a:t>k</a:t>
                </a:r>
                <a:r>
                  <a:rPr lang="en-US" sz="3600" i="1" baseline="-25000" dirty="0" err="1"/>
                  <a:t>dc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is </a:t>
                </a:r>
                <a:r>
                  <a:rPr lang="en-US" sz="3600" dirty="0"/>
                  <a:t>dissolution constant (m</a:t>
                </a:r>
                <a:r>
                  <a:rPr lang="en-US" sz="3600" baseline="30000" dirty="0"/>
                  <a:t>-1</a:t>
                </a:r>
                <a:r>
                  <a:rPr lang="en-US" sz="3600" dirty="0"/>
                  <a:t>), </a:t>
                </a:r>
                <a:r>
                  <a:rPr lang="en-US" sz="3600" i="1" dirty="0"/>
                  <a:t>S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is </a:t>
                </a:r>
                <a:r>
                  <a:rPr lang="en-US" sz="3600" dirty="0" err="1"/>
                  <a:t>CaP</a:t>
                </a:r>
                <a:r>
                  <a:rPr lang="en-US" sz="3600" dirty="0"/>
                  <a:t> surface area (m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) calculated </a:t>
                </a:r>
                <a:r>
                  <a:rPr lang="en-US" sz="3600" dirty="0" smtClean="0"/>
                  <a:t>from </a:t>
                </a:r>
                <a:r>
                  <a:rPr lang="en-US" sz="3600" dirty="0"/>
                  <a:t>input </a:t>
                </a:r>
                <a:r>
                  <a:rPr lang="en-US" sz="3600" dirty="0" err="1"/>
                  <a:t>nanoCT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image, </a:t>
                </a:r>
                <a:r>
                  <a:rPr lang="en-US" sz="3600" i="1" dirty="0" smtClean="0"/>
                  <a:t>V</a:t>
                </a:r>
                <a:r>
                  <a:rPr lang="en-US" sz="3600" i="1" baseline="-25000" dirty="0" smtClean="0"/>
                  <a:t>PBS</a:t>
                </a:r>
                <a:r>
                  <a:rPr lang="en-US" sz="3600" dirty="0" smtClean="0"/>
                  <a:t> is </a:t>
                </a:r>
                <a:r>
                  <a:rPr lang="en-US" sz="3600" dirty="0"/>
                  <a:t>PBS volume (1.5 x 10</a:t>
                </a:r>
                <a:r>
                  <a:rPr lang="en-US" sz="3600" baseline="30000" dirty="0"/>
                  <a:t>-5</a:t>
                </a:r>
                <a:r>
                  <a:rPr lang="en-US" sz="3600" dirty="0"/>
                  <a:t> m</a:t>
                </a:r>
                <a:r>
                  <a:rPr lang="en-US" sz="3600" baseline="30000" dirty="0"/>
                  <a:t>3</a:t>
                </a:r>
                <a:r>
                  <a:rPr lang="en-US" sz="3600" dirty="0"/>
                  <a:t>) and </a:t>
                </a:r>
                <a:r>
                  <a:rPr lang="en-US" sz="3600" i="1" dirty="0" err="1"/>
                  <a:t>C</a:t>
                </a:r>
                <a:r>
                  <a:rPr lang="en-US" sz="3600" i="1" baseline="-25000" dirty="0" err="1"/>
                  <a:t>sol</a:t>
                </a:r>
                <a:r>
                  <a:rPr lang="en-US" sz="3600" i="1" baseline="-25000" dirty="0"/>
                  <a:t> </a:t>
                </a:r>
                <a:r>
                  <a:rPr lang="en-US" sz="3600" dirty="0" smtClean="0"/>
                  <a:t>is </a:t>
                </a:r>
                <a:r>
                  <a:rPr lang="en-US" sz="3600" dirty="0"/>
                  <a:t>solubility of </a:t>
                </a:r>
                <a:r>
                  <a:rPr lang="en-US" sz="3600" dirty="0" smtClean="0"/>
                  <a:t>Ca</a:t>
                </a:r>
                <a:r>
                  <a:rPr lang="en-US" sz="3600" baseline="30000" dirty="0" smtClean="0"/>
                  <a:t>2</a:t>
                </a:r>
                <a:r>
                  <a:rPr lang="en-US" sz="3600" baseline="30000" dirty="0"/>
                  <a:t>+</a:t>
                </a:r>
                <a:r>
                  <a:rPr lang="en-US" sz="3600" dirty="0"/>
                  <a:t> ions in PBS (</a:t>
                </a:r>
                <a:r>
                  <a:rPr lang="en-US" sz="3600" dirty="0" err="1"/>
                  <a:t>mM</a:t>
                </a:r>
                <a:r>
                  <a:rPr lang="en-US" sz="3600" dirty="0" smtClean="0"/>
                  <a:t>)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6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𝛺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is </a:t>
                </a:r>
                <a:r>
                  <a:rPr lang="en-US" sz="3600" dirty="0"/>
                  <a:t>indicator function of the scaffold </a:t>
                </a:r>
                <a:r>
                  <a:rPr lang="en-US" sz="3600" dirty="0" smtClean="0"/>
                  <a:t>domain: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l-BE" sz="36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3600" baseline="-25000" dirty="0" smtClean="0"/>
                  <a:t>Ω1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:=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𝛺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 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&gt;0)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 ∉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𝛺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 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≤0)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 smtClean="0"/>
                  <a:t>	</a:t>
                </a:r>
                <a:endParaRPr lang="en-US" sz="3600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smtClean="0"/>
                  <a:t>The motion of the interface (</a:t>
                </a:r>
                <a:r>
                  <a:rPr lang="en-US" sz="3600" i="1" dirty="0" smtClean="0"/>
                  <a:t>Γ</a:t>
                </a:r>
                <a:r>
                  <a:rPr lang="en-US" sz="3600" dirty="0" smtClean="0"/>
                  <a:t>) in the normal direction was described by the level-set equation with a velocity field </a:t>
                </a:r>
                <a:r>
                  <a:rPr lang="en-US" sz="3600" i="1" dirty="0" smtClean="0"/>
                  <a:t>v </a:t>
                </a:r>
                <a:r>
                  <a:rPr lang="en-US" sz="3600" dirty="0" smtClean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𝜕𝜑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𝛻𝜑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</a:t>
                </a:r>
                <a:endParaRPr lang="en-GB" sz="3600" dirty="0"/>
              </a:p>
              <a:p>
                <a:pPr algn="ctr"/>
                <a:r>
                  <a:rPr lang="en-GB" sz="3600" dirty="0"/>
                  <a:t>w</a:t>
                </a:r>
                <a:r>
                  <a:rPr lang="en-GB" sz="3600" dirty="0" smtClean="0"/>
                  <a:t>here,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lang="nl-BE" sz="36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l-BE" sz="3600" i="1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600" dirty="0"/>
                  <a:t>	</a:t>
                </a:r>
                <a:endParaRPr lang="en-US" sz="3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Initial condition: </a:t>
                </a:r>
              </a:p>
              <a:p>
                <a:pPr algn="just"/>
                <a:r>
                  <a:rPr lang="en-US" sz="3600" dirty="0"/>
                  <a:t>C (0, </a:t>
                </a:r>
                <a:r>
                  <a:rPr lang="nl-BE" sz="3600" i="1" dirty="0"/>
                  <a:t>Ω</a:t>
                </a:r>
                <a:r>
                  <a:rPr lang="en-US" sz="3600" dirty="0"/>
                  <a:t>) = 0 for dissolved Ca</a:t>
                </a:r>
                <a:r>
                  <a:rPr lang="en-US" sz="3600" baseline="30000" dirty="0"/>
                  <a:t>2+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ions</a:t>
                </a:r>
              </a:p>
              <a:p>
                <a:pPr algn="just"/>
                <a:endParaRPr lang="en-US" sz="36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Boundary condition:</a:t>
                </a:r>
              </a:p>
              <a:p>
                <a:pPr algn="just"/>
                <a:r>
                  <a:rPr lang="en-US" sz="3600" dirty="0" smtClean="0"/>
                  <a:t>No-flux homogenous </a:t>
                </a:r>
                <a:r>
                  <a:rPr lang="en-US" sz="3600" dirty="0"/>
                  <a:t>Neumann boundary condition </a:t>
                </a:r>
                <a:r>
                  <a:rPr lang="en-US" sz="3600" dirty="0" smtClean="0"/>
                  <a:t>implemented on </a:t>
                </a:r>
                <a:r>
                  <a:rPr lang="en-US" sz="3600" dirty="0"/>
                  <a:t>∂Ω as shown below</a:t>
                </a:r>
                <a:r>
                  <a:rPr lang="en-US" sz="3600" dirty="0" smtClean="0"/>
                  <a:t>:</a:t>
                </a:r>
                <a:endParaRPr lang="en-GB" sz="3600" dirty="0">
                  <a:effectLst/>
                </a:endParaRPr>
              </a:p>
              <a:p>
                <a:pPr algn="ctr"/>
                <a:r>
                  <a:rPr lang="en-GB" sz="3600" dirty="0" smtClean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600" dirty="0"/>
                  <a:t> 	</a:t>
                </a:r>
                <a:endParaRPr lang="en-US" sz="3600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87" y="20018737"/>
                <a:ext cx="7927650" cy="21456000"/>
              </a:xfrm>
              <a:prstGeom prst="rect">
                <a:avLst/>
              </a:prstGeom>
              <a:blipFill rotWithShape="0">
                <a:blip r:embed="rId6"/>
                <a:stretch>
                  <a:fillRect r="-378"/>
                </a:stretch>
              </a:blipFill>
              <a:ln w="127000" cap="flat">
                <a:solidFill>
                  <a:schemeClr val="tx1"/>
                </a:solidFill>
                <a:round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106539" y="19388038"/>
            <a:ext cx="4946575" cy="1247586"/>
          </a:xfrm>
          <a:prstGeom prst="rect">
            <a:avLst/>
          </a:prstGeom>
          <a:solidFill>
            <a:srgbClr val="52BDEC"/>
          </a:solidFill>
          <a:ln w="127000" cap="flat">
            <a:solidFill>
              <a:srgbClr val="00407A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 anchor="ctr">
            <a:spAutoFit/>
          </a:bodyPr>
          <a:lstStyle/>
          <a:p>
            <a:pPr marL="0" indent="0" algn="ctr">
              <a:buNone/>
            </a:pPr>
            <a:r>
              <a:rPr lang="fr-BE" sz="4800" b="1" dirty="0" smtClean="0">
                <a:cs typeface="Times New Roman" panose="02020603050405020304" pitchFamily="18" charset="0"/>
              </a:rPr>
              <a:t>MODEL SETUP</a:t>
            </a:r>
            <a:endParaRPr lang="en-US" sz="4800" b="1" dirty="0" err="1" smtClean="0"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980747" y="33861646"/>
            <a:ext cx="7596000" cy="3463577"/>
          </a:xfrm>
          <a:prstGeom prst="rect">
            <a:avLst/>
          </a:prstGeom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endParaRPr lang="nl-BE" sz="3200" dirty="0" smtClean="0"/>
          </a:p>
          <a:p>
            <a:r>
              <a:rPr lang="nl-BE" sz="3200" dirty="0" smtClean="0"/>
              <a:t>[1</a:t>
            </a:r>
            <a:r>
              <a:rPr lang="nl-BE" sz="3200" dirty="0"/>
              <a:t>] Lanao RPF et al., </a:t>
            </a:r>
            <a:r>
              <a:rPr lang="nl-BE" sz="3200" i="1" dirty="0"/>
              <a:t>Biomaterials</a:t>
            </a:r>
            <a:r>
              <a:rPr lang="nl-BE" sz="3200" dirty="0"/>
              <a:t> </a:t>
            </a:r>
            <a:r>
              <a:rPr lang="nl-BE" sz="3200" dirty="0" smtClean="0"/>
              <a:t>2011.</a:t>
            </a:r>
            <a:endParaRPr lang="en-GB" sz="3200" dirty="0"/>
          </a:p>
          <a:p>
            <a:r>
              <a:rPr lang="nl-BE" sz="3200" dirty="0"/>
              <a:t>[2] Carlier A et al., </a:t>
            </a:r>
            <a:r>
              <a:rPr lang="nl-BE" sz="3200" i="1" dirty="0"/>
              <a:t>Acta biomaterialia</a:t>
            </a:r>
            <a:r>
              <a:rPr lang="nl-BE" sz="3200" dirty="0"/>
              <a:t> 2011.</a:t>
            </a:r>
            <a:endParaRPr lang="en-GB" sz="3200" dirty="0"/>
          </a:p>
          <a:p>
            <a:r>
              <a:rPr lang="nl-BE" sz="3200" dirty="0"/>
              <a:t>[3] Bohner M et al., </a:t>
            </a:r>
            <a:r>
              <a:rPr lang="nl-BE" sz="3200" i="1" dirty="0"/>
              <a:t>Biomaterials</a:t>
            </a:r>
            <a:r>
              <a:rPr lang="nl-BE" sz="3200" dirty="0"/>
              <a:t> 2004.</a:t>
            </a:r>
            <a:endParaRPr lang="en-GB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21980747" y="38182126"/>
            <a:ext cx="7596000" cy="3278911"/>
          </a:xfrm>
          <a:prstGeom prst="rect">
            <a:avLst/>
          </a:prstGeom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just">
              <a:buNone/>
            </a:pPr>
            <a:endParaRPr lang="fr-BE" sz="36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BE" sz="3600" dirty="0" smtClean="0">
                <a:cs typeface="Times New Roman" panose="02020603050405020304" pitchFamily="18" charset="0"/>
              </a:rPr>
              <a:t>Varun Manhas / </a:t>
            </a:r>
            <a:r>
              <a:rPr lang="fr-BE" sz="3600" dirty="0" err="1" smtClean="0">
                <a:cs typeface="Times New Roman" panose="02020603050405020304" pitchFamily="18" charset="0"/>
              </a:rPr>
              <a:t>Liesbet</a:t>
            </a:r>
            <a:r>
              <a:rPr lang="fr-BE" sz="3600" dirty="0" smtClean="0">
                <a:cs typeface="Times New Roman" panose="02020603050405020304" pitchFamily="18" charset="0"/>
              </a:rPr>
              <a:t> </a:t>
            </a:r>
            <a:r>
              <a:rPr lang="fr-BE" sz="3600" dirty="0" err="1" smtClean="0">
                <a:cs typeface="Times New Roman" panose="02020603050405020304" pitchFamily="18" charset="0"/>
              </a:rPr>
              <a:t>Geris</a:t>
            </a:r>
            <a:r>
              <a:rPr lang="fr-BE" sz="3600" dirty="0" smtClean="0"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fr-BE" sz="3600" dirty="0" err="1" smtClean="0">
                <a:cs typeface="Times New Roman" panose="02020603050405020304" pitchFamily="18" charset="0"/>
              </a:rPr>
              <a:t>Biomechanics</a:t>
            </a:r>
            <a:r>
              <a:rPr lang="fr-BE" sz="3600" dirty="0" smtClean="0">
                <a:cs typeface="Times New Roman" panose="02020603050405020304" pitchFamily="18" charset="0"/>
              </a:rPr>
              <a:t> </a:t>
            </a:r>
            <a:r>
              <a:rPr lang="fr-BE" sz="3600" dirty="0" err="1" smtClean="0">
                <a:cs typeface="Times New Roman" panose="02020603050405020304" pitchFamily="18" charset="0"/>
              </a:rPr>
              <a:t>Research</a:t>
            </a:r>
            <a:r>
              <a:rPr lang="fr-BE" sz="3600" dirty="0" smtClean="0">
                <a:cs typeface="Times New Roman" panose="02020603050405020304" pitchFamily="18" charset="0"/>
              </a:rPr>
              <a:t> Unit, </a:t>
            </a:r>
            <a:r>
              <a:rPr lang="fr-BE" sz="3600" dirty="0" err="1" smtClean="0">
                <a:cs typeface="Times New Roman" panose="02020603050405020304" pitchFamily="18" charset="0"/>
              </a:rPr>
              <a:t>University</a:t>
            </a:r>
            <a:r>
              <a:rPr lang="fr-BE" sz="3600" dirty="0" smtClean="0">
                <a:cs typeface="Times New Roman" panose="02020603050405020304" pitchFamily="18" charset="0"/>
              </a:rPr>
              <a:t> of </a:t>
            </a:r>
            <a:r>
              <a:rPr lang="fr-BE" sz="3600" dirty="0" err="1" smtClean="0">
                <a:cs typeface="Times New Roman" panose="02020603050405020304" pitchFamily="18" charset="0"/>
              </a:rPr>
              <a:t>Liege</a:t>
            </a:r>
            <a:endParaRPr lang="fr-BE" sz="36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BE" sz="3600" dirty="0" smtClean="0">
                <a:cs typeface="Times New Roman" panose="02020603050405020304" pitchFamily="18" charset="0"/>
              </a:rPr>
              <a:t>liesbet.geris@ulg.ac.be</a:t>
            </a:r>
            <a:endParaRPr lang="fr-BE" sz="3600" dirty="0"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91315" y="20026040"/>
            <a:ext cx="12378743" cy="21456000"/>
          </a:xfrm>
          <a:prstGeom prst="rect">
            <a:avLst/>
          </a:prstGeom>
          <a:ln w="127000" cap="flat">
            <a:solidFill>
              <a:schemeClr val="tx2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ea typeface="Times New Roman" panose="02020603050405020304" pitchFamily="18" charset="0"/>
            </a:endParaRPr>
          </a:p>
          <a:p>
            <a:pPr algn="ctr"/>
            <a:endParaRPr lang="en-IE" sz="2600" dirty="0" smtClean="0">
              <a:ea typeface="Times New Roman" panose="02020603050405020304" pitchFamily="18" charset="0"/>
            </a:endParaRPr>
          </a:p>
          <a:p>
            <a:pPr algn="ctr"/>
            <a:endParaRPr lang="en-IE" sz="2600" dirty="0">
              <a:ea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483803" y="19388038"/>
            <a:ext cx="3387823" cy="1247586"/>
          </a:xfrm>
          <a:prstGeom prst="rect">
            <a:avLst/>
          </a:prstGeom>
          <a:solidFill>
            <a:srgbClr val="52BDEC"/>
          </a:solidFill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980747" y="20018254"/>
            <a:ext cx="7596000" cy="4940904"/>
          </a:xfrm>
          <a:prstGeom prst="rect">
            <a:avLst/>
          </a:prstGeom>
          <a:ln w="127000" cap="flat">
            <a:solidFill>
              <a:schemeClr val="tx2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algn="just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Model </a:t>
            </a:r>
            <a:r>
              <a:rPr lang="en-US" sz="3600" dirty="0"/>
              <a:t>is shown to yield release characteristics in good agreement with those observed experimentally (fig. 2</a:t>
            </a:r>
            <a:r>
              <a:rPr lang="en-US" sz="3600" dirty="0" smtClean="0"/>
              <a:t>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</a:t>
            </a:r>
            <a:r>
              <a:rPr lang="en-US" sz="3600" dirty="0" smtClean="0"/>
              <a:t>odel </a:t>
            </a:r>
            <a:r>
              <a:rPr lang="en-US" sz="3600" dirty="0"/>
              <a:t>was also able to </a:t>
            </a:r>
            <a:r>
              <a:rPr lang="en-US" sz="3600" dirty="0" smtClean="0"/>
              <a:t>predict </a:t>
            </a:r>
            <a:r>
              <a:rPr lang="en-US" sz="3600" dirty="0"/>
              <a:t>dissolution </a:t>
            </a:r>
            <a:r>
              <a:rPr lang="en-US" sz="3600" dirty="0" smtClean="0"/>
              <a:t>and </a:t>
            </a:r>
            <a:r>
              <a:rPr lang="en-US" sz="3600" dirty="0"/>
              <a:t>spatial-temporal degradation </a:t>
            </a:r>
            <a:r>
              <a:rPr lang="en-US" sz="3600" dirty="0" smtClean="0"/>
              <a:t>of </a:t>
            </a:r>
            <a:r>
              <a:rPr lang="en-US" sz="3600" dirty="0"/>
              <a:t>scaffolds (fig</a:t>
            </a:r>
            <a:r>
              <a:rPr lang="en-US" sz="3600" dirty="0" smtClean="0"/>
              <a:t>. 3)</a:t>
            </a:r>
            <a:endParaRPr lang="en-GB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23492915" y="19388038"/>
            <a:ext cx="4438038" cy="1247586"/>
          </a:xfrm>
          <a:prstGeom prst="rect">
            <a:avLst/>
          </a:prstGeom>
          <a:solidFill>
            <a:srgbClr val="52BDEC"/>
          </a:solidFill>
          <a:ln w="127000" cap="flat">
            <a:solidFill>
              <a:srgbClr val="00407A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DISCUSSION</a:t>
            </a:r>
          </a:p>
        </p:txBody>
      </p:sp>
      <p:pic>
        <p:nvPicPr>
          <p:cNvPr id="20" name="Picture 19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6364123" y="14491948"/>
            <a:ext cx="2858400" cy="3096000"/>
          </a:xfrm>
          <a:prstGeom prst="rect">
            <a:avLst/>
          </a:prstGeom>
        </p:spPr>
      </p:pic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1038718" y="14635510"/>
            <a:ext cx="971861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anofocus 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X-ray computed tomography (nanoCT) images </a:t>
            </a:r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are obtained to extract scaffold geometries 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fig.1A)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Scaffold morphology is then defined in finite 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element </a:t>
            </a:r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(FE) domain (fig.1B) </a:t>
            </a: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19406568" y="14071635"/>
            <a:ext cx="9720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Noyes-Whitney </a:t>
            </a:r>
            <a:r>
              <a:rPr lang="en-US" sz="3600" dirty="0"/>
              <a:t>equation (dissolution), Fick’s second law (diffusion) and level-set method (degradation) were used to accurately describe evolution of </a:t>
            </a:r>
            <a:r>
              <a:rPr lang="en-US" sz="3600" dirty="0" err="1"/>
              <a:t>CaP</a:t>
            </a:r>
            <a:r>
              <a:rPr lang="en-US" sz="3600" dirty="0"/>
              <a:t>-based scaffolds over time in various environments</a:t>
            </a:r>
            <a:endParaRPr lang="en-US" sz="3600" dirty="0"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Linear/non-linear PDEs were implemented in </a:t>
            </a:r>
            <a:r>
              <a:rPr lang="en-US" sz="3600" dirty="0" err="1">
                <a:latin typeface="+mn-lt"/>
                <a:cs typeface="Times New Roman" panose="02020603050405020304" pitchFamily="18" charset="0"/>
              </a:rPr>
              <a:t>FreeFEM</a:t>
            </a:r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++, a free C++ based finite element solver</a:t>
            </a:r>
            <a:endParaRPr lang="fr-BE" sz="3600" dirty="0">
              <a:latin typeface="+mn-lt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11189794" y="17603177"/>
            <a:ext cx="775494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600" dirty="0">
                <a:cs typeface="Times New Roman" panose="02020603050405020304" pitchFamily="18" charset="0"/>
              </a:rPr>
              <a:t>Figure 1: A</a:t>
            </a:r>
            <a:r>
              <a:rPr lang="en-US" sz="2600" dirty="0" smtClean="0"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cs typeface="Times New Roman" panose="02020603050405020304" pitchFamily="18" charset="0"/>
              </a:rPr>
              <a:t>N</a:t>
            </a:r>
            <a:r>
              <a:rPr lang="en-US" sz="2600" dirty="0" err="1" smtClean="0">
                <a:cs typeface="Times New Roman" panose="02020603050405020304" pitchFamily="18" charset="0"/>
              </a:rPr>
              <a:t>anoCT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>
                <a:cs typeface="Times New Roman" panose="02020603050405020304" pitchFamily="18" charset="0"/>
              </a:rPr>
              <a:t>image </a:t>
            </a:r>
            <a:r>
              <a:rPr lang="en-US" sz="2600" dirty="0" smtClean="0">
                <a:cs typeface="Times New Roman" panose="02020603050405020304" pitchFamily="18" charset="0"/>
              </a:rPr>
              <a:t>of </a:t>
            </a:r>
            <a:r>
              <a:rPr lang="en-US" sz="2600" dirty="0" err="1" smtClean="0">
                <a:cs typeface="Times New Roman" panose="02020603050405020304" pitchFamily="18" charset="0"/>
              </a:rPr>
              <a:t>CaP</a:t>
            </a:r>
            <a:r>
              <a:rPr lang="en-US" sz="2600" dirty="0" smtClean="0">
                <a:cs typeface="Times New Roman" panose="02020603050405020304" pitchFamily="18" charset="0"/>
              </a:rPr>
              <a:t> granules in the scaffold and B. </a:t>
            </a:r>
            <a:r>
              <a:rPr lang="en-US" sz="2600" dirty="0">
                <a:cs typeface="Times New Roman" panose="02020603050405020304" pitchFamily="18" charset="0"/>
              </a:rPr>
              <a:t>S</a:t>
            </a:r>
            <a:r>
              <a:rPr lang="en-US" sz="2600" dirty="0" smtClean="0">
                <a:cs typeface="Times New Roman" panose="02020603050405020304" pitchFamily="18" charset="0"/>
              </a:rPr>
              <a:t>caffold </a:t>
            </a:r>
            <a:r>
              <a:rPr lang="en-US" sz="2600" dirty="0">
                <a:cs typeface="Times New Roman" panose="02020603050405020304" pitchFamily="18" charset="0"/>
              </a:rPr>
              <a:t>morphology </a:t>
            </a:r>
            <a:r>
              <a:rPr lang="en-US" sz="2600" dirty="0" smtClean="0">
                <a:cs typeface="Times New Roman" panose="02020603050405020304" pitchFamily="18" charset="0"/>
              </a:rPr>
              <a:t>defined in FE </a:t>
            </a:r>
            <a:r>
              <a:rPr lang="en-US" sz="2600" dirty="0">
                <a:cs typeface="Times New Roman" panose="02020603050405020304" pitchFamily="18" charset="0"/>
              </a:rPr>
              <a:t>domain (right)</a:t>
            </a: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1041297" y="8514830"/>
            <a:ext cx="94765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en-US" sz="3600" dirty="0"/>
              <a:t>Calcium phosphate (</a:t>
            </a:r>
            <a:r>
              <a:rPr lang="en-US" sz="3600" dirty="0" err="1"/>
              <a:t>CaP</a:t>
            </a:r>
            <a:r>
              <a:rPr lang="en-US" sz="3600" dirty="0"/>
              <a:t>) materials are widely used for dental and </a:t>
            </a:r>
            <a:r>
              <a:rPr lang="en-US" sz="3600" dirty="0" err="1"/>
              <a:t>orthopaedic</a:t>
            </a:r>
            <a:r>
              <a:rPr lang="en-US" sz="3600" dirty="0"/>
              <a:t> applications </a:t>
            </a:r>
            <a:r>
              <a:rPr lang="en-US" sz="3600" dirty="0" smtClean="0"/>
              <a:t>due to their </a:t>
            </a:r>
            <a:r>
              <a:rPr lang="en-US" sz="3600" dirty="0"/>
              <a:t>ability to induce bone </a:t>
            </a:r>
            <a:r>
              <a:rPr lang="en-US" sz="3600" dirty="0" smtClean="0"/>
              <a:t>formation</a:t>
            </a:r>
            <a:r>
              <a:rPr lang="en-US" sz="3600" dirty="0" smtClean="0">
                <a:cs typeface="Times New Roman" panose="02020603050405020304" pitchFamily="18" charset="0"/>
              </a:rPr>
              <a:t> [1]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en-US" sz="3600" dirty="0"/>
              <a:t>R</a:t>
            </a:r>
            <a:r>
              <a:rPr lang="en-US" sz="3600" dirty="0" smtClean="0"/>
              <a:t>elease </a:t>
            </a:r>
            <a:r>
              <a:rPr lang="en-US" sz="3600" dirty="0"/>
              <a:t>of </a:t>
            </a:r>
            <a:r>
              <a:rPr lang="en-US" sz="3600" dirty="0" smtClean="0"/>
              <a:t>calcium </a:t>
            </a:r>
            <a:r>
              <a:rPr lang="en-US" sz="3600" dirty="0"/>
              <a:t>and </a:t>
            </a:r>
            <a:r>
              <a:rPr lang="en-US" sz="3600" dirty="0" smtClean="0"/>
              <a:t>phosphate </a:t>
            </a:r>
            <a:r>
              <a:rPr lang="en-US" sz="3600" dirty="0"/>
              <a:t>ions by </a:t>
            </a:r>
            <a:r>
              <a:rPr lang="en-US" sz="3600" dirty="0" smtClean="0"/>
              <a:t>dissolution affect bone </a:t>
            </a:r>
            <a:r>
              <a:rPr lang="en-US" sz="3600" dirty="0"/>
              <a:t>cell chemotaxis, proliferation and differentiation [2</a:t>
            </a:r>
            <a:r>
              <a:rPr lang="en-US" sz="3600" dirty="0" smtClean="0"/>
              <a:t>]</a:t>
            </a:r>
            <a:r>
              <a:rPr lang="en-US" sz="3600" dirty="0" smtClean="0">
                <a:cs typeface="Times New Roman" panose="02020603050405020304" pitchFamily="18" charset="0"/>
              </a:rPr>
              <a:t> </a:t>
            </a:r>
            <a:endParaRPr lang="fr-BE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10876417" y="9128485"/>
            <a:ext cx="8846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T</a:t>
            </a:r>
            <a:r>
              <a:rPr lang="en-US" sz="3600" dirty="0" smtClean="0"/>
              <a:t>here </a:t>
            </a:r>
            <a:r>
              <a:rPr lang="en-US" sz="3600" dirty="0"/>
              <a:t>is increasing demand to design and develop optimized </a:t>
            </a:r>
            <a:r>
              <a:rPr lang="en-US" sz="3600" dirty="0" err="1" smtClean="0"/>
              <a:t>CaP</a:t>
            </a:r>
            <a:r>
              <a:rPr lang="en-US" sz="3600" dirty="0" smtClean="0"/>
              <a:t> based </a:t>
            </a:r>
            <a:r>
              <a:rPr lang="en-US" sz="3600" dirty="0"/>
              <a:t>bone substitutes [3</a:t>
            </a:r>
            <a:r>
              <a:rPr lang="en-US" sz="3600" dirty="0" smtClean="0"/>
              <a:t>]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cs typeface="Times New Roman" panose="02020603050405020304" pitchFamily="18" charset="0"/>
              </a:rPr>
              <a:t>Computational </a:t>
            </a:r>
            <a:r>
              <a:rPr lang="en-US" sz="3600" dirty="0">
                <a:cs typeface="Times New Roman" panose="02020603050405020304" pitchFamily="18" charset="0"/>
              </a:rPr>
              <a:t>models can help us to </a:t>
            </a:r>
            <a:r>
              <a:rPr lang="en-US" sz="3600" dirty="0" smtClean="0">
                <a:cs typeface="Times New Roman" panose="02020603050405020304" pitchFamily="18" charset="0"/>
              </a:rPr>
              <a:t>understand this complexity, allowing </a:t>
            </a:r>
            <a:r>
              <a:rPr lang="en-US" sz="3600" dirty="0">
                <a:cs typeface="Times New Roman" panose="02020603050405020304" pitchFamily="18" charset="0"/>
              </a:rPr>
              <a:t>improvement </a:t>
            </a:r>
            <a:r>
              <a:rPr lang="en-US" sz="3600" dirty="0" smtClean="0">
                <a:cs typeface="Times New Roman" panose="02020603050405020304" pitchFamily="18" charset="0"/>
              </a:rPr>
              <a:t>in scaffold design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20253250" y="9662890"/>
            <a:ext cx="87122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 b="1" dirty="0"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cs typeface="Times New Roman" panose="02020603050405020304" pitchFamily="18" charset="0"/>
              </a:rPr>
              <a:t>im </a:t>
            </a:r>
            <a:r>
              <a:rPr lang="en-US" sz="3600" b="1" dirty="0">
                <a:cs typeface="Times New Roman" panose="02020603050405020304" pitchFamily="18" charset="0"/>
              </a:rPr>
              <a:t>of this study is to computationally determine </a:t>
            </a:r>
            <a:r>
              <a:rPr lang="en-US" sz="3600" b="1" dirty="0" smtClean="0">
                <a:cs typeface="Times New Roman" panose="02020603050405020304" pitchFamily="18" charset="0"/>
              </a:rPr>
              <a:t>local </a:t>
            </a:r>
            <a:r>
              <a:rPr lang="en-IE" sz="3600" b="1" dirty="0">
                <a:cs typeface="Times New Roman" panose="02020603050405020304" pitchFamily="18" charset="0"/>
              </a:rPr>
              <a:t>Ca</a:t>
            </a:r>
            <a:r>
              <a:rPr lang="en-IE" sz="3600" b="1" baseline="30000" dirty="0">
                <a:cs typeface="Times New Roman" panose="02020603050405020304" pitchFamily="18" charset="0"/>
              </a:rPr>
              <a:t>2+</a:t>
            </a:r>
            <a:r>
              <a:rPr lang="en-IE" sz="3600" b="1" dirty="0">
                <a:cs typeface="Times New Roman" panose="02020603050405020304" pitchFamily="18" charset="0"/>
              </a:rPr>
              <a:t> concentrations </a:t>
            </a:r>
            <a:r>
              <a:rPr lang="en-US" sz="3600" b="1" dirty="0">
                <a:cs typeface="Times New Roman" panose="02020603050405020304" pitchFamily="18" charset="0"/>
              </a:rPr>
              <a:t>of different clinical grade </a:t>
            </a:r>
            <a:r>
              <a:rPr lang="en-US" sz="3600" b="1" dirty="0" err="1">
                <a:cs typeface="Times New Roman" panose="02020603050405020304" pitchFamily="18" charset="0"/>
              </a:rPr>
              <a:t>CaP</a:t>
            </a:r>
            <a:r>
              <a:rPr lang="en-US" sz="3600" b="1" dirty="0">
                <a:cs typeface="Times New Roman" panose="02020603050405020304" pitchFamily="18" charset="0"/>
              </a:rPr>
              <a:t> scaffold types </a:t>
            </a:r>
            <a:r>
              <a:rPr lang="en-US" sz="3600" b="1" dirty="0" smtClean="0">
                <a:cs typeface="Times New Roman" panose="02020603050405020304" pitchFamily="18" charset="0"/>
              </a:rPr>
              <a:t>during </a:t>
            </a:r>
            <a:r>
              <a:rPr lang="en-US" sz="3600" b="1" i="1" dirty="0" smtClean="0">
                <a:cs typeface="Times New Roman" panose="02020603050405020304" pitchFamily="18" charset="0"/>
              </a:rPr>
              <a:t>in vitro </a:t>
            </a:r>
            <a:r>
              <a:rPr lang="en-US" sz="3600" b="1" dirty="0" smtClean="0">
                <a:cs typeface="Times New Roman" panose="02020603050405020304" pitchFamily="18" charset="0"/>
              </a:rPr>
              <a:t>dissolution </a:t>
            </a:r>
            <a:endParaRPr lang="nl-BE" sz="3600" b="1" dirty="0"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348899" y="33285582"/>
            <a:ext cx="4915817" cy="1247586"/>
          </a:xfrm>
          <a:prstGeom prst="rect">
            <a:avLst/>
          </a:prstGeom>
          <a:solidFill>
            <a:srgbClr val="52BDEC"/>
          </a:solidFill>
          <a:ln w="127000" cap="flat">
            <a:solidFill>
              <a:srgbClr val="00407A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628819" y="37606062"/>
            <a:ext cx="6410656" cy="1247586"/>
          </a:xfrm>
          <a:prstGeom prst="rect">
            <a:avLst/>
          </a:prstGeom>
          <a:solidFill>
            <a:srgbClr val="52BDEC"/>
          </a:solidFill>
          <a:ln w="127000" cap="flat">
            <a:solidFill>
              <a:srgbClr val="00407A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CONTACT DETAILS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980747" y="26948878"/>
            <a:ext cx="7596000" cy="6048900"/>
          </a:xfrm>
          <a:prstGeom prst="rect">
            <a:avLst/>
          </a:prstGeom>
          <a:ln w="127000" cap="flat">
            <a:solidFill>
              <a:schemeClr val="tx2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algn="just"/>
            <a:endParaRPr lang="en-IE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ea typeface="Times New Roman" panose="02020603050405020304" pitchFamily="18" charset="0"/>
              </a:rPr>
              <a:t>P</a:t>
            </a:r>
            <a:r>
              <a:rPr lang="en-US" sz="3600" dirty="0" smtClean="0">
                <a:ea typeface="Times New Roman" panose="02020603050405020304" pitchFamily="18" charset="0"/>
              </a:rPr>
              <a:t>roposed </a:t>
            </a:r>
            <a:r>
              <a:rPr lang="en-US" sz="3600" dirty="0">
                <a:ea typeface="Times New Roman" panose="02020603050405020304" pitchFamily="18" charset="0"/>
              </a:rPr>
              <a:t>model is an interesting computational tool to </a:t>
            </a:r>
            <a:r>
              <a:rPr lang="en-US" sz="3600" dirty="0" smtClean="0">
                <a:ea typeface="Times New Roman" panose="02020603050405020304" pitchFamily="18" charset="0"/>
              </a:rPr>
              <a:t>investigate </a:t>
            </a:r>
            <a:r>
              <a:rPr lang="en-US" sz="3600" i="1" dirty="0"/>
              <a:t>in vitro</a:t>
            </a:r>
            <a:r>
              <a:rPr lang="en-US" sz="3600" dirty="0"/>
              <a:t> dissolution of </a:t>
            </a:r>
            <a:r>
              <a:rPr lang="en-US" sz="3600" dirty="0" err="1"/>
              <a:t>CaP</a:t>
            </a:r>
            <a:r>
              <a:rPr lang="en-US" sz="3600" dirty="0"/>
              <a:t> based </a:t>
            </a:r>
            <a:r>
              <a:rPr lang="en-US" sz="3600" dirty="0" smtClean="0"/>
              <a:t>scaffolds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It </a:t>
            </a:r>
            <a:r>
              <a:rPr lang="en-US" sz="3600" dirty="0"/>
              <a:t>has potential to facilitate </a:t>
            </a:r>
            <a:r>
              <a:rPr lang="en-US" sz="3600" dirty="0" smtClean="0"/>
              <a:t>the understanding and the development </a:t>
            </a:r>
            <a:r>
              <a:rPr lang="en-US" sz="3600" dirty="0"/>
              <a:t>of complex bone tissue engineering constructs in </a:t>
            </a:r>
            <a:r>
              <a:rPr lang="en-US" sz="3600" dirty="0" smtClean="0"/>
              <a:t>future </a:t>
            </a:r>
            <a:endParaRPr lang="en-GB" sz="3600" dirty="0">
              <a:effectLst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492915" y="26372814"/>
            <a:ext cx="4694466" cy="1247586"/>
          </a:xfrm>
          <a:prstGeom prst="rect">
            <a:avLst/>
          </a:prstGeom>
          <a:solidFill>
            <a:srgbClr val="52BDEC"/>
          </a:solidFill>
          <a:ln w="127000" cap="flat">
            <a:solidFill>
              <a:srgbClr val="00407A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76" y="14489133"/>
            <a:ext cx="4680000" cy="3096000"/>
          </a:xfrm>
          <a:prstGeom prst="rect">
            <a:avLst/>
          </a:prstGeom>
        </p:spPr>
      </p:pic>
      <p:sp>
        <p:nvSpPr>
          <p:cNvPr id="67" name="TextBox 15"/>
          <p:cNvSpPr txBox="1">
            <a:spLocks noChangeArrowheads="1"/>
          </p:cNvSpPr>
          <p:nvPr/>
        </p:nvSpPr>
        <p:spPr bwMode="auto">
          <a:xfrm>
            <a:off x="9176727" y="33789638"/>
            <a:ext cx="121550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600" dirty="0">
                <a:cs typeface="Times New Roman" panose="02020603050405020304" pitchFamily="18" charset="0"/>
              </a:rPr>
              <a:t>Figure </a:t>
            </a:r>
            <a:r>
              <a:rPr lang="en-US" sz="2600" dirty="0" smtClean="0">
                <a:cs typeface="Times New Roman" panose="02020603050405020304" pitchFamily="18" charset="0"/>
              </a:rPr>
              <a:t>2: </a:t>
            </a:r>
            <a:r>
              <a:rPr lang="en-US" sz="2800" dirty="0"/>
              <a:t>Dissolution behaviour of different scaffolds observed experimentally (scatter plot) and predicted mathematically (solid lines)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68" name="Text Box 194"/>
          <p:cNvSpPr txBox="1">
            <a:spLocks noChangeArrowheads="1"/>
          </p:cNvSpPr>
          <p:nvPr/>
        </p:nvSpPr>
        <p:spPr bwMode="auto">
          <a:xfrm>
            <a:off x="11179547" y="14594762"/>
            <a:ext cx="14970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noProof="0" dirty="0">
                <a:solidFill>
                  <a:schemeClr val="bg2"/>
                </a:solidFill>
              </a:rPr>
              <a:t>A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69" name="Text Box 194"/>
          <p:cNvSpPr txBox="1">
            <a:spLocks noChangeArrowheads="1"/>
          </p:cNvSpPr>
          <p:nvPr/>
        </p:nvSpPr>
        <p:spPr bwMode="auto">
          <a:xfrm>
            <a:off x="16451229" y="14606332"/>
            <a:ext cx="14970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chemeClr val="bg2"/>
                </a:solidFill>
              </a:rPr>
              <a:t>B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9176727" y="40385918"/>
            <a:ext cx="121550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600" dirty="0">
                <a:cs typeface="Times New Roman" panose="02020603050405020304" pitchFamily="18" charset="0"/>
              </a:rPr>
              <a:t>Figure </a:t>
            </a:r>
            <a:r>
              <a:rPr lang="en-US" sz="2600" dirty="0" smtClean="0">
                <a:cs typeface="Times New Roman" panose="02020603050405020304" pitchFamily="18" charset="0"/>
              </a:rPr>
              <a:t>3: </a:t>
            </a:r>
            <a:r>
              <a:rPr lang="en-US" sz="2800" dirty="0" smtClean="0"/>
              <a:t>Dissolution </a:t>
            </a:r>
            <a:r>
              <a:rPr lang="en-US" sz="2800" dirty="0"/>
              <a:t>behaviour of Bio-Oss</a:t>
            </a:r>
            <a:r>
              <a:rPr lang="en-US" sz="2800" baseline="30000" dirty="0"/>
              <a:t>® </a:t>
            </a:r>
            <a:r>
              <a:rPr lang="en-US" sz="2800" dirty="0"/>
              <a:t>predicted mathematically in medium change (B_MC) condition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55" name="Text Box 194"/>
          <p:cNvSpPr txBox="1">
            <a:spLocks noChangeArrowheads="1"/>
          </p:cNvSpPr>
          <p:nvPr/>
        </p:nvSpPr>
        <p:spPr bwMode="auto">
          <a:xfrm>
            <a:off x="9682477" y="21199851"/>
            <a:ext cx="14970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chemeClr val="bg2"/>
                </a:solidFill>
              </a:rPr>
              <a:t>Day 0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7" name="Text Box 194"/>
          <p:cNvSpPr txBox="1">
            <a:spLocks noChangeArrowheads="1"/>
          </p:cNvSpPr>
          <p:nvPr/>
        </p:nvSpPr>
        <p:spPr bwMode="auto">
          <a:xfrm>
            <a:off x="15644043" y="21199851"/>
            <a:ext cx="16561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chemeClr val="bg2"/>
                </a:solidFill>
              </a:rPr>
              <a:t>Day 56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61" name="Text Box 194"/>
          <p:cNvSpPr txBox="1">
            <a:spLocks noChangeArrowheads="1"/>
          </p:cNvSpPr>
          <p:nvPr/>
        </p:nvSpPr>
        <p:spPr bwMode="auto">
          <a:xfrm>
            <a:off x="9667379" y="26588838"/>
            <a:ext cx="22322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chemeClr val="bg2"/>
                </a:solidFill>
              </a:rPr>
              <a:t>A. Ca low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73" name="Text Box 194"/>
          <p:cNvSpPr txBox="1">
            <a:spLocks noChangeArrowheads="1"/>
          </p:cNvSpPr>
          <p:nvPr/>
        </p:nvSpPr>
        <p:spPr bwMode="auto">
          <a:xfrm>
            <a:off x="15644043" y="26588838"/>
            <a:ext cx="26642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noProof="0" dirty="0" smtClean="0">
                <a:solidFill>
                  <a:schemeClr val="bg2"/>
                </a:solidFill>
              </a:rPr>
              <a:t>Bone formation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74" name="Text Box 194"/>
          <p:cNvSpPr txBox="1">
            <a:spLocks noChangeArrowheads="1"/>
          </p:cNvSpPr>
          <p:nvPr/>
        </p:nvSpPr>
        <p:spPr bwMode="auto">
          <a:xfrm>
            <a:off x="9667378" y="31341366"/>
            <a:ext cx="273630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chemeClr val="bg2"/>
                </a:solidFill>
              </a:rPr>
              <a:t>B. Ca medium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75" name="Text Box 194"/>
          <p:cNvSpPr txBox="1">
            <a:spLocks noChangeArrowheads="1"/>
          </p:cNvSpPr>
          <p:nvPr/>
        </p:nvSpPr>
        <p:spPr bwMode="auto">
          <a:xfrm>
            <a:off x="15644043" y="31341366"/>
            <a:ext cx="26642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noProof="0" dirty="0" smtClean="0">
                <a:solidFill>
                  <a:schemeClr val="bg2"/>
                </a:solidFill>
              </a:rPr>
              <a:t>Bone formation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77" name="Text Box 194"/>
          <p:cNvSpPr txBox="1">
            <a:spLocks noChangeArrowheads="1"/>
          </p:cNvSpPr>
          <p:nvPr/>
        </p:nvSpPr>
        <p:spPr bwMode="auto">
          <a:xfrm>
            <a:off x="15644043" y="36105507"/>
            <a:ext cx="26642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noProof="0" dirty="0" smtClean="0">
                <a:solidFill>
                  <a:schemeClr val="bg2"/>
                </a:solidFill>
              </a:rPr>
              <a:t>Bone formation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82" y="20773035"/>
            <a:ext cx="10886629" cy="130452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6184" y="34654445"/>
            <a:ext cx="9794363" cy="58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Custom 1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 w="206375" cap="flat">
          <a:solidFill>
            <a:schemeClr val="tx2"/>
          </a:solidFill>
          <a:round/>
        </a:ln>
        <a:effectLst>
          <a:softEdge rad="0"/>
        </a:effectLst>
      </a:spPr>
      <a:bodyPr wrap="square" lIns="252000" tIns="252000" rIns="252000" bIns="252000" rtlCol="0">
        <a:spAutoFit/>
      </a:bodyPr>
      <a:lstStyle>
        <a:defPPr>
          <a:defRPr sz="3600" dirty="0" smtClean="0">
            <a:latin typeface="Times New Roman" panose="02020603050405020304" pitchFamily="18" charset="0"/>
            <a:ea typeface="Times New Roman" panose="02020603050405020304" pitchFamily="18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1810</TotalTime>
  <Words>560</Words>
  <Application>Microsoft Office PowerPoint</Application>
  <PresentationFormat>Custom</PresentationFormat>
  <Paragraphs>121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Courier New</vt:lpstr>
      <vt:lpstr>Times New Roman</vt:lpstr>
      <vt:lpstr>Corporate-KU Leuven-Liggend-Achtergrond Wit</vt:lpstr>
      <vt:lpstr>PowerPoint Presentation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Varun Manhas</cp:lastModifiedBy>
  <cp:revision>598</cp:revision>
  <cp:lastPrinted>2013-10-21T12:55:13Z</cp:lastPrinted>
  <dcterms:created xsi:type="dcterms:W3CDTF">2012-07-10T07:57:57Z</dcterms:created>
  <dcterms:modified xsi:type="dcterms:W3CDTF">2015-11-06T13:06:18Z</dcterms:modified>
</cp:coreProperties>
</file>