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03" r:id="rId3"/>
    <p:sldId id="257" r:id="rId4"/>
    <p:sldId id="258" r:id="rId5"/>
    <p:sldId id="30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96" r:id="rId17"/>
    <p:sldId id="297" r:id="rId18"/>
    <p:sldId id="269" r:id="rId19"/>
    <p:sldId id="305" r:id="rId20"/>
    <p:sldId id="270" r:id="rId21"/>
    <p:sldId id="271" r:id="rId22"/>
    <p:sldId id="272" r:id="rId23"/>
    <p:sldId id="307" r:id="rId24"/>
    <p:sldId id="308" r:id="rId25"/>
    <p:sldId id="273" r:id="rId26"/>
    <p:sldId id="274" r:id="rId27"/>
    <p:sldId id="309" r:id="rId28"/>
    <p:sldId id="275" r:id="rId29"/>
    <p:sldId id="292" r:id="rId30"/>
    <p:sldId id="293" r:id="rId31"/>
    <p:sldId id="294" r:id="rId32"/>
    <p:sldId id="299" r:id="rId33"/>
    <p:sldId id="276" r:id="rId34"/>
    <p:sldId id="295" r:id="rId35"/>
    <p:sldId id="277" r:id="rId36"/>
    <p:sldId id="278" r:id="rId37"/>
    <p:sldId id="279" r:id="rId38"/>
    <p:sldId id="280" r:id="rId39"/>
    <p:sldId id="281" r:id="rId40"/>
    <p:sldId id="310" r:id="rId41"/>
    <p:sldId id="282" r:id="rId42"/>
    <p:sldId id="302" r:id="rId43"/>
    <p:sldId id="284" r:id="rId44"/>
    <p:sldId id="298" r:id="rId45"/>
    <p:sldId id="285" r:id="rId46"/>
    <p:sldId id="286" r:id="rId47"/>
    <p:sldId id="304" r:id="rId48"/>
    <p:sldId id="311" r:id="rId49"/>
    <p:sldId id="287" r:id="rId50"/>
    <p:sldId id="288" r:id="rId51"/>
    <p:sldId id="289" r:id="rId52"/>
    <p:sldId id="290" r:id="rId53"/>
    <p:sldId id="291" r:id="rId54"/>
    <p:sldId id="301" r:id="rId55"/>
    <p:sldId id="300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93CF4D1-5872-4A61-969E-D08CDA3EEEB3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357D006-DCD7-452B-ACAE-06DAC34085DC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4D1-5872-4A61-969E-D08CDA3EEEB3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7D006-DCD7-452B-ACAE-06DAC34085DC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4D1-5872-4A61-969E-D08CDA3EEEB3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357D006-DCD7-452B-ACAE-06DAC34085DC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4D1-5872-4A61-969E-D08CDA3EEEB3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7D006-DCD7-452B-ACAE-06DAC34085DC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3CF4D1-5872-4A61-969E-D08CDA3EEEB3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357D006-DCD7-452B-ACAE-06DAC34085DC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4D1-5872-4A61-969E-D08CDA3EEEB3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7D006-DCD7-452B-ACAE-06DAC34085DC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4D1-5872-4A61-969E-D08CDA3EEEB3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7D006-DCD7-452B-ACAE-06DAC34085DC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4D1-5872-4A61-969E-D08CDA3EEEB3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7D006-DCD7-452B-ACAE-06DAC34085DC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4D1-5872-4A61-969E-D08CDA3EEEB3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7D006-DCD7-452B-ACAE-06DAC34085DC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4D1-5872-4A61-969E-D08CDA3EEEB3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357D006-DCD7-452B-ACAE-06DAC34085DC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4D1-5872-4A61-969E-D08CDA3EEEB3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7D006-DCD7-452B-ACAE-06DAC34085DC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A93CF4D1-5872-4A61-969E-D08CDA3EEEB3}" type="datetimeFigureOut">
              <a:rPr lang="en-US" smtClean="0"/>
              <a:t>5/5/2015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3357D006-DCD7-452B-ACAE-06DAC34085DC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" Type="http://schemas.openxmlformats.org/officeDocument/2006/relationships/image" Target="../media/image128.png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5" Type="http://schemas.openxmlformats.org/officeDocument/2006/relationships/image" Target="../media/image14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GIMSI, 6 </a:t>
            </a:r>
            <a:r>
              <a:rPr lang="en-US" dirty="0"/>
              <a:t>M</a:t>
            </a:r>
            <a:r>
              <a:rPr lang="en-US" dirty="0" smtClean="0"/>
              <a:t>ai 2015</a:t>
            </a:r>
          </a:p>
          <a:p>
            <a:r>
              <a:rPr lang="en-US" sz="1800" dirty="0" err="1" smtClean="0"/>
              <a:t>Dr</a:t>
            </a:r>
            <a:r>
              <a:rPr lang="en-US" sz="1800" dirty="0" smtClean="0"/>
              <a:t> M. TONGLET</a:t>
            </a:r>
            <a:endParaRPr lang="en-US" sz="18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PRISE EN CHARGE DES HEMORRAGIES MASSIVES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6983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 smtClean="0"/>
              <a:t>Un équilibre hémostatique</a:t>
            </a:r>
          </a:p>
          <a:p>
            <a:endParaRPr lang="fr-BE" sz="2400" dirty="0"/>
          </a:p>
          <a:p>
            <a:pPr marL="45720" indent="0">
              <a:buNone/>
            </a:pPr>
            <a:endParaRPr lang="fr-BE" sz="2400" dirty="0" smtClean="0"/>
          </a:p>
          <a:p>
            <a:endParaRPr lang="fr-BE" sz="2400" dirty="0"/>
          </a:p>
          <a:p>
            <a:pPr marL="45720" indent="0">
              <a:buNone/>
            </a:pPr>
            <a:endParaRPr lang="fr-BE" sz="2400" dirty="0" smtClean="0"/>
          </a:p>
          <a:p>
            <a:pPr marL="45720" indent="0">
              <a:buNone/>
            </a:pPr>
            <a:endParaRPr lang="fr-BE" sz="2400" dirty="0" smtClean="0"/>
          </a:p>
          <a:p>
            <a:r>
              <a:rPr lang="fr-BE" sz="2400" dirty="0" smtClean="0"/>
              <a:t>Pourquoi donne-t-on des antiagrégants ou des anticoagulants ?</a:t>
            </a:r>
          </a:p>
          <a:p>
            <a:pPr marL="45720" indent="0">
              <a:buNone/>
            </a:pPr>
            <a:endParaRPr lang="fr-BE" sz="2400" dirty="0">
              <a:solidFill>
                <a:srgbClr val="FF00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Qu’est-ce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le sang ?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97152"/>
            <a:ext cx="1682761" cy="168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04863"/>
            <a:ext cx="3024336" cy="201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49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400" dirty="0" smtClean="0"/>
              <a:t>Le sang </a:t>
            </a:r>
            <a:r>
              <a:rPr lang="en-US" sz="2400" dirty="0" err="1" smtClean="0"/>
              <a:t>n’est</a:t>
            </a:r>
            <a:r>
              <a:rPr lang="en-US" sz="2400" dirty="0" smtClean="0"/>
              <a:t> pas </a:t>
            </a:r>
            <a:r>
              <a:rPr lang="en-US" sz="2400" dirty="0" err="1" smtClean="0"/>
              <a:t>uniquement</a:t>
            </a:r>
            <a:r>
              <a:rPr lang="en-US" sz="2400" dirty="0" smtClean="0"/>
              <a:t> un VOLUME.</a:t>
            </a:r>
          </a:p>
          <a:p>
            <a:endParaRPr lang="en-US" sz="2400" dirty="0"/>
          </a:p>
          <a:p>
            <a:pPr marL="4572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Qu’est-ce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le sang ?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24944"/>
            <a:ext cx="5874895" cy="322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40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45720" indent="0">
              <a:buNone/>
            </a:pPr>
            <a:r>
              <a:rPr lang="en-US" dirty="0" smtClean="0"/>
              <a:t>    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sz="2800" dirty="0" smtClean="0"/>
              <a:t>Les IONS !!!! …</a:t>
            </a:r>
          </a:p>
          <a:p>
            <a:endParaRPr lang="en-US" dirty="0"/>
          </a:p>
          <a:p>
            <a:endParaRPr lang="en-US" dirty="0" smtClean="0"/>
          </a:p>
          <a:p>
            <a:pPr marL="45720" indent="0">
              <a:buNone/>
            </a:pPr>
            <a:endParaRPr lang="en-US" dirty="0" smtClean="0"/>
          </a:p>
          <a:p>
            <a:endParaRPr lang="en-US" dirty="0"/>
          </a:p>
          <a:p>
            <a:pPr marL="45720" indent="0">
              <a:buNone/>
            </a:pPr>
            <a:r>
              <a:rPr lang="en-US" sz="2400" dirty="0" smtClean="0"/>
              <a:t>                                            </a:t>
            </a:r>
            <a:endParaRPr lang="en-US" sz="28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Qu’est-ce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le sang ?</a:t>
            </a:r>
            <a:endParaRPr 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63888"/>
            <a:ext cx="6524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16832"/>
            <a:ext cx="8175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85" y="3616037"/>
            <a:ext cx="16097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98" y="1852611"/>
            <a:ext cx="179228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60179"/>
            <a:ext cx="185261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869160"/>
            <a:ext cx="3911699" cy="64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90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BE" sz="2400" dirty="0" smtClean="0"/>
          </a:p>
          <a:p>
            <a:r>
              <a:rPr lang="fr-BE" sz="2400" dirty="0" smtClean="0"/>
              <a:t>Il est donc important de bien connaitre et comprendre le sang, ses propriétés hémostatiques et les situations et produits pharmaceutiques qui les influencent…</a:t>
            </a:r>
            <a:endParaRPr lang="fr-BE" sz="24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Qu’est-ce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le sang 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524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Le </a:t>
            </a:r>
            <a:r>
              <a:rPr lang="en-US" sz="2800" dirty="0" err="1" smtClean="0"/>
              <a:t>processus</a:t>
            </a:r>
            <a:r>
              <a:rPr lang="en-US" sz="2800" dirty="0" smtClean="0"/>
              <a:t> </a:t>
            </a:r>
            <a:r>
              <a:rPr lang="en-US" sz="2800" dirty="0" err="1" smtClean="0"/>
              <a:t>hemostatique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6103389" cy="45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06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                             HEMOSTASE PRIMAIRE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Le </a:t>
            </a:r>
            <a:r>
              <a:rPr lang="en-US" sz="2800" dirty="0" err="1" smtClean="0"/>
              <a:t>processus</a:t>
            </a:r>
            <a:r>
              <a:rPr lang="en-US" sz="2800" dirty="0" smtClean="0"/>
              <a:t> </a:t>
            </a:r>
            <a:r>
              <a:rPr lang="en-US" sz="2800" dirty="0" err="1" smtClean="0"/>
              <a:t>hemostatique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33463"/>
            <a:ext cx="3672408" cy="21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07639"/>
            <a:ext cx="3581728" cy="201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318" y="4626851"/>
            <a:ext cx="2951826" cy="185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91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400" dirty="0" smtClean="0"/>
              <a:t>                                 COAGULATION</a:t>
            </a:r>
            <a:endParaRPr lang="en-US" sz="24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Le </a:t>
            </a:r>
            <a:r>
              <a:rPr lang="en-US" sz="2800" dirty="0" err="1" smtClean="0"/>
              <a:t>processus</a:t>
            </a:r>
            <a:r>
              <a:rPr lang="en-US" sz="2800" dirty="0" smtClean="0"/>
              <a:t> </a:t>
            </a:r>
            <a:r>
              <a:rPr lang="en-US" sz="2800" dirty="0" err="1" smtClean="0"/>
              <a:t>hemostatique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4904"/>
            <a:ext cx="3816424" cy="17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70926"/>
            <a:ext cx="3640297" cy="295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04" y="5743903"/>
            <a:ext cx="66881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8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fr-BE" sz="2400" dirty="0" smtClean="0"/>
              <a:t>                             FIBRINOLYSE</a:t>
            </a:r>
            <a:endParaRPr lang="fr-BE" sz="24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Le </a:t>
            </a:r>
            <a:r>
              <a:rPr lang="en-US" sz="2800" dirty="0" err="1" smtClean="0"/>
              <a:t>processus</a:t>
            </a:r>
            <a:r>
              <a:rPr lang="en-US" sz="2800" dirty="0" smtClean="0"/>
              <a:t> </a:t>
            </a:r>
            <a:r>
              <a:rPr lang="en-US" sz="2800" dirty="0" err="1" smtClean="0"/>
              <a:t>hemostatique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5" y="2441712"/>
            <a:ext cx="4464496" cy="321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82751"/>
            <a:ext cx="332734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40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Le </a:t>
            </a:r>
            <a:r>
              <a:rPr lang="en-US" sz="2800" dirty="0" err="1" smtClean="0"/>
              <a:t>processus</a:t>
            </a:r>
            <a:r>
              <a:rPr lang="en-US" sz="2800" dirty="0" smtClean="0"/>
              <a:t> </a:t>
            </a:r>
            <a:r>
              <a:rPr lang="en-US" sz="2800" dirty="0" err="1" smtClean="0"/>
              <a:t>hemostatique</a:t>
            </a:r>
            <a:endParaRPr lang="en-US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6872"/>
            <a:ext cx="6771159" cy="316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22879"/>
            <a:ext cx="335280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64191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34" y="5733256"/>
            <a:ext cx="16700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56" y="1700808"/>
            <a:ext cx="33528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651" y="5733256"/>
            <a:ext cx="118268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587449"/>
            <a:ext cx="154305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596" y="5696744"/>
            <a:ext cx="16827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99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672408" cy="274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77" y="332656"/>
            <a:ext cx="3677695" cy="274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92232"/>
            <a:ext cx="3672408" cy="274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77" y="3577325"/>
            <a:ext cx="3696745" cy="275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81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96263"/>
            <a:ext cx="4143802" cy="310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2816"/>
            <a:ext cx="38100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50" y="3861048"/>
            <a:ext cx="3826942" cy="251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120" y="4509120"/>
            <a:ext cx="2640087" cy="210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322" y="4239474"/>
            <a:ext cx="2635573" cy="231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106" y="3746314"/>
            <a:ext cx="4191101" cy="193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21" y="720303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798" y="720303"/>
            <a:ext cx="3008484" cy="200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120" y="4748128"/>
            <a:ext cx="2054758" cy="96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731" y="2624053"/>
            <a:ext cx="33813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22" y="4554166"/>
            <a:ext cx="24257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836" y="4804080"/>
            <a:ext cx="1408113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49" y="4711700"/>
            <a:ext cx="13779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74" y="969540"/>
            <a:ext cx="2401887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524" y="1476952"/>
            <a:ext cx="1603375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74" y="3461405"/>
            <a:ext cx="2249487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980" y="3921211"/>
            <a:ext cx="2859087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40" y="1223963"/>
            <a:ext cx="2951163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11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5367982"/>
              </p:ext>
            </p:extLst>
          </p:nvPr>
        </p:nvGraphicFramePr>
        <p:xfrm>
          <a:off x="395536" y="2132856"/>
          <a:ext cx="8407400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850"/>
                <a:gridCol w="2101850"/>
                <a:gridCol w="2101850"/>
                <a:gridCol w="21018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Hémorragie en chirurgie élective</a:t>
                      </a:r>
                      <a:endParaRPr lang="fr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Hémorragie non chirurgicale et non traumatique</a:t>
                      </a:r>
                      <a:endParaRPr lang="fr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Traumatisme</a:t>
                      </a:r>
                      <a:endParaRPr lang="fr-BE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Lésions tissulaires</a:t>
                      </a:r>
                      <a:endParaRPr lang="fr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Bien délimitées,</a:t>
                      </a:r>
                      <a:r>
                        <a:rPr lang="fr-BE" baseline="0" noProof="0" dirty="0" smtClean="0"/>
                        <a:t> contrôlées</a:t>
                      </a:r>
                      <a:endParaRPr lang="fr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Bien délimitées, contrôlées</a:t>
                      </a:r>
                      <a:endParaRPr lang="fr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Mal délimitées, incontrôlées</a:t>
                      </a:r>
                      <a:endParaRPr lang="fr-BE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Délai pour la prise en charge</a:t>
                      </a:r>
                      <a:endParaRPr lang="fr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Sans délai</a:t>
                      </a:r>
                      <a:endParaRPr lang="fr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Variable</a:t>
                      </a:r>
                      <a:endParaRPr lang="fr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Variable</a:t>
                      </a:r>
                      <a:endParaRPr lang="fr-BE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Etat</a:t>
                      </a:r>
                      <a:r>
                        <a:rPr lang="fr-BE" baseline="0" noProof="0" dirty="0" smtClean="0"/>
                        <a:t> de la volémie</a:t>
                      </a:r>
                      <a:endParaRPr lang="fr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Hypovolémie compensée</a:t>
                      </a:r>
                      <a:endParaRPr lang="fr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Hypovolémie</a:t>
                      </a:r>
                      <a:endParaRPr lang="fr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Hypovolémie</a:t>
                      </a:r>
                      <a:endParaRPr lang="fr-BE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Température</a:t>
                      </a:r>
                      <a:endParaRPr lang="fr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noProof="0" dirty="0" err="1" smtClean="0"/>
                        <a:t>Normothermie</a:t>
                      </a:r>
                      <a:endParaRPr lang="fr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noProof="0" dirty="0" err="1" smtClean="0"/>
                        <a:t>Normothermie</a:t>
                      </a:r>
                      <a:endParaRPr lang="fr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Hypothermie</a:t>
                      </a:r>
                      <a:endParaRPr lang="fr-BE" noProof="0" dirty="0"/>
                    </a:p>
                  </a:txBody>
                  <a:tcPr/>
                </a:tc>
              </a:tr>
              <a:tr h="349681">
                <a:tc>
                  <a:txBody>
                    <a:bodyPr/>
                    <a:lstStyle/>
                    <a:p>
                      <a:r>
                        <a:rPr lang="fr-BE" noProof="0" dirty="0" err="1" smtClean="0"/>
                        <a:t>Coagulopathie</a:t>
                      </a:r>
                      <a:endParaRPr lang="fr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Dilution</a:t>
                      </a:r>
                      <a:endParaRPr lang="fr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Dilution</a:t>
                      </a:r>
                      <a:endParaRPr lang="fr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noProof="0" dirty="0" smtClean="0"/>
                        <a:t>Complexe et précoce</a:t>
                      </a:r>
                      <a:endParaRPr lang="fr-BE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Les situations </a:t>
            </a:r>
            <a:r>
              <a:rPr lang="en-US" sz="2800" dirty="0" err="1" smtClean="0"/>
              <a:t>d’hemorragie</a:t>
            </a:r>
            <a:r>
              <a:rPr lang="en-US" sz="2800" dirty="0" smtClean="0"/>
              <a:t> massive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162511"/>
            <a:ext cx="8064896" cy="39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86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La </a:t>
            </a:r>
            <a:r>
              <a:rPr lang="en-US" sz="2800" dirty="0" err="1" smtClean="0"/>
              <a:t>coagulopathie</a:t>
            </a:r>
            <a:r>
              <a:rPr lang="en-US" sz="2800" dirty="0" smtClean="0"/>
              <a:t> du trauma</a:t>
            </a:r>
            <a:endParaRPr lang="en-US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48880"/>
            <a:ext cx="5778289" cy="328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33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Le syndrome de </a:t>
            </a:r>
            <a:r>
              <a:rPr lang="en-US" sz="2800" dirty="0" err="1" smtClean="0"/>
              <a:t>defibrination</a:t>
            </a:r>
            <a:r>
              <a:rPr lang="en-US" sz="2800" dirty="0" smtClean="0"/>
              <a:t> du post partum</a:t>
            </a:r>
            <a:endParaRPr lang="en-US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381" y="2207973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44824"/>
            <a:ext cx="154305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680518"/>
            <a:ext cx="154305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517" y="4293096"/>
            <a:ext cx="154305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86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ECMO</a:t>
            </a:r>
            <a:endParaRPr lang="en-US" sz="4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5688061" cy="426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2695104" cy="2012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50056"/>
            <a:ext cx="2716817" cy="181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44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925" indent="0">
              <a:buNone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Factors associated with outcomes of patients on extracorporeal membrane oxygenation support: a 5-year cohort study.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  <a:hlinkClick r:id="" action="ppaction://hlinkfile" tooltip="Critical care (London, England)."/>
            </a:endParaRPr>
          </a:p>
          <a:p>
            <a:pPr marL="34925" indent="0">
              <a:buNone/>
            </a:pPr>
            <a:r>
              <a:rPr lang="en-US" sz="1400" dirty="0" err="1" smtClean="0">
                <a:hlinkClick r:id="" action="ppaction://hlinkfile" tooltip="Critical care (London, England)."/>
              </a:rPr>
              <a:t>Crit</a:t>
            </a:r>
            <a:r>
              <a:rPr lang="en-US" sz="1400" dirty="0" smtClean="0">
                <a:hlinkClick r:id="" action="ppaction://hlinkfile" tooltip="Critical care (London, England)."/>
              </a:rPr>
              <a:t> </a:t>
            </a:r>
            <a:r>
              <a:rPr lang="en-US" sz="1400" dirty="0">
                <a:hlinkClick r:id="" action="ppaction://hlinkfile" tooltip="Critical care (London, England)."/>
              </a:rPr>
              <a:t>Care.</a:t>
            </a:r>
            <a:r>
              <a:rPr lang="en-US" sz="1400" dirty="0"/>
              <a:t> 2013 Apr 18;17(2):R73  </a:t>
            </a:r>
            <a:r>
              <a:rPr lang="en-US" sz="1400" dirty="0" err="1"/>
              <a:t>Aubron</a:t>
            </a:r>
            <a:r>
              <a:rPr lang="en-US" sz="1400" dirty="0"/>
              <a:t> et al</a:t>
            </a:r>
          </a:p>
          <a:p>
            <a:pPr marL="34925" indent="0">
              <a:buNone/>
            </a:pPr>
            <a:endParaRPr lang="en-US" sz="1600" dirty="0"/>
          </a:p>
          <a:p>
            <a:pPr marL="34925" indent="0">
              <a:buNone/>
            </a:pPr>
            <a:r>
              <a:rPr lang="en-US" sz="1600" dirty="0"/>
              <a:t>Among neurologic, vascular, infectious and bleeding events occurred on ECMO, </a:t>
            </a:r>
            <a:r>
              <a:rPr lang="en-US" sz="1600" dirty="0">
                <a:solidFill>
                  <a:srgbClr val="FF0000"/>
                </a:solidFill>
              </a:rPr>
              <a:t>bleeding were the most frequent and had a significant impact on mortality</a:t>
            </a:r>
            <a:r>
              <a:rPr lang="en-US" sz="1600" dirty="0"/>
              <a:t>. Further studies are needed to better investigate bleeding and coagulopathy in these patients. Interventions, which reduce these complications may improve </a:t>
            </a:r>
            <a:r>
              <a:rPr lang="en-US" sz="1600" dirty="0" smtClean="0"/>
              <a:t>outcome</a:t>
            </a:r>
          </a:p>
          <a:p>
            <a:pPr marL="34925" indent="0">
              <a:buNone/>
            </a:pPr>
            <a:endParaRPr lang="en-US" sz="1600" dirty="0" smtClean="0"/>
          </a:p>
          <a:p>
            <a:pPr marL="34925" indent="0">
              <a:buNone/>
            </a:pPr>
            <a:endParaRPr lang="en-US" sz="1600" dirty="0"/>
          </a:p>
          <a:p>
            <a:r>
              <a:rPr lang="en-US" dirty="0" err="1"/>
              <a:t>vWD</a:t>
            </a:r>
            <a:r>
              <a:rPr lang="en-US" dirty="0"/>
              <a:t> acquis, Fact V Leiden acquis, </a:t>
            </a:r>
            <a:r>
              <a:rPr lang="fr-BE" dirty="0"/>
              <a:t>é</a:t>
            </a:r>
            <a:r>
              <a:rPr lang="en-US" dirty="0" err="1"/>
              <a:t>puisement</a:t>
            </a:r>
            <a:r>
              <a:rPr lang="en-US" dirty="0"/>
              <a:t> ATIII, </a:t>
            </a:r>
            <a:r>
              <a:rPr lang="en-US" dirty="0" err="1"/>
              <a:t>thrombop</a:t>
            </a:r>
            <a:r>
              <a:rPr lang="fr-BE" dirty="0"/>
              <a:t>é</a:t>
            </a:r>
            <a:r>
              <a:rPr lang="en-US" dirty="0" err="1"/>
              <a:t>nie</a:t>
            </a:r>
            <a:r>
              <a:rPr lang="en-US" dirty="0"/>
              <a:t> non immune, HIT </a:t>
            </a:r>
            <a:r>
              <a:rPr lang="en-US" dirty="0" err="1"/>
              <a:t>etc</a:t>
            </a:r>
            <a:r>
              <a:rPr lang="en-US" dirty="0"/>
              <a:t> etc</a:t>
            </a:r>
            <a:r>
              <a:rPr lang="en-US" dirty="0" smtClean="0"/>
              <a:t>…</a:t>
            </a:r>
          </a:p>
          <a:p>
            <a:pPr marL="4572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ECMO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6332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Comment </a:t>
            </a:r>
            <a:r>
              <a:rPr lang="en-US" sz="2800" dirty="0" err="1" smtClean="0"/>
              <a:t>traiter</a:t>
            </a:r>
            <a:r>
              <a:rPr lang="en-US" sz="2800" dirty="0" smtClean="0"/>
              <a:t> </a:t>
            </a:r>
            <a:r>
              <a:rPr lang="en-US" sz="2800" dirty="0" err="1" smtClean="0"/>
              <a:t>une</a:t>
            </a:r>
            <a:r>
              <a:rPr lang="en-US" sz="2800" dirty="0" smtClean="0"/>
              <a:t> </a:t>
            </a:r>
            <a:r>
              <a:rPr lang="en-US" sz="2800" dirty="0" err="1" smtClean="0"/>
              <a:t>hemorragie</a:t>
            </a:r>
            <a:r>
              <a:rPr lang="en-US" sz="2800" dirty="0" smtClean="0"/>
              <a:t> massive ? La phase </a:t>
            </a:r>
            <a:r>
              <a:rPr lang="en-US" sz="2800" dirty="0" err="1" smtClean="0"/>
              <a:t>aigue</a:t>
            </a:r>
            <a:endParaRPr lang="en-US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3145088" cy="208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16833"/>
            <a:ext cx="2736303" cy="205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3377952" cy="21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21649"/>
            <a:ext cx="4065225" cy="214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519" y="692696"/>
            <a:ext cx="5055493" cy="588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0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La phase </a:t>
            </a:r>
            <a:r>
              <a:rPr lang="en-US" sz="2800" dirty="0" err="1" smtClean="0"/>
              <a:t>aigue</a:t>
            </a:r>
            <a:endParaRPr lang="en-US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3132982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55587"/>
            <a:ext cx="38957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177" y="3617913"/>
            <a:ext cx="25733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143" y="4797152"/>
            <a:ext cx="25908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273" y="3092740"/>
            <a:ext cx="61880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278" y="4191578"/>
            <a:ext cx="40846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92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Un grand nombre d’études sur la gestion des hémorragies s’intéressent à une population de traumatisés (dont certaines sont militaires): patients:</a:t>
            </a:r>
          </a:p>
          <a:p>
            <a:pPr marL="45720" indent="0">
              <a:buNone/>
            </a:pPr>
            <a:r>
              <a:rPr lang="fr-BE" dirty="0" smtClean="0"/>
              <a:t>          - jeunes</a:t>
            </a:r>
          </a:p>
          <a:p>
            <a:pPr marL="45720" indent="0">
              <a:buNone/>
            </a:pPr>
            <a:r>
              <a:rPr lang="fr-BE" dirty="0" smtClean="0"/>
              <a:t>          - en bonne santé</a:t>
            </a:r>
          </a:p>
          <a:p>
            <a:pPr marL="45720" indent="0">
              <a:buNone/>
            </a:pPr>
            <a:r>
              <a:rPr lang="fr-BE" dirty="0" smtClean="0"/>
              <a:t>          - sportifs </a:t>
            </a:r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r>
              <a:rPr lang="en-US" sz="1800" dirty="0" smtClean="0"/>
              <a:t>Trauma ≠ patients </a:t>
            </a:r>
            <a:r>
              <a:rPr lang="en-US" sz="1800" dirty="0" err="1" smtClean="0"/>
              <a:t>chirurgicaux</a:t>
            </a:r>
            <a:r>
              <a:rPr lang="en-US" sz="1800" dirty="0" smtClean="0"/>
              <a:t> ≠ patients USI …</a:t>
            </a:r>
            <a:endParaRPr lang="en-US" sz="18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remarque</a:t>
            </a:r>
            <a:endParaRPr lang="en-US" dirty="0"/>
          </a:p>
        </p:txBody>
      </p:sp>
      <p:pic>
        <p:nvPicPr>
          <p:cNvPr id="3074" name="Picture 2" descr="E:\MuscleFest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36912"/>
            <a:ext cx="248847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61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La phase </a:t>
            </a:r>
            <a:r>
              <a:rPr lang="en-US" sz="2800" dirty="0" err="1" smtClean="0"/>
              <a:t>aigue</a:t>
            </a:r>
            <a:endParaRPr lang="en-US" sz="2800" dirty="0"/>
          </a:p>
        </p:txBody>
      </p:sp>
      <p:pic>
        <p:nvPicPr>
          <p:cNvPr id="9218" name="Picture 2" descr="C:\Users\martin\Desktop\soupe grand m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7"/>
            <a:ext cx="461327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artin\Desktop\knorr soupe grand me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42530"/>
            <a:ext cx="3084934" cy="308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21151"/>
            <a:ext cx="1920875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èche courbée vers le haut 4"/>
          <p:cNvSpPr/>
          <p:nvPr/>
        </p:nvSpPr>
        <p:spPr>
          <a:xfrm rot="1958358" flipH="1">
            <a:off x="2531858" y="5329064"/>
            <a:ext cx="2135620" cy="53147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184" y="4795107"/>
            <a:ext cx="8842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99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“Volume only”</a:t>
            </a:r>
            <a:endParaRPr lang="en-US" sz="2800" dirty="0"/>
          </a:p>
        </p:txBody>
      </p:sp>
      <p:pic>
        <p:nvPicPr>
          <p:cNvPr id="10242" name="Picture 2" descr="C:\Users\martin\Desktop\soupe grand m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37555"/>
            <a:ext cx="4486187" cy="252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36912"/>
            <a:ext cx="3297153" cy="247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57277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C:\Users\martin\Desktop\mami balaise 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1" y="1762137"/>
            <a:ext cx="4521508" cy="302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martin\Desktop\mami balaise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55899"/>
            <a:ext cx="3150385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48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fr-BE" dirty="0" smtClean="0"/>
          </a:p>
          <a:p>
            <a:pPr marL="45720" indent="0">
              <a:buNone/>
            </a:pPr>
            <a:endParaRPr lang="fr-BE" dirty="0" smtClean="0"/>
          </a:p>
          <a:p>
            <a:pPr marL="45720" indent="0">
              <a:buNone/>
            </a:pPr>
            <a:r>
              <a:rPr lang="fr-BE" dirty="0"/>
              <a:t> </a:t>
            </a:r>
            <a:r>
              <a:rPr lang="fr-BE" dirty="0" smtClean="0"/>
              <a:t>   </a:t>
            </a:r>
            <a:r>
              <a:rPr lang="fr-BE" sz="2400" dirty="0" smtClean="0"/>
              <a:t>Hémorragie massive</a:t>
            </a:r>
          </a:p>
          <a:p>
            <a:pPr marL="45720" indent="0">
              <a:buNone/>
            </a:pPr>
            <a:endParaRPr lang="fr-BE" dirty="0"/>
          </a:p>
          <a:p>
            <a:pPr marL="45720" indent="0">
              <a:buNone/>
            </a:pPr>
            <a:endParaRPr lang="fr-BE" dirty="0" smtClean="0"/>
          </a:p>
          <a:p>
            <a:pPr marL="45720" indent="0">
              <a:buNone/>
            </a:pPr>
            <a:endParaRPr lang="fr-BE" dirty="0"/>
          </a:p>
          <a:p>
            <a:pPr marL="45720" indent="0">
              <a:buNone/>
            </a:pPr>
            <a:endParaRPr lang="fr-BE" dirty="0" smtClean="0"/>
          </a:p>
          <a:p>
            <a:pPr marL="45720" indent="0">
              <a:buNone/>
            </a:pPr>
            <a:endParaRPr lang="fr-BE" dirty="0"/>
          </a:p>
          <a:p>
            <a:pPr marL="45720" indent="0">
              <a:buNone/>
            </a:pPr>
            <a:r>
              <a:rPr lang="fr-BE" dirty="0" smtClean="0"/>
              <a:t>                                                          </a:t>
            </a:r>
            <a:r>
              <a:rPr lang="fr-BE" sz="2400" dirty="0" smtClean="0"/>
              <a:t>Hémorragie mortelle</a:t>
            </a:r>
            <a:endParaRPr lang="fr-BE" sz="24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Qu’est-ce</a:t>
            </a:r>
            <a:r>
              <a:rPr lang="en-US" sz="2800" dirty="0" smtClean="0"/>
              <a:t> </a:t>
            </a:r>
            <a:r>
              <a:rPr lang="en-US" sz="2800" dirty="0" err="1" smtClean="0"/>
              <a:t>qu’une</a:t>
            </a:r>
            <a:r>
              <a:rPr lang="en-US" sz="2800" dirty="0" smtClean="0"/>
              <a:t> </a:t>
            </a:r>
            <a:r>
              <a:rPr lang="en-US" sz="2800" dirty="0" err="1" smtClean="0"/>
              <a:t>hemorragie</a:t>
            </a:r>
            <a:r>
              <a:rPr lang="en-US" sz="2800" dirty="0" smtClean="0"/>
              <a:t> massive ?</a:t>
            </a:r>
            <a:endParaRPr lang="en-US" sz="2800" dirty="0"/>
          </a:p>
        </p:txBody>
      </p:sp>
      <p:cxnSp>
        <p:nvCxnSpPr>
          <p:cNvPr id="9" name="Connecteur en arc 8"/>
          <p:cNvCxnSpPr/>
          <p:nvPr/>
        </p:nvCxnSpPr>
        <p:spPr>
          <a:xfrm rot="16200000" flipH="1">
            <a:off x="2843808" y="3356992"/>
            <a:ext cx="2088232" cy="1656184"/>
          </a:xfrm>
          <a:prstGeom prst="curvedConnector3">
            <a:avLst>
              <a:gd name="adj1" fmla="val 95779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rc 15"/>
          <p:cNvCxnSpPr/>
          <p:nvPr/>
        </p:nvCxnSpPr>
        <p:spPr>
          <a:xfrm rot="10800000">
            <a:off x="4427984" y="2708920"/>
            <a:ext cx="1656184" cy="1620180"/>
          </a:xfrm>
          <a:prstGeom prst="curvedConnector3">
            <a:avLst>
              <a:gd name="adj1" fmla="val 3991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ifférent de 19"/>
          <p:cNvSpPr/>
          <p:nvPr/>
        </p:nvSpPr>
        <p:spPr>
          <a:xfrm>
            <a:off x="4139952" y="3405872"/>
            <a:ext cx="914400" cy="914400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C:\Users\martin\Desktop\TRAUMA\Photos rx scan\Images\HS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789" y="2246437"/>
            <a:ext cx="3598726" cy="323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81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USA – UK – </a:t>
            </a:r>
            <a:r>
              <a:rPr lang="en-US" sz="2800" dirty="0" err="1" smtClean="0"/>
              <a:t>Danemark</a:t>
            </a:r>
            <a:r>
              <a:rPr lang="en-US" sz="2800" dirty="0" smtClean="0"/>
              <a:t> - CHR</a:t>
            </a:r>
            <a:endParaRPr lang="en-US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5760640" cy="384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C:\Users\martin\Desktop\TRAUMA\MTP\photos packs\P1060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60"/>
            <a:ext cx="4355975" cy="326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2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Autriche</a:t>
            </a:r>
            <a:endParaRPr lang="en-US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50758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83626"/>
            <a:ext cx="345638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68066"/>
            <a:ext cx="2246103" cy="224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718" y="2608888"/>
            <a:ext cx="33337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46" y="4250198"/>
            <a:ext cx="28575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87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fr-BE" dirty="0" smtClean="0"/>
              <a:t>         </a:t>
            </a:r>
          </a:p>
          <a:p>
            <a:pPr marL="45720" indent="0">
              <a:buNone/>
            </a:pPr>
            <a:r>
              <a:rPr lang="fr-BE" dirty="0"/>
              <a:t> </a:t>
            </a:r>
            <a:r>
              <a:rPr lang="fr-BE" dirty="0" smtClean="0"/>
              <a:t>        REMPLISSAGE VOLEMIQUE PAR LIQUIDES CLAIRS</a:t>
            </a:r>
          </a:p>
          <a:p>
            <a:pPr marL="45720" indent="0">
              <a:buNone/>
            </a:pPr>
            <a:endParaRPr lang="fr-BE" dirty="0"/>
          </a:p>
          <a:p>
            <a:pPr marL="45720" indent="0">
              <a:buNone/>
            </a:pPr>
            <a:endParaRPr lang="fr-BE" dirty="0" smtClean="0"/>
          </a:p>
          <a:p>
            <a:pPr marL="45720" indent="0">
              <a:buNone/>
            </a:pPr>
            <a:endParaRPr lang="fr-BE" dirty="0"/>
          </a:p>
          <a:p>
            <a:pPr marL="45720" indent="0">
              <a:buNone/>
            </a:pPr>
            <a:r>
              <a:rPr lang="fr-BE" dirty="0" smtClean="0"/>
              <a:t>                          TRANSFUSION </a:t>
            </a:r>
            <a:r>
              <a:rPr lang="fr-BE" dirty="0" smtClean="0">
                <a:solidFill>
                  <a:srgbClr val="FF0000"/>
                </a:solidFill>
              </a:rPr>
              <a:t>MASSIVE</a:t>
            </a:r>
          </a:p>
          <a:p>
            <a:pPr marL="45720" indent="0">
              <a:buNone/>
            </a:pPr>
            <a:endParaRPr lang="fr-BE" dirty="0">
              <a:solidFill>
                <a:srgbClr val="FF0000"/>
              </a:solidFill>
            </a:endParaRPr>
          </a:p>
          <a:p>
            <a:pPr marL="45720" indent="0">
              <a:buNone/>
            </a:pPr>
            <a:endParaRPr lang="fr-BE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fr-BE" dirty="0">
                <a:solidFill>
                  <a:srgbClr val="FF0000"/>
                </a:solidFill>
              </a:rPr>
              <a:t> </a:t>
            </a:r>
            <a:r>
              <a:rPr lang="fr-BE" dirty="0" smtClean="0">
                <a:solidFill>
                  <a:srgbClr val="FF0000"/>
                </a:solidFill>
              </a:rPr>
              <a:t>       </a:t>
            </a:r>
          </a:p>
          <a:p>
            <a:pPr marL="45720" indent="0">
              <a:buNone/>
            </a:pPr>
            <a:r>
              <a:rPr lang="fr-BE" dirty="0">
                <a:solidFill>
                  <a:srgbClr val="FF0000"/>
                </a:solidFill>
              </a:rPr>
              <a:t> </a:t>
            </a:r>
            <a:r>
              <a:rPr lang="fr-BE" dirty="0" smtClean="0">
                <a:solidFill>
                  <a:srgbClr val="FF0000"/>
                </a:solidFill>
              </a:rPr>
              <a:t>          </a:t>
            </a:r>
            <a:r>
              <a:rPr lang="fr-BE" dirty="0" smtClean="0">
                <a:solidFill>
                  <a:schemeClr val="tx2">
                    <a:lumMod val="75000"/>
                  </a:schemeClr>
                </a:solidFill>
              </a:rPr>
              <a:t>EARLY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AGGRESSIVE</a:t>
            </a:r>
            <a:r>
              <a:rPr lang="fr-BE" dirty="0" smtClean="0">
                <a:solidFill>
                  <a:schemeClr val="tx2">
                    <a:lumMod val="75000"/>
                  </a:schemeClr>
                </a:solidFill>
              </a:rPr>
              <a:t> HAEMOSTATIC RESUSCITATION</a:t>
            </a:r>
            <a:endParaRPr lang="fr-BE" dirty="0">
              <a:solidFill>
                <a:srgbClr val="FF00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Passe</a:t>
            </a:r>
            <a:r>
              <a:rPr lang="en-US" sz="2800" dirty="0" smtClean="0"/>
              <a:t>-present-</a:t>
            </a:r>
            <a:r>
              <a:rPr lang="en-US" sz="2800" dirty="0" err="1" smtClean="0"/>
              <a:t>avenir</a:t>
            </a:r>
            <a:endParaRPr lang="en-US" sz="2800" dirty="0"/>
          </a:p>
        </p:txBody>
      </p:sp>
      <p:sp>
        <p:nvSpPr>
          <p:cNvPr id="4" name="Flèche vers le bas 3"/>
          <p:cNvSpPr/>
          <p:nvPr/>
        </p:nvSpPr>
        <p:spPr>
          <a:xfrm>
            <a:off x="3995936" y="2564904"/>
            <a:ext cx="21602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èche vers le bas 4"/>
          <p:cNvSpPr/>
          <p:nvPr/>
        </p:nvSpPr>
        <p:spPr>
          <a:xfrm>
            <a:off x="3995936" y="4005064"/>
            <a:ext cx="21602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eur droit 6"/>
          <p:cNvCxnSpPr/>
          <p:nvPr/>
        </p:nvCxnSpPr>
        <p:spPr>
          <a:xfrm>
            <a:off x="6516216" y="2564904"/>
            <a:ext cx="0" cy="468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6516216" y="3032956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5292080" y="4005064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5292080" y="4221088"/>
            <a:ext cx="24482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6948264" y="5445224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6948264" y="5589240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767843"/>
            <a:ext cx="4762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477" y="2767843"/>
            <a:ext cx="4762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602" y="2767842"/>
            <a:ext cx="4762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727" y="2767843"/>
            <a:ext cx="4762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942891"/>
            <a:ext cx="4762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477" y="3942890"/>
            <a:ext cx="4762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077" y="5324127"/>
            <a:ext cx="4508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76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06273"/>
          </a:xfrm>
        </p:spPr>
        <p:txBody>
          <a:bodyPr>
            <a:normAutofit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outils</a:t>
            </a:r>
            <a:r>
              <a:rPr lang="en-US" dirty="0" smtClean="0"/>
              <a:t> </a:t>
            </a:r>
            <a:r>
              <a:rPr lang="en-US" dirty="0" err="1" smtClean="0"/>
              <a:t>d’identification</a:t>
            </a:r>
            <a:endParaRPr lang="en-US" dirty="0" smtClean="0"/>
          </a:p>
          <a:p>
            <a:r>
              <a:rPr lang="en-US" dirty="0" smtClean="0"/>
              <a:t>La </a:t>
            </a:r>
            <a:r>
              <a:rPr lang="en-US" dirty="0" err="1" smtClean="0"/>
              <a:t>chirurgie</a:t>
            </a:r>
            <a:endParaRPr lang="en-US" dirty="0" smtClean="0"/>
          </a:p>
          <a:p>
            <a:r>
              <a:rPr lang="en-US" dirty="0" smtClean="0"/>
              <a:t>La </a:t>
            </a:r>
            <a:r>
              <a:rPr lang="en-US" dirty="0" err="1" smtClean="0"/>
              <a:t>radiologie</a:t>
            </a:r>
            <a:r>
              <a:rPr lang="en-US" dirty="0" smtClean="0"/>
              <a:t> </a:t>
            </a:r>
            <a:r>
              <a:rPr lang="en-US" dirty="0" err="1" smtClean="0"/>
              <a:t>interventionnelle</a:t>
            </a:r>
            <a:endParaRPr lang="en-US" dirty="0" smtClean="0"/>
          </a:p>
          <a:p>
            <a:r>
              <a:rPr lang="en-US" dirty="0" smtClean="0"/>
              <a:t>La transfusion de </a:t>
            </a:r>
            <a:r>
              <a:rPr lang="fr-BE" dirty="0" smtClean="0"/>
              <a:t>concentrés érythrocytaires</a:t>
            </a:r>
          </a:p>
          <a:p>
            <a:r>
              <a:rPr lang="fr-BE" dirty="0" smtClean="0"/>
              <a:t>Le plasma frais congelé</a:t>
            </a:r>
          </a:p>
          <a:p>
            <a:r>
              <a:rPr lang="fr-BE" dirty="0" smtClean="0"/>
              <a:t>La transfusion de plaquettes</a:t>
            </a:r>
          </a:p>
          <a:p>
            <a:r>
              <a:rPr lang="fr-BE" dirty="0" smtClean="0"/>
              <a:t>L’acide </a:t>
            </a:r>
            <a:r>
              <a:rPr lang="fr-BE" dirty="0" err="1" smtClean="0"/>
              <a:t>tranexamique</a:t>
            </a:r>
            <a:r>
              <a:rPr lang="fr-BE" dirty="0" smtClean="0"/>
              <a:t> (</a:t>
            </a:r>
            <a:r>
              <a:rPr lang="fr-BE" dirty="0" err="1" smtClean="0"/>
              <a:t>Exacyl</a:t>
            </a:r>
            <a:r>
              <a:rPr lang="fr-BE" dirty="0" smtClean="0"/>
              <a:t>®)</a:t>
            </a:r>
          </a:p>
          <a:p>
            <a:r>
              <a:rPr lang="fr-BE" dirty="0" smtClean="0"/>
              <a:t>Le concentré de fibrinogène</a:t>
            </a:r>
          </a:p>
          <a:p>
            <a:r>
              <a:rPr lang="fr-BE" dirty="0" smtClean="0"/>
              <a:t>Les complexes </a:t>
            </a:r>
            <a:r>
              <a:rPr lang="fr-BE" dirty="0" err="1" smtClean="0"/>
              <a:t>prothrombiniques</a:t>
            </a:r>
            <a:endParaRPr lang="fr-BE" dirty="0" smtClean="0"/>
          </a:p>
          <a:p>
            <a:r>
              <a:rPr lang="fr-BE" dirty="0" smtClean="0"/>
              <a:t>Le perfuseur-réchauffeur</a:t>
            </a:r>
          </a:p>
          <a:p>
            <a:r>
              <a:rPr lang="fr-BE" dirty="0" smtClean="0"/>
              <a:t>Un protocole de livraison des produits sanguins</a:t>
            </a:r>
          </a:p>
          <a:p>
            <a:r>
              <a:rPr lang="fr-BE" dirty="0" smtClean="0"/>
              <a:t>Des protocoles de travail   </a:t>
            </a:r>
            <a:endParaRPr lang="fr-BE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Les </a:t>
            </a:r>
            <a:r>
              <a:rPr lang="en-US" sz="2800" dirty="0" err="1" smtClean="0"/>
              <a:t>outils</a:t>
            </a:r>
            <a:r>
              <a:rPr lang="en-US" sz="2800" dirty="0" smtClean="0"/>
              <a:t> </a:t>
            </a:r>
            <a:r>
              <a:rPr lang="en-US" sz="2800" dirty="0" err="1" smtClean="0"/>
              <a:t>therapeutiques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511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Et qui doit l’être urgemment !</a:t>
            </a:r>
          </a:p>
          <a:p>
            <a:pPr marL="45720" indent="0">
              <a:buNone/>
            </a:pPr>
            <a:endParaRPr lang="fr-BE" dirty="0" smtClean="0"/>
          </a:p>
          <a:p>
            <a:r>
              <a:rPr lang="fr-BE" dirty="0" smtClean="0"/>
              <a:t>Sens clinique</a:t>
            </a:r>
          </a:p>
          <a:p>
            <a:r>
              <a:rPr lang="fr-BE" dirty="0" smtClean="0"/>
              <a:t>ATLS: </a:t>
            </a:r>
            <a:r>
              <a:rPr lang="en-US" dirty="0" smtClean="0"/>
              <a:t>Responder, transient responder, non-responder</a:t>
            </a:r>
          </a:p>
          <a:p>
            <a:r>
              <a:rPr lang="fr-BE" dirty="0" smtClean="0"/>
              <a:t>Lactates, excès de base</a:t>
            </a:r>
          </a:p>
          <a:p>
            <a:r>
              <a:rPr lang="fr-BE" dirty="0" smtClean="0"/>
              <a:t>Hémoglobine… NON, ou en tout cas, attention!</a:t>
            </a:r>
          </a:p>
          <a:p>
            <a:r>
              <a:rPr lang="fr-BE" dirty="0" smtClean="0"/>
              <a:t>FAST-</a:t>
            </a:r>
            <a:r>
              <a:rPr lang="fr-BE" dirty="0"/>
              <a:t>é</a:t>
            </a:r>
            <a:r>
              <a:rPr lang="fr-BE" dirty="0" smtClean="0"/>
              <a:t>cho, CT-scan inject</a:t>
            </a:r>
            <a:r>
              <a:rPr lang="fr-BE" dirty="0"/>
              <a:t>é</a:t>
            </a:r>
            <a:r>
              <a:rPr lang="fr-BE" dirty="0" smtClean="0"/>
              <a:t> </a:t>
            </a:r>
          </a:p>
          <a:p>
            <a:r>
              <a:rPr lang="fr-BE" dirty="0" smtClean="0"/>
              <a:t>Scores prédictifs: ABC, TASH, TICCS</a:t>
            </a:r>
          </a:p>
          <a:p>
            <a:endParaRPr lang="fr-BE" dirty="0"/>
          </a:p>
          <a:p>
            <a:r>
              <a:rPr lang="fr-BE" dirty="0" err="1" smtClean="0">
                <a:solidFill>
                  <a:schemeClr val="accent3">
                    <a:lumMod val="50000"/>
                  </a:schemeClr>
                </a:solidFill>
              </a:rPr>
              <a:t>Early</a:t>
            </a:r>
            <a:r>
              <a:rPr lang="fr-BE" dirty="0" smtClean="0">
                <a:solidFill>
                  <a:schemeClr val="accent3">
                    <a:lumMod val="50000"/>
                  </a:schemeClr>
                </a:solidFill>
              </a:rPr>
              <a:t> Agressive </a:t>
            </a:r>
            <a:r>
              <a:rPr lang="fr-BE" dirty="0" err="1" smtClean="0">
                <a:solidFill>
                  <a:schemeClr val="accent3">
                    <a:lumMod val="50000"/>
                  </a:schemeClr>
                </a:solidFill>
              </a:rPr>
              <a:t>Haemostatic</a:t>
            </a:r>
            <a:r>
              <a:rPr lang="fr-BE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accent3">
                    <a:lumMod val="50000"/>
                  </a:schemeClr>
                </a:solidFill>
              </a:rPr>
              <a:t>Resuscitation</a:t>
            </a:r>
            <a:endParaRPr lang="fr-BE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45720" indent="0">
              <a:buNone/>
            </a:pPr>
            <a:endParaRPr lang="fr-BE" dirty="0"/>
          </a:p>
          <a:p>
            <a:pPr marL="45720" indent="0">
              <a:buNone/>
            </a:pPr>
            <a:endParaRPr lang="fr-BE" dirty="0" smtClean="0"/>
          </a:p>
          <a:p>
            <a:pPr marL="45720" indent="0">
              <a:buNone/>
            </a:pPr>
            <a:endParaRPr lang="fr-BE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Une</a:t>
            </a:r>
            <a:r>
              <a:rPr lang="en-US" sz="2800" dirty="0" smtClean="0"/>
              <a:t> situation difficile a identifier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93096"/>
            <a:ext cx="1965598" cy="165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4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 smtClean="0"/>
              <a:t>          </a:t>
            </a:r>
          </a:p>
          <a:p>
            <a:pPr marL="4572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   DAMAGE CONTROL SURGERY:</a:t>
            </a:r>
          </a:p>
          <a:p>
            <a:pPr marL="45720" indent="0">
              <a:buNone/>
            </a:pPr>
            <a:endParaRPr lang="en-US" sz="2400" dirty="0"/>
          </a:p>
          <a:p>
            <a:pPr marL="45720" indent="0">
              <a:buNone/>
            </a:pPr>
            <a:r>
              <a:rPr lang="en-US" sz="2400" dirty="0" smtClean="0"/>
              <a:t>                   </a:t>
            </a:r>
            <a:r>
              <a:rPr lang="en-US" sz="2400" dirty="0" err="1" smtClean="0"/>
              <a:t>physiologie</a:t>
            </a:r>
            <a:r>
              <a:rPr lang="en-US" sz="2400" dirty="0" smtClean="0"/>
              <a:t> &gt;&gt; </a:t>
            </a:r>
            <a:r>
              <a:rPr lang="en-US" sz="2400" dirty="0" err="1" smtClean="0"/>
              <a:t>anatomie</a:t>
            </a:r>
            <a:endParaRPr lang="en-US" sz="2400" dirty="0" smtClean="0"/>
          </a:p>
          <a:p>
            <a:pPr marL="45720" indent="0">
              <a:buNone/>
            </a:pPr>
            <a:endParaRPr lang="en-US" sz="2400" dirty="0"/>
          </a:p>
          <a:p>
            <a:pPr marL="45720" indent="0">
              <a:buNone/>
            </a:pPr>
            <a:endParaRPr lang="en-US" sz="2400" dirty="0" smtClean="0"/>
          </a:p>
          <a:p>
            <a:pPr marL="45720" indent="0">
              <a:buNone/>
            </a:pPr>
            <a:r>
              <a:rPr lang="en-US" sz="2400" dirty="0" smtClean="0"/>
              <a:t>                        TRAUMA SURGEONS</a:t>
            </a:r>
            <a:endParaRPr lang="en-US" sz="24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La </a:t>
            </a:r>
            <a:r>
              <a:rPr lang="en-US" sz="2800" dirty="0" err="1" smtClean="0"/>
              <a:t>chirurgie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9213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Seuil d’hémoglobine pour initier la transfusion de CE ? NON.</a:t>
            </a:r>
          </a:p>
          <a:p>
            <a:r>
              <a:rPr lang="fr-BE" dirty="0" smtClean="0"/>
              <a:t>Cible d’hémoglobine à atteindre ? Pas réellement.</a:t>
            </a:r>
          </a:p>
          <a:p>
            <a:r>
              <a:rPr lang="fr-BE" dirty="0" smtClean="0"/>
              <a:t>(A ce jour), seuls transporteurs d’oxygène. ((</a:t>
            </a:r>
            <a:r>
              <a:rPr lang="fr-BE" dirty="0" err="1" smtClean="0"/>
              <a:t>HBOCs</a:t>
            </a:r>
            <a:r>
              <a:rPr lang="fr-BE" dirty="0" smtClean="0"/>
              <a:t>)) </a:t>
            </a:r>
          </a:p>
          <a:p>
            <a:r>
              <a:rPr lang="fr-BE" dirty="0" smtClean="0"/>
              <a:t>ABO compatibilité, </a:t>
            </a:r>
            <a:r>
              <a:rPr lang="fr-BE" dirty="0" err="1" smtClean="0"/>
              <a:t>RhD</a:t>
            </a:r>
            <a:r>
              <a:rPr lang="fr-BE" dirty="0" smtClean="0"/>
              <a:t> négatif chez femmes en âge de procréer et chez les enfants.</a:t>
            </a:r>
          </a:p>
          <a:p>
            <a:r>
              <a:rPr lang="fr-BE" dirty="0" smtClean="0"/>
              <a:t>Stockés a 4°C       induisent une hypothermie délétère.</a:t>
            </a:r>
          </a:p>
          <a:p>
            <a:r>
              <a:rPr lang="fr-BE" dirty="0"/>
              <a:t>Via Perfuseur-réchauffeur (avec PFC</a:t>
            </a:r>
            <a:r>
              <a:rPr lang="fr-BE" dirty="0" smtClean="0"/>
              <a:t>). </a:t>
            </a:r>
          </a:p>
          <a:p>
            <a:r>
              <a:rPr lang="fr-BE" dirty="0" err="1" smtClean="0"/>
              <a:t>Anticoagul</a:t>
            </a:r>
            <a:r>
              <a:rPr lang="fr-BE" dirty="0" err="1"/>
              <a:t>é</a:t>
            </a:r>
            <a:r>
              <a:rPr lang="fr-BE" dirty="0" err="1" smtClean="0"/>
              <a:t>s</a:t>
            </a:r>
            <a:r>
              <a:rPr lang="fr-BE" dirty="0" smtClean="0"/>
              <a:t> au citrate (</a:t>
            </a:r>
            <a:r>
              <a:rPr lang="fr-B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made</a:t>
            </a:r>
            <a:r>
              <a:rPr lang="fr-BE" dirty="0" smtClean="0"/>
              <a:t> </a:t>
            </a:r>
            <a:r>
              <a:rPr lang="fr-BE" dirty="0" smtClean="0">
                <a:solidFill>
                  <a:srgbClr val="FFC000"/>
                </a:solidFill>
              </a:rPr>
              <a:t>in</a:t>
            </a:r>
            <a:r>
              <a:rPr lang="fr-BE" dirty="0" smtClean="0"/>
              <a:t> </a:t>
            </a:r>
            <a:r>
              <a:rPr lang="fr-BE" dirty="0" err="1" smtClean="0">
                <a:solidFill>
                  <a:srgbClr val="FF0000"/>
                </a:solidFill>
              </a:rPr>
              <a:t>Belgium</a:t>
            </a:r>
            <a:r>
              <a:rPr lang="fr-BE" dirty="0" smtClean="0"/>
              <a:t> !)       R/ Ca2+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Concentres</a:t>
            </a:r>
            <a:r>
              <a:rPr lang="en-US" sz="2800" dirty="0" smtClean="0"/>
              <a:t> </a:t>
            </a:r>
            <a:r>
              <a:rPr lang="en-US" sz="2800" dirty="0" err="1" smtClean="0"/>
              <a:t>erythrocytaires</a:t>
            </a:r>
            <a:endParaRPr lang="en-US" sz="2800" dirty="0"/>
          </a:p>
        </p:txBody>
      </p:sp>
      <p:sp>
        <p:nvSpPr>
          <p:cNvPr id="4" name="Flèche droite 3"/>
          <p:cNvSpPr/>
          <p:nvPr/>
        </p:nvSpPr>
        <p:spPr>
          <a:xfrm>
            <a:off x="2699792" y="3645024"/>
            <a:ext cx="28803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èche droite 4"/>
          <p:cNvSpPr/>
          <p:nvPr/>
        </p:nvSpPr>
        <p:spPr>
          <a:xfrm>
            <a:off x="6372200" y="4365104"/>
            <a:ext cx="28803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97152"/>
            <a:ext cx="8318698" cy="168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61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0999" y="1916832"/>
            <a:ext cx="8407893" cy="4209647"/>
          </a:xfrm>
        </p:spPr>
        <p:txBody>
          <a:bodyPr>
            <a:normAutofit/>
          </a:bodyPr>
          <a:lstStyle/>
          <a:p>
            <a:r>
              <a:rPr lang="fr-BE" sz="1800" dirty="0" err="1" smtClean="0"/>
              <a:t>Expanseur</a:t>
            </a:r>
            <a:r>
              <a:rPr lang="fr-BE" sz="1800" dirty="0" smtClean="0"/>
              <a:t> </a:t>
            </a:r>
            <a:r>
              <a:rPr lang="fr-BE" sz="1800" dirty="0" err="1" smtClean="0"/>
              <a:t>volémique</a:t>
            </a:r>
            <a:r>
              <a:rPr lang="fr-BE" sz="1800" dirty="0" smtClean="0"/>
              <a:t>, propriétés protectrices pour la membrane endothéliale, aide à corriger la </a:t>
            </a:r>
            <a:r>
              <a:rPr lang="fr-BE" sz="1800" dirty="0" err="1" smtClean="0"/>
              <a:t>coagulopathie</a:t>
            </a:r>
            <a:r>
              <a:rPr lang="fr-BE" sz="1800" dirty="0" smtClean="0"/>
              <a:t> en apportant des facteurs de coagulation.</a:t>
            </a:r>
          </a:p>
          <a:p>
            <a:r>
              <a:rPr lang="fr-BE" sz="1800" dirty="0" smtClean="0"/>
              <a:t>Niveau de recommandation relativement bas (2C) mais études de qualité (randomisées) globalement difficiles à réaliser dans ce contexte.</a:t>
            </a:r>
          </a:p>
          <a:p>
            <a:r>
              <a:rPr lang="fr-BE" sz="1800" dirty="0" smtClean="0"/>
              <a:t>Résultats positifs sur mortalité. </a:t>
            </a:r>
          </a:p>
          <a:p>
            <a:r>
              <a:rPr lang="fr-BE" sz="1800" dirty="0" smtClean="0"/>
              <a:t>Importance du TIMING d’administration de plus en plus mise en avant.</a:t>
            </a:r>
            <a:endParaRPr lang="fr-BE" sz="18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Plasma </a:t>
            </a:r>
            <a:r>
              <a:rPr lang="en-US" sz="2800" dirty="0" err="1" smtClean="0"/>
              <a:t>frais</a:t>
            </a:r>
            <a:r>
              <a:rPr lang="en-US" sz="2800" dirty="0" smtClean="0"/>
              <a:t> </a:t>
            </a:r>
            <a:r>
              <a:rPr lang="en-US" sz="2800" dirty="0" err="1" smtClean="0"/>
              <a:t>congele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1154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 smtClean="0"/>
              <a:t>Si seulement Grand-Mère nous avait laissé sa recette…</a:t>
            </a:r>
          </a:p>
          <a:p>
            <a:r>
              <a:rPr lang="fr-BE" sz="2400" dirty="0" smtClean="0"/>
              <a:t>Un ratio idéal ? </a:t>
            </a:r>
            <a:r>
              <a:rPr lang="fr-BE" sz="2400" dirty="0" smtClean="0">
                <a:solidFill>
                  <a:schemeClr val="accent4">
                    <a:lumMod val="75000"/>
                  </a:schemeClr>
                </a:solidFill>
              </a:rPr>
              <a:t>1:1:1 ? 1:2:1 ? 1:1,5:1?</a:t>
            </a:r>
          </a:p>
          <a:p>
            <a:r>
              <a:rPr lang="fr-BE" sz="2400" dirty="0" smtClean="0"/>
              <a:t>L’importance du TIMING</a:t>
            </a:r>
          </a:p>
          <a:p>
            <a:pPr marL="45720" indent="0">
              <a:buNone/>
            </a:pPr>
            <a:r>
              <a:rPr lang="fr-BE" sz="2400" dirty="0"/>
              <a:t> </a:t>
            </a:r>
            <a:r>
              <a:rPr lang="fr-BE" sz="2400" dirty="0" smtClean="0"/>
              <a:t>   </a:t>
            </a:r>
          </a:p>
          <a:p>
            <a:pPr marL="45720" indent="0">
              <a:buNone/>
            </a:pPr>
            <a:r>
              <a:rPr lang="fr-BE" sz="2400" dirty="0" smtClean="0"/>
              <a:t>                              </a:t>
            </a:r>
            <a:r>
              <a:rPr lang="fr-BE" sz="2400" dirty="0" smtClean="0">
                <a:solidFill>
                  <a:srgbClr val="C00000"/>
                </a:solidFill>
              </a:rPr>
              <a:t>6 CE </a:t>
            </a:r>
            <a:r>
              <a:rPr lang="fr-BE" sz="2400" dirty="0" smtClean="0"/>
              <a:t>+ 4 PFC         </a:t>
            </a:r>
          </a:p>
          <a:p>
            <a:pPr marL="45720" indent="0">
              <a:buNone/>
            </a:pPr>
            <a:endParaRPr lang="fr-BE" sz="2400" dirty="0" smtClean="0"/>
          </a:p>
          <a:p>
            <a:pPr marL="45720" indent="0">
              <a:buNone/>
            </a:pPr>
            <a:endParaRPr lang="fr-BE" sz="2400" dirty="0"/>
          </a:p>
          <a:p>
            <a:pPr marL="45720" indent="0">
              <a:buNone/>
            </a:pPr>
            <a:r>
              <a:rPr lang="fr-BE" sz="2200" dirty="0" smtClean="0"/>
              <a:t>   </a:t>
            </a:r>
            <a:r>
              <a:rPr lang="fr-BE" sz="2200" dirty="0" smtClean="0">
                <a:solidFill>
                  <a:srgbClr val="C00000"/>
                </a:solidFill>
              </a:rPr>
              <a:t>1CE</a:t>
            </a:r>
            <a:r>
              <a:rPr lang="fr-BE" sz="2200" dirty="0" smtClean="0"/>
              <a:t>+</a:t>
            </a:r>
            <a:r>
              <a:rPr lang="fr-BE" sz="2200" dirty="0" smtClean="0">
                <a:solidFill>
                  <a:srgbClr val="C00000"/>
                </a:solidFill>
              </a:rPr>
              <a:t>1CE</a:t>
            </a:r>
            <a:r>
              <a:rPr lang="fr-BE" sz="2200" dirty="0" smtClean="0"/>
              <a:t>+1PFC+</a:t>
            </a:r>
            <a:r>
              <a:rPr lang="fr-BE" sz="2200" dirty="0" smtClean="0">
                <a:solidFill>
                  <a:srgbClr val="C00000"/>
                </a:solidFill>
              </a:rPr>
              <a:t>1CE</a:t>
            </a:r>
            <a:r>
              <a:rPr lang="fr-BE" sz="2200" dirty="0" smtClean="0"/>
              <a:t>+1PFC+</a:t>
            </a:r>
            <a:r>
              <a:rPr lang="fr-BE" sz="2200" dirty="0" smtClean="0">
                <a:solidFill>
                  <a:srgbClr val="C00000"/>
                </a:solidFill>
              </a:rPr>
              <a:t>1CE</a:t>
            </a:r>
            <a:r>
              <a:rPr lang="fr-BE" sz="2200" dirty="0" smtClean="0"/>
              <a:t>+1PFC+</a:t>
            </a:r>
            <a:r>
              <a:rPr lang="fr-BE" sz="2200" dirty="0" smtClean="0">
                <a:solidFill>
                  <a:srgbClr val="C00000"/>
                </a:solidFill>
              </a:rPr>
              <a:t>1CE</a:t>
            </a:r>
            <a:r>
              <a:rPr lang="fr-BE" sz="2200" dirty="0" smtClean="0"/>
              <a:t>+1PFC+</a:t>
            </a:r>
            <a:r>
              <a:rPr lang="fr-BE" sz="2200" dirty="0" smtClean="0">
                <a:solidFill>
                  <a:srgbClr val="C00000"/>
                </a:solidFill>
              </a:rPr>
              <a:t>1CE</a:t>
            </a:r>
            <a:endParaRPr lang="fr-BE" sz="2200" dirty="0">
              <a:solidFill>
                <a:srgbClr val="C000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ratios</a:t>
            </a:r>
            <a:endParaRPr lang="en-US" dirty="0"/>
          </a:p>
        </p:txBody>
      </p:sp>
      <p:sp>
        <p:nvSpPr>
          <p:cNvPr id="4" name="Différent de 3"/>
          <p:cNvSpPr/>
          <p:nvPr/>
        </p:nvSpPr>
        <p:spPr>
          <a:xfrm>
            <a:off x="4101213" y="4418531"/>
            <a:ext cx="648072" cy="504056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z="1800" dirty="0" smtClean="0">
                <a:solidFill>
                  <a:schemeClr val="accent1">
                    <a:lumMod val="75000"/>
                  </a:schemeClr>
                </a:solidFill>
              </a:rPr>
              <a:t>Résultats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encourageant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un ratio </a:t>
            </a:r>
          </a:p>
          <a:p>
            <a:pPr marL="45720" indent="0">
              <a:buNone/>
            </a:pP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roche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de 1:1:1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mais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niveau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preuve</a:t>
            </a:r>
            <a:endParaRPr lang="en-U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encore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</a:rPr>
              <a:t>insuffisant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ratios</a:t>
            </a:r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72816"/>
            <a:ext cx="3571523" cy="368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92" y="4149080"/>
            <a:ext cx="3297560" cy="190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92" y="6188010"/>
            <a:ext cx="4728864" cy="44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831" y="5489338"/>
            <a:ext cx="4502894" cy="5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45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536" y="1988840"/>
            <a:ext cx="8407893" cy="4407408"/>
          </a:xfrm>
        </p:spPr>
        <p:txBody>
          <a:bodyPr/>
          <a:lstStyle/>
          <a:p>
            <a:r>
              <a:rPr lang="fr-BE" dirty="0" smtClean="0"/>
              <a:t>Perte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fr-BE" dirty="0"/>
              <a:t> </a:t>
            </a:r>
            <a:r>
              <a:rPr lang="fr-BE" dirty="0" smtClean="0"/>
              <a:t>masse sanguine en 24 heures (7% poids adulte, 8-9% poids enfant).</a:t>
            </a:r>
          </a:p>
          <a:p>
            <a:r>
              <a:rPr lang="fr-BE" dirty="0" smtClean="0"/>
              <a:t>Perte d’une demi masse sanguine sur 3 heures.</a:t>
            </a:r>
          </a:p>
          <a:p>
            <a:r>
              <a:rPr lang="fr-BE" dirty="0" smtClean="0"/>
              <a:t>Débit d’hémorragie &gt; 150 ml/h</a:t>
            </a:r>
          </a:p>
          <a:p>
            <a:r>
              <a:rPr lang="fr-BE" dirty="0" smtClean="0"/>
              <a:t>Besoin transfusionnel supérieur à 10 unités de globules rouges entre l’admission à l’hôpital et l’admission aux soins intensifs.</a:t>
            </a:r>
          </a:p>
          <a:p>
            <a:r>
              <a:rPr lang="fr-BE" dirty="0" smtClean="0"/>
              <a:t>Besoin transfusionnel supérieur à 4 unités de globules rouges sur une heure.</a:t>
            </a:r>
          </a:p>
          <a:p>
            <a:endParaRPr lang="fr-BE" dirty="0"/>
          </a:p>
          <a:p>
            <a:r>
              <a:rPr lang="fr-BE" dirty="0" smtClean="0"/>
              <a:t>Définitions </a:t>
            </a:r>
            <a:r>
              <a:rPr lang="fr-BE" sz="2800" dirty="0" smtClean="0"/>
              <a:t>rétrospectives</a:t>
            </a:r>
            <a:r>
              <a:rPr lang="fr-BE" dirty="0" smtClean="0"/>
              <a:t>.</a:t>
            </a:r>
          </a:p>
          <a:p>
            <a:r>
              <a:rPr lang="fr-BE" sz="2400" dirty="0" smtClean="0">
                <a:solidFill>
                  <a:schemeClr val="tx1"/>
                </a:solidFill>
              </a:rPr>
              <a:t>La définir est difficile, comment l’identifier ??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Qu’est-ce</a:t>
            </a:r>
            <a:r>
              <a:rPr lang="en-US" sz="2800" dirty="0" smtClean="0"/>
              <a:t> </a:t>
            </a:r>
            <a:r>
              <a:rPr lang="en-US" sz="2800" dirty="0" err="1" smtClean="0"/>
              <a:t>qu’une</a:t>
            </a:r>
            <a:r>
              <a:rPr lang="en-US" sz="2800" dirty="0" smtClean="0"/>
              <a:t> </a:t>
            </a:r>
            <a:r>
              <a:rPr lang="en-US" sz="2800" dirty="0" err="1" smtClean="0"/>
              <a:t>hemorragie</a:t>
            </a:r>
            <a:r>
              <a:rPr lang="en-US" sz="2800" dirty="0" smtClean="0"/>
              <a:t> massive?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2006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1U CE + 1U PFC + 1U PLT + 1U </a:t>
            </a:r>
            <a:r>
              <a:rPr lang="en-US" dirty="0" err="1" smtClean="0"/>
              <a:t>cryo</a:t>
            </a:r>
            <a:endParaRPr lang="en-US" dirty="0" smtClean="0"/>
          </a:p>
          <a:p>
            <a:r>
              <a:rPr lang="en-US" dirty="0" smtClean="0"/>
              <a:t>680 ml</a:t>
            </a:r>
          </a:p>
          <a:p>
            <a:r>
              <a:rPr lang="en-US" dirty="0" err="1" smtClean="0"/>
              <a:t>Hct</a:t>
            </a:r>
            <a:r>
              <a:rPr lang="en-US" dirty="0" smtClean="0"/>
              <a:t> 29%</a:t>
            </a:r>
          </a:p>
          <a:p>
            <a:r>
              <a:rPr lang="en-US" dirty="0" err="1" smtClean="0"/>
              <a:t>Plt</a:t>
            </a:r>
            <a:r>
              <a:rPr lang="en-US" dirty="0" smtClean="0"/>
              <a:t> 80 000</a:t>
            </a:r>
          </a:p>
          <a:p>
            <a:r>
              <a:rPr lang="en-US" dirty="0" smtClean="0"/>
              <a:t>Fact, </a:t>
            </a:r>
            <a:r>
              <a:rPr lang="en-US" dirty="0" err="1" smtClean="0"/>
              <a:t>coag</a:t>
            </a:r>
            <a:r>
              <a:rPr lang="en-US" dirty="0" smtClean="0"/>
              <a:t>: 65% de la [ ] </a:t>
            </a:r>
            <a:r>
              <a:rPr lang="en-US" dirty="0" err="1" smtClean="0"/>
              <a:t>initiale</a:t>
            </a:r>
            <a:endParaRPr lang="en-US" dirty="0" smtClean="0"/>
          </a:p>
          <a:p>
            <a:r>
              <a:rPr lang="en-US" dirty="0" smtClean="0"/>
              <a:t>1g </a:t>
            </a:r>
            <a:r>
              <a:rPr lang="fr-BE" smtClean="0"/>
              <a:t>fibrinogène</a:t>
            </a:r>
            <a:endParaRPr lang="fr-BE" dirty="0" smtClean="0"/>
          </a:p>
          <a:p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Concentrations ?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1167358" cy="114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90626"/>
            <a:ext cx="1193031" cy="112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Cryoprecipita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207" y="1790626"/>
            <a:ext cx="1428751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lobu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21083"/>
            <a:ext cx="1167760" cy="164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87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</a:t>
            </a:r>
            <a:r>
              <a:rPr lang="fr-BE" sz="2400" dirty="0" smtClean="0"/>
              <a:t>er</a:t>
            </a:r>
            <a:r>
              <a:rPr lang="en-US" sz="2400" dirty="0" smtClean="0"/>
              <a:t>-op</a:t>
            </a:r>
            <a:r>
              <a:rPr lang="fr-BE" sz="2400" dirty="0"/>
              <a:t>é</a:t>
            </a:r>
            <a:r>
              <a:rPr lang="en-US" sz="2400" dirty="0" err="1" smtClean="0"/>
              <a:t>ratoire</a:t>
            </a:r>
            <a:endParaRPr lang="en-US" sz="2400" dirty="0" smtClean="0"/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2400" dirty="0" smtClean="0"/>
              <a:t>Trauma</a:t>
            </a:r>
          </a:p>
          <a:p>
            <a:pPr marL="45720" indent="0">
              <a:buNone/>
            </a:pPr>
            <a:r>
              <a:rPr lang="en-US" dirty="0" smtClean="0"/>
              <a:t>    - CRASH 2 trial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- MATTERS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- PATCH</a:t>
            </a: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L’acide</a:t>
            </a:r>
            <a:r>
              <a:rPr lang="en-US" sz="2800" dirty="0" smtClean="0"/>
              <a:t> </a:t>
            </a:r>
            <a:r>
              <a:rPr lang="en-US" sz="2800" dirty="0" err="1" smtClean="0"/>
              <a:t>tranexamique</a:t>
            </a:r>
            <a:endParaRPr lang="en-US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303" y="1844824"/>
            <a:ext cx="27559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92" y="2336472"/>
            <a:ext cx="4752528" cy="92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47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536" y="1988840"/>
            <a:ext cx="8407893" cy="4407408"/>
          </a:xfrm>
        </p:spPr>
        <p:txBody>
          <a:bodyPr>
            <a:normAutofit/>
          </a:bodyPr>
          <a:lstStyle/>
          <a:p>
            <a:r>
              <a:rPr lang="fr-BE" sz="1800" dirty="0" smtClean="0"/>
              <a:t>Le rôle joué par le fibrinogène dans l’hémostase apparait de plus en plus central (particulièrement dans les trauma et PPH).</a:t>
            </a:r>
          </a:p>
          <a:p>
            <a:r>
              <a:rPr lang="fr-BE" sz="1800" dirty="0" smtClean="0"/>
              <a:t>Intérêt croissant pour le traitement substitutif.</a:t>
            </a:r>
          </a:p>
          <a:p>
            <a:pPr marL="45720" indent="0">
              <a:buNone/>
            </a:pPr>
            <a:endParaRPr lang="fr-BE" sz="1800" dirty="0" smtClean="0"/>
          </a:p>
          <a:p>
            <a:r>
              <a:rPr lang="fr-BE" sz="1800" dirty="0" smtClean="0"/>
              <a:t>Valeur seuil ? Controversée, variable, avis d’experts, 2g/l (?)</a:t>
            </a:r>
          </a:p>
          <a:p>
            <a:pPr marL="45720" indent="0">
              <a:buNone/>
            </a:pPr>
            <a:endParaRPr lang="fr-BE" sz="1800" dirty="0" smtClean="0"/>
          </a:p>
          <a:p>
            <a:r>
              <a:rPr lang="fr-BE" sz="1800" dirty="0" err="1" smtClean="0"/>
              <a:t>Review</a:t>
            </a:r>
            <a:r>
              <a:rPr lang="fr-BE" sz="1800" dirty="0" smtClean="0"/>
              <a:t> la plus récente (</a:t>
            </a:r>
            <a:r>
              <a:rPr lang="fr-BE" sz="1800" dirty="0" err="1" smtClean="0"/>
              <a:t>Lunde</a:t>
            </a:r>
            <a:r>
              <a:rPr lang="fr-BE" sz="1800" dirty="0" smtClean="0"/>
              <a:t> et al.): bénéfices étayés par études non randomisées et comportant de sérieux défauts méthodologiques.</a:t>
            </a:r>
          </a:p>
          <a:p>
            <a:r>
              <a:rPr lang="fr-BE" sz="1800" dirty="0" smtClean="0"/>
              <a:t>Seule RCT (</a:t>
            </a:r>
            <a:r>
              <a:rPr lang="fr-BE" sz="1800" dirty="0" err="1" smtClean="0"/>
              <a:t>Wikkels</a:t>
            </a:r>
            <a:r>
              <a:rPr lang="fr-BE" sz="1400" dirty="0" err="1" smtClean="0"/>
              <a:t>Ø</a:t>
            </a:r>
            <a:r>
              <a:rPr lang="fr-BE" sz="1400" dirty="0" smtClean="0"/>
              <a:t> </a:t>
            </a:r>
            <a:r>
              <a:rPr lang="fr-BE" sz="1800" dirty="0" smtClean="0"/>
              <a:t>et al. 2015): administration préventive d’une dose modérée dans PPH: pas de bénéfice. </a:t>
            </a:r>
            <a:r>
              <a:rPr lang="fr-BE" sz="1600" dirty="0" smtClean="0"/>
              <a:t>(mais importantes réserves: patientes sévères non inclues…)</a:t>
            </a:r>
            <a:endParaRPr lang="fr-BE" sz="16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Fibrinogene</a:t>
            </a:r>
            <a:r>
              <a:rPr lang="en-US" sz="2800" dirty="0" smtClean="0"/>
              <a:t> de </a:t>
            </a:r>
            <a:r>
              <a:rPr lang="en-US" sz="2800" dirty="0" err="1" smtClean="0"/>
              <a:t>synthese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7482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Patient sous AVK: PCC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première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intention et </a:t>
            </a:r>
            <a:r>
              <a:rPr lang="en-US" dirty="0" smtClean="0">
                <a:solidFill>
                  <a:srgbClr val="FF0000"/>
                </a:solidFill>
              </a:rPr>
              <a:t>ASAP!!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Patient sous NOAC: indication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actuelle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l’absence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d’une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autre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alternative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valable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Patient non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anticoagulé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</a:p>
          <a:p>
            <a:pPr>
              <a:buFontTx/>
              <a:buChar char="-"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ertainement pas en routine.</a:t>
            </a:r>
          </a:p>
          <a:p>
            <a:pPr>
              <a:buFontTx/>
              <a:buChar char="-"/>
            </a:pP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Pourrait s’envisager en cas de démonstration d’un retard d’initiation de la coagulation à la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thrombo</a:t>
            </a:r>
            <a:r>
              <a:rPr lang="fr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lastographie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BE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(grade 2C, </a:t>
            </a:r>
            <a:r>
              <a:rPr lang="fr-BE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Schochl</a:t>
            </a:r>
            <a:r>
              <a:rPr lang="fr-BE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al., 2011)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Complexes </a:t>
            </a:r>
            <a:r>
              <a:rPr lang="en-US" sz="2800" dirty="0" err="1" smtClean="0"/>
              <a:t>prothrombiniques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92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fr-BE" sz="1600" dirty="0" smtClean="0">
                <a:solidFill>
                  <a:schemeClr val="accent4">
                    <a:lumMod val="50000"/>
                  </a:schemeClr>
                </a:solidFill>
              </a:rPr>
              <a:t>HNF et HBPM: action via ATIII          </a:t>
            </a:r>
            <a:r>
              <a:rPr lang="fr-BE" sz="1600" dirty="0" smtClean="0">
                <a:solidFill>
                  <a:schemeClr val="tx2">
                    <a:lumMod val="50000"/>
                  </a:schemeClr>
                </a:solidFill>
              </a:rPr>
              <a:t>PROTAMINE SULFATE </a:t>
            </a:r>
          </a:p>
          <a:p>
            <a:pPr marL="45720" indent="0" fontAlgn="base">
              <a:buNone/>
            </a:pPr>
            <a:endParaRPr lang="fr-BE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fr-BE" sz="1600" dirty="0" smtClean="0">
                <a:solidFill>
                  <a:schemeClr val="accent4">
                    <a:lumMod val="50000"/>
                  </a:schemeClr>
                </a:solidFill>
              </a:rPr>
              <a:t>Sintrom: action via absence d’activation des facteurs II, VII, IX et X      </a:t>
            </a:r>
            <a:r>
              <a:rPr lang="fr-BE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</a:t>
            </a:r>
            <a:r>
              <a:rPr lang="fr-BE" sz="1600" dirty="0" smtClean="0">
                <a:solidFill>
                  <a:schemeClr val="bg2">
                    <a:lumMod val="10000"/>
                  </a:schemeClr>
                </a:solidFill>
              </a:rPr>
              <a:t>COMPLEXES PROTHROMBINIQUES (PFC), vitamine K sans intérêt en urgence</a:t>
            </a:r>
            <a:r>
              <a:rPr lang="fr-BE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marL="45720" indent="0" fontAlgn="base">
              <a:buNone/>
            </a:pPr>
            <a:endParaRPr lang="fr-BE" dirty="0" smtClean="0">
              <a:solidFill>
                <a:schemeClr val="bg2">
                  <a:lumMod val="10000"/>
                </a:schemeClr>
              </a:solidFill>
            </a:endParaRPr>
          </a:p>
          <a:p>
            <a:pPr fontAlgn="base"/>
            <a:r>
              <a:rPr lang="fr-BE" sz="1600" dirty="0" smtClean="0">
                <a:solidFill>
                  <a:schemeClr val="accent4">
                    <a:lumMod val="50000"/>
                  </a:schemeClr>
                </a:solidFill>
              </a:rPr>
              <a:t>Anti-</a:t>
            </a:r>
            <a:r>
              <a:rPr lang="fr-BE" sz="1600" dirty="0" err="1" smtClean="0">
                <a:solidFill>
                  <a:schemeClr val="accent4">
                    <a:lumMod val="50000"/>
                  </a:schemeClr>
                </a:solidFill>
              </a:rPr>
              <a:t>Xa</a:t>
            </a:r>
            <a:r>
              <a:rPr lang="fr-BE" sz="160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fr-BE" sz="1600" dirty="0" err="1" smtClean="0">
                <a:solidFill>
                  <a:schemeClr val="accent4">
                    <a:lumMod val="50000"/>
                  </a:schemeClr>
                </a:solidFill>
              </a:rPr>
              <a:t>Xarelto</a:t>
            </a:r>
            <a:r>
              <a:rPr lang="fr-BE" sz="1600" dirty="0" smtClean="0">
                <a:solidFill>
                  <a:schemeClr val="accent4">
                    <a:lumMod val="50000"/>
                  </a:schemeClr>
                </a:solidFill>
              </a:rPr>
              <a:t>®, </a:t>
            </a:r>
            <a:r>
              <a:rPr lang="fr-BE" sz="1600" dirty="0" err="1" smtClean="0">
                <a:solidFill>
                  <a:schemeClr val="accent4">
                    <a:lumMod val="50000"/>
                  </a:schemeClr>
                </a:solidFill>
              </a:rPr>
              <a:t>Eliquis</a:t>
            </a:r>
            <a:r>
              <a:rPr lang="fr-BE" sz="1600" dirty="0" smtClean="0">
                <a:solidFill>
                  <a:schemeClr val="accent4">
                    <a:lumMod val="50000"/>
                  </a:schemeClr>
                </a:solidFill>
              </a:rPr>
              <a:t>®)       </a:t>
            </a:r>
            <a:r>
              <a:rPr lang="fr-BE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BE" sz="1600" dirty="0" smtClean="0">
                <a:solidFill>
                  <a:schemeClr val="bg2">
                    <a:lumMod val="10000"/>
                  </a:schemeClr>
                </a:solidFill>
              </a:rPr>
              <a:t>COMPLEXES PROTHROMBINIQUES, PFC, </a:t>
            </a:r>
            <a:r>
              <a:rPr lang="fr-BE" sz="1600" dirty="0" err="1" smtClean="0">
                <a:solidFill>
                  <a:schemeClr val="bg2">
                    <a:lumMod val="10000"/>
                  </a:schemeClr>
                </a:solidFill>
              </a:rPr>
              <a:t>Andexanet</a:t>
            </a:r>
            <a:r>
              <a:rPr lang="fr-BE" sz="1600" dirty="0" smtClean="0">
                <a:solidFill>
                  <a:schemeClr val="bg2">
                    <a:lumMod val="10000"/>
                  </a:schemeClr>
                </a:solidFill>
              </a:rPr>
              <a:t> alfa ?, aucun intérêt de la vitamine K.</a:t>
            </a:r>
          </a:p>
          <a:p>
            <a:pPr marL="45720" indent="0" fontAlgn="base">
              <a:buNone/>
            </a:pPr>
            <a:endParaRPr lang="fr-BE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fontAlgn="base"/>
            <a:r>
              <a:rPr lang="fr-BE" sz="1600" dirty="0" smtClean="0">
                <a:solidFill>
                  <a:schemeClr val="accent4">
                    <a:lumMod val="50000"/>
                  </a:schemeClr>
                </a:solidFill>
              </a:rPr>
              <a:t>Anti-</a:t>
            </a:r>
            <a:r>
              <a:rPr lang="fr-BE" sz="1600" dirty="0" err="1" smtClean="0">
                <a:solidFill>
                  <a:schemeClr val="accent4">
                    <a:lumMod val="50000"/>
                  </a:schemeClr>
                </a:solidFill>
              </a:rPr>
              <a:t>IIa</a:t>
            </a:r>
            <a:r>
              <a:rPr lang="fr-BE" sz="160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fr-BE" sz="1600" dirty="0" err="1" smtClean="0">
                <a:solidFill>
                  <a:schemeClr val="accent4">
                    <a:lumMod val="50000"/>
                  </a:schemeClr>
                </a:solidFill>
              </a:rPr>
              <a:t>Pradaxa</a:t>
            </a:r>
            <a:r>
              <a:rPr lang="fr-BE" sz="1600" dirty="0" smtClean="0">
                <a:solidFill>
                  <a:schemeClr val="accent4">
                    <a:lumMod val="50000"/>
                  </a:schemeClr>
                </a:solidFill>
              </a:rPr>
              <a:t>®)          </a:t>
            </a:r>
            <a:r>
              <a:rPr lang="fr-BE" sz="1600" dirty="0" smtClean="0">
                <a:solidFill>
                  <a:schemeClr val="bg2">
                    <a:lumMod val="10000"/>
                  </a:schemeClr>
                </a:solidFill>
              </a:rPr>
              <a:t>COMPLEXES PROTHROMBINIQUES, PFC, Dialyse, </a:t>
            </a:r>
            <a:r>
              <a:rPr lang="fr-BE" sz="1600" dirty="0" err="1" smtClean="0">
                <a:solidFill>
                  <a:schemeClr val="bg2">
                    <a:lumMod val="10000"/>
                  </a:schemeClr>
                </a:solidFill>
              </a:rPr>
              <a:t>idarucizumab</a:t>
            </a:r>
            <a:r>
              <a:rPr lang="fr-BE" sz="1600" dirty="0" smtClean="0">
                <a:solidFill>
                  <a:schemeClr val="bg2">
                    <a:lumMod val="10000"/>
                  </a:schemeClr>
                </a:solidFill>
              </a:rPr>
              <a:t> ?, aucun intérêt de la vitamine K.</a:t>
            </a:r>
          </a:p>
          <a:p>
            <a:pPr marL="45720" indent="0" fontAlgn="base">
              <a:buNone/>
            </a:pPr>
            <a:endParaRPr lang="fr-BE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fontAlgn="base"/>
            <a:r>
              <a:rPr lang="fr-BE" sz="1600" dirty="0" smtClean="0">
                <a:solidFill>
                  <a:schemeClr val="bg2">
                    <a:lumMod val="10000"/>
                  </a:schemeClr>
                </a:solidFill>
              </a:rPr>
              <a:t>Se poser la question dès le départ.</a:t>
            </a:r>
          </a:p>
          <a:p>
            <a:pPr fontAlgn="base"/>
            <a:r>
              <a:rPr lang="fr-BE" sz="1600" dirty="0" smtClean="0">
                <a:solidFill>
                  <a:schemeClr val="bg2">
                    <a:lumMod val="10000"/>
                  </a:schemeClr>
                </a:solidFill>
              </a:rPr>
              <a:t>Traitement spécifique à donner dès le départ, AVANT les résultats biologiques.</a:t>
            </a:r>
          </a:p>
          <a:p>
            <a:pPr fontAlgn="base"/>
            <a:endParaRPr lang="fr-BE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fontAlgn="base"/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45720" indent="0" fontAlgn="base">
              <a:buNone/>
            </a:pPr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Traitements</a:t>
            </a:r>
            <a:r>
              <a:rPr lang="en-US" sz="2800" dirty="0" smtClean="0"/>
              <a:t> anticoagulants</a:t>
            </a:r>
            <a:endParaRPr lang="en-US" sz="2800" dirty="0"/>
          </a:p>
        </p:txBody>
      </p:sp>
      <p:sp>
        <p:nvSpPr>
          <p:cNvPr id="4" name="Flèche droite 3"/>
          <p:cNvSpPr/>
          <p:nvPr/>
        </p:nvSpPr>
        <p:spPr>
          <a:xfrm>
            <a:off x="3954257" y="1851244"/>
            <a:ext cx="43204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èche droite 4"/>
          <p:cNvSpPr/>
          <p:nvPr/>
        </p:nvSpPr>
        <p:spPr>
          <a:xfrm>
            <a:off x="7915855" y="2420888"/>
            <a:ext cx="216024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èche droite 5"/>
          <p:cNvSpPr/>
          <p:nvPr/>
        </p:nvSpPr>
        <p:spPr>
          <a:xfrm>
            <a:off x="3846245" y="3614293"/>
            <a:ext cx="21602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èche droite 6"/>
          <p:cNvSpPr/>
          <p:nvPr/>
        </p:nvSpPr>
        <p:spPr>
          <a:xfrm>
            <a:off x="2941050" y="4473116"/>
            <a:ext cx="339111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8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Protocoles</a:t>
            </a:r>
            <a:r>
              <a:rPr lang="en-US" sz="2800" dirty="0" smtClean="0"/>
              <a:t> de travail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359752"/>
            <a:ext cx="3611872" cy="203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854752"/>
            <a:ext cx="1909299" cy="222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372" y="1952834"/>
            <a:ext cx="1909164" cy="202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19413"/>
            <a:ext cx="2842301" cy="189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59752"/>
            <a:ext cx="1829468" cy="210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83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33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activations</a:t>
            </a:r>
          </a:p>
          <a:p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CE: 8,3(2-23)  PFC:7,3(0-18)  CP:0,8(0-3)</a:t>
            </a:r>
          </a:p>
          <a:p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Ratio </a:t>
            </a:r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moyen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dans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les </a:t>
            </a:r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faits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1/1,13/0,6</a:t>
            </a:r>
          </a:p>
          <a:p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Survie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moyenne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(a 3 </a:t>
            </a:r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mois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): 60,6%</a:t>
            </a:r>
          </a:p>
          <a:p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Survie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(&gt;10CE): 44,4%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fr-BE" sz="1800" dirty="0" smtClean="0">
                <a:solidFill>
                  <a:schemeClr val="tx2">
                    <a:lumMod val="75000"/>
                  </a:schemeClr>
                </a:solidFill>
              </a:rPr>
              <a:t>Garder à l’esprit de travailler pour que</a:t>
            </a:r>
          </a:p>
          <a:p>
            <a:pPr marL="45720" indent="0">
              <a:buNone/>
            </a:pPr>
            <a:r>
              <a:rPr lang="fr-BE" sz="1800" dirty="0" smtClean="0">
                <a:solidFill>
                  <a:schemeClr val="tx2">
                    <a:lumMod val="75000"/>
                  </a:schemeClr>
                </a:solidFill>
              </a:rPr>
              <a:t>la transfusion ne doive PAS être massive.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pPr marL="45720" indent="0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Protocoles</a:t>
            </a:r>
            <a:r>
              <a:rPr lang="en-US" sz="2800" dirty="0" smtClean="0"/>
              <a:t> de livraison des </a:t>
            </a:r>
            <a:r>
              <a:rPr lang="en-US" sz="2800" dirty="0" err="1" smtClean="0"/>
              <a:t>produits</a:t>
            </a:r>
            <a:r>
              <a:rPr lang="en-US" sz="2800" dirty="0" smtClean="0"/>
              <a:t> </a:t>
            </a:r>
            <a:r>
              <a:rPr lang="en-US" sz="2800" dirty="0" err="1" smtClean="0"/>
              <a:t>sanguins</a:t>
            </a:r>
            <a:endParaRPr 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551" y="2852936"/>
            <a:ext cx="3073998" cy="341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64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sz="1800" dirty="0" smtClean="0"/>
          </a:p>
          <a:p>
            <a:pPr marL="0" indent="0">
              <a:buFont typeface="Arial" charset="0"/>
              <a:buNone/>
            </a:pPr>
            <a:r>
              <a:rPr lang="en-US" sz="1800" dirty="0" smtClean="0"/>
              <a:t>Damage </a:t>
            </a:r>
            <a:r>
              <a:rPr lang="en-US" sz="1800" dirty="0"/>
              <a:t>control hematology: the impact of a trauma exsanguination protocol on survival and blood product utilization.</a:t>
            </a:r>
          </a:p>
          <a:p>
            <a:pPr marL="0" indent="0">
              <a:buFont typeface="Arial" charset="0"/>
              <a:buNone/>
            </a:pPr>
            <a:r>
              <a:rPr lang="en-US" sz="1600" dirty="0"/>
              <a:t>Cotton BA et al. J Trauma. 2008 May;64(5):1177-82</a:t>
            </a:r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We have demonstrated that an exsanguination protocol, delivered in an aggressive and predefined manner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00B050"/>
                </a:solidFill>
              </a:rPr>
              <a:t>significantly reduces the odds of mortality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as well as </a:t>
            </a:r>
            <a:r>
              <a:rPr lang="en-US" dirty="0">
                <a:solidFill>
                  <a:srgbClr val="00B050"/>
                </a:solidFill>
              </a:rPr>
              <a:t>overall blood product consumption.</a:t>
            </a: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Protocoles</a:t>
            </a:r>
            <a:r>
              <a:rPr lang="en-US" sz="2800" dirty="0"/>
              <a:t> de livraison des </a:t>
            </a:r>
            <a:r>
              <a:rPr lang="en-US" sz="2800" dirty="0" err="1"/>
              <a:t>produits</a:t>
            </a:r>
            <a:r>
              <a:rPr lang="en-US" sz="2800" dirty="0"/>
              <a:t> </a:t>
            </a:r>
            <a:r>
              <a:rPr lang="en-US" sz="2800" dirty="0" err="1"/>
              <a:t>sanguins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7851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Quelques</a:t>
            </a:r>
            <a:r>
              <a:rPr lang="en-US" sz="2800" dirty="0" smtClean="0"/>
              <a:t> </a:t>
            </a:r>
            <a:r>
              <a:rPr lang="en-US" sz="2800" dirty="0" err="1" smtClean="0"/>
              <a:t>outils</a:t>
            </a:r>
            <a:r>
              <a:rPr lang="en-US" sz="2800" dirty="0" smtClean="0"/>
              <a:t>…</a:t>
            </a:r>
            <a:r>
              <a:rPr lang="en-US" sz="2800" dirty="0" err="1" smtClean="0"/>
              <a:t>en</a:t>
            </a:r>
            <a:r>
              <a:rPr lang="en-US" sz="2800" dirty="0" smtClean="0"/>
              <a:t> </a:t>
            </a:r>
            <a:r>
              <a:rPr lang="en-US" sz="2800" dirty="0" err="1" smtClean="0"/>
              <a:t>vrac</a:t>
            </a:r>
            <a:endParaRPr lang="en-US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2093474" cy="279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44824"/>
            <a:ext cx="3144244" cy="209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38" y="4235267"/>
            <a:ext cx="2817861" cy="211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44824"/>
            <a:ext cx="2176463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E:\3tourniquets_slider_980x400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6" y="3243915"/>
            <a:ext cx="2596645" cy="105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reboa_aorta_ballo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20859"/>
            <a:ext cx="5492080" cy="440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:\FoamExpansionPoster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34" y="2361027"/>
            <a:ext cx="4960490" cy="372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E:\index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920" y="4303770"/>
            <a:ext cx="44196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0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pPr marL="45720" indent="0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Comment </a:t>
            </a:r>
            <a:r>
              <a:rPr lang="en-US" sz="2800" dirty="0" err="1" smtClean="0"/>
              <a:t>traiter</a:t>
            </a:r>
            <a:r>
              <a:rPr lang="en-US" sz="2800" dirty="0" smtClean="0"/>
              <a:t> </a:t>
            </a:r>
            <a:r>
              <a:rPr lang="en-US" sz="2800" dirty="0" err="1" smtClean="0"/>
              <a:t>une</a:t>
            </a:r>
            <a:r>
              <a:rPr lang="en-US" sz="2800" dirty="0" smtClean="0"/>
              <a:t> </a:t>
            </a:r>
            <a:r>
              <a:rPr lang="en-US" sz="2800" dirty="0" err="1" smtClean="0"/>
              <a:t>hemorragie</a:t>
            </a:r>
            <a:r>
              <a:rPr lang="en-US" sz="2800" dirty="0" smtClean="0"/>
              <a:t> massive ? La phase de </a:t>
            </a:r>
            <a:r>
              <a:rPr lang="en-US" sz="2800" dirty="0" err="1" smtClean="0"/>
              <a:t>Mof</a:t>
            </a:r>
            <a:r>
              <a:rPr lang="en-US" sz="2800" dirty="0" smtClean="0"/>
              <a:t> </a:t>
            </a:r>
            <a:r>
              <a:rPr lang="en-US" sz="2800" dirty="0" err="1" smtClean="0"/>
              <a:t>secondaire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5946775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V="1">
            <a:off x="1468876" y="4077072"/>
            <a:ext cx="0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26" y="4725144"/>
            <a:ext cx="13589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>
            <a:off x="1767849" y="2578001"/>
            <a:ext cx="0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4" y="1916832"/>
            <a:ext cx="1910366" cy="51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230" y="2174173"/>
            <a:ext cx="2746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66" y="1809048"/>
            <a:ext cx="17367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Connecteur droit avec flèche 12"/>
          <p:cNvCxnSpPr/>
          <p:nvPr/>
        </p:nvCxnSpPr>
        <p:spPr>
          <a:xfrm flipV="1">
            <a:off x="5220072" y="4229472"/>
            <a:ext cx="0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415" y="4739576"/>
            <a:ext cx="34020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09048"/>
            <a:ext cx="1361362" cy="114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201" y="4990256"/>
            <a:ext cx="1636345" cy="1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127456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93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r>
              <a:rPr lang="en-US" dirty="0" smtClean="0"/>
              <a:t>Impact </a:t>
            </a:r>
            <a:r>
              <a:rPr lang="en-US" dirty="0"/>
              <a:t>of plasma transfusion in trauma patients who do not require massive transfusion.</a:t>
            </a:r>
          </a:p>
          <a:p>
            <a:pPr marL="45720" indent="0">
              <a:buNone/>
            </a:pP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</a:rPr>
              <a:t>Inaba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 K </a:t>
            </a:r>
            <a:r>
              <a:rPr lang="en-US" sz="1600" dirty="0" smtClean="0"/>
              <a:t>et </a:t>
            </a:r>
            <a:r>
              <a:rPr lang="en-US" sz="1600" dirty="0"/>
              <a:t>al. J Am </a:t>
            </a:r>
            <a:r>
              <a:rPr lang="en-US" sz="1600" dirty="0" err="1"/>
              <a:t>Coll</a:t>
            </a:r>
            <a:r>
              <a:rPr lang="en-US" sz="1600" dirty="0"/>
              <a:t> Surg. 2010 Jun;210(6):957-65</a:t>
            </a:r>
            <a:r>
              <a:rPr lang="en-US" sz="1600" dirty="0" smtClean="0"/>
              <a:t>.</a:t>
            </a:r>
          </a:p>
          <a:p>
            <a:pPr marL="45720" indent="0">
              <a:buNone/>
            </a:pPr>
            <a:endParaRPr lang="en-US" sz="1800" dirty="0"/>
          </a:p>
          <a:p>
            <a:pPr marL="45720" lvl="0" indent="0">
              <a:buNone/>
            </a:pPr>
            <a:endParaRPr lang="en-US" sz="1800" dirty="0" smtClean="0"/>
          </a:p>
          <a:p>
            <a:pPr marL="45720" lvl="0" indent="0">
              <a:buNone/>
            </a:pPr>
            <a:endParaRPr lang="en-US" sz="1800" dirty="0"/>
          </a:p>
          <a:p>
            <a:pPr marL="45720" lvl="0" indent="0">
              <a:buNone/>
            </a:pPr>
            <a:r>
              <a:rPr lang="en-US" sz="1800" dirty="0" smtClean="0"/>
              <a:t>Allogenic </a:t>
            </a:r>
            <a:r>
              <a:rPr lang="en-US" sz="1800" dirty="0"/>
              <a:t>blood transfusion increases the risk of postoperative bacterial infection: a meta-analysis</a:t>
            </a:r>
            <a:r>
              <a:rPr lang="en-US" sz="1600" dirty="0"/>
              <a:t>. </a:t>
            </a:r>
            <a:endParaRPr lang="en-US" sz="1600" dirty="0" smtClean="0"/>
          </a:p>
          <a:p>
            <a:pPr marL="45720" lvl="0" indent="0">
              <a:buNone/>
            </a:pPr>
            <a:r>
              <a:rPr lang="en-US" sz="1600" dirty="0" smtClean="0"/>
              <a:t>Hill </a:t>
            </a:r>
            <a:r>
              <a:rPr lang="en-US" sz="1600" dirty="0"/>
              <a:t>GE et al. </a:t>
            </a:r>
            <a:r>
              <a:rPr lang="en-US" sz="1600" dirty="0" smtClean="0"/>
              <a:t> J </a:t>
            </a:r>
            <a:r>
              <a:rPr lang="en-US" sz="1600" dirty="0"/>
              <a:t>trauma 2003;54:908-14</a:t>
            </a:r>
          </a:p>
          <a:p>
            <a:pPr marL="45720" indent="0">
              <a:buNone/>
            </a:pPr>
            <a:endParaRPr lang="en-US" sz="16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Hemorragies</a:t>
            </a:r>
            <a:r>
              <a:rPr lang="en-US" dirty="0" smtClean="0"/>
              <a:t> a </a:t>
            </a:r>
            <a:r>
              <a:rPr lang="en-US" dirty="0" err="1" smtClean="0"/>
              <a:t>faible</a:t>
            </a:r>
            <a:r>
              <a:rPr lang="en-US" dirty="0" smtClean="0"/>
              <a:t> debit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8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r>
              <a:rPr lang="fr-BE" dirty="0" smtClean="0"/>
              <a:t>Population à risque:</a:t>
            </a:r>
          </a:p>
          <a:p>
            <a:pPr marL="45720" indent="0">
              <a:buNone/>
            </a:pPr>
            <a:r>
              <a:rPr lang="fr-BE" dirty="0"/>
              <a:t> </a:t>
            </a:r>
            <a:r>
              <a:rPr lang="fr-BE" dirty="0" smtClean="0"/>
              <a:t>    - chirurgie</a:t>
            </a:r>
          </a:p>
          <a:p>
            <a:pPr marL="45720" indent="0">
              <a:buNone/>
            </a:pPr>
            <a:r>
              <a:rPr lang="fr-BE" dirty="0"/>
              <a:t> </a:t>
            </a:r>
            <a:r>
              <a:rPr lang="fr-BE" dirty="0" smtClean="0"/>
              <a:t>    - traumatismes</a:t>
            </a:r>
          </a:p>
          <a:p>
            <a:pPr marL="45720" indent="0">
              <a:buNone/>
            </a:pPr>
            <a:r>
              <a:rPr lang="fr-BE" dirty="0" smtClean="0"/>
              <a:t>     - immobilisation</a:t>
            </a:r>
          </a:p>
          <a:p>
            <a:pPr marL="45720" indent="0">
              <a:buNone/>
            </a:pPr>
            <a:r>
              <a:rPr lang="fr-BE" dirty="0"/>
              <a:t> </a:t>
            </a:r>
            <a:r>
              <a:rPr lang="fr-BE" dirty="0" smtClean="0"/>
              <a:t>    - période sans prophylaxie anti thrombotique</a:t>
            </a:r>
            <a:endParaRPr lang="fr-BE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Comment </a:t>
            </a:r>
            <a:r>
              <a:rPr lang="en-US" sz="2400" dirty="0" err="1" smtClean="0"/>
              <a:t>traiter</a:t>
            </a:r>
            <a:r>
              <a:rPr lang="en-US" sz="2400" dirty="0" smtClean="0"/>
              <a:t> </a:t>
            </a:r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dirty="0" err="1" smtClean="0"/>
              <a:t>hemorragie</a:t>
            </a:r>
            <a:r>
              <a:rPr lang="en-US" sz="2400" dirty="0" smtClean="0"/>
              <a:t> massive? La complication </a:t>
            </a:r>
            <a:r>
              <a:rPr lang="en-US" sz="2400" dirty="0" err="1" smtClean="0"/>
              <a:t>thromboembolique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7451"/>
            <a:ext cx="594360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71815"/>
            <a:ext cx="2746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47094"/>
            <a:ext cx="340201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869160"/>
            <a:ext cx="21526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20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Problème fondamental de la reconnaissance de la situation.</a:t>
            </a:r>
          </a:p>
          <a:p>
            <a:r>
              <a:rPr lang="fr-BE" dirty="0" smtClean="0"/>
              <a:t>Recette hémostatique idéale.</a:t>
            </a:r>
          </a:p>
          <a:p>
            <a:r>
              <a:rPr lang="fr-BE" dirty="0" smtClean="0"/>
              <a:t>Point de rupture de l’</a:t>
            </a:r>
            <a:r>
              <a:rPr lang="fr-BE" dirty="0"/>
              <a:t> é</a:t>
            </a:r>
            <a:r>
              <a:rPr lang="fr-BE" dirty="0" smtClean="0"/>
              <a:t>quilibre hémostatique/survenue MOF/TVP</a:t>
            </a:r>
          </a:p>
          <a:p>
            <a:r>
              <a:rPr lang="fr-BE" dirty="0" smtClean="0"/>
              <a:t>Futurs antidotes des NOAC</a:t>
            </a:r>
          </a:p>
          <a:p>
            <a:r>
              <a:rPr lang="fr-BE" dirty="0" smtClean="0"/>
              <a:t>Vitesse d’aggravation de la situation HORS NORME:</a:t>
            </a:r>
          </a:p>
          <a:p>
            <a:pPr marL="45720" indent="0">
              <a:buNone/>
            </a:pPr>
            <a:r>
              <a:rPr lang="fr-BE" dirty="0" smtClean="0"/>
              <a:t>     - comment accélérer la prise en charge</a:t>
            </a:r>
          </a:p>
          <a:p>
            <a:pPr marL="45720" indent="0">
              <a:buNone/>
            </a:pPr>
            <a:r>
              <a:rPr lang="fr-BE" dirty="0"/>
              <a:t> </a:t>
            </a:r>
            <a:r>
              <a:rPr lang="fr-BE" dirty="0" smtClean="0"/>
              <a:t>    - comment faire face / anticiper les changements</a:t>
            </a:r>
          </a:p>
          <a:p>
            <a:pPr marL="45720" indent="0">
              <a:buNone/>
            </a:pPr>
            <a:r>
              <a:rPr lang="fr-BE" dirty="0"/>
              <a:t> </a:t>
            </a:r>
            <a:r>
              <a:rPr lang="fr-BE" dirty="0" smtClean="0"/>
              <a:t>    - décalage des résultats des analyses biologiques</a:t>
            </a:r>
            <a:endParaRPr lang="fr-BE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Questions </a:t>
            </a:r>
            <a:r>
              <a:rPr lang="en-US" sz="2800" dirty="0" err="1" smtClean="0"/>
              <a:t>en</a:t>
            </a:r>
            <a:r>
              <a:rPr lang="en-US" sz="2800" dirty="0" smtClean="0"/>
              <a:t> </a:t>
            </a:r>
            <a:r>
              <a:rPr lang="en-US" sz="2800" dirty="0" err="1" smtClean="0"/>
              <a:t>suspens</a:t>
            </a:r>
            <a:r>
              <a:rPr lang="en-US" sz="2800" dirty="0" smtClean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4802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fr-FR" dirty="0" smtClean="0"/>
          </a:p>
          <a:p>
            <a:pPr marL="45720" indent="0">
              <a:buNone/>
            </a:pPr>
            <a:endParaRPr lang="fr-FR" dirty="0"/>
          </a:p>
          <a:p>
            <a:pPr marL="45720" indent="0">
              <a:buNone/>
            </a:pPr>
            <a:endParaRPr lang="fr-FR" dirty="0" smtClean="0"/>
          </a:p>
          <a:p>
            <a:pPr marL="45720" indent="0">
              <a:buNone/>
            </a:pPr>
            <a:endParaRPr lang="fr-FR" dirty="0" smtClean="0"/>
          </a:p>
          <a:p>
            <a:pPr marL="45720" indent="0" algn="ctr">
              <a:buNone/>
            </a:pPr>
            <a:r>
              <a:rPr lang="fr-FR" dirty="0" smtClean="0"/>
              <a:t>AVIS </a:t>
            </a:r>
            <a:r>
              <a:rPr lang="fr-FR" dirty="0"/>
              <a:t>DU CONSEIL SUPERIEUR DE LA SANTE N° 8831 </a:t>
            </a:r>
            <a:endParaRPr lang="fr-FR" dirty="0" smtClean="0"/>
          </a:p>
          <a:p>
            <a:pPr marL="45720" indent="0">
              <a:buNone/>
            </a:pPr>
            <a:endParaRPr lang="fr-FR" dirty="0" smtClean="0"/>
          </a:p>
          <a:p>
            <a:pPr marL="45720" indent="0" algn="ctr">
              <a:buNone/>
            </a:pPr>
            <a:r>
              <a:rPr lang="fr-FR" dirty="0" smtClean="0"/>
              <a:t>Recommandations </a:t>
            </a:r>
            <a:r>
              <a:rPr lang="fr-FR" dirty="0"/>
              <a:t>pour la prévention et la prise en charge des hémorragies massives </a:t>
            </a:r>
            <a:endParaRPr lang="fr-FR" dirty="0" smtClean="0"/>
          </a:p>
          <a:p>
            <a:pPr marL="45720" indent="0">
              <a:buNone/>
            </a:pPr>
            <a:endParaRPr lang="fr-FR" dirty="0"/>
          </a:p>
          <a:p>
            <a:pPr marL="45720" indent="0" algn="ctr">
              <a:buNone/>
            </a:pPr>
            <a:r>
              <a:rPr lang="fr-FR" dirty="0" err="1" smtClean="0"/>
              <a:t>Recommendations</a:t>
            </a:r>
            <a:r>
              <a:rPr lang="fr-FR" dirty="0" smtClean="0"/>
              <a:t> for </a:t>
            </a:r>
            <a:r>
              <a:rPr lang="fr-FR" dirty="0" err="1"/>
              <a:t>prevention</a:t>
            </a:r>
            <a:r>
              <a:rPr lang="fr-FR" dirty="0"/>
              <a:t> and guidance in case of </a:t>
            </a:r>
            <a:r>
              <a:rPr lang="fr-FR" dirty="0" err="1"/>
              <a:t>severe</a:t>
            </a:r>
            <a:r>
              <a:rPr lang="fr-FR" dirty="0"/>
              <a:t> </a:t>
            </a:r>
            <a:r>
              <a:rPr lang="fr-FR" dirty="0" err="1"/>
              <a:t>bleeding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Guidelines </a:t>
            </a:r>
            <a:r>
              <a:rPr lang="en-US" sz="2800" dirty="0" err="1" smtClean="0"/>
              <a:t>belges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5"/>
            <a:ext cx="2160240" cy="117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21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Recette</a:t>
            </a:r>
            <a:r>
              <a:rPr lang="en-US" sz="2800" dirty="0" smtClean="0"/>
              <a:t> ?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683" y="1628800"/>
            <a:ext cx="24749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eur droit avec flèche 4"/>
          <p:cNvCxnSpPr>
            <a:stCxn id="3074" idx="2"/>
          </p:cNvCxnSpPr>
          <p:nvPr/>
        </p:nvCxnSpPr>
        <p:spPr>
          <a:xfrm flipH="1">
            <a:off x="4501139" y="1993925"/>
            <a:ext cx="1" cy="2829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015" y="2276872"/>
            <a:ext cx="2762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Connecteur droit avec flèche 6"/>
          <p:cNvCxnSpPr>
            <a:stCxn id="3075" idx="1"/>
          </p:cNvCxnSpPr>
          <p:nvPr/>
        </p:nvCxnSpPr>
        <p:spPr>
          <a:xfrm flipH="1" flipV="1">
            <a:off x="2195736" y="2459434"/>
            <a:ext cx="92427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88" y="2276872"/>
            <a:ext cx="5365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necteur droit avec flèche 8"/>
          <p:cNvCxnSpPr>
            <a:stCxn id="3076" idx="1"/>
          </p:cNvCxnSpPr>
          <p:nvPr/>
        </p:nvCxnSpPr>
        <p:spPr>
          <a:xfrm flipH="1" flipV="1">
            <a:off x="1331640" y="2459434"/>
            <a:ext cx="2582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5" y="2090772"/>
            <a:ext cx="11763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Connecteur droit avec flèche 10"/>
          <p:cNvCxnSpPr>
            <a:stCxn id="3075" idx="2"/>
          </p:cNvCxnSpPr>
          <p:nvPr/>
        </p:nvCxnSpPr>
        <p:spPr>
          <a:xfrm flipH="1">
            <a:off x="4501139" y="2641997"/>
            <a:ext cx="1" cy="2109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65" y="2837521"/>
            <a:ext cx="6159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Connecteur droit avec flèche 12"/>
          <p:cNvCxnSpPr>
            <a:stCxn id="3079" idx="2"/>
          </p:cNvCxnSpPr>
          <p:nvPr/>
        </p:nvCxnSpPr>
        <p:spPr>
          <a:xfrm>
            <a:off x="4501140" y="3202646"/>
            <a:ext cx="0" cy="1543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1187624" y="2747466"/>
            <a:ext cx="3168352" cy="6095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3356992"/>
            <a:ext cx="11652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Connecteur droit avec flèche 19"/>
          <p:cNvCxnSpPr>
            <a:stCxn id="3080" idx="1"/>
          </p:cNvCxnSpPr>
          <p:nvPr/>
        </p:nvCxnSpPr>
        <p:spPr>
          <a:xfrm flipH="1" flipV="1">
            <a:off x="2771800" y="3539554"/>
            <a:ext cx="12175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67138"/>
            <a:ext cx="5365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Connecteur droit avec flèche 21"/>
          <p:cNvCxnSpPr/>
          <p:nvPr/>
        </p:nvCxnSpPr>
        <p:spPr>
          <a:xfrm flipH="1">
            <a:off x="1460764" y="3549701"/>
            <a:ext cx="6656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41" y="3218747"/>
            <a:ext cx="12128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Connecteur droit avec flèche 26"/>
          <p:cNvCxnSpPr/>
          <p:nvPr/>
        </p:nvCxnSpPr>
        <p:spPr>
          <a:xfrm flipH="1">
            <a:off x="4501138" y="3722117"/>
            <a:ext cx="1" cy="2829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1460764" y="3722117"/>
            <a:ext cx="2732401" cy="2829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388" y="3997780"/>
            <a:ext cx="48895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781" y="4359197"/>
            <a:ext cx="1890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Connecteur droit avec flèche 30"/>
          <p:cNvCxnSpPr>
            <a:stCxn id="3084" idx="2"/>
          </p:cNvCxnSpPr>
          <p:nvPr/>
        </p:nvCxnSpPr>
        <p:spPr>
          <a:xfrm flipH="1">
            <a:off x="4501137" y="4724322"/>
            <a:ext cx="1" cy="2168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015" y="4941168"/>
            <a:ext cx="27432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73" name="Connecteur droit avec flèche 3072"/>
          <p:cNvCxnSpPr/>
          <p:nvPr/>
        </p:nvCxnSpPr>
        <p:spPr>
          <a:xfrm flipH="1">
            <a:off x="1793613" y="5258668"/>
            <a:ext cx="1586981" cy="1145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7" name="Connecteur droit avec flèche 3086"/>
          <p:cNvCxnSpPr>
            <a:stCxn id="3085" idx="2"/>
          </p:cNvCxnSpPr>
          <p:nvPr/>
        </p:nvCxnSpPr>
        <p:spPr>
          <a:xfrm>
            <a:off x="4491615" y="5258668"/>
            <a:ext cx="9525" cy="2585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9" name="Connecteur droit avec flèche 3088"/>
          <p:cNvCxnSpPr/>
          <p:nvPr/>
        </p:nvCxnSpPr>
        <p:spPr>
          <a:xfrm>
            <a:off x="5580112" y="5258668"/>
            <a:ext cx="1224136" cy="1292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9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5" y="5517232"/>
            <a:ext cx="186531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92" name="Connecteur droit avec flèche 3091"/>
          <p:cNvCxnSpPr/>
          <p:nvPr/>
        </p:nvCxnSpPr>
        <p:spPr>
          <a:xfrm flipV="1">
            <a:off x="1331640" y="6053807"/>
            <a:ext cx="0" cy="1835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93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8" y="6241504"/>
            <a:ext cx="6159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88" y="5626769"/>
            <a:ext cx="14573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96" name="Connecteur droit avec flèche 3095"/>
          <p:cNvCxnSpPr/>
          <p:nvPr/>
        </p:nvCxnSpPr>
        <p:spPr>
          <a:xfrm flipH="1" flipV="1">
            <a:off x="4473431" y="5944269"/>
            <a:ext cx="12946" cy="1822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97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371" y="6144526"/>
            <a:ext cx="87153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8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50" y="5517232"/>
            <a:ext cx="8286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00" name="Connecteur droit avec flèche 3099"/>
          <p:cNvCxnSpPr/>
          <p:nvPr/>
        </p:nvCxnSpPr>
        <p:spPr>
          <a:xfrm>
            <a:off x="6945888" y="5834732"/>
            <a:ext cx="141640" cy="1095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01" name="Picture 1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36" y="5834732"/>
            <a:ext cx="12065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12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23528" y="1700808"/>
            <a:ext cx="8407893" cy="2232248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endParaRPr lang="fr-BE" sz="1200" dirty="0" smtClean="0"/>
          </a:p>
          <a:p>
            <a:pPr marL="45720" indent="0" algn="ctr">
              <a:buNone/>
            </a:pPr>
            <a:endParaRPr lang="fr-BE" sz="1200" dirty="0"/>
          </a:p>
          <a:p>
            <a:pPr marL="45720" indent="0" algn="ctr">
              <a:buNone/>
            </a:pPr>
            <a:endParaRPr lang="fr-BE" sz="1200" dirty="0" smtClean="0"/>
          </a:p>
          <a:p>
            <a:pPr marL="45720" indent="0" algn="ctr">
              <a:buNone/>
            </a:pPr>
            <a:endParaRPr lang="fr-BE" sz="1200" dirty="0"/>
          </a:p>
          <a:p>
            <a:pPr marL="45720" indent="0" algn="ctr">
              <a:buNone/>
            </a:pPr>
            <a:endParaRPr lang="fr-BE" sz="1200" dirty="0" smtClean="0"/>
          </a:p>
          <a:p>
            <a:pPr marL="45720" indent="0" algn="ctr">
              <a:buNone/>
            </a:pPr>
            <a:endParaRPr lang="fr-BE" sz="1200" dirty="0"/>
          </a:p>
          <a:p>
            <a:pPr marL="45720" indent="0" algn="ctr">
              <a:buNone/>
            </a:pPr>
            <a:endParaRPr lang="fr-BE" sz="1200" dirty="0" smtClean="0"/>
          </a:p>
          <a:p>
            <a:pPr marL="45720" indent="0" algn="ctr">
              <a:buNone/>
            </a:pPr>
            <a:r>
              <a:rPr lang="fr-BE" sz="5400" dirty="0" smtClean="0"/>
              <a:t>MERCI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67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0999" y="1844823"/>
            <a:ext cx="8407893" cy="4281655"/>
          </a:xfrm>
        </p:spPr>
        <p:txBody>
          <a:bodyPr/>
          <a:lstStyle/>
          <a:p>
            <a:r>
              <a:rPr lang="en-US" dirty="0" smtClean="0"/>
              <a:t>Damage Control Surgery</a:t>
            </a:r>
          </a:p>
          <a:p>
            <a:r>
              <a:rPr lang="en-US" dirty="0" smtClean="0"/>
              <a:t>Permissive hypotension</a:t>
            </a:r>
          </a:p>
          <a:p>
            <a:r>
              <a:rPr lang="en-US" dirty="0" smtClean="0"/>
              <a:t>Target coagulopathy</a:t>
            </a:r>
          </a:p>
          <a:p>
            <a:r>
              <a:rPr lang="en-US" dirty="0" smtClean="0"/>
              <a:t>Technologies point-of-care (TEG®, ROTEM®)</a:t>
            </a:r>
          </a:p>
          <a:p>
            <a:r>
              <a:rPr lang="en-US" dirty="0" smtClean="0"/>
              <a:t>Identification PRECOCE (</a:t>
            </a:r>
            <a:r>
              <a:rPr lang="en-US" dirty="0" err="1" smtClean="0"/>
              <a:t>pr</a:t>
            </a:r>
            <a:r>
              <a:rPr lang="fr-BE" dirty="0"/>
              <a:t>é</a:t>
            </a:r>
            <a:r>
              <a:rPr lang="en-US" dirty="0" smtClean="0"/>
              <a:t>-</a:t>
            </a:r>
            <a:r>
              <a:rPr lang="fr-BE" dirty="0" smtClean="0"/>
              <a:t>hospitalière</a:t>
            </a:r>
            <a:r>
              <a:rPr lang="en-US" dirty="0" smtClean="0"/>
              <a:t>) de la situation</a:t>
            </a:r>
          </a:p>
          <a:p>
            <a:r>
              <a:rPr lang="en-US" dirty="0" smtClean="0"/>
              <a:t>Transfusion </a:t>
            </a:r>
            <a:r>
              <a:rPr lang="fr-BE" dirty="0" smtClean="0"/>
              <a:t>pré-hospitalière</a:t>
            </a:r>
          </a:p>
          <a:p>
            <a:r>
              <a:rPr lang="en-US" dirty="0" smtClean="0"/>
              <a:t>Correction </a:t>
            </a:r>
            <a:r>
              <a:rPr lang="en-US" dirty="0" err="1"/>
              <a:t>pr</a:t>
            </a:r>
            <a:r>
              <a:rPr lang="fr-BE" dirty="0" smtClean="0"/>
              <a:t>é-hospitalière </a:t>
            </a:r>
            <a:r>
              <a:rPr lang="en-US" dirty="0" smtClean="0"/>
              <a:t>de la </a:t>
            </a:r>
            <a:r>
              <a:rPr lang="en-US" dirty="0" err="1" smtClean="0"/>
              <a:t>coagulopathie</a:t>
            </a:r>
            <a:r>
              <a:rPr lang="en-US" dirty="0" smtClean="0"/>
              <a:t> d</a:t>
            </a:r>
            <a:r>
              <a:rPr lang="fr-BE" dirty="0" smtClean="0"/>
              <a:t>é</a:t>
            </a:r>
            <a:r>
              <a:rPr lang="en-US" dirty="0" err="1" smtClean="0"/>
              <a:t>butante</a:t>
            </a:r>
            <a:endParaRPr lang="fr-BE" dirty="0" smtClean="0"/>
          </a:p>
          <a:p>
            <a:r>
              <a:rPr lang="fr-BE" dirty="0" smtClean="0"/>
              <a:t>Meilleure compréhension de la fibrinolyse</a:t>
            </a:r>
          </a:p>
          <a:p>
            <a:pPr marL="45720" indent="0">
              <a:buNone/>
            </a:pPr>
            <a:endParaRPr lang="fr-BE" dirty="0" smtClean="0"/>
          </a:p>
          <a:p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Early aggressive hemostatic resuscitation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230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fr-BE" sz="2400" dirty="0" smtClean="0"/>
              <a:t>Exsanguination à la phase aigue.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fr-BE" sz="2400" dirty="0" smtClean="0"/>
              <a:t>Défaillance multi-syst</a:t>
            </a:r>
            <a:r>
              <a:rPr lang="fr-BE" sz="2400" dirty="0"/>
              <a:t>é</a:t>
            </a:r>
            <a:r>
              <a:rPr lang="fr-BE" sz="2400" dirty="0" smtClean="0"/>
              <a:t>mique secondaire (peut survenir dès 24 heures).</a:t>
            </a:r>
            <a:endParaRPr lang="fr-BE" sz="24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comment </a:t>
            </a:r>
            <a:r>
              <a:rPr lang="en-US" sz="2800" dirty="0" err="1" smtClean="0"/>
              <a:t>tue</a:t>
            </a:r>
            <a:r>
              <a:rPr lang="en-US" sz="2800" dirty="0" smtClean="0"/>
              <a:t> </a:t>
            </a:r>
            <a:r>
              <a:rPr lang="en-US" sz="2800" dirty="0" err="1" smtClean="0"/>
              <a:t>une</a:t>
            </a:r>
            <a:r>
              <a:rPr lang="en-US" sz="2800" dirty="0" smtClean="0"/>
              <a:t> </a:t>
            </a:r>
            <a:r>
              <a:rPr lang="en-US" sz="2800" dirty="0" err="1" smtClean="0"/>
              <a:t>hemorragie</a:t>
            </a:r>
            <a:r>
              <a:rPr lang="en-US" sz="2800" dirty="0" smtClean="0"/>
              <a:t> massive 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952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endParaRPr lang="en-US" dirty="0" smtClean="0"/>
          </a:p>
          <a:p>
            <a:pPr marL="4572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Qu’est-ce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le sang ?</a:t>
            </a:r>
            <a:endParaRPr lang="en-US" sz="2800" dirty="0"/>
          </a:p>
        </p:txBody>
      </p:sp>
      <p:pic>
        <p:nvPicPr>
          <p:cNvPr id="1026" name="Picture 2" descr="C:\Users\martin\Desktop\soupe grand m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2132856"/>
            <a:ext cx="615315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18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Interaction </a:t>
            </a:r>
            <a:r>
              <a:rPr lang="en-US" sz="2400" dirty="0" err="1" smtClean="0"/>
              <a:t>contenu</a:t>
            </a:r>
            <a:r>
              <a:rPr lang="en-US" sz="2400" dirty="0"/>
              <a:t> </a:t>
            </a:r>
            <a:r>
              <a:rPr lang="en-US" sz="2400" dirty="0" smtClean="0"/>
              <a:t>– </a:t>
            </a:r>
            <a:r>
              <a:rPr lang="en-US" sz="2400" dirty="0" err="1" smtClean="0"/>
              <a:t>contenant</a:t>
            </a:r>
            <a:endParaRPr lang="en-US" sz="2400" dirty="0" smtClean="0"/>
          </a:p>
          <a:p>
            <a:pPr marL="45720" indent="0">
              <a:buNone/>
            </a:pPr>
            <a:endParaRPr lang="en-US" sz="24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Qu’est-ce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le sang ?</a:t>
            </a:r>
            <a:endParaRPr lang="en-US" sz="2800" dirty="0"/>
          </a:p>
        </p:txBody>
      </p:sp>
      <p:pic>
        <p:nvPicPr>
          <p:cNvPr id="2050" name="Picture 2" descr="C:\Users\martin\Desktop\atherosclero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3901440" cy="272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tin\Desktop\atherosclerose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374708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6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 smtClean="0"/>
              <a:t>Propriétés cicatrisantes du sang</a:t>
            </a:r>
          </a:p>
          <a:p>
            <a:endParaRPr lang="fr-BE" sz="2400" dirty="0"/>
          </a:p>
          <a:p>
            <a:pPr marL="45720" indent="0">
              <a:buNone/>
            </a:pPr>
            <a:endParaRPr lang="fr-BE" sz="2400" dirty="0">
              <a:solidFill>
                <a:srgbClr val="FF00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Qu’est-ce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le sang ?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" y="2348880"/>
            <a:ext cx="701992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20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ll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Grill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ll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778</TotalTime>
  <Words>1444</Words>
  <Application>Microsoft Office PowerPoint</Application>
  <PresentationFormat>Affichage à l'écran (4:3)</PresentationFormat>
  <Paragraphs>339</Paragraphs>
  <Slides>55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56" baseType="lpstr">
      <vt:lpstr>Grille</vt:lpstr>
      <vt:lpstr>PRISE EN CHARGE DES HEMORRAGIES MASSIVES</vt:lpstr>
      <vt:lpstr> </vt:lpstr>
      <vt:lpstr>Qu’est-ce qu’une hemorragie massive ?</vt:lpstr>
      <vt:lpstr>Qu’est-ce qu’une hemorragie massive?</vt:lpstr>
      <vt:lpstr>Hemorragies a faible debit</vt:lpstr>
      <vt:lpstr>comment tue une hemorragie massive ?</vt:lpstr>
      <vt:lpstr>Qu’est-ce que le sang ?</vt:lpstr>
      <vt:lpstr>Qu’est-ce que le sang ?</vt:lpstr>
      <vt:lpstr>Qu’est-ce que le sang ?</vt:lpstr>
      <vt:lpstr>Qu’est-ce que le sang ?</vt:lpstr>
      <vt:lpstr>Qu’est-ce que le sang ?</vt:lpstr>
      <vt:lpstr>Qu’est-ce que le sang ?</vt:lpstr>
      <vt:lpstr>Qu’est-ce que le sang ?</vt:lpstr>
      <vt:lpstr>Le processus hemostatique </vt:lpstr>
      <vt:lpstr>Le processus hemostatique </vt:lpstr>
      <vt:lpstr>Le processus hemostatique</vt:lpstr>
      <vt:lpstr>Le processus hemostatique</vt:lpstr>
      <vt:lpstr>Le processus hemostatique</vt:lpstr>
      <vt:lpstr> </vt:lpstr>
      <vt:lpstr>Les situations d’hemorragie massive</vt:lpstr>
      <vt:lpstr>La coagulopathie du trauma</vt:lpstr>
      <vt:lpstr>Le syndrome de defibrination du post partum</vt:lpstr>
      <vt:lpstr>ECMO</vt:lpstr>
      <vt:lpstr>ECMO</vt:lpstr>
      <vt:lpstr>Comment traiter une hemorragie massive ? La phase aigue</vt:lpstr>
      <vt:lpstr>La phase aigue</vt:lpstr>
      <vt:lpstr>remarque</vt:lpstr>
      <vt:lpstr>La phase aigue</vt:lpstr>
      <vt:lpstr>“Volume only”</vt:lpstr>
      <vt:lpstr>USA – UK – Danemark - CHR</vt:lpstr>
      <vt:lpstr>Autriche</vt:lpstr>
      <vt:lpstr>Passe-present-avenir</vt:lpstr>
      <vt:lpstr>Les outils therapeutiques</vt:lpstr>
      <vt:lpstr>Une situation difficile a identifier</vt:lpstr>
      <vt:lpstr>La chirurgie</vt:lpstr>
      <vt:lpstr>Concentres erythrocytaires</vt:lpstr>
      <vt:lpstr>Plasma frais congele</vt:lpstr>
      <vt:lpstr>ratios</vt:lpstr>
      <vt:lpstr>ratios</vt:lpstr>
      <vt:lpstr>Concentrations ?</vt:lpstr>
      <vt:lpstr>L’acide tranexamique</vt:lpstr>
      <vt:lpstr>Fibrinogene de synthese</vt:lpstr>
      <vt:lpstr>Complexes prothrombiniques</vt:lpstr>
      <vt:lpstr>Traitements anticoagulants</vt:lpstr>
      <vt:lpstr>Protocoles de travail</vt:lpstr>
      <vt:lpstr>Protocoles de livraison des produits sanguins</vt:lpstr>
      <vt:lpstr>Protocoles de livraison des produits sanguins</vt:lpstr>
      <vt:lpstr>Quelques outils…en vrac</vt:lpstr>
      <vt:lpstr>Comment traiter une hemorragie massive ? La phase de Mof secondaire</vt:lpstr>
      <vt:lpstr>Comment traiter une hemorragie massive? La complication thromboembolique</vt:lpstr>
      <vt:lpstr>Questions en suspens…</vt:lpstr>
      <vt:lpstr>Guidelines belges </vt:lpstr>
      <vt:lpstr>Recette ?</vt:lpstr>
      <vt:lpstr> </vt:lpstr>
      <vt:lpstr>Early aggressive hemostatic resuscitation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PRISE EN CHARGE DES HEMORRAGIES MASSIVES</dc:title>
  <dc:creator>martin</dc:creator>
  <cp:lastModifiedBy>martin</cp:lastModifiedBy>
  <cp:revision>169</cp:revision>
  <dcterms:created xsi:type="dcterms:W3CDTF">2015-03-10T19:06:03Z</dcterms:created>
  <dcterms:modified xsi:type="dcterms:W3CDTF">2015-05-05T15:04:16Z</dcterms:modified>
</cp:coreProperties>
</file>