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9" r:id="rId2"/>
    <p:sldId id="279" r:id="rId3"/>
    <p:sldId id="268" r:id="rId4"/>
    <p:sldId id="269" r:id="rId5"/>
    <p:sldId id="270" r:id="rId6"/>
    <p:sldId id="280" r:id="rId7"/>
    <p:sldId id="271" r:id="rId8"/>
    <p:sldId id="272" r:id="rId9"/>
    <p:sldId id="273" r:id="rId10"/>
    <p:sldId id="275" r:id="rId11"/>
    <p:sldId id="276" r:id="rId12"/>
    <p:sldId id="277" r:id="rId13"/>
    <p:sldId id="278" r:id="rId14"/>
    <p:sldId id="28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 Pirard" initials="E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4F"/>
    <a:srgbClr val="EFEFE3"/>
    <a:srgbClr val="E5E5D1"/>
    <a:srgbClr val="EFD8B0"/>
    <a:srgbClr val="FFFFCC"/>
    <a:srgbClr val="00454D"/>
    <a:srgbClr val="004749"/>
    <a:srgbClr val="008000"/>
    <a:srgbClr val="0000C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8896" autoAdjust="0"/>
  </p:normalViewPr>
  <p:slideViewPr>
    <p:cSldViewPr>
      <p:cViewPr>
        <p:scale>
          <a:sx n="90" d="100"/>
          <a:sy n="90" d="100"/>
        </p:scale>
        <p:origin x="-960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95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AB23AB-FD53-44B5-BB68-15CA926E2F01}" type="doc">
      <dgm:prSet loTypeId="urn:microsoft.com/office/officeart/2005/8/layout/venn1" loCatId="relationship" qsTypeId="urn:microsoft.com/office/officeart/2005/8/quickstyle/3d3" qsCatId="3D" csTypeId="urn:microsoft.com/office/officeart/2005/8/colors/colorful5" csCatId="colorful" phldr="1"/>
      <dgm:spPr/>
    </dgm:pt>
    <dgm:pt modelId="{AFEFA918-6FB6-4CE3-8CC0-C900C7D67636}">
      <dgm:prSet phldrT="[Texte]" custT="1"/>
      <dgm:spPr/>
      <dgm:t>
        <a:bodyPr/>
        <a:lstStyle/>
        <a:p>
          <a:r>
            <a:rPr lang="fr-BE" sz="1800" dirty="0" err="1" smtClean="0">
              <a:solidFill>
                <a:schemeClr val="accent5"/>
              </a:solidFill>
            </a:rPr>
            <a:t>Resources</a:t>
          </a:r>
          <a:endParaRPr lang="fr-BE" sz="1800" dirty="0" smtClean="0">
            <a:solidFill>
              <a:schemeClr val="accent5"/>
            </a:solidFill>
          </a:endParaRPr>
        </a:p>
        <a:p>
          <a:r>
            <a:rPr lang="fr-BE" sz="1800" dirty="0" err="1" smtClean="0">
              <a:solidFill>
                <a:schemeClr val="accent5"/>
              </a:solidFill>
            </a:rPr>
            <a:t>Energy</a:t>
          </a:r>
          <a:endParaRPr lang="fr-BE" sz="1800" dirty="0">
            <a:solidFill>
              <a:schemeClr val="accent5"/>
            </a:solidFill>
          </a:endParaRPr>
        </a:p>
      </dgm:t>
    </dgm:pt>
    <dgm:pt modelId="{30152FF6-1110-4D8D-992B-F38B51925EAA}" type="parTrans" cxnId="{58E78900-069E-42ED-B3E0-4E74CB9AAFB4}">
      <dgm:prSet/>
      <dgm:spPr/>
      <dgm:t>
        <a:bodyPr/>
        <a:lstStyle/>
        <a:p>
          <a:endParaRPr lang="fr-BE"/>
        </a:p>
      </dgm:t>
    </dgm:pt>
    <dgm:pt modelId="{A91CF82D-AAD3-4934-BA60-39B9E4397DBB}" type="sibTrans" cxnId="{58E78900-069E-42ED-B3E0-4E74CB9AAFB4}">
      <dgm:prSet/>
      <dgm:spPr/>
      <dgm:t>
        <a:bodyPr/>
        <a:lstStyle/>
        <a:p>
          <a:endParaRPr lang="fr-BE"/>
        </a:p>
      </dgm:t>
    </dgm:pt>
    <dgm:pt modelId="{9D5977B3-D37A-40E6-9D14-BFC96EA88C86}">
      <dgm:prSet phldrT="[Texte]" custT="1"/>
      <dgm:spPr/>
      <dgm:t>
        <a:bodyPr/>
        <a:lstStyle/>
        <a:p>
          <a:r>
            <a:rPr lang="fr-BE" sz="1800" dirty="0" err="1" smtClean="0">
              <a:solidFill>
                <a:srgbClr val="00474F"/>
              </a:solidFill>
            </a:rPr>
            <a:t>Creativity</a:t>
          </a:r>
          <a:endParaRPr lang="fr-BE" sz="1800" dirty="0" smtClean="0">
            <a:solidFill>
              <a:srgbClr val="00474F"/>
            </a:solidFill>
          </a:endParaRPr>
        </a:p>
        <a:p>
          <a:r>
            <a:rPr lang="fr-BE" sz="1800" dirty="0" smtClean="0">
              <a:solidFill>
                <a:srgbClr val="00474F"/>
              </a:solidFill>
            </a:rPr>
            <a:t>Entrepreneurial </a:t>
          </a:r>
          <a:r>
            <a:rPr lang="fr-BE" sz="1800" dirty="0" err="1" smtClean="0">
              <a:solidFill>
                <a:srgbClr val="00474F"/>
              </a:solidFill>
            </a:rPr>
            <a:t>mindset</a:t>
          </a:r>
          <a:endParaRPr lang="fr-BE" sz="1800" dirty="0">
            <a:solidFill>
              <a:srgbClr val="00474F"/>
            </a:solidFill>
          </a:endParaRPr>
        </a:p>
      </dgm:t>
    </dgm:pt>
    <dgm:pt modelId="{AD38F6F7-E101-46AE-90A7-C284B4A3665B}" type="parTrans" cxnId="{3ECFE676-7A0F-4CF9-8CAB-91D637C36C2C}">
      <dgm:prSet/>
      <dgm:spPr/>
      <dgm:t>
        <a:bodyPr/>
        <a:lstStyle/>
        <a:p>
          <a:endParaRPr lang="fr-BE"/>
        </a:p>
      </dgm:t>
    </dgm:pt>
    <dgm:pt modelId="{37756F11-5484-475A-BA48-6B29076D42A2}" type="sibTrans" cxnId="{3ECFE676-7A0F-4CF9-8CAB-91D637C36C2C}">
      <dgm:prSet/>
      <dgm:spPr/>
      <dgm:t>
        <a:bodyPr/>
        <a:lstStyle/>
        <a:p>
          <a:endParaRPr lang="fr-BE"/>
        </a:p>
      </dgm:t>
    </dgm:pt>
    <dgm:pt modelId="{5C005134-0502-4F89-A4E6-B03F3D1457BF}">
      <dgm:prSet phldrT="[Texte]" custT="1"/>
      <dgm:spPr/>
      <dgm:t>
        <a:bodyPr/>
        <a:lstStyle/>
        <a:p>
          <a:r>
            <a:rPr lang="fr-BE" sz="1800" dirty="0" err="1" smtClean="0">
              <a:solidFill>
                <a:schemeClr val="accent1"/>
              </a:solidFill>
            </a:rPr>
            <a:t>North</a:t>
          </a:r>
          <a:r>
            <a:rPr lang="fr-BE" sz="1800" dirty="0" smtClean="0">
              <a:solidFill>
                <a:schemeClr val="accent1"/>
              </a:solidFill>
            </a:rPr>
            <a:t>-South</a:t>
          </a:r>
        </a:p>
        <a:p>
          <a:r>
            <a:rPr lang="fr-BE" sz="1800" dirty="0" smtClean="0">
              <a:solidFill>
                <a:schemeClr val="accent1"/>
              </a:solidFill>
            </a:rPr>
            <a:t>Future </a:t>
          </a:r>
          <a:r>
            <a:rPr lang="fr-BE" sz="1800" dirty="0" err="1" smtClean="0">
              <a:solidFill>
                <a:schemeClr val="accent1"/>
              </a:solidFill>
            </a:rPr>
            <a:t>Generations</a:t>
          </a:r>
          <a:endParaRPr lang="fr-BE" sz="1800" dirty="0">
            <a:solidFill>
              <a:schemeClr val="accent1"/>
            </a:solidFill>
          </a:endParaRPr>
        </a:p>
      </dgm:t>
    </dgm:pt>
    <dgm:pt modelId="{E97D331E-8FB5-4FA5-8C3D-0ADF908F9B25}" type="parTrans" cxnId="{560D5CEF-62CD-4FE6-A669-267D91CB50CE}">
      <dgm:prSet/>
      <dgm:spPr/>
      <dgm:t>
        <a:bodyPr/>
        <a:lstStyle/>
        <a:p>
          <a:endParaRPr lang="fr-BE"/>
        </a:p>
      </dgm:t>
    </dgm:pt>
    <dgm:pt modelId="{97F74F26-837F-444F-9428-84A306972020}" type="sibTrans" cxnId="{560D5CEF-62CD-4FE6-A669-267D91CB50CE}">
      <dgm:prSet/>
      <dgm:spPr/>
      <dgm:t>
        <a:bodyPr/>
        <a:lstStyle/>
        <a:p>
          <a:endParaRPr lang="fr-BE"/>
        </a:p>
      </dgm:t>
    </dgm:pt>
    <dgm:pt modelId="{20A92676-C1E3-4031-A00C-C7A42CCEF608}" type="pres">
      <dgm:prSet presAssocID="{D1AB23AB-FD53-44B5-BB68-15CA926E2F01}" presName="compositeShape" presStyleCnt="0">
        <dgm:presLayoutVars>
          <dgm:chMax val="7"/>
          <dgm:dir/>
          <dgm:resizeHandles val="exact"/>
        </dgm:presLayoutVars>
      </dgm:prSet>
      <dgm:spPr/>
    </dgm:pt>
    <dgm:pt modelId="{E4231866-95D4-43F5-B9A7-93EAA682766C}" type="pres">
      <dgm:prSet presAssocID="{AFEFA918-6FB6-4CE3-8CC0-C900C7D67636}" presName="circ1" presStyleLbl="vennNode1" presStyleIdx="0" presStyleCnt="3"/>
      <dgm:spPr/>
      <dgm:t>
        <a:bodyPr/>
        <a:lstStyle/>
        <a:p>
          <a:endParaRPr lang="fr-BE"/>
        </a:p>
      </dgm:t>
    </dgm:pt>
    <dgm:pt modelId="{B90E0339-6602-445A-9F7A-BAB97595F478}" type="pres">
      <dgm:prSet presAssocID="{AFEFA918-6FB6-4CE3-8CC0-C900C7D6763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3B9DDCD-4FFE-4AB8-AF42-13FFA2D7953B}" type="pres">
      <dgm:prSet presAssocID="{9D5977B3-D37A-40E6-9D14-BFC96EA88C86}" presName="circ2" presStyleLbl="vennNode1" presStyleIdx="1" presStyleCnt="3"/>
      <dgm:spPr/>
      <dgm:t>
        <a:bodyPr/>
        <a:lstStyle/>
        <a:p>
          <a:endParaRPr lang="fr-BE"/>
        </a:p>
      </dgm:t>
    </dgm:pt>
    <dgm:pt modelId="{73B5F4B3-72A5-4744-A6D3-BACD2BEC367B}" type="pres">
      <dgm:prSet presAssocID="{9D5977B3-D37A-40E6-9D14-BFC96EA88C8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09FBB99-063D-4569-B8E3-5921B1007C63}" type="pres">
      <dgm:prSet presAssocID="{5C005134-0502-4F89-A4E6-B03F3D1457BF}" presName="circ3" presStyleLbl="vennNode1" presStyleIdx="2" presStyleCnt="3"/>
      <dgm:spPr/>
      <dgm:t>
        <a:bodyPr/>
        <a:lstStyle/>
        <a:p>
          <a:endParaRPr lang="fr-BE"/>
        </a:p>
      </dgm:t>
    </dgm:pt>
    <dgm:pt modelId="{62D62C16-3C6B-45A6-A9D3-C2E8A04C0F52}" type="pres">
      <dgm:prSet presAssocID="{5C005134-0502-4F89-A4E6-B03F3D1457B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A97B32EA-D8DE-4FF5-B9C4-196C0311AEB8}" type="presOf" srcId="{AFEFA918-6FB6-4CE3-8CC0-C900C7D67636}" destId="{E4231866-95D4-43F5-B9A7-93EAA682766C}" srcOrd="0" destOrd="0" presId="urn:microsoft.com/office/officeart/2005/8/layout/venn1"/>
    <dgm:cxn modelId="{0485E7DB-9D73-4DCF-9760-2B4B8A415E22}" type="presOf" srcId="{5C005134-0502-4F89-A4E6-B03F3D1457BF}" destId="{62D62C16-3C6B-45A6-A9D3-C2E8A04C0F52}" srcOrd="1" destOrd="0" presId="urn:microsoft.com/office/officeart/2005/8/layout/venn1"/>
    <dgm:cxn modelId="{8D15D446-E862-4881-908D-DAC3CE60ED90}" type="presOf" srcId="{AFEFA918-6FB6-4CE3-8CC0-C900C7D67636}" destId="{B90E0339-6602-445A-9F7A-BAB97595F478}" srcOrd="1" destOrd="0" presId="urn:microsoft.com/office/officeart/2005/8/layout/venn1"/>
    <dgm:cxn modelId="{58E78900-069E-42ED-B3E0-4E74CB9AAFB4}" srcId="{D1AB23AB-FD53-44B5-BB68-15CA926E2F01}" destId="{AFEFA918-6FB6-4CE3-8CC0-C900C7D67636}" srcOrd="0" destOrd="0" parTransId="{30152FF6-1110-4D8D-992B-F38B51925EAA}" sibTransId="{A91CF82D-AAD3-4934-BA60-39B9E4397DBB}"/>
    <dgm:cxn modelId="{BC1B9DBC-D65D-482C-92EA-EDA9DB9424DC}" type="presOf" srcId="{5C005134-0502-4F89-A4E6-B03F3D1457BF}" destId="{209FBB99-063D-4569-B8E3-5921B1007C63}" srcOrd="0" destOrd="0" presId="urn:microsoft.com/office/officeart/2005/8/layout/venn1"/>
    <dgm:cxn modelId="{440C8454-CFD3-4B7D-912B-02DCFEE3C998}" type="presOf" srcId="{D1AB23AB-FD53-44B5-BB68-15CA926E2F01}" destId="{20A92676-C1E3-4031-A00C-C7A42CCEF608}" srcOrd="0" destOrd="0" presId="urn:microsoft.com/office/officeart/2005/8/layout/venn1"/>
    <dgm:cxn modelId="{3ECFE676-7A0F-4CF9-8CAB-91D637C36C2C}" srcId="{D1AB23AB-FD53-44B5-BB68-15CA926E2F01}" destId="{9D5977B3-D37A-40E6-9D14-BFC96EA88C86}" srcOrd="1" destOrd="0" parTransId="{AD38F6F7-E101-46AE-90A7-C284B4A3665B}" sibTransId="{37756F11-5484-475A-BA48-6B29076D42A2}"/>
    <dgm:cxn modelId="{D652EB71-A095-4509-8216-AD0792F1BC19}" type="presOf" srcId="{9D5977B3-D37A-40E6-9D14-BFC96EA88C86}" destId="{93B9DDCD-4FFE-4AB8-AF42-13FFA2D7953B}" srcOrd="0" destOrd="0" presId="urn:microsoft.com/office/officeart/2005/8/layout/venn1"/>
    <dgm:cxn modelId="{560D5CEF-62CD-4FE6-A669-267D91CB50CE}" srcId="{D1AB23AB-FD53-44B5-BB68-15CA926E2F01}" destId="{5C005134-0502-4F89-A4E6-B03F3D1457BF}" srcOrd="2" destOrd="0" parTransId="{E97D331E-8FB5-4FA5-8C3D-0ADF908F9B25}" sibTransId="{97F74F26-837F-444F-9428-84A306972020}"/>
    <dgm:cxn modelId="{65090C69-191C-4A2C-B4A0-399317065898}" type="presOf" srcId="{9D5977B3-D37A-40E6-9D14-BFC96EA88C86}" destId="{73B5F4B3-72A5-4744-A6D3-BACD2BEC367B}" srcOrd="1" destOrd="0" presId="urn:microsoft.com/office/officeart/2005/8/layout/venn1"/>
    <dgm:cxn modelId="{C6564A79-4520-49C1-80A4-B062BF9BF1EB}" type="presParOf" srcId="{20A92676-C1E3-4031-A00C-C7A42CCEF608}" destId="{E4231866-95D4-43F5-B9A7-93EAA682766C}" srcOrd="0" destOrd="0" presId="urn:microsoft.com/office/officeart/2005/8/layout/venn1"/>
    <dgm:cxn modelId="{D9797C9D-1287-4519-8FD1-0BFF2AC55035}" type="presParOf" srcId="{20A92676-C1E3-4031-A00C-C7A42CCEF608}" destId="{B90E0339-6602-445A-9F7A-BAB97595F478}" srcOrd="1" destOrd="0" presId="urn:microsoft.com/office/officeart/2005/8/layout/venn1"/>
    <dgm:cxn modelId="{F7518193-A73E-4791-9B1D-E5BCF0AB45FF}" type="presParOf" srcId="{20A92676-C1E3-4031-A00C-C7A42CCEF608}" destId="{93B9DDCD-4FFE-4AB8-AF42-13FFA2D7953B}" srcOrd="2" destOrd="0" presId="urn:microsoft.com/office/officeart/2005/8/layout/venn1"/>
    <dgm:cxn modelId="{F047FDC7-E631-4CBF-9682-6F0AACBAE1AA}" type="presParOf" srcId="{20A92676-C1E3-4031-A00C-C7A42CCEF608}" destId="{73B5F4B3-72A5-4744-A6D3-BACD2BEC367B}" srcOrd="3" destOrd="0" presId="urn:microsoft.com/office/officeart/2005/8/layout/venn1"/>
    <dgm:cxn modelId="{1DED4546-57C0-4183-97C1-9C4930473E57}" type="presParOf" srcId="{20A92676-C1E3-4031-A00C-C7A42CCEF608}" destId="{209FBB99-063D-4569-B8E3-5921B1007C63}" srcOrd="4" destOrd="0" presId="urn:microsoft.com/office/officeart/2005/8/layout/venn1"/>
    <dgm:cxn modelId="{994C88AD-BD48-409B-AFD3-A63FE113CB31}" type="presParOf" srcId="{20A92676-C1E3-4031-A00C-C7A42CCEF608}" destId="{62D62C16-3C6B-45A6-A9D3-C2E8A04C0F5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31866-95D4-43F5-B9A7-93EAA682766C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err="1" smtClean="0">
              <a:solidFill>
                <a:schemeClr val="accent5"/>
              </a:solidFill>
            </a:rPr>
            <a:t>Resources</a:t>
          </a:r>
          <a:endParaRPr lang="fr-BE" sz="1800" kern="1200" dirty="0" smtClean="0">
            <a:solidFill>
              <a:schemeClr val="accent5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err="1" smtClean="0">
              <a:solidFill>
                <a:schemeClr val="accent5"/>
              </a:solidFill>
            </a:rPr>
            <a:t>Energy</a:t>
          </a:r>
          <a:endParaRPr lang="fr-BE" sz="1800" kern="1200" dirty="0">
            <a:solidFill>
              <a:schemeClr val="accent5"/>
            </a:solidFill>
          </a:endParaRPr>
        </a:p>
      </dsp:txBody>
      <dsp:txXfrm>
        <a:off x="2153920" y="477519"/>
        <a:ext cx="1788160" cy="1097280"/>
      </dsp:txXfrm>
    </dsp:sp>
    <dsp:sp modelId="{93B9DDCD-4FFE-4AB8-AF42-13FFA2D7953B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5">
            <a:alpha val="50000"/>
            <a:hueOff val="-6116806"/>
            <a:satOff val="42038"/>
            <a:lumOff val="-41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err="1" smtClean="0">
              <a:solidFill>
                <a:srgbClr val="00474F"/>
              </a:solidFill>
            </a:rPr>
            <a:t>Creativity</a:t>
          </a:r>
          <a:endParaRPr lang="fr-BE" sz="1800" kern="1200" dirty="0" smtClean="0">
            <a:solidFill>
              <a:srgbClr val="00474F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solidFill>
                <a:srgbClr val="00474F"/>
              </a:solidFill>
            </a:rPr>
            <a:t>Entrepreneurial </a:t>
          </a:r>
          <a:r>
            <a:rPr lang="fr-BE" sz="1800" kern="1200" dirty="0" err="1" smtClean="0">
              <a:solidFill>
                <a:srgbClr val="00474F"/>
              </a:solidFill>
            </a:rPr>
            <a:t>mindset</a:t>
          </a:r>
          <a:endParaRPr lang="fr-BE" sz="1800" kern="1200" dirty="0">
            <a:solidFill>
              <a:srgbClr val="00474F"/>
            </a:solidFill>
          </a:endParaRPr>
        </a:p>
      </dsp:txBody>
      <dsp:txXfrm>
        <a:off x="3454400" y="2204720"/>
        <a:ext cx="1463040" cy="1341120"/>
      </dsp:txXfrm>
    </dsp:sp>
    <dsp:sp modelId="{209FBB99-063D-4569-B8E3-5921B1007C63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5">
            <a:alpha val="50000"/>
            <a:hueOff val="-12233612"/>
            <a:satOff val="84076"/>
            <a:lumOff val="-82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err="1" smtClean="0">
              <a:solidFill>
                <a:schemeClr val="accent1"/>
              </a:solidFill>
            </a:rPr>
            <a:t>North</a:t>
          </a:r>
          <a:r>
            <a:rPr lang="fr-BE" sz="1800" kern="1200" dirty="0" smtClean="0">
              <a:solidFill>
                <a:schemeClr val="accent1"/>
              </a:solidFill>
            </a:rPr>
            <a:t>-South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solidFill>
                <a:schemeClr val="accent1"/>
              </a:solidFill>
            </a:rPr>
            <a:t>Future </a:t>
          </a:r>
          <a:r>
            <a:rPr lang="fr-BE" sz="1800" kern="1200" dirty="0" err="1" smtClean="0">
              <a:solidFill>
                <a:schemeClr val="accent1"/>
              </a:solidFill>
            </a:rPr>
            <a:t>Generations</a:t>
          </a:r>
          <a:endParaRPr lang="fr-BE" sz="1800" kern="1200" dirty="0">
            <a:solidFill>
              <a:schemeClr val="accent1"/>
            </a:solidFill>
          </a:endParaRPr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503EA-1406-48C1-B4C4-652919DD6641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B227D-6706-4C27-A45F-486D946388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540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B3F38-C712-4476-86E6-B031C2A0332F}" type="datetimeFigureOut">
              <a:rPr lang="fr-BE" smtClean="0"/>
              <a:t>5/09/2016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7DA30-9BBB-4C95-9AA6-B3DD699EC4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157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791" y="2177959"/>
            <a:ext cx="7081473" cy="2502082"/>
          </a:xfrm>
          <a:prstGeom prst="rect">
            <a:avLst/>
          </a:prstGeom>
        </p:spPr>
        <p:txBody>
          <a:bodyPr anchor="ctr" anchorCtr="1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 lang="en-US" sz="4400" b="0" i="0" kern="1200" dirty="0">
                <a:ln w="12700">
                  <a:noFill/>
                </a:ln>
                <a:solidFill>
                  <a:srgbClr val="00454D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5220468" y="5224121"/>
            <a:ext cx="3455988" cy="50913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0"/>
              </a:spcBef>
              <a:buFontTx/>
              <a:buNone/>
              <a:defRPr lang="en-GB" sz="2800" b="0" i="0" kern="1200" dirty="0">
                <a:ln w="12700">
                  <a:noFill/>
                </a:ln>
                <a:solidFill>
                  <a:schemeClr val="accent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 smtClean="0"/>
              <a:t>Auteur</a:t>
            </a:r>
          </a:p>
          <a:p>
            <a:pPr lvl="0"/>
            <a:endParaRPr lang="en-GB" dirty="0"/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5220468" y="5784804"/>
            <a:ext cx="3455988" cy="50913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0"/>
              </a:spcBef>
              <a:buFontTx/>
              <a:buNone/>
              <a:defRPr lang="en-GB" sz="2400" b="0" i="0" kern="1200" dirty="0">
                <a:ln w="12700">
                  <a:noFill/>
                </a:ln>
                <a:solidFill>
                  <a:schemeClr val="accent3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 smtClean="0"/>
              <a:t>Co-auteurs,</a:t>
            </a:r>
          </a:p>
        </p:txBody>
      </p:sp>
      <p:pic>
        <p:nvPicPr>
          <p:cNvPr id="3074" name="Picture 2" descr="C:\Users\Eric P\Documents\R_KIC 2015\KIC Communication\EITRMLogo_trans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672408" cy="101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3126895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lang="fr-FR" sz="4400" b="0" i="0" kern="1200" dirty="0" smtClean="0">
                <a:ln w="12700">
                  <a:noFill/>
                </a:ln>
                <a:solidFill>
                  <a:srgbClr val="00454D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3800870" y="3721928"/>
            <a:ext cx="4895776" cy="55089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0"/>
              </a:spcBef>
              <a:buFontTx/>
              <a:buNone/>
              <a:defRPr lang="en-GB" sz="2800" b="0" i="0" kern="1200" cap="none" spc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 smtClean="0"/>
              <a:t>Insérez un sous-titre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86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GB" sz="3200" b="0" i="0" kern="1200" dirty="0">
                <a:ln w="12700">
                  <a:noFill/>
                </a:ln>
                <a:solidFill>
                  <a:srgbClr val="00454D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68313" y="1484783"/>
            <a:ext cx="8207375" cy="4823941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accent6"/>
                </a:solidFill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12" y="861878"/>
            <a:ext cx="4895776" cy="55089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0"/>
              </a:spcBef>
              <a:buFontTx/>
              <a:buNone/>
              <a:defRPr lang="en-GB" sz="2400" b="0" i="0" kern="1200" dirty="0">
                <a:ln w="12700">
                  <a:noFill/>
                </a:ln>
                <a:solidFill>
                  <a:schemeClr val="accent3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 smtClean="0"/>
              <a:t>Insérez un sous-titre</a:t>
            </a:r>
            <a:endParaRPr lang="en-GB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5940152" y="6436084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400" i="1" dirty="0" smtClean="0">
                <a:solidFill>
                  <a:schemeClr val="accent4"/>
                </a:solidFill>
              </a:rPr>
              <a:t>EESD 2016 Sep 4-7 Bruges</a:t>
            </a:r>
            <a:endParaRPr lang="fr-BE" sz="1400" i="1" dirty="0">
              <a:solidFill>
                <a:schemeClr val="accent4"/>
              </a:solidFill>
            </a:endParaRPr>
          </a:p>
        </p:txBody>
      </p:sp>
      <p:sp>
        <p:nvSpPr>
          <p:cNvPr id="9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4283968" y="6422239"/>
            <a:ext cx="576064" cy="32162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>
            <a:normAutofit/>
          </a:bodyPr>
          <a:lstStyle>
            <a:lvl1pPr algn="ctr">
              <a:defRPr lang="en-GB" sz="1200" b="0" i="0" kern="1200" smtClean="0">
                <a:ln w="12700">
                  <a:noFill/>
                </a:ln>
                <a:solidFill>
                  <a:schemeClr val="accent5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fld id="{2BB27CDA-A6A6-4E28-B594-521DFBA9799C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532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E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3131840" y="1340768"/>
            <a:ext cx="601216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0" y="6647900"/>
            <a:ext cx="9144000" cy="0"/>
          </a:xfrm>
          <a:prstGeom prst="line">
            <a:avLst/>
          </a:prstGeom>
          <a:ln w="9525">
            <a:solidFill>
              <a:srgbClr val="0045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C:\Users\Eric P\Documents\R_KIC 2015\KIC Communication\EITRMLogo_trans1.g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8152"/>
            <a:ext cx="2232248" cy="61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4400" b="1" i="0" kern="1200" dirty="0">
          <a:ln w="12700">
            <a:solidFill>
              <a:schemeClr val="tx2"/>
            </a:solidFill>
          </a:ln>
          <a:solidFill>
            <a:schemeClr val="accent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5"/>
        </a:buClr>
        <a:buSzTx/>
        <a:buFont typeface="Arial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1"/>
        </a:buClr>
        <a:buSzTx/>
        <a:buFont typeface="Courier New" pitchFamily="49" charset="0"/>
        <a:buChar char="o"/>
        <a:tabLst/>
        <a:defRPr lang="fr-BE" sz="1600" kern="1200" dirty="0" smtClean="0">
          <a:solidFill>
            <a:schemeClr val="accent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pitchFamily="2" charset="2"/>
        <a:buChar char="ü"/>
        <a:tabLst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9" y="2177959"/>
            <a:ext cx="7893696" cy="2502082"/>
          </a:xfrm>
        </p:spPr>
        <p:txBody>
          <a:bodyPr/>
          <a:lstStyle/>
          <a:p>
            <a:r>
              <a:rPr lang="en-US" sz="3200" dirty="0"/>
              <a:t>Engineering education at the heart of the Raw Materials Value Chain</a:t>
            </a:r>
            <a:endParaRPr lang="en-GB" sz="3200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779912" y="5224121"/>
            <a:ext cx="4896544" cy="509135"/>
          </a:xfrm>
        </p:spPr>
        <p:txBody>
          <a:bodyPr/>
          <a:lstStyle/>
          <a:p>
            <a:r>
              <a:rPr lang="en-GB" sz="2000" dirty="0" smtClean="0"/>
              <a:t>Prof. </a:t>
            </a:r>
            <a:r>
              <a:rPr lang="en-GB" dirty="0" smtClean="0"/>
              <a:t>Eric Pirard (U.Liège)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195736" y="5784804"/>
            <a:ext cx="6480720" cy="509135"/>
          </a:xfrm>
        </p:spPr>
        <p:txBody>
          <a:bodyPr/>
          <a:lstStyle/>
          <a:p>
            <a:r>
              <a:rPr lang="en-GB" dirty="0" smtClean="0"/>
              <a:t>Prof. Guido Sonnemann (U.Bordeaux, </a:t>
            </a:r>
            <a:r>
              <a:rPr lang="en-GB" sz="1600" dirty="0" smtClean="0"/>
              <a:t>CNRS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3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Raw Materials Academy</a:t>
            </a:r>
            <a:endParaRPr lang="en-GB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6 innovation themes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1619672" y="861878"/>
            <a:ext cx="7056016" cy="550897"/>
          </a:xfrm>
        </p:spPr>
        <p:txBody>
          <a:bodyPr>
            <a:normAutofit/>
          </a:bodyPr>
          <a:lstStyle/>
          <a:p>
            <a:r>
              <a:rPr lang="en-GB" dirty="0" smtClean="0"/>
              <a:t>Educating Actors of the Circular Economy</a:t>
            </a:r>
            <a:endParaRPr lang="en-GB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6" name="Image 4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2" y="2132856"/>
            <a:ext cx="7234236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16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Raw Materials </a:t>
            </a:r>
            <a:r>
              <a:rPr lang="en-GB" dirty="0"/>
              <a:t>Academy</a:t>
            </a:r>
            <a:endParaRPr lang="en-GB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T-shaped professionals are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broad and holistic lifelong learners who combine an in depth knowledge of their own discipline with a sound understanding of the challenges of the raw materials value chain</a:t>
            </a:r>
            <a:r>
              <a:rPr lang="en-US" dirty="0"/>
              <a:t>”</a:t>
            </a:r>
            <a:endParaRPr lang="fr-BE" dirty="0"/>
          </a:p>
          <a:p>
            <a:pPr lvl="1"/>
            <a:endParaRPr lang="en-GB" dirty="0" smtClean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755576" y="861878"/>
            <a:ext cx="7920112" cy="550897"/>
          </a:xfrm>
        </p:spPr>
        <p:txBody>
          <a:bodyPr>
            <a:noAutofit/>
          </a:bodyPr>
          <a:lstStyle/>
          <a:p>
            <a:r>
              <a:rPr lang="en-US" dirty="0"/>
              <a:t>From T-shaped engineers to T-shaped entrepreneurs</a:t>
            </a:r>
          </a:p>
        </p:txBody>
      </p:sp>
      <p:sp>
        <p:nvSpPr>
          <p:cNvPr id="25" name="Bouée 24"/>
          <p:cNvSpPr/>
          <p:nvPr/>
        </p:nvSpPr>
        <p:spPr>
          <a:xfrm>
            <a:off x="2831012" y="2825274"/>
            <a:ext cx="3628062" cy="3628062"/>
          </a:xfrm>
          <a:prstGeom prst="donut">
            <a:avLst>
              <a:gd name="adj" fmla="val 10053"/>
            </a:avLst>
          </a:prstGeom>
          <a:gradFill flip="none" rotWithShape="1">
            <a:gsLst>
              <a:gs pos="47000">
                <a:srgbClr val="98C723">
                  <a:lumMod val="75000"/>
                </a:srgbClr>
              </a:gs>
              <a:gs pos="76000">
                <a:srgbClr val="98C723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 rot="5400000">
            <a:off x="3185865" y="3092635"/>
            <a:ext cx="3689542" cy="302680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2473866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98C7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8C7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8C723">
                        <a:shade val="65000"/>
                        <a:satMod val="130000"/>
                      </a:srgbClr>
                    </a:gs>
                    <a:gs pos="92000">
                      <a:srgbClr val="98C723">
                        <a:shade val="50000"/>
                        <a:satMod val="120000"/>
                      </a:srgbClr>
                    </a:gs>
                    <a:gs pos="100000">
                      <a:srgbClr val="98C7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/>
              </a:rPr>
              <a:t>Business     &amp;     Innovation</a:t>
            </a:r>
          </a:p>
        </p:txBody>
      </p:sp>
      <p:sp>
        <p:nvSpPr>
          <p:cNvPr id="27" name="Rectangle 26"/>
          <p:cNvSpPr/>
          <p:nvPr/>
        </p:nvSpPr>
        <p:spPr>
          <a:xfrm rot="16200000">
            <a:off x="2368424" y="3073974"/>
            <a:ext cx="3689542" cy="30268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166359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0" cap="all" spc="0" normalizeH="0" baseline="0" noProof="0" dirty="0" err="1" smtClean="0">
                <a:ln w="0"/>
                <a:gradFill flip="none">
                  <a:gsLst>
                    <a:gs pos="0">
                      <a:srgbClr val="98C7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8C7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8C723">
                        <a:shade val="65000"/>
                        <a:satMod val="130000"/>
                      </a:srgbClr>
                    </a:gs>
                    <a:gs pos="92000">
                      <a:srgbClr val="98C723">
                        <a:shade val="50000"/>
                        <a:satMod val="120000"/>
                      </a:srgbClr>
                    </a:gs>
                    <a:gs pos="100000">
                      <a:srgbClr val="98C7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/>
              </a:rPr>
              <a:t>Sustainability</a:t>
            </a:r>
            <a:r>
              <a:rPr kumimoji="0" lang="fr-FR" sz="5400" b="1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98C7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8C7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8C723">
                        <a:shade val="65000"/>
                        <a:satMod val="130000"/>
                      </a:srgbClr>
                    </a:gs>
                    <a:gs pos="92000">
                      <a:srgbClr val="98C723">
                        <a:shade val="50000"/>
                        <a:satMod val="120000"/>
                      </a:srgbClr>
                    </a:gs>
                    <a:gs pos="100000">
                      <a:srgbClr val="98C7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/>
              </a:rPr>
              <a:t>    &amp;     </a:t>
            </a:r>
            <a:r>
              <a:rPr kumimoji="0" lang="fr-FR" sz="5400" b="1" i="0" u="none" strike="noStrike" kern="0" cap="all" spc="0" normalizeH="0" baseline="0" noProof="0" dirty="0" err="1" smtClean="0">
                <a:ln w="0"/>
                <a:gradFill flip="none">
                  <a:gsLst>
                    <a:gs pos="0">
                      <a:srgbClr val="98C7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8C7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8C723">
                        <a:shade val="65000"/>
                        <a:satMod val="130000"/>
                      </a:srgbClr>
                    </a:gs>
                    <a:gs pos="92000">
                      <a:srgbClr val="98C723">
                        <a:shade val="50000"/>
                        <a:satMod val="120000"/>
                      </a:srgbClr>
                    </a:gs>
                    <a:gs pos="100000">
                      <a:srgbClr val="98C7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/>
              </a:rPr>
              <a:t>Creativity</a:t>
            </a:r>
            <a:endParaRPr kumimoji="0" lang="fr-FR" sz="5400" b="1" i="0" u="none" strike="noStrike" kern="0" cap="all" spc="0" normalizeH="0" baseline="0" noProof="0" dirty="0" smtClean="0">
              <a:ln w="0"/>
              <a:gradFill flip="none">
                <a:gsLst>
                  <a:gs pos="0">
                    <a:srgbClr val="98C723">
                      <a:tint val="75000"/>
                      <a:shade val="75000"/>
                      <a:satMod val="170000"/>
                    </a:srgbClr>
                  </a:gs>
                  <a:gs pos="49000">
                    <a:srgbClr val="98C723">
                      <a:tint val="88000"/>
                      <a:shade val="65000"/>
                      <a:satMod val="172000"/>
                    </a:srgbClr>
                  </a:gs>
                  <a:gs pos="50000">
                    <a:srgbClr val="98C723">
                      <a:shade val="65000"/>
                      <a:satMod val="130000"/>
                    </a:srgbClr>
                  </a:gs>
                  <a:gs pos="92000">
                    <a:srgbClr val="98C723">
                      <a:shade val="50000"/>
                      <a:satMod val="120000"/>
                    </a:srgbClr>
                  </a:gs>
                  <a:gs pos="100000">
                    <a:srgbClr val="98C7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Arial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157193" y="3120703"/>
            <a:ext cx="2952328" cy="3321028"/>
            <a:chOff x="3157193" y="2976885"/>
            <a:chExt cx="2952328" cy="3321028"/>
          </a:xfrm>
        </p:grpSpPr>
        <p:grpSp>
          <p:nvGrpSpPr>
            <p:cNvPr id="28" name="Groupe 27"/>
            <p:cNvGrpSpPr/>
            <p:nvPr/>
          </p:nvGrpSpPr>
          <p:grpSpPr>
            <a:xfrm>
              <a:off x="3412817" y="2976885"/>
              <a:ext cx="2335434" cy="3321028"/>
              <a:chOff x="1702508" y="-499327"/>
              <a:chExt cx="5389772" cy="7664354"/>
            </a:xfrm>
          </p:grpSpPr>
          <p:pic>
            <p:nvPicPr>
              <p:cNvPr id="38" name="Picture 2" descr="C:\Users\Eric P\Documents\R_KIC 2015\KIC EDU Interim\Perso-darkblue-01-01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2508" y="-499327"/>
                <a:ext cx="5389772" cy="76643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ZoneTexte 38"/>
              <p:cNvSpPr txBox="1"/>
              <p:nvPr/>
            </p:nvSpPr>
            <p:spPr>
              <a:xfrm rot="16200000">
                <a:off x="2602806" y="3741900"/>
                <a:ext cx="3788998" cy="502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E7ECED"/>
                    </a:solidFill>
                    <a:effectLst/>
                    <a:uLnTx/>
                    <a:uFillTx/>
                    <a:latin typeface="Century Gothic" panose="020B0502020202020204" pitchFamily="34" charset="0"/>
                  </a:rPr>
                  <a:t>Thematic MSc/PhD Program</a:t>
                </a:r>
              </a:p>
            </p:txBody>
          </p:sp>
        </p:grpSp>
        <p:sp>
          <p:nvSpPr>
            <p:cNvPr id="29" name="ZoneTexte 28"/>
            <p:cNvSpPr txBox="1"/>
            <p:nvPr/>
          </p:nvSpPr>
          <p:spPr>
            <a:xfrm>
              <a:off x="3157193" y="4566450"/>
              <a:ext cx="1101363" cy="406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Cross-thematic </a:t>
              </a:r>
              <a:br>
                <a:rPr kumimoji="0" lang="en-GB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</a:br>
              <a:r>
                <a:rPr kumimoji="0" lang="en-GB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modules</a:t>
              </a: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4436183" y="3550985"/>
              <a:ext cx="358728" cy="358727"/>
            </a:xfrm>
            <a:prstGeom prst="roundRect">
              <a:avLst/>
            </a:prstGeom>
            <a:solidFill>
              <a:srgbClr val="59B0B9">
                <a:satMod val="110000"/>
              </a:srgbClr>
            </a:solidFill>
            <a:ln>
              <a:noFill/>
            </a:ln>
            <a:effectLst>
              <a:outerShdw blurRad="38100" dist="19050" algn="bl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l"/>
            </a:scene3d>
            <a:sp3d prstMaterial="plastic">
              <a:bevelT w="38100" h="317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</a:t>
              </a:r>
            </a:p>
          </p:txBody>
        </p:sp>
        <p:grpSp>
          <p:nvGrpSpPr>
            <p:cNvPr id="31" name="Groupe 30"/>
            <p:cNvGrpSpPr/>
            <p:nvPr/>
          </p:nvGrpSpPr>
          <p:grpSpPr>
            <a:xfrm>
              <a:off x="3267857" y="4274475"/>
              <a:ext cx="2733563" cy="268755"/>
              <a:chOff x="1043608" y="2810779"/>
              <a:chExt cx="3833261" cy="376874"/>
            </a:xfrm>
          </p:grpSpPr>
          <p:sp>
            <p:nvSpPr>
              <p:cNvPr id="36" name="Rectangle à coins arrondis 35"/>
              <p:cNvSpPr/>
              <p:nvPr/>
            </p:nvSpPr>
            <p:spPr>
              <a:xfrm>
                <a:off x="1043608" y="2810779"/>
                <a:ext cx="376877" cy="376874"/>
              </a:xfrm>
              <a:prstGeom prst="roundRect">
                <a:avLst/>
              </a:prstGeom>
              <a:solidFill>
                <a:srgbClr val="B77BB4">
                  <a:satMod val="110000"/>
                </a:srgbClr>
              </a:solidFill>
              <a:ln>
                <a:noFill/>
              </a:ln>
              <a:effectLst>
                <a:outerShdw blurRad="38100" dist="19050" algn="bl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l"/>
              </a:scene3d>
              <a:sp3d prstMaterial="plastic">
                <a:bevelT w="38100" h="317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</a:t>
                </a:r>
              </a:p>
            </p:txBody>
          </p:sp>
          <p:sp>
            <p:nvSpPr>
              <p:cNvPr id="37" name="Rectangle à coins arrondis 36"/>
              <p:cNvSpPr/>
              <p:nvPr/>
            </p:nvSpPr>
            <p:spPr>
              <a:xfrm>
                <a:off x="4499992" y="2810779"/>
                <a:ext cx="376877" cy="376874"/>
              </a:xfrm>
              <a:prstGeom prst="roundRect">
                <a:avLst/>
              </a:prstGeom>
              <a:solidFill>
                <a:srgbClr val="E0773C">
                  <a:satMod val="110000"/>
                </a:srgbClr>
              </a:solidFill>
              <a:ln>
                <a:noFill/>
              </a:ln>
              <a:effectLst>
                <a:outerShdw blurRad="38100" dist="19050" algn="bl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l"/>
              </a:scene3d>
              <a:sp3d prstMaterial="plastic">
                <a:bevelT w="38100" h="317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</a:t>
                </a:r>
              </a:p>
            </p:txBody>
          </p:sp>
        </p:grpSp>
        <p:grpSp>
          <p:nvGrpSpPr>
            <p:cNvPr id="32" name="Groupe 31"/>
            <p:cNvGrpSpPr/>
            <p:nvPr/>
          </p:nvGrpSpPr>
          <p:grpSpPr>
            <a:xfrm>
              <a:off x="3453947" y="4047788"/>
              <a:ext cx="2361383" cy="358727"/>
              <a:chOff x="1303451" y="2492896"/>
              <a:chExt cx="3311355" cy="503042"/>
            </a:xfrm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1303451" y="2492896"/>
                <a:ext cx="503043" cy="503042"/>
              </a:xfrm>
              <a:prstGeom prst="roundRect">
                <a:avLst/>
              </a:prstGeom>
              <a:solidFill>
                <a:srgbClr val="98C723">
                  <a:satMod val="110000"/>
                </a:srgbClr>
              </a:solidFill>
              <a:ln>
                <a:noFill/>
              </a:ln>
              <a:effectLst>
                <a:outerShdw blurRad="38100" dist="19050" algn="bl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l"/>
              </a:scene3d>
              <a:sp3d prstMaterial="plastic">
                <a:bevelT w="38100" h="317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</a:t>
                </a:r>
              </a:p>
            </p:txBody>
          </p:sp>
          <p:sp>
            <p:nvSpPr>
              <p:cNvPr id="35" name="Rectangle à coins arrondis 34"/>
              <p:cNvSpPr/>
              <p:nvPr/>
            </p:nvSpPr>
            <p:spPr>
              <a:xfrm>
                <a:off x="4111763" y="2492896"/>
                <a:ext cx="503043" cy="503042"/>
              </a:xfrm>
              <a:prstGeom prst="roundRect">
                <a:avLst/>
              </a:prstGeom>
              <a:solidFill>
                <a:srgbClr val="DEAE00">
                  <a:satMod val="110000"/>
                </a:srgbClr>
              </a:solidFill>
              <a:ln>
                <a:noFill/>
              </a:ln>
              <a:effectLst>
                <a:outerShdw blurRad="38100" dist="19050" algn="bl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l"/>
              </a:scene3d>
              <a:sp3d prstMaterial="plastic">
                <a:bevelT w="38100" h="317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</a:t>
                </a:r>
              </a:p>
            </p:txBody>
          </p:sp>
        </p:grpSp>
        <p:sp>
          <p:nvSpPr>
            <p:cNvPr id="33" name="ZoneTexte 32"/>
            <p:cNvSpPr txBox="1"/>
            <p:nvPr/>
          </p:nvSpPr>
          <p:spPr>
            <a:xfrm>
              <a:off x="5008158" y="4566450"/>
              <a:ext cx="1101363" cy="406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Cross-thematic </a:t>
              </a:r>
              <a:br>
                <a:rPr kumimoji="0" lang="en-GB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</a:br>
              <a:r>
                <a:rPr kumimoji="0" lang="en-GB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modules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37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Raw Materials Academy</a:t>
            </a:r>
            <a:endParaRPr lang="en-GB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68313" y="1484783"/>
            <a:ext cx="8568183" cy="4823941"/>
          </a:xfrm>
        </p:spPr>
        <p:txBody>
          <a:bodyPr/>
          <a:lstStyle/>
          <a:p>
            <a:pPr lvl="1"/>
            <a:endParaRPr lang="en-GB" dirty="0" smtClean="0"/>
          </a:p>
          <a:p>
            <a:pPr lvl="1">
              <a:lnSpc>
                <a:spcPct val="150000"/>
              </a:lnSpc>
            </a:pPr>
            <a:r>
              <a:rPr lang="en-GB" dirty="0"/>
              <a:t>Promote a permanent offer of </a:t>
            </a:r>
            <a:r>
              <a:rPr lang="en-GB" b="1" dirty="0"/>
              <a:t>cross-disciplinary </a:t>
            </a:r>
            <a:r>
              <a:rPr lang="en-GB" b="1" dirty="0" smtClean="0"/>
              <a:t>programmes</a:t>
            </a:r>
            <a:r>
              <a:rPr lang="en-GB" dirty="0" smtClean="0"/>
              <a:t>.</a:t>
            </a:r>
            <a:endParaRPr lang="fr-BE" dirty="0"/>
          </a:p>
          <a:p>
            <a:pPr lvl="1">
              <a:lnSpc>
                <a:spcPct val="150000"/>
              </a:lnSpc>
            </a:pPr>
            <a:r>
              <a:rPr lang="en-GB" dirty="0" smtClean="0"/>
              <a:t>Actively </a:t>
            </a:r>
            <a:r>
              <a:rPr lang="en-GB" dirty="0"/>
              <a:t>involve </a:t>
            </a:r>
            <a:r>
              <a:rPr lang="en-GB" b="1" dirty="0"/>
              <a:t>industry</a:t>
            </a:r>
            <a:r>
              <a:rPr lang="en-GB" dirty="0"/>
              <a:t> in education.</a:t>
            </a:r>
            <a:endParaRPr lang="fr-BE" dirty="0"/>
          </a:p>
          <a:p>
            <a:pPr lvl="1">
              <a:lnSpc>
                <a:spcPct val="150000"/>
              </a:lnSpc>
            </a:pPr>
            <a:r>
              <a:rPr lang="en-GB" dirty="0"/>
              <a:t>Promote problem-based learning, self organisation and </a:t>
            </a:r>
            <a:r>
              <a:rPr lang="en-GB" b="1" dirty="0"/>
              <a:t>learning by doing.</a:t>
            </a:r>
            <a:endParaRPr lang="fr-BE" dirty="0"/>
          </a:p>
          <a:p>
            <a:pPr lvl="1">
              <a:lnSpc>
                <a:spcPct val="150000"/>
              </a:lnSpc>
            </a:pPr>
            <a:r>
              <a:rPr lang="en-GB" dirty="0"/>
              <a:t>Offer an open learning environment and a series of </a:t>
            </a:r>
            <a:r>
              <a:rPr lang="en-GB" b="1" dirty="0"/>
              <a:t>online courses.</a:t>
            </a:r>
            <a:endParaRPr lang="fr-BE" dirty="0"/>
          </a:p>
          <a:p>
            <a:pPr lvl="1">
              <a:lnSpc>
                <a:spcPct val="150000"/>
              </a:lnSpc>
            </a:pPr>
            <a:r>
              <a:rPr lang="en-GB" dirty="0" smtClean="0"/>
              <a:t>Facilitate </a:t>
            </a:r>
            <a:r>
              <a:rPr lang="en-GB" dirty="0"/>
              <a:t>access to </a:t>
            </a:r>
            <a:r>
              <a:rPr lang="en-GB" b="1" dirty="0"/>
              <a:t>experimental platforms</a:t>
            </a:r>
            <a:r>
              <a:rPr lang="en-GB" dirty="0"/>
              <a:t> </a:t>
            </a:r>
            <a:r>
              <a:rPr lang="en-GB" dirty="0" smtClean="0"/>
              <a:t>for </a:t>
            </a:r>
            <a:r>
              <a:rPr lang="en-GB" dirty="0"/>
              <a:t>hands-on training.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Promote </a:t>
            </a:r>
            <a:r>
              <a:rPr lang="en-GB" b="1" dirty="0"/>
              <a:t>lifelong learning</a:t>
            </a:r>
            <a:r>
              <a:rPr lang="en-GB" dirty="0"/>
              <a:t> </a:t>
            </a:r>
            <a:r>
              <a:rPr lang="en-GB" dirty="0" smtClean="0"/>
              <a:t>in </a:t>
            </a:r>
            <a:r>
              <a:rPr lang="en-GB" dirty="0"/>
              <a:t>the perspective of a resource efficient economy.</a:t>
            </a:r>
            <a:endParaRPr lang="fr-BE" dirty="0"/>
          </a:p>
          <a:p>
            <a:pPr lvl="1">
              <a:lnSpc>
                <a:spcPct val="150000"/>
              </a:lnSpc>
            </a:pPr>
            <a:r>
              <a:rPr lang="en-GB" dirty="0"/>
              <a:t>Stimulate </a:t>
            </a:r>
            <a:r>
              <a:rPr lang="en-GB" b="1" dirty="0"/>
              <a:t>wider society learning</a:t>
            </a:r>
            <a:r>
              <a:rPr lang="en-GB" dirty="0"/>
              <a:t> initiatives aiming at raising social </a:t>
            </a:r>
            <a:r>
              <a:rPr lang="en-GB" dirty="0" smtClean="0"/>
              <a:t>awareness</a:t>
            </a:r>
            <a:r>
              <a:rPr lang="en-GB" dirty="0"/>
              <a:t>.</a:t>
            </a:r>
            <a:endParaRPr lang="fr-BE" dirty="0"/>
          </a:p>
          <a:p>
            <a:pPr lvl="1">
              <a:lnSpc>
                <a:spcPct val="150000"/>
              </a:lnSpc>
            </a:pPr>
            <a:r>
              <a:rPr lang="en-GB" dirty="0"/>
              <a:t>Foster </a:t>
            </a:r>
            <a:r>
              <a:rPr lang="en-GB" b="1" dirty="0"/>
              <a:t>international</a:t>
            </a:r>
            <a:r>
              <a:rPr lang="en-GB" dirty="0"/>
              <a:t> cooperation.</a:t>
            </a:r>
            <a:endParaRPr lang="fr-BE" dirty="0"/>
          </a:p>
          <a:p>
            <a:pPr lvl="1">
              <a:lnSpc>
                <a:spcPct val="150000"/>
              </a:lnSpc>
            </a:pPr>
            <a:r>
              <a:rPr lang="en-GB" dirty="0"/>
              <a:t>Create a lively community of </a:t>
            </a:r>
            <a:r>
              <a:rPr lang="en-GB" b="1" dirty="0"/>
              <a:t>alumni</a:t>
            </a:r>
            <a:r>
              <a:rPr lang="en-GB" dirty="0" smtClean="0"/>
              <a:t>.</a:t>
            </a:r>
          </a:p>
          <a:p>
            <a:pPr lvl="1"/>
            <a:endParaRPr lang="en-GB" dirty="0" smtClean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1619672" y="861878"/>
            <a:ext cx="7056016" cy="550897"/>
          </a:xfrm>
        </p:spPr>
        <p:txBody>
          <a:bodyPr>
            <a:normAutofit/>
          </a:bodyPr>
          <a:lstStyle/>
          <a:p>
            <a:r>
              <a:rPr lang="en-GB" dirty="0" smtClean="0"/>
              <a:t>Missions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7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Raw Materials Academy</a:t>
            </a:r>
            <a:endParaRPr lang="en-GB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68313" y="1484783"/>
            <a:ext cx="8496175" cy="4823941"/>
          </a:xfrm>
        </p:spPr>
        <p:txBody>
          <a:bodyPr/>
          <a:lstStyle/>
          <a:p>
            <a:pPr lvl="2"/>
            <a:endParaRPr lang="en-GB" dirty="0" smtClean="0"/>
          </a:p>
          <a:p>
            <a:pPr lvl="1">
              <a:lnSpc>
                <a:spcPct val="150000"/>
              </a:lnSpc>
            </a:pPr>
            <a:r>
              <a:rPr lang="fr-BE" dirty="0" err="1"/>
              <a:t>Robust</a:t>
            </a:r>
            <a:r>
              <a:rPr lang="fr-BE" dirty="0"/>
              <a:t> </a:t>
            </a:r>
            <a:r>
              <a:rPr lang="fr-BE" b="1" dirty="0" err="1" smtClean="0"/>
              <a:t>entrepreneurship</a:t>
            </a:r>
            <a:r>
              <a:rPr lang="fr-BE" dirty="0" smtClean="0"/>
              <a:t> </a:t>
            </a:r>
            <a:r>
              <a:rPr lang="fr-BE" dirty="0" err="1" smtClean="0"/>
              <a:t>education</a:t>
            </a:r>
            <a:endParaRPr lang="fr-BE" dirty="0" smtClean="0"/>
          </a:p>
          <a:p>
            <a:pPr lvl="2">
              <a:lnSpc>
                <a:spcPct val="150000"/>
              </a:lnSpc>
            </a:pPr>
            <a:r>
              <a:rPr lang="fr-BE" dirty="0" smtClean="0"/>
              <a:t>Entrepreneurial </a:t>
            </a:r>
            <a:r>
              <a:rPr lang="fr-BE" dirty="0" err="1" smtClean="0"/>
              <a:t>skills</a:t>
            </a:r>
            <a:r>
              <a:rPr lang="fr-BE" dirty="0" smtClean="0"/>
              <a:t>; </a:t>
            </a:r>
            <a:r>
              <a:rPr lang="fr-BE" dirty="0" err="1" smtClean="0"/>
              <a:t>Experience</a:t>
            </a:r>
            <a:r>
              <a:rPr lang="fr-BE" dirty="0" smtClean="0"/>
              <a:t> of </a:t>
            </a:r>
            <a:r>
              <a:rPr lang="fr-BE" dirty="0" err="1" smtClean="0"/>
              <a:t>professional</a:t>
            </a:r>
            <a:r>
              <a:rPr lang="fr-BE" dirty="0" smtClean="0"/>
              <a:t> life in </a:t>
            </a:r>
            <a:r>
              <a:rPr lang="fr-BE" dirty="0" err="1" smtClean="0"/>
              <a:t>industry</a:t>
            </a:r>
            <a:r>
              <a:rPr lang="fr-BE" dirty="0" smtClean="0"/>
              <a:t>;…</a:t>
            </a:r>
          </a:p>
          <a:p>
            <a:pPr lvl="1">
              <a:lnSpc>
                <a:spcPct val="150000"/>
              </a:lnSpc>
            </a:pPr>
            <a:r>
              <a:rPr lang="fr-BE" dirty="0" err="1"/>
              <a:t>Highly</a:t>
            </a:r>
            <a:r>
              <a:rPr lang="fr-BE" dirty="0"/>
              <a:t> </a:t>
            </a:r>
            <a:r>
              <a:rPr lang="fr-BE" dirty="0" err="1" smtClean="0"/>
              <a:t>integrated</a:t>
            </a:r>
            <a:r>
              <a:rPr lang="fr-BE" dirty="0"/>
              <a:t>, </a:t>
            </a:r>
            <a:r>
              <a:rPr lang="fr-BE" b="1" dirty="0" err="1"/>
              <a:t>innovative</a:t>
            </a:r>
            <a:r>
              <a:rPr lang="fr-BE" dirty="0"/>
              <a:t> « </a:t>
            </a:r>
            <a:r>
              <a:rPr lang="fr-BE" dirty="0" err="1"/>
              <a:t>learning</a:t>
            </a:r>
            <a:r>
              <a:rPr lang="fr-BE" dirty="0"/>
              <a:t>-by-</a:t>
            </a:r>
            <a:r>
              <a:rPr lang="fr-BE" dirty="0" err="1"/>
              <a:t>doing</a:t>
            </a:r>
            <a:r>
              <a:rPr lang="fr-BE" dirty="0"/>
              <a:t> » </a:t>
            </a:r>
            <a:r>
              <a:rPr lang="fr-BE" dirty="0" smtClean="0"/>
              <a:t>curriculum</a:t>
            </a:r>
          </a:p>
          <a:p>
            <a:pPr lvl="1">
              <a:lnSpc>
                <a:spcPct val="150000"/>
              </a:lnSpc>
            </a:pPr>
            <a:r>
              <a:rPr lang="fr-BE" dirty="0" smtClean="0"/>
              <a:t>International and cross-</a:t>
            </a:r>
            <a:r>
              <a:rPr lang="fr-BE" dirty="0" err="1" smtClean="0"/>
              <a:t>organisational</a:t>
            </a:r>
            <a:r>
              <a:rPr lang="fr-BE" dirty="0" smtClean="0"/>
              <a:t> </a:t>
            </a:r>
            <a:r>
              <a:rPr lang="fr-BE" b="1" dirty="0" err="1" smtClean="0"/>
              <a:t>mobility</a:t>
            </a:r>
            <a:endParaRPr lang="fr-BE" b="1" dirty="0" smtClean="0"/>
          </a:p>
          <a:p>
            <a:pPr lvl="2">
              <a:lnSpc>
                <a:spcPct val="150000"/>
              </a:lnSpc>
            </a:pPr>
            <a:r>
              <a:rPr lang="fr-BE" dirty="0" err="1" smtClean="0"/>
              <a:t>European</a:t>
            </a:r>
            <a:r>
              <a:rPr lang="fr-BE" dirty="0" smtClean="0"/>
              <a:t> </a:t>
            </a:r>
            <a:r>
              <a:rPr lang="fr-BE" dirty="0"/>
              <a:t>dimension and </a:t>
            </a:r>
            <a:r>
              <a:rPr lang="fr-BE" dirty="0" err="1" smtClean="0"/>
              <a:t>openess</a:t>
            </a:r>
            <a:r>
              <a:rPr lang="fr-BE" dirty="0" smtClean="0"/>
              <a:t> </a:t>
            </a:r>
            <a:r>
              <a:rPr lang="fr-BE" dirty="0"/>
              <a:t>to the </a:t>
            </a:r>
            <a:r>
              <a:rPr lang="fr-BE" dirty="0" smtClean="0"/>
              <a:t>world</a:t>
            </a:r>
          </a:p>
          <a:p>
            <a:pPr lvl="2">
              <a:lnSpc>
                <a:spcPct val="150000"/>
              </a:lnSpc>
            </a:pPr>
            <a:r>
              <a:rPr lang="en-GB" dirty="0"/>
              <a:t>English as </a:t>
            </a:r>
            <a:r>
              <a:rPr lang="en-GB" dirty="0" smtClean="0"/>
              <a:t>teaching language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Mutliple degrees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fr-BE" b="1" dirty="0" smtClean="0"/>
              <a:t>Access</a:t>
            </a:r>
            <a:r>
              <a:rPr lang="fr-BE" dirty="0" smtClean="0"/>
              <a:t> </a:t>
            </a:r>
            <a:r>
              <a:rPr lang="fr-BE" dirty="0" err="1"/>
              <a:t>policy</a:t>
            </a:r>
            <a:r>
              <a:rPr lang="fr-BE" dirty="0"/>
              <a:t> </a:t>
            </a:r>
            <a:r>
              <a:rPr lang="fr-BE" dirty="0" smtClean="0"/>
              <a:t>and joint </a:t>
            </a:r>
            <a:r>
              <a:rPr lang="fr-BE" dirty="0" err="1" smtClean="0"/>
              <a:t>outreach</a:t>
            </a:r>
            <a:r>
              <a:rPr lang="fr-BE" dirty="0" smtClean="0"/>
              <a:t> </a:t>
            </a:r>
            <a:r>
              <a:rPr lang="fr-BE" dirty="0" err="1" smtClean="0"/>
              <a:t>strategy</a:t>
            </a:r>
            <a:endParaRPr lang="en-GB" dirty="0" smtClean="0"/>
          </a:p>
          <a:p>
            <a:pPr lvl="2">
              <a:lnSpc>
                <a:spcPct val="150000"/>
              </a:lnSpc>
            </a:pPr>
            <a:r>
              <a:rPr lang="en-GB" dirty="0" smtClean="0"/>
              <a:t>Joint </a:t>
            </a:r>
            <a:r>
              <a:rPr lang="en-GB" dirty="0"/>
              <a:t>admission criteria, joint </a:t>
            </a:r>
            <a:r>
              <a:rPr lang="en-GB" dirty="0" smtClean="0"/>
              <a:t>diploma</a:t>
            </a:r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1619672" y="861878"/>
            <a:ext cx="7056016" cy="55089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EIT Labelling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11037"/>
            <a:ext cx="2473697" cy="350189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581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Raw Materials Academy</a:t>
            </a:r>
            <a:endParaRPr lang="en-GB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68313" y="1484783"/>
            <a:ext cx="8496175" cy="4823941"/>
          </a:xfrm>
        </p:spPr>
        <p:txBody>
          <a:bodyPr/>
          <a:lstStyle/>
          <a:p>
            <a:r>
              <a:rPr lang="en-GB" dirty="0" smtClean="0"/>
              <a:t>DocSumSco</a:t>
            </a:r>
          </a:p>
          <a:p>
            <a:pPr lvl="1"/>
            <a:r>
              <a:rPr lang="en-GB" dirty="0" smtClean="0"/>
              <a:t>Doctoral School in Circular Economy</a:t>
            </a:r>
          </a:p>
          <a:p>
            <a:pPr lvl="2"/>
            <a:r>
              <a:rPr lang="en-GB" dirty="0" smtClean="0"/>
              <a:t>Geetbets</a:t>
            </a:r>
            <a:r>
              <a:rPr lang="en-GB" sz="1400" dirty="0" smtClean="0"/>
              <a:t>, 22-26 Aug 2016</a:t>
            </a:r>
            <a:endParaRPr lang="en-GB" sz="14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1619672" y="861878"/>
            <a:ext cx="7056016" cy="55089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Activities</a:t>
            </a:r>
            <a:endParaRPr lang="en-GB" sz="2400" dirty="0"/>
          </a:p>
        </p:txBody>
      </p:sp>
      <p:pic>
        <p:nvPicPr>
          <p:cNvPr id="1028" name="Picture 4" descr="C:\Users\Eric P\Documents\MiCa\MiCa Projets\2015_05 K5 DocSumSco\20160822_102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04864"/>
            <a:ext cx="4747366" cy="2670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ric P\Documents\MiCa\MiCa Projets\2015_05 K5 DocSumSco\20160822_181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40060"/>
            <a:ext cx="4747366" cy="2670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Unsustainable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59832" y="3721928"/>
            <a:ext cx="5636814" cy="550897"/>
          </a:xfrm>
        </p:spPr>
        <p:txBody>
          <a:bodyPr/>
          <a:lstStyle/>
          <a:p>
            <a:r>
              <a:rPr lang="fr-BE" dirty="0" smtClean="0"/>
              <a:t>25 </a:t>
            </a:r>
            <a:r>
              <a:rPr lang="fr-BE" dirty="0" err="1" smtClean="0"/>
              <a:t>yrs</a:t>
            </a:r>
            <a:r>
              <a:rPr lang="fr-BE" dirty="0" smtClean="0"/>
              <a:t> of Engineering Education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18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 </a:t>
            </a:r>
            <a:r>
              <a:rPr lang="fr-BE" dirty="0" err="1" smtClean="0"/>
              <a:t>glimpse</a:t>
            </a:r>
            <a:r>
              <a:rPr lang="fr-BE" dirty="0" smtClean="0"/>
              <a:t> </a:t>
            </a:r>
            <a:r>
              <a:rPr lang="fr-BE" dirty="0" err="1" smtClean="0"/>
              <a:t>into</a:t>
            </a:r>
            <a:r>
              <a:rPr lang="fr-BE" dirty="0" smtClean="0"/>
              <a:t> the </a:t>
            </a:r>
            <a:r>
              <a:rPr lang="fr-BE" dirty="0" err="1" smtClean="0"/>
              <a:t>past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Did we aim at </a:t>
            </a:r>
            <a:r>
              <a:rPr lang="en-US" b="1" dirty="0" smtClean="0"/>
              <a:t>unsustainable development 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 really, but…</a:t>
            </a:r>
          </a:p>
          <a:p>
            <a:pPr lvl="2"/>
            <a:r>
              <a:rPr lang="en-US" dirty="0" smtClean="0"/>
              <a:t>Technology has </a:t>
            </a:r>
            <a:r>
              <a:rPr lang="en-US" u="sng" dirty="0" smtClean="0"/>
              <a:t>no limits</a:t>
            </a:r>
          </a:p>
          <a:p>
            <a:pPr lvl="4"/>
            <a:r>
              <a:rPr lang="en-US" dirty="0" smtClean="0"/>
              <a:t>Irrigate the moon!</a:t>
            </a:r>
          </a:p>
          <a:p>
            <a:pPr lvl="2"/>
            <a:r>
              <a:rPr lang="en-US" dirty="0" smtClean="0"/>
              <a:t>Focus on </a:t>
            </a:r>
            <a:r>
              <a:rPr lang="en-US" u="sng" dirty="0" smtClean="0"/>
              <a:t>present</a:t>
            </a:r>
            <a:r>
              <a:rPr lang="en-US" dirty="0" smtClean="0"/>
              <a:t> and « personal track to a successful career »</a:t>
            </a:r>
          </a:p>
          <a:p>
            <a:pPr lvl="4"/>
            <a:r>
              <a:rPr lang="en-US" dirty="0" smtClean="0"/>
              <a:t>Try to make your life even « better » than your (grand)parents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Environmental concern</a:t>
            </a:r>
          </a:p>
          <a:p>
            <a:pPr lvl="2"/>
            <a:r>
              <a:rPr lang="en-US" dirty="0" smtClean="0"/>
              <a:t>Limited</a:t>
            </a:r>
          </a:p>
          <a:p>
            <a:pPr lvl="4"/>
            <a:r>
              <a:rPr lang="en-US" dirty="0" smtClean="0"/>
              <a:t>No idea where waste is going to…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Social concern</a:t>
            </a:r>
          </a:p>
          <a:p>
            <a:pPr lvl="2"/>
            <a:r>
              <a:rPr lang="en-US" dirty="0" smtClean="0"/>
              <a:t>Third world</a:t>
            </a:r>
          </a:p>
          <a:p>
            <a:pPr lvl="4"/>
            <a:r>
              <a:rPr lang="en-US" dirty="0" smtClean="0"/>
              <a:t>NGO’s for development cooperation</a:t>
            </a:r>
          </a:p>
          <a:p>
            <a:pPr lvl="4"/>
            <a:r>
              <a:rPr lang="en-US" dirty="0" smtClean="0"/>
              <a:t>Sharing resources / sharing knowledge</a:t>
            </a:r>
          </a:p>
          <a:p>
            <a:pPr lvl="2"/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979712" y="861878"/>
            <a:ext cx="6695976" cy="550897"/>
          </a:xfrm>
        </p:spPr>
        <p:txBody>
          <a:bodyPr/>
          <a:lstStyle/>
          <a:p>
            <a:r>
              <a:rPr lang="fr-BE" dirty="0" smtClean="0"/>
              <a:t>25 </a:t>
            </a:r>
            <a:r>
              <a:rPr lang="fr-BE" dirty="0" err="1" smtClean="0"/>
              <a:t>yrs</a:t>
            </a:r>
            <a:r>
              <a:rPr lang="fr-BE" dirty="0" smtClean="0"/>
              <a:t> of engineering </a:t>
            </a:r>
            <a:r>
              <a:rPr lang="fr-BE" dirty="0" err="1" smtClean="0"/>
              <a:t>education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0546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What</a:t>
            </a:r>
            <a:r>
              <a:rPr lang="fr-BE" dirty="0" smtClean="0"/>
              <a:t> has </a:t>
            </a:r>
            <a:r>
              <a:rPr lang="fr-BE" dirty="0" err="1" smtClean="0"/>
              <a:t>changed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80’s</a:t>
            </a:r>
          </a:p>
          <a:p>
            <a:pPr lvl="1"/>
            <a:r>
              <a:rPr lang="en-US" dirty="0" smtClean="0"/>
              <a:t>Better awareness of </a:t>
            </a:r>
          </a:p>
          <a:p>
            <a:pPr lvl="2"/>
            <a:r>
              <a:rPr lang="en-US" dirty="0" smtClean="0"/>
              <a:t>Where we are on Earth (</a:t>
            </a:r>
            <a:r>
              <a:rPr lang="en-US" u="sng" dirty="0" smtClean="0"/>
              <a:t>globalization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Where we are in time (</a:t>
            </a:r>
            <a:r>
              <a:rPr lang="en-US" u="sng" dirty="0" smtClean="0"/>
              <a:t>future generations</a:t>
            </a:r>
            <a:r>
              <a:rPr lang="en-US" dirty="0" smtClean="0"/>
              <a:t>)</a:t>
            </a:r>
          </a:p>
          <a:p>
            <a:pPr lvl="4"/>
            <a:r>
              <a:rPr lang="en-US" dirty="0" smtClean="0"/>
              <a:t>Brundtlandt, 1987, Our Common Future</a:t>
            </a:r>
          </a:p>
          <a:p>
            <a:r>
              <a:rPr lang="en-US" dirty="0" smtClean="0"/>
              <a:t>90’s</a:t>
            </a:r>
          </a:p>
          <a:p>
            <a:pPr lvl="1"/>
            <a:r>
              <a:rPr lang="en-US" dirty="0" smtClean="0"/>
              <a:t>Awareness of our fragile environment</a:t>
            </a:r>
          </a:p>
          <a:p>
            <a:pPr lvl="2"/>
            <a:r>
              <a:rPr lang="en-US" dirty="0" smtClean="0"/>
              <a:t>Climate change</a:t>
            </a:r>
          </a:p>
          <a:p>
            <a:pPr lvl="4"/>
            <a:r>
              <a:rPr lang="en-US" dirty="0" smtClean="0"/>
              <a:t>Paralysis due to the Gallic syndrom “the sky might fall on our heads”</a:t>
            </a:r>
          </a:p>
          <a:p>
            <a:pPr lvl="2"/>
            <a:r>
              <a:rPr lang="en-US" dirty="0" smtClean="0"/>
              <a:t>Growing amounts of waste</a:t>
            </a:r>
          </a:p>
          <a:p>
            <a:pPr lvl="4"/>
            <a:r>
              <a:rPr lang="en-US" dirty="0" smtClean="0"/>
              <a:t>Focus on water sanitation, proper landfilling of domestic wastes,…</a:t>
            </a:r>
          </a:p>
          <a:p>
            <a:r>
              <a:rPr lang="en-US" dirty="0" smtClean="0"/>
              <a:t>20…</a:t>
            </a:r>
            <a:endParaRPr lang="en-US" baseline="30000" dirty="0" smtClean="0"/>
          </a:p>
          <a:p>
            <a:pPr lvl="1"/>
            <a:r>
              <a:rPr lang="en-US" dirty="0" smtClean="0"/>
              <a:t>Positive, Creative, Entrepreneurial mindset</a:t>
            </a:r>
          </a:p>
          <a:p>
            <a:pPr lvl="2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	</a:t>
            </a:r>
            <a:r>
              <a:rPr lang="en-US" dirty="0" smtClean="0">
                <a:latin typeface="Arial"/>
                <a:cs typeface="Arial"/>
              </a:rPr>
              <a:t>►</a:t>
            </a:r>
            <a:r>
              <a:rPr lang="en-US" dirty="0" smtClean="0"/>
              <a:t> Enhanced Process Efficiency</a:t>
            </a:r>
          </a:p>
          <a:p>
            <a:pPr lvl="2"/>
            <a:r>
              <a:rPr lang="en-US" dirty="0" smtClean="0"/>
              <a:t>Global Limits 	</a:t>
            </a:r>
            <a:r>
              <a:rPr lang="en-US" dirty="0" smtClean="0">
                <a:latin typeface="Arial"/>
                <a:cs typeface="Arial"/>
              </a:rPr>
              <a:t>►</a:t>
            </a:r>
            <a:r>
              <a:rPr lang="en-US" dirty="0" smtClean="0"/>
              <a:t> Resource Efficiency </a:t>
            </a:r>
            <a:endParaRPr lang="en-US" dirty="0"/>
          </a:p>
          <a:p>
            <a:pPr lvl="2"/>
            <a:r>
              <a:rPr lang="en-US" dirty="0" smtClean="0">
                <a:latin typeface="Arial"/>
                <a:cs typeface="Arial"/>
              </a:rPr>
              <a:t> 		►</a:t>
            </a:r>
            <a:r>
              <a:rPr lang="en-US" dirty="0" smtClean="0"/>
              <a:t> Circular Economy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979712" y="861878"/>
            <a:ext cx="6695976" cy="550897"/>
          </a:xfrm>
        </p:spPr>
        <p:txBody>
          <a:bodyPr/>
          <a:lstStyle/>
          <a:p>
            <a:r>
              <a:rPr lang="fr-BE" dirty="0" smtClean="0"/>
              <a:t>25 </a:t>
            </a:r>
            <a:r>
              <a:rPr lang="fr-BE" dirty="0" err="1" smtClean="0"/>
              <a:t>yrs</a:t>
            </a:r>
            <a:r>
              <a:rPr lang="fr-BE" dirty="0" smtClean="0"/>
              <a:t> of engineering </a:t>
            </a:r>
            <a:r>
              <a:rPr lang="fr-BE" dirty="0" err="1" smtClean="0"/>
              <a:t>education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50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 positive </a:t>
            </a:r>
            <a:r>
              <a:rPr lang="fr-BE" dirty="0" err="1" smtClean="0"/>
              <a:t>mindset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err="1" smtClean="0"/>
              <a:t>Engineers</a:t>
            </a:r>
            <a:r>
              <a:rPr lang="fr-BE" dirty="0" smtClean="0"/>
              <a:t> are key </a:t>
            </a:r>
            <a:r>
              <a:rPr lang="fr-BE" dirty="0" err="1" smtClean="0"/>
              <a:t>players</a:t>
            </a:r>
            <a:r>
              <a:rPr lang="fr-BE" dirty="0" smtClean="0"/>
              <a:t> to </a:t>
            </a:r>
            <a:r>
              <a:rPr lang="fr-BE" dirty="0" err="1" smtClean="0"/>
              <a:t>contribute</a:t>
            </a:r>
            <a:r>
              <a:rPr lang="fr-BE" dirty="0" smtClean="0"/>
              <a:t> to </a:t>
            </a:r>
            <a:r>
              <a:rPr lang="fr-BE" dirty="0" err="1" smtClean="0"/>
              <a:t>sustainable</a:t>
            </a:r>
            <a:r>
              <a:rPr lang="fr-BE" dirty="0" smtClean="0"/>
              <a:t> </a:t>
            </a:r>
            <a:r>
              <a:rPr lang="fr-BE" dirty="0" err="1" smtClean="0"/>
              <a:t>development</a:t>
            </a:r>
            <a:r>
              <a:rPr lang="fr-BE" dirty="0" smtClean="0"/>
              <a:t>!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763688" y="861878"/>
            <a:ext cx="6912000" cy="550897"/>
          </a:xfrm>
        </p:spPr>
        <p:txBody>
          <a:bodyPr/>
          <a:lstStyle/>
          <a:p>
            <a:r>
              <a:rPr lang="fr-BE" dirty="0"/>
              <a:t>25 </a:t>
            </a:r>
            <a:r>
              <a:rPr lang="fr-BE" dirty="0" err="1"/>
              <a:t>yrs</a:t>
            </a:r>
            <a:r>
              <a:rPr lang="fr-BE" dirty="0"/>
              <a:t> of engineering </a:t>
            </a:r>
            <a:r>
              <a:rPr lang="fr-BE" dirty="0" err="1"/>
              <a:t>education</a:t>
            </a:r>
            <a:endParaRPr lang="fr-BE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810617780"/>
              </p:ext>
            </p:extLst>
          </p:nvPr>
        </p:nvGraphicFramePr>
        <p:xfrm>
          <a:off x="1475656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625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Sustainable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7544" y="3721928"/>
            <a:ext cx="8229102" cy="550897"/>
          </a:xfrm>
        </p:spPr>
        <p:txBody>
          <a:bodyPr/>
          <a:lstStyle/>
          <a:p>
            <a:pPr algn="ctr"/>
            <a:r>
              <a:rPr lang="fr-BE" dirty="0" err="1" smtClean="0"/>
              <a:t>Adressing</a:t>
            </a:r>
            <a:r>
              <a:rPr lang="fr-BE" dirty="0" smtClean="0"/>
              <a:t> Changes in Engineering Education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4570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Addressing</a:t>
            </a:r>
            <a:r>
              <a:rPr lang="fr-BE" dirty="0" smtClean="0"/>
              <a:t> changes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Key questions to address in modern programs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Society</a:t>
            </a:r>
          </a:p>
          <a:p>
            <a:pPr lvl="2"/>
            <a:r>
              <a:rPr lang="en-US" dirty="0" smtClean="0"/>
              <a:t>Mobility/Travel the world</a:t>
            </a:r>
          </a:p>
          <a:p>
            <a:pPr lvl="2"/>
            <a:r>
              <a:rPr lang="en-US" dirty="0" smtClean="0"/>
              <a:t>Social networking</a:t>
            </a:r>
          </a:p>
          <a:p>
            <a:pPr lvl="2"/>
            <a:r>
              <a:rPr lang="en-US" dirty="0" smtClean="0"/>
              <a:t>Experience different cultures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Environment</a:t>
            </a:r>
          </a:p>
          <a:p>
            <a:pPr lvl="2"/>
            <a:r>
              <a:rPr lang="en-US" dirty="0" smtClean="0"/>
              <a:t>Position « action » in the value chain</a:t>
            </a:r>
          </a:p>
          <a:p>
            <a:pPr lvl="2"/>
            <a:r>
              <a:rPr lang="en-US" dirty="0" smtClean="0"/>
              <a:t>Include waste/water management questions</a:t>
            </a:r>
          </a:p>
          <a:p>
            <a:pPr lvl="2"/>
            <a:r>
              <a:rPr lang="en-US" dirty="0" smtClean="0"/>
              <a:t>Focus on process optimization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Economy</a:t>
            </a:r>
          </a:p>
          <a:p>
            <a:pPr lvl="2"/>
            <a:r>
              <a:rPr lang="en-US" dirty="0" smtClean="0"/>
              <a:t>Entrepreneurship instead of </a:t>
            </a:r>
            <a:br>
              <a:rPr lang="en-US" dirty="0" smtClean="0"/>
            </a:br>
            <a:r>
              <a:rPr lang="en-US" dirty="0" smtClean="0"/>
              <a:t>traditional business/law courses</a:t>
            </a:r>
          </a:p>
          <a:p>
            <a:pPr lvl="4"/>
            <a:r>
              <a:rPr lang="en-US" dirty="0" smtClean="0"/>
              <a:t>Ideation, Business Model Canvas,…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763688" y="861878"/>
            <a:ext cx="6912000" cy="550897"/>
          </a:xfrm>
        </p:spPr>
        <p:txBody>
          <a:bodyPr/>
          <a:lstStyle/>
          <a:p>
            <a:r>
              <a:rPr lang="fr-BE" dirty="0" smtClean="0"/>
              <a:t>Modern Engineering Education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6300192" y="2204864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accent1"/>
                </a:solidFill>
              </a:rPr>
              <a:t>Erasmus +</a:t>
            </a:r>
          </a:p>
          <a:p>
            <a:r>
              <a:rPr lang="fr-BE" sz="1400" dirty="0" smtClean="0">
                <a:solidFill>
                  <a:schemeClr val="accent1"/>
                </a:solidFill>
              </a:rPr>
              <a:t>International </a:t>
            </a:r>
            <a:r>
              <a:rPr lang="fr-BE" sz="1400" dirty="0" err="1" smtClean="0">
                <a:solidFill>
                  <a:schemeClr val="accent1"/>
                </a:solidFill>
              </a:rPr>
              <a:t>Classrooms</a:t>
            </a:r>
            <a:endParaRPr lang="fr-BE" sz="1400" dirty="0" smtClean="0">
              <a:solidFill>
                <a:schemeClr val="accent1"/>
              </a:solidFill>
            </a:endParaRPr>
          </a:p>
          <a:p>
            <a:r>
              <a:rPr lang="fr-BE" sz="1400" dirty="0" err="1" smtClean="0">
                <a:solidFill>
                  <a:schemeClr val="accent1"/>
                </a:solidFill>
              </a:rPr>
              <a:t>Multicultural</a:t>
            </a:r>
            <a:r>
              <a:rPr lang="fr-BE" sz="1400" dirty="0" smtClean="0">
                <a:solidFill>
                  <a:schemeClr val="accent1"/>
                </a:solidFill>
              </a:rPr>
              <a:t> team </a:t>
            </a:r>
            <a:r>
              <a:rPr lang="fr-BE" sz="1400" dirty="0" err="1" smtClean="0">
                <a:solidFill>
                  <a:schemeClr val="accent1"/>
                </a:solidFill>
              </a:rPr>
              <a:t>work</a:t>
            </a:r>
            <a:endParaRPr lang="fr-BE" sz="1400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91321" y="3645024"/>
            <a:ext cx="2753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schemeClr val="accent1"/>
                </a:solidFill>
              </a:rPr>
              <a:t>Seminars</a:t>
            </a:r>
            <a:r>
              <a:rPr lang="fr-BE" sz="1400" dirty="0" smtClean="0">
                <a:solidFill>
                  <a:schemeClr val="accent1"/>
                </a:solidFill>
              </a:rPr>
              <a:t> by </a:t>
            </a:r>
            <a:r>
              <a:rPr lang="fr-BE" sz="1400" dirty="0" err="1" smtClean="0">
                <a:solidFill>
                  <a:schemeClr val="accent1"/>
                </a:solidFill>
              </a:rPr>
              <a:t>industrial</a:t>
            </a:r>
            <a:r>
              <a:rPr lang="fr-BE" sz="1400" dirty="0" smtClean="0">
                <a:solidFill>
                  <a:schemeClr val="accent1"/>
                </a:solidFill>
              </a:rPr>
              <a:t> </a:t>
            </a:r>
            <a:r>
              <a:rPr lang="fr-BE" sz="1400" dirty="0" err="1" smtClean="0">
                <a:solidFill>
                  <a:schemeClr val="accent1"/>
                </a:solidFill>
              </a:rPr>
              <a:t>partners</a:t>
            </a:r>
            <a:r>
              <a:rPr lang="fr-BE" sz="1400" dirty="0" smtClean="0">
                <a:solidFill>
                  <a:schemeClr val="accent1"/>
                </a:solidFill>
              </a:rPr>
              <a:t>, </a:t>
            </a:r>
            <a:r>
              <a:rPr lang="fr-BE" sz="1400" dirty="0" err="1" smtClean="0">
                <a:solidFill>
                  <a:schemeClr val="accent1"/>
                </a:solidFill>
              </a:rPr>
              <a:t>NGO’s</a:t>
            </a:r>
            <a:r>
              <a:rPr lang="fr-BE" sz="1400" dirty="0" smtClean="0">
                <a:solidFill>
                  <a:schemeClr val="accent1"/>
                </a:solidFill>
              </a:rPr>
              <a:t> to </a:t>
            </a:r>
            <a:r>
              <a:rPr lang="fr-BE" sz="1400" dirty="0" err="1" smtClean="0">
                <a:solidFill>
                  <a:schemeClr val="accent1"/>
                </a:solidFill>
              </a:rPr>
              <a:t>complement</a:t>
            </a:r>
            <a:r>
              <a:rPr lang="fr-BE" sz="1400" dirty="0" smtClean="0">
                <a:solidFill>
                  <a:schemeClr val="accent1"/>
                </a:solidFill>
              </a:rPr>
              <a:t> courses</a:t>
            </a:r>
          </a:p>
          <a:p>
            <a:r>
              <a:rPr lang="fr-BE" sz="1400" dirty="0" smtClean="0">
                <a:solidFill>
                  <a:schemeClr val="accent1"/>
                </a:solidFill>
              </a:rPr>
              <a:t>Team </a:t>
            </a:r>
            <a:r>
              <a:rPr lang="fr-BE" sz="1400" dirty="0" err="1" smtClean="0">
                <a:solidFill>
                  <a:schemeClr val="accent1"/>
                </a:solidFill>
              </a:rPr>
              <a:t>projects</a:t>
            </a:r>
            <a:endParaRPr lang="fr-BE" sz="1400" dirty="0" smtClean="0">
              <a:solidFill>
                <a:schemeClr val="accent1"/>
              </a:solidFill>
            </a:endParaRPr>
          </a:p>
          <a:p>
            <a:r>
              <a:rPr lang="fr-BE" sz="1400" dirty="0" smtClean="0">
                <a:solidFill>
                  <a:schemeClr val="accent1"/>
                </a:solidFill>
              </a:rPr>
              <a:t>Open </a:t>
            </a:r>
            <a:r>
              <a:rPr lang="fr-BE" sz="1400" dirty="0" err="1" smtClean="0">
                <a:solidFill>
                  <a:schemeClr val="accent1"/>
                </a:solidFill>
              </a:rPr>
              <a:t>debate</a:t>
            </a:r>
            <a:endParaRPr lang="fr-BE" sz="1400" dirty="0">
              <a:solidFill>
                <a:schemeClr val="accent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00192" y="5157192"/>
            <a:ext cx="27535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schemeClr val="accent1"/>
                </a:solidFill>
              </a:rPr>
              <a:t>From</a:t>
            </a:r>
            <a:r>
              <a:rPr lang="fr-BE" sz="1400" dirty="0" smtClean="0">
                <a:solidFill>
                  <a:schemeClr val="accent1"/>
                </a:solidFill>
              </a:rPr>
              <a:t> </a:t>
            </a:r>
            <a:r>
              <a:rPr lang="fr-BE" sz="1400" dirty="0" err="1" smtClean="0">
                <a:solidFill>
                  <a:schemeClr val="accent1"/>
                </a:solidFill>
              </a:rPr>
              <a:t>student</a:t>
            </a:r>
            <a:r>
              <a:rPr lang="fr-BE" sz="1400" dirty="0" smtClean="0">
                <a:solidFill>
                  <a:schemeClr val="accent1"/>
                </a:solidFill>
              </a:rPr>
              <a:t> to entrepreneur</a:t>
            </a:r>
          </a:p>
          <a:p>
            <a:r>
              <a:rPr lang="fr-BE" sz="1400" dirty="0" err="1" smtClean="0">
                <a:solidFill>
                  <a:schemeClr val="accent1"/>
                </a:solidFill>
              </a:rPr>
              <a:t>FabLabs</a:t>
            </a:r>
            <a:r>
              <a:rPr lang="fr-BE" sz="1400" dirty="0" smtClean="0">
                <a:solidFill>
                  <a:schemeClr val="accent1"/>
                </a:solidFill>
              </a:rPr>
              <a:t>, </a:t>
            </a:r>
            <a:r>
              <a:rPr lang="fr-BE" sz="1400" dirty="0" err="1" smtClean="0">
                <a:solidFill>
                  <a:schemeClr val="accent1"/>
                </a:solidFill>
              </a:rPr>
              <a:t>StarTech</a:t>
            </a:r>
            <a:r>
              <a:rPr lang="fr-BE" sz="1400" dirty="0" smtClean="0">
                <a:solidFill>
                  <a:schemeClr val="accent1"/>
                </a:solidFill>
              </a:rPr>
              <a:t>, Venture </a:t>
            </a:r>
            <a:r>
              <a:rPr lang="fr-BE" sz="1400" dirty="0" err="1" smtClean="0">
                <a:solidFill>
                  <a:schemeClr val="accent1"/>
                </a:solidFill>
              </a:rPr>
              <a:t>Lab</a:t>
            </a:r>
            <a:r>
              <a:rPr lang="fr-BE" sz="1400" dirty="0" smtClean="0">
                <a:solidFill>
                  <a:schemeClr val="accent1"/>
                </a:solidFill>
              </a:rPr>
              <a:t>,…</a:t>
            </a:r>
          </a:p>
          <a:p>
            <a:r>
              <a:rPr lang="fr-BE" sz="1400" dirty="0" smtClean="0">
                <a:solidFill>
                  <a:schemeClr val="accent1"/>
                </a:solidFill>
              </a:rPr>
              <a:t>EIT Label</a:t>
            </a:r>
            <a:endParaRPr lang="fr-BE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4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A time for initiatives</a:t>
            </a:r>
            <a:endParaRPr lang="en-GB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EIT </a:t>
            </a:r>
            <a:r>
              <a:rPr lang="en-US" dirty="0" smtClean="0"/>
              <a:t>European Institute for Innovation and Technology</a:t>
            </a:r>
          </a:p>
          <a:p>
            <a:pPr lvl="2"/>
            <a:r>
              <a:rPr lang="en-US" dirty="0" smtClean="0"/>
              <a:t>Enhance Europe’s </a:t>
            </a:r>
            <a:r>
              <a:rPr lang="en-US" dirty="0"/>
              <a:t>ability to innovate by nurturing young entrepreneurial talent and supporting new </a:t>
            </a:r>
            <a:r>
              <a:rPr lang="en-US" dirty="0" smtClean="0"/>
              <a:t>ideas.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Set up a</a:t>
            </a:r>
            <a:r>
              <a:rPr lang="en-US" dirty="0" smtClean="0"/>
              <a:t> </a:t>
            </a:r>
            <a:r>
              <a:rPr lang="en-US" u="sng" dirty="0"/>
              <a:t>unique</a:t>
            </a:r>
            <a:r>
              <a:rPr lang="en-US" dirty="0"/>
              <a:t> European Knowledge Innovation Community (KIC)</a:t>
            </a:r>
            <a:br>
              <a:rPr lang="en-US" dirty="0"/>
            </a:br>
            <a:r>
              <a:rPr lang="en-US" dirty="0"/>
              <a:t>with a </a:t>
            </a:r>
            <a:r>
              <a:rPr lang="en-US" u="sng" dirty="0"/>
              <a:t>long-term</a:t>
            </a:r>
            <a:r>
              <a:rPr lang="en-US" dirty="0"/>
              <a:t> perspective and </a:t>
            </a:r>
            <a:r>
              <a:rPr lang="en-US" u="sng" dirty="0"/>
              <a:t>top level</a:t>
            </a:r>
            <a:r>
              <a:rPr lang="en-US" dirty="0"/>
              <a:t> management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Promote education in the knowledge triangle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1619672" y="861878"/>
            <a:ext cx="7056016" cy="550897"/>
          </a:xfrm>
        </p:spPr>
        <p:txBody>
          <a:bodyPr>
            <a:normAutofit/>
          </a:bodyPr>
          <a:lstStyle/>
          <a:p>
            <a:r>
              <a:rPr lang="en-GB" sz="2400" dirty="0"/>
              <a:t>Building a </a:t>
            </a:r>
            <a:r>
              <a:rPr lang="en-GB" sz="2400" b="1" u="sng" dirty="0"/>
              <a:t>K</a:t>
            </a:r>
            <a:r>
              <a:rPr lang="en-GB" sz="2400" dirty="0"/>
              <a:t>nowledge </a:t>
            </a:r>
            <a:r>
              <a:rPr lang="en-GB" sz="2400" b="1" u="sng" dirty="0"/>
              <a:t>I</a:t>
            </a:r>
            <a:r>
              <a:rPr lang="en-GB" sz="2400" dirty="0"/>
              <a:t>nnovation </a:t>
            </a:r>
            <a:r>
              <a:rPr lang="en-GB" sz="2400" b="1" u="sng" dirty="0"/>
              <a:t>C</a:t>
            </a:r>
            <a:r>
              <a:rPr lang="en-GB" sz="2400" dirty="0"/>
              <a:t>ommunity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5220072" y="4005064"/>
            <a:ext cx="1561663" cy="2620998"/>
            <a:chOff x="6156176" y="3640914"/>
            <a:chExt cx="1561663" cy="2620998"/>
          </a:xfrm>
        </p:grpSpPr>
        <p:grpSp>
          <p:nvGrpSpPr>
            <p:cNvPr id="8" name="Groupe 7"/>
            <p:cNvGrpSpPr/>
            <p:nvPr/>
          </p:nvGrpSpPr>
          <p:grpSpPr>
            <a:xfrm>
              <a:off x="6156176" y="3640914"/>
              <a:ext cx="1510110" cy="868206"/>
              <a:chOff x="2699792" y="5468709"/>
              <a:chExt cx="1843167" cy="1059690"/>
            </a:xfrm>
          </p:grpSpPr>
          <p:sp>
            <p:nvSpPr>
              <p:cNvPr id="9" name="Espace réservé pour une image  2"/>
              <p:cNvSpPr txBox="1">
                <a:spLocks/>
              </p:cNvSpPr>
              <p:nvPr/>
            </p:nvSpPr>
            <p:spPr>
              <a:xfrm>
                <a:off x="2699792" y="5633212"/>
                <a:ext cx="1843167" cy="895187"/>
              </a:xfrm>
              <a:prstGeom prst="round2DiagRect">
                <a:avLst/>
              </a:prstGeom>
              <a:solidFill>
                <a:srgbClr val="6BB745"/>
              </a:solidFill>
            </p:spPr>
            <p:txBody>
              <a:bodyPr anchor="ctr" anchorCtr="1"/>
              <a:lstStyle/>
              <a:p>
                <a:pPr algn="ctr"/>
                <a:r>
                  <a:rPr lang="en-US" altLang="en-US" sz="1600" b="1" dirty="0" smtClean="0">
                    <a:solidFill>
                      <a:schemeClr val="bg1"/>
                    </a:solidFill>
                    <a:latin typeface="Calibri" pitchFamily="34" charset="0"/>
                  </a:rPr>
                  <a:t>From </a:t>
                </a:r>
                <a:r>
                  <a:rPr lang="en-US" altLang="en-US" sz="1600" b="1" dirty="0">
                    <a:solidFill>
                      <a:schemeClr val="bg1"/>
                    </a:solidFill>
                    <a:latin typeface="Calibri" pitchFamily="34" charset="0"/>
                  </a:rPr>
                  <a:t>student  to </a:t>
                </a:r>
                <a:r>
                  <a:rPr lang="en-US" altLang="en-US" sz="1600" b="1" dirty="0" smtClean="0">
                    <a:solidFill>
                      <a:schemeClr val="bg1"/>
                    </a:solidFill>
                    <a:latin typeface="Calibri" pitchFamily="34" charset="0"/>
                  </a:rPr>
                  <a:t>entrepreneur</a:t>
                </a:r>
                <a:endParaRPr lang="en-GB" altLang="en-US" sz="16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0" name="Ellipse 19"/>
              <p:cNvSpPr/>
              <p:nvPr/>
            </p:nvSpPr>
            <p:spPr>
              <a:xfrm>
                <a:off x="3498158" y="5468709"/>
                <a:ext cx="223003" cy="27614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600"/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>
              <a:off x="6156288" y="4579832"/>
              <a:ext cx="1511118" cy="816688"/>
              <a:chOff x="4823008" y="5531590"/>
              <a:chExt cx="1844400" cy="996809"/>
            </a:xfrm>
          </p:grpSpPr>
          <p:sp>
            <p:nvSpPr>
              <p:cNvPr id="12" name="Espace réservé pour une image  2"/>
              <p:cNvSpPr txBox="1">
                <a:spLocks/>
              </p:cNvSpPr>
              <p:nvPr/>
            </p:nvSpPr>
            <p:spPr>
              <a:xfrm>
                <a:off x="4823008" y="5633212"/>
                <a:ext cx="1844400" cy="895187"/>
              </a:xfrm>
              <a:prstGeom prst="round2DiagRect">
                <a:avLst/>
              </a:prstGeom>
              <a:solidFill>
                <a:srgbClr val="6BB745"/>
              </a:solidFill>
            </p:spPr>
            <p:txBody>
              <a:bodyPr anchor="ctr" anchorCtr="1"/>
              <a:lstStyle/>
              <a:p>
                <a:pPr algn="ctr"/>
                <a:r>
                  <a:rPr lang="en-US" altLang="en-US" sz="1600" b="1" dirty="0" smtClean="0">
                    <a:solidFill>
                      <a:srgbClr val="FFFFFF"/>
                    </a:solidFill>
                    <a:latin typeface="Calibri" pitchFamily="34" charset="0"/>
                  </a:rPr>
                  <a:t>From </a:t>
                </a:r>
                <a:r>
                  <a:rPr lang="en-US" altLang="en-US" sz="1600" b="1" dirty="0">
                    <a:solidFill>
                      <a:srgbClr val="FFFFFF"/>
                    </a:solidFill>
                    <a:latin typeface="Calibri" pitchFamily="34" charset="0"/>
                  </a:rPr>
                  <a:t>idea to </a:t>
                </a:r>
                <a:r>
                  <a:rPr lang="en-US" altLang="en-US" sz="1600" b="1" dirty="0" smtClean="0">
                    <a:solidFill>
                      <a:srgbClr val="FFFFFF"/>
                    </a:solidFill>
                    <a:latin typeface="Calibri" pitchFamily="34" charset="0"/>
                  </a:rPr>
                  <a:t>product</a:t>
                </a:r>
                <a:endParaRPr lang="en-GB" altLang="en-US" sz="16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Ellipse 20"/>
              <p:cNvSpPr/>
              <p:nvPr/>
            </p:nvSpPr>
            <p:spPr>
              <a:xfrm>
                <a:off x="5561772" y="5531590"/>
                <a:ext cx="223003" cy="27614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600"/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>
              <a:off x="6161297" y="5445224"/>
              <a:ext cx="1556542" cy="816688"/>
              <a:chOff x="6920630" y="5531590"/>
              <a:chExt cx="1899842" cy="996809"/>
            </a:xfrm>
          </p:grpSpPr>
          <p:sp>
            <p:nvSpPr>
              <p:cNvPr id="15" name="Espace réservé pour une image  2"/>
              <p:cNvSpPr txBox="1">
                <a:spLocks/>
              </p:cNvSpPr>
              <p:nvPr/>
            </p:nvSpPr>
            <p:spPr>
              <a:xfrm flipH="1">
                <a:off x="6920630" y="5633212"/>
                <a:ext cx="1899842" cy="895187"/>
              </a:xfrm>
              <a:prstGeom prst="round2DiagRect">
                <a:avLst/>
              </a:prstGeom>
              <a:solidFill>
                <a:srgbClr val="6BB745"/>
              </a:solidFill>
            </p:spPr>
            <p:txBody>
              <a:bodyPr anchor="ctr" anchorCtr="1"/>
              <a:lstStyle/>
              <a:p>
                <a:pPr algn="ctr"/>
                <a:r>
                  <a:rPr lang="en-US" altLang="en-US" sz="1600" b="1" dirty="0" smtClean="0">
                    <a:solidFill>
                      <a:srgbClr val="FFFFFF"/>
                    </a:solidFill>
                    <a:latin typeface="Calibri" pitchFamily="34" charset="0"/>
                  </a:rPr>
                  <a:t>From </a:t>
                </a:r>
                <a:r>
                  <a:rPr lang="en-US" altLang="en-US" sz="1600" b="1" dirty="0">
                    <a:solidFill>
                      <a:srgbClr val="FFFFFF"/>
                    </a:solidFill>
                    <a:latin typeface="Calibri" pitchFamily="34" charset="0"/>
                  </a:rPr>
                  <a:t>lab to </a:t>
                </a:r>
                <a:r>
                  <a:rPr lang="en-US" altLang="en-US" sz="1600" b="1" dirty="0" smtClean="0">
                    <a:solidFill>
                      <a:srgbClr val="FFFFFF"/>
                    </a:solidFill>
                    <a:latin typeface="Calibri" pitchFamily="34" charset="0"/>
                  </a:rPr>
                  <a:t>customer</a:t>
                </a:r>
                <a:endParaRPr lang="en-GB" altLang="en-US" sz="16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" name="Ellipse 22"/>
              <p:cNvSpPr/>
              <p:nvPr/>
            </p:nvSpPr>
            <p:spPr>
              <a:xfrm>
                <a:off x="7753126" y="5531590"/>
                <a:ext cx="223004" cy="27614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600"/>
              </a:p>
            </p:txBody>
          </p:sp>
        </p:grp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95378"/>
            <a:ext cx="3980334" cy="20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Eric P\Documents\R_KIC 2015\KIC Communication\EITRMLogo_trans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38"/>
          <a:stretch/>
        </p:blipFill>
        <p:spPr bwMode="auto">
          <a:xfrm>
            <a:off x="7596336" y="1412776"/>
            <a:ext cx="1429866" cy="136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99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time for initiatives</a:t>
            </a:r>
            <a:endParaRPr lang="en-GB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EIT Raw </a:t>
            </a:r>
            <a:r>
              <a:rPr lang="en-US" dirty="0" smtClean="0"/>
              <a:t>Materials</a:t>
            </a:r>
            <a:r>
              <a:rPr lang="en-US" sz="1200" i="1" dirty="0" smtClean="0"/>
              <a:t> (est. Dec 2014)</a:t>
            </a:r>
            <a:endParaRPr lang="en-US" i="1" dirty="0" smtClean="0"/>
          </a:p>
          <a:p>
            <a:pPr lvl="1"/>
            <a:r>
              <a:rPr lang="en-US" dirty="0" smtClean="0"/>
              <a:t>Boost </a:t>
            </a:r>
            <a:r>
              <a:rPr lang="en-US" dirty="0"/>
              <a:t>the competitiveness, growth and attractiveness of the European raw materials sector via radical innovation and entrepreneurship.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1619672" y="861878"/>
            <a:ext cx="7056016" cy="550897"/>
          </a:xfrm>
        </p:spPr>
        <p:txBody>
          <a:bodyPr>
            <a:normAutofit/>
          </a:bodyPr>
          <a:lstStyle/>
          <a:p>
            <a:r>
              <a:rPr lang="en-GB" sz="2400" dirty="0"/>
              <a:t>Building a </a:t>
            </a:r>
            <a:r>
              <a:rPr lang="en-GB" sz="2400" b="1" u="sng" dirty="0" smtClean="0"/>
              <a:t>K</a:t>
            </a:r>
            <a:r>
              <a:rPr lang="en-GB" sz="2400" dirty="0" smtClean="0"/>
              <a:t>nowledge </a:t>
            </a:r>
            <a:r>
              <a:rPr lang="en-GB" sz="2400" b="1" u="sng" dirty="0"/>
              <a:t>I</a:t>
            </a:r>
            <a:r>
              <a:rPr lang="en-GB" sz="2400" dirty="0"/>
              <a:t>nnovation </a:t>
            </a:r>
            <a:r>
              <a:rPr lang="en-GB" sz="2400" b="1" u="sng" dirty="0"/>
              <a:t>C</a:t>
            </a:r>
            <a:r>
              <a:rPr lang="en-GB" sz="2400" dirty="0"/>
              <a:t>ommunity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5087"/>
            <a:ext cx="3665864" cy="368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558400"/>
            <a:ext cx="1593304" cy="177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1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MMe_16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ermiq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GeMMe_16</Template>
  <TotalTime>131</TotalTime>
  <Words>526</Words>
  <Application>Microsoft Office PowerPoint</Application>
  <PresentationFormat>Affichage à l'écran (4:3)</PresentationFormat>
  <Paragraphs>142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GeMMe_16</vt:lpstr>
      <vt:lpstr>Engineering education at the heart of the Raw Materials Value Chain</vt:lpstr>
      <vt:lpstr>Unsustainable?</vt:lpstr>
      <vt:lpstr>A glimpse into the past</vt:lpstr>
      <vt:lpstr>What has changed?</vt:lpstr>
      <vt:lpstr>A positive mindset</vt:lpstr>
      <vt:lpstr>Sustainable?</vt:lpstr>
      <vt:lpstr>Addressing changes</vt:lpstr>
      <vt:lpstr>A time for initiatives</vt:lpstr>
      <vt:lpstr>A time for initiatives</vt:lpstr>
      <vt:lpstr>Raw Materials Academy</vt:lpstr>
      <vt:lpstr>Raw Materials Academy</vt:lpstr>
      <vt:lpstr>Raw Materials Academy</vt:lpstr>
      <vt:lpstr>Raw Materials Academy</vt:lpstr>
      <vt:lpstr>Raw Materials Academy</vt:lpstr>
    </vt:vector>
  </TitlesOfParts>
  <Company>Université de Liège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resource to process efficiency. -  Educating a new generation of engineers</dc:title>
  <dc:creator>X CX</dc:creator>
  <cp:lastModifiedBy>X CX</cp:lastModifiedBy>
  <cp:revision>27</cp:revision>
  <dcterms:created xsi:type="dcterms:W3CDTF">2016-09-01T06:00:35Z</dcterms:created>
  <dcterms:modified xsi:type="dcterms:W3CDTF">2016-09-05T04:57:08Z</dcterms:modified>
</cp:coreProperties>
</file>