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E3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909" autoAdjust="0"/>
    <p:restoredTop sz="99462" autoAdjust="0"/>
  </p:normalViewPr>
  <p:slideViewPr>
    <p:cSldViewPr>
      <p:cViewPr>
        <p:scale>
          <a:sx n="100" d="100"/>
          <a:sy n="100" d="100"/>
        </p:scale>
        <p:origin x="-169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54A9-FB4A-405A-BCEE-27E4BE6D089E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2B7-C454-4C27-B922-B48B178D1C6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54A9-FB4A-405A-BCEE-27E4BE6D089E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2B7-C454-4C27-B922-B48B178D1C6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54A9-FB4A-405A-BCEE-27E4BE6D089E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2B7-C454-4C27-B922-B48B178D1C6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54A9-FB4A-405A-BCEE-27E4BE6D089E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2B7-C454-4C27-B922-B48B178D1C6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54A9-FB4A-405A-BCEE-27E4BE6D089E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2B7-C454-4C27-B922-B48B178D1C6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54A9-FB4A-405A-BCEE-27E4BE6D089E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2B7-C454-4C27-B922-B48B178D1C6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54A9-FB4A-405A-BCEE-27E4BE6D089E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2B7-C454-4C27-B922-B48B178D1C6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54A9-FB4A-405A-BCEE-27E4BE6D089E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2B7-C454-4C27-B922-B48B178D1C6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54A9-FB4A-405A-BCEE-27E4BE6D089E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2B7-C454-4C27-B922-B48B178D1C6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54A9-FB4A-405A-BCEE-27E4BE6D089E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2B7-C454-4C27-B922-B48B178D1C6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54A9-FB4A-405A-BCEE-27E4BE6D089E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2B7-C454-4C27-B922-B48B178D1C6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554A9-FB4A-405A-BCEE-27E4BE6D089E}" type="datetimeFigureOut">
              <a:rPr lang="fr-FR" smtClean="0"/>
              <a:pPr/>
              <a:t>19/05/2016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652B7-C454-4C27-B922-B48B178D1C6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0174" cy="38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8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596"/>
            <a:ext cx="712057" cy="40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000108" y="142844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err="1" smtClean="0"/>
              <a:t>Study</a:t>
            </a:r>
            <a:r>
              <a:rPr lang="fr-BE" sz="1600" b="1" dirty="0" smtClean="0"/>
              <a:t> of </a:t>
            </a:r>
            <a:r>
              <a:rPr lang="fr-BE" sz="1600" b="1" dirty="0" err="1" smtClean="0"/>
              <a:t>microbial</a:t>
            </a:r>
            <a:r>
              <a:rPr lang="fr-BE" sz="1600" b="1" dirty="0" smtClean="0"/>
              <a:t> phenotypic heterogeneity </a:t>
            </a:r>
            <a:r>
              <a:rPr lang="fr-BE" sz="1600" b="1" dirty="0" err="1" smtClean="0"/>
              <a:t>under</a:t>
            </a:r>
            <a:r>
              <a:rPr lang="fr-BE" sz="1600" b="1" dirty="0" smtClean="0"/>
              <a:t> </a:t>
            </a:r>
            <a:r>
              <a:rPr lang="fr-BE" sz="1600" b="1" dirty="0" err="1" smtClean="0"/>
              <a:t>bioprocess</a:t>
            </a:r>
            <a:r>
              <a:rPr lang="fr-BE" sz="1600" b="1" dirty="0" smtClean="0"/>
              <a:t> conditions </a:t>
            </a:r>
            <a:r>
              <a:rPr lang="fr-BE" sz="1600" b="1" dirty="0" err="1" smtClean="0"/>
              <a:t>using</a:t>
            </a:r>
            <a:r>
              <a:rPr lang="fr-BE" sz="1600" b="1" dirty="0" smtClean="0"/>
              <a:t> « single-</a:t>
            </a:r>
            <a:r>
              <a:rPr lang="fr-BE" sz="1600" b="1" dirty="0" err="1" smtClean="0"/>
              <a:t>cell</a:t>
            </a:r>
            <a:r>
              <a:rPr lang="fr-BE" sz="1600" b="1" dirty="0" smtClean="0"/>
              <a:t> » techniques</a:t>
            </a:r>
            <a:endParaRPr lang="fr-BE" sz="1600" b="1" dirty="0"/>
          </a:p>
        </p:txBody>
      </p:sp>
      <p:pic>
        <p:nvPicPr>
          <p:cNvPr id="8" name="Picture 1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524" y="0"/>
            <a:ext cx="593476" cy="57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25" descr="figure 7.tif"/>
          <p:cNvPicPr>
            <a:picLocks noChangeAspect="1"/>
          </p:cNvPicPr>
          <p:nvPr/>
        </p:nvPicPr>
        <p:blipFill>
          <a:blip r:embed="rId5"/>
          <a:srcRect l="5021" t="2386" r="19673" b="51618"/>
          <a:stretch>
            <a:fillRect/>
          </a:stretch>
        </p:blipFill>
        <p:spPr bwMode="auto">
          <a:xfrm>
            <a:off x="0" y="7500958"/>
            <a:ext cx="26473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0" y="7143768"/>
            <a:ext cx="4357694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altLang="fr-FR" sz="1200" b="1" dirty="0" smtClean="0">
                <a:latin typeface="Calibri" pitchFamily="34" charset="0"/>
              </a:rPr>
              <a:t>The </a:t>
            </a:r>
            <a:r>
              <a:rPr lang="fr-BE" altLang="fr-FR" sz="1200" b="1" dirty="0" err="1">
                <a:latin typeface="Calibri" pitchFamily="34" charset="0"/>
              </a:rPr>
              <a:t>A</a:t>
            </a:r>
            <a:r>
              <a:rPr lang="fr-BE" altLang="fr-FR" sz="1200" b="1" dirty="0" err="1" smtClean="0"/>
              <a:t>utomated</a:t>
            </a:r>
            <a:r>
              <a:rPr lang="fr-BE" altLang="fr-FR" sz="1200" b="1" dirty="0" smtClean="0">
                <a:latin typeface="Calibri" pitchFamily="34" charset="0"/>
              </a:rPr>
              <a:t> Flow </a:t>
            </a:r>
            <a:r>
              <a:rPr lang="fr-BE" altLang="fr-FR" sz="1200" b="1" dirty="0" err="1">
                <a:latin typeface="Calibri" pitchFamily="34" charset="0"/>
              </a:rPr>
              <a:t>C</a:t>
            </a:r>
            <a:r>
              <a:rPr lang="fr-BE" altLang="fr-FR" sz="1200" b="1" dirty="0" err="1" smtClean="0">
                <a:latin typeface="Calibri" pitchFamily="34" charset="0"/>
              </a:rPr>
              <a:t>ytometer</a:t>
            </a:r>
            <a:r>
              <a:rPr lang="fr-BE" altLang="fr-FR" sz="1200" b="1" dirty="0" smtClean="0">
                <a:latin typeface="Calibri" pitchFamily="34" charset="0"/>
              </a:rPr>
              <a:t> (FC)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571744" y="7358082"/>
            <a:ext cx="1785950" cy="1477328"/>
          </a:xfrm>
          <a:prstGeom prst="rect">
            <a:avLst/>
          </a:prstGeom>
          <a:solidFill>
            <a:srgbClr val="0BE320">
              <a:alpha val="31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fr-FR" sz="900" b="1" dirty="0" err="1"/>
              <a:t>B</a:t>
            </a:r>
            <a:r>
              <a:rPr lang="en-US" altLang="fr-FR" sz="900" b="1" dirty="0" err="1" smtClean="0"/>
              <a:t>enchtop</a:t>
            </a:r>
            <a:r>
              <a:rPr lang="en-US" altLang="fr-FR" sz="900" b="1" dirty="0" smtClean="0"/>
              <a:t> </a:t>
            </a:r>
            <a:r>
              <a:rPr lang="en-US" altLang="fr-FR" sz="900" b="1" dirty="0" err="1" smtClean="0"/>
              <a:t>Accuri</a:t>
            </a:r>
            <a:r>
              <a:rPr lang="en-US" altLang="fr-FR" sz="900" b="1" dirty="0" smtClean="0"/>
              <a:t> flow </a:t>
            </a:r>
            <a:r>
              <a:rPr lang="en-US" altLang="fr-FR" sz="900" b="1" dirty="0" err="1" smtClean="0"/>
              <a:t>cytometer</a:t>
            </a:r>
            <a:r>
              <a:rPr lang="en-US" altLang="fr-FR" sz="900" b="1" dirty="0" smtClean="0"/>
              <a:t> </a:t>
            </a:r>
            <a:r>
              <a:rPr lang="en-US" altLang="fr-FR" sz="900" dirty="0" smtClean="0"/>
              <a:t>. </a:t>
            </a:r>
          </a:p>
          <a:p>
            <a:pPr algn="just"/>
            <a:r>
              <a:rPr lang="en-US" altLang="fr-FR" sz="900" b="1" dirty="0" smtClean="0"/>
              <a:t>Automatable system</a:t>
            </a:r>
            <a:r>
              <a:rPr lang="en-US" altLang="fr-FR" sz="900" dirty="0" smtClean="0"/>
              <a:t>: Sampling from bioreactor by peristaltic pumps (fluid displacement) and microcontroller</a:t>
            </a:r>
          </a:p>
          <a:p>
            <a:pPr algn="just"/>
            <a:r>
              <a:rPr lang="en-US" altLang="fr-FR" sz="900" b="1" dirty="0" smtClean="0"/>
              <a:t>Sample dilution and staining: </a:t>
            </a:r>
            <a:r>
              <a:rPr lang="en-US" altLang="fr-FR" sz="900" dirty="0" smtClean="0"/>
              <a:t>dyes  carried out in line in the tubing between the FC and the bioreactor. </a:t>
            </a:r>
          </a:p>
          <a:p>
            <a:pPr algn="just"/>
            <a:r>
              <a:rPr lang="en-US" altLang="fr-FR" sz="900" b="1" dirty="0" err="1" smtClean="0"/>
              <a:t>Multiplexable</a:t>
            </a:r>
            <a:r>
              <a:rPr lang="en-US" altLang="fr-FR" sz="900" b="1" dirty="0" smtClean="0"/>
              <a:t> system: </a:t>
            </a:r>
            <a:r>
              <a:rPr lang="en-US" altLang="fr-FR" sz="900" dirty="0" smtClean="0"/>
              <a:t>T-junctions</a:t>
            </a:r>
          </a:p>
        </p:txBody>
      </p:sp>
      <p:sp>
        <p:nvSpPr>
          <p:cNvPr id="18" name="ZoneTexte 109"/>
          <p:cNvSpPr txBox="1">
            <a:spLocks noChangeArrowheads="1"/>
          </p:cNvSpPr>
          <p:nvPr/>
        </p:nvSpPr>
        <p:spPr bwMode="auto">
          <a:xfrm>
            <a:off x="0" y="4643438"/>
            <a:ext cx="2214554" cy="369332"/>
          </a:xfrm>
          <a:prstGeom prst="rect">
            <a:avLst/>
          </a:prstGeom>
          <a:solidFill>
            <a:srgbClr val="FFFF00">
              <a:alpha val="51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900" b="1" dirty="0" err="1" smtClean="0">
                <a:cs typeface="Times New Roman" pitchFamily="18" charset="0"/>
              </a:rPr>
              <a:t>Outer</a:t>
            </a:r>
            <a:r>
              <a:rPr lang="fr-BE" sz="900" b="1" dirty="0" smtClean="0">
                <a:cs typeface="Times New Roman" pitchFamily="18" charset="0"/>
              </a:rPr>
              <a:t>/</a:t>
            </a:r>
            <a:r>
              <a:rPr lang="fr-BE" sz="900" b="1" dirty="0" err="1" smtClean="0">
                <a:cs typeface="Times New Roman" pitchFamily="18" charset="0"/>
              </a:rPr>
              <a:t>inner</a:t>
            </a:r>
            <a:r>
              <a:rPr lang="fr-BE" sz="900" b="1" dirty="0" smtClean="0">
                <a:cs typeface="Times New Roman" pitchFamily="18" charset="0"/>
              </a:rPr>
              <a:t> membrane </a:t>
            </a:r>
            <a:r>
              <a:rPr lang="fr-BE" sz="900" b="1" dirty="0" err="1" smtClean="0">
                <a:cs typeface="Times New Roman" pitchFamily="18" charset="0"/>
              </a:rPr>
              <a:t>integrity</a:t>
            </a:r>
            <a:endParaRPr lang="fr-BE" sz="900" b="1" dirty="0" smtClean="0">
              <a:cs typeface="Times New Roman" pitchFamily="18" charset="0"/>
            </a:endParaRPr>
          </a:p>
          <a:p>
            <a:pPr algn="ctr"/>
            <a:r>
              <a:rPr lang="fr-BE" sz="900" b="1" i="1" dirty="0" err="1" smtClean="0">
                <a:cs typeface="Times New Roman" pitchFamily="18" charset="0"/>
              </a:rPr>
              <a:t>Propidium</a:t>
            </a:r>
            <a:r>
              <a:rPr lang="fr-BE" sz="900" b="1" i="1" dirty="0" smtClean="0">
                <a:cs typeface="Times New Roman" pitchFamily="18" charset="0"/>
              </a:rPr>
              <a:t> </a:t>
            </a:r>
            <a:r>
              <a:rPr lang="fr-BE" sz="900" b="1" i="1" dirty="0" err="1">
                <a:cs typeface="Times New Roman" pitchFamily="18" charset="0"/>
              </a:rPr>
              <a:t>iodide</a:t>
            </a:r>
            <a:r>
              <a:rPr lang="fr-BE" sz="900" b="1" i="1" dirty="0">
                <a:cs typeface="Times New Roman" pitchFamily="18" charset="0"/>
              </a:rPr>
              <a:t> </a:t>
            </a:r>
            <a:r>
              <a:rPr lang="fr-BE" sz="900" b="1" i="1" dirty="0" err="1">
                <a:cs typeface="Times New Roman" pitchFamily="18" charset="0"/>
              </a:rPr>
              <a:t>staining</a:t>
            </a:r>
            <a:endParaRPr lang="fr-BE" sz="900" b="1" i="1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25092" t="42454" r="40636" b="31422"/>
          <a:stretch>
            <a:fillRect/>
          </a:stretch>
        </p:blipFill>
        <p:spPr bwMode="auto">
          <a:xfrm>
            <a:off x="0" y="5000628"/>
            <a:ext cx="2089777" cy="104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4.bp.blogspot.com/_tUQhsS1XUW8/S-cJcD2epRI/AAAAAAAAAbg/aG-ZDniVOfM/s320/BioFreaks+-+GGS+LIVE+-+Flow+Cytometry+-+PI+and+Intercalati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286512"/>
            <a:ext cx="1291143" cy="762948"/>
          </a:xfrm>
          <a:prstGeom prst="rect">
            <a:avLst/>
          </a:prstGeom>
          <a:noFill/>
        </p:spPr>
      </p:pic>
      <p:pic>
        <p:nvPicPr>
          <p:cNvPr id="1031" name="Picture 7" descr="Oxidative phosphorylation in prokaryotes, PPT PowerPoint drawing diagrams, templates, images, slid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92" y="5000628"/>
            <a:ext cx="1952638" cy="1464478"/>
          </a:xfrm>
          <a:prstGeom prst="rect">
            <a:avLst/>
          </a:prstGeom>
          <a:noFill/>
        </p:spPr>
      </p:pic>
      <p:pic>
        <p:nvPicPr>
          <p:cNvPr id="1033" name="Picture 9" descr="https://www.thermofisher.com/content/dam/LifeTech/Documents/chemstructures/images/9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92" y="6500826"/>
            <a:ext cx="809494" cy="507996"/>
          </a:xfrm>
          <a:prstGeom prst="rect">
            <a:avLst/>
          </a:prstGeom>
          <a:noFill/>
        </p:spPr>
      </p:pic>
      <p:sp>
        <p:nvSpPr>
          <p:cNvPr id="72" name="ZoneTexte 71"/>
          <p:cNvSpPr txBox="1"/>
          <p:nvPr/>
        </p:nvSpPr>
        <p:spPr>
          <a:xfrm>
            <a:off x="3500438" y="664370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 dirty="0" smtClean="0">
                <a:solidFill>
                  <a:srgbClr val="00B050"/>
                </a:solidFill>
              </a:rPr>
              <a:t>Green fluorescence</a:t>
            </a:r>
            <a:endParaRPr lang="fr-BE" sz="900" b="1" dirty="0">
              <a:solidFill>
                <a:srgbClr val="00B050"/>
              </a:solidFill>
            </a:endParaRPr>
          </a:p>
        </p:txBody>
      </p:sp>
      <p:sp>
        <p:nvSpPr>
          <p:cNvPr id="74" name="Flèche droite 73"/>
          <p:cNvSpPr/>
          <p:nvPr/>
        </p:nvSpPr>
        <p:spPr>
          <a:xfrm>
            <a:off x="3143248" y="6715140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5" name="Flèche droite 74"/>
          <p:cNvSpPr/>
          <p:nvPr/>
        </p:nvSpPr>
        <p:spPr>
          <a:xfrm>
            <a:off x="1285860" y="6715140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6" name="ZoneTexte 75"/>
          <p:cNvSpPr txBox="1"/>
          <p:nvPr/>
        </p:nvSpPr>
        <p:spPr>
          <a:xfrm>
            <a:off x="1428736" y="664370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 dirty="0" err="1" smtClean="0">
                <a:solidFill>
                  <a:srgbClr val="FF0000"/>
                </a:solidFill>
              </a:rPr>
              <a:t>Red</a:t>
            </a:r>
            <a:endParaRPr lang="fr-BE" sz="900" b="1" dirty="0" smtClean="0">
              <a:solidFill>
                <a:srgbClr val="FF0000"/>
              </a:solidFill>
            </a:endParaRPr>
          </a:p>
          <a:p>
            <a:pPr algn="ctr"/>
            <a:r>
              <a:rPr lang="fr-BE" sz="900" b="1" dirty="0" smtClean="0">
                <a:solidFill>
                  <a:srgbClr val="FF0000"/>
                </a:solidFill>
              </a:rPr>
              <a:t>fluorescence</a:t>
            </a:r>
            <a:endParaRPr lang="fr-BE" sz="900" b="1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0" y="4643438"/>
            <a:ext cx="2214554" cy="2428892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8" name="ZoneTexte 77"/>
          <p:cNvSpPr txBox="1"/>
          <p:nvPr/>
        </p:nvSpPr>
        <p:spPr>
          <a:xfrm>
            <a:off x="2143116" y="4643438"/>
            <a:ext cx="2428892" cy="369332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900" b="1" dirty="0" err="1"/>
              <a:t>R</a:t>
            </a:r>
            <a:r>
              <a:rPr lang="fr-BE" sz="900" b="1" dirty="0" err="1" smtClean="0"/>
              <a:t>eductase</a:t>
            </a:r>
            <a:r>
              <a:rPr lang="fr-BE" sz="900" b="1" dirty="0" smtClean="0"/>
              <a:t> </a:t>
            </a:r>
            <a:r>
              <a:rPr lang="fr-BE" sz="900" b="1" dirty="0" err="1" smtClean="0"/>
              <a:t>activity</a:t>
            </a:r>
            <a:r>
              <a:rPr lang="fr-BE" sz="900" b="1" dirty="0" smtClean="0"/>
              <a:t>&lt; Electron transport </a:t>
            </a:r>
            <a:r>
              <a:rPr lang="fr-BE" sz="900" b="1" dirty="0" err="1" smtClean="0"/>
              <a:t>chain</a:t>
            </a:r>
            <a:endParaRPr lang="fr-BE" sz="900" b="1" dirty="0"/>
          </a:p>
          <a:p>
            <a:pPr algn="ctr"/>
            <a:r>
              <a:rPr lang="fr-BE" sz="900" b="1" i="1" dirty="0" smtClean="0"/>
              <a:t>Redox </a:t>
            </a:r>
            <a:r>
              <a:rPr lang="fr-BE" sz="900" b="1" i="1" dirty="0" err="1" smtClean="0"/>
              <a:t>Sensor</a:t>
            </a:r>
            <a:r>
              <a:rPr lang="fr-BE" sz="900" b="1" i="1" dirty="0" smtClean="0"/>
              <a:t> Green </a:t>
            </a:r>
            <a:r>
              <a:rPr lang="fr-BE" sz="900" b="1" i="1" dirty="0" err="1" smtClean="0"/>
              <a:t>Vitality</a:t>
            </a:r>
            <a:r>
              <a:rPr lang="fr-BE" sz="900" b="1" i="1" dirty="0" smtClean="0"/>
              <a:t> </a:t>
            </a:r>
            <a:r>
              <a:rPr lang="fr-BE" sz="900" b="1" i="1" dirty="0" err="1" smtClean="0"/>
              <a:t>staining</a:t>
            </a:r>
            <a:endParaRPr lang="fr-BE" sz="900" b="1" i="1" dirty="0" smtClean="0"/>
          </a:p>
        </p:txBody>
      </p:sp>
      <p:sp>
        <p:nvSpPr>
          <p:cNvPr id="79" name="Rectangle 78"/>
          <p:cNvSpPr/>
          <p:nvPr/>
        </p:nvSpPr>
        <p:spPr>
          <a:xfrm>
            <a:off x="2214554" y="4643438"/>
            <a:ext cx="2286016" cy="2428892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5" name="Ellipse 104"/>
          <p:cNvSpPr/>
          <p:nvPr/>
        </p:nvSpPr>
        <p:spPr>
          <a:xfrm>
            <a:off x="4714884" y="5000628"/>
            <a:ext cx="2000240" cy="100013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6" name="Ellipse 105"/>
          <p:cNvSpPr/>
          <p:nvPr/>
        </p:nvSpPr>
        <p:spPr>
          <a:xfrm>
            <a:off x="4857760" y="5072066"/>
            <a:ext cx="1714512" cy="8572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07" name="Ellipse 106"/>
          <p:cNvSpPr/>
          <p:nvPr/>
        </p:nvSpPr>
        <p:spPr>
          <a:xfrm>
            <a:off x="5214950" y="5214942"/>
            <a:ext cx="517072" cy="2988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08" name="Forme libre 107"/>
          <p:cNvSpPr/>
          <p:nvPr/>
        </p:nvSpPr>
        <p:spPr>
          <a:xfrm>
            <a:off x="5214950" y="5286380"/>
            <a:ext cx="71438" cy="214314"/>
          </a:xfrm>
          <a:custGeom>
            <a:avLst/>
            <a:gdLst>
              <a:gd name="connsiteX0" fmla="*/ 76200 w 76200"/>
              <a:gd name="connsiteY0" fmla="*/ 348343 h 348343"/>
              <a:gd name="connsiteX1" fmla="*/ 0 w 76200"/>
              <a:gd name="connsiteY1" fmla="*/ 163286 h 348343"/>
              <a:gd name="connsiteX2" fmla="*/ 76200 w 76200"/>
              <a:gd name="connsiteY2" fmla="*/ 0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" h="348343">
                <a:moveTo>
                  <a:pt x="76200" y="348343"/>
                </a:moveTo>
                <a:cubicBezTo>
                  <a:pt x="38100" y="284843"/>
                  <a:pt x="0" y="221343"/>
                  <a:pt x="0" y="163286"/>
                </a:cubicBezTo>
                <a:cubicBezTo>
                  <a:pt x="0" y="105229"/>
                  <a:pt x="38100" y="52614"/>
                  <a:pt x="76200" y="0"/>
                </a:cubicBezTo>
              </a:path>
            </a:pathLst>
          </a:cu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09" name="Forme libre 108"/>
          <p:cNvSpPr/>
          <p:nvPr/>
        </p:nvSpPr>
        <p:spPr>
          <a:xfrm>
            <a:off x="5286388" y="5214942"/>
            <a:ext cx="482601" cy="148573"/>
          </a:xfrm>
          <a:custGeom>
            <a:avLst/>
            <a:gdLst>
              <a:gd name="connsiteX0" fmla="*/ 0 w 533400"/>
              <a:gd name="connsiteY0" fmla="*/ 119743 h 283028"/>
              <a:gd name="connsiteX1" fmla="*/ 130628 w 533400"/>
              <a:gd name="connsiteY1" fmla="*/ 32657 h 283028"/>
              <a:gd name="connsiteX2" fmla="*/ 304800 w 533400"/>
              <a:gd name="connsiteY2" fmla="*/ 10886 h 283028"/>
              <a:gd name="connsiteX3" fmla="*/ 446314 w 533400"/>
              <a:gd name="connsiteY3" fmla="*/ 97971 h 283028"/>
              <a:gd name="connsiteX4" fmla="*/ 533400 w 533400"/>
              <a:gd name="connsiteY4" fmla="*/ 283028 h 28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283028">
                <a:moveTo>
                  <a:pt x="0" y="119743"/>
                </a:moveTo>
                <a:cubicBezTo>
                  <a:pt x="39914" y="85271"/>
                  <a:pt x="79828" y="50800"/>
                  <a:pt x="130628" y="32657"/>
                </a:cubicBezTo>
                <a:cubicBezTo>
                  <a:pt x="181428" y="14514"/>
                  <a:pt x="252186" y="0"/>
                  <a:pt x="304800" y="10886"/>
                </a:cubicBezTo>
                <a:cubicBezTo>
                  <a:pt x="357414" y="21772"/>
                  <a:pt x="408214" y="52614"/>
                  <a:pt x="446314" y="97971"/>
                </a:cubicBezTo>
                <a:cubicBezTo>
                  <a:pt x="484414" y="143328"/>
                  <a:pt x="508907" y="213178"/>
                  <a:pt x="533400" y="283028"/>
                </a:cubicBezTo>
              </a:path>
            </a:pathLst>
          </a:custGeom>
          <a:ln w="57150">
            <a:solidFill>
              <a:schemeClr val="accent3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10" name="ZoneTexte 109"/>
          <p:cNvSpPr txBox="1">
            <a:spLocks noChangeArrowheads="1"/>
          </p:cNvSpPr>
          <p:nvPr/>
        </p:nvSpPr>
        <p:spPr bwMode="auto">
          <a:xfrm>
            <a:off x="4929198" y="5429256"/>
            <a:ext cx="8402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200" b="1" dirty="0" err="1" smtClean="0">
                <a:solidFill>
                  <a:srgbClr val="FF0000"/>
                </a:solidFill>
                <a:latin typeface="Calibri" pitchFamily="34" charset="0"/>
              </a:rPr>
              <a:t>Promoter</a:t>
            </a:r>
            <a:endParaRPr lang="fr-BE" sz="1200" b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1" name="ZoneTexte 110"/>
          <p:cNvSpPr txBox="1">
            <a:spLocks noChangeArrowheads="1"/>
          </p:cNvSpPr>
          <p:nvPr/>
        </p:nvSpPr>
        <p:spPr bwMode="auto">
          <a:xfrm>
            <a:off x="5714975" y="5357818"/>
            <a:ext cx="1143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1200" b="1" dirty="0">
                <a:solidFill>
                  <a:srgbClr val="1D6D27"/>
                </a:solidFill>
                <a:latin typeface="Calibri" pitchFamily="34" charset="0"/>
              </a:rPr>
              <a:t>GFP </a:t>
            </a:r>
            <a:r>
              <a:rPr lang="fr-BE" sz="1200" b="1" dirty="0" err="1">
                <a:solidFill>
                  <a:srgbClr val="1D6D27"/>
                </a:solidFill>
                <a:latin typeface="Calibri" pitchFamily="34" charset="0"/>
              </a:rPr>
              <a:t>coding</a:t>
            </a:r>
            <a:r>
              <a:rPr lang="fr-BE" sz="1200" b="1" dirty="0">
                <a:solidFill>
                  <a:srgbClr val="1D6D27"/>
                </a:solidFill>
                <a:latin typeface="Calibri" pitchFamily="34" charset="0"/>
              </a:rPr>
              <a:t> </a:t>
            </a:r>
            <a:r>
              <a:rPr lang="fr-BE" sz="1200" b="1" dirty="0" err="1">
                <a:solidFill>
                  <a:srgbClr val="1D6D27"/>
                </a:solidFill>
                <a:latin typeface="Calibri" pitchFamily="34" charset="0"/>
              </a:rPr>
              <a:t>sequence</a:t>
            </a:r>
            <a:endParaRPr lang="fr-BE" sz="1200" b="1" baseline="-25000" dirty="0">
              <a:solidFill>
                <a:srgbClr val="1D6D27"/>
              </a:solidFill>
              <a:latin typeface="Calibri" pitchFamily="34" charset="0"/>
            </a:endParaRPr>
          </a:p>
        </p:txBody>
      </p:sp>
      <p:pic>
        <p:nvPicPr>
          <p:cNvPr id="1037" name="Picture 13" descr="http://zeiss-campus.magnet.fsu.edu/articles/probes/images/fpintrofigure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8" y="6143636"/>
            <a:ext cx="1285884" cy="860414"/>
          </a:xfrm>
          <a:prstGeom prst="rect">
            <a:avLst/>
          </a:prstGeom>
          <a:noFill/>
        </p:spPr>
      </p:pic>
      <p:sp>
        <p:nvSpPr>
          <p:cNvPr id="115" name="Flèche droite 114"/>
          <p:cNvSpPr/>
          <p:nvPr/>
        </p:nvSpPr>
        <p:spPr>
          <a:xfrm>
            <a:off x="5857892" y="664370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6" name="ZoneTexte 115"/>
          <p:cNvSpPr txBox="1"/>
          <p:nvPr/>
        </p:nvSpPr>
        <p:spPr>
          <a:xfrm>
            <a:off x="6000768" y="6643702"/>
            <a:ext cx="85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900" b="1" dirty="0" smtClean="0">
                <a:solidFill>
                  <a:srgbClr val="00B050"/>
                </a:solidFill>
              </a:rPr>
              <a:t>Green fluorescence</a:t>
            </a:r>
            <a:endParaRPr lang="fr-BE" sz="900" b="1" dirty="0">
              <a:solidFill>
                <a:srgbClr val="00B050"/>
              </a:solidFill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4572008" y="4643438"/>
            <a:ext cx="2285992" cy="369332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900" b="1" dirty="0" err="1" smtClean="0"/>
              <a:t>Promoter</a:t>
            </a:r>
            <a:r>
              <a:rPr lang="fr-BE" sz="900" b="1" dirty="0" smtClean="0"/>
              <a:t> </a:t>
            </a:r>
            <a:r>
              <a:rPr lang="fr-BE" sz="900" b="1" dirty="0" err="1" smtClean="0"/>
              <a:t>activity</a:t>
            </a:r>
            <a:endParaRPr lang="fr-BE" sz="900" b="1" dirty="0"/>
          </a:p>
          <a:p>
            <a:pPr algn="ctr"/>
            <a:r>
              <a:rPr lang="fr-BE" sz="900" b="1" i="1" dirty="0" smtClean="0"/>
              <a:t>Green Fluorescent </a:t>
            </a:r>
            <a:r>
              <a:rPr lang="fr-BE" sz="900" b="1" i="1" dirty="0" err="1" smtClean="0"/>
              <a:t>Protein</a:t>
            </a:r>
            <a:endParaRPr lang="fr-BE" sz="900" b="1" i="1" dirty="0" smtClean="0"/>
          </a:p>
        </p:txBody>
      </p:sp>
      <p:sp>
        <p:nvSpPr>
          <p:cNvPr id="122" name="Rectangle 121"/>
          <p:cNvSpPr/>
          <p:nvPr/>
        </p:nvSpPr>
        <p:spPr>
          <a:xfrm>
            <a:off x="0" y="4357686"/>
            <a:ext cx="6858000" cy="285752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3" name="ZoneTexte 122"/>
          <p:cNvSpPr txBox="1"/>
          <p:nvPr/>
        </p:nvSpPr>
        <p:spPr>
          <a:xfrm>
            <a:off x="857232" y="4357686"/>
            <a:ext cx="235745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b="1" dirty="0" smtClean="0"/>
              <a:t>Fluorescent labelling</a:t>
            </a:r>
            <a:endParaRPr lang="fr-BE" sz="1200" b="1" dirty="0"/>
          </a:p>
        </p:txBody>
      </p:sp>
      <p:sp>
        <p:nvSpPr>
          <p:cNvPr id="124" name="ZoneTexte 123"/>
          <p:cNvSpPr txBox="1"/>
          <p:nvPr/>
        </p:nvSpPr>
        <p:spPr>
          <a:xfrm>
            <a:off x="4643446" y="4357686"/>
            <a:ext cx="221455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b="1" dirty="0" err="1" smtClean="0"/>
              <a:t>Microbial</a:t>
            </a:r>
            <a:r>
              <a:rPr lang="fr-BE" sz="1200" b="1" dirty="0" smtClean="0"/>
              <a:t> </a:t>
            </a:r>
            <a:r>
              <a:rPr lang="fr-BE" sz="1200" b="1" dirty="0" err="1"/>
              <a:t>b</a:t>
            </a:r>
            <a:r>
              <a:rPr lang="fr-BE" sz="1200" b="1" dirty="0" err="1" smtClean="0"/>
              <a:t>iosensor</a:t>
            </a:r>
            <a:endParaRPr lang="fr-BE" sz="1200" b="1" dirty="0"/>
          </a:p>
        </p:txBody>
      </p:sp>
      <p:cxnSp>
        <p:nvCxnSpPr>
          <p:cNvPr id="126" name="Connecteur droit 125"/>
          <p:cNvCxnSpPr/>
          <p:nvPr/>
        </p:nvCxnSpPr>
        <p:spPr>
          <a:xfrm rot="5400000" flipH="1" flipV="1">
            <a:off x="3144042" y="5714214"/>
            <a:ext cx="2714644" cy="1588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/>
          <a:srcRect l="1836" t="29391" r="20440" b="21625"/>
          <a:stretch>
            <a:fillRect/>
          </a:stretch>
        </p:blipFill>
        <p:spPr bwMode="auto">
          <a:xfrm>
            <a:off x="142852" y="1785918"/>
            <a:ext cx="3571900" cy="126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6" name="ZoneTexte 145"/>
          <p:cNvSpPr txBox="1"/>
          <p:nvPr/>
        </p:nvSpPr>
        <p:spPr>
          <a:xfrm>
            <a:off x="4572008" y="6000760"/>
            <a:ext cx="1428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 err="1" smtClean="0"/>
              <a:t>Destabilized</a:t>
            </a:r>
            <a:r>
              <a:rPr lang="fr-BE" sz="900" b="1" dirty="0" smtClean="0"/>
              <a:t> GFP</a:t>
            </a:r>
            <a:endParaRPr lang="fr-BE" sz="900" b="1" dirty="0"/>
          </a:p>
        </p:txBody>
      </p:sp>
      <p:sp>
        <p:nvSpPr>
          <p:cNvPr id="150" name="ZoneTexte 149"/>
          <p:cNvSpPr txBox="1"/>
          <p:nvPr/>
        </p:nvSpPr>
        <p:spPr>
          <a:xfrm>
            <a:off x="1142984" y="1428728"/>
            <a:ext cx="23574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smtClean="0"/>
              <a:t>Context</a:t>
            </a:r>
            <a:endParaRPr lang="fr-BE" sz="1400" b="1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/>
          <a:srcRect l="31633" t="45646" r="27363" b="16255"/>
          <a:stretch>
            <a:fillRect/>
          </a:stretch>
        </p:blipFill>
        <p:spPr bwMode="auto">
          <a:xfrm>
            <a:off x="4143380" y="2786050"/>
            <a:ext cx="2410522" cy="125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" name="ZoneTexte 151"/>
          <p:cNvSpPr txBox="1"/>
          <p:nvPr/>
        </p:nvSpPr>
        <p:spPr>
          <a:xfrm>
            <a:off x="4071942" y="1571604"/>
            <a:ext cx="2571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dirty="0" smtClean="0"/>
              <a:t>Positive  impact : </a:t>
            </a:r>
            <a:r>
              <a:rPr lang="fr-BE" sz="1100" b="1" dirty="0" err="1" smtClean="0"/>
              <a:t>Bet</a:t>
            </a:r>
            <a:r>
              <a:rPr lang="fr-BE" sz="1100" b="1" dirty="0" smtClean="0"/>
              <a:t>-</a:t>
            </a:r>
            <a:r>
              <a:rPr lang="fr-BE" sz="1100" b="1" dirty="0" err="1" smtClean="0"/>
              <a:t>hedging</a:t>
            </a:r>
            <a:r>
              <a:rPr lang="fr-BE" sz="1100" b="1" dirty="0" smtClean="0"/>
              <a:t> </a:t>
            </a:r>
            <a:r>
              <a:rPr lang="fr-BE" sz="1100" b="1" dirty="0" err="1" smtClean="0"/>
              <a:t>strategy</a:t>
            </a:r>
            <a:r>
              <a:rPr lang="fr-BE" sz="1100" b="1" dirty="0" smtClean="0"/>
              <a:t> </a:t>
            </a:r>
            <a:endParaRPr lang="fr-BE" sz="1100" b="1" dirty="0"/>
          </a:p>
        </p:txBody>
      </p:sp>
      <p:sp>
        <p:nvSpPr>
          <p:cNvPr id="153" name="Flèche droite 152"/>
          <p:cNvSpPr/>
          <p:nvPr/>
        </p:nvSpPr>
        <p:spPr>
          <a:xfrm rot="1916171">
            <a:off x="3400919" y="2404464"/>
            <a:ext cx="749005" cy="10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4" name="Rectangle 153"/>
          <p:cNvSpPr/>
          <p:nvPr/>
        </p:nvSpPr>
        <p:spPr>
          <a:xfrm>
            <a:off x="4143380" y="1785918"/>
            <a:ext cx="235745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7" name="Ellipse 156"/>
          <p:cNvSpPr/>
          <p:nvPr/>
        </p:nvSpPr>
        <p:spPr>
          <a:xfrm>
            <a:off x="4643446" y="2000232"/>
            <a:ext cx="214314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8" name="Ellipse 157"/>
          <p:cNvSpPr/>
          <p:nvPr/>
        </p:nvSpPr>
        <p:spPr>
          <a:xfrm>
            <a:off x="4572008" y="1928794"/>
            <a:ext cx="214314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9" name="Flèche droite 158"/>
          <p:cNvSpPr/>
          <p:nvPr/>
        </p:nvSpPr>
        <p:spPr>
          <a:xfrm>
            <a:off x="5143512" y="2143108"/>
            <a:ext cx="500066" cy="122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3" name="Ellipse 162"/>
          <p:cNvSpPr/>
          <p:nvPr/>
        </p:nvSpPr>
        <p:spPr>
          <a:xfrm>
            <a:off x="4429132" y="2000232"/>
            <a:ext cx="214314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4" name="Ellipse 163"/>
          <p:cNvSpPr/>
          <p:nvPr/>
        </p:nvSpPr>
        <p:spPr>
          <a:xfrm>
            <a:off x="4643446" y="2071670"/>
            <a:ext cx="214314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5" name="Ellipse 164"/>
          <p:cNvSpPr/>
          <p:nvPr/>
        </p:nvSpPr>
        <p:spPr>
          <a:xfrm>
            <a:off x="4500570" y="2214546"/>
            <a:ext cx="214314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6" name="Ellipse 165"/>
          <p:cNvSpPr/>
          <p:nvPr/>
        </p:nvSpPr>
        <p:spPr>
          <a:xfrm>
            <a:off x="4714884" y="2143108"/>
            <a:ext cx="214314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7" name="Ellipse 166"/>
          <p:cNvSpPr/>
          <p:nvPr/>
        </p:nvSpPr>
        <p:spPr>
          <a:xfrm>
            <a:off x="4429132" y="2071670"/>
            <a:ext cx="214314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8" name="Ellipse 167"/>
          <p:cNvSpPr/>
          <p:nvPr/>
        </p:nvSpPr>
        <p:spPr>
          <a:xfrm>
            <a:off x="4714884" y="2214546"/>
            <a:ext cx="214314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9" name="Ellipse 168"/>
          <p:cNvSpPr/>
          <p:nvPr/>
        </p:nvSpPr>
        <p:spPr>
          <a:xfrm>
            <a:off x="4500570" y="2143108"/>
            <a:ext cx="214314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0" name="Ellipse 169"/>
          <p:cNvSpPr/>
          <p:nvPr/>
        </p:nvSpPr>
        <p:spPr>
          <a:xfrm>
            <a:off x="4572008" y="2285984"/>
            <a:ext cx="214314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3" name="Ellipse 172"/>
          <p:cNvSpPr/>
          <p:nvPr/>
        </p:nvSpPr>
        <p:spPr>
          <a:xfrm>
            <a:off x="4357694" y="1857356"/>
            <a:ext cx="642942" cy="57150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4" name="Ellipse 173"/>
          <p:cNvSpPr/>
          <p:nvPr/>
        </p:nvSpPr>
        <p:spPr>
          <a:xfrm>
            <a:off x="6000768" y="2000232"/>
            <a:ext cx="214314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6" name="Ellipse 175"/>
          <p:cNvSpPr/>
          <p:nvPr/>
        </p:nvSpPr>
        <p:spPr>
          <a:xfrm>
            <a:off x="5786454" y="2000232"/>
            <a:ext cx="214314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7" name="Ellipse 176"/>
          <p:cNvSpPr/>
          <p:nvPr/>
        </p:nvSpPr>
        <p:spPr>
          <a:xfrm>
            <a:off x="6000768" y="2071670"/>
            <a:ext cx="214314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8" name="Ellipse 177"/>
          <p:cNvSpPr/>
          <p:nvPr/>
        </p:nvSpPr>
        <p:spPr>
          <a:xfrm>
            <a:off x="5857892" y="2214546"/>
            <a:ext cx="214314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9" name="Ellipse 178"/>
          <p:cNvSpPr/>
          <p:nvPr/>
        </p:nvSpPr>
        <p:spPr>
          <a:xfrm>
            <a:off x="6072206" y="2143108"/>
            <a:ext cx="214314" cy="71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0" name="Ellipse 179"/>
          <p:cNvSpPr/>
          <p:nvPr/>
        </p:nvSpPr>
        <p:spPr>
          <a:xfrm>
            <a:off x="5786454" y="2071670"/>
            <a:ext cx="214314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4" name="Ellipse 183"/>
          <p:cNvSpPr/>
          <p:nvPr/>
        </p:nvSpPr>
        <p:spPr>
          <a:xfrm>
            <a:off x="5715016" y="1857356"/>
            <a:ext cx="642942" cy="57150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5" name="ZoneTexte 184"/>
          <p:cNvSpPr txBox="1"/>
          <p:nvPr/>
        </p:nvSpPr>
        <p:spPr>
          <a:xfrm>
            <a:off x="5072074" y="178591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 smtClean="0"/>
              <a:t>Stress</a:t>
            </a:r>
          </a:p>
          <a:p>
            <a:r>
              <a:rPr lang="fr-BE" sz="900" b="1" dirty="0" smtClean="0"/>
              <a:t>Selection</a:t>
            </a:r>
            <a:endParaRPr lang="fr-BE" sz="900" b="1" dirty="0"/>
          </a:p>
        </p:txBody>
      </p:sp>
      <p:sp>
        <p:nvSpPr>
          <p:cNvPr id="187" name="ZoneTexte 186"/>
          <p:cNvSpPr txBox="1"/>
          <p:nvPr/>
        </p:nvSpPr>
        <p:spPr>
          <a:xfrm>
            <a:off x="4071942" y="2571736"/>
            <a:ext cx="2571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dirty="0" err="1" smtClean="0"/>
              <a:t>Negative</a:t>
            </a:r>
            <a:r>
              <a:rPr lang="fr-BE" sz="1100" b="1" dirty="0" smtClean="0"/>
              <a:t> impact </a:t>
            </a:r>
            <a:endParaRPr lang="fr-BE" sz="1100" b="1" dirty="0"/>
          </a:p>
        </p:txBody>
      </p:sp>
      <p:sp>
        <p:nvSpPr>
          <p:cNvPr id="188" name="Flèche droite 187"/>
          <p:cNvSpPr/>
          <p:nvPr/>
        </p:nvSpPr>
        <p:spPr>
          <a:xfrm>
            <a:off x="3500438" y="2000232"/>
            <a:ext cx="64042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9" name="ZoneTexte 188"/>
          <p:cNvSpPr txBox="1"/>
          <p:nvPr/>
        </p:nvSpPr>
        <p:spPr>
          <a:xfrm>
            <a:off x="0" y="3000364"/>
            <a:ext cx="4071942" cy="1077218"/>
          </a:xfrm>
          <a:prstGeom prst="rect">
            <a:avLst/>
          </a:prstGeom>
          <a:solidFill>
            <a:srgbClr val="0BE32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Microbial phenotypic heterogeneity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characterizes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the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simultanous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presence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of several phenotypic traits,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among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an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isoclonal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cellular population. Noise,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defined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as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stochastic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fluctuations in the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biochemical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reactions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cell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age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, as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well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as mutations are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at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the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bottom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of  the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phenomenon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and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can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be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reinforced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by variations in the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microenvironment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mostly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under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bioprocessing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conditions.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Indeed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, spatial heterogeneity , due to the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decrease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of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mixing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efficiency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at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large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scale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leads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to gradients of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dissolved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oxygen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, pH and </a:t>
            </a:r>
            <a:r>
              <a:rPr lang="fr-BE" sz="900" dirty="0" err="1" smtClean="0">
                <a:solidFill>
                  <a:schemeClr val="tx1"/>
                </a:solidFill>
                <a:cs typeface="Times New Roman" pitchFamily="18" charset="0"/>
              </a:rPr>
              <a:t>substrate</a:t>
            </a:r>
            <a:r>
              <a:rPr lang="fr-BE" sz="9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fr-BE" sz="1000" dirty="0" smtClean="0">
                <a:solidFill>
                  <a:schemeClr val="tx1"/>
                </a:solidFill>
                <a:cs typeface="Times New Roman" pitchFamily="18" charset="0"/>
              </a:rPr>
              <a:t>concentration.</a:t>
            </a:r>
            <a:endParaRPr lang="fr-BE" sz="1000" dirty="0"/>
          </a:p>
        </p:txBody>
      </p:sp>
      <p:sp>
        <p:nvSpPr>
          <p:cNvPr id="190" name="ZoneTexte 189"/>
          <p:cNvSpPr txBox="1"/>
          <p:nvPr/>
        </p:nvSpPr>
        <p:spPr>
          <a:xfrm>
            <a:off x="0" y="4071934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smtClean="0"/>
              <a:t>« Single –</a:t>
            </a:r>
            <a:r>
              <a:rPr lang="fr-BE" sz="1400" b="1" dirty="0" err="1" smtClean="0"/>
              <a:t>cell</a:t>
            </a:r>
            <a:r>
              <a:rPr lang="fr-BE" sz="1400" b="1" dirty="0" smtClean="0"/>
              <a:t> » Techniques</a:t>
            </a:r>
            <a:endParaRPr lang="fr-BE" sz="1400" b="1" dirty="0"/>
          </a:p>
        </p:txBody>
      </p:sp>
      <p:sp>
        <p:nvSpPr>
          <p:cNvPr id="191" name="Rectangle 190"/>
          <p:cNvSpPr/>
          <p:nvPr/>
        </p:nvSpPr>
        <p:spPr>
          <a:xfrm>
            <a:off x="0" y="1428728"/>
            <a:ext cx="6858000" cy="2643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3" name="ZoneTexte 192"/>
          <p:cNvSpPr txBox="1"/>
          <p:nvPr/>
        </p:nvSpPr>
        <p:spPr>
          <a:xfrm>
            <a:off x="4572008" y="7143768"/>
            <a:ext cx="2285992" cy="2857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altLang="fr-FR" sz="1200" b="1" dirty="0" err="1" smtClean="0">
                <a:latin typeface="Calibri" pitchFamily="34" charset="0"/>
              </a:rPr>
              <a:t>Omic</a:t>
            </a:r>
            <a:r>
              <a:rPr lang="fr-BE" altLang="fr-FR" sz="1200" b="1" dirty="0" smtClean="0">
                <a:latin typeface="Calibri" pitchFamily="34" charset="0"/>
              </a:rPr>
              <a:t> </a:t>
            </a:r>
            <a:r>
              <a:rPr lang="fr-BE" altLang="fr-FR" sz="1200" b="1" dirty="0" err="1" smtClean="0">
                <a:latin typeface="Calibri" pitchFamily="34" charset="0"/>
              </a:rPr>
              <a:t>approach</a:t>
            </a:r>
            <a:endParaRPr lang="fr-BE" altLang="fr-FR" sz="1200" b="1" dirty="0" smtClean="0">
              <a:latin typeface="Calibri" pitchFamily="34" charset="0"/>
            </a:endParaRPr>
          </a:p>
        </p:txBody>
      </p:sp>
      <p:pic>
        <p:nvPicPr>
          <p:cNvPr id="1043" name="Picture 19" descr="https://www.thermofisher.com/us/en/home/life-science/protein-biology/protein-biology-learning-center/protein-biology-resource-library/pierce-protein-methods/overview-mass-spectrometry/_jcr_content/MainParsys/image_e43a.img.jpg/145823577137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32" y="7715272"/>
            <a:ext cx="2214554" cy="872151"/>
          </a:xfrm>
          <a:prstGeom prst="rect">
            <a:avLst/>
          </a:prstGeom>
          <a:noFill/>
        </p:spPr>
      </p:pic>
      <p:sp>
        <p:nvSpPr>
          <p:cNvPr id="195" name="ZoneTexte 194"/>
          <p:cNvSpPr txBox="1"/>
          <p:nvPr/>
        </p:nvSpPr>
        <p:spPr>
          <a:xfrm>
            <a:off x="4500594" y="7500958"/>
            <a:ext cx="17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 smtClean="0"/>
              <a:t>FACS </a:t>
            </a:r>
            <a:r>
              <a:rPr lang="fr-BE" sz="1000" b="1" dirty="0" err="1" smtClean="0"/>
              <a:t>Sorted</a:t>
            </a:r>
            <a:r>
              <a:rPr lang="fr-BE" sz="1000" b="1" dirty="0" smtClean="0"/>
              <a:t> </a:t>
            </a:r>
            <a:r>
              <a:rPr lang="fr-BE" sz="1000" b="1" dirty="0" err="1" smtClean="0"/>
              <a:t>subpopulations</a:t>
            </a:r>
            <a:r>
              <a:rPr lang="fr-BE" sz="1000" b="1" dirty="0" smtClean="0"/>
              <a:t> </a:t>
            </a:r>
            <a:endParaRPr lang="fr-BE" sz="1000" b="1" dirty="0"/>
          </a:p>
        </p:txBody>
      </p:sp>
      <p:sp>
        <p:nvSpPr>
          <p:cNvPr id="196" name="Flèche droite 195"/>
          <p:cNvSpPr/>
          <p:nvPr/>
        </p:nvSpPr>
        <p:spPr>
          <a:xfrm rot="5400000">
            <a:off x="4546480" y="7812262"/>
            <a:ext cx="40829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7" name="Rectangle 196"/>
          <p:cNvSpPr/>
          <p:nvPr/>
        </p:nvSpPr>
        <p:spPr>
          <a:xfrm>
            <a:off x="3929066" y="8501090"/>
            <a:ext cx="3429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BE" sz="1000" b="1" dirty="0" smtClean="0">
                <a:latin typeface="Times New Roman" pitchFamily="18" charset="0"/>
                <a:cs typeface="Times New Roman" pitchFamily="18" charset="0"/>
              </a:rPr>
              <a:t>MS/MS </a:t>
            </a:r>
            <a:r>
              <a:rPr lang="fr-BE" sz="1000" b="1" dirty="0" err="1" smtClean="0">
                <a:latin typeface="Times New Roman" pitchFamily="18" charset="0"/>
                <a:cs typeface="Times New Roman" pitchFamily="18" charset="0"/>
              </a:rPr>
              <a:t>spectrometry</a:t>
            </a:r>
            <a:endParaRPr lang="fr-BE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BE" sz="1000" b="1" dirty="0" smtClean="0">
                <a:latin typeface="Times New Roman" pitchFamily="18" charset="0"/>
                <a:cs typeface="Times New Roman" pitchFamily="18" charset="0"/>
              </a:rPr>
              <a:t>Label Free  Quantification (</a:t>
            </a:r>
            <a:r>
              <a:rPr lang="fr-BE" sz="1000" b="1" dirty="0" err="1" smtClean="0">
                <a:latin typeface="Times New Roman" pitchFamily="18" charset="0"/>
                <a:cs typeface="Times New Roman" pitchFamily="18" charset="0"/>
              </a:rPr>
              <a:t>MaxQuant</a:t>
            </a:r>
            <a:r>
              <a:rPr lang="fr-BE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BE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0" y="7072330"/>
            <a:ext cx="4500570" cy="1785950"/>
          </a:xfrm>
          <a:prstGeom prst="rect">
            <a:avLst/>
          </a:prstGeom>
          <a:noFill/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00" name="Connecteur droit 199"/>
          <p:cNvCxnSpPr/>
          <p:nvPr/>
        </p:nvCxnSpPr>
        <p:spPr>
          <a:xfrm>
            <a:off x="4500570" y="7072330"/>
            <a:ext cx="2357430" cy="1588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ectangle 200"/>
          <p:cNvSpPr/>
          <p:nvPr/>
        </p:nvSpPr>
        <p:spPr>
          <a:xfrm>
            <a:off x="4500570" y="7072330"/>
            <a:ext cx="2357430" cy="1785950"/>
          </a:xfrm>
          <a:prstGeom prst="rect">
            <a:avLst/>
          </a:prstGeom>
          <a:noFill/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02" name="Connecteur droit 201"/>
          <p:cNvCxnSpPr/>
          <p:nvPr/>
        </p:nvCxnSpPr>
        <p:spPr>
          <a:xfrm rot="5400000" flipH="1" flipV="1">
            <a:off x="3607595" y="7965305"/>
            <a:ext cx="1785950" cy="1588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0" y="4071934"/>
            <a:ext cx="6858000" cy="47863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5" name="Picture 2"/>
          <p:cNvPicPr>
            <a:picLocks noChangeAspect="1" noChangeArrowheads="1"/>
          </p:cNvPicPr>
          <p:nvPr/>
        </p:nvPicPr>
        <p:blipFill>
          <a:blip r:embed="rId14" cstate="print"/>
          <a:srcRect l="61" t="5330" r="13512" b="17779"/>
          <a:stretch>
            <a:fillRect/>
          </a:stretch>
        </p:blipFill>
        <p:spPr bwMode="auto">
          <a:xfrm>
            <a:off x="1928802" y="7429520"/>
            <a:ext cx="642942" cy="6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" name="Rectangle 6"/>
          <p:cNvSpPr>
            <a:spLocks noChangeArrowheads="1"/>
          </p:cNvSpPr>
          <p:nvPr/>
        </p:nvSpPr>
        <p:spPr bwMode="auto">
          <a:xfrm>
            <a:off x="571456" y="857224"/>
            <a:ext cx="62865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200" dirty="0">
                <a:latin typeface="+mj-lt"/>
                <a:cs typeface="Times New Roman" pitchFamily="18" charset="0"/>
              </a:rPr>
              <a:t>A. Delepierre</a:t>
            </a:r>
            <a:r>
              <a:rPr lang="fr-BE" sz="1200" baseline="30000" dirty="0">
                <a:latin typeface="+mj-lt"/>
                <a:cs typeface="Times New Roman" pitchFamily="18" charset="0"/>
              </a:rPr>
              <a:t>1</a:t>
            </a:r>
            <a:r>
              <a:rPr lang="fr-BE" sz="1200" dirty="0">
                <a:latin typeface="+mj-lt"/>
                <a:cs typeface="Times New Roman" pitchFamily="18" charset="0"/>
              </a:rPr>
              <a:t>, A. Brognaux</a:t>
            </a:r>
            <a:r>
              <a:rPr lang="fr-BE" sz="1200" baseline="30000" dirty="0">
                <a:latin typeface="+mj-lt"/>
                <a:cs typeface="Times New Roman" pitchFamily="18" charset="0"/>
              </a:rPr>
              <a:t>1</a:t>
            </a:r>
            <a:r>
              <a:rPr lang="fr-BE" sz="1200" dirty="0">
                <a:latin typeface="+mj-lt"/>
                <a:cs typeface="Times New Roman" pitchFamily="18" charset="0"/>
              </a:rPr>
              <a:t>, </a:t>
            </a:r>
            <a:r>
              <a:rPr lang="fr-BE" sz="1200" dirty="0" smtClean="0">
                <a:latin typeface="+mj-lt"/>
                <a:cs typeface="Times New Roman" pitchFamily="18" charset="0"/>
              </a:rPr>
              <a:t>J. Baert</a:t>
            </a:r>
            <a:r>
              <a:rPr lang="fr-BE" sz="1200" baseline="30000" dirty="0" smtClean="0">
                <a:latin typeface="+mj-lt"/>
                <a:cs typeface="Times New Roman" pitchFamily="18" charset="0"/>
              </a:rPr>
              <a:t>1</a:t>
            </a:r>
            <a:r>
              <a:rPr lang="fr-BE" sz="1200" dirty="0" smtClean="0">
                <a:latin typeface="+mj-lt"/>
                <a:cs typeface="Times New Roman" pitchFamily="18" charset="0"/>
              </a:rPr>
              <a:t>, C. Tarayre</a:t>
            </a:r>
            <a:r>
              <a:rPr lang="fr-BE" sz="1200" baseline="30000" dirty="0" smtClean="0">
                <a:latin typeface="+mj-lt"/>
                <a:cs typeface="Times New Roman" pitchFamily="18" charset="0"/>
              </a:rPr>
              <a:t>1</a:t>
            </a:r>
            <a:r>
              <a:rPr lang="fr-BE" sz="1200" dirty="0" smtClean="0">
                <a:latin typeface="+mj-lt"/>
                <a:cs typeface="Times New Roman" pitchFamily="18" charset="0"/>
              </a:rPr>
              <a:t>, J</a:t>
            </a:r>
            <a:r>
              <a:rPr lang="fr-BE" sz="1200" dirty="0">
                <a:latin typeface="+mj-lt"/>
                <a:cs typeface="Times New Roman" pitchFamily="18" charset="0"/>
              </a:rPr>
              <a:t>. Bauwens</a:t>
            </a:r>
            <a:r>
              <a:rPr lang="fr-BE" sz="1200" baseline="30000" dirty="0">
                <a:latin typeface="+mj-lt"/>
                <a:cs typeface="Times New Roman" pitchFamily="18" charset="0"/>
              </a:rPr>
              <a:t>2</a:t>
            </a:r>
            <a:r>
              <a:rPr lang="fr-BE" sz="1200" dirty="0">
                <a:latin typeface="+mj-lt"/>
                <a:cs typeface="Times New Roman" pitchFamily="18" charset="0"/>
              </a:rPr>
              <a:t>, F. Francis</a:t>
            </a:r>
            <a:r>
              <a:rPr lang="fr-BE" sz="1200" baseline="30000" dirty="0">
                <a:latin typeface="+mj-lt"/>
                <a:cs typeface="Times New Roman" pitchFamily="18" charset="0"/>
              </a:rPr>
              <a:t>2</a:t>
            </a:r>
            <a:r>
              <a:rPr lang="fr-BE" sz="1200" dirty="0">
                <a:latin typeface="+mj-lt"/>
                <a:cs typeface="Times New Roman" pitchFamily="18" charset="0"/>
              </a:rPr>
              <a:t>, F. </a:t>
            </a:r>
            <a:r>
              <a:rPr lang="fr-BE" sz="1200" dirty="0" smtClean="0">
                <a:latin typeface="+mj-lt"/>
                <a:cs typeface="Times New Roman" pitchFamily="18" charset="0"/>
              </a:rPr>
              <a:t>Delvigne</a:t>
            </a:r>
            <a:r>
              <a:rPr lang="fr-BE" sz="1200" baseline="30000" dirty="0" smtClean="0">
                <a:latin typeface="+mj-lt"/>
                <a:cs typeface="Times New Roman" pitchFamily="18" charset="0"/>
              </a:rPr>
              <a:t>1</a:t>
            </a:r>
            <a:endParaRPr lang="fr-BE" sz="1200" dirty="0">
              <a:latin typeface="+mj-lt"/>
              <a:cs typeface="Times New Roman" pitchFamily="18" charset="0"/>
            </a:endParaRPr>
          </a:p>
        </p:txBody>
      </p:sp>
      <p:sp>
        <p:nvSpPr>
          <p:cNvPr id="208" name="ZoneTexte 207"/>
          <p:cNvSpPr txBox="1"/>
          <p:nvPr/>
        </p:nvSpPr>
        <p:spPr>
          <a:xfrm>
            <a:off x="142828" y="8836223"/>
            <a:ext cx="6715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aseline="30000" dirty="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fr-FR" sz="700" dirty="0" smtClean="0">
                <a:solidFill>
                  <a:srgbClr val="000000"/>
                </a:solidFill>
                <a:cs typeface="Times New Roman" pitchFamily="18" charset="0"/>
              </a:rPr>
              <a:t>Univ. </a:t>
            </a:r>
            <a:r>
              <a:rPr lang="fr-FR" sz="700" dirty="0" err="1" smtClean="0">
                <a:solidFill>
                  <a:srgbClr val="000000"/>
                </a:solidFill>
                <a:cs typeface="Times New Roman" pitchFamily="18" charset="0"/>
              </a:rPr>
              <a:t>Liege</a:t>
            </a:r>
            <a:r>
              <a:rPr lang="fr-FR" sz="700" dirty="0" smtClean="0">
                <a:solidFill>
                  <a:srgbClr val="000000"/>
                </a:solidFill>
                <a:cs typeface="Times New Roman" pitchFamily="18" charset="0"/>
              </a:rPr>
              <a:t>- Gembloux Agro-Bio Tech. </a:t>
            </a:r>
            <a:r>
              <a:rPr lang="fr-FR" sz="700" dirty="0" err="1" smtClean="0">
                <a:solidFill>
                  <a:srgbClr val="000000"/>
                </a:solidFill>
                <a:cs typeface="Times New Roman" pitchFamily="18" charset="0"/>
              </a:rPr>
              <a:t>MiPI</a:t>
            </a:r>
            <a:r>
              <a:rPr lang="fr-FR" sz="700" dirty="0" smtClean="0">
                <a:solidFill>
                  <a:srgbClr val="000000"/>
                </a:solidFill>
                <a:cs typeface="Times New Roman" pitchFamily="18" charset="0"/>
              </a:rPr>
              <a:t> Unit. Passage des Déportés, 2. B-5030 Gembloux (</a:t>
            </a:r>
            <a:r>
              <a:rPr lang="fr-FR" sz="700" dirty="0" err="1" smtClean="0">
                <a:solidFill>
                  <a:srgbClr val="000000"/>
                </a:solidFill>
                <a:cs typeface="Times New Roman" pitchFamily="18" charset="0"/>
              </a:rPr>
              <a:t>Belgium</a:t>
            </a:r>
            <a:r>
              <a:rPr lang="fr-FR" sz="70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  <a:p>
            <a:r>
              <a:rPr lang="fr-FR" sz="700" baseline="300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fr-FR" sz="700" dirty="0" smtClean="0">
                <a:solidFill>
                  <a:srgbClr val="000000"/>
                </a:solidFill>
                <a:cs typeface="Times New Roman" pitchFamily="18" charset="0"/>
              </a:rPr>
              <a:t>Univ. </a:t>
            </a:r>
            <a:r>
              <a:rPr lang="fr-FR" sz="700" dirty="0" err="1" smtClean="0">
                <a:solidFill>
                  <a:srgbClr val="000000"/>
                </a:solidFill>
                <a:cs typeface="Times New Roman" pitchFamily="18" charset="0"/>
              </a:rPr>
              <a:t>Liege</a:t>
            </a:r>
            <a:r>
              <a:rPr lang="fr-FR" sz="700" dirty="0" smtClean="0">
                <a:solidFill>
                  <a:srgbClr val="000000"/>
                </a:solidFill>
                <a:cs typeface="Times New Roman" pitchFamily="18" charset="0"/>
              </a:rPr>
              <a:t>-Gembloux Agro-</a:t>
            </a:r>
            <a:r>
              <a:rPr lang="fr-FR" sz="700" dirty="0" err="1" smtClean="0">
                <a:solidFill>
                  <a:srgbClr val="000000"/>
                </a:solidFill>
                <a:cs typeface="Times New Roman" pitchFamily="18" charset="0"/>
              </a:rPr>
              <a:t>BioTech</a:t>
            </a:r>
            <a:r>
              <a:rPr lang="fr-FR" sz="700" dirty="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fr-FR" sz="700" dirty="0" err="1" smtClean="0">
                <a:solidFill>
                  <a:srgbClr val="000000"/>
                </a:solidFill>
                <a:cs typeface="Times New Roman" pitchFamily="18" charset="0"/>
              </a:rPr>
              <a:t>Functional</a:t>
            </a:r>
            <a:r>
              <a:rPr lang="fr-FR" sz="700" dirty="0" smtClean="0">
                <a:solidFill>
                  <a:srgbClr val="000000"/>
                </a:solidFill>
                <a:cs typeface="Times New Roman" pitchFamily="18" charset="0"/>
              </a:rPr>
              <a:t> and Evolutive </a:t>
            </a:r>
            <a:r>
              <a:rPr lang="fr-FR" sz="700" dirty="0" err="1" smtClean="0">
                <a:solidFill>
                  <a:srgbClr val="000000"/>
                </a:solidFill>
                <a:cs typeface="Times New Roman" pitchFamily="18" charset="0"/>
              </a:rPr>
              <a:t>Entomolgy</a:t>
            </a:r>
            <a:r>
              <a:rPr lang="fr-FR" sz="700" dirty="0" smtClean="0">
                <a:solidFill>
                  <a:srgbClr val="000000"/>
                </a:solidFill>
                <a:cs typeface="Times New Roman" pitchFamily="18" charset="0"/>
              </a:rPr>
              <a:t> Unit. Passage des Déportés, 2. B-5030 Gembloux (</a:t>
            </a:r>
            <a:r>
              <a:rPr lang="fr-FR" sz="700" dirty="0" err="1" smtClean="0">
                <a:solidFill>
                  <a:srgbClr val="000000"/>
                </a:solidFill>
                <a:cs typeface="Times New Roman" pitchFamily="18" charset="0"/>
              </a:rPr>
              <a:t>Belgium</a:t>
            </a:r>
            <a:r>
              <a:rPr lang="fr-FR" sz="70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fr-FR" sz="700" baseline="300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/>
      <p:bldP spid="11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279</Words>
  <Application>Microsoft Office PowerPoint</Application>
  <PresentationFormat>Affichage à l'écran (4:3)</PresentationFormat>
  <Paragraphs>35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Anissadelepierre</dc:creator>
  <cp:lastModifiedBy>Anissadelepierre</cp:lastModifiedBy>
  <cp:revision>4</cp:revision>
  <dcterms:created xsi:type="dcterms:W3CDTF">2016-05-18T08:40:59Z</dcterms:created>
  <dcterms:modified xsi:type="dcterms:W3CDTF">2016-05-19T08:28:09Z</dcterms:modified>
</cp:coreProperties>
</file>