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81" r:id="rId2"/>
    <p:sldId id="605" r:id="rId3"/>
    <p:sldId id="582" r:id="rId4"/>
    <p:sldId id="601" r:id="rId5"/>
    <p:sldId id="583" r:id="rId6"/>
    <p:sldId id="586" r:id="rId7"/>
    <p:sldId id="595" r:id="rId8"/>
    <p:sldId id="594" r:id="rId9"/>
    <p:sldId id="587" r:id="rId10"/>
    <p:sldId id="584" r:id="rId11"/>
    <p:sldId id="591" r:id="rId12"/>
    <p:sldId id="585" r:id="rId13"/>
    <p:sldId id="592" r:id="rId14"/>
    <p:sldId id="604" r:id="rId15"/>
    <p:sldId id="589" r:id="rId16"/>
    <p:sldId id="603" r:id="rId17"/>
    <p:sldId id="608" r:id="rId18"/>
    <p:sldId id="596" r:id="rId19"/>
    <p:sldId id="609" r:id="rId20"/>
    <p:sldId id="606" r:id="rId21"/>
    <p:sldId id="611" r:id="rId22"/>
    <p:sldId id="610" r:id="rId23"/>
    <p:sldId id="607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1">
          <p15:clr>
            <a:srgbClr val="A4A3A4"/>
          </p15:clr>
        </p15:guide>
        <p15:guide id="2" pos="2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ncent Lemo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479" autoAdjust="0"/>
  </p:normalViewPr>
  <p:slideViewPr>
    <p:cSldViewPr snapToGrid="0" snapToObjects="1">
      <p:cViewPr varScale="1">
        <p:scale>
          <a:sx n="79" d="100"/>
          <a:sy n="79" d="100"/>
        </p:scale>
        <p:origin x="90" y="726"/>
      </p:cViewPr>
      <p:guideLst>
        <p:guide orient="horz" pos="4311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D430C9-C4BB-4CD7-A0A6-E14D596BBB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CDC5A-DA2F-4B3F-B49D-B7A10BDC2F0D}">
      <dgm:prSet/>
      <dgm:spPr/>
      <dgm:t>
        <a:bodyPr/>
        <a:lstStyle/>
        <a:p>
          <a:r>
            <a:rPr lang="en-US" dirty="0"/>
            <a:t>Develop an ORC design methodology</a:t>
          </a:r>
        </a:p>
      </dgm:t>
    </dgm:pt>
    <dgm:pt modelId="{BA720F78-DD3C-4AB7-ADF6-4669780477A0}" type="parTrans" cxnId="{12C54E8A-1AD7-419E-A234-B32418A53CB3}">
      <dgm:prSet/>
      <dgm:spPr/>
      <dgm:t>
        <a:bodyPr/>
        <a:lstStyle/>
        <a:p>
          <a:endParaRPr lang="en-US"/>
        </a:p>
      </dgm:t>
    </dgm:pt>
    <dgm:pt modelId="{7FA7B9F2-FCF1-41FA-B901-60B8D7700FEE}" type="sibTrans" cxnId="{12C54E8A-1AD7-419E-A234-B32418A53CB3}">
      <dgm:prSet/>
      <dgm:spPr/>
      <dgm:t>
        <a:bodyPr/>
        <a:lstStyle/>
        <a:p>
          <a:endParaRPr lang="en-US"/>
        </a:p>
      </dgm:t>
    </dgm:pt>
    <dgm:pt modelId="{67802703-4DBB-4C3A-9F6F-BF38751AD9CC}">
      <dgm:prSet/>
      <dgm:spPr/>
      <dgm:t>
        <a:bodyPr/>
        <a:lstStyle/>
        <a:p>
          <a:r>
            <a:rPr lang="en-US" dirty="0"/>
            <a:t>Costs vs. performance</a:t>
          </a:r>
        </a:p>
      </dgm:t>
    </dgm:pt>
    <dgm:pt modelId="{BEE12EF9-F9BD-49F9-B4C9-D00EF7A2D1DC}" type="parTrans" cxnId="{B8824363-A132-4A8D-9223-65114F01D333}">
      <dgm:prSet/>
      <dgm:spPr/>
      <dgm:t>
        <a:bodyPr/>
        <a:lstStyle/>
        <a:p>
          <a:endParaRPr lang="en-US"/>
        </a:p>
      </dgm:t>
    </dgm:pt>
    <dgm:pt modelId="{CC5F33BC-36CE-4329-BE3F-7ED9BE30C97E}" type="sibTrans" cxnId="{B8824363-A132-4A8D-9223-65114F01D333}">
      <dgm:prSet/>
      <dgm:spPr/>
      <dgm:t>
        <a:bodyPr/>
        <a:lstStyle/>
        <a:p>
          <a:endParaRPr lang="en-US"/>
        </a:p>
      </dgm:t>
    </dgm:pt>
    <dgm:pt modelId="{2F2CB3CF-D5FF-47CB-849D-5BD3FB5F03B6}">
      <dgm:prSet/>
      <dgm:spPr/>
      <dgm:t>
        <a:bodyPr/>
        <a:lstStyle/>
        <a:p>
          <a:r>
            <a:rPr lang="en-US" dirty="0"/>
            <a:t>Assist the design engineer with:</a:t>
          </a:r>
        </a:p>
      </dgm:t>
    </dgm:pt>
    <dgm:pt modelId="{50B01006-D4AD-4FAA-B004-66C0A662094D}" type="parTrans" cxnId="{E85CA7E2-251D-4D3A-BA96-F1B785583BEC}">
      <dgm:prSet/>
      <dgm:spPr/>
      <dgm:t>
        <a:bodyPr/>
        <a:lstStyle/>
        <a:p>
          <a:endParaRPr lang="en-US"/>
        </a:p>
      </dgm:t>
    </dgm:pt>
    <dgm:pt modelId="{C3F44202-7F83-43C2-8455-E2CF1D822947}" type="sibTrans" cxnId="{E85CA7E2-251D-4D3A-BA96-F1B785583BEC}">
      <dgm:prSet/>
      <dgm:spPr/>
      <dgm:t>
        <a:bodyPr/>
        <a:lstStyle/>
        <a:p>
          <a:endParaRPr lang="en-US"/>
        </a:p>
      </dgm:t>
    </dgm:pt>
    <dgm:pt modelId="{F05925FB-9D04-4611-BFED-199E14199181}">
      <dgm:prSet/>
      <dgm:spPr/>
      <dgm:t>
        <a:bodyPr/>
        <a:lstStyle/>
        <a:p>
          <a:r>
            <a:rPr lang="en-US" dirty="0"/>
            <a:t>Fluid selection</a:t>
          </a:r>
        </a:p>
      </dgm:t>
    </dgm:pt>
    <dgm:pt modelId="{7E3DA4D7-21AE-468E-ADE3-BF364BE9AE53}" type="parTrans" cxnId="{9F283A64-4266-4416-879E-4372A50D0AA1}">
      <dgm:prSet/>
      <dgm:spPr/>
      <dgm:t>
        <a:bodyPr/>
        <a:lstStyle/>
        <a:p>
          <a:endParaRPr lang="en-US"/>
        </a:p>
      </dgm:t>
    </dgm:pt>
    <dgm:pt modelId="{89CCEA31-F4D3-44D4-9409-C7863915283C}" type="sibTrans" cxnId="{9F283A64-4266-4416-879E-4372A50D0AA1}">
      <dgm:prSet/>
      <dgm:spPr/>
      <dgm:t>
        <a:bodyPr/>
        <a:lstStyle/>
        <a:p>
          <a:endParaRPr lang="en-US"/>
        </a:p>
      </dgm:t>
    </dgm:pt>
    <dgm:pt modelId="{DB7BC889-D18E-4B44-B8EC-70F2719B3012}">
      <dgm:prSet/>
      <dgm:spPr/>
      <dgm:t>
        <a:bodyPr/>
        <a:lstStyle/>
        <a:p>
          <a:r>
            <a:rPr lang="en-US" dirty="0"/>
            <a:t>Component sizing</a:t>
          </a:r>
        </a:p>
      </dgm:t>
    </dgm:pt>
    <dgm:pt modelId="{0A59D644-071A-443F-9B46-484306A985DE}" type="parTrans" cxnId="{7FDD71D0-9643-4EC3-90AD-22D918E8CF22}">
      <dgm:prSet/>
      <dgm:spPr/>
      <dgm:t>
        <a:bodyPr/>
        <a:lstStyle/>
        <a:p>
          <a:endParaRPr lang="en-US"/>
        </a:p>
      </dgm:t>
    </dgm:pt>
    <dgm:pt modelId="{2F34EA3B-1E99-40C5-A319-E0E1FD4F7EED}" type="sibTrans" cxnId="{7FDD71D0-9643-4EC3-90AD-22D918E8CF22}">
      <dgm:prSet/>
      <dgm:spPr/>
      <dgm:t>
        <a:bodyPr/>
        <a:lstStyle/>
        <a:p>
          <a:endParaRPr lang="en-US"/>
        </a:p>
      </dgm:t>
    </dgm:pt>
    <dgm:pt modelId="{6934FDB1-CACC-477C-AB9D-B7F906B90981}">
      <dgm:prSet/>
      <dgm:spPr/>
      <dgm:t>
        <a:bodyPr/>
        <a:lstStyle/>
        <a:p>
          <a:r>
            <a:rPr lang="en-US" dirty="0"/>
            <a:t>Control design</a:t>
          </a:r>
        </a:p>
      </dgm:t>
    </dgm:pt>
    <dgm:pt modelId="{FC975D6D-931F-4BF6-B710-86D3C0C1683E}" type="parTrans" cxnId="{C57624D1-A9B9-46E7-B11F-75706CCC02E4}">
      <dgm:prSet/>
      <dgm:spPr/>
      <dgm:t>
        <a:bodyPr/>
        <a:lstStyle/>
        <a:p>
          <a:endParaRPr lang="en-US"/>
        </a:p>
      </dgm:t>
    </dgm:pt>
    <dgm:pt modelId="{16F97D5A-1373-47F7-8B49-4B4174620940}" type="sibTrans" cxnId="{C57624D1-A9B9-46E7-B11F-75706CCC02E4}">
      <dgm:prSet/>
      <dgm:spPr/>
      <dgm:t>
        <a:bodyPr/>
        <a:lstStyle/>
        <a:p>
          <a:endParaRPr lang="en-US"/>
        </a:p>
      </dgm:t>
    </dgm:pt>
    <dgm:pt modelId="{2608E809-5D22-4CAB-834C-EE1D38662FB3}">
      <dgm:prSet/>
      <dgm:spPr/>
      <dgm:t>
        <a:bodyPr/>
        <a:lstStyle/>
        <a:p>
          <a:r>
            <a:rPr lang="en-US" dirty="0"/>
            <a:t>(Dynamic) performance evaluation</a:t>
          </a:r>
        </a:p>
      </dgm:t>
    </dgm:pt>
    <dgm:pt modelId="{BBD25EA1-B922-4BF9-902D-64A54F8512DE}" type="parTrans" cxnId="{6959E94A-0B45-4381-B867-22DC0014CFBF}">
      <dgm:prSet/>
      <dgm:spPr/>
      <dgm:t>
        <a:bodyPr/>
        <a:lstStyle/>
        <a:p>
          <a:endParaRPr lang="en-US"/>
        </a:p>
      </dgm:t>
    </dgm:pt>
    <dgm:pt modelId="{975D3E69-B833-42E5-9EF0-B3C173B84ECE}" type="sibTrans" cxnId="{6959E94A-0B45-4381-B867-22DC0014CFBF}">
      <dgm:prSet/>
      <dgm:spPr/>
      <dgm:t>
        <a:bodyPr/>
        <a:lstStyle/>
        <a:p>
          <a:endParaRPr lang="en-US"/>
        </a:p>
      </dgm:t>
    </dgm:pt>
    <dgm:pt modelId="{4D102066-5D27-4E31-82A4-EE4E498C40F4}">
      <dgm:prSet/>
      <dgm:spPr/>
      <dgm:t>
        <a:bodyPr/>
        <a:lstStyle/>
        <a:p>
          <a:r>
            <a:rPr lang="en-US" dirty="0"/>
            <a:t>Topology selection</a:t>
          </a:r>
        </a:p>
      </dgm:t>
    </dgm:pt>
    <dgm:pt modelId="{FC2715C7-754C-460D-9B75-C0C8CD870B51}" type="parTrans" cxnId="{0EB3640E-20D5-4C52-829F-8122B7C0AA52}">
      <dgm:prSet/>
      <dgm:spPr/>
      <dgm:t>
        <a:bodyPr/>
        <a:lstStyle/>
        <a:p>
          <a:endParaRPr lang="en-US"/>
        </a:p>
      </dgm:t>
    </dgm:pt>
    <dgm:pt modelId="{0E023DCE-FAC8-4B55-B35F-E32301737C03}" type="sibTrans" cxnId="{0EB3640E-20D5-4C52-829F-8122B7C0AA52}">
      <dgm:prSet/>
      <dgm:spPr/>
      <dgm:t>
        <a:bodyPr/>
        <a:lstStyle/>
        <a:p>
          <a:endParaRPr lang="en-US"/>
        </a:p>
      </dgm:t>
    </dgm:pt>
    <dgm:pt modelId="{C228F9AF-9BF2-4EA2-9847-29987DD7E128}">
      <dgm:prSet/>
      <dgm:spPr/>
      <dgm:t>
        <a:bodyPr/>
        <a:lstStyle/>
        <a:p>
          <a:pPr>
            <a:buNone/>
          </a:pPr>
          <a:r>
            <a:rPr lang="en-US" dirty="0"/>
            <a:t> </a:t>
          </a:r>
          <a:br>
            <a:rPr lang="en-US" dirty="0"/>
          </a:br>
          <a:endParaRPr lang="en-US" dirty="0"/>
        </a:p>
      </dgm:t>
    </dgm:pt>
    <dgm:pt modelId="{68E67CF0-BF01-4D89-8F24-70AEA8635FEF}" type="parTrans" cxnId="{CD8D6BA0-0F8F-4944-BAAD-C39869ED426F}">
      <dgm:prSet/>
      <dgm:spPr/>
      <dgm:t>
        <a:bodyPr/>
        <a:lstStyle/>
        <a:p>
          <a:endParaRPr lang="en-US"/>
        </a:p>
      </dgm:t>
    </dgm:pt>
    <dgm:pt modelId="{9B11DC4B-C309-487C-8D57-266A3A8A0422}" type="sibTrans" cxnId="{CD8D6BA0-0F8F-4944-BAAD-C39869ED426F}">
      <dgm:prSet/>
      <dgm:spPr/>
      <dgm:t>
        <a:bodyPr/>
        <a:lstStyle/>
        <a:p>
          <a:endParaRPr lang="en-US"/>
        </a:p>
      </dgm:t>
    </dgm:pt>
    <dgm:pt modelId="{FD8CB2C9-57BD-4D8B-BFA4-3A3A3619C64B}">
      <dgm:prSet/>
      <dgm:spPr/>
      <dgm:t>
        <a:bodyPr/>
        <a:lstStyle/>
        <a:p>
          <a:r>
            <a:rPr lang="en-US" dirty="0"/>
            <a:t>Applicable to automotive waste heat recovery</a:t>
          </a:r>
        </a:p>
      </dgm:t>
    </dgm:pt>
    <dgm:pt modelId="{BBBCB52A-9B04-4AAE-BF52-40FC5C7EC2C8}" type="parTrans" cxnId="{ED5F1B5B-F377-4CF2-A027-4A4F6199BA1B}">
      <dgm:prSet/>
      <dgm:spPr/>
      <dgm:t>
        <a:bodyPr/>
        <a:lstStyle/>
        <a:p>
          <a:endParaRPr lang="en-US"/>
        </a:p>
      </dgm:t>
    </dgm:pt>
    <dgm:pt modelId="{6C2A4B28-86E0-4E53-950E-AEB0C62AAFA2}" type="sibTrans" cxnId="{ED5F1B5B-F377-4CF2-A027-4A4F6199BA1B}">
      <dgm:prSet/>
      <dgm:spPr/>
      <dgm:t>
        <a:bodyPr/>
        <a:lstStyle/>
        <a:p>
          <a:endParaRPr lang="en-US"/>
        </a:p>
      </dgm:t>
    </dgm:pt>
    <dgm:pt modelId="{61829B07-A152-4DC1-BBFC-2D823A9B776A}">
      <dgm:prSet/>
      <dgm:spPr/>
      <dgm:t>
        <a:bodyPr/>
        <a:lstStyle/>
        <a:p>
          <a:r>
            <a:rPr lang="en-US" dirty="0"/>
            <a:t>Partners</a:t>
          </a:r>
        </a:p>
      </dgm:t>
    </dgm:pt>
    <dgm:pt modelId="{20CDDF9D-CF87-4BEF-8516-DDA90E08E2D0}" type="sibTrans" cxnId="{C9B18198-8B7C-458E-BE8E-2E0FE277813C}">
      <dgm:prSet/>
      <dgm:spPr/>
      <dgm:t>
        <a:bodyPr/>
        <a:lstStyle/>
        <a:p>
          <a:endParaRPr lang="en-US"/>
        </a:p>
      </dgm:t>
    </dgm:pt>
    <dgm:pt modelId="{F134EC58-909E-4AA2-AE31-C528CFD14F55}" type="parTrans" cxnId="{C9B18198-8B7C-458E-BE8E-2E0FE277813C}">
      <dgm:prSet/>
      <dgm:spPr/>
      <dgm:t>
        <a:bodyPr/>
        <a:lstStyle/>
        <a:p>
          <a:endParaRPr lang="en-US"/>
        </a:p>
      </dgm:t>
    </dgm:pt>
    <dgm:pt modelId="{1AEC30C7-8306-41EC-8EEE-5ECDCFF5201D}">
      <dgm:prSet/>
      <dgm:spPr/>
      <dgm:t>
        <a:bodyPr/>
        <a:lstStyle/>
        <a:p>
          <a:r>
            <a:rPr lang="en-US" dirty="0"/>
            <a:t>Energy conscious design for waste heat recovery</a:t>
          </a:r>
        </a:p>
      </dgm:t>
    </dgm:pt>
    <dgm:pt modelId="{0832BDF8-CE7A-4308-886E-33F38F4C6919}" type="sibTrans" cxnId="{CE659C7C-E72C-4733-B326-DDF157CF6B6E}">
      <dgm:prSet/>
      <dgm:spPr/>
      <dgm:t>
        <a:bodyPr/>
        <a:lstStyle/>
        <a:p>
          <a:endParaRPr lang="en-US"/>
        </a:p>
      </dgm:t>
    </dgm:pt>
    <dgm:pt modelId="{8D56D899-9CBD-44A8-A4C9-7A989060562D}" type="parTrans" cxnId="{CE659C7C-E72C-4733-B326-DDF157CF6B6E}">
      <dgm:prSet/>
      <dgm:spPr/>
      <dgm:t>
        <a:bodyPr/>
        <a:lstStyle/>
        <a:p>
          <a:endParaRPr lang="en-US"/>
        </a:p>
      </dgm:t>
    </dgm:pt>
    <dgm:pt modelId="{B4403E54-F058-47AE-A0B9-0B7F89294E82}" type="pres">
      <dgm:prSet presAssocID="{C9D430C9-C4BB-4CD7-A0A6-E14D596BBBE0}" presName="linear" presStyleCnt="0">
        <dgm:presLayoutVars>
          <dgm:dir/>
          <dgm:animLvl val="lvl"/>
          <dgm:resizeHandles val="exact"/>
        </dgm:presLayoutVars>
      </dgm:prSet>
      <dgm:spPr/>
    </dgm:pt>
    <dgm:pt modelId="{4225E6BF-8D4C-468A-8595-9490C7A603AB}" type="pres">
      <dgm:prSet presAssocID="{1AEC30C7-8306-41EC-8EEE-5ECDCFF5201D}" presName="parentLin" presStyleCnt="0"/>
      <dgm:spPr/>
    </dgm:pt>
    <dgm:pt modelId="{B0BEBE24-98F5-40C6-9FDE-87FA4C5E9C44}" type="pres">
      <dgm:prSet presAssocID="{1AEC30C7-8306-41EC-8EEE-5ECDCFF5201D}" presName="parentLeftMargin" presStyleLbl="node1" presStyleIdx="0" presStyleCnt="2"/>
      <dgm:spPr/>
    </dgm:pt>
    <dgm:pt modelId="{F7D0515F-8885-43EF-96D8-10929C107D28}" type="pres">
      <dgm:prSet presAssocID="{1AEC30C7-8306-41EC-8EEE-5ECDCFF5201D}" presName="parentText" presStyleLbl="node1" presStyleIdx="0" presStyleCnt="2" custScaleY="70455">
        <dgm:presLayoutVars>
          <dgm:chMax val="0"/>
          <dgm:bulletEnabled val="1"/>
        </dgm:presLayoutVars>
      </dgm:prSet>
      <dgm:spPr/>
    </dgm:pt>
    <dgm:pt modelId="{235A12CC-B52E-40EE-A995-584543D3D8AA}" type="pres">
      <dgm:prSet presAssocID="{1AEC30C7-8306-41EC-8EEE-5ECDCFF5201D}" presName="negativeSpace" presStyleCnt="0"/>
      <dgm:spPr/>
    </dgm:pt>
    <dgm:pt modelId="{0E41F777-0992-46CC-9DC2-58DB366525CC}" type="pres">
      <dgm:prSet presAssocID="{1AEC30C7-8306-41EC-8EEE-5ECDCFF5201D}" presName="childText" presStyleLbl="conFgAcc1" presStyleIdx="0" presStyleCnt="2">
        <dgm:presLayoutVars>
          <dgm:bulletEnabled val="1"/>
        </dgm:presLayoutVars>
      </dgm:prSet>
      <dgm:spPr/>
    </dgm:pt>
    <dgm:pt modelId="{4C624952-3442-4E21-BA2C-8D0AF24745B7}" type="pres">
      <dgm:prSet presAssocID="{0832BDF8-CE7A-4308-886E-33F38F4C6919}" presName="spaceBetweenRectangles" presStyleCnt="0"/>
      <dgm:spPr/>
    </dgm:pt>
    <dgm:pt modelId="{21ED330C-0FDE-4798-85FA-2E2FB8FF67CF}" type="pres">
      <dgm:prSet presAssocID="{61829B07-A152-4DC1-BBFC-2D823A9B776A}" presName="parentLin" presStyleCnt="0"/>
      <dgm:spPr/>
    </dgm:pt>
    <dgm:pt modelId="{D720DCE7-82FC-471B-9D52-18BB0EF091ED}" type="pres">
      <dgm:prSet presAssocID="{61829B07-A152-4DC1-BBFC-2D823A9B776A}" presName="parentLeftMargin" presStyleLbl="node1" presStyleIdx="0" presStyleCnt="2"/>
      <dgm:spPr/>
    </dgm:pt>
    <dgm:pt modelId="{716340A5-4F70-49F6-8982-077037D56BFE}" type="pres">
      <dgm:prSet presAssocID="{61829B07-A152-4DC1-BBFC-2D823A9B776A}" presName="parentText" presStyleLbl="node1" presStyleIdx="1" presStyleCnt="2" custScaleY="57302">
        <dgm:presLayoutVars>
          <dgm:chMax val="0"/>
          <dgm:bulletEnabled val="1"/>
        </dgm:presLayoutVars>
      </dgm:prSet>
      <dgm:spPr/>
    </dgm:pt>
    <dgm:pt modelId="{F8C41026-F27A-41E6-B6A3-9D3E7C1C9474}" type="pres">
      <dgm:prSet presAssocID="{61829B07-A152-4DC1-BBFC-2D823A9B776A}" presName="negativeSpace" presStyleCnt="0"/>
      <dgm:spPr/>
    </dgm:pt>
    <dgm:pt modelId="{79702891-B891-4881-B61B-76C767BB9344}" type="pres">
      <dgm:prSet presAssocID="{61829B07-A152-4DC1-BBFC-2D823A9B77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601AD21-E1FB-4BC8-A241-2FEFAF1507C1}" type="presOf" srcId="{2608E809-5D22-4CAB-834C-EE1D38662FB3}" destId="{0E41F777-0992-46CC-9DC2-58DB366525CC}" srcOrd="0" destOrd="8" presId="urn:microsoft.com/office/officeart/2005/8/layout/list1"/>
    <dgm:cxn modelId="{B8824363-A132-4A8D-9223-65114F01D333}" srcId="{1AEC30C7-8306-41EC-8EEE-5ECDCFF5201D}" destId="{67802703-4DBB-4C3A-9F6F-BF38751AD9CC}" srcOrd="2" destOrd="0" parTransId="{BEE12EF9-F9BD-49F9-B4C9-D00EF7A2D1DC}" sibTransId="{CC5F33BC-36CE-4329-BE3F-7ED9BE30C97E}"/>
    <dgm:cxn modelId="{8223E197-E367-4CD3-A0E1-5E4F114C1E5E}" type="presOf" srcId="{F05925FB-9D04-4611-BFED-199E14199181}" destId="{0E41F777-0992-46CC-9DC2-58DB366525CC}" srcOrd="0" destOrd="4" presId="urn:microsoft.com/office/officeart/2005/8/layout/list1"/>
    <dgm:cxn modelId="{29593A89-A7C3-416E-AD20-33A71C83DF79}" type="presOf" srcId="{C86CDC5A-DA2F-4B3F-B49D-B7A10BDC2F0D}" destId="{0E41F777-0992-46CC-9DC2-58DB366525CC}" srcOrd="0" destOrd="0" presId="urn:microsoft.com/office/officeart/2005/8/layout/list1"/>
    <dgm:cxn modelId="{562A9E21-1449-4487-AF05-FB25255DD2E0}" type="presOf" srcId="{DB7BC889-D18E-4B44-B8EC-70F2719B3012}" destId="{0E41F777-0992-46CC-9DC2-58DB366525CC}" srcOrd="0" destOrd="6" presId="urn:microsoft.com/office/officeart/2005/8/layout/list1"/>
    <dgm:cxn modelId="{76E9A796-556D-44BA-9280-F2A5388BA536}" type="presOf" srcId="{4D102066-5D27-4E31-82A4-EE4E498C40F4}" destId="{0E41F777-0992-46CC-9DC2-58DB366525CC}" srcOrd="0" destOrd="5" presId="urn:microsoft.com/office/officeart/2005/8/layout/list1"/>
    <dgm:cxn modelId="{731F0E9E-8E2E-4049-BE8D-84455A44DB79}" type="presOf" srcId="{C9D430C9-C4BB-4CD7-A0A6-E14D596BBBE0}" destId="{B4403E54-F058-47AE-A0B9-0B7F89294E82}" srcOrd="0" destOrd="0" presId="urn:microsoft.com/office/officeart/2005/8/layout/list1"/>
    <dgm:cxn modelId="{7FDD71D0-9643-4EC3-90AD-22D918E8CF22}" srcId="{2F2CB3CF-D5FF-47CB-849D-5BD3FB5F03B6}" destId="{DB7BC889-D18E-4B44-B8EC-70F2719B3012}" srcOrd="2" destOrd="0" parTransId="{0A59D644-071A-443F-9B46-484306A985DE}" sibTransId="{2F34EA3B-1E99-40C5-A319-E0E1FD4F7EED}"/>
    <dgm:cxn modelId="{C57624D1-A9B9-46E7-B11F-75706CCC02E4}" srcId="{2F2CB3CF-D5FF-47CB-849D-5BD3FB5F03B6}" destId="{6934FDB1-CACC-477C-AB9D-B7F906B90981}" srcOrd="3" destOrd="0" parTransId="{FC975D6D-931F-4BF6-B710-86D3C0C1683E}" sibTransId="{16F97D5A-1373-47F7-8B49-4B4174620940}"/>
    <dgm:cxn modelId="{6A3FA2A9-F614-4D75-AD90-07BC38DFA244}" type="presOf" srcId="{67802703-4DBB-4C3A-9F6F-BF38751AD9CC}" destId="{0E41F777-0992-46CC-9DC2-58DB366525CC}" srcOrd="0" destOrd="2" presId="urn:microsoft.com/office/officeart/2005/8/layout/list1"/>
    <dgm:cxn modelId="{12C54E8A-1AD7-419E-A234-B32418A53CB3}" srcId="{1AEC30C7-8306-41EC-8EEE-5ECDCFF5201D}" destId="{C86CDC5A-DA2F-4B3F-B49D-B7A10BDC2F0D}" srcOrd="0" destOrd="0" parTransId="{BA720F78-DD3C-4AB7-ADF6-4669780477A0}" sibTransId="{7FA7B9F2-FCF1-41FA-B901-60B8D7700FEE}"/>
    <dgm:cxn modelId="{71E16565-D357-4EF0-876E-2C938DB56073}" type="presOf" srcId="{61829B07-A152-4DC1-BBFC-2D823A9B776A}" destId="{716340A5-4F70-49F6-8982-077037D56BFE}" srcOrd="1" destOrd="0" presId="urn:microsoft.com/office/officeart/2005/8/layout/list1"/>
    <dgm:cxn modelId="{C9B18198-8B7C-458E-BE8E-2E0FE277813C}" srcId="{C9D430C9-C4BB-4CD7-A0A6-E14D596BBBE0}" destId="{61829B07-A152-4DC1-BBFC-2D823A9B776A}" srcOrd="1" destOrd="0" parTransId="{F134EC58-909E-4AA2-AE31-C528CFD14F55}" sibTransId="{20CDDF9D-CF87-4BEF-8516-DDA90E08E2D0}"/>
    <dgm:cxn modelId="{ED5F1B5B-F377-4CF2-A027-4A4F6199BA1B}" srcId="{1AEC30C7-8306-41EC-8EEE-5ECDCFF5201D}" destId="{FD8CB2C9-57BD-4D8B-BFA4-3A3A3619C64B}" srcOrd="1" destOrd="0" parTransId="{BBBCB52A-9B04-4AAE-BF52-40FC5C7EC2C8}" sibTransId="{6C2A4B28-86E0-4E53-950E-AEB0C62AAFA2}"/>
    <dgm:cxn modelId="{6959E94A-0B45-4381-B867-22DC0014CFBF}" srcId="{2F2CB3CF-D5FF-47CB-849D-5BD3FB5F03B6}" destId="{2608E809-5D22-4CAB-834C-EE1D38662FB3}" srcOrd="4" destOrd="0" parTransId="{BBD25EA1-B922-4BF9-902D-64A54F8512DE}" sibTransId="{975D3E69-B833-42E5-9EF0-B3C173B84ECE}"/>
    <dgm:cxn modelId="{4B6A04D5-456A-4C0D-9F6D-12210747AA4A}" type="presOf" srcId="{1AEC30C7-8306-41EC-8EEE-5ECDCFF5201D}" destId="{F7D0515F-8885-43EF-96D8-10929C107D28}" srcOrd="1" destOrd="0" presId="urn:microsoft.com/office/officeart/2005/8/layout/list1"/>
    <dgm:cxn modelId="{CE659C7C-E72C-4733-B326-DDF157CF6B6E}" srcId="{C9D430C9-C4BB-4CD7-A0A6-E14D596BBBE0}" destId="{1AEC30C7-8306-41EC-8EEE-5ECDCFF5201D}" srcOrd="0" destOrd="0" parTransId="{8D56D899-9CBD-44A8-A4C9-7A989060562D}" sibTransId="{0832BDF8-CE7A-4308-886E-33F38F4C6919}"/>
    <dgm:cxn modelId="{CD8D6BA0-0F8F-4944-BAAD-C39869ED426F}" srcId="{61829B07-A152-4DC1-BBFC-2D823A9B776A}" destId="{C228F9AF-9BF2-4EA2-9847-29987DD7E128}" srcOrd="0" destOrd="0" parTransId="{68E67CF0-BF01-4D89-8F24-70AEA8635FEF}" sibTransId="{9B11DC4B-C309-487C-8D57-266A3A8A0422}"/>
    <dgm:cxn modelId="{0EB3640E-20D5-4C52-829F-8122B7C0AA52}" srcId="{2F2CB3CF-D5FF-47CB-849D-5BD3FB5F03B6}" destId="{4D102066-5D27-4E31-82A4-EE4E498C40F4}" srcOrd="1" destOrd="0" parTransId="{FC2715C7-754C-460D-9B75-C0C8CD870B51}" sibTransId="{0E023DCE-FAC8-4B55-B35F-E32301737C03}"/>
    <dgm:cxn modelId="{1C6ADE68-2753-42E5-AB11-C0CC77B44BD4}" type="presOf" srcId="{2F2CB3CF-D5FF-47CB-849D-5BD3FB5F03B6}" destId="{0E41F777-0992-46CC-9DC2-58DB366525CC}" srcOrd="0" destOrd="3" presId="urn:microsoft.com/office/officeart/2005/8/layout/list1"/>
    <dgm:cxn modelId="{9F283A64-4266-4416-879E-4372A50D0AA1}" srcId="{2F2CB3CF-D5FF-47CB-849D-5BD3FB5F03B6}" destId="{F05925FB-9D04-4611-BFED-199E14199181}" srcOrd="0" destOrd="0" parTransId="{7E3DA4D7-21AE-468E-ADE3-BF364BE9AE53}" sibTransId="{89CCEA31-F4D3-44D4-9409-C7863915283C}"/>
    <dgm:cxn modelId="{354BF583-E493-43B9-A441-54C1BF9CB3B4}" type="presOf" srcId="{C228F9AF-9BF2-4EA2-9847-29987DD7E128}" destId="{79702891-B891-4881-B61B-76C767BB9344}" srcOrd="0" destOrd="0" presId="urn:microsoft.com/office/officeart/2005/8/layout/list1"/>
    <dgm:cxn modelId="{6156D2F1-586A-4F31-A47C-3BF200CC80EB}" type="presOf" srcId="{61829B07-A152-4DC1-BBFC-2D823A9B776A}" destId="{D720DCE7-82FC-471B-9D52-18BB0EF091ED}" srcOrd="0" destOrd="0" presId="urn:microsoft.com/office/officeart/2005/8/layout/list1"/>
    <dgm:cxn modelId="{C74EEE9C-AF2B-449E-83B6-C7D43E925322}" type="presOf" srcId="{6934FDB1-CACC-477C-AB9D-B7F906B90981}" destId="{0E41F777-0992-46CC-9DC2-58DB366525CC}" srcOrd="0" destOrd="7" presId="urn:microsoft.com/office/officeart/2005/8/layout/list1"/>
    <dgm:cxn modelId="{E107CB14-1420-4D9F-9EAF-29DE4C11A5A5}" type="presOf" srcId="{FD8CB2C9-57BD-4D8B-BFA4-3A3A3619C64B}" destId="{0E41F777-0992-46CC-9DC2-58DB366525CC}" srcOrd="0" destOrd="1" presId="urn:microsoft.com/office/officeart/2005/8/layout/list1"/>
    <dgm:cxn modelId="{E85CA7E2-251D-4D3A-BA96-F1B785583BEC}" srcId="{1AEC30C7-8306-41EC-8EEE-5ECDCFF5201D}" destId="{2F2CB3CF-D5FF-47CB-849D-5BD3FB5F03B6}" srcOrd="3" destOrd="0" parTransId="{50B01006-D4AD-4FAA-B004-66C0A662094D}" sibTransId="{C3F44202-7F83-43C2-8455-E2CF1D822947}"/>
    <dgm:cxn modelId="{7A81230B-24D0-4DB6-A07E-79493D38EC75}" type="presOf" srcId="{1AEC30C7-8306-41EC-8EEE-5ECDCFF5201D}" destId="{B0BEBE24-98F5-40C6-9FDE-87FA4C5E9C44}" srcOrd="0" destOrd="0" presId="urn:microsoft.com/office/officeart/2005/8/layout/list1"/>
    <dgm:cxn modelId="{A4B4740A-D32F-441F-A647-540B9D7BF25F}" type="presParOf" srcId="{B4403E54-F058-47AE-A0B9-0B7F89294E82}" destId="{4225E6BF-8D4C-468A-8595-9490C7A603AB}" srcOrd="0" destOrd="0" presId="urn:microsoft.com/office/officeart/2005/8/layout/list1"/>
    <dgm:cxn modelId="{7483DF83-745F-4533-81D5-3914B07F8237}" type="presParOf" srcId="{4225E6BF-8D4C-468A-8595-9490C7A603AB}" destId="{B0BEBE24-98F5-40C6-9FDE-87FA4C5E9C44}" srcOrd="0" destOrd="0" presId="urn:microsoft.com/office/officeart/2005/8/layout/list1"/>
    <dgm:cxn modelId="{37A535A1-8F38-491B-832E-5CF45A42EFC4}" type="presParOf" srcId="{4225E6BF-8D4C-468A-8595-9490C7A603AB}" destId="{F7D0515F-8885-43EF-96D8-10929C107D28}" srcOrd="1" destOrd="0" presId="urn:microsoft.com/office/officeart/2005/8/layout/list1"/>
    <dgm:cxn modelId="{E96A1D02-C071-40A9-81EC-39B414601FE3}" type="presParOf" srcId="{B4403E54-F058-47AE-A0B9-0B7F89294E82}" destId="{235A12CC-B52E-40EE-A995-584543D3D8AA}" srcOrd="1" destOrd="0" presId="urn:microsoft.com/office/officeart/2005/8/layout/list1"/>
    <dgm:cxn modelId="{2B242A66-B3AE-4390-9C2B-1357786A1DA1}" type="presParOf" srcId="{B4403E54-F058-47AE-A0B9-0B7F89294E82}" destId="{0E41F777-0992-46CC-9DC2-58DB366525CC}" srcOrd="2" destOrd="0" presId="urn:microsoft.com/office/officeart/2005/8/layout/list1"/>
    <dgm:cxn modelId="{AA41D704-A33E-4F22-8648-76EF77CCF287}" type="presParOf" srcId="{B4403E54-F058-47AE-A0B9-0B7F89294E82}" destId="{4C624952-3442-4E21-BA2C-8D0AF24745B7}" srcOrd="3" destOrd="0" presId="urn:microsoft.com/office/officeart/2005/8/layout/list1"/>
    <dgm:cxn modelId="{D21C76BD-8502-409F-8B9B-0262EE627C1D}" type="presParOf" srcId="{B4403E54-F058-47AE-A0B9-0B7F89294E82}" destId="{21ED330C-0FDE-4798-85FA-2E2FB8FF67CF}" srcOrd="4" destOrd="0" presId="urn:microsoft.com/office/officeart/2005/8/layout/list1"/>
    <dgm:cxn modelId="{E1FE509E-2490-40BF-8C01-6ED46317AF36}" type="presParOf" srcId="{21ED330C-0FDE-4798-85FA-2E2FB8FF67CF}" destId="{D720DCE7-82FC-471B-9D52-18BB0EF091ED}" srcOrd="0" destOrd="0" presId="urn:microsoft.com/office/officeart/2005/8/layout/list1"/>
    <dgm:cxn modelId="{E5AB75C4-EE68-40FB-9290-51F16F108549}" type="presParOf" srcId="{21ED330C-0FDE-4798-85FA-2E2FB8FF67CF}" destId="{716340A5-4F70-49F6-8982-077037D56BFE}" srcOrd="1" destOrd="0" presId="urn:microsoft.com/office/officeart/2005/8/layout/list1"/>
    <dgm:cxn modelId="{F5590DD0-F46C-4CBE-B4AB-C8A1931E7784}" type="presParOf" srcId="{B4403E54-F058-47AE-A0B9-0B7F89294E82}" destId="{F8C41026-F27A-41E6-B6A3-9D3E7C1C9474}" srcOrd="5" destOrd="0" presId="urn:microsoft.com/office/officeart/2005/8/layout/list1"/>
    <dgm:cxn modelId="{FC9F297E-9FDD-4B0C-8E5A-70B0E1EEA25A}" type="presParOf" srcId="{B4403E54-F058-47AE-A0B9-0B7F89294E82}" destId="{79702891-B891-4881-B61B-76C767BB934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78530-0892-46E0-B49B-FA7F02ED21B3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4E887-F9C2-4266-B02D-FBC5ECF77ED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1400" dirty="0"/>
            <a:t>Steady state </a:t>
          </a:r>
          <a:r>
            <a:rPr lang="en-US" sz="1400" b="0" dirty="0"/>
            <a:t>cost &amp; performance </a:t>
          </a:r>
          <a:r>
            <a:rPr lang="en-US" sz="1400" dirty="0"/>
            <a:t>optimization</a:t>
          </a:r>
        </a:p>
      </dgm:t>
    </dgm:pt>
    <dgm:pt modelId="{16B00CFE-FB48-422D-A962-CEB7405D4E3B}" type="parTrans" cxnId="{076AB0C9-1B10-48C1-A726-3879847FFE4E}">
      <dgm:prSet/>
      <dgm:spPr/>
      <dgm:t>
        <a:bodyPr/>
        <a:lstStyle/>
        <a:p>
          <a:endParaRPr lang="en-US" sz="2400"/>
        </a:p>
      </dgm:t>
    </dgm:pt>
    <dgm:pt modelId="{CE52EDD4-A424-4CE1-9713-D072353A9871}" type="sibTrans" cxnId="{076AB0C9-1B10-48C1-A726-3879847FFE4E}">
      <dgm:prSet custT="1"/>
      <dgm:spPr/>
      <dgm:t>
        <a:bodyPr/>
        <a:lstStyle/>
        <a:p>
          <a:endParaRPr lang="en-US" sz="1000"/>
        </a:p>
      </dgm:t>
    </dgm:pt>
    <dgm:pt modelId="{BDE6C957-741D-48F4-9A8C-9EA2573A8F9B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 lIns="36000" rIns="0"/>
        <a:lstStyle/>
        <a:p>
          <a:r>
            <a:rPr lang="en-US" sz="1400" dirty="0">
              <a:solidFill>
                <a:schemeClr val="bg1"/>
              </a:solidFill>
            </a:rPr>
            <a:t>Conversion to dynamic model</a:t>
          </a:r>
        </a:p>
      </dgm:t>
    </dgm:pt>
    <dgm:pt modelId="{4417F278-C291-4E6B-B1DA-6F9511AC1D6D}" type="parTrans" cxnId="{8616EEBA-C04D-46BD-A8DD-8A8EB450A6EC}">
      <dgm:prSet/>
      <dgm:spPr/>
      <dgm:t>
        <a:bodyPr/>
        <a:lstStyle/>
        <a:p>
          <a:endParaRPr lang="en-US" sz="2400"/>
        </a:p>
      </dgm:t>
    </dgm:pt>
    <dgm:pt modelId="{AD499050-934A-4AA0-9109-B83FE36B399F}" type="sibTrans" cxnId="{8616EEBA-C04D-46BD-A8DD-8A8EB450A6EC}">
      <dgm:prSet custT="1"/>
      <dgm:spPr/>
      <dgm:t>
        <a:bodyPr/>
        <a:lstStyle/>
        <a:p>
          <a:endParaRPr lang="en-US" sz="1000"/>
        </a:p>
      </dgm:t>
    </dgm:pt>
    <dgm:pt modelId="{38DF6DE6-67B8-4319-A1FC-4CEEF2B94DEB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Control design </a:t>
          </a:r>
        </a:p>
      </dgm:t>
    </dgm:pt>
    <dgm:pt modelId="{6FDF83E8-DD2F-41B8-9ADF-4306CD6FD705}" type="parTrans" cxnId="{8442C764-3329-46BA-BF75-593A3BC625C0}">
      <dgm:prSet/>
      <dgm:spPr/>
      <dgm:t>
        <a:bodyPr/>
        <a:lstStyle/>
        <a:p>
          <a:endParaRPr lang="en-US" sz="2400"/>
        </a:p>
      </dgm:t>
    </dgm:pt>
    <dgm:pt modelId="{86DF2391-748F-4D18-994D-7CAB824342C9}" type="sibTrans" cxnId="{8442C764-3329-46BA-BF75-593A3BC625C0}">
      <dgm:prSet/>
      <dgm:spPr/>
      <dgm:t>
        <a:bodyPr/>
        <a:lstStyle/>
        <a:p>
          <a:endParaRPr lang="en-US" sz="2400"/>
        </a:p>
      </dgm:t>
    </dgm:pt>
    <dgm:pt modelId="{5D990F8D-48A8-4099-8101-B6F5F0452C4D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Fluid preselection</a:t>
          </a:r>
        </a:p>
      </dgm:t>
    </dgm:pt>
    <dgm:pt modelId="{EAA42CFA-4BC5-4F0E-8961-E30F41BB9610}" type="parTrans" cxnId="{96772747-E612-47A9-9AE4-CD6B551E5A84}">
      <dgm:prSet/>
      <dgm:spPr/>
      <dgm:t>
        <a:bodyPr/>
        <a:lstStyle/>
        <a:p>
          <a:endParaRPr lang="en-US" sz="1200"/>
        </a:p>
      </dgm:t>
    </dgm:pt>
    <dgm:pt modelId="{1AE08D12-312A-45F5-95DF-F3D27958C962}" type="sibTrans" cxnId="{96772747-E612-47A9-9AE4-CD6B551E5A84}">
      <dgm:prSet/>
      <dgm:spPr/>
      <dgm:t>
        <a:bodyPr/>
        <a:lstStyle/>
        <a:p>
          <a:endParaRPr lang="en-US" sz="1200"/>
        </a:p>
      </dgm:t>
    </dgm:pt>
    <dgm:pt modelId="{192A8AE7-2030-42E0-BE0F-EA4EFC0A06AA}">
      <dgm:prSet phldrT="[Text]"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</a:rPr>
            <a:t>Automotive Use case</a:t>
          </a:r>
        </a:p>
      </dgm:t>
    </dgm:pt>
    <dgm:pt modelId="{936B4CF9-D620-4BFF-9BED-1CCA7B844FD5}" type="sibTrans" cxnId="{E352A549-5DA6-4005-9D6D-C61DE01371EB}">
      <dgm:prSet custT="1"/>
      <dgm:spPr/>
      <dgm:t>
        <a:bodyPr/>
        <a:lstStyle/>
        <a:p>
          <a:endParaRPr lang="en-US" sz="1000"/>
        </a:p>
      </dgm:t>
    </dgm:pt>
    <dgm:pt modelId="{71E58738-A9E5-45BD-8130-25D07295FED6}" type="parTrans" cxnId="{E352A549-5DA6-4005-9D6D-C61DE01371EB}">
      <dgm:prSet/>
      <dgm:spPr/>
      <dgm:t>
        <a:bodyPr/>
        <a:lstStyle/>
        <a:p>
          <a:endParaRPr lang="en-US" sz="2400"/>
        </a:p>
      </dgm:t>
    </dgm:pt>
    <dgm:pt modelId="{29B21DFD-9C01-47A9-9045-B954820F665A}" type="pres">
      <dgm:prSet presAssocID="{A2B78530-0892-46E0-B49B-FA7F02ED21B3}" presName="CompostProcess" presStyleCnt="0">
        <dgm:presLayoutVars>
          <dgm:dir/>
          <dgm:resizeHandles val="exact"/>
        </dgm:presLayoutVars>
      </dgm:prSet>
      <dgm:spPr/>
    </dgm:pt>
    <dgm:pt modelId="{109B4487-6796-4BF7-AF2B-F7AEC0993FCC}" type="pres">
      <dgm:prSet presAssocID="{A2B78530-0892-46E0-B49B-FA7F02ED21B3}" presName="arrow" presStyleLbl="bgShp" presStyleIdx="0" presStyleCnt="1" custScaleX="114069" custScaleY="100000"/>
      <dgm:spPr/>
    </dgm:pt>
    <dgm:pt modelId="{2096B1CD-11DE-439E-9E19-9F39F40CD5A2}" type="pres">
      <dgm:prSet presAssocID="{A2B78530-0892-46E0-B49B-FA7F02ED21B3}" presName="linearProcess" presStyleCnt="0"/>
      <dgm:spPr/>
    </dgm:pt>
    <dgm:pt modelId="{F1D7B550-7ADE-48A3-945F-DED9E70184D3}" type="pres">
      <dgm:prSet presAssocID="{192A8AE7-2030-42E0-BE0F-EA4EFC0A06AA}" presName="textNode" presStyleLbl="node1" presStyleIdx="0" presStyleCnt="5" custScaleX="105361">
        <dgm:presLayoutVars>
          <dgm:bulletEnabled val="1"/>
        </dgm:presLayoutVars>
      </dgm:prSet>
      <dgm:spPr/>
    </dgm:pt>
    <dgm:pt modelId="{4C61F5F7-C87E-473D-97DC-8C57E9AD64C8}" type="pres">
      <dgm:prSet presAssocID="{936B4CF9-D620-4BFF-9BED-1CCA7B844FD5}" presName="sibTrans" presStyleCnt="0"/>
      <dgm:spPr/>
    </dgm:pt>
    <dgm:pt modelId="{B7705771-12D0-4D40-90AE-9C4DB009F30B}" type="pres">
      <dgm:prSet presAssocID="{5D990F8D-48A8-4099-8101-B6F5F0452C4D}" presName="textNode" presStyleLbl="node1" presStyleIdx="1" presStyleCnt="5" custScaleX="107859">
        <dgm:presLayoutVars>
          <dgm:bulletEnabled val="1"/>
        </dgm:presLayoutVars>
      </dgm:prSet>
      <dgm:spPr/>
    </dgm:pt>
    <dgm:pt modelId="{494366C4-D14A-4424-8880-11C5258220D9}" type="pres">
      <dgm:prSet presAssocID="{1AE08D12-312A-45F5-95DF-F3D27958C962}" presName="sibTrans" presStyleCnt="0"/>
      <dgm:spPr/>
    </dgm:pt>
    <dgm:pt modelId="{C0CA515D-1069-4F94-B9A9-6D8B96292139}" type="pres">
      <dgm:prSet presAssocID="{B044E887-F9C2-4266-B02D-FBC5ECF77ED7}" presName="textNode" presStyleLbl="node1" presStyleIdx="2" presStyleCnt="5" custScaleX="120586">
        <dgm:presLayoutVars>
          <dgm:bulletEnabled val="1"/>
        </dgm:presLayoutVars>
      </dgm:prSet>
      <dgm:spPr/>
    </dgm:pt>
    <dgm:pt modelId="{1999764E-8D35-4594-A709-82572978C348}" type="pres">
      <dgm:prSet presAssocID="{CE52EDD4-A424-4CE1-9713-D072353A9871}" presName="sibTrans" presStyleCnt="0"/>
      <dgm:spPr/>
    </dgm:pt>
    <dgm:pt modelId="{2CDB4DD6-331F-4DC0-BB74-B65CDEECB67E}" type="pres">
      <dgm:prSet presAssocID="{BDE6C957-741D-48F4-9A8C-9EA2573A8F9B}" presName="textNode" presStyleLbl="node1" presStyleIdx="3" presStyleCnt="5">
        <dgm:presLayoutVars>
          <dgm:bulletEnabled val="1"/>
        </dgm:presLayoutVars>
      </dgm:prSet>
      <dgm:spPr/>
    </dgm:pt>
    <dgm:pt modelId="{41A540A2-9811-4C1D-9F21-4C112C31DD91}" type="pres">
      <dgm:prSet presAssocID="{AD499050-934A-4AA0-9109-B83FE36B399F}" presName="sibTrans" presStyleCnt="0"/>
      <dgm:spPr/>
    </dgm:pt>
    <dgm:pt modelId="{A6CA5BFF-DAED-4A9D-A187-26212258FA45}" type="pres">
      <dgm:prSet presAssocID="{38DF6DE6-67B8-4319-A1FC-4CEEF2B94DEB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6772747-E612-47A9-9AE4-CD6B551E5A84}" srcId="{A2B78530-0892-46E0-B49B-FA7F02ED21B3}" destId="{5D990F8D-48A8-4099-8101-B6F5F0452C4D}" srcOrd="1" destOrd="0" parTransId="{EAA42CFA-4BC5-4F0E-8961-E30F41BB9610}" sibTransId="{1AE08D12-312A-45F5-95DF-F3D27958C962}"/>
    <dgm:cxn modelId="{9A9C028C-BB80-4158-94FC-EEFDAE524CD5}" type="presOf" srcId="{A2B78530-0892-46E0-B49B-FA7F02ED21B3}" destId="{29B21DFD-9C01-47A9-9045-B954820F665A}" srcOrd="0" destOrd="0" presId="urn:microsoft.com/office/officeart/2005/8/layout/hProcess9"/>
    <dgm:cxn modelId="{076AB0C9-1B10-48C1-A726-3879847FFE4E}" srcId="{A2B78530-0892-46E0-B49B-FA7F02ED21B3}" destId="{B044E887-F9C2-4266-B02D-FBC5ECF77ED7}" srcOrd="2" destOrd="0" parTransId="{16B00CFE-FB48-422D-A962-CEB7405D4E3B}" sibTransId="{CE52EDD4-A424-4CE1-9713-D072353A9871}"/>
    <dgm:cxn modelId="{41781A09-7392-482C-9858-DF0155D508D0}" type="presOf" srcId="{192A8AE7-2030-42E0-BE0F-EA4EFC0A06AA}" destId="{F1D7B550-7ADE-48A3-945F-DED9E70184D3}" srcOrd="0" destOrd="0" presId="urn:microsoft.com/office/officeart/2005/8/layout/hProcess9"/>
    <dgm:cxn modelId="{8616EEBA-C04D-46BD-A8DD-8A8EB450A6EC}" srcId="{A2B78530-0892-46E0-B49B-FA7F02ED21B3}" destId="{BDE6C957-741D-48F4-9A8C-9EA2573A8F9B}" srcOrd="3" destOrd="0" parTransId="{4417F278-C291-4E6B-B1DA-6F9511AC1D6D}" sibTransId="{AD499050-934A-4AA0-9109-B83FE36B399F}"/>
    <dgm:cxn modelId="{AC0EF516-D84A-4A42-A7C7-1B2531E2AABE}" type="presOf" srcId="{5D990F8D-48A8-4099-8101-B6F5F0452C4D}" destId="{B7705771-12D0-4D40-90AE-9C4DB009F30B}" srcOrd="0" destOrd="0" presId="urn:microsoft.com/office/officeart/2005/8/layout/hProcess9"/>
    <dgm:cxn modelId="{E352A549-5DA6-4005-9D6D-C61DE01371EB}" srcId="{A2B78530-0892-46E0-B49B-FA7F02ED21B3}" destId="{192A8AE7-2030-42E0-BE0F-EA4EFC0A06AA}" srcOrd="0" destOrd="0" parTransId="{71E58738-A9E5-45BD-8130-25D07295FED6}" sibTransId="{936B4CF9-D620-4BFF-9BED-1CCA7B844FD5}"/>
    <dgm:cxn modelId="{8442C764-3329-46BA-BF75-593A3BC625C0}" srcId="{A2B78530-0892-46E0-B49B-FA7F02ED21B3}" destId="{38DF6DE6-67B8-4319-A1FC-4CEEF2B94DEB}" srcOrd="4" destOrd="0" parTransId="{6FDF83E8-DD2F-41B8-9ADF-4306CD6FD705}" sibTransId="{86DF2391-748F-4D18-994D-7CAB824342C9}"/>
    <dgm:cxn modelId="{0913B939-BFE7-41F9-B5B4-E01862F5B30E}" type="presOf" srcId="{BDE6C957-741D-48F4-9A8C-9EA2573A8F9B}" destId="{2CDB4DD6-331F-4DC0-BB74-B65CDEECB67E}" srcOrd="0" destOrd="0" presId="urn:microsoft.com/office/officeart/2005/8/layout/hProcess9"/>
    <dgm:cxn modelId="{D87C99A0-0007-4DBB-9BB1-2DB971121736}" type="presOf" srcId="{38DF6DE6-67B8-4319-A1FC-4CEEF2B94DEB}" destId="{A6CA5BFF-DAED-4A9D-A187-26212258FA45}" srcOrd="0" destOrd="0" presId="urn:microsoft.com/office/officeart/2005/8/layout/hProcess9"/>
    <dgm:cxn modelId="{9E7FA5B6-4B96-454D-9318-96419A8FA581}" type="presOf" srcId="{B044E887-F9C2-4266-B02D-FBC5ECF77ED7}" destId="{C0CA515D-1069-4F94-B9A9-6D8B96292139}" srcOrd="0" destOrd="0" presId="urn:microsoft.com/office/officeart/2005/8/layout/hProcess9"/>
    <dgm:cxn modelId="{97BF84B5-FD80-45CF-9DCD-D99CF89CA5CF}" type="presParOf" srcId="{29B21DFD-9C01-47A9-9045-B954820F665A}" destId="{109B4487-6796-4BF7-AF2B-F7AEC0993FCC}" srcOrd="0" destOrd="0" presId="urn:microsoft.com/office/officeart/2005/8/layout/hProcess9"/>
    <dgm:cxn modelId="{FCBF441A-AAFD-49F3-B695-09CE60D42890}" type="presParOf" srcId="{29B21DFD-9C01-47A9-9045-B954820F665A}" destId="{2096B1CD-11DE-439E-9E19-9F39F40CD5A2}" srcOrd="1" destOrd="0" presId="urn:microsoft.com/office/officeart/2005/8/layout/hProcess9"/>
    <dgm:cxn modelId="{98343D0F-C5B5-4530-8E52-D4792888A1D2}" type="presParOf" srcId="{2096B1CD-11DE-439E-9E19-9F39F40CD5A2}" destId="{F1D7B550-7ADE-48A3-945F-DED9E70184D3}" srcOrd="0" destOrd="0" presId="urn:microsoft.com/office/officeart/2005/8/layout/hProcess9"/>
    <dgm:cxn modelId="{B606D1CF-A8CE-4FA7-80EB-289A1ACAD0CE}" type="presParOf" srcId="{2096B1CD-11DE-439E-9E19-9F39F40CD5A2}" destId="{4C61F5F7-C87E-473D-97DC-8C57E9AD64C8}" srcOrd="1" destOrd="0" presId="urn:microsoft.com/office/officeart/2005/8/layout/hProcess9"/>
    <dgm:cxn modelId="{B9EE0EA6-D330-429C-9B62-9FC50CB8A389}" type="presParOf" srcId="{2096B1CD-11DE-439E-9E19-9F39F40CD5A2}" destId="{B7705771-12D0-4D40-90AE-9C4DB009F30B}" srcOrd="2" destOrd="0" presId="urn:microsoft.com/office/officeart/2005/8/layout/hProcess9"/>
    <dgm:cxn modelId="{3DE47134-E31E-4B95-BFCB-5459016A3ED5}" type="presParOf" srcId="{2096B1CD-11DE-439E-9E19-9F39F40CD5A2}" destId="{494366C4-D14A-4424-8880-11C5258220D9}" srcOrd="3" destOrd="0" presId="urn:microsoft.com/office/officeart/2005/8/layout/hProcess9"/>
    <dgm:cxn modelId="{F5A3B36F-7D91-4006-92EF-37E36022268E}" type="presParOf" srcId="{2096B1CD-11DE-439E-9E19-9F39F40CD5A2}" destId="{C0CA515D-1069-4F94-B9A9-6D8B96292139}" srcOrd="4" destOrd="0" presId="urn:microsoft.com/office/officeart/2005/8/layout/hProcess9"/>
    <dgm:cxn modelId="{DDAEE4EF-6EFA-4256-85B9-15552D956DC2}" type="presParOf" srcId="{2096B1CD-11DE-439E-9E19-9F39F40CD5A2}" destId="{1999764E-8D35-4594-A709-82572978C348}" srcOrd="5" destOrd="0" presId="urn:microsoft.com/office/officeart/2005/8/layout/hProcess9"/>
    <dgm:cxn modelId="{3952B0B4-5E43-4574-A39E-1113F15EFC84}" type="presParOf" srcId="{2096B1CD-11DE-439E-9E19-9F39F40CD5A2}" destId="{2CDB4DD6-331F-4DC0-BB74-B65CDEECB67E}" srcOrd="6" destOrd="0" presId="urn:microsoft.com/office/officeart/2005/8/layout/hProcess9"/>
    <dgm:cxn modelId="{6AB618CB-89BB-435A-B4BF-A9628414A8FA}" type="presParOf" srcId="{2096B1CD-11DE-439E-9E19-9F39F40CD5A2}" destId="{41A540A2-9811-4C1D-9F21-4C112C31DD91}" srcOrd="7" destOrd="0" presId="urn:microsoft.com/office/officeart/2005/8/layout/hProcess9"/>
    <dgm:cxn modelId="{CFE91F90-D65B-458C-9298-8B8298DA6E89}" type="presParOf" srcId="{2096B1CD-11DE-439E-9E19-9F39F40CD5A2}" destId="{A6CA5BFF-DAED-4A9D-A187-26212258FA45}" srcOrd="8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1F777-0992-46CC-9DC2-58DB366525CC}">
      <dsp:nvSpPr>
        <dsp:cNvPr id="0" name=""/>
        <dsp:cNvSpPr/>
      </dsp:nvSpPr>
      <dsp:spPr>
        <a:xfrm>
          <a:off x="0" y="132977"/>
          <a:ext cx="8797771" cy="346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805" tIns="416560" rIns="6828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Develop an ORC design methodology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Applicable to automotive waste heat recovery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Costs vs. performance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Assist the design engineer with: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Fluid selection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Topology selection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Component sizing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Control design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(Dynamic) performance evaluation</a:t>
          </a:r>
        </a:p>
      </dsp:txBody>
      <dsp:txXfrm>
        <a:off x="0" y="132977"/>
        <a:ext cx="8797771" cy="3465000"/>
      </dsp:txXfrm>
    </dsp:sp>
    <dsp:sp modelId="{F7D0515F-8885-43EF-96D8-10929C107D28}">
      <dsp:nvSpPr>
        <dsp:cNvPr id="0" name=""/>
        <dsp:cNvSpPr/>
      </dsp:nvSpPr>
      <dsp:spPr>
        <a:xfrm>
          <a:off x="439888" y="12210"/>
          <a:ext cx="6158439" cy="41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4" tIns="0" rIns="232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Energy conscious design for waste heat recovery</a:t>
          </a:r>
        </a:p>
      </dsp:txBody>
      <dsp:txXfrm>
        <a:off x="460194" y="32516"/>
        <a:ext cx="6117827" cy="375354"/>
      </dsp:txXfrm>
    </dsp:sp>
    <dsp:sp modelId="{79702891-B891-4881-B61B-76C767BB9344}">
      <dsp:nvSpPr>
        <dsp:cNvPr id="0" name=""/>
        <dsp:cNvSpPr/>
      </dsp:nvSpPr>
      <dsp:spPr>
        <a:xfrm>
          <a:off x="0" y="3749088"/>
          <a:ext cx="8797771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2805" tIns="416560" rIns="68280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/>
            <a:t> </a:t>
          </a:r>
          <a:br>
            <a:rPr lang="en-US" sz="2000" kern="1200" dirty="0"/>
          </a:br>
          <a:endParaRPr lang="en-US" sz="2000" kern="1200" dirty="0"/>
        </a:p>
      </dsp:txBody>
      <dsp:txXfrm>
        <a:off x="0" y="3749088"/>
        <a:ext cx="8797771" cy="1134000"/>
      </dsp:txXfrm>
    </dsp:sp>
    <dsp:sp modelId="{716340A5-4F70-49F6-8982-077037D56BFE}">
      <dsp:nvSpPr>
        <dsp:cNvPr id="0" name=""/>
        <dsp:cNvSpPr/>
      </dsp:nvSpPr>
      <dsp:spPr>
        <a:xfrm>
          <a:off x="439888" y="3705977"/>
          <a:ext cx="6158439" cy="3383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774" tIns="0" rIns="232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Partners</a:t>
          </a:r>
        </a:p>
      </dsp:txBody>
      <dsp:txXfrm>
        <a:off x="456403" y="3722492"/>
        <a:ext cx="6125409" cy="3052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B4487-6796-4BF7-AF2B-F7AEC0993FCC}">
      <dsp:nvSpPr>
        <dsp:cNvPr id="0" name=""/>
        <dsp:cNvSpPr/>
      </dsp:nvSpPr>
      <dsp:spPr>
        <a:xfrm>
          <a:off x="95794" y="0"/>
          <a:ext cx="6107853" cy="305670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7B550-7ADE-48A3-945F-DED9E70184D3}">
      <dsp:nvSpPr>
        <dsp:cNvPr id="0" name=""/>
        <dsp:cNvSpPr/>
      </dsp:nvSpPr>
      <dsp:spPr>
        <a:xfrm>
          <a:off x="2444" y="917012"/>
          <a:ext cx="1104464" cy="122268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Automotive Use case</a:t>
          </a:r>
        </a:p>
      </dsp:txBody>
      <dsp:txXfrm>
        <a:off x="56359" y="970927"/>
        <a:ext cx="996634" cy="1114853"/>
      </dsp:txXfrm>
    </dsp:sp>
    <dsp:sp modelId="{B7705771-12D0-4D40-90AE-9C4DB009F30B}">
      <dsp:nvSpPr>
        <dsp:cNvPr id="0" name=""/>
        <dsp:cNvSpPr/>
      </dsp:nvSpPr>
      <dsp:spPr>
        <a:xfrm>
          <a:off x="1281619" y="917012"/>
          <a:ext cx="1130649" cy="122268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Fluid preselection</a:t>
          </a:r>
        </a:p>
      </dsp:txBody>
      <dsp:txXfrm>
        <a:off x="1336813" y="972206"/>
        <a:ext cx="1020261" cy="1112295"/>
      </dsp:txXfrm>
    </dsp:sp>
    <dsp:sp modelId="{C0CA515D-1069-4F94-B9A9-6D8B96292139}">
      <dsp:nvSpPr>
        <dsp:cNvPr id="0" name=""/>
        <dsp:cNvSpPr/>
      </dsp:nvSpPr>
      <dsp:spPr>
        <a:xfrm>
          <a:off x="2586980" y="917012"/>
          <a:ext cx="1264062" cy="1222683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Steady state </a:t>
          </a:r>
          <a:r>
            <a:rPr lang="en-US" sz="1400" b="0" kern="1200" dirty="0"/>
            <a:t>cost &amp; performance </a:t>
          </a:r>
          <a:r>
            <a:rPr lang="en-US" sz="1400" kern="1200" dirty="0"/>
            <a:t>optimization</a:t>
          </a:r>
        </a:p>
      </dsp:txBody>
      <dsp:txXfrm>
        <a:off x="2646666" y="976698"/>
        <a:ext cx="1144690" cy="1103311"/>
      </dsp:txXfrm>
    </dsp:sp>
    <dsp:sp modelId="{2CDB4DD6-331F-4DC0-BB74-B65CDEECB67E}">
      <dsp:nvSpPr>
        <dsp:cNvPr id="0" name=""/>
        <dsp:cNvSpPr/>
      </dsp:nvSpPr>
      <dsp:spPr>
        <a:xfrm>
          <a:off x="4025753" y="917012"/>
          <a:ext cx="1048266" cy="1222683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6000" tIns="53340" rIns="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Conversion to dynamic model</a:t>
          </a:r>
        </a:p>
      </dsp:txBody>
      <dsp:txXfrm>
        <a:off x="4076925" y="968184"/>
        <a:ext cx="945922" cy="1120339"/>
      </dsp:txXfrm>
    </dsp:sp>
    <dsp:sp modelId="{A6CA5BFF-DAED-4A9D-A187-26212258FA45}">
      <dsp:nvSpPr>
        <dsp:cNvPr id="0" name=""/>
        <dsp:cNvSpPr/>
      </dsp:nvSpPr>
      <dsp:spPr>
        <a:xfrm>
          <a:off x="5248731" y="917012"/>
          <a:ext cx="1048266" cy="1222683"/>
        </a:xfrm>
        <a:prstGeom prst="roundRect">
          <a:avLst/>
        </a:prstGeom>
        <a:solidFill>
          <a:schemeClr val="bg1"/>
        </a:solidFill>
        <a:ln w="38100" cap="flat" cmpd="sng" algn="ctr">
          <a:solidFill>
            <a:schemeClr val="accen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</a:rPr>
            <a:t>Control design </a:t>
          </a:r>
        </a:p>
      </dsp:txBody>
      <dsp:txXfrm>
        <a:off x="5299903" y="968184"/>
        <a:ext cx="945922" cy="1120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A49C-F267-A14E-8BD3-349BD4D26923}" type="datetimeFigureOut">
              <a:rPr lang="fr-FR" smtClean="0"/>
              <a:pPr/>
              <a:t>18/08/2016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B2C46-5B3F-5440-84A8-55F5C3B012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1017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28209-6355-6C46-A265-180AB7DB93EE}" type="datetimeFigureOut">
              <a:rPr lang="fr-FR" smtClean="0"/>
              <a:pPr/>
              <a:t>18/08/2016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5AF8A-ECDF-424D-9594-161C78924C5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960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340209"/>
            <a:ext cx="77724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95984"/>
            <a:ext cx="6400800" cy="1752600"/>
          </a:xfrm>
        </p:spPr>
        <p:txBody>
          <a:bodyPr/>
          <a:lstStyle>
            <a:lvl1pPr marL="0" indent="0" algn="ctr">
              <a:buNone/>
              <a:defRPr sz="32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159873"/>
            <a:ext cx="2400300" cy="695259"/>
          </a:xfrm>
          <a:prstGeom prst="rect">
            <a:avLst/>
          </a:prstGeom>
        </p:spPr>
      </p:pic>
      <p:sp>
        <p:nvSpPr>
          <p:cNvPr id="9" name="Sous-titre 2"/>
          <p:cNvSpPr txBox="1">
            <a:spLocks/>
          </p:cNvSpPr>
          <p:nvPr userDrawn="1"/>
        </p:nvSpPr>
        <p:spPr>
          <a:xfrm>
            <a:off x="1371600" y="5588000"/>
            <a:ext cx="6400800" cy="640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Engine ORC Consortium Workshop</a:t>
            </a:r>
          </a:p>
          <a:p>
            <a:r>
              <a:rPr lang="en-US" sz="2000" dirty="0"/>
              <a:t>September</a:t>
            </a:r>
            <a:r>
              <a:rPr lang="en-US" sz="2000" baseline="0" dirty="0"/>
              <a:t> 14-16, Belfast, Northern Ireland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4977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12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500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79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05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72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292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2nd AORC workshop, Denver 2015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59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326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156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04872B-81FB-1844-9437-1845F0840AD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74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10910" y="51544"/>
            <a:ext cx="6586917" cy="720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Cliquez</a:t>
            </a:r>
            <a:r>
              <a:rPr lang="en-US" noProof="0" dirty="0"/>
              <a:t> et </a:t>
            </a:r>
            <a:r>
              <a:rPr lang="en-US" noProof="0" dirty="0" err="1"/>
              <a:t>modifiez</a:t>
            </a:r>
            <a:r>
              <a:rPr lang="en-US" noProof="0" dirty="0"/>
              <a:t> le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18438"/>
            <a:ext cx="8229600" cy="4907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les styles du </a:t>
            </a:r>
            <a:r>
              <a:rPr lang="en-US" noProof="0" dirty="0" err="1"/>
              <a:t>texte</a:t>
            </a:r>
            <a:r>
              <a:rPr lang="en-US" noProof="0" dirty="0"/>
              <a:t> du masque</a:t>
            </a:r>
          </a:p>
          <a:p>
            <a:pPr lvl="1"/>
            <a:r>
              <a:rPr lang="en-US" noProof="0" dirty="0" err="1"/>
              <a:t>Deuxième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Troisième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Quatrième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Cinquième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fr-FR" dirty="0"/>
              <a:t>2nd AORC workshop, Denver 2015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05FDF2D6-F856-4DB5-94C1-D066854F099D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 flipV="1">
            <a:off x="0" y="6305550"/>
            <a:ext cx="914400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12700" y="988610"/>
            <a:ext cx="91313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0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diagramData" Target="../diagrams/data2.xml"/><Relationship Id="rId17" Type="http://schemas.openxmlformats.org/officeDocument/2006/relationships/image" Target="../media/image8.jpg"/><Relationship Id="rId2" Type="http://schemas.openxmlformats.org/officeDocument/2006/relationships/diagramData" Target="../diagrams/data1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2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Relationship Id="rId1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MODELING OF WASTE HEAT RECOVERY ORC SYSTEMS IN THE AMESIM PLATFORM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095984"/>
            <a:ext cx="6400800" cy="2110000"/>
          </a:xfrm>
        </p:spPr>
        <p:txBody>
          <a:bodyPr>
            <a:normAutofit fontScale="47500" lnSpcReduction="20000"/>
          </a:bodyPr>
          <a:lstStyle/>
          <a:p>
            <a:r>
              <a:rPr lang="en-US" sz="4200" b="1" dirty="0"/>
              <a:t>L. </a:t>
            </a:r>
            <a:r>
              <a:rPr lang="en-US" sz="4200" b="1" dirty="0" err="1"/>
              <a:t>Guillaume</a:t>
            </a:r>
            <a:r>
              <a:rPr lang="en-US" sz="4200" b="1" baseline="30000" dirty="0" err="1"/>
              <a:t>a</a:t>
            </a:r>
            <a:r>
              <a:rPr lang="en-US" sz="4200" b="1" dirty="0"/>
              <a:t>, B. </a:t>
            </a:r>
            <a:r>
              <a:rPr lang="en-US" sz="4200" b="1" dirty="0" err="1"/>
              <a:t>Ameel</a:t>
            </a:r>
            <a:r>
              <a:rPr lang="en-US" sz="4200" b="1" baseline="30000" dirty="0" err="1"/>
              <a:t>b</a:t>
            </a:r>
            <a:r>
              <a:rPr lang="en-US" sz="4200" b="1" dirty="0"/>
              <a:t>, C. </a:t>
            </a:r>
            <a:r>
              <a:rPr lang="en-US" sz="4200" b="1" dirty="0" err="1"/>
              <a:t>Criens</a:t>
            </a:r>
            <a:r>
              <a:rPr lang="en-US" sz="4200" b="1" baseline="30000" dirty="0" err="1"/>
              <a:t>c</a:t>
            </a:r>
            <a:r>
              <a:rPr lang="en-US" sz="4200" b="1" dirty="0"/>
              <a:t>, I. </a:t>
            </a:r>
            <a:r>
              <a:rPr lang="en-US" sz="4200" b="1" dirty="0" err="1"/>
              <a:t>Siera</a:t>
            </a:r>
            <a:r>
              <a:rPr lang="en-US" sz="4200" b="1" baseline="30000" dirty="0" err="1"/>
              <a:t>c</a:t>
            </a:r>
            <a:r>
              <a:rPr lang="en-US" sz="4200" b="1" dirty="0"/>
              <a:t>, D. </a:t>
            </a:r>
            <a:r>
              <a:rPr lang="en-US" sz="4200" b="1" dirty="0" err="1"/>
              <a:t>Maes</a:t>
            </a:r>
            <a:r>
              <a:rPr lang="en-US" sz="4200" b="1" baseline="30000" dirty="0" err="1"/>
              <a:t>c</a:t>
            </a:r>
            <a:r>
              <a:rPr lang="en-US" sz="4200" b="1" dirty="0"/>
              <a:t>, A. </a:t>
            </a:r>
            <a:r>
              <a:rPr lang="en-US" sz="4200" b="1" dirty="0" err="1"/>
              <a:t>Hernandez</a:t>
            </a:r>
            <a:r>
              <a:rPr lang="en-US" sz="4200" b="1" baseline="30000" dirty="0" err="1"/>
              <a:t>d</a:t>
            </a:r>
            <a:r>
              <a:rPr lang="en-US" sz="4200" b="1" dirty="0"/>
              <a:t>, M. De </a:t>
            </a:r>
            <a:r>
              <a:rPr lang="en-US" sz="4200" b="1" dirty="0" err="1"/>
              <a:t>Paepe</a:t>
            </a:r>
            <a:r>
              <a:rPr lang="en-US" sz="4200" b="1" baseline="30000" dirty="0" err="1"/>
              <a:t>b,c</a:t>
            </a:r>
            <a:r>
              <a:rPr lang="en-US" sz="4200" b="1" dirty="0"/>
              <a:t>, V. </a:t>
            </a:r>
            <a:r>
              <a:rPr lang="en-US" sz="4200" b="1" dirty="0" err="1"/>
              <a:t>Lemort</a:t>
            </a:r>
            <a:r>
              <a:rPr lang="en-US" sz="4200" b="1" baseline="30000" dirty="0" err="1"/>
              <a:t>a</a:t>
            </a:r>
            <a:endParaRPr lang="en-US" sz="4200" b="1" baseline="30000" dirty="0"/>
          </a:p>
          <a:p>
            <a:endParaRPr lang="en-US" b="1" baseline="30000" dirty="0"/>
          </a:p>
          <a:p>
            <a:r>
              <a:rPr lang="en-US" sz="2900" baseline="30000" dirty="0" err="1"/>
              <a:t>a</a:t>
            </a:r>
            <a:r>
              <a:rPr lang="en-US" sz="2900" dirty="0" err="1"/>
              <a:t>Department</a:t>
            </a:r>
            <a:r>
              <a:rPr lang="en-US" sz="2900" dirty="0"/>
              <a:t> of A&amp;M, Thermodynamics laboratory, University of Liege, Belgium</a:t>
            </a:r>
          </a:p>
          <a:p>
            <a:r>
              <a:rPr lang="en-US" sz="2900" baseline="30000" dirty="0"/>
              <a:t>b</a:t>
            </a:r>
            <a:r>
              <a:rPr lang="en-US" sz="2900" dirty="0"/>
              <a:t> Department of Flow, heat and combustion mechanics, Ghent University, Belgium</a:t>
            </a:r>
          </a:p>
          <a:p>
            <a:r>
              <a:rPr lang="en-US" sz="2900" baseline="30000" dirty="0"/>
              <a:t>c</a:t>
            </a:r>
            <a:r>
              <a:rPr lang="en-US" sz="2900" dirty="0"/>
              <a:t> Flanders Make, </a:t>
            </a:r>
            <a:r>
              <a:rPr lang="en-US" sz="2900" dirty="0" err="1"/>
              <a:t>Lommel</a:t>
            </a:r>
            <a:r>
              <a:rPr lang="en-US" sz="2900" dirty="0"/>
              <a:t>, Belgium</a:t>
            </a:r>
          </a:p>
          <a:p>
            <a:r>
              <a:rPr lang="en-US" sz="2900" baseline="30000" dirty="0"/>
              <a:t>d</a:t>
            </a:r>
            <a:r>
              <a:rPr lang="en-US" sz="2900" dirty="0"/>
              <a:t> Department of Electrical energy, Systems and Automation, Ghent University, Belgium</a:t>
            </a:r>
          </a:p>
          <a:p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43889" y="112889"/>
            <a:ext cx="197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err="1"/>
              <a:t>Introduce</a:t>
            </a:r>
            <a:r>
              <a:rPr lang="fr-FR" i="1" dirty="0"/>
              <a:t> </a:t>
            </a:r>
            <a:r>
              <a:rPr lang="fr-FR" i="1" dirty="0" err="1"/>
              <a:t>your</a:t>
            </a:r>
            <a:r>
              <a:rPr lang="fr-FR" i="1" dirty="0"/>
              <a:t> </a:t>
            </a:r>
            <a:r>
              <a:rPr lang="fr-FR" i="1" dirty="0" err="1"/>
              <a:t>company</a:t>
            </a:r>
            <a:r>
              <a:rPr lang="fr-FR" i="1" dirty="0"/>
              <a:t> logo </a:t>
            </a:r>
            <a:r>
              <a:rPr lang="fr-FR" i="1" dirty="0" err="1"/>
              <a:t>here</a:t>
            </a:r>
            <a:endParaRPr lang="fr-FR" i="1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185" y="39885"/>
            <a:ext cx="2886478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496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20" name="ZoneTexte 19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e 21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23" name="Rectangle : coins arrondis 22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Parametrization and steady state comparison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Parameters Definition</a:t>
            </a:r>
            <a:br>
              <a:rPr lang="en-US" sz="3600" dirty="0"/>
            </a:br>
            <a:r>
              <a:rPr lang="en-US" sz="2400" i="1" dirty="0"/>
              <a:t>Interface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0530" y="1698471"/>
            <a:ext cx="8229600" cy="490772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Parametrization process</a:t>
            </a:r>
          </a:p>
          <a:p>
            <a:pPr lvl="1"/>
            <a:r>
              <a:rPr lang="en-US" sz="1800" dirty="0"/>
              <a:t>Geometry of the components</a:t>
            </a:r>
          </a:p>
          <a:p>
            <a:pPr lvl="1"/>
            <a:r>
              <a:rPr lang="en-US" sz="1800" dirty="0"/>
              <a:t>Initial values</a:t>
            </a:r>
          </a:p>
          <a:p>
            <a:pPr lvl="1"/>
            <a:r>
              <a:rPr lang="en-US" sz="1800" dirty="0"/>
              <a:t>Heat transfer correlations for the heat exchangers</a:t>
            </a:r>
          </a:p>
          <a:p>
            <a:r>
              <a:rPr lang="en-US" sz="2000" dirty="0"/>
              <a:t>To validate the dynamic models against the steady-state model</a:t>
            </a:r>
          </a:p>
          <a:p>
            <a:pPr lvl="1"/>
            <a:r>
              <a:rPr lang="en-US" sz="1800" dirty="0"/>
              <a:t>Input conditions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328846" y="1751249"/>
            <a:ext cx="8503920" cy="1233562"/>
            <a:chOff x="266700" y="2028676"/>
            <a:chExt cx="8503920" cy="1233562"/>
          </a:xfrm>
        </p:grpSpPr>
        <p:sp>
          <p:nvSpPr>
            <p:cNvPr id="10" name="Rounded Rectangle 3"/>
            <p:cNvSpPr/>
            <p:nvPr/>
          </p:nvSpPr>
          <p:spPr>
            <a:xfrm>
              <a:off x="266700" y="2043038"/>
              <a:ext cx="1981200" cy="1219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6"/>
            <p:cNvSpPr/>
            <p:nvPr/>
          </p:nvSpPr>
          <p:spPr>
            <a:xfrm>
              <a:off x="3390900" y="2043038"/>
              <a:ext cx="2118360" cy="1219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5"/>
            <p:cNvCxnSpPr>
              <a:stCxn id="10" idx="3"/>
              <a:endCxn id="11" idx="1"/>
            </p:cNvCxnSpPr>
            <p:nvPr/>
          </p:nvCxnSpPr>
          <p:spPr>
            <a:xfrm>
              <a:off x="2247900" y="2652638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6"/>
            <p:cNvSpPr/>
            <p:nvPr/>
          </p:nvSpPr>
          <p:spPr>
            <a:xfrm>
              <a:off x="6652260" y="2028676"/>
              <a:ext cx="2118360" cy="12192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5"/>
            <p:cNvCxnSpPr>
              <a:endCxn id="13" idx="1"/>
            </p:cNvCxnSpPr>
            <p:nvPr/>
          </p:nvCxnSpPr>
          <p:spPr>
            <a:xfrm>
              <a:off x="5509260" y="2638276"/>
              <a:ext cx="1143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266700" y="2201618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err="1"/>
                <a:t>Steady</a:t>
              </a:r>
              <a:r>
                <a:rPr lang="fr-BE" sz="2400" dirty="0"/>
                <a:t> state design model</a:t>
              </a: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6747510" y="2033320"/>
              <a:ext cx="198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 err="1"/>
                <a:t>Dynamic</a:t>
              </a:r>
              <a:r>
                <a:rPr lang="fr-BE" sz="2400" dirty="0"/>
                <a:t> simulation model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3448050" y="2213521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400" dirty="0"/>
                <a:t>Matlab Interface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10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35257" y="1305017"/>
            <a:ext cx="8673485" cy="4629705"/>
            <a:chOff x="0" y="131436"/>
            <a:chExt cx="8229600" cy="3472373"/>
          </a:xfrm>
        </p:grpSpPr>
        <p:sp>
          <p:nvSpPr>
            <p:cNvPr id="8" name="ZoneTexte 7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e 9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1" name="Rectangle : coins arrondis 10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Geometry and heat transfer correlations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Parameters Definition</a:t>
            </a:r>
            <a:br>
              <a:rPr lang="en-US" sz="3600" dirty="0"/>
            </a:br>
            <a:r>
              <a:rPr lang="en-US" sz="2400" i="1" dirty="0"/>
              <a:t>Interface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087" y="1707021"/>
            <a:ext cx="8229600" cy="4907726"/>
          </a:xfrm>
        </p:spPr>
        <p:txBody>
          <a:bodyPr>
            <a:normAutofit/>
          </a:bodyPr>
          <a:lstStyle/>
          <a:p>
            <a:r>
              <a:rPr lang="en-US" sz="2000" dirty="0"/>
              <a:t>Geometry and initial values: direct</a:t>
            </a:r>
          </a:p>
          <a:p>
            <a:r>
              <a:rPr lang="en-US" sz="2000" dirty="0"/>
              <a:t>Heat transfer correlations: transformation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55385"/>
              </p:ext>
            </p:extLst>
          </p:nvPr>
        </p:nvGraphicFramePr>
        <p:xfrm>
          <a:off x="457200" y="2598177"/>
          <a:ext cx="8376082" cy="131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88041">
                  <a:extLst>
                    <a:ext uri="{9D8B030D-6E8A-4147-A177-3AD203B41FA5}">
                      <a16:colId xmlns:a16="http://schemas.microsoft.com/office/drawing/2014/main" val="2187900095"/>
                    </a:ext>
                  </a:extLst>
                </a:gridCol>
                <a:gridCol w="4188041">
                  <a:extLst>
                    <a:ext uri="{9D8B030D-6E8A-4147-A177-3AD203B41FA5}">
                      <a16:colId xmlns:a16="http://schemas.microsoft.com/office/drawing/2014/main" val="3896127056"/>
                    </a:ext>
                  </a:extLst>
                </a:gridCol>
              </a:tblGrid>
              <a:tr h="1291051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Steady-state model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detailed geometry-based correlations</a:t>
                      </a:r>
                      <a:endParaRPr lang="fr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Dynamic model 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simple Dittus-Boelter type </a:t>
                      </a:r>
                      <a:r>
                        <a:rPr lang="en-US" sz="2000" dirty="0" err="1"/>
                        <a:t>Nusselt</a:t>
                      </a:r>
                      <a:r>
                        <a:rPr lang="en-US" sz="2000" dirty="0"/>
                        <a:t> (secondary fluid side)</a:t>
                      </a:r>
                    </a:p>
                    <a:p>
                      <a:pPr marL="800100" lvl="1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Gain factor (working fluid side)</a:t>
                      </a:r>
                      <a:endParaRPr lang="fr-BE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066697"/>
                  </a:ext>
                </a:extLst>
              </a:tr>
            </a:tbl>
          </a:graphicData>
        </a:graphic>
      </p:graphicFrame>
      <p:sp>
        <p:nvSpPr>
          <p:cNvPr id="6" name="Flèche : droite 5"/>
          <p:cNvSpPr/>
          <p:nvPr/>
        </p:nvSpPr>
        <p:spPr>
          <a:xfrm>
            <a:off x="3990975" y="2778684"/>
            <a:ext cx="1141519" cy="995570"/>
          </a:xfrm>
          <a:prstGeom prst="rightArrow">
            <a:avLst/>
          </a:prstGeom>
          <a:gradFill>
            <a:gsLst>
              <a:gs pos="0">
                <a:srgbClr val="FF0000"/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80" y="3990273"/>
            <a:ext cx="8409601" cy="16320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702161" y="3999798"/>
            <a:ext cx="1136914" cy="1435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36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20" name="ZoneTexte 19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e 21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23" name="Rectangle : coins arrondis 22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Random operating conditions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Comparison Against Steady-State Models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6" name="Picture 1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2" y="1801535"/>
            <a:ext cx="5734851" cy="2181530"/>
          </a:xfrm>
          <a:prstGeom prst="rect">
            <a:avLst/>
          </a:prstGeom>
        </p:spPr>
      </p:pic>
      <p:grpSp>
        <p:nvGrpSpPr>
          <p:cNvPr id="7" name="Group 27"/>
          <p:cNvGrpSpPr/>
          <p:nvPr/>
        </p:nvGrpSpPr>
        <p:grpSpPr>
          <a:xfrm>
            <a:off x="268166" y="3983065"/>
            <a:ext cx="2476814" cy="1659052"/>
            <a:chOff x="287216" y="4924094"/>
            <a:chExt cx="2476814" cy="1659052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16" y="5071870"/>
              <a:ext cx="2476814" cy="1511276"/>
            </a:xfrm>
            <a:prstGeom prst="rect">
              <a:avLst/>
            </a:prstGeom>
          </p:spPr>
        </p:pic>
        <p:cxnSp>
          <p:nvCxnSpPr>
            <p:cNvPr id="9" name="Straight Arrow Connector 20"/>
            <p:cNvCxnSpPr/>
            <p:nvPr/>
          </p:nvCxnSpPr>
          <p:spPr>
            <a:xfrm flipH="1">
              <a:off x="1259632" y="4924094"/>
              <a:ext cx="188168" cy="89023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28"/>
          <p:cNvGrpSpPr/>
          <p:nvPr/>
        </p:nvGrpSpPr>
        <p:grpSpPr>
          <a:xfrm>
            <a:off x="2107475" y="3983065"/>
            <a:ext cx="3376872" cy="1705306"/>
            <a:chOff x="2126525" y="4924094"/>
            <a:chExt cx="3376872" cy="1705306"/>
          </a:xfrm>
        </p:grpSpPr>
        <p:pic>
          <p:nvPicPr>
            <p:cNvPr id="11" name="Picture 5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5372" y="4999254"/>
              <a:ext cx="2668025" cy="1630146"/>
            </a:xfrm>
            <a:prstGeom prst="rect">
              <a:avLst/>
            </a:prstGeom>
          </p:spPr>
        </p:pic>
        <p:cxnSp>
          <p:nvCxnSpPr>
            <p:cNvPr id="12" name="Straight Arrow Connector 22"/>
            <p:cNvCxnSpPr/>
            <p:nvPr/>
          </p:nvCxnSpPr>
          <p:spPr>
            <a:xfrm>
              <a:off x="2126525" y="4924094"/>
              <a:ext cx="1153115" cy="76673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9"/>
          <p:cNvGrpSpPr/>
          <p:nvPr/>
        </p:nvGrpSpPr>
        <p:grpSpPr>
          <a:xfrm>
            <a:off x="3562350" y="3859571"/>
            <a:ext cx="4648200" cy="1828800"/>
            <a:chOff x="3581400" y="4800600"/>
            <a:chExt cx="4648200" cy="1828800"/>
          </a:xfrm>
        </p:grpSpPr>
        <p:pic>
          <p:nvPicPr>
            <p:cNvPr id="14" name="Picture 16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0386" y="5025134"/>
              <a:ext cx="2629214" cy="1604266"/>
            </a:xfrm>
            <a:prstGeom prst="rect">
              <a:avLst/>
            </a:prstGeom>
          </p:spPr>
        </p:pic>
        <p:cxnSp>
          <p:nvCxnSpPr>
            <p:cNvPr id="15" name="Straight Arrow Connector 24"/>
            <p:cNvCxnSpPr/>
            <p:nvPr/>
          </p:nvCxnSpPr>
          <p:spPr>
            <a:xfrm>
              <a:off x="3581400" y="4800600"/>
              <a:ext cx="2372315" cy="6592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30"/>
          <p:cNvGrpSpPr/>
          <p:nvPr/>
        </p:nvGrpSpPr>
        <p:grpSpPr>
          <a:xfrm>
            <a:off x="5828129" y="1963765"/>
            <a:ext cx="3037885" cy="1664045"/>
            <a:chOff x="5804775" y="2904794"/>
            <a:chExt cx="3037885" cy="1664045"/>
          </a:xfrm>
        </p:grpSpPr>
        <p:pic>
          <p:nvPicPr>
            <p:cNvPr id="17" name="Picture 2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949" y="2904794"/>
              <a:ext cx="2763711" cy="1664045"/>
            </a:xfrm>
            <a:prstGeom prst="rect">
              <a:avLst/>
            </a:prstGeom>
          </p:spPr>
        </p:pic>
        <p:cxnSp>
          <p:nvCxnSpPr>
            <p:cNvPr id="18" name="Straight Arrow Connector 26"/>
            <p:cNvCxnSpPr/>
            <p:nvPr/>
          </p:nvCxnSpPr>
          <p:spPr>
            <a:xfrm>
              <a:off x="5804775" y="2904794"/>
              <a:ext cx="1368595" cy="7933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4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8" name="ZoneTexte 7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e 11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3" name="Rectangle : coins arrondis 12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Evaporator model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Comparison Against Steady-State Models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3849" y="1599740"/>
            <a:ext cx="8229600" cy="4907726"/>
          </a:xfrm>
        </p:spPr>
        <p:txBody>
          <a:bodyPr/>
          <a:lstStyle/>
          <a:p>
            <a:pPr marL="685800" lvl="1">
              <a:buFont typeface="Arial" panose="020B0604020202020204" pitchFamily="34" charset="0"/>
              <a:buChar char="•"/>
            </a:pPr>
            <a:r>
              <a:rPr lang="fr-BE" sz="2000" dirty="0" err="1"/>
              <a:t>Exhaust</a:t>
            </a:r>
            <a:r>
              <a:rPr lang="fr-BE" sz="2000" dirty="0"/>
              <a:t> </a:t>
            </a:r>
            <a:r>
              <a:rPr lang="fr-BE" sz="2000" dirty="0" err="1"/>
              <a:t>temperature</a:t>
            </a:r>
            <a:r>
              <a:rPr lang="fr-BE" sz="2000" dirty="0"/>
              <a:t> on </a:t>
            </a:r>
            <a:r>
              <a:rPr lang="fr-BE" sz="2000" dirty="0" err="1"/>
              <a:t>working</a:t>
            </a:r>
            <a:r>
              <a:rPr lang="fr-BE" sz="2000" dirty="0"/>
              <a:t> </a:t>
            </a:r>
            <a:r>
              <a:rPr lang="fr-BE" sz="2000" dirty="0" err="1"/>
              <a:t>fluid</a:t>
            </a:r>
            <a:r>
              <a:rPr lang="fr-BE" sz="2000" dirty="0"/>
              <a:t> </a:t>
            </a:r>
            <a:r>
              <a:rPr lang="fr-BE" sz="2000" dirty="0" err="1"/>
              <a:t>side</a:t>
            </a:r>
            <a:r>
              <a:rPr lang="fr-BE" sz="2000" dirty="0"/>
              <a:t> [K]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BE" sz="2000" dirty="0" err="1"/>
              <a:t>Heat</a:t>
            </a:r>
            <a:r>
              <a:rPr lang="fr-BE" sz="2000" dirty="0"/>
              <a:t> flow rate [W]</a:t>
            </a:r>
            <a:endParaRPr lang="en-US" sz="2000" dirty="0">
              <a:latin typeface="Helvetica"/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sp>
        <p:nvSpPr>
          <p:cNvPr id="9" name="TextBox 16"/>
          <p:cNvSpPr txBox="1"/>
          <p:nvPr/>
        </p:nvSpPr>
        <p:spPr>
          <a:xfrm>
            <a:off x="1537785" y="5197062"/>
            <a:ext cx="588131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Maximum </a:t>
            </a:r>
            <a:r>
              <a:rPr lang="fr-BE" dirty="0" err="1">
                <a:solidFill>
                  <a:srgbClr val="FF0000"/>
                </a:solidFill>
              </a:rPr>
              <a:t>error</a:t>
            </a:r>
            <a:r>
              <a:rPr lang="fr-BE" dirty="0">
                <a:solidFill>
                  <a:srgbClr val="FF0000"/>
                </a:solidFill>
              </a:rPr>
              <a:t> of  2°C on the </a:t>
            </a:r>
            <a:r>
              <a:rPr lang="fr-BE" dirty="0" err="1">
                <a:solidFill>
                  <a:srgbClr val="FF0000"/>
                </a:solidFill>
              </a:rPr>
              <a:t>exhaust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temperature</a:t>
            </a:r>
            <a:r>
              <a:rPr lang="fr-BE" dirty="0">
                <a:solidFill>
                  <a:srgbClr val="FF0000"/>
                </a:solidFill>
              </a:rPr>
              <a:t> of </a:t>
            </a:r>
            <a:r>
              <a:rPr lang="fr-BE" dirty="0" err="1">
                <a:solidFill>
                  <a:srgbClr val="FF0000"/>
                </a:solidFill>
              </a:rPr>
              <a:t>wf</a:t>
            </a:r>
            <a:endParaRPr lang="fr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Maximum </a:t>
            </a:r>
            <a:r>
              <a:rPr lang="fr-BE" dirty="0" err="1">
                <a:solidFill>
                  <a:srgbClr val="FF0000"/>
                </a:solidFill>
              </a:rPr>
              <a:t>error</a:t>
            </a:r>
            <a:r>
              <a:rPr lang="fr-BE" dirty="0">
                <a:solidFill>
                  <a:srgbClr val="FF0000"/>
                </a:solidFill>
              </a:rPr>
              <a:t> of  1.5 kW on 80 kW total </a:t>
            </a:r>
            <a:r>
              <a:rPr lang="fr-BE" dirty="0" err="1">
                <a:solidFill>
                  <a:srgbClr val="FF0000"/>
                </a:solidFill>
              </a:rPr>
              <a:t>heat</a:t>
            </a:r>
            <a:r>
              <a:rPr lang="fr-BE" dirty="0">
                <a:solidFill>
                  <a:srgbClr val="FF0000"/>
                </a:solidFill>
              </a:rPr>
              <a:t> flow rate</a:t>
            </a:r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785" y="2304974"/>
            <a:ext cx="6041729" cy="28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7" name="ZoneTexte 6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Simulations of driving cycles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4" y="1589152"/>
            <a:ext cx="8102204" cy="4907726"/>
          </a:xfrm>
        </p:spPr>
        <p:txBody>
          <a:bodyPr>
            <a:normAutofit/>
          </a:bodyPr>
          <a:lstStyle/>
          <a:p>
            <a:r>
              <a:rPr lang="en-US" sz="1800" dirty="0"/>
              <a:t>Requires a control strategy</a:t>
            </a:r>
          </a:p>
          <a:p>
            <a:r>
              <a:rPr lang="en-US" sz="1800" dirty="0"/>
              <a:t>Results can be obtained with rudimental control (example with exhaust gases used as a single heat source)</a:t>
            </a:r>
          </a:p>
          <a:p>
            <a:r>
              <a:rPr lang="en-US" sz="1800" dirty="0"/>
              <a:t>However, to compare objectively the performance of all the topologies, a methodology </a:t>
            </a:r>
            <a:r>
              <a:rPr lang="en-US" sz="1800"/>
              <a:t>for controller </a:t>
            </a:r>
            <a:r>
              <a:rPr lang="en-US" sz="1800" dirty="0"/>
              <a:t>development has to be defined.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83" y="3116577"/>
            <a:ext cx="6054572" cy="2784625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1" name="Rectangle : coins arrondis 10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Prediction of the 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751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6" name="ZoneTexte 5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e 7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9" name="Rectangle : coins arrondis 8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Conclusion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Conclusion and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0521" y="1630100"/>
            <a:ext cx="8229600" cy="4804410"/>
          </a:xfrm>
        </p:spPr>
        <p:txBody>
          <a:bodyPr>
            <a:normAutofit/>
          </a:bodyPr>
          <a:lstStyle/>
          <a:p>
            <a:r>
              <a:rPr lang="en-US" sz="2200" dirty="0"/>
              <a:t>Methodology: </a:t>
            </a:r>
          </a:p>
          <a:p>
            <a:pPr lvl="1"/>
            <a:r>
              <a:rPr lang="en-US" sz="1800" dirty="0"/>
              <a:t>Library of generic dynamic models of ORCs</a:t>
            </a:r>
          </a:p>
          <a:p>
            <a:r>
              <a:rPr lang="en-US" sz="2000" dirty="0"/>
              <a:t>Models for the main ORC components</a:t>
            </a:r>
          </a:p>
          <a:p>
            <a:r>
              <a:rPr lang="en-US" sz="2000" dirty="0"/>
              <a:t>Interface between </a:t>
            </a:r>
            <a:r>
              <a:rPr lang="en-US" sz="2000" dirty="0" err="1"/>
              <a:t>Matlab</a:t>
            </a:r>
            <a:r>
              <a:rPr lang="en-US" sz="2000" dirty="0"/>
              <a:t> steady-state models and </a:t>
            </a:r>
            <a:r>
              <a:rPr lang="en-US" sz="2000" dirty="0" err="1"/>
              <a:t>Amesim</a:t>
            </a:r>
            <a:r>
              <a:rPr lang="en-US" sz="2000" dirty="0"/>
              <a:t> dynamic models</a:t>
            </a:r>
          </a:p>
          <a:p>
            <a:pPr lvl="1"/>
            <a:r>
              <a:rPr lang="en-US" sz="1800" dirty="0"/>
              <a:t>Parametrization process (geometry, initial conditions, heat transfer correlations)</a:t>
            </a:r>
          </a:p>
          <a:p>
            <a:pPr lvl="1"/>
            <a:r>
              <a:rPr lang="en-US" sz="1800" dirty="0"/>
              <a:t>Inputs generation process</a:t>
            </a:r>
          </a:p>
          <a:p>
            <a:r>
              <a:rPr lang="en-US" sz="2000" dirty="0"/>
              <a:t>Comparison Against Steady-State Models:  Error of 2K</a:t>
            </a:r>
          </a:p>
          <a:p>
            <a:r>
              <a:rPr lang="en-US" sz="2000" dirty="0"/>
              <a:t>Comparison Against Experimental Data: Error of 1K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826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6" name="ZoneTexte 5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e 7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9" name="Rectangle : coins arrondis 8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Perspectives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Conclusion and perspectives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4" y="1707021"/>
            <a:ext cx="8229600" cy="5137912"/>
          </a:xfrm>
        </p:spPr>
        <p:txBody>
          <a:bodyPr>
            <a:normAutofit/>
          </a:bodyPr>
          <a:lstStyle/>
          <a:p>
            <a:r>
              <a:rPr lang="en-US" sz="2000" dirty="0"/>
              <a:t>Dynamic validation</a:t>
            </a:r>
          </a:p>
          <a:p>
            <a:pPr lvl="1"/>
            <a:r>
              <a:rPr lang="en-US" sz="1800" dirty="0"/>
              <a:t>Experimental data with exhaust gases</a:t>
            </a:r>
          </a:p>
          <a:p>
            <a:r>
              <a:rPr lang="en-US" sz="2000" dirty="0"/>
              <a:t>More detailed expander and pump models</a:t>
            </a:r>
          </a:p>
          <a:p>
            <a:pPr lvl="1"/>
            <a:r>
              <a:rPr lang="en-US" sz="1800" dirty="0"/>
              <a:t>Representative of a technology (scroll, screw, piston, turbine,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Taking into account the losses occurring in the machine</a:t>
            </a:r>
          </a:p>
          <a:p>
            <a:r>
              <a:rPr lang="en-US" sz="2000" dirty="0"/>
              <a:t>Control strategies</a:t>
            </a:r>
          </a:p>
          <a:p>
            <a:pPr lvl="1"/>
            <a:r>
              <a:rPr lang="en-US" sz="1800" dirty="0"/>
              <a:t>Simulations of driving cycles of the truck</a:t>
            </a:r>
          </a:p>
          <a:p>
            <a:pPr lvl="1"/>
            <a:r>
              <a:rPr lang="en-US" sz="1800" dirty="0"/>
              <a:t>Performance evaluation: Fuel consumption reduction, </a:t>
            </a:r>
            <a:r>
              <a:rPr lang="en-US" sz="1800" dirty="0" err="1"/>
              <a:t>etc</a:t>
            </a:r>
            <a:endParaRPr lang="en-US" sz="1800" dirty="0"/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6845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6" name="ZoneTexte 5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e 7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9" name="Rectangle : coins arrondis 8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3726" y="1687396"/>
            <a:ext cx="8229600" cy="5137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/>
              <a:t>Thank you</a:t>
            </a:r>
          </a:p>
          <a:p>
            <a:pPr lvl="2"/>
            <a:endParaRPr lang="en-US" sz="1600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7287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7" name="ZoneTexte 6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References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4" y="1667772"/>
            <a:ext cx="7871385" cy="44584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Heat exchanger design handbook, </a:t>
            </a:r>
            <a:r>
              <a:rPr lang="en-US" sz="2000" dirty="0" err="1"/>
              <a:t>Kuppan</a:t>
            </a:r>
            <a:r>
              <a:rPr lang="en-US" sz="2000" dirty="0"/>
              <a:t> </a:t>
            </a:r>
            <a:r>
              <a:rPr lang="en-US" sz="2000" dirty="0" err="1"/>
              <a:t>Thulukkanam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 err="1"/>
              <a:t>AMESim</a:t>
            </a:r>
            <a:r>
              <a:rPr lang="en-US" sz="2000" dirty="0"/>
              <a:t> documentation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QUOILIN S, BELL I, DESIDERI A, DEWALLEF P AND LEMORT V. Methods to increase the robustness of finite-volume flow models in thermodynamic systems. Energies 2014, 7,1621-1640 ; </a:t>
            </a:r>
            <a:r>
              <a:rPr lang="en-US" sz="2000" dirty="0" err="1"/>
              <a:t>doi</a:t>
            </a:r>
            <a:r>
              <a:rPr lang="en-US" sz="2000" dirty="0"/>
              <a:t> :10.3390/en7031621.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Richter, C. Proposal of New Object-Oriented Equation-Based Model Libraries for Thermodynamic Systems. Ph.D. Thesis, University of </a:t>
            </a:r>
            <a:r>
              <a:rPr lang="en-US" sz="2000" dirty="0" err="1"/>
              <a:t>Braunschweig</a:t>
            </a:r>
            <a:r>
              <a:rPr lang="en-US" sz="2000" dirty="0"/>
              <a:t>, </a:t>
            </a:r>
            <a:r>
              <a:rPr lang="en-US" sz="2000" dirty="0" err="1"/>
              <a:t>Braunschweig</a:t>
            </a:r>
            <a:r>
              <a:rPr lang="en-US" sz="2000" dirty="0"/>
              <a:t>, Germany, 2008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http://fchart.com/ees/heat_transfer_library/compact_hx/hs100.htm</a:t>
            </a: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pSp>
        <p:nvGrpSpPr>
          <p:cNvPr id="9" name="Groupe 8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0" name="Rectangle : coins arrondis 9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7685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8" name="ZoneTexte 7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e 9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1" name="Rectangle : coins arrondis 10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Comparison Against Experimental Data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Appendix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5" y="1695791"/>
            <a:ext cx="4833098" cy="3897141"/>
          </a:xfrm>
        </p:spPr>
        <p:txBody>
          <a:bodyPr>
            <a:normAutofit/>
          </a:bodyPr>
          <a:lstStyle/>
          <a:p>
            <a:r>
              <a:rPr lang="en-US" sz="2000" dirty="0"/>
              <a:t>Working fluid : R245fa</a:t>
            </a:r>
          </a:p>
          <a:p>
            <a:r>
              <a:rPr lang="en-US" sz="2000" dirty="0"/>
              <a:t>Hot fluid: Thermal Oil</a:t>
            </a:r>
          </a:p>
          <a:p>
            <a:r>
              <a:rPr lang="en-US" sz="2000" dirty="0"/>
              <a:t>ORC test rig </a:t>
            </a:r>
          </a:p>
          <a:p>
            <a:pPr lvl="1"/>
            <a:r>
              <a:rPr lang="en-US" sz="1800" dirty="0"/>
              <a:t>Liege </a:t>
            </a:r>
          </a:p>
          <a:p>
            <a:pPr lvl="1"/>
            <a:r>
              <a:rPr lang="en-US" sz="1800" dirty="0"/>
              <a:t>Characterization of a radial inflow turbine</a:t>
            </a:r>
          </a:p>
          <a:p>
            <a:r>
              <a:rPr lang="en-US" sz="2000" dirty="0"/>
              <a:t>Geometry is known (data sheet)</a:t>
            </a:r>
          </a:p>
          <a:p>
            <a:r>
              <a:rPr lang="en-US" sz="2000" dirty="0"/>
              <a:t>A steady state model developed and calibrated (heat transfer correlations)</a:t>
            </a:r>
          </a:p>
          <a:p>
            <a:r>
              <a:rPr lang="en-US" sz="2000" dirty="0"/>
              <a:t>The </a:t>
            </a:r>
            <a:r>
              <a:rPr lang="en-US" sz="2000" dirty="0" err="1"/>
              <a:t>AMESim</a:t>
            </a:r>
            <a:r>
              <a:rPr lang="en-US" sz="2000" dirty="0"/>
              <a:t> model of the evaporator is parametrized accordingly</a:t>
            </a:r>
          </a:p>
          <a:p>
            <a:r>
              <a:rPr lang="en-US" sz="2000" dirty="0"/>
              <a:t>Comparison against dynamic data</a:t>
            </a:r>
          </a:p>
          <a:p>
            <a:pPr lvl="2"/>
            <a:endParaRPr lang="en-US" sz="16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853" y="1604711"/>
            <a:ext cx="2905304" cy="408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2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Introduction</a:t>
            </a:r>
            <a:br>
              <a:rPr lang="en-US" sz="3600" dirty="0"/>
            </a:br>
            <a:r>
              <a:rPr lang="en-US" sz="2700" dirty="0"/>
              <a:t>Project Description</a:t>
            </a:r>
            <a:endParaRPr lang="en-US" sz="27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132314"/>
              </p:ext>
            </p:extLst>
          </p:nvPr>
        </p:nvGraphicFramePr>
        <p:xfrm>
          <a:off x="195309" y="1079942"/>
          <a:ext cx="8797771" cy="4895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9501" y="5417696"/>
            <a:ext cx="1312930" cy="246377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287" y="5463295"/>
            <a:ext cx="1250445" cy="197828"/>
          </a:xfrm>
          <a:prstGeom prst="rect">
            <a:avLst/>
          </a:prstGeom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391" y="5400007"/>
            <a:ext cx="1435428" cy="339171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964" y="5308940"/>
            <a:ext cx="1202675" cy="437872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7662" y="5120875"/>
            <a:ext cx="1300330" cy="684840"/>
          </a:xfrm>
          <a:prstGeom prst="rect">
            <a:avLst/>
          </a:prstGeom>
        </p:spPr>
      </p:pic>
      <p:graphicFrame>
        <p:nvGraphicFramePr>
          <p:cNvPr id="1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422478"/>
              </p:ext>
            </p:extLst>
          </p:nvPr>
        </p:nvGraphicFramePr>
        <p:xfrm>
          <a:off x="902895" y="1581746"/>
          <a:ext cx="6299442" cy="305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02133" y="1947844"/>
            <a:ext cx="2550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ORC design methodology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54329" y="1243771"/>
            <a:ext cx="1698171" cy="9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96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9" name="ZoneTexte 8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Groupe 10"/>
          <p:cNvGrpSpPr/>
          <p:nvPr/>
        </p:nvGrpSpPr>
        <p:grpSpPr>
          <a:xfrm>
            <a:off x="819853" y="1166243"/>
            <a:ext cx="6672899" cy="402004"/>
            <a:chOff x="411480" y="18042"/>
            <a:chExt cx="5760720" cy="415966"/>
          </a:xfrm>
        </p:grpSpPr>
        <p:sp>
          <p:nvSpPr>
            <p:cNvPr id="12" name="Rectangle : coins arrondis 11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Comparison Against Experimental Data: High gain value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Appendix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4" y="1609534"/>
            <a:ext cx="8229600" cy="4907726"/>
          </a:xfrm>
        </p:spPr>
        <p:txBody>
          <a:bodyPr>
            <a:normAutofit/>
          </a:bodyPr>
          <a:lstStyle/>
          <a:p>
            <a:r>
              <a:rPr lang="en-US" sz="2000" dirty="0"/>
              <a:t>To increase the turbine inlet pressure</a:t>
            </a:r>
          </a:p>
          <a:p>
            <a:pPr lvl="1"/>
            <a:r>
              <a:rPr lang="en-US" sz="1800" dirty="0"/>
              <a:t>Increase of the mass flow rate</a:t>
            </a:r>
          </a:p>
          <a:p>
            <a:pPr lvl="1"/>
            <a:r>
              <a:rPr lang="en-US" sz="1800" dirty="0"/>
              <a:t>Increase of the oil temperature to keep a fixed overheating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733846"/>
            <a:ext cx="6134100" cy="3028976"/>
          </a:xfrm>
          <a:prstGeom prst="rect">
            <a:avLst/>
          </a:prstGeom>
        </p:spPr>
      </p:pic>
      <p:sp>
        <p:nvSpPr>
          <p:cNvPr id="15" name="Ellipse 14"/>
          <p:cNvSpPr/>
          <p:nvPr/>
        </p:nvSpPr>
        <p:spPr>
          <a:xfrm>
            <a:off x="4897480" y="2929816"/>
            <a:ext cx="2571750" cy="923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949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9" name="ZoneTexte 8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Groupe 10"/>
          <p:cNvGrpSpPr/>
          <p:nvPr/>
        </p:nvGrpSpPr>
        <p:grpSpPr>
          <a:xfrm>
            <a:off x="819854" y="1166243"/>
            <a:ext cx="6983618" cy="402004"/>
            <a:chOff x="411480" y="18042"/>
            <a:chExt cx="5760720" cy="415966"/>
          </a:xfrm>
        </p:grpSpPr>
        <p:sp>
          <p:nvSpPr>
            <p:cNvPr id="12" name="Rectangle : coins arrondis 11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Comparison Against Experimental Data: Average gain value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Appendix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4" y="1609534"/>
            <a:ext cx="8229600" cy="4907726"/>
          </a:xfrm>
        </p:spPr>
        <p:txBody>
          <a:bodyPr>
            <a:normAutofit/>
          </a:bodyPr>
          <a:lstStyle/>
          <a:p>
            <a:r>
              <a:rPr lang="en-US" sz="2000" dirty="0"/>
              <a:t>To increase the turbine inlet pressure</a:t>
            </a:r>
          </a:p>
          <a:p>
            <a:pPr lvl="1"/>
            <a:r>
              <a:rPr lang="en-US" sz="1800" dirty="0"/>
              <a:t>Increase of the mass flow rate</a:t>
            </a:r>
          </a:p>
          <a:p>
            <a:pPr lvl="1"/>
            <a:r>
              <a:rPr lang="en-US" sz="1800" dirty="0"/>
              <a:t>Increase of the oil temperature to keep a fixed overheating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12" y="2723913"/>
            <a:ext cx="6190720" cy="305799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4203366" y="3790950"/>
            <a:ext cx="2571750" cy="923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8959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9" name="ZoneTexte 8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Groupe 10"/>
          <p:cNvGrpSpPr/>
          <p:nvPr/>
        </p:nvGrpSpPr>
        <p:grpSpPr>
          <a:xfrm>
            <a:off x="819854" y="1166243"/>
            <a:ext cx="6903719" cy="402004"/>
            <a:chOff x="411480" y="18042"/>
            <a:chExt cx="5760720" cy="415966"/>
          </a:xfrm>
        </p:grpSpPr>
        <p:sp>
          <p:nvSpPr>
            <p:cNvPr id="12" name="Rectangle : coins arrondis 11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Comparison Against Experimental Data: Low gain value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Appendix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9854" y="1609534"/>
            <a:ext cx="8229600" cy="4907726"/>
          </a:xfrm>
        </p:spPr>
        <p:txBody>
          <a:bodyPr>
            <a:normAutofit/>
          </a:bodyPr>
          <a:lstStyle/>
          <a:p>
            <a:r>
              <a:rPr lang="en-US" sz="2000" dirty="0"/>
              <a:t>To increase the turbine inlet pressure</a:t>
            </a:r>
          </a:p>
          <a:p>
            <a:pPr lvl="1"/>
            <a:r>
              <a:rPr lang="en-US" sz="1800" dirty="0"/>
              <a:t>Increase of the mass flow rate</a:t>
            </a:r>
          </a:p>
          <a:p>
            <a:pPr lvl="1"/>
            <a:r>
              <a:rPr lang="en-US" sz="1800" dirty="0"/>
              <a:t>Increase of the oil temperature to keep a fixed overheating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10" y="2738354"/>
            <a:ext cx="6294268" cy="3108066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2000250" y="4465448"/>
            <a:ext cx="2571750" cy="923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1513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10" name="ZoneTexte 9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2" name="Groupe 11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3" name="Rectangle : coins arrondis 12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Comparison Against Experimental Data: zoom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Appendix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sp>
        <p:nvSpPr>
          <p:cNvPr id="9" name="TextBox 16"/>
          <p:cNvSpPr txBox="1"/>
          <p:nvPr/>
        </p:nvSpPr>
        <p:spPr>
          <a:xfrm>
            <a:off x="618284" y="4938518"/>
            <a:ext cx="7867347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Maximal </a:t>
            </a:r>
            <a:r>
              <a:rPr lang="fr-BE" dirty="0" err="1">
                <a:solidFill>
                  <a:srgbClr val="FF0000"/>
                </a:solidFill>
              </a:rPr>
              <a:t>error</a:t>
            </a:r>
            <a:r>
              <a:rPr lang="fr-BE" dirty="0">
                <a:solidFill>
                  <a:srgbClr val="FF0000"/>
                </a:solidFill>
              </a:rPr>
              <a:t> &lt;  1°C on the </a:t>
            </a:r>
            <a:r>
              <a:rPr lang="fr-BE" dirty="0" err="1">
                <a:solidFill>
                  <a:srgbClr val="FF0000"/>
                </a:solidFill>
              </a:rPr>
              <a:t>exhaust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temperature</a:t>
            </a:r>
            <a:r>
              <a:rPr lang="fr-BE" dirty="0">
                <a:solidFill>
                  <a:srgbClr val="FF0000"/>
                </a:solidFill>
              </a:rPr>
              <a:t> of R245fa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Results sensitive to gain value</a:t>
            </a:r>
            <a:endParaRPr lang="fr-BE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Low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 err="1">
                <a:solidFill>
                  <a:srgbClr val="FF0000"/>
                </a:solidFill>
              </a:rPr>
              <a:t>pinch</a:t>
            </a:r>
            <a:r>
              <a:rPr lang="fr-BE" dirty="0">
                <a:solidFill>
                  <a:srgbClr val="FF0000"/>
                </a:solidFill>
              </a:rPr>
              <a:t> point value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1887252"/>
            <a:ext cx="5784199" cy="28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248573" y="1265063"/>
            <a:ext cx="8726749" cy="4580882"/>
            <a:chOff x="0" y="131436"/>
            <a:chExt cx="8229600" cy="3472373"/>
          </a:xfrm>
        </p:grpSpPr>
        <p:sp>
          <p:nvSpPr>
            <p:cNvPr id="12" name="Rectangle 11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Introduction</a:t>
            </a:r>
            <a:br>
              <a:rPr lang="en-US" sz="3600" dirty="0"/>
            </a:br>
            <a:r>
              <a:rPr lang="en-US" sz="2700" dirty="0"/>
              <a:t>Context</a:t>
            </a:r>
            <a:endParaRPr lang="en-US" sz="27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868679" y="1152926"/>
            <a:ext cx="5863257" cy="402004"/>
            <a:chOff x="411480" y="18042"/>
            <a:chExt cx="5760720" cy="415966"/>
          </a:xfrm>
        </p:grpSpPr>
        <p:sp>
          <p:nvSpPr>
            <p:cNvPr id="7" name="Rectangle : coins arrondis 6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Energy conscious design for waste heat recovery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89346" y="1590872"/>
            <a:ext cx="6059011" cy="391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ORC waste heat recovery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Fuel consumption and CO2 emissions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Transient nature of the heat sources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Dynamic simulations :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Essential part of the design process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Components design, control design and transient evaluation of ORC systems.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Library of generic dynamic models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Numerous dynamic models of different candidate ORCs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Work in synergy with a steady-state ORC design tool 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/>
              <a:t>Validation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Steady-state models </a:t>
            </a:r>
          </a:p>
          <a:p>
            <a:pPr marL="685800" lvl="2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dirty="0"/>
              <a:t>Dynamic models and experimental data.</a:t>
            </a:r>
          </a:p>
        </p:txBody>
      </p:sp>
    </p:spTree>
    <p:extLst>
      <p:ext uri="{BB962C8B-B14F-4D97-AF65-F5344CB8AC3E}">
        <p14:creationId xmlns:p14="http://schemas.microsoft.com/office/powerpoint/2010/main" val="2891784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248573" y="1265063"/>
            <a:ext cx="8726749" cy="4580882"/>
            <a:chOff x="0" y="131436"/>
            <a:chExt cx="8229600" cy="3472373"/>
          </a:xfrm>
        </p:grpSpPr>
        <p:sp>
          <p:nvSpPr>
            <p:cNvPr id="16" name="Rectangle 15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ZoneTexte 16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Introduction</a:t>
            </a:r>
            <a:br>
              <a:rPr lang="en-US" sz="3600" dirty="0"/>
            </a:br>
            <a:r>
              <a:rPr lang="en-US" sz="2700" dirty="0" err="1"/>
              <a:t>AMESim</a:t>
            </a:r>
            <a:endParaRPr lang="en-US" sz="2700" i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86329" y="6329032"/>
            <a:ext cx="2895600" cy="365125"/>
          </a:xfrm>
        </p:spPr>
        <p:txBody>
          <a:bodyPr/>
          <a:lstStyle/>
          <a:p>
            <a:r>
              <a:rPr lang="fr-FR" dirty="0"/>
              <a:t>3rd EORC workshop, Belfast, 2016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868679" y="1127367"/>
            <a:ext cx="5863257" cy="402004"/>
            <a:chOff x="411480" y="18042"/>
            <a:chExt cx="5760720" cy="415966"/>
          </a:xfrm>
        </p:grpSpPr>
        <p:sp>
          <p:nvSpPr>
            <p:cNvPr id="10" name="Rectangle : coins arrondis 9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Modelin</a:t>
              </a:r>
              <a:r>
                <a:rPr lang="en-US" sz="2000" dirty="0"/>
                <a:t>g </a:t>
              </a:r>
              <a:r>
                <a:rPr lang="en-US" sz="2000" kern="1200" dirty="0"/>
                <a:t>in LMS </a:t>
              </a:r>
              <a:r>
                <a:rPr lang="en-US" sz="2000" kern="1200" dirty="0" err="1"/>
                <a:t>AMESim</a:t>
              </a:r>
              <a:r>
                <a:rPr lang="en-US" sz="2000" kern="1200" dirty="0"/>
                <a:t> simulation platform</a:t>
              </a:r>
            </a:p>
          </p:txBody>
        </p:sp>
      </p:grp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>
          <a:xfrm>
            <a:off x="797710" y="1645952"/>
            <a:ext cx="3736419" cy="3741880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Simulation platform for modeling and analysis of 1D </a:t>
            </a:r>
            <a:r>
              <a:rPr lang="en-US" sz="2600" b="1" dirty="0"/>
              <a:t>multi-domain</a:t>
            </a:r>
            <a:r>
              <a:rPr lang="en-US" sz="2600" dirty="0"/>
              <a:t> systems</a:t>
            </a:r>
          </a:p>
          <a:p>
            <a:r>
              <a:rPr lang="en-US" sz="2600" dirty="0"/>
              <a:t>Graphical User Interface </a:t>
            </a:r>
          </a:p>
          <a:p>
            <a:r>
              <a:rPr lang="en-US" sz="2600" dirty="0"/>
              <a:t>Numerical solver</a:t>
            </a:r>
          </a:p>
          <a:p>
            <a:r>
              <a:rPr lang="en-US" sz="2600" dirty="0"/>
              <a:t>Component libraries covering Multi-physics with power exchange (</a:t>
            </a:r>
            <a:r>
              <a:rPr lang="en-US" sz="2600" b="1" dirty="0"/>
              <a:t>bond graph theory</a:t>
            </a:r>
            <a:r>
              <a:rPr lang="en-US" sz="2600" dirty="0"/>
              <a:t>)</a:t>
            </a:r>
          </a:p>
          <a:p>
            <a:r>
              <a:rPr lang="en-US" sz="2600" dirty="0"/>
              <a:t>Largely used in </a:t>
            </a:r>
            <a:r>
              <a:rPr lang="en-US" sz="2600" b="1" dirty="0"/>
              <a:t>automotive industry </a:t>
            </a:r>
            <a:r>
              <a:rPr lang="en-US" sz="2600" dirty="0"/>
              <a:t>and offers a variety of </a:t>
            </a:r>
            <a:r>
              <a:rPr lang="en-US" sz="2600" b="1" dirty="0"/>
              <a:t>libraries</a:t>
            </a:r>
            <a:r>
              <a:rPr lang="en-US" sz="2600" dirty="0"/>
              <a:t>: Engine, Control, Two-Phase Flow, etc.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02" y="1629914"/>
            <a:ext cx="4409347" cy="330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Description of the models</a:t>
            </a:r>
            <a:br>
              <a:rPr lang="en-US" sz="3600" dirty="0"/>
            </a:br>
            <a:r>
              <a:rPr lang="en-US" sz="2400" i="1" dirty="0"/>
              <a:t>Topologies</a:t>
            </a:r>
            <a:endParaRPr lang="en-US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7" name="Rectangle 6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ZoneTexte 7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0" name="Rectangle : coins arrondis 9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Library of models</a:t>
              </a:r>
            </a:p>
          </p:txBody>
        </p:sp>
      </p:grp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810976" y="1629628"/>
            <a:ext cx="3584678" cy="3849346"/>
          </a:xfrm>
        </p:spPr>
        <p:txBody>
          <a:bodyPr>
            <a:noAutofit/>
          </a:bodyPr>
          <a:lstStyle/>
          <a:p>
            <a:r>
              <a:rPr lang="en-US" sz="1800" dirty="0"/>
              <a:t>Two heat sources </a:t>
            </a:r>
          </a:p>
          <a:p>
            <a:pPr lvl="1"/>
            <a:r>
              <a:rPr lang="en-US" sz="1600" dirty="0"/>
              <a:t> Exhaust gases and the recirculated gases</a:t>
            </a:r>
          </a:p>
          <a:p>
            <a:pPr lvl="1"/>
            <a:r>
              <a:rPr lang="en-US" sz="1600" dirty="0"/>
              <a:t> 6 possible configurations are identified </a:t>
            </a:r>
          </a:p>
          <a:p>
            <a:pPr lvl="2"/>
            <a:r>
              <a:rPr lang="en-US" sz="1400" dirty="0"/>
              <a:t>2x1 heat source, </a:t>
            </a:r>
          </a:p>
          <a:p>
            <a:pPr lvl="2"/>
            <a:r>
              <a:rPr lang="en-US" sz="1400" dirty="0"/>
              <a:t>3x2 heat sources in series, </a:t>
            </a:r>
          </a:p>
          <a:p>
            <a:pPr lvl="2"/>
            <a:r>
              <a:rPr lang="en-US" sz="1400" dirty="0"/>
              <a:t>1x2 heat sources in parallel. </a:t>
            </a:r>
          </a:p>
          <a:p>
            <a:r>
              <a:rPr lang="en-US" sz="1800" dirty="0"/>
              <a:t>Single heat sink</a:t>
            </a:r>
          </a:p>
          <a:p>
            <a:pPr lvl="1"/>
            <a:r>
              <a:rPr lang="en-US" sz="1600" dirty="0"/>
              <a:t>Engine cooling fluid </a:t>
            </a:r>
          </a:p>
          <a:p>
            <a:r>
              <a:rPr lang="en-US" sz="1800" dirty="0"/>
              <a:t>Including the use (or not) of a </a:t>
            </a:r>
            <a:r>
              <a:rPr lang="en-US" sz="1800" dirty="0" err="1"/>
              <a:t>recuperator</a:t>
            </a:r>
            <a:endParaRPr lang="en-US" sz="1800" dirty="0"/>
          </a:p>
          <a:p>
            <a:pPr lvl="1"/>
            <a:r>
              <a:rPr lang="en-US" sz="1600" b="1" dirty="0"/>
              <a:t>12 topologies.</a:t>
            </a:r>
          </a:p>
          <a:p>
            <a:r>
              <a:rPr lang="en-US" sz="1800" dirty="0"/>
              <a:t>Working fluids</a:t>
            </a:r>
          </a:p>
          <a:p>
            <a:pPr lvl="1"/>
            <a:r>
              <a:rPr lang="en-US" sz="1400" dirty="0"/>
              <a:t>Water, ethanol, R245fa, etc.</a:t>
            </a:r>
            <a:endParaRPr lang="fr-FR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016" y="2270218"/>
            <a:ext cx="4679588" cy="2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2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12" name="ZoneTexte 11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666" y="3299879"/>
            <a:ext cx="5390673" cy="2362322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4" name="Rectangle : coins arrondis 13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Finite Volume approach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Description of the models</a:t>
            </a:r>
            <a:br>
              <a:rPr lang="en-US" sz="3600" dirty="0"/>
            </a:br>
            <a:r>
              <a:rPr lang="en-US" sz="2400" i="1" dirty="0"/>
              <a:t>Heat exchangers</a:t>
            </a:r>
            <a:endParaRPr lang="en-US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38" y="1625039"/>
            <a:ext cx="4906543" cy="2038770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204" y="3915067"/>
            <a:ext cx="1864496" cy="725777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237" y="4850837"/>
            <a:ext cx="6716449" cy="901134"/>
          </a:xfrm>
          <a:prstGeom prst="rect">
            <a:avLst/>
          </a:prstGeom>
        </p:spPr>
      </p:pic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96817" y="3974001"/>
            <a:ext cx="1253835" cy="1708720"/>
          </a:xfrm>
        </p:spPr>
        <p:txBody>
          <a:bodyPr>
            <a:noAutofit/>
          </a:bodyPr>
          <a:lstStyle/>
          <a:p>
            <a:r>
              <a:rPr lang="fr-FR" sz="1800" dirty="0"/>
              <a:t>Mass:</a:t>
            </a:r>
          </a:p>
          <a:p>
            <a:endParaRPr lang="fr-FR" sz="1800" dirty="0"/>
          </a:p>
          <a:p>
            <a:endParaRPr lang="fr-FR" sz="1800" dirty="0"/>
          </a:p>
          <a:p>
            <a:r>
              <a:rPr lang="fr-FR" sz="1800" dirty="0" err="1"/>
              <a:t>Energy</a:t>
            </a:r>
            <a:r>
              <a:rPr lang="fr-FR" sz="1800" dirty="0"/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16666" y="4643021"/>
            <a:ext cx="771249" cy="2219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pSp>
        <p:nvGrpSpPr>
          <p:cNvPr id="3" name="Groupe 2"/>
          <p:cNvGrpSpPr/>
          <p:nvPr/>
        </p:nvGrpSpPr>
        <p:grpSpPr>
          <a:xfrm>
            <a:off x="5714893" y="2090384"/>
            <a:ext cx="3053434" cy="1002887"/>
            <a:chOff x="5714893" y="2188042"/>
            <a:chExt cx="3053434" cy="1002887"/>
          </a:xfrm>
        </p:grpSpPr>
        <p:pic>
          <p:nvPicPr>
            <p:cNvPr id="18" name="Image 17" descr="Capture d’écra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14893" y="2188042"/>
              <a:ext cx="3053434" cy="1002887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>
              <a:off x="7277100" y="2447089"/>
              <a:ext cx="308797" cy="265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8031120" y="2439005"/>
              <a:ext cx="308797" cy="265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24" name="Ellipse 23"/>
            <p:cNvSpPr/>
            <p:nvPr/>
          </p:nvSpPr>
          <p:spPr>
            <a:xfrm>
              <a:off x="6527559" y="2437172"/>
              <a:ext cx="308797" cy="2658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pic>
          <p:nvPicPr>
            <p:cNvPr id="26" name="Image 25" descr="Capture d’écran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4568" y="2489105"/>
              <a:ext cx="400290" cy="145793"/>
            </a:xfrm>
            <a:prstGeom prst="rect">
              <a:avLst/>
            </a:prstGeom>
          </p:spPr>
        </p:pic>
        <p:pic>
          <p:nvPicPr>
            <p:cNvPr id="27" name="Image 26" descr="Capture d’écran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73393" y="2492280"/>
              <a:ext cx="400290" cy="145793"/>
            </a:xfrm>
            <a:prstGeom prst="rect">
              <a:avLst/>
            </a:prstGeom>
          </p:spPr>
        </p:pic>
        <p:pic>
          <p:nvPicPr>
            <p:cNvPr id="28" name="Image 27" descr="Capture d’écran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9042" y="2489105"/>
              <a:ext cx="400290" cy="145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22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8" name="ZoneTexte 7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e 9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1" name="Rectangle : coins arrondis 10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Evaporator model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Description of the models</a:t>
            </a:r>
            <a:br>
              <a:rPr lang="en-US" sz="3600" dirty="0"/>
            </a:br>
            <a:r>
              <a:rPr lang="en-US" sz="2400" i="1" dirty="0"/>
              <a:t>Heat exchangers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40521" y="1659533"/>
                <a:ext cx="8229600" cy="490772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Fin and tube HX</a:t>
                </a:r>
              </a:p>
              <a:p>
                <a:r>
                  <a:rPr lang="en-US" sz="2000" dirty="0"/>
                  <a:t>Secondary fluid side: </a:t>
                </a:r>
              </a:p>
              <a:p>
                <a:pPr lvl="1"/>
                <a:r>
                  <a:rPr lang="en-US" sz="1800" dirty="0"/>
                  <a:t>Pneumatic library</a:t>
                </a:r>
              </a:p>
              <a:p>
                <a:pPr lvl="1"/>
                <a:r>
                  <a:rPr lang="en-US" sz="1800" dirty="0"/>
                  <a:t>User defined </a:t>
                </a:r>
                <a:r>
                  <a:rPr lang="en-US" sz="1800" dirty="0" err="1"/>
                  <a:t>Nusselt</a:t>
                </a:r>
                <a:r>
                  <a:rPr lang="en-US" sz="1800" dirty="0"/>
                  <a:t> correlations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sz="1800" b="0" i="1" smtClean="0">
                        <a:latin typeface="Cambria Math" panose="02040503050406030204" pitchFamily="18" charset="0"/>
                      </a:rPr>
                      <m:t>𝑁𝑢</m:t>
                    </m:r>
                    <m:r>
                      <a:rPr lang="fr-B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1800" b="0" i="1" smtClean="0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fr-B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BE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fr-BE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800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fr-BE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2000" dirty="0"/>
                  <a:t>Primary fluid side</a:t>
                </a:r>
              </a:p>
              <a:p>
                <a:pPr lvl="1"/>
                <a:r>
                  <a:rPr lang="en-US" sz="1800" dirty="0"/>
                  <a:t>Two phase library</a:t>
                </a:r>
              </a:p>
              <a:p>
                <a:pPr lvl="1"/>
                <a:r>
                  <a:rPr lang="en-US" sz="1800" dirty="0"/>
                  <a:t>Imposed heat transfer correlations</a:t>
                </a:r>
              </a:p>
              <a:p>
                <a:pPr lvl="2"/>
                <a:r>
                  <a:rPr lang="en-US" sz="1800" dirty="0"/>
                  <a:t>Single phase: </a:t>
                </a:r>
                <a:r>
                  <a:rPr lang="en-US" sz="1800" dirty="0" err="1"/>
                  <a:t>Gnielinski</a:t>
                </a:r>
                <a:endParaRPr lang="en-US" sz="1800" dirty="0"/>
              </a:p>
              <a:p>
                <a:pPr lvl="2"/>
                <a:r>
                  <a:rPr lang="en-US" sz="1800" dirty="0"/>
                  <a:t>Two phase: VDIH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fr-FR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0521" y="1659533"/>
                <a:ext cx="8229600" cy="4907726"/>
              </a:xfrm>
              <a:blipFill>
                <a:blip r:embed="rId2"/>
                <a:stretch>
                  <a:fillRect l="-667" t="-62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631" y="1629586"/>
            <a:ext cx="2607719" cy="371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28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11" name="ZoneTexte 10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e 12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14" name="Rectangle : coins arrondis 13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Condenser model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Description of the models</a:t>
            </a:r>
            <a:br>
              <a:rPr lang="en-US" sz="3600" dirty="0"/>
            </a:br>
            <a:r>
              <a:rPr lang="en-US" sz="2400" i="1" dirty="0"/>
              <a:t>Heat exchangers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40521" y="1667772"/>
                <a:ext cx="8229600" cy="4907726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Plate heat exchanger</a:t>
                </a:r>
              </a:p>
              <a:p>
                <a:r>
                  <a:rPr lang="en-US" sz="2000" dirty="0"/>
                  <a:t>Secondary fluid side</a:t>
                </a:r>
              </a:p>
              <a:p>
                <a:pPr lvl="1"/>
                <a:r>
                  <a:rPr lang="en-US" sz="1800" dirty="0"/>
                  <a:t>Thermal hydraulic library</a:t>
                </a:r>
              </a:p>
              <a:p>
                <a:pPr lvl="1"/>
                <a:r>
                  <a:rPr lang="en-US" sz="1800" dirty="0"/>
                  <a:t>User defined </a:t>
                </a:r>
                <a:r>
                  <a:rPr lang="en-US" sz="1800" dirty="0" err="1"/>
                  <a:t>Nusselt</a:t>
                </a:r>
                <a:r>
                  <a:rPr lang="en-US" sz="1800" dirty="0"/>
                  <a:t> correlations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fr-BE" sz="1800" i="1">
                        <a:latin typeface="Cambria Math" panose="02040503050406030204" pitchFamily="18" charset="0"/>
                      </a:rPr>
                      <m:t>𝑁𝑢</m:t>
                    </m:r>
                    <m:r>
                      <a:rPr lang="fr-B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BE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fr-BE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BE" sz="1800" i="1"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fr-B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fr-BE" sz="18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sSup>
                      <m:sSupPr>
                        <m:ctrlPr>
                          <a:rPr lang="fr-BE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BE" sz="1800" i="1">
                            <a:latin typeface="Cambria Math" panose="02040503050406030204" pitchFamily="18" charset="0"/>
                          </a:rPr>
                          <m:t>𝑃𝑟</m:t>
                        </m:r>
                      </m:e>
                      <m:sup>
                        <m:r>
                          <a:rPr lang="fr-BE" sz="1800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sz="1800" dirty="0"/>
              </a:p>
              <a:p>
                <a:r>
                  <a:rPr lang="en-US" sz="2000" dirty="0"/>
                  <a:t>Primary fluid side</a:t>
                </a:r>
              </a:p>
              <a:p>
                <a:pPr lvl="1"/>
                <a:r>
                  <a:rPr lang="en-US" sz="1800" dirty="0"/>
                  <a:t>Two phase library</a:t>
                </a:r>
              </a:p>
              <a:p>
                <a:pPr lvl="1"/>
                <a:r>
                  <a:rPr lang="en-US" sz="1800" dirty="0"/>
                  <a:t>Imposed heat transfer correlations</a:t>
                </a:r>
              </a:p>
              <a:p>
                <a:pPr lvl="2"/>
                <a:r>
                  <a:rPr lang="en-US" sz="1800" dirty="0"/>
                  <a:t>Single phase: </a:t>
                </a:r>
                <a:r>
                  <a:rPr lang="en-US" sz="1800" dirty="0" err="1"/>
                  <a:t>Gnielinski</a:t>
                </a:r>
                <a:endParaRPr lang="en-US" sz="1800" dirty="0"/>
              </a:p>
              <a:p>
                <a:pPr lvl="2"/>
                <a:r>
                  <a:rPr lang="en-US" sz="1800" dirty="0"/>
                  <a:t>Two phase: </a:t>
                </a:r>
                <a:r>
                  <a:rPr lang="en-US" sz="1800" dirty="0" err="1"/>
                  <a:t>Cavallini</a:t>
                </a:r>
                <a:r>
                  <a:rPr lang="en-US" sz="1800" dirty="0"/>
                  <a:t> &amp; </a:t>
                </a:r>
                <a:r>
                  <a:rPr lang="en-US" sz="1800" dirty="0" err="1"/>
                  <a:t>Zecchin</a:t>
                </a:r>
                <a:endParaRPr lang="en-US" sz="1800" dirty="0"/>
              </a:p>
              <a:p>
                <a:pPr lvl="2"/>
                <a:r>
                  <a:rPr lang="en-US" sz="1800" dirty="0"/>
                  <a:t>Gain factor (plate/tubes)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0521" y="1667772"/>
                <a:ext cx="8229600" cy="4907726"/>
              </a:xfrm>
              <a:blipFill>
                <a:blip r:embed="rId2"/>
                <a:stretch>
                  <a:fillRect l="-667" t="-74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12" y="2249567"/>
            <a:ext cx="2773377" cy="216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08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48573" y="1305017"/>
            <a:ext cx="8673485" cy="4629705"/>
            <a:chOff x="0" y="131436"/>
            <a:chExt cx="8229600" cy="3472373"/>
          </a:xfrm>
        </p:grpSpPr>
        <p:sp>
          <p:nvSpPr>
            <p:cNvPr id="6" name="ZoneTexte 5"/>
            <p:cNvSpPr txBox="1"/>
            <p:nvPr/>
          </p:nvSpPr>
          <p:spPr>
            <a:xfrm>
              <a:off x="0" y="131436"/>
              <a:ext cx="8229600" cy="3465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8708" tIns="416560" rIns="638708" bIns="14224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0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138809"/>
              <a:ext cx="8229600" cy="34650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Description of the models</a:t>
            </a:r>
            <a:br>
              <a:rPr lang="en-US" sz="3600" dirty="0"/>
            </a:br>
            <a:r>
              <a:rPr lang="en-US" sz="2400" i="1" dirty="0"/>
              <a:t>Expansion and pumping devices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19854" y="1718096"/>
                <a:ext cx="7844752" cy="4907726"/>
              </a:xfrm>
            </p:spPr>
            <p:txBody>
              <a:bodyPr/>
              <a:lstStyle/>
              <a:p>
                <a:r>
                  <a:rPr lang="en-US" sz="2000" dirty="0"/>
                  <a:t>Expander</a:t>
                </a:r>
              </a:p>
              <a:p>
                <a:pPr lvl="1"/>
                <a:r>
                  <a:rPr lang="en-US" sz="1800" dirty="0"/>
                  <a:t>Fixed isentropic and volumetric efficiency</a:t>
                </a:r>
              </a:p>
              <a:p>
                <a:r>
                  <a:rPr lang="en-US" sz="2000" dirty="0"/>
                  <a:t>Pump</a:t>
                </a:r>
              </a:p>
              <a:p>
                <a:pPr lvl="1"/>
                <a:r>
                  <a:rPr lang="en-US" sz="1800" dirty="0"/>
                  <a:t>Fixed isentropic and volumetric efficiency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 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𝑠𝑢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𝑟𝑜𝑡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𝑠𝑢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𝑠𝑢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𝑠𝑢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854" y="1718096"/>
                <a:ext cx="7844752" cy="4907726"/>
              </a:xfrm>
              <a:blipFill>
                <a:blip r:embed="rId2"/>
                <a:stretch>
                  <a:fillRect l="-699" t="-745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3rd EORC workshop, Belfast, 2016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819854" y="1166243"/>
            <a:ext cx="5863257" cy="402004"/>
            <a:chOff x="411480" y="18042"/>
            <a:chExt cx="5760720" cy="415966"/>
          </a:xfrm>
        </p:grpSpPr>
        <p:sp>
          <p:nvSpPr>
            <p:cNvPr id="9" name="Rectangle : coins arrondis 8"/>
            <p:cNvSpPr/>
            <p:nvPr/>
          </p:nvSpPr>
          <p:spPr>
            <a:xfrm>
              <a:off x="411480" y="18042"/>
              <a:ext cx="5760720" cy="4159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 : coins arrondis 6"/>
            <p:cNvSpPr txBox="1"/>
            <p:nvPr/>
          </p:nvSpPr>
          <p:spPr>
            <a:xfrm>
              <a:off x="431786" y="38348"/>
              <a:ext cx="5720108" cy="375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742" tIns="0" rIns="217742" bIns="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Models</a:t>
              </a:r>
            </a:p>
          </p:txBody>
        </p:sp>
      </p:grpSp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760" y="3557413"/>
            <a:ext cx="1227846" cy="1341052"/>
          </a:xfrm>
          <a:prstGeom prst="rect">
            <a:avLst/>
          </a:prstGeom>
        </p:spPr>
      </p:pic>
      <p:pic>
        <p:nvPicPr>
          <p:cNvPr id="14" name="Image 13" descr="Capture d’écr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7419" y="3632299"/>
            <a:ext cx="1072561" cy="11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297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45680</TotalTime>
  <Words>1146</Words>
  <Application>Microsoft Office PowerPoint</Application>
  <PresentationFormat>Affichage à l'écran (4:3)</PresentationFormat>
  <Paragraphs>244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Helvetica</vt:lpstr>
      <vt:lpstr>Thème Office</vt:lpstr>
      <vt:lpstr>DYNAMIC MODELING OF WASTE HEAT RECOVERY ORC SYSTEMS IN THE AMESIM PLATFORM</vt:lpstr>
      <vt:lpstr>Introduction Project Description</vt:lpstr>
      <vt:lpstr>Introduction Context</vt:lpstr>
      <vt:lpstr>Introduction AMESim</vt:lpstr>
      <vt:lpstr>Description of the models Topologies</vt:lpstr>
      <vt:lpstr>Description of the models Heat exchangers</vt:lpstr>
      <vt:lpstr>Description of the models Heat exchangers</vt:lpstr>
      <vt:lpstr>Description of the models Heat exchangers</vt:lpstr>
      <vt:lpstr>Description of the models Expansion and pumping devices</vt:lpstr>
      <vt:lpstr>Parameters Definition Interface</vt:lpstr>
      <vt:lpstr>Parameters Definition Interface</vt:lpstr>
      <vt:lpstr>Comparison Against Steady-State Models</vt:lpstr>
      <vt:lpstr>Comparison Against Steady-State Models</vt:lpstr>
      <vt:lpstr>Simulations of driving cycles</vt:lpstr>
      <vt:lpstr>Conclusion and perspectives</vt:lpstr>
      <vt:lpstr>Conclusion and perspectives</vt:lpstr>
      <vt:lpstr>Questions</vt:lpstr>
      <vt:lpstr>References</vt:lpstr>
      <vt:lpstr>Appendix</vt:lpstr>
      <vt:lpstr>Appendix</vt:lpstr>
      <vt:lpstr>Appendix</vt:lpstr>
      <vt:lpstr>Appendix</vt:lpstr>
      <vt:lpstr>Appendix</vt:lpstr>
    </vt:vector>
  </TitlesOfParts>
  <Company>ULg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Lemort</dc:creator>
  <cp:lastModifiedBy>ludovic guillaume</cp:lastModifiedBy>
  <cp:revision>1103</cp:revision>
  <cp:lastPrinted>2013-02-13T17:42:35Z</cp:lastPrinted>
  <dcterms:created xsi:type="dcterms:W3CDTF">2013-02-04T16:44:20Z</dcterms:created>
  <dcterms:modified xsi:type="dcterms:W3CDTF">2016-08-18T14:12:20Z</dcterms:modified>
</cp:coreProperties>
</file>