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54"/>
  </p:notesMasterIdLst>
  <p:sldIdLst>
    <p:sldId id="256" r:id="rId2"/>
    <p:sldId id="320" r:id="rId3"/>
    <p:sldId id="270" r:id="rId4"/>
    <p:sldId id="298" r:id="rId5"/>
    <p:sldId id="299" r:id="rId6"/>
    <p:sldId id="272" r:id="rId7"/>
    <p:sldId id="273" r:id="rId8"/>
    <p:sldId id="301" r:id="rId9"/>
    <p:sldId id="300" r:id="rId10"/>
    <p:sldId id="258" r:id="rId11"/>
    <p:sldId id="331" r:id="rId12"/>
    <p:sldId id="282" r:id="rId13"/>
    <p:sldId id="335" r:id="rId14"/>
    <p:sldId id="336" r:id="rId15"/>
    <p:sldId id="346" r:id="rId16"/>
    <p:sldId id="347" r:id="rId17"/>
    <p:sldId id="310" r:id="rId18"/>
    <p:sldId id="338" r:id="rId19"/>
    <p:sldId id="339" r:id="rId20"/>
    <p:sldId id="340" r:id="rId21"/>
    <p:sldId id="341" r:id="rId22"/>
    <p:sldId id="286" r:id="rId23"/>
    <p:sldId id="284" r:id="rId24"/>
    <p:sldId id="305" r:id="rId25"/>
    <p:sldId id="288" r:id="rId26"/>
    <p:sldId id="287" r:id="rId27"/>
    <p:sldId id="263" r:id="rId28"/>
    <p:sldId id="276" r:id="rId29"/>
    <p:sldId id="296" r:id="rId30"/>
    <p:sldId id="303" r:id="rId31"/>
    <p:sldId id="302" r:id="rId32"/>
    <p:sldId id="348" r:id="rId33"/>
    <p:sldId id="304" r:id="rId34"/>
    <p:sldId id="342" r:id="rId35"/>
    <p:sldId id="306" r:id="rId36"/>
    <p:sldId id="307" r:id="rId37"/>
    <p:sldId id="317" r:id="rId38"/>
    <p:sldId id="344" r:id="rId39"/>
    <p:sldId id="345" r:id="rId40"/>
    <p:sldId id="330" r:id="rId41"/>
    <p:sldId id="352" r:id="rId42"/>
    <p:sldId id="329" r:id="rId43"/>
    <p:sldId id="349" r:id="rId44"/>
    <p:sldId id="350" r:id="rId45"/>
    <p:sldId id="314" r:id="rId46"/>
    <p:sldId id="351" r:id="rId47"/>
    <p:sldId id="333" r:id="rId48"/>
    <p:sldId id="334" r:id="rId49"/>
    <p:sldId id="290" r:id="rId50"/>
    <p:sldId id="262" r:id="rId51"/>
    <p:sldId id="332" r:id="rId52"/>
    <p:sldId id="343" r:id="rId53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999"/>
    <a:srgbClr val="004B00"/>
    <a:srgbClr val="05033F"/>
    <a:srgbClr val="0906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267" autoAdjust="0"/>
  </p:normalViewPr>
  <p:slideViewPr>
    <p:cSldViewPr snapToGrid="0" snapToObjects="1">
      <p:cViewPr>
        <p:scale>
          <a:sx n="125" d="100"/>
          <a:sy n="125" d="100"/>
        </p:scale>
        <p:origin x="-1168" y="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94E235-DC34-D040-BFB3-E8DBCE40A365}" type="datetimeFigureOut">
              <a:rPr lang="fr-FR" smtClean="0"/>
              <a:t>23/09/16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308FE-BD7F-4046-8785-1E18C80DCE32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67143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400" dirty="0" smtClean="0"/>
              <a:t>Research</a:t>
            </a:r>
            <a:r>
              <a:rPr lang="fr-BE" sz="1400" baseline="0" dirty="0" smtClean="0"/>
              <a:t> = how improve the use of ECCO2RD</a:t>
            </a:r>
            <a:endParaRPr lang="fr-BE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57233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The model is a lamped parameter model with three compartment:</a:t>
            </a:r>
            <a:r>
              <a:rPr lang="fr-BE" baseline="0" dirty="0" smtClean="0"/>
              <a:t> lung, tissues, ECCO2R. </a:t>
            </a:r>
            <a:br>
              <a:rPr lang="fr-BE" baseline="0" dirty="0" smtClean="0"/>
            </a:br>
            <a:r>
              <a:rPr lang="fr-BE" baseline="0" dirty="0" smtClean="0"/>
              <a:t>For the lung compartment, a pulmonary shunt is taking into account.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10890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In red, we have the material balance</a:t>
            </a:r>
          </a:p>
          <a:p>
            <a:r>
              <a:rPr lang="fr-BE" dirty="0" smtClean="0"/>
              <a:t>The hypothesis of the O2 and CO2 equilibrium</a:t>
            </a:r>
          </a:p>
          <a:p>
            <a:r>
              <a:rPr lang="fr-BE" baseline="0" dirty="0" smtClean="0"/>
              <a:t>In orange, it’ is the mixing </a:t>
            </a:r>
          </a:p>
          <a:p>
            <a:r>
              <a:rPr lang="fr-BE" baseline="0" dirty="0" smtClean="0"/>
              <a:t>In blue, it’s the material balance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503828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In red, we have the material balance</a:t>
            </a:r>
          </a:p>
          <a:p>
            <a:r>
              <a:rPr lang="fr-BE" dirty="0" smtClean="0"/>
              <a:t>The hypothesis of the O2 and CO2 equilibrium</a:t>
            </a:r>
          </a:p>
          <a:p>
            <a:r>
              <a:rPr lang="fr-BE" baseline="0" dirty="0" smtClean="0"/>
              <a:t>In orange, it’ is the mixing </a:t>
            </a:r>
          </a:p>
          <a:p>
            <a:r>
              <a:rPr lang="fr-BE" baseline="0" dirty="0" smtClean="0"/>
              <a:t>In blue, it’s the material balance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503828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In red, we have the material balance</a:t>
            </a:r>
          </a:p>
          <a:p>
            <a:r>
              <a:rPr lang="fr-BE" dirty="0" smtClean="0"/>
              <a:t>The hypothesis of the O2 and CO2 equilibrium</a:t>
            </a:r>
          </a:p>
          <a:p>
            <a:r>
              <a:rPr lang="fr-BE" baseline="0" dirty="0" smtClean="0"/>
              <a:t>In orange, it’ is the mixing </a:t>
            </a:r>
          </a:p>
          <a:p>
            <a:r>
              <a:rPr lang="fr-BE" baseline="0" dirty="0" smtClean="0"/>
              <a:t>In blue, it’s the material balance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503828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50382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503828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503828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ECCO2R =</a:t>
            </a:r>
            <a:r>
              <a:rPr lang="fr-BE" baseline="0" dirty="0" smtClean="0"/>
              <a:t> </a:t>
            </a:r>
            <a:r>
              <a:rPr lang="fr-BE" dirty="0" smtClean="0"/>
              <a:t>second lung exepted that diffusion is smaller.</a:t>
            </a:r>
          </a:p>
          <a:p>
            <a:r>
              <a:rPr lang="fr-BE" dirty="0" smtClean="0"/>
              <a:t>The hypothesis of equilibrium</a:t>
            </a:r>
            <a:r>
              <a:rPr lang="fr-BE" baseline="0" dirty="0" smtClean="0"/>
              <a:t> is not taken.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21964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21964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2196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2 concepts: need of - ECCO2RD</a:t>
            </a:r>
          </a:p>
          <a:p>
            <a:r>
              <a:rPr lang="fr-BE" dirty="0" smtClean="0"/>
              <a:t>			-</a:t>
            </a:r>
            <a:r>
              <a:rPr lang="fr-BE" baseline="0" dirty="0" smtClean="0"/>
              <a:t> modelisation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742855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20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21964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21964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Link pressure and total</a:t>
            </a:r>
            <a:r>
              <a:rPr lang="fr-BE" baseline="0" dirty="0" smtClean="0"/>
              <a:t> =&gt; </a:t>
            </a:r>
            <a:r>
              <a:rPr lang="fr-BE" dirty="0" smtClean="0"/>
              <a:t>blood chemistry model.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22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30633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So, we can write this equation for O2.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23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516906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24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516906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baseline="0" dirty="0" smtClean="0"/>
              <a:t>The graphique = empirical formula for ≠ Sat</a:t>
            </a:r>
          </a:p>
          <a:p>
            <a:r>
              <a:rPr lang="fr-BE" baseline="0" dirty="0" smtClean="0"/>
              <a:t>Straight line in purple = pCO2 diss</a:t>
            </a:r>
            <a:endParaRPr lang="fr-BE" dirty="0" smtClean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25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182819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To compute pH, mainly the hydratation reaction of</a:t>
            </a:r>
            <a:r>
              <a:rPr lang="fr-BE" baseline="0" dirty="0" smtClean="0"/>
              <a:t> CO2</a:t>
            </a:r>
            <a:r>
              <a:rPr lang="fr-BE" dirty="0" smtClean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26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467867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Validation</a:t>
            </a:r>
            <a:r>
              <a:rPr lang="fr-BE" baseline="0" dirty="0" smtClean="0"/>
              <a:t> =experimental data =&gt; experiments on pig.</a:t>
            </a:r>
          </a:p>
          <a:p>
            <a:r>
              <a:rPr lang="fr-BE" baseline="0" dirty="0" smtClean="0"/>
              <a:t> We needs …</a:t>
            </a:r>
          </a:p>
          <a:p>
            <a:r>
              <a:rPr lang="fr-BE" baseline="0" dirty="0" smtClean="0"/>
              <a:t> Thanks to this data, we can …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27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43931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28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817957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29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65466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267200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31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654664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32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43931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To avoid blood damages, 2 blood</a:t>
            </a:r>
            <a:r>
              <a:rPr lang="fr-BE" baseline="0" dirty="0" smtClean="0"/>
              <a:t> pressure limits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40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12444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Symbol" charset="0"/>
              <a:buNone/>
            </a:pPr>
            <a:r>
              <a:rPr lang="fr-BE" baseline="0" dirty="0" smtClean="0"/>
              <a:t>For the cannula which suck up the blood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41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12444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Symbol" charset="0"/>
              <a:buNone/>
            </a:pPr>
            <a:r>
              <a:rPr lang="fr-BE" baseline="0" dirty="0" smtClean="0"/>
              <a:t>For the cannula which suck up the blood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42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12444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Symbol" charset="0"/>
              <a:buNone/>
            </a:pPr>
            <a:r>
              <a:rPr lang="fr-BE" baseline="0" dirty="0" smtClean="0"/>
              <a:t>For the cannula which suck up the blood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43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12444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Symbol" charset="0"/>
              <a:buNone/>
            </a:pPr>
            <a:r>
              <a:rPr lang="fr-BE" baseline="0" dirty="0" smtClean="0"/>
              <a:t>For the cannula which suck up the blood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44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12444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To avoid blood damages, 2 blood</a:t>
            </a:r>
            <a:r>
              <a:rPr lang="fr-BE" baseline="0" dirty="0" smtClean="0"/>
              <a:t> pressure limits</a:t>
            </a:r>
          </a:p>
          <a:p>
            <a:r>
              <a:rPr lang="fr-BE" baseline="0" dirty="0" smtClean="0"/>
              <a:t>Cannula which reinjected the blood</a:t>
            </a:r>
          </a:p>
          <a:p>
            <a:pPr marL="171450" indent="-171450">
              <a:buFont typeface="Symbol" charset="0"/>
              <a:buChar char=""/>
            </a:pPr>
            <a:r>
              <a:rPr lang="fr-BE" baseline="0" dirty="0" smtClean="0"/>
              <a:t>the condition always respect  =&gt; the smallest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45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12444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To avoid blood damages, 2 blood</a:t>
            </a:r>
            <a:r>
              <a:rPr lang="fr-BE" baseline="0" dirty="0" smtClean="0"/>
              <a:t> pressure limits</a:t>
            </a:r>
          </a:p>
          <a:p>
            <a:r>
              <a:rPr lang="fr-BE" baseline="0" dirty="0" smtClean="0"/>
              <a:t>Cannula which reinjected the blood</a:t>
            </a:r>
          </a:p>
          <a:p>
            <a:pPr marL="171450" indent="-171450">
              <a:buFont typeface="Symbol" charset="0"/>
              <a:buChar char=""/>
            </a:pPr>
            <a:r>
              <a:rPr lang="fr-BE" baseline="0" dirty="0" smtClean="0"/>
              <a:t>the condition always respect  =&gt; the smallest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46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12444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Simulation</a:t>
            </a:r>
            <a:r>
              <a:rPr lang="fr-BE" baseline="0" dirty="0" smtClean="0"/>
              <a:t> correspond with the measurements.</a:t>
            </a:r>
          </a:p>
          <a:p>
            <a:r>
              <a:rPr lang="fr-BE" baseline="0" dirty="0" smtClean="0"/>
              <a:t>=&gt; model can be validated.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47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7553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594745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baseline="0" dirty="0" smtClean="0"/>
              <a:t>Tanks to the model, pCO2 for different blood </a:t>
            </a:r>
          </a:p>
          <a:p>
            <a:r>
              <a:rPr lang="fr-BE" baseline="0" dirty="0" smtClean="0"/>
              <a:t>=&gt; Optimal blood flow and choose the right cannula.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48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75535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49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755359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To avoid blood damages, 2 blood</a:t>
            </a:r>
            <a:r>
              <a:rPr lang="fr-BE" baseline="0" dirty="0" smtClean="0"/>
              <a:t> pressure limits</a:t>
            </a:r>
          </a:p>
          <a:p>
            <a:r>
              <a:rPr lang="fr-BE" baseline="0" dirty="0" smtClean="0"/>
              <a:t>Cannula which reinjected the blood</a:t>
            </a:r>
          </a:p>
          <a:p>
            <a:pPr marL="171450" indent="-171450">
              <a:buFont typeface="Symbol" charset="0"/>
              <a:buChar char=""/>
            </a:pPr>
            <a:r>
              <a:rPr lang="fr-BE" baseline="0" dirty="0" smtClean="0"/>
              <a:t>the condition always respect  =&gt; the smallest </a:t>
            </a:r>
          </a:p>
          <a:p>
            <a:pPr marL="0" indent="0">
              <a:buFont typeface="Symbol" charset="0"/>
              <a:buNone/>
            </a:pPr>
            <a:r>
              <a:rPr lang="fr-BE" baseline="0" dirty="0" smtClean="0"/>
              <a:t>For the cannula which suck up the blood</a:t>
            </a:r>
          </a:p>
          <a:p>
            <a:pPr marL="0" indent="0">
              <a:buFont typeface="Symbol" charset="0"/>
              <a:buNone/>
            </a:pPr>
            <a:r>
              <a:rPr lang="fr-BE" baseline="0" dirty="0" smtClean="0"/>
              <a:t>=&gt; dimaeter of the cannule = 10 Fr. </a:t>
            </a:r>
          </a:p>
          <a:p>
            <a:pPr marL="0" indent="0">
              <a:buFont typeface="Symbol" charset="0"/>
              <a:buNone/>
            </a:pPr>
            <a:r>
              <a:rPr lang="fr-BE" baseline="0" dirty="0" smtClean="0"/>
              <a:t>! Curves are under-estimated 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51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1244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59474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59474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6111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For the mathematical concept</a:t>
            </a:r>
            <a:r>
              <a:rPr lang="fr-BE" baseline="0" dirty="0" smtClean="0"/>
              <a:t> …</a:t>
            </a:r>
          </a:p>
          <a:p>
            <a:r>
              <a:rPr lang="fr-BE" baseline="0" dirty="0" smtClean="0"/>
              <a:t>A mathematical model = simulate a well known system.</a:t>
            </a:r>
            <a:br>
              <a:rPr lang="fr-BE" baseline="0" dirty="0" smtClean="0"/>
            </a:br>
            <a:r>
              <a:rPr lang="fr-BE" dirty="0" smtClean="0"/>
              <a:t>The goal</a:t>
            </a:r>
            <a:r>
              <a:rPr lang="fr-BE" baseline="0" dirty="0" smtClean="0"/>
              <a:t> of the modelisation of the respiration assisted by an ECCO2R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89902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For the mathematical concept</a:t>
            </a:r>
            <a:r>
              <a:rPr lang="fr-BE" baseline="0" dirty="0" smtClean="0"/>
              <a:t> …</a:t>
            </a:r>
          </a:p>
          <a:p>
            <a:r>
              <a:rPr lang="fr-BE" baseline="0" dirty="0" smtClean="0"/>
              <a:t>A mathematical model = simulate a well known system.</a:t>
            </a:r>
            <a:br>
              <a:rPr lang="fr-BE" baseline="0" dirty="0" smtClean="0"/>
            </a:br>
            <a:r>
              <a:rPr lang="fr-BE" dirty="0" smtClean="0"/>
              <a:t>The goal</a:t>
            </a:r>
            <a:r>
              <a:rPr lang="fr-BE" baseline="0" dirty="0" smtClean="0"/>
              <a:t> of the modelisation of the respiration assisted by an ECCO2R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08FE-BD7F-4046-8785-1E18C80DCE32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89902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FondEcranM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63" y="-1"/>
            <a:ext cx="9264075" cy="688460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360" y="48474"/>
            <a:ext cx="7772400" cy="14700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BE" smtClean="0"/>
              <a:t>Cliquez et modifiez le titre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4179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BE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 smtClean="0"/>
              <a:t>Faire glisser l'image vers l'espace réservé ou cliquer sur l'icône pour l'ajouter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94056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3967" y="273050"/>
            <a:ext cx="1139695" cy="866131"/>
          </a:xfrm>
          <a:gradFill flip="none" rotWithShape="1">
            <a:gsLst>
              <a:gs pos="0">
                <a:schemeClr val="tx1"/>
              </a:gs>
              <a:gs pos="79000">
                <a:schemeClr val="tx2">
                  <a:lumMod val="50000"/>
                </a:schemeClr>
              </a:gs>
            </a:gsLst>
            <a:lin ang="5400000" scaled="0"/>
            <a:tileRect/>
          </a:gradFill>
        </p:spPr>
        <p:txBody>
          <a:bodyPr anchor="b">
            <a:normAutofit/>
          </a:bodyPr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r>
              <a:rPr lang="nl-BE" smtClean="0"/>
              <a:t>Cliquez et modifiez le titre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66444" y="273050"/>
            <a:ext cx="722035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13967" y="5832252"/>
            <a:ext cx="1139695" cy="793329"/>
          </a:xfrm>
          <a:gradFill flip="none" rotWithShape="1">
            <a:gsLst>
              <a:gs pos="0">
                <a:srgbClr val="1F4C82"/>
              </a:gs>
              <a:gs pos="78000">
                <a:srgbClr val="2864AE"/>
              </a:gs>
            </a:gsLst>
            <a:lin ang="5400000" scaled="0"/>
            <a:tileRect/>
          </a:gradFill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F9EEB02A-5293-0E4E-9A69-19C8F792DB41}" type="slidenum">
              <a:rPr lang="fr-BE" smtClean="0"/>
              <a:t>‹#›</a:t>
            </a:fld>
            <a:endParaRPr lang="fr-BE"/>
          </a:p>
        </p:txBody>
      </p:sp>
      <p:pic>
        <p:nvPicPr>
          <p:cNvPr id="8" name="Espace réservé du contenu 5"/>
          <p:cNvPicPr>
            <a:picLocks noChangeAspect="1"/>
          </p:cNvPicPr>
          <p:nvPr/>
        </p:nvPicPr>
        <p:blipFill rotWithShape="1">
          <a:blip r:embed="rId2"/>
          <a:srcRect l="32241" r="31684"/>
          <a:stretch/>
        </p:blipFill>
        <p:spPr>
          <a:xfrm>
            <a:off x="113967" y="1308290"/>
            <a:ext cx="1139695" cy="432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58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3967" y="273050"/>
            <a:ext cx="8572833" cy="866131"/>
          </a:xfrm>
          <a:gradFill flip="none" rotWithShape="1">
            <a:gsLst>
              <a:gs pos="0">
                <a:schemeClr val="tx1"/>
              </a:gs>
              <a:gs pos="79000">
                <a:schemeClr val="tx2">
                  <a:lumMod val="50000"/>
                </a:schemeClr>
              </a:gs>
            </a:gsLst>
            <a:lin ang="5400000" scaled="0"/>
            <a:tileRect/>
          </a:gradFill>
        </p:spPr>
        <p:txBody>
          <a:bodyPr anchor="b">
            <a:norm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r>
              <a:rPr lang="nl-BE" smtClean="0"/>
              <a:t>Cliquez et modifiez le titre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66444" y="1335310"/>
            <a:ext cx="7220356" cy="481787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BE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13967" y="5832252"/>
            <a:ext cx="1139695" cy="793329"/>
          </a:xfrm>
          <a:gradFill flip="none" rotWithShape="1">
            <a:gsLst>
              <a:gs pos="0">
                <a:srgbClr val="1F4C82"/>
              </a:gs>
              <a:gs pos="78000">
                <a:srgbClr val="2864AE"/>
              </a:gs>
            </a:gsLst>
            <a:lin ang="5400000" scaled="0"/>
            <a:tileRect/>
          </a:gradFill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F9EEB02A-5293-0E4E-9A69-19C8F792DB41}" type="slidenum">
              <a:rPr lang="fr-BE" smtClean="0"/>
              <a:t>‹#›</a:t>
            </a:fld>
            <a:endParaRPr lang="fr-BE"/>
          </a:p>
        </p:txBody>
      </p:sp>
      <p:pic>
        <p:nvPicPr>
          <p:cNvPr id="8" name="Espace réservé du contenu 5"/>
          <p:cNvPicPr>
            <a:picLocks noChangeAspect="1"/>
          </p:cNvPicPr>
          <p:nvPr/>
        </p:nvPicPr>
        <p:blipFill rotWithShape="1">
          <a:blip r:embed="rId2"/>
          <a:srcRect l="32241" r="31684"/>
          <a:stretch/>
        </p:blipFill>
        <p:spPr>
          <a:xfrm>
            <a:off x="113967" y="1308290"/>
            <a:ext cx="1139695" cy="432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25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feuille.jpg"/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" y="120362"/>
            <a:ext cx="8944164" cy="66011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6817"/>
          </a:xfrm>
        </p:spPr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Cadre 3"/>
          <p:cNvSpPr/>
          <p:nvPr/>
        </p:nvSpPr>
        <p:spPr>
          <a:xfrm>
            <a:off x="278108" y="307198"/>
            <a:ext cx="8546371" cy="6272379"/>
          </a:xfrm>
          <a:prstGeom prst="frame">
            <a:avLst>
              <a:gd name="adj1" fmla="val 1072"/>
            </a:avLst>
          </a:prstGeom>
          <a:solidFill>
            <a:schemeClr val="bg2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781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fr-BE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6817"/>
          </a:xfrm>
        </p:spPr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13967" y="5832252"/>
            <a:ext cx="1139695" cy="793329"/>
          </a:xfrm>
          <a:gradFill flip="none" rotWithShape="1">
            <a:gsLst>
              <a:gs pos="0">
                <a:srgbClr val="1F4C82"/>
              </a:gs>
              <a:gs pos="78000">
                <a:srgbClr val="2864AE"/>
              </a:gs>
            </a:gsLst>
            <a:lin ang="5400000" scaled="0"/>
            <a:tileRect/>
          </a:gradFill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F9EEB02A-5293-0E4E-9A69-19C8F792DB41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86783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6817"/>
          </a:xfrm>
        </p:spPr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43971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12" y="0"/>
            <a:ext cx="9252093" cy="6858000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605827" y="2270034"/>
            <a:ext cx="8229600" cy="1143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BE" smtClean="0"/>
              <a:t>Cliquez et modifiez le titre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692430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08800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2263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5B"/>
            </a:gs>
            <a:gs pos="100000">
              <a:srgbClr val="173B66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dirty="0" smtClean="0"/>
              <a:t>Cliquez et modifiez le titre</a:t>
            </a: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dirty="0" smtClean="0"/>
              <a:t>Cliquez pour modifier les styles du texte du masque</a:t>
            </a:r>
          </a:p>
          <a:p>
            <a:pPr lvl="1"/>
            <a:r>
              <a:rPr lang="nl-BE" dirty="0" smtClean="0"/>
              <a:t>Deuxième niveau</a:t>
            </a:r>
          </a:p>
          <a:p>
            <a:pPr lvl="2"/>
            <a:r>
              <a:rPr lang="nl-BE" dirty="0" smtClean="0"/>
              <a:t>Troisième niveau</a:t>
            </a:r>
          </a:p>
          <a:p>
            <a:pPr lvl="3"/>
            <a:r>
              <a:rPr lang="nl-BE" dirty="0" smtClean="0"/>
              <a:t>Quatrième niveau</a:t>
            </a:r>
          </a:p>
          <a:p>
            <a:pPr lvl="4"/>
            <a:r>
              <a:rPr lang="nl-BE" dirty="0" smtClean="0"/>
              <a:t>Cinquième niveau</a:t>
            </a:r>
            <a:endParaRPr lang="fr-BE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EB02A-5293-0E4E-9A69-19C8F792DB41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94432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v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5.emf"/><Relationship Id="rId6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15.emf"/><Relationship Id="rId6" Type="http://schemas.openxmlformats.org/officeDocument/2006/relationships/image" Target="../media/image17.emf"/><Relationship Id="rId7" Type="http://schemas.openxmlformats.org/officeDocument/2006/relationships/image" Target="../media/image18.emf"/><Relationship Id="rId8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15.emf"/><Relationship Id="rId6" Type="http://schemas.openxmlformats.org/officeDocument/2006/relationships/image" Target="../media/image17.emf"/><Relationship Id="rId7" Type="http://schemas.openxmlformats.org/officeDocument/2006/relationships/image" Target="../media/image18.emf"/><Relationship Id="rId8" Type="http://schemas.openxmlformats.org/officeDocument/2006/relationships/image" Target="../media/image19.emf"/><Relationship Id="rId9" Type="http://schemas.openxmlformats.org/officeDocument/2006/relationships/image" Target="../media/image22.emf"/><Relationship Id="rId10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15.emf"/><Relationship Id="rId6" Type="http://schemas.openxmlformats.org/officeDocument/2006/relationships/image" Target="../media/image17.emf"/><Relationship Id="rId7" Type="http://schemas.openxmlformats.org/officeDocument/2006/relationships/image" Target="../media/image18.emf"/><Relationship Id="rId8" Type="http://schemas.openxmlformats.org/officeDocument/2006/relationships/image" Target="../media/image19.emf"/><Relationship Id="rId9" Type="http://schemas.openxmlformats.org/officeDocument/2006/relationships/image" Target="../media/image22.emf"/><Relationship Id="rId10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15.emf"/><Relationship Id="rId6" Type="http://schemas.openxmlformats.org/officeDocument/2006/relationships/image" Target="../media/image17.emf"/><Relationship Id="rId7" Type="http://schemas.openxmlformats.org/officeDocument/2006/relationships/image" Target="../media/image18.emf"/><Relationship Id="rId8" Type="http://schemas.openxmlformats.org/officeDocument/2006/relationships/image" Target="../media/image19.emf"/><Relationship Id="rId9" Type="http://schemas.openxmlformats.org/officeDocument/2006/relationships/image" Target="../media/image22.emf"/><Relationship Id="rId10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15.emf"/><Relationship Id="rId6" Type="http://schemas.openxmlformats.org/officeDocument/2006/relationships/image" Target="../media/image17.emf"/><Relationship Id="rId7" Type="http://schemas.openxmlformats.org/officeDocument/2006/relationships/image" Target="../media/image18.emf"/><Relationship Id="rId8" Type="http://schemas.openxmlformats.org/officeDocument/2006/relationships/image" Target="../media/image19.emf"/><Relationship Id="rId9" Type="http://schemas.openxmlformats.org/officeDocument/2006/relationships/image" Target="../media/image22.emf"/><Relationship Id="rId10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6" Type="http://schemas.openxmlformats.org/officeDocument/2006/relationships/image" Target="../media/image26.emf"/><Relationship Id="rId7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6" Type="http://schemas.openxmlformats.org/officeDocument/2006/relationships/image" Target="../media/image26.emf"/><Relationship Id="rId7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6" Type="http://schemas.openxmlformats.org/officeDocument/2006/relationships/image" Target="../media/image27.emf"/><Relationship Id="rId7" Type="http://schemas.openxmlformats.org/officeDocument/2006/relationships/image" Target="../media/image28.emf"/><Relationship Id="rId8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6" Type="http://schemas.openxmlformats.org/officeDocument/2006/relationships/image" Target="../media/image27.emf"/><Relationship Id="rId7" Type="http://schemas.openxmlformats.org/officeDocument/2006/relationships/image" Target="../media/image28.emf"/><Relationship Id="rId8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6" Type="http://schemas.openxmlformats.org/officeDocument/2006/relationships/image" Target="../media/image27.emf"/><Relationship Id="rId7" Type="http://schemas.openxmlformats.org/officeDocument/2006/relationships/image" Target="../media/image28.emf"/><Relationship Id="rId8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microsoft.com/office/2007/relationships/hdphoto" Target="../media/hdphoto2.wdp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6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49.png"/><Relationship Id="rId5" Type="http://schemas.microsoft.com/office/2007/relationships/hdphoto" Target="../media/hdphoto4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11.pn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9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48.png"/><Relationship Id="rId5" Type="http://schemas.microsoft.com/office/2007/relationships/hdphoto" Target="../media/hdphoto3.wdp"/><Relationship Id="rId6" Type="http://schemas.openxmlformats.org/officeDocument/2006/relationships/image" Target="../media/image15.emf"/><Relationship Id="rId7" Type="http://schemas.openxmlformats.org/officeDocument/2006/relationships/image" Target="../media/image38.png"/><Relationship Id="rId8" Type="http://schemas.microsoft.com/office/2007/relationships/hdphoto" Target="../media/hdphoto2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48.png"/><Relationship Id="rId5" Type="http://schemas.microsoft.com/office/2007/relationships/hdphoto" Target="../media/hdphoto3.wdp"/><Relationship Id="rId6" Type="http://schemas.openxmlformats.org/officeDocument/2006/relationships/image" Target="../media/image15.emf"/><Relationship Id="rId7" Type="http://schemas.openxmlformats.org/officeDocument/2006/relationships/image" Target="../media/image38.png"/><Relationship Id="rId8" Type="http://schemas.microsoft.com/office/2007/relationships/hdphoto" Target="../media/hdphoto2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48.png"/><Relationship Id="rId5" Type="http://schemas.microsoft.com/office/2007/relationships/hdphoto" Target="../media/hdphoto3.wdp"/><Relationship Id="rId6" Type="http://schemas.openxmlformats.org/officeDocument/2006/relationships/image" Target="../media/image15.emf"/><Relationship Id="rId7" Type="http://schemas.openxmlformats.org/officeDocument/2006/relationships/image" Target="../media/image38.png"/><Relationship Id="rId8" Type="http://schemas.microsoft.com/office/2007/relationships/hdphoto" Target="../media/hdphoto2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9.jpeg"/><Relationship Id="rId5" Type="http://schemas.microsoft.com/office/2007/relationships/hdphoto" Target="../media/hdphoto1.wdp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9.jpeg"/><Relationship Id="rId5" Type="http://schemas.microsoft.com/office/2007/relationships/hdphoto" Target="../media/hdphoto1.wdp"/><Relationship Id="rId6" Type="http://schemas.openxmlformats.org/officeDocument/2006/relationships/image" Target="../media/image12.emf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microsoft.com/office/2007/relationships/hdphoto" Target="../media/hdphoto1.wdp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8667" y="1477457"/>
            <a:ext cx="8686760" cy="1470025"/>
          </a:xfrm>
        </p:spPr>
        <p:txBody>
          <a:bodyPr>
            <a:normAutofit fontScale="90000"/>
          </a:bodyPr>
          <a:lstStyle/>
          <a:p>
            <a:r>
              <a:rPr lang="fr-FR" sz="3200" b="1" dirty="0"/>
              <a:t>A </a:t>
            </a:r>
            <a:r>
              <a:rPr lang="fr-FR" sz="3200" b="1" dirty="0" err="1"/>
              <a:t>mathematical</a:t>
            </a:r>
            <a:r>
              <a:rPr lang="fr-FR" sz="3200" b="1" dirty="0"/>
              <a:t> model of respiration </a:t>
            </a:r>
            <a:r>
              <a:rPr lang="fr-FR" sz="3200" b="1" dirty="0" err="1"/>
              <a:t>under</a:t>
            </a:r>
            <a:r>
              <a:rPr lang="fr-FR" sz="3200" b="1" dirty="0"/>
              <a:t> protective ventilation and </a:t>
            </a:r>
            <a:r>
              <a:rPr lang="fr-FR" sz="3200" b="1" dirty="0" err="1"/>
              <a:t>extracorporeal</a:t>
            </a:r>
            <a:r>
              <a:rPr lang="fr-FR" sz="3200" b="1" dirty="0"/>
              <a:t> </a:t>
            </a:r>
            <a:r>
              <a:rPr lang="fr-FR" sz="3200" b="1" dirty="0" smtClean="0"/>
              <a:t>CO</a:t>
            </a:r>
            <a:r>
              <a:rPr lang="fr-FR" sz="3200" b="1" baseline="-25000" dirty="0" smtClean="0"/>
              <a:t>2</a:t>
            </a:r>
            <a:r>
              <a:rPr lang="fr-FR" sz="3200" b="1" dirty="0" smtClean="0"/>
              <a:t> </a:t>
            </a:r>
            <a:r>
              <a:rPr lang="fr-FR" sz="3200" b="1" dirty="0" err="1"/>
              <a:t>removal</a:t>
            </a:r>
            <a:r>
              <a:rPr lang="fr-FR" sz="3200" b="1" dirty="0"/>
              <a:t> </a:t>
            </a:r>
            <a:r>
              <a:rPr lang="fr-FR" sz="3200" b="1" dirty="0" err="1"/>
              <a:t>therapy</a:t>
            </a:r>
            <a:r>
              <a:rPr lang="fr-FR" sz="3200" b="1" dirty="0"/>
              <a:t> </a:t>
            </a:r>
            <a:r>
              <a:rPr lang="fr-FR" sz="3600" b="1" dirty="0" smtClean="0"/>
              <a:t> 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6355" y="4145790"/>
            <a:ext cx="8965411" cy="806513"/>
          </a:xfrm>
        </p:spPr>
        <p:txBody>
          <a:bodyPr/>
          <a:lstStyle/>
          <a:p>
            <a:r>
              <a:rPr lang="en-US" sz="2400" i="1" dirty="0">
                <a:solidFill>
                  <a:schemeClr val="bg1"/>
                </a:solidFill>
              </a:rPr>
              <a:t>S. Habran, Th. </a:t>
            </a:r>
            <a:r>
              <a:rPr lang="en-US" sz="2400" i="1" dirty="0" err="1">
                <a:solidFill>
                  <a:schemeClr val="bg1"/>
                </a:solidFill>
              </a:rPr>
              <a:t>Desaive</a:t>
            </a:r>
            <a:r>
              <a:rPr lang="en-US" sz="2400" i="1" dirty="0">
                <a:solidFill>
                  <a:schemeClr val="bg1"/>
                </a:solidFill>
              </a:rPr>
              <a:t>, Ph. </a:t>
            </a:r>
            <a:r>
              <a:rPr lang="en-US" sz="2400" i="1" dirty="0" err="1">
                <a:solidFill>
                  <a:schemeClr val="bg1"/>
                </a:solidFill>
              </a:rPr>
              <a:t>Morimont</a:t>
            </a:r>
            <a:r>
              <a:rPr lang="en-US" sz="2400" i="1" dirty="0">
                <a:solidFill>
                  <a:schemeClr val="bg1"/>
                </a:solidFill>
              </a:rPr>
              <a:t>, B. </a:t>
            </a:r>
            <a:r>
              <a:rPr lang="en-US" sz="2400" i="1" dirty="0" err="1">
                <a:solidFill>
                  <a:schemeClr val="bg1"/>
                </a:solidFill>
              </a:rPr>
              <a:t>Lambermont</a:t>
            </a:r>
            <a:r>
              <a:rPr lang="en-US" sz="2400" i="1" dirty="0">
                <a:solidFill>
                  <a:schemeClr val="bg1"/>
                </a:solidFill>
              </a:rPr>
              <a:t> and P.C. </a:t>
            </a:r>
            <a:r>
              <a:rPr lang="en-US" sz="2400" i="1" dirty="0" err="1">
                <a:solidFill>
                  <a:schemeClr val="bg1"/>
                </a:solidFill>
              </a:rPr>
              <a:t>Dauby</a:t>
            </a:r>
            <a:endParaRPr lang="fr-BE" sz="2400" i="1" dirty="0">
              <a:solidFill>
                <a:schemeClr val="bg1"/>
              </a:solidFill>
            </a:endParaRPr>
          </a:p>
          <a:p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12" y="117204"/>
            <a:ext cx="1622319" cy="118435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3823" y="168850"/>
            <a:ext cx="1567841" cy="89680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8484" y="5285042"/>
            <a:ext cx="2443275" cy="157295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7000" y="168850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55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Methods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10</a:t>
            </a:fld>
            <a:endParaRPr lang="fr-BE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056" y="1125892"/>
            <a:ext cx="4900441" cy="5732108"/>
          </a:xfrm>
          <a:prstGeom prst="rect">
            <a:avLst/>
          </a:prstGeom>
        </p:spPr>
      </p:pic>
      <p:pic>
        <p:nvPicPr>
          <p:cNvPr id="3" name="Image 2" descr="SchemaRespi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" t="18307" r="4042" b="34714"/>
          <a:stretch/>
        </p:blipFill>
        <p:spPr>
          <a:xfrm>
            <a:off x="1340514" y="1399232"/>
            <a:ext cx="2904443" cy="2072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493308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Methods</a:t>
            </a:r>
            <a:endParaRPr lang="fr-BE" dirty="0"/>
          </a:p>
        </p:txBody>
      </p:sp>
      <p:sp>
        <p:nvSpPr>
          <p:cNvPr id="13" name="Espace réservé du contenu 12"/>
          <p:cNvSpPr>
            <a:spLocks noGrp="1"/>
          </p:cNvSpPr>
          <p:nvPr>
            <p:ph idx="1"/>
          </p:nvPr>
        </p:nvSpPr>
        <p:spPr>
          <a:xfrm>
            <a:off x="1466444" y="556617"/>
            <a:ext cx="7220356" cy="5853113"/>
          </a:xfrm>
        </p:spPr>
        <p:txBody>
          <a:bodyPr>
            <a:normAutofit/>
          </a:bodyPr>
          <a:lstStyle/>
          <a:p>
            <a:r>
              <a:rPr lang="fr-BE" u="sng" dirty="0" smtClean="0">
                <a:uFill>
                  <a:solidFill>
                    <a:srgbClr val="FF0000"/>
                  </a:solidFill>
                </a:uFill>
              </a:rPr>
              <a:t>Lungs</a:t>
            </a:r>
          </a:p>
          <a:p>
            <a:endParaRPr lang="fr-BE" u="sng" dirty="0">
              <a:uFill>
                <a:solidFill>
                  <a:srgbClr val="FF0000"/>
                </a:solidFill>
              </a:uFill>
            </a:endParaRPr>
          </a:p>
          <a:p>
            <a:endParaRPr lang="fr-BE" u="sng" dirty="0" smtClean="0">
              <a:uFill>
                <a:solidFill>
                  <a:srgbClr val="FF0000"/>
                </a:solidFill>
              </a:uFill>
            </a:endParaRPr>
          </a:p>
          <a:p>
            <a:endParaRPr lang="fr-BE" u="sng" dirty="0" smtClean="0">
              <a:uFill>
                <a:solidFill>
                  <a:srgbClr val="000090"/>
                </a:solidFill>
              </a:uFill>
            </a:endParaRPr>
          </a:p>
          <a:p>
            <a:pPr marL="0" indent="0">
              <a:buNone/>
            </a:pPr>
            <a:endParaRPr lang="fr-BE" u="sng" dirty="0">
              <a:uFill>
                <a:solidFill>
                  <a:srgbClr val="000090"/>
                </a:solidFill>
              </a:uFill>
            </a:endParaRPr>
          </a:p>
          <a:p>
            <a:endParaRPr lang="fr-BE" u="sng" dirty="0" smtClean="0">
              <a:uFill>
                <a:solidFill>
                  <a:srgbClr val="000090"/>
                </a:solidFill>
              </a:uFill>
            </a:endParaRPr>
          </a:p>
          <a:p>
            <a:endParaRPr lang="fr-BE" u="sng" dirty="0">
              <a:uFill>
                <a:solidFill>
                  <a:srgbClr val="000090"/>
                </a:solidFill>
              </a:uFill>
            </a:endParaRPr>
          </a:p>
          <a:p>
            <a:pPr marL="0" indent="0">
              <a:buNone/>
            </a:pPr>
            <a:endParaRPr lang="fr-BE" u="sng" dirty="0" smtClean="0">
              <a:uFill>
                <a:solidFill>
                  <a:srgbClr val="000090"/>
                </a:solidFill>
              </a:uFill>
            </a:endParaRPr>
          </a:p>
          <a:p>
            <a:pPr marL="0" indent="0">
              <a:buNone/>
            </a:pPr>
            <a:endParaRPr lang="fr-BE" u="sng" dirty="0">
              <a:uFill>
                <a:solidFill>
                  <a:srgbClr val="008000"/>
                </a:solidFill>
              </a:uFill>
            </a:endParaRPr>
          </a:p>
          <a:p>
            <a:endParaRPr lang="fr-BE" u="sng" dirty="0" smtClean="0">
              <a:uFill>
                <a:solidFill>
                  <a:srgbClr val="008000"/>
                </a:solidFill>
              </a:uFill>
            </a:endParaRPr>
          </a:p>
          <a:p>
            <a:endParaRPr lang="fr-BE" u="sng" dirty="0">
              <a:uFill>
                <a:solidFill>
                  <a:srgbClr val="008000"/>
                </a:solidFill>
              </a:uFill>
            </a:endParaRPr>
          </a:p>
          <a:p>
            <a:pPr marL="0" indent="0">
              <a:buNone/>
            </a:pPr>
            <a:endParaRPr lang="fr-BE" u="sng" dirty="0">
              <a:uFill>
                <a:solidFill>
                  <a:srgbClr val="008000"/>
                </a:solidFill>
              </a:u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11</a:t>
            </a:fld>
            <a:endParaRPr lang="fr-BE"/>
          </a:p>
        </p:txBody>
      </p:sp>
      <p:pic>
        <p:nvPicPr>
          <p:cNvPr id="19" name="Image 1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1678783"/>
            <a:ext cx="6807200" cy="254000"/>
          </a:xfrm>
          <a:prstGeom prst="rect">
            <a:avLst/>
          </a:prstGeom>
        </p:spPr>
      </p:pic>
      <p:pic>
        <p:nvPicPr>
          <p:cNvPr id="20" name="Image 1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32" y="2227423"/>
            <a:ext cx="6121400" cy="254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4838" y="3330882"/>
            <a:ext cx="2830201" cy="33105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68238" y="3330882"/>
            <a:ext cx="2025619" cy="128125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Rectangle 11"/>
          <p:cNvSpPr/>
          <p:nvPr/>
        </p:nvSpPr>
        <p:spPr>
          <a:xfrm>
            <a:off x="1810676" y="1245228"/>
            <a:ext cx="7054363" cy="13049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" name="Image 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32" y="1942943"/>
            <a:ext cx="1938125" cy="26230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859280" y="1238331"/>
            <a:ext cx="2065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u="heavy" dirty="0" smtClean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</a:rPr>
              <a:t>Material balance:</a:t>
            </a:r>
            <a:endParaRPr lang="fr-BE" sz="2000" u="heavy" dirty="0">
              <a:solidFill>
                <a:schemeClr val="bg1"/>
              </a:solidFill>
              <a:uFill>
                <a:solidFill>
                  <a:srgbClr val="FF0000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037931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Methods</a:t>
            </a:r>
            <a:endParaRPr lang="fr-BE" dirty="0"/>
          </a:p>
        </p:txBody>
      </p:sp>
      <p:sp>
        <p:nvSpPr>
          <p:cNvPr id="13" name="Espace réservé du contenu 12"/>
          <p:cNvSpPr>
            <a:spLocks noGrp="1"/>
          </p:cNvSpPr>
          <p:nvPr>
            <p:ph idx="1"/>
          </p:nvPr>
        </p:nvSpPr>
        <p:spPr>
          <a:xfrm>
            <a:off x="1466444" y="556617"/>
            <a:ext cx="7220356" cy="5853113"/>
          </a:xfrm>
        </p:spPr>
        <p:txBody>
          <a:bodyPr>
            <a:normAutofit/>
          </a:bodyPr>
          <a:lstStyle/>
          <a:p>
            <a:r>
              <a:rPr lang="fr-BE" u="sng" dirty="0" smtClean="0">
                <a:uFill>
                  <a:solidFill>
                    <a:srgbClr val="FF0000"/>
                  </a:solidFill>
                </a:uFill>
              </a:rPr>
              <a:t>Lungs</a:t>
            </a:r>
          </a:p>
          <a:p>
            <a:endParaRPr lang="fr-BE" u="sng" dirty="0">
              <a:uFill>
                <a:solidFill>
                  <a:srgbClr val="FF0000"/>
                </a:solidFill>
              </a:uFill>
            </a:endParaRPr>
          </a:p>
          <a:p>
            <a:endParaRPr lang="fr-BE" u="sng" dirty="0" smtClean="0">
              <a:uFill>
                <a:solidFill>
                  <a:srgbClr val="FF0000"/>
                </a:solidFill>
              </a:uFill>
            </a:endParaRPr>
          </a:p>
          <a:p>
            <a:endParaRPr lang="fr-BE" u="sng" dirty="0" smtClean="0">
              <a:uFill>
                <a:solidFill>
                  <a:srgbClr val="000090"/>
                </a:solidFill>
              </a:uFill>
            </a:endParaRPr>
          </a:p>
          <a:p>
            <a:pPr marL="0" indent="0">
              <a:buNone/>
            </a:pPr>
            <a:endParaRPr lang="fr-BE" u="sng" dirty="0">
              <a:uFill>
                <a:solidFill>
                  <a:srgbClr val="000090"/>
                </a:solidFill>
              </a:uFill>
            </a:endParaRPr>
          </a:p>
          <a:p>
            <a:endParaRPr lang="fr-BE" u="sng" dirty="0" smtClean="0">
              <a:uFill>
                <a:solidFill>
                  <a:srgbClr val="000090"/>
                </a:solidFill>
              </a:uFill>
            </a:endParaRPr>
          </a:p>
          <a:p>
            <a:endParaRPr lang="fr-BE" u="sng" dirty="0">
              <a:uFill>
                <a:solidFill>
                  <a:srgbClr val="000090"/>
                </a:solidFill>
              </a:uFill>
            </a:endParaRPr>
          </a:p>
          <a:p>
            <a:pPr marL="0" indent="0">
              <a:buNone/>
            </a:pPr>
            <a:endParaRPr lang="fr-BE" u="sng" dirty="0" smtClean="0">
              <a:uFill>
                <a:solidFill>
                  <a:srgbClr val="000090"/>
                </a:solidFill>
              </a:uFill>
            </a:endParaRPr>
          </a:p>
          <a:p>
            <a:pPr marL="0" indent="0">
              <a:buNone/>
            </a:pPr>
            <a:endParaRPr lang="fr-BE" u="sng" dirty="0">
              <a:uFill>
                <a:solidFill>
                  <a:srgbClr val="008000"/>
                </a:solidFill>
              </a:uFill>
            </a:endParaRPr>
          </a:p>
          <a:p>
            <a:endParaRPr lang="fr-BE" u="sng" dirty="0" smtClean="0">
              <a:uFill>
                <a:solidFill>
                  <a:srgbClr val="008000"/>
                </a:solidFill>
              </a:uFill>
            </a:endParaRPr>
          </a:p>
          <a:p>
            <a:endParaRPr lang="fr-BE" u="sng" dirty="0">
              <a:uFill>
                <a:solidFill>
                  <a:srgbClr val="008000"/>
                </a:solidFill>
              </a:uFill>
            </a:endParaRPr>
          </a:p>
          <a:p>
            <a:pPr marL="0" indent="0">
              <a:buNone/>
            </a:pPr>
            <a:endParaRPr lang="fr-BE" u="sng" dirty="0">
              <a:uFill>
                <a:solidFill>
                  <a:srgbClr val="008000"/>
                </a:solidFill>
              </a:u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12</a:t>
            </a:fld>
            <a:endParaRPr lang="fr-BE"/>
          </a:p>
        </p:txBody>
      </p:sp>
      <p:pic>
        <p:nvPicPr>
          <p:cNvPr id="26" name="Image 2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32" y="3616990"/>
            <a:ext cx="3251200" cy="2159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810676" y="3169920"/>
            <a:ext cx="3498362" cy="986535"/>
          </a:xfrm>
          <a:prstGeom prst="rect">
            <a:avLst/>
          </a:prstGeom>
          <a:noFill/>
          <a:ln w="381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8" name="Image 2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32" y="3832890"/>
            <a:ext cx="2895600" cy="2159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4838" y="3330882"/>
            <a:ext cx="2830201" cy="331052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320776" y="4689353"/>
            <a:ext cx="764511" cy="651383"/>
          </a:xfrm>
          <a:prstGeom prst="rect">
            <a:avLst/>
          </a:prstGeom>
          <a:noFill/>
          <a:ln w="381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Rectangle 17"/>
          <p:cNvSpPr/>
          <p:nvPr/>
        </p:nvSpPr>
        <p:spPr>
          <a:xfrm>
            <a:off x="6568238" y="3330882"/>
            <a:ext cx="2025619" cy="128125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1" name="Image 2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1678783"/>
            <a:ext cx="6807200" cy="254000"/>
          </a:xfrm>
          <a:prstGeom prst="rect">
            <a:avLst/>
          </a:prstGeom>
        </p:spPr>
      </p:pic>
      <p:pic>
        <p:nvPicPr>
          <p:cNvPr id="22" name="Image 2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32" y="2227423"/>
            <a:ext cx="6121400" cy="2540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810676" y="1245228"/>
            <a:ext cx="7054363" cy="13049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4" name="Image 2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32" y="1942943"/>
            <a:ext cx="1938125" cy="262303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1859280" y="1238331"/>
            <a:ext cx="2065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u="heavy" dirty="0" smtClean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</a:rPr>
              <a:t>Material balance:</a:t>
            </a:r>
            <a:endParaRPr lang="fr-BE" sz="2000" u="heavy" dirty="0">
              <a:solidFill>
                <a:schemeClr val="bg1"/>
              </a:solidFill>
              <a:uFill>
                <a:solidFill>
                  <a:srgbClr val="FF0000"/>
                </a:solidFill>
              </a:u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1859280" y="3213241"/>
            <a:ext cx="34030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u="heavy" dirty="0" smtClean="0">
                <a:solidFill>
                  <a:schemeClr val="bg1"/>
                </a:solidFill>
                <a:uFill>
                  <a:solidFill>
                    <a:schemeClr val="accent6"/>
                  </a:solidFill>
                </a:uFill>
              </a:rPr>
              <a:t>Mixing of blood in the arteries:</a:t>
            </a:r>
            <a:endParaRPr lang="fr-BE" sz="2000" u="heavy" dirty="0">
              <a:solidFill>
                <a:schemeClr val="bg1"/>
              </a:solidFill>
              <a:uFill>
                <a:solidFill>
                  <a:schemeClr val="accent6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346865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Methods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13</a:t>
            </a:fld>
            <a:endParaRPr lang="fr-BE"/>
          </a:p>
        </p:txBody>
      </p:sp>
      <p:pic>
        <p:nvPicPr>
          <p:cNvPr id="26" name="Image 2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32" y="3616990"/>
            <a:ext cx="3251200" cy="2159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810676" y="3169920"/>
            <a:ext cx="3498362" cy="986535"/>
          </a:xfrm>
          <a:prstGeom prst="rect">
            <a:avLst/>
          </a:prstGeom>
          <a:noFill/>
          <a:ln w="381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8" name="Image 2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32" y="3832890"/>
            <a:ext cx="2895600" cy="2159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4838" y="3330882"/>
            <a:ext cx="2830201" cy="331052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320776" y="4689353"/>
            <a:ext cx="764511" cy="651383"/>
          </a:xfrm>
          <a:prstGeom prst="rect">
            <a:avLst/>
          </a:prstGeom>
          <a:noFill/>
          <a:ln w="381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Rectangle 17"/>
          <p:cNvSpPr/>
          <p:nvPr/>
        </p:nvSpPr>
        <p:spPr>
          <a:xfrm>
            <a:off x="6568238" y="3330882"/>
            <a:ext cx="2025619" cy="128125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1" name="Image 2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1678783"/>
            <a:ext cx="6807200" cy="254000"/>
          </a:xfrm>
          <a:prstGeom prst="rect">
            <a:avLst/>
          </a:prstGeom>
        </p:spPr>
      </p:pic>
      <p:pic>
        <p:nvPicPr>
          <p:cNvPr id="22" name="Image 2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32" y="2227423"/>
            <a:ext cx="6121400" cy="2540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810676" y="1245228"/>
            <a:ext cx="7054363" cy="13049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4" name="Image 2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32" y="1942943"/>
            <a:ext cx="1938125" cy="262303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1859280" y="1238331"/>
            <a:ext cx="2065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u="heavy" dirty="0" smtClean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</a:rPr>
              <a:t>Material balance:</a:t>
            </a:r>
            <a:endParaRPr lang="fr-BE" sz="2000" u="heavy" dirty="0">
              <a:solidFill>
                <a:schemeClr val="bg1"/>
              </a:solidFill>
              <a:uFill>
                <a:solidFill>
                  <a:srgbClr val="FF0000"/>
                </a:solidFill>
              </a:u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1859280" y="3213241"/>
            <a:ext cx="34030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u="heavy" dirty="0" smtClean="0">
                <a:solidFill>
                  <a:schemeClr val="bg1"/>
                </a:solidFill>
                <a:uFill>
                  <a:solidFill>
                    <a:schemeClr val="accent6"/>
                  </a:solidFill>
                </a:uFill>
              </a:rPr>
              <a:t>Mixing of blood in the arteries:</a:t>
            </a:r>
            <a:endParaRPr lang="fr-BE" sz="2000" u="heavy" dirty="0">
              <a:solidFill>
                <a:schemeClr val="bg1"/>
              </a:solidFill>
              <a:uFill>
                <a:solidFill>
                  <a:schemeClr val="accent6"/>
                </a:solidFill>
              </a:uFill>
            </a:endParaRPr>
          </a:p>
        </p:txBody>
      </p:sp>
      <p:sp>
        <p:nvSpPr>
          <p:cNvPr id="19" name="Espace réservé du contenu 12"/>
          <p:cNvSpPr txBox="1">
            <a:spLocks/>
          </p:cNvSpPr>
          <p:nvPr/>
        </p:nvSpPr>
        <p:spPr>
          <a:xfrm>
            <a:off x="1466444" y="556617"/>
            <a:ext cx="7220356" cy="5853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v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u="sng" smtClean="0">
                <a:uFill>
                  <a:solidFill>
                    <a:srgbClr val="FF0000"/>
                  </a:solidFill>
                </a:uFill>
              </a:rPr>
              <a:t>Lungs</a:t>
            </a:r>
          </a:p>
          <a:p>
            <a:endParaRPr lang="fr-BE" u="sng" smtClean="0">
              <a:uFill>
                <a:solidFill>
                  <a:srgbClr val="FF0000"/>
                </a:solidFill>
              </a:uFill>
            </a:endParaRPr>
          </a:p>
          <a:p>
            <a:endParaRPr lang="fr-BE" u="sng" smtClean="0">
              <a:uFill>
                <a:solidFill>
                  <a:srgbClr val="FF0000"/>
                </a:solidFill>
              </a:uFill>
            </a:endParaRPr>
          </a:p>
          <a:p>
            <a:endParaRPr lang="fr-BE" u="sng" smtClean="0">
              <a:uFill>
                <a:solidFill>
                  <a:srgbClr val="000090"/>
                </a:solidFill>
              </a:uFill>
            </a:endParaRPr>
          </a:p>
          <a:p>
            <a:pPr marL="0" indent="0">
              <a:buFont typeface="Wingdings" charset="2"/>
              <a:buNone/>
            </a:pPr>
            <a:endParaRPr lang="fr-BE" u="sng" smtClean="0">
              <a:uFill>
                <a:solidFill>
                  <a:srgbClr val="000090"/>
                </a:solidFill>
              </a:uFill>
            </a:endParaRPr>
          </a:p>
          <a:p>
            <a:endParaRPr lang="fr-BE" u="sng" smtClean="0">
              <a:uFill>
                <a:solidFill>
                  <a:srgbClr val="000090"/>
                </a:solidFill>
              </a:uFill>
            </a:endParaRPr>
          </a:p>
          <a:p>
            <a:endParaRPr lang="fr-BE" u="sng" smtClean="0">
              <a:uFill>
                <a:solidFill>
                  <a:srgbClr val="000090"/>
                </a:solidFill>
              </a:uFill>
            </a:endParaRPr>
          </a:p>
          <a:p>
            <a:r>
              <a:rPr lang="fr-BE" u="sng" smtClean="0">
                <a:uFill>
                  <a:solidFill>
                    <a:srgbClr val="000090"/>
                  </a:solidFill>
                </a:uFill>
              </a:rPr>
              <a:t>Tissues</a:t>
            </a:r>
          </a:p>
          <a:p>
            <a:pPr marL="0" indent="0">
              <a:buFont typeface="Wingdings" charset="2"/>
              <a:buNone/>
            </a:pPr>
            <a:endParaRPr lang="fr-BE" u="sng" smtClean="0">
              <a:uFill>
                <a:solidFill>
                  <a:srgbClr val="000090"/>
                </a:solidFill>
              </a:uFill>
            </a:endParaRPr>
          </a:p>
          <a:p>
            <a:pPr marL="0" indent="0">
              <a:buFont typeface="Wingdings" charset="2"/>
              <a:buNone/>
            </a:pPr>
            <a:endParaRPr lang="fr-BE" u="sng" smtClean="0">
              <a:uFill>
                <a:solidFill>
                  <a:srgbClr val="008000"/>
                </a:solidFill>
              </a:uFill>
            </a:endParaRPr>
          </a:p>
          <a:p>
            <a:endParaRPr lang="fr-BE" u="sng" smtClean="0">
              <a:uFill>
                <a:solidFill>
                  <a:srgbClr val="008000"/>
                </a:solidFill>
              </a:uFill>
            </a:endParaRPr>
          </a:p>
          <a:p>
            <a:endParaRPr lang="fr-BE" u="sng" smtClean="0">
              <a:uFill>
                <a:solidFill>
                  <a:srgbClr val="008000"/>
                </a:solidFill>
              </a:uFill>
            </a:endParaRPr>
          </a:p>
          <a:p>
            <a:pPr marL="0" indent="0">
              <a:buFont typeface="Wingdings" charset="2"/>
              <a:buNone/>
            </a:pPr>
            <a:endParaRPr lang="fr-BE" u="sng" dirty="0">
              <a:uFill>
                <a:solidFill>
                  <a:srgbClr val="008000"/>
                </a:solidFill>
              </a:uFill>
            </a:endParaRPr>
          </a:p>
        </p:txBody>
      </p:sp>
      <p:pic>
        <p:nvPicPr>
          <p:cNvPr id="20" name="Image 1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32" y="5861819"/>
            <a:ext cx="3784600" cy="254000"/>
          </a:xfrm>
          <a:prstGeom prst="rect">
            <a:avLst/>
          </a:prstGeom>
        </p:spPr>
      </p:pic>
      <p:pic>
        <p:nvPicPr>
          <p:cNvPr id="29" name="Image 28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32" y="5542464"/>
            <a:ext cx="4368800" cy="2540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810676" y="5212081"/>
            <a:ext cx="4498683" cy="975430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2" name="ZoneTexte 31"/>
          <p:cNvSpPr txBox="1"/>
          <p:nvPr/>
        </p:nvSpPr>
        <p:spPr>
          <a:xfrm>
            <a:off x="1822277" y="5171441"/>
            <a:ext cx="2065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u="heavy" dirty="0" smtClean="0">
                <a:solidFill>
                  <a:schemeClr val="bg1"/>
                </a:solidFill>
                <a:uFill>
                  <a:solidFill>
                    <a:srgbClr val="0000FF"/>
                  </a:solidFill>
                </a:uFill>
              </a:rPr>
              <a:t>Material balance:</a:t>
            </a:r>
            <a:endParaRPr lang="fr-BE" sz="2000" u="heavy" dirty="0">
              <a:solidFill>
                <a:schemeClr val="bg1"/>
              </a:solidFill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387823" y="5552624"/>
            <a:ext cx="1329457" cy="691678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94216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Methods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14</a:t>
            </a:fld>
            <a:endParaRPr lang="fr-BE"/>
          </a:p>
        </p:txBody>
      </p:sp>
      <p:pic>
        <p:nvPicPr>
          <p:cNvPr id="26" name="Image 2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32" y="3616990"/>
            <a:ext cx="3251200" cy="2159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810676" y="3169920"/>
            <a:ext cx="3498362" cy="986535"/>
          </a:xfrm>
          <a:prstGeom prst="rect">
            <a:avLst/>
          </a:prstGeom>
          <a:noFill/>
          <a:ln w="381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8" name="Image 2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32" y="3832890"/>
            <a:ext cx="2895600" cy="2159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4838" y="3330882"/>
            <a:ext cx="2830201" cy="331052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320776" y="4689353"/>
            <a:ext cx="764511" cy="651383"/>
          </a:xfrm>
          <a:prstGeom prst="rect">
            <a:avLst/>
          </a:prstGeom>
          <a:noFill/>
          <a:ln w="381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Rectangle 17"/>
          <p:cNvSpPr/>
          <p:nvPr/>
        </p:nvSpPr>
        <p:spPr>
          <a:xfrm>
            <a:off x="6568238" y="3330882"/>
            <a:ext cx="2025619" cy="128125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1" name="Image 2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1678783"/>
            <a:ext cx="6807200" cy="254000"/>
          </a:xfrm>
          <a:prstGeom prst="rect">
            <a:avLst/>
          </a:prstGeom>
        </p:spPr>
      </p:pic>
      <p:pic>
        <p:nvPicPr>
          <p:cNvPr id="22" name="Image 2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32" y="2227423"/>
            <a:ext cx="6121400" cy="2540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810676" y="1245228"/>
            <a:ext cx="7054363" cy="13049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4" name="Image 2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32" y="1942943"/>
            <a:ext cx="1938125" cy="262303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1859280" y="1238331"/>
            <a:ext cx="2065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u="heavy" dirty="0" smtClean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</a:rPr>
              <a:t>Material balance:</a:t>
            </a:r>
            <a:endParaRPr lang="fr-BE" sz="2000" u="heavy" dirty="0">
              <a:solidFill>
                <a:schemeClr val="bg1"/>
              </a:solidFill>
              <a:uFill>
                <a:solidFill>
                  <a:srgbClr val="FF0000"/>
                </a:solidFill>
              </a:u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1859280" y="3213241"/>
            <a:ext cx="34030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u="heavy" dirty="0" smtClean="0">
                <a:solidFill>
                  <a:schemeClr val="bg1"/>
                </a:solidFill>
                <a:uFill>
                  <a:solidFill>
                    <a:schemeClr val="accent6"/>
                  </a:solidFill>
                </a:uFill>
              </a:rPr>
              <a:t>Mixing of blood in the arteries:</a:t>
            </a:r>
            <a:endParaRPr lang="fr-BE" sz="2000" u="heavy" dirty="0">
              <a:solidFill>
                <a:schemeClr val="bg1"/>
              </a:solidFill>
              <a:uFill>
                <a:solidFill>
                  <a:schemeClr val="accent6"/>
                </a:solidFill>
              </a:uFill>
            </a:endParaRPr>
          </a:p>
        </p:txBody>
      </p:sp>
      <p:sp>
        <p:nvSpPr>
          <p:cNvPr id="19" name="Espace réservé du contenu 12"/>
          <p:cNvSpPr txBox="1">
            <a:spLocks/>
          </p:cNvSpPr>
          <p:nvPr/>
        </p:nvSpPr>
        <p:spPr>
          <a:xfrm>
            <a:off x="1466444" y="556617"/>
            <a:ext cx="7220356" cy="5853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v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u="sng" smtClean="0">
                <a:uFill>
                  <a:solidFill>
                    <a:srgbClr val="FF0000"/>
                  </a:solidFill>
                </a:uFill>
              </a:rPr>
              <a:t>Lungs</a:t>
            </a:r>
          </a:p>
          <a:p>
            <a:endParaRPr lang="fr-BE" u="sng" smtClean="0">
              <a:uFill>
                <a:solidFill>
                  <a:srgbClr val="FF0000"/>
                </a:solidFill>
              </a:uFill>
            </a:endParaRPr>
          </a:p>
          <a:p>
            <a:endParaRPr lang="fr-BE" u="sng" smtClean="0">
              <a:uFill>
                <a:solidFill>
                  <a:srgbClr val="FF0000"/>
                </a:solidFill>
              </a:uFill>
            </a:endParaRPr>
          </a:p>
          <a:p>
            <a:endParaRPr lang="fr-BE" u="sng" smtClean="0">
              <a:uFill>
                <a:solidFill>
                  <a:srgbClr val="000090"/>
                </a:solidFill>
              </a:uFill>
            </a:endParaRPr>
          </a:p>
          <a:p>
            <a:pPr marL="0" indent="0">
              <a:buFont typeface="Wingdings" charset="2"/>
              <a:buNone/>
            </a:pPr>
            <a:endParaRPr lang="fr-BE" u="sng" smtClean="0">
              <a:uFill>
                <a:solidFill>
                  <a:srgbClr val="000090"/>
                </a:solidFill>
              </a:uFill>
            </a:endParaRPr>
          </a:p>
          <a:p>
            <a:endParaRPr lang="fr-BE" u="sng" smtClean="0">
              <a:uFill>
                <a:solidFill>
                  <a:srgbClr val="000090"/>
                </a:solidFill>
              </a:uFill>
            </a:endParaRPr>
          </a:p>
          <a:p>
            <a:endParaRPr lang="fr-BE" u="sng" smtClean="0">
              <a:uFill>
                <a:solidFill>
                  <a:srgbClr val="000090"/>
                </a:solidFill>
              </a:uFill>
            </a:endParaRPr>
          </a:p>
          <a:p>
            <a:r>
              <a:rPr lang="fr-BE" u="sng" smtClean="0">
                <a:uFill>
                  <a:solidFill>
                    <a:srgbClr val="000090"/>
                  </a:solidFill>
                </a:uFill>
              </a:rPr>
              <a:t>Tissues</a:t>
            </a:r>
          </a:p>
          <a:p>
            <a:pPr marL="0" indent="0">
              <a:buFont typeface="Wingdings" charset="2"/>
              <a:buNone/>
            </a:pPr>
            <a:endParaRPr lang="fr-BE" u="sng" smtClean="0">
              <a:uFill>
                <a:solidFill>
                  <a:srgbClr val="000090"/>
                </a:solidFill>
              </a:uFill>
            </a:endParaRPr>
          </a:p>
          <a:p>
            <a:pPr marL="0" indent="0">
              <a:buFont typeface="Wingdings" charset="2"/>
              <a:buNone/>
            </a:pPr>
            <a:endParaRPr lang="fr-BE" u="sng" smtClean="0">
              <a:uFill>
                <a:solidFill>
                  <a:srgbClr val="008000"/>
                </a:solidFill>
              </a:uFill>
            </a:endParaRPr>
          </a:p>
          <a:p>
            <a:endParaRPr lang="fr-BE" u="sng" smtClean="0">
              <a:uFill>
                <a:solidFill>
                  <a:srgbClr val="008000"/>
                </a:solidFill>
              </a:uFill>
            </a:endParaRPr>
          </a:p>
          <a:p>
            <a:endParaRPr lang="fr-BE" u="sng" smtClean="0">
              <a:uFill>
                <a:solidFill>
                  <a:srgbClr val="008000"/>
                </a:solidFill>
              </a:uFill>
            </a:endParaRPr>
          </a:p>
          <a:p>
            <a:pPr marL="0" indent="0">
              <a:buFont typeface="Wingdings" charset="2"/>
              <a:buNone/>
            </a:pPr>
            <a:endParaRPr lang="fr-BE" u="sng" dirty="0">
              <a:uFill>
                <a:solidFill>
                  <a:srgbClr val="008000"/>
                </a:solidFill>
              </a:uFill>
            </a:endParaRPr>
          </a:p>
        </p:txBody>
      </p:sp>
      <p:pic>
        <p:nvPicPr>
          <p:cNvPr id="20" name="Image 1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32" y="5861819"/>
            <a:ext cx="3784600" cy="254000"/>
          </a:xfrm>
          <a:prstGeom prst="rect">
            <a:avLst/>
          </a:prstGeom>
        </p:spPr>
      </p:pic>
      <p:pic>
        <p:nvPicPr>
          <p:cNvPr id="29" name="Image 28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32" y="5542464"/>
            <a:ext cx="4368800" cy="2540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810676" y="5212081"/>
            <a:ext cx="4498683" cy="975430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2" name="ZoneTexte 31"/>
          <p:cNvSpPr txBox="1"/>
          <p:nvPr/>
        </p:nvSpPr>
        <p:spPr>
          <a:xfrm>
            <a:off x="1822277" y="5171441"/>
            <a:ext cx="2065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u="heavy" dirty="0" smtClean="0">
                <a:solidFill>
                  <a:schemeClr val="bg1"/>
                </a:solidFill>
                <a:uFill>
                  <a:solidFill>
                    <a:srgbClr val="0000FF"/>
                  </a:solidFill>
                </a:uFill>
              </a:rPr>
              <a:t>Material balance:</a:t>
            </a:r>
            <a:endParaRPr lang="fr-BE" sz="2000" u="heavy" dirty="0">
              <a:solidFill>
                <a:schemeClr val="bg1"/>
              </a:solidFill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849151" y="1654645"/>
            <a:ext cx="705725" cy="292041"/>
          </a:xfrm>
          <a:prstGeom prst="rect">
            <a:avLst/>
          </a:prstGeom>
          <a:noFill/>
          <a:ln w="190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4" name="Rectangle 33"/>
          <p:cNvSpPr/>
          <p:nvPr/>
        </p:nvSpPr>
        <p:spPr>
          <a:xfrm>
            <a:off x="4248152" y="1661508"/>
            <a:ext cx="231765" cy="292041"/>
          </a:xfrm>
          <a:prstGeom prst="rect">
            <a:avLst/>
          </a:prstGeom>
          <a:noFill/>
          <a:ln w="190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5" name="Rectangle 34"/>
          <p:cNvSpPr/>
          <p:nvPr/>
        </p:nvSpPr>
        <p:spPr>
          <a:xfrm>
            <a:off x="4603403" y="1658660"/>
            <a:ext cx="291025" cy="292041"/>
          </a:xfrm>
          <a:prstGeom prst="rect">
            <a:avLst/>
          </a:prstGeom>
          <a:noFill/>
          <a:ln w="190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6" name="Rectangle 35"/>
          <p:cNvSpPr/>
          <p:nvPr/>
        </p:nvSpPr>
        <p:spPr>
          <a:xfrm>
            <a:off x="1869472" y="2214565"/>
            <a:ext cx="576375" cy="292041"/>
          </a:xfrm>
          <a:prstGeom prst="rect">
            <a:avLst/>
          </a:prstGeom>
          <a:noFill/>
          <a:ln w="190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7" name="Rectangle 36"/>
          <p:cNvSpPr/>
          <p:nvPr/>
        </p:nvSpPr>
        <p:spPr>
          <a:xfrm>
            <a:off x="4036707" y="2215508"/>
            <a:ext cx="231765" cy="292041"/>
          </a:xfrm>
          <a:prstGeom prst="rect">
            <a:avLst/>
          </a:prstGeom>
          <a:noFill/>
          <a:ln w="190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8" name="Rectangle 37"/>
          <p:cNvSpPr/>
          <p:nvPr/>
        </p:nvSpPr>
        <p:spPr>
          <a:xfrm>
            <a:off x="4365492" y="2215054"/>
            <a:ext cx="291025" cy="292041"/>
          </a:xfrm>
          <a:prstGeom prst="rect">
            <a:avLst/>
          </a:prstGeom>
          <a:noFill/>
          <a:ln w="190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9" name="Rectangle 38"/>
          <p:cNvSpPr/>
          <p:nvPr/>
        </p:nvSpPr>
        <p:spPr>
          <a:xfrm>
            <a:off x="2683970" y="3562052"/>
            <a:ext cx="231765" cy="292041"/>
          </a:xfrm>
          <a:prstGeom prst="rect">
            <a:avLst/>
          </a:prstGeom>
          <a:noFill/>
          <a:ln w="190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0" name="Rectangle 39"/>
          <p:cNvSpPr/>
          <p:nvPr/>
        </p:nvSpPr>
        <p:spPr>
          <a:xfrm>
            <a:off x="2542395" y="3808516"/>
            <a:ext cx="231765" cy="292041"/>
          </a:xfrm>
          <a:prstGeom prst="rect">
            <a:avLst/>
          </a:prstGeom>
          <a:noFill/>
          <a:ln w="190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1" name="Rectangle 40"/>
          <p:cNvSpPr/>
          <p:nvPr/>
        </p:nvSpPr>
        <p:spPr>
          <a:xfrm>
            <a:off x="3979619" y="3783461"/>
            <a:ext cx="231765" cy="292041"/>
          </a:xfrm>
          <a:prstGeom prst="rect">
            <a:avLst/>
          </a:prstGeom>
          <a:noFill/>
          <a:ln w="190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2" name="Rectangle 41"/>
          <p:cNvSpPr/>
          <p:nvPr/>
        </p:nvSpPr>
        <p:spPr>
          <a:xfrm>
            <a:off x="4214332" y="3547847"/>
            <a:ext cx="231765" cy="292041"/>
          </a:xfrm>
          <a:prstGeom prst="rect">
            <a:avLst/>
          </a:prstGeom>
          <a:noFill/>
          <a:ln w="190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3" name="Rectangle 42"/>
          <p:cNvSpPr/>
          <p:nvPr/>
        </p:nvSpPr>
        <p:spPr>
          <a:xfrm>
            <a:off x="3417637" y="1944076"/>
            <a:ext cx="365520" cy="292041"/>
          </a:xfrm>
          <a:prstGeom prst="rect">
            <a:avLst/>
          </a:prstGeom>
          <a:noFill/>
          <a:ln w="190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4" name="Rectangle 43"/>
          <p:cNvSpPr/>
          <p:nvPr/>
        </p:nvSpPr>
        <p:spPr>
          <a:xfrm>
            <a:off x="1857711" y="5533204"/>
            <a:ext cx="705725" cy="292041"/>
          </a:xfrm>
          <a:prstGeom prst="rect">
            <a:avLst/>
          </a:prstGeom>
          <a:noFill/>
          <a:ln w="190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5" name="Rectangle 44"/>
          <p:cNvSpPr/>
          <p:nvPr/>
        </p:nvSpPr>
        <p:spPr>
          <a:xfrm>
            <a:off x="1857712" y="5879764"/>
            <a:ext cx="576375" cy="292041"/>
          </a:xfrm>
          <a:prstGeom prst="rect">
            <a:avLst/>
          </a:prstGeom>
          <a:noFill/>
          <a:ln w="190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6" name="Rectangle 45"/>
          <p:cNvSpPr/>
          <p:nvPr/>
        </p:nvSpPr>
        <p:spPr>
          <a:xfrm>
            <a:off x="5605847" y="5551309"/>
            <a:ext cx="705725" cy="292041"/>
          </a:xfrm>
          <a:prstGeom prst="rect">
            <a:avLst/>
          </a:prstGeom>
          <a:noFill/>
          <a:ln w="190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7" name="Rectangle 46"/>
          <p:cNvSpPr/>
          <p:nvPr/>
        </p:nvSpPr>
        <p:spPr>
          <a:xfrm>
            <a:off x="5147032" y="5855768"/>
            <a:ext cx="576375" cy="292041"/>
          </a:xfrm>
          <a:prstGeom prst="rect">
            <a:avLst/>
          </a:prstGeom>
          <a:noFill/>
          <a:ln w="190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8" name="Rectangle 47"/>
          <p:cNvSpPr/>
          <p:nvPr/>
        </p:nvSpPr>
        <p:spPr>
          <a:xfrm>
            <a:off x="3247933" y="5874839"/>
            <a:ext cx="291025" cy="292041"/>
          </a:xfrm>
          <a:prstGeom prst="rect">
            <a:avLst/>
          </a:prstGeom>
          <a:noFill/>
          <a:ln w="190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9" name="Rectangle 48"/>
          <p:cNvSpPr/>
          <p:nvPr/>
        </p:nvSpPr>
        <p:spPr>
          <a:xfrm>
            <a:off x="3467940" y="5548544"/>
            <a:ext cx="291025" cy="292041"/>
          </a:xfrm>
          <a:prstGeom prst="rect">
            <a:avLst/>
          </a:prstGeom>
          <a:noFill/>
          <a:ln w="190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0" name="Rectangle 49"/>
          <p:cNvSpPr/>
          <p:nvPr/>
        </p:nvSpPr>
        <p:spPr>
          <a:xfrm>
            <a:off x="7387823" y="5552624"/>
            <a:ext cx="1329457" cy="691678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65162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Methods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15</a:t>
            </a:fld>
            <a:endParaRPr lang="fr-BE"/>
          </a:p>
        </p:txBody>
      </p:sp>
      <p:pic>
        <p:nvPicPr>
          <p:cNvPr id="26" name="Image 2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32" y="3616990"/>
            <a:ext cx="3251200" cy="2159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810676" y="3169920"/>
            <a:ext cx="3498362" cy="986535"/>
          </a:xfrm>
          <a:prstGeom prst="rect">
            <a:avLst/>
          </a:prstGeom>
          <a:noFill/>
          <a:ln w="381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8" name="Image 2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32" y="3832890"/>
            <a:ext cx="2895600" cy="2159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4838" y="3330882"/>
            <a:ext cx="2830201" cy="331052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320776" y="4689353"/>
            <a:ext cx="764511" cy="651383"/>
          </a:xfrm>
          <a:prstGeom prst="rect">
            <a:avLst/>
          </a:prstGeom>
          <a:noFill/>
          <a:ln w="381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Rectangle 17"/>
          <p:cNvSpPr/>
          <p:nvPr/>
        </p:nvSpPr>
        <p:spPr>
          <a:xfrm>
            <a:off x="6568238" y="3330882"/>
            <a:ext cx="2025619" cy="128125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1" name="Image 2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1678783"/>
            <a:ext cx="6807200" cy="254000"/>
          </a:xfrm>
          <a:prstGeom prst="rect">
            <a:avLst/>
          </a:prstGeom>
        </p:spPr>
      </p:pic>
      <p:pic>
        <p:nvPicPr>
          <p:cNvPr id="22" name="Image 2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32" y="2227423"/>
            <a:ext cx="6121400" cy="2540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810676" y="1245228"/>
            <a:ext cx="7054363" cy="13049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4" name="Image 2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32" y="1942943"/>
            <a:ext cx="1938125" cy="262303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1859280" y="1238331"/>
            <a:ext cx="2065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u="heavy" dirty="0" smtClean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</a:rPr>
              <a:t>Material balance:</a:t>
            </a:r>
            <a:endParaRPr lang="fr-BE" sz="2000" u="heavy" dirty="0">
              <a:solidFill>
                <a:schemeClr val="bg1"/>
              </a:solidFill>
              <a:uFill>
                <a:solidFill>
                  <a:srgbClr val="FF0000"/>
                </a:solidFill>
              </a:u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1859280" y="3213241"/>
            <a:ext cx="34030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u="heavy" dirty="0" smtClean="0">
                <a:solidFill>
                  <a:schemeClr val="bg1"/>
                </a:solidFill>
                <a:uFill>
                  <a:solidFill>
                    <a:schemeClr val="accent6"/>
                  </a:solidFill>
                </a:uFill>
              </a:rPr>
              <a:t>Mixing of blood in the arteries:</a:t>
            </a:r>
            <a:endParaRPr lang="fr-BE" sz="2000" u="heavy" dirty="0">
              <a:solidFill>
                <a:schemeClr val="bg1"/>
              </a:solidFill>
              <a:uFill>
                <a:solidFill>
                  <a:schemeClr val="accent6"/>
                </a:solidFill>
              </a:uFill>
            </a:endParaRPr>
          </a:p>
        </p:txBody>
      </p:sp>
      <p:sp>
        <p:nvSpPr>
          <p:cNvPr id="19" name="Espace réservé du contenu 12"/>
          <p:cNvSpPr txBox="1">
            <a:spLocks/>
          </p:cNvSpPr>
          <p:nvPr/>
        </p:nvSpPr>
        <p:spPr>
          <a:xfrm>
            <a:off x="1466444" y="556617"/>
            <a:ext cx="7220356" cy="5853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v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u="sng" smtClean="0">
                <a:uFill>
                  <a:solidFill>
                    <a:srgbClr val="FF0000"/>
                  </a:solidFill>
                </a:uFill>
              </a:rPr>
              <a:t>Lungs</a:t>
            </a:r>
          </a:p>
          <a:p>
            <a:endParaRPr lang="fr-BE" u="sng" smtClean="0">
              <a:uFill>
                <a:solidFill>
                  <a:srgbClr val="FF0000"/>
                </a:solidFill>
              </a:uFill>
            </a:endParaRPr>
          </a:p>
          <a:p>
            <a:endParaRPr lang="fr-BE" u="sng" smtClean="0">
              <a:uFill>
                <a:solidFill>
                  <a:srgbClr val="FF0000"/>
                </a:solidFill>
              </a:uFill>
            </a:endParaRPr>
          </a:p>
          <a:p>
            <a:endParaRPr lang="fr-BE" u="sng" smtClean="0">
              <a:uFill>
                <a:solidFill>
                  <a:srgbClr val="000090"/>
                </a:solidFill>
              </a:uFill>
            </a:endParaRPr>
          </a:p>
          <a:p>
            <a:pPr marL="0" indent="0">
              <a:buFont typeface="Wingdings" charset="2"/>
              <a:buNone/>
            </a:pPr>
            <a:endParaRPr lang="fr-BE" u="sng" smtClean="0">
              <a:uFill>
                <a:solidFill>
                  <a:srgbClr val="000090"/>
                </a:solidFill>
              </a:uFill>
            </a:endParaRPr>
          </a:p>
          <a:p>
            <a:endParaRPr lang="fr-BE" u="sng" smtClean="0">
              <a:uFill>
                <a:solidFill>
                  <a:srgbClr val="000090"/>
                </a:solidFill>
              </a:uFill>
            </a:endParaRPr>
          </a:p>
          <a:p>
            <a:endParaRPr lang="fr-BE" u="sng" smtClean="0">
              <a:uFill>
                <a:solidFill>
                  <a:srgbClr val="000090"/>
                </a:solidFill>
              </a:uFill>
            </a:endParaRPr>
          </a:p>
          <a:p>
            <a:r>
              <a:rPr lang="fr-BE" u="sng" smtClean="0">
                <a:uFill>
                  <a:solidFill>
                    <a:srgbClr val="000090"/>
                  </a:solidFill>
                </a:uFill>
              </a:rPr>
              <a:t>Tissues</a:t>
            </a:r>
          </a:p>
          <a:p>
            <a:pPr marL="0" indent="0">
              <a:buFont typeface="Wingdings" charset="2"/>
              <a:buNone/>
            </a:pPr>
            <a:endParaRPr lang="fr-BE" u="sng" smtClean="0">
              <a:uFill>
                <a:solidFill>
                  <a:srgbClr val="000090"/>
                </a:solidFill>
              </a:uFill>
            </a:endParaRPr>
          </a:p>
          <a:p>
            <a:pPr marL="0" indent="0">
              <a:buFont typeface="Wingdings" charset="2"/>
              <a:buNone/>
            </a:pPr>
            <a:endParaRPr lang="fr-BE" u="sng" smtClean="0">
              <a:uFill>
                <a:solidFill>
                  <a:srgbClr val="008000"/>
                </a:solidFill>
              </a:uFill>
            </a:endParaRPr>
          </a:p>
          <a:p>
            <a:endParaRPr lang="fr-BE" u="sng" smtClean="0">
              <a:uFill>
                <a:solidFill>
                  <a:srgbClr val="008000"/>
                </a:solidFill>
              </a:uFill>
            </a:endParaRPr>
          </a:p>
          <a:p>
            <a:endParaRPr lang="fr-BE" u="sng" smtClean="0">
              <a:uFill>
                <a:solidFill>
                  <a:srgbClr val="008000"/>
                </a:solidFill>
              </a:uFill>
            </a:endParaRPr>
          </a:p>
          <a:p>
            <a:pPr marL="0" indent="0">
              <a:buFont typeface="Wingdings" charset="2"/>
              <a:buNone/>
            </a:pPr>
            <a:endParaRPr lang="fr-BE" u="sng" dirty="0">
              <a:uFill>
                <a:solidFill>
                  <a:srgbClr val="008000"/>
                </a:solidFill>
              </a:uFill>
            </a:endParaRPr>
          </a:p>
        </p:txBody>
      </p:sp>
      <p:pic>
        <p:nvPicPr>
          <p:cNvPr id="20" name="Image 1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32" y="5861819"/>
            <a:ext cx="3784600" cy="254000"/>
          </a:xfrm>
          <a:prstGeom prst="rect">
            <a:avLst/>
          </a:prstGeom>
        </p:spPr>
      </p:pic>
      <p:pic>
        <p:nvPicPr>
          <p:cNvPr id="29" name="Image 28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32" y="5542464"/>
            <a:ext cx="4368800" cy="2540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810676" y="5212081"/>
            <a:ext cx="4498683" cy="975430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2" name="ZoneTexte 31"/>
          <p:cNvSpPr txBox="1"/>
          <p:nvPr/>
        </p:nvSpPr>
        <p:spPr>
          <a:xfrm>
            <a:off x="1822277" y="5171441"/>
            <a:ext cx="2065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u="heavy" dirty="0" smtClean="0">
                <a:solidFill>
                  <a:schemeClr val="bg1"/>
                </a:solidFill>
                <a:uFill>
                  <a:solidFill>
                    <a:srgbClr val="0000FF"/>
                  </a:solidFill>
                </a:uFill>
              </a:rPr>
              <a:t>Material balance:</a:t>
            </a:r>
            <a:endParaRPr lang="fr-BE" sz="2000" u="heavy" dirty="0">
              <a:solidFill>
                <a:schemeClr val="bg1"/>
              </a:solidFill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849151" y="1654645"/>
            <a:ext cx="705725" cy="292041"/>
          </a:xfrm>
          <a:prstGeom prst="rect">
            <a:avLst/>
          </a:prstGeom>
          <a:noFill/>
          <a:ln w="190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4" name="Rectangle 33"/>
          <p:cNvSpPr/>
          <p:nvPr/>
        </p:nvSpPr>
        <p:spPr>
          <a:xfrm>
            <a:off x="4248152" y="1661508"/>
            <a:ext cx="231765" cy="292041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5" name="Rectangle 34"/>
          <p:cNvSpPr/>
          <p:nvPr/>
        </p:nvSpPr>
        <p:spPr>
          <a:xfrm>
            <a:off x="4603403" y="1658660"/>
            <a:ext cx="291025" cy="292041"/>
          </a:xfrm>
          <a:prstGeom prst="rect">
            <a:avLst/>
          </a:prstGeom>
          <a:noFill/>
          <a:ln w="190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6" name="Rectangle 35"/>
          <p:cNvSpPr/>
          <p:nvPr/>
        </p:nvSpPr>
        <p:spPr>
          <a:xfrm>
            <a:off x="1869472" y="2214565"/>
            <a:ext cx="576375" cy="292041"/>
          </a:xfrm>
          <a:prstGeom prst="rect">
            <a:avLst/>
          </a:prstGeom>
          <a:noFill/>
          <a:ln w="190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7" name="Rectangle 36"/>
          <p:cNvSpPr/>
          <p:nvPr/>
        </p:nvSpPr>
        <p:spPr>
          <a:xfrm>
            <a:off x="4036707" y="2215508"/>
            <a:ext cx="231765" cy="292041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8" name="Rectangle 37"/>
          <p:cNvSpPr/>
          <p:nvPr/>
        </p:nvSpPr>
        <p:spPr>
          <a:xfrm>
            <a:off x="4365492" y="2215054"/>
            <a:ext cx="291025" cy="292041"/>
          </a:xfrm>
          <a:prstGeom prst="rect">
            <a:avLst/>
          </a:prstGeom>
          <a:noFill/>
          <a:ln w="190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9" name="Rectangle 38"/>
          <p:cNvSpPr/>
          <p:nvPr/>
        </p:nvSpPr>
        <p:spPr>
          <a:xfrm>
            <a:off x="2683970" y="3562052"/>
            <a:ext cx="231765" cy="292041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0" name="Rectangle 39"/>
          <p:cNvSpPr/>
          <p:nvPr/>
        </p:nvSpPr>
        <p:spPr>
          <a:xfrm>
            <a:off x="2542395" y="3808516"/>
            <a:ext cx="231765" cy="292041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1" name="Rectangle 40"/>
          <p:cNvSpPr/>
          <p:nvPr/>
        </p:nvSpPr>
        <p:spPr>
          <a:xfrm>
            <a:off x="3979619" y="3783461"/>
            <a:ext cx="231765" cy="292041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2" name="Rectangle 41"/>
          <p:cNvSpPr/>
          <p:nvPr/>
        </p:nvSpPr>
        <p:spPr>
          <a:xfrm>
            <a:off x="4214332" y="3547847"/>
            <a:ext cx="231765" cy="292041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3" name="Rectangle 42"/>
          <p:cNvSpPr/>
          <p:nvPr/>
        </p:nvSpPr>
        <p:spPr>
          <a:xfrm>
            <a:off x="3417637" y="1944076"/>
            <a:ext cx="365520" cy="292041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4" name="Rectangle 43"/>
          <p:cNvSpPr/>
          <p:nvPr/>
        </p:nvSpPr>
        <p:spPr>
          <a:xfrm>
            <a:off x="1857711" y="5533204"/>
            <a:ext cx="705725" cy="292041"/>
          </a:xfrm>
          <a:prstGeom prst="rect">
            <a:avLst/>
          </a:prstGeom>
          <a:noFill/>
          <a:ln w="190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5" name="Rectangle 44"/>
          <p:cNvSpPr/>
          <p:nvPr/>
        </p:nvSpPr>
        <p:spPr>
          <a:xfrm>
            <a:off x="1857712" y="5879764"/>
            <a:ext cx="576375" cy="292041"/>
          </a:xfrm>
          <a:prstGeom prst="rect">
            <a:avLst/>
          </a:prstGeom>
          <a:noFill/>
          <a:ln w="190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6" name="Rectangle 45"/>
          <p:cNvSpPr/>
          <p:nvPr/>
        </p:nvSpPr>
        <p:spPr>
          <a:xfrm>
            <a:off x="5605847" y="5551309"/>
            <a:ext cx="705725" cy="292041"/>
          </a:xfrm>
          <a:prstGeom prst="rect">
            <a:avLst/>
          </a:prstGeom>
          <a:noFill/>
          <a:ln w="190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7" name="Rectangle 46"/>
          <p:cNvSpPr/>
          <p:nvPr/>
        </p:nvSpPr>
        <p:spPr>
          <a:xfrm>
            <a:off x="5147032" y="5855768"/>
            <a:ext cx="576375" cy="292041"/>
          </a:xfrm>
          <a:prstGeom prst="rect">
            <a:avLst/>
          </a:prstGeom>
          <a:noFill/>
          <a:ln w="190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8" name="Rectangle 47"/>
          <p:cNvSpPr/>
          <p:nvPr/>
        </p:nvSpPr>
        <p:spPr>
          <a:xfrm>
            <a:off x="3247933" y="5874839"/>
            <a:ext cx="291025" cy="292041"/>
          </a:xfrm>
          <a:prstGeom prst="rect">
            <a:avLst/>
          </a:prstGeom>
          <a:noFill/>
          <a:ln w="190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9" name="Rectangle 48"/>
          <p:cNvSpPr/>
          <p:nvPr/>
        </p:nvSpPr>
        <p:spPr>
          <a:xfrm>
            <a:off x="3467940" y="5548544"/>
            <a:ext cx="291025" cy="292041"/>
          </a:xfrm>
          <a:prstGeom prst="rect">
            <a:avLst/>
          </a:prstGeom>
          <a:noFill/>
          <a:ln w="190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0" name="Rectangle 49"/>
          <p:cNvSpPr/>
          <p:nvPr/>
        </p:nvSpPr>
        <p:spPr>
          <a:xfrm>
            <a:off x="7387823" y="5552624"/>
            <a:ext cx="1329457" cy="691678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12794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Methods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16</a:t>
            </a:fld>
            <a:endParaRPr lang="fr-BE"/>
          </a:p>
        </p:txBody>
      </p:sp>
      <p:pic>
        <p:nvPicPr>
          <p:cNvPr id="26" name="Image 2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32" y="3616990"/>
            <a:ext cx="3251200" cy="2159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810676" y="3169920"/>
            <a:ext cx="3498362" cy="986535"/>
          </a:xfrm>
          <a:prstGeom prst="rect">
            <a:avLst/>
          </a:prstGeom>
          <a:noFill/>
          <a:ln w="381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8" name="Image 2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32" y="3832890"/>
            <a:ext cx="2895600" cy="2159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4838" y="3330882"/>
            <a:ext cx="2830201" cy="331052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320776" y="4689353"/>
            <a:ext cx="764511" cy="651383"/>
          </a:xfrm>
          <a:prstGeom prst="rect">
            <a:avLst/>
          </a:prstGeom>
          <a:noFill/>
          <a:ln w="381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Rectangle 17"/>
          <p:cNvSpPr/>
          <p:nvPr/>
        </p:nvSpPr>
        <p:spPr>
          <a:xfrm>
            <a:off x="6568238" y="3330882"/>
            <a:ext cx="2025619" cy="128125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1" name="Image 2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1678783"/>
            <a:ext cx="6807200" cy="254000"/>
          </a:xfrm>
          <a:prstGeom prst="rect">
            <a:avLst/>
          </a:prstGeom>
        </p:spPr>
      </p:pic>
      <p:pic>
        <p:nvPicPr>
          <p:cNvPr id="22" name="Image 2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32" y="2227423"/>
            <a:ext cx="6121400" cy="2540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810676" y="1245228"/>
            <a:ext cx="7054363" cy="13049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4" name="Image 2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32" y="1942943"/>
            <a:ext cx="1938125" cy="262303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1859280" y="1238331"/>
            <a:ext cx="2065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u="heavy" dirty="0" smtClean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</a:rPr>
              <a:t>Material balance:</a:t>
            </a:r>
            <a:endParaRPr lang="fr-BE" sz="2000" u="heavy" dirty="0">
              <a:solidFill>
                <a:schemeClr val="bg1"/>
              </a:solidFill>
              <a:uFill>
                <a:solidFill>
                  <a:srgbClr val="FF0000"/>
                </a:solidFill>
              </a:u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1859280" y="3213241"/>
            <a:ext cx="34030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u="heavy" dirty="0" smtClean="0">
                <a:solidFill>
                  <a:schemeClr val="bg1"/>
                </a:solidFill>
                <a:uFill>
                  <a:solidFill>
                    <a:schemeClr val="accent6"/>
                  </a:solidFill>
                </a:uFill>
              </a:rPr>
              <a:t>Mixing of blood in the arteries:</a:t>
            </a:r>
            <a:endParaRPr lang="fr-BE" sz="2000" u="heavy" dirty="0">
              <a:solidFill>
                <a:schemeClr val="bg1"/>
              </a:solidFill>
              <a:uFill>
                <a:solidFill>
                  <a:schemeClr val="accent6"/>
                </a:solidFill>
              </a:uFill>
            </a:endParaRPr>
          </a:p>
        </p:txBody>
      </p:sp>
      <p:sp>
        <p:nvSpPr>
          <p:cNvPr id="19" name="Espace réservé du contenu 12"/>
          <p:cNvSpPr txBox="1">
            <a:spLocks/>
          </p:cNvSpPr>
          <p:nvPr/>
        </p:nvSpPr>
        <p:spPr>
          <a:xfrm>
            <a:off x="1466444" y="556617"/>
            <a:ext cx="7220356" cy="5853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v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u="sng" smtClean="0">
                <a:uFill>
                  <a:solidFill>
                    <a:srgbClr val="FF0000"/>
                  </a:solidFill>
                </a:uFill>
              </a:rPr>
              <a:t>Lungs</a:t>
            </a:r>
          </a:p>
          <a:p>
            <a:endParaRPr lang="fr-BE" u="sng" smtClean="0">
              <a:uFill>
                <a:solidFill>
                  <a:srgbClr val="FF0000"/>
                </a:solidFill>
              </a:uFill>
            </a:endParaRPr>
          </a:p>
          <a:p>
            <a:endParaRPr lang="fr-BE" u="sng" smtClean="0">
              <a:uFill>
                <a:solidFill>
                  <a:srgbClr val="FF0000"/>
                </a:solidFill>
              </a:uFill>
            </a:endParaRPr>
          </a:p>
          <a:p>
            <a:endParaRPr lang="fr-BE" u="sng" smtClean="0">
              <a:uFill>
                <a:solidFill>
                  <a:srgbClr val="000090"/>
                </a:solidFill>
              </a:uFill>
            </a:endParaRPr>
          </a:p>
          <a:p>
            <a:pPr marL="0" indent="0">
              <a:buFont typeface="Wingdings" charset="2"/>
              <a:buNone/>
            </a:pPr>
            <a:endParaRPr lang="fr-BE" u="sng" smtClean="0">
              <a:uFill>
                <a:solidFill>
                  <a:srgbClr val="000090"/>
                </a:solidFill>
              </a:uFill>
            </a:endParaRPr>
          </a:p>
          <a:p>
            <a:endParaRPr lang="fr-BE" u="sng" smtClean="0">
              <a:uFill>
                <a:solidFill>
                  <a:srgbClr val="000090"/>
                </a:solidFill>
              </a:uFill>
            </a:endParaRPr>
          </a:p>
          <a:p>
            <a:endParaRPr lang="fr-BE" u="sng" smtClean="0">
              <a:uFill>
                <a:solidFill>
                  <a:srgbClr val="000090"/>
                </a:solidFill>
              </a:uFill>
            </a:endParaRPr>
          </a:p>
          <a:p>
            <a:r>
              <a:rPr lang="fr-BE" u="sng" smtClean="0">
                <a:uFill>
                  <a:solidFill>
                    <a:srgbClr val="000090"/>
                  </a:solidFill>
                </a:uFill>
              </a:rPr>
              <a:t>Tissues</a:t>
            </a:r>
          </a:p>
          <a:p>
            <a:pPr marL="0" indent="0">
              <a:buFont typeface="Wingdings" charset="2"/>
              <a:buNone/>
            </a:pPr>
            <a:endParaRPr lang="fr-BE" u="sng" smtClean="0">
              <a:uFill>
                <a:solidFill>
                  <a:srgbClr val="000090"/>
                </a:solidFill>
              </a:uFill>
            </a:endParaRPr>
          </a:p>
          <a:p>
            <a:pPr marL="0" indent="0">
              <a:buFont typeface="Wingdings" charset="2"/>
              <a:buNone/>
            </a:pPr>
            <a:endParaRPr lang="fr-BE" u="sng" smtClean="0">
              <a:uFill>
                <a:solidFill>
                  <a:srgbClr val="008000"/>
                </a:solidFill>
              </a:uFill>
            </a:endParaRPr>
          </a:p>
          <a:p>
            <a:endParaRPr lang="fr-BE" u="sng" smtClean="0">
              <a:uFill>
                <a:solidFill>
                  <a:srgbClr val="008000"/>
                </a:solidFill>
              </a:uFill>
            </a:endParaRPr>
          </a:p>
          <a:p>
            <a:endParaRPr lang="fr-BE" u="sng" smtClean="0">
              <a:uFill>
                <a:solidFill>
                  <a:srgbClr val="008000"/>
                </a:solidFill>
              </a:uFill>
            </a:endParaRPr>
          </a:p>
          <a:p>
            <a:pPr marL="0" indent="0">
              <a:buFont typeface="Wingdings" charset="2"/>
              <a:buNone/>
            </a:pPr>
            <a:endParaRPr lang="fr-BE" u="sng" dirty="0">
              <a:uFill>
                <a:solidFill>
                  <a:srgbClr val="008000"/>
                </a:solidFill>
              </a:uFill>
            </a:endParaRPr>
          </a:p>
        </p:txBody>
      </p:sp>
      <p:pic>
        <p:nvPicPr>
          <p:cNvPr id="20" name="Image 1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32" y="5861819"/>
            <a:ext cx="3784600" cy="254000"/>
          </a:xfrm>
          <a:prstGeom prst="rect">
            <a:avLst/>
          </a:prstGeom>
        </p:spPr>
      </p:pic>
      <p:pic>
        <p:nvPicPr>
          <p:cNvPr id="29" name="Image 28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32" y="5542464"/>
            <a:ext cx="4368800" cy="2540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810676" y="5212081"/>
            <a:ext cx="4498683" cy="975430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2" name="ZoneTexte 31"/>
          <p:cNvSpPr txBox="1"/>
          <p:nvPr/>
        </p:nvSpPr>
        <p:spPr>
          <a:xfrm>
            <a:off x="1822277" y="5171441"/>
            <a:ext cx="2065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u="heavy" dirty="0" smtClean="0">
                <a:solidFill>
                  <a:schemeClr val="bg1"/>
                </a:solidFill>
                <a:uFill>
                  <a:solidFill>
                    <a:srgbClr val="0000FF"/>
                  </a:solidFill>
                </a:uFill>
              </a:rPr>
              <a:t>Material balance:</a:t>
            </a:r>
            <a:endParaRPr lang="fr-BE" sz="2000" u="heavy" dirty="0">
              <a:solidFill>
                <a:schemeClr val="bg1"/>
              </a:solidFill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849151" y="1654645"/>
            <a:ext cx="705725" cy="292041"/>
          </a:xfrm>
          <a:prstGeom prst="rect">
            <a:avLst/>
          </a:prstGeom>
          <a:noFill/>
          <a:ln w="190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4" name="Rectangle 33"/>
          <p:cNvSpPr/>
          <p:nvPr/>
        </p:nvSpPr>
        <p:spPr>
          <a:xfrm>
            <a:off x="4248152" y="1661508"/>
            <a:ext cx="231765" cy="292041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5" name="Rectangle 34"/>
          <p:cNvSpPr/>
          <p:nvPr/>
        </p:nvSpPr>
        <p:spPr>
          <a:xfrm>
            <a:off x="4603403" y="1658660"/>
            <a:ext cx="291025" cy="292041"/>
          </a:xfrm>
          <a:prstGeom prst="rect">
            <a:avLst/>
          </a:prstGeom>
          <a:noFill/>
          <a:ln w="190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6" name="Rectangle 35"/>
          <p:cNvSpPr/>
          <p:nvPr/>
        </p:nvSpPr>
        <p:spPr>
          <a:xfrm>
            <a:off x="1869472" y="2214565"/>
            <a:ext cx="576375" cy="292041"/>
          </a:xfrm>
          <a:prstGeom prst="rect">
            <a:avLst/>
          </a:prstGeom>
          <a:noFill/>
          <a:ln w="190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7" name="Rectangle 36"/>
          <p:cNvSpPr/>
          <p:nvPr/>
        </p:nvSpPr>
        <p:spPr>
          <a:xfrm>
            <a:off x="4036707" y="2215508"/>
            <a:ext cx="231765" cy="292041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8" name="Rectangle 37"/>
          <p:cNvSpPr/>
          <p:nvPr/>
        </p:nvSpPr>
        <p:spPr>
          <a:xfrm>
            <a:off x="4365492" y="2215054"/>
            <a:ext cx="291025" cy="292041"/>
          </a:xfrm>
          <a:prstGeom prst="rect">
            <a:avLst/>
          </a:prstGeom>
          <a:noFill/>
          <a:ln w="190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9" name="Rectangle 38"/>
          <p:cNvSpPr/>
          <p:nvPr/>
        </p:nvSpPr>
        <p:spPr>
          <a:xfrm>
            <a:off x="2683970" y="3562052"/>
            <a:ext cx="231765" cy="292041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0" name="Rectangle 39"/>
          <p:cNvSpPr/>
          <p:nvPr/>
        </p:nvSpPr>
        <p:spPr>
          <a:xfrm>
            <a:off x="2542395" y="3808516"/>
            <a:ext cx="231765" cy="292041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1" name="Rectangle 40"/>
          <p:cNvSpPr/>
          <p:nvPr/>
        </p:nvSpPr>
        <p:spPr>
          <a:xfrm>
            <a:off x="3979619" y="3783461"/>
            <a:ext cx="231765" cy="292041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2" name="Rectangle 41"/>
          <p:cNvSpPr/>
          <p:nvPr/>
        </p:nvSpPr>
        <p:spPr>
          <a:xfrm>
            <a:off x="4214332" y="3547847"/>
            <a:ext cx="231765" cy="292041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3" name="Rectangle 42"/>
          <p:cNvSpPr/>
          <p:nvPr/>
        </p:nvSpPr>
        <p:spPr>
          <a:xfrm>
            <a:off x="3417637" y="1944076"/>
            <a:ext cx="365520" cy="292041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4" name="Rectangle 43"/>
          <p:cNvSpPr/>
          <p:nvPr/>
        </p:nvSpPr>
        <p:spPr>
          <a:xfrm>
            <a:off x="1857711" y="5533204"/>
            <a:ext cx="705725" cy="292041"/>
          </a:xfrm>
          <a:prstGeom prst="rect">
            <a:avLst/>
          </a:prstGeom>
          <a:noFill/>
          <a:ln w="190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5" name="Rectangle 44"/>
          <p:cNvSpPr/>
          <p:nvPr/>
        </p:nvSpPr>
        <p:spPr>
          <a:xfrm>
            <a:off x="1857712" y="5879764"/>
            <a:ext cx="576375" cy="292041"/>
          </a:xfrm>
          <a:prstGeom prst="rect">
            <a:avLst/>
          </a:prstGeom>
          <a:noFill/>
          <a:ln w="190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6" name="Rectangle 45"/>
          <p:cNvSpPr/>
          <p:nvPr/>
        </p:nvSpPr>
        <p:spPr>
          <a:xfrm>
            <a:off x="5605847" y="5551309"/>
            <a:ext cx="705725" cy="292041"/>
          </a:xfrm>
          <a:prstGeom prst="rect">
            <a:avLst/>
          </a:prstGeom>
          <a:noFill/>
          <a:ln w="190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7" name="Rectangle 46"/>
          <p:cNvSpPr/>
          <p:nvPr/>
        </p:nvSpPr>
        <p:spPr>
          <a:xfrm>
            <a:off x="5147032" y="5855768"/>
            <a:ext cx="576375" cy="292041"/>
          </a:xfrm>
          <a:prstGeom prst="rect">
            <a:avLst/>
          </a:prstGeom>
          <a:noFill/>
          <a:ln w="190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8" name="Rectangle 47"/>
          <p:cNvSpPr/>
          <p:nvPr/>
        </p:nvSpPr>
        <p:spPr>
          <a:xfrm>
            <a:off x="3247933" y="5874839"/>
            <a:ext cx="291025" cy="292041"/>
          </a:xfrm>
          <a:prstGeom prst="rect">
            <a:avLst/>
          </a:prstGeom>
          <a:noFill/>
          <a:ln w="190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9" name="Rectangle 48"/>
          <p:cNvSpPr/>
          <p:nvPr/>
        </p:nvSpPr>
        <p:spPr>
          <a:xfrm>
            <a:off x="3467940" y="5548544"/>
            <a:ext cx="291025" cy="292041"/>
          </a:xfrm>
          <a:prstGeom prst="rect">
            <a:avLst/>
          </a:prstGeom>
          <a:noFill/>
          <a:ln w="190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0" name="Rectangle 49"/>
          <p:cNvSpPr/>
          <p:nvPr/>
        </p:nvSpPr>
        <p:spPr>
          <a:xfrm>
            <a:off x="7387823" y="5552624"/>
            <a:ext cx="1329457" cy="691678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1" name="Ellipse 50"/>
          <p:cNvSpPr/>
          <p:nvPr/>
        </p:nvSpPr>
        <p:spPr>
          <a:xfrm>
            <a:off x="7203440" y="1648601"/>
            <a:ext cx="629920" cy="381964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2" name="Ellipse 51"/>
          <p:cNvSpPr/>
          <p:nvPr/>
        </p:nvSpPr>
        <p:spPr>
          <a:xfrm>
            <a:off x="2834454" y="1899402"/>
            <a:ext cx="398155" cy="365760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3" name="Ellipse 52"/>
          <p:cNvSpPr/>
          <p:nvPr/>
        </p:nvSpPr>
        <p:spPr>
          <a:xfrm>
            <a:off x="2394839" y="1930799"/>
            <a:ext cx="319612" cy="2947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4" name="Ellipse 53"/>
          <p:cNvSpPr/>
          <p:nvPr/>
        </p:nvSpPr>
        <p:spPr>
          <a:xfrm>
            <a:off x="6715760" y="2205348"/>
            <a:ext cx="629920" cy="381964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26427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4838" y="3330882"/>
            <a:ext cx="2830201" cy="331052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Methods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66444" y="556617"/>
            <a:ext cx="7220356" cy="5853113"/>
          </a:xfrm>
        </p:spPr>
        <p:txBody>
          <a:bodyPr/>
          <a:lstStyle/>
          <a:p>
            <a:r>
              <a:rPr lang="fr-BE" dirty="0" smtClean="0">
                <a:uFill>
                  <a:solidFill>
                    <a:srgbClr val="008000"/>
                  </a:solidFill>
                </a:uFill>
              </a:rPr>
              <a:t>ECCO</a:t>
            </a:r>
            <a:r>
              <a:rPr lang="fr-BE" baseline="-25000" dirty="0" smtClean="0">
                <a:uFill>
                  <a:solidFill>
                    <a:srgbClr val="008000"/>
                  </a:solidFill>
                </a:uFill>
              </a:rPr>
              <a:t>2</a:t>
            </a:r>
            <a:r>
              <a:rPr lang="fr-BE" dirty="0" smtClean="0">
                <a:uFill>
                  <a:solidFill>
                    <a:srgbClr val="008000"/>
                  </a:solidFill>
                </a:uFill>
              </a:rPr>
              <a:t>RD</a:t>
            </a:r>
          </a:p>
          <a:p>
            <a:pPr lvl="1"/>
            <a:r>
              <a:rPr lang="fr-BE" u="sng" dirty="0" smtClean="0">
                <a:uFill>
                  <a:solidFill>
                    <a:schemeClr val="accent3">
                      <a:lumMod val="60000"/>
                      <a:lumOff val="40000"/>
                    </a:schemeClr>
                  </a:solidFill>
                </a:uFill>
              </a:rPr>
              <a:t>Gas side</a:t>
            </a:r>
            <a:endParaRPr lang="fr-BE" u="sng" dirty="0">
              <a:uFill>
                <a:solidFill>
                  <a:schemeClr val="accent3">
                    <a:lumMod val="60000"/>
                    <a:lumOff val="40000"/>
                  </a:schemeClr>
                </a:solidFill>
              </a:uFill>
            </a:endParaRPr>
          </a:p>
          <a:p>
            <a:endParaRPr lang="fr-BE" dirty="0" smtClean="0"/>
          </a:p>
          <a:p>
            <a:endParaRPr lang="fr-BE" dirty="0" smtClean="0"/>
          </a:p>
          <a:p>
            <a:endParaRPr lang="fr-BE" dirty="0"/>
          </a:p>
          <a:p>
            <a:pPr lvl="1"/>
            <a:endParaRPr lang="fr-BE" u="sng" dirty="0" smtClean="0">
              <a:uFill>
                <a:solidFill>
                  <a:srgbClr val="004B00"/>
                </a:solidFill>
              </a:uFill>
            </a:endParaRPr>
          </a:p>
          <a:p>
            <a:pPr lvl="1"/>
            <a:r>
              <a:rPr lang="fr-BE" u="sng" dirty="0" smtClean="0">
                <a:uFill>
                  <a:solidFill>
                    <a:srgbClr val="004B00"/>
                  </a:solidFill>
                </a:uFill>
              </a:rPr>
              <a:t>Blood side</a:t>
            </a:r>
            <a:endParaRPr lang="fr-BE" u="sng" dirty="0">
              <a:uFill>
                <a:solidFill>
                  <a:srgbClr val="004B00"/>
                </a:solidFill>
              </a:u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17</a:t>
            </a:fld>
            <a:endParaRPr lang="fr-BE"/>
          </a:p>
        </p:txBody>
      </p:sp>
      <p:sp>
        <p:nvSpPr>
          <p:cNvPr id="6" name="Rectangle 5"/>
          <p:cNvSpPr/>
          <p:nvPr/>
        </p:nvSpPr>
        <p:spPr>
          <a:xfrm>
            <a:off x="6235305" y="5707750"/>
            <a:ext cx="1569452" cy="523641"/>
          </a:xfrm>
          <a:prstGeom prst="rect">
            <a:avLst/>
          </a:prstGeom>
          <a:noFill/>
          <a:ln w="38100" cmpd="sng">
            <a:solidFill>
              <a:srgbClr val="004B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ogner un rectangle à un seul coin 7"/>
          <p:cNvSpPr/>
          <p:nvPr/>
        </p:nvSpPr>
        <p:spPr>
          <a:xfrm>
            <a:off x="6034838" y="6167120"/>
            <a:ext cx="1769919" cy="474284"/>
          </a:xfrm>
          <a:prstGeom prst="snip1Rect">
            <a:avLst>
              <a:gd name="adj" fmla="val 50000"/>
            </a:avLst>
          </a:prstGeom>
          <a:noFill/>
          <a:ln w="3810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Rectangle 11"/>
          <p:cNvSpPr/>
          <p:nvPr/>
        </p:nvSpPr>
        <p:spPr>
          <a:xfrm>
            <a:off x="1395890" y="1747520"/>
            <a:ext cx="4839415" cy="1616924"/>
          </a:xfrm>
          <a:prstGeom prst="rect">
            <a:avLst/>
          </a:prstGeom>
          <a:noFill/>
          <a:ln w="3810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Rectangle 14"/>
          <p:cNvSpPr/>
          <p:nvPr/>
        </p:nvSpPr>
        <p:spPr>
          <a:xfrm>
            <a:off x="1375789" y="4500880"/>
            <a:ext cx="4760851" cy="1595123"/>
          </a:xfrm>
          <a:prstGeom prst="rect">
            <a:avLst/>
          </a:prstGeom>
          <a:noFill/>
          <a:ln w="38100" cmpd="sng">
            <a:solidFill>
              <a:srgbClr val="004B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7" name="Imag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44" y="2375869"/>
            <a:ext cx="4709873" cy="377953"/>
          </a:xfrm>
          <a:prstGeom prst="rect">
            <a:avLst/>
          </a:prstGeom>
        </p:spPr>
      </p:pic>
      <p:pic>
        <p:nvPicPr>
          <p:cNvPr id="9" name="Imag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11" y="2835102"/>
            <a:ext cx="4225129" cy="402280"/>
          </a:xfrm>
          <a:prstGeom prst="rect">
            <a:avLst/>
          </a:prstGeom>
        </p:spPr>
      </p:pic>
      <p:pic>
        <p:nvPicPr>
          <p:cNvPr id="13" name="Imag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726" y="5568450"/>
            <a:ext cx="4104513" cy="379777"/>
          </a:xfrm>
          <a:prstGeom prst="rect">
            <a:avLst/>
          </a:prstGeom>
        </p:spPr>
      </p:pic>
      <p:pic>
        <p:nvPicPr>
          <p:cNvPr id="14" name="Image 1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110" y="5084327"/>
            <a:ext cx="4609727" cy="374540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1466444" y="1841641"/>
            <a:ext cx="2065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u="heavy" dirty="0" smtClean="0">
                <a:solidFill>
                  <a:schemeClr val="bg1"/>
                </a:solidFill>
                <a:uFill>
                  <a:solidFill>
                    <a:schemeClr val="accent3">
                      <a:lumMod val="60000"/>
                      <a:lumOff val="40000"/>
                    </a:schemeClr>
                  </a:solidFill>
                </a:uFill>
              </a:rPr>
              <a:t>Material balance:</a:t>
            </a:r>
            <a:endParaRPr lang="fr-BE" sz="2000" u="heavy" dirty="0">
              <a:solidFill>
                <a:schemeClr val="bg1"/>
              </a:solidFill>
              <a:uFill>
                <a:solidFill>
                  <a:schemeClr val="accent3">
                    <a:lumMod val="60000"/>
                    <a:lumOff val="40000"/>
                  </a:schemeClr>
                </a:solidFill>
              </a:u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435270" y="4605161"/>
            <a:ext cx="2065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u="heavy" dirty="0" smtClean="0">
                <a:solidFill>
                  <a:schemeClr val="bg1"/>
                </a:solidFill>
                <a:uFill>
                  <a:solidFill>
                    <a:srgbClr val="004B00"/>
                  </a:solidFill>
                </a:uFill>
              </a:rPr>
              <a:t>Material balance:</a:t>
            </a:r>
            <a:endParaRPr lang="fr-BE" sz="2000" u="heavy" dirty="0">
              <a:solidFill>
                <a:schemeClr val="bg1"/>
              </a:solidFill>
              <a:uFill>
                <a:solidFill>
                  <a:srgbClr val="004B00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2791885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4838" y="3330882"/>
            <a:ext cx="2830201" cy="331052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Methods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66444" y="556617"/>
            <a:ext cx="7220356" cy="5853113"/>
          </a:xfrm>
        </p:spPr>
        <p:txBody>
          <a:bodyPr/>
          <a:lstStyle/>
          <a:p>
            <a:r>
              <a:rPr lang="fr-BE" dirty="0" smtClean="0">
                <a:uFill>
                  <a:solidFill>
                    <a:srgbClr val="008000"/>
                  </a:solidFill>
                </a:uFill>
              </a:rPr>
              <a:t>ECCO</a:t>
            </a:r>
            <a:r>
              <a:rPr lang="fr-BE" baseline="-25000" dirty="0" smtClean="0">
                <a:uFill>
                  <a:solidFill>
                    <a:srgbClr val="008000"/>
                  </a:solidFill>
                </a:uFill>
              </a:rPr>
              <a:t>2</a:t>
            </a:r>
            <a:r>
              <a:rPr lang="fr-BE" dirty="0" smtClean="0">
                <a:uFill>
                  <a:solidFill>
                    <a:srgbClr val="008000"/>
                  </a:solidFill>
                </a:uFill>
              </a:rPr>
              <a:t>RD</a:t>
            </a:r>
          </a:p>
          <a:p>
            <a:pPr lvl="1"/>
            <a:r>
              <a:rPr lang="fr-BE" u="sng" dirty="0" smtClean="0">
                <a:uFill>
                  <a:solidFill>
                    <a:schemeClr val="accent3">
                      <a:lumMod val="60000"/>
                      <a:lumOff val="40000"/>
                    </a:schemeClr>
                  </a:solidFill>
                </a:uFill>
              </a:rPr>
              <a:t>Gas side</a:t>
            </a:r>
            <a:endParaRPr lang="fr-BE" u="sng" dirty="0">
              <a:uFill>
                <a:solidFill>
                  <a:schemeClr val="accent3">
                    <a:lumMod val="60000"/>
                    <a:lumOff val="40000"/>
                  </a:schemeClr>
                </a:solidFill>
              </a:uFill>
            </a:endParaRPr>
          </a:p>
          <a:p>
            <a:endParaRPr lang="fr-BE" dirty="0" smtClean="0"/>
          </a:p>
          <a:p>
            <a:endParaRPr lang="fr-BE" dirty="0" smtClean="0"/>
          </a:p>
          <a:p>
            <a:endParaRPr lang="fr-BE" dirty="0"/>
          </a:p>
          <a:p>
            <a:pPr lvl="1"/>
            <a:endParaRPr lang="fr-BE" u="sng" dirty="0" smtClean="0">
              <a:uFill>
                <a:solidFill>
                  <a:srgbClr val="004B00"/>
                </a:solidFill>
              </a:uFill>
            </a:endParaRPr>
          </a:p>
          <a:p>
            <a:pPr lvl="1"/>
            <a:r>
              <a:rPr lang="fr-BE" u="sng" dirty="0" smtClean="0">
                <a:uFill>
                  <a:solidFill>
                    <a:srgbClr val="004B00"/>
                  </a:solidFill>
                </a:uFill>
              </a:rPr>
              <a:t>Blood side</a:t>
            </a:r>
            <a:endParaRPr lang="fr-BE" u="sng" dirty="0">
              <a:uFill>
                <a:solidFill>
                  <a:srgbClr val="004B00"/>
                </a:solidFill>
              </a:u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18</a:t>
            </a:fld>
            <a:endParaRPr lang="fr-BE"/>
          </a:p>
        </p:txBody>
      </p:sp>
      <p:sp>
        <p:nvSpPr>
          <p:cNvPr id="6" name="Rectangle 5"/>
          <p:cNvSpPr/>
          <p:nvPr/>
        </p:nvSpPr>
        <p:spPr>
          <a:xfrm>
            <a:off x="6235305" y="5707750"/>
            <a:ext cx="1569452" cy="523641"/>
          </a:xfrm>
          <a:prstGeom prst="rect">
            <a:avLst/>
          </a:prstGeom>
          <a:noFill/>
          <a:ln w="38100" cmpd="sng">
            <a:solidFill>
              <a:srgbClr val="004B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ogner un rectangle à un seul coin 7"/>
          <p:cNvSpPr/>
          <p:nvPr/>
        </p:nvSpPr>
        <p:spPr>
          <a:xfrm>
            <a:off x="6034838" y="6167120"/>
            <a:ext cx="1769919" cy="474284"/>
          </a:xfrm>
          <a:prstGeom prst="snip1Rect">
            <a:avLst>
              <a:gd name="adj" fmla="val 50000"/>
            </a:avLst>
          </a:prstGeom>
          <a:noFill/>
          <a:ln w="3810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Rectangle 11"/>
          <p:cNvSpPr/>
          <p:nvPr/>
        </p:nvSpPr>
        <p:spPr>
          <a:xfrm>
            <a:off x="1395890" y="1747520"/>
            <a:ext cx="4839415" cy="1616924"/>
          </a:xfrm>
          <a:prstGeom prst="rect">
            <a:avLst/>
          </a:prstGeom>
          <a:noFill/>
          <a:ln w="3810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Rectangle 14"/>
          <p:cNvSpPr/>
          <p:nvPr/>
        </p:nvSpPr>
        <p:spPr>
          <a:xfrm>
            <a:off x="1375789" y="4500880"/>
            <a:ext cx="4760851" cy="1595123"/>
          </a:xfrm>
          <a:prstGeom prst="rect">
            <a:avLst/>
          </a:prstGeom>
          <a:noFill/>
          <a:ln w="38100" cmpd="sng">
            <a:solidFill>
              <a:srgbClr val="004B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7" name="Imag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44" y="2375869"/>
            <a:ext cx="4709873" cy="377953"/>
          </a:xfrm>
          <a:prstGeom prst="rect">
            <a:avLst/>
          </a:prstGeom>
        </p:spPr>
      </p:pic>
      <p:pic>
        <p:nvPicPr>
          <p:cNvPr id="9" name="Imag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11" y="2835102"/>
            <a:ext cx="4225129" cy="402280"/>
          </a:xfrm>
          <a:prstGeom prst="rect">
            <a:avLst/>
          </a:prstGeom>
        </p:spPr>
      </p:pic>
      <p:pic>
        <p:nvPicPr>
          <p:cNvPr id="13" name="Imag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726" y="5568450"/>
            <a:ext cx="4104513" cy="379777"/>
          </a:xfrm>
          <a:prstGeom prst="rect">
            <a:avLst/>
          </a:prstGeom>
        </p:spPr>
      </p:pic>
      <p:pic>
        <p:nvPicPr>
          <p:cNvPr id="14" name="Image 1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110" y="5084327"/>
            <a:ext cx="4609727" cy="374540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1466444" y="1841641"/>
            <a:ext cx="2065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u="heavy" dirty="0" smtClean="0">
                <a:solidFill>
                  <a:schemeClr val="bg1"/>
                </a:solidFill>
                <a:uFill>
                  <a:solidFill>
                    <a:schemeClr val="accent3">
                      <a:lumMod val="60000"/>
                      <a:lumOff val="40000"/>
                    </a:schemeClr>
                  </a:solidFill>
                </a:uFill>
              </a:rPr>
              <a:t>Material balance:</a:t>
            </a:r>
            <a:endParaRPr lang="fr-BE" sz="2000" u="heavy" dirty="0">
              <a:solidFill>
                <a:schemeClr val="bg1"/>
              </a:solidFill>
              <a:uFill>
                <a:solidFill>
                  <a:schemeClr val="accent3">
                    <a:lumMod val="60000"/>
                    <a:lumOff val="40000"/>
                  </a:schemeClr>
                </a:solidFill>
              </a:u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435270" y="4605161"/>
            <a:ext cx="2065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u="heavy" dirty="0" smtClean="0">
                <a:solidFill>
                  <a:schemeClr val="bg1"/>
                </a:solidFill>
                <a:uFill>
                  <a:solidFill>
                    <a:srgbClr val="004B00"/>
                  </a:solidFill>
                </a:uFill>
              </a:rPr>
              <a:t>Material balance:</a:t>
            </a:r>
            <a:endParaRPr lang="fr-BE" sz="2000" u="heavy" dirty="0">
              <a:solidFill>
                <a:schemeClr val="bg1"/>
              </a:solidFill>
              <a:uFill>
                <a:solidFill>
                  <a:srgbClr val="004B00"/>
                </a:solidFill>
              </a:uFill>
            </a:endParaRPr>
          </a:p>
        </p:txBody>
      </p:sp>
      <p:cxnSp>
        <p:nvCxnSpPr>
          <p:cNvPr id="17" name="Connecteur droit 16"/>
          <p:cNvCxnSpPr/>
          <p:nvPr/>
        </p:nvCxnSpPr>
        <p:spPr>
          <a:xfrm flipV="1">
            <a:off x="1782684" y="2866586"/>
            <a:ext cx="705533" cy="36450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V="1">
            <a:off x="1782684" y="2322542"/>
            <a:ext cx="705533" cy="36450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V="1">
            <a:off x="1717190" y="5120514"/>
            <a:ext cx="705533" cy="36450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V="1">
            <a:off x="1782684" y="5622303"/>
            <a:ext cx="705533" cy="36450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5484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Methods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66444" y="556617"/>
            <a:ext cx="7220356" cy="5853113"/>
          </a:xfrm>
        </p:spPr>
        <p:txBody>
          <a:bodyPr/>
          <a:lstStyle/>
          <a:p>
            <a:r>
              <a:rPr lang="fr-BE" dirty="0" smtClean="0">
                <a:uFill>
                  <a:solidFill>
                    <a:srgbClr val="008000"/>
                  </a:solidFill>
                </a:uFill>
              </a:rPr>
              <a:t>ECCO</a:t>
            </a:r>
            <a:r>
              <a:rPr lang="fr-BE" baseline="-25000" dirty="0" smtClean="0">
                <a:uFill>
                  <a:solidFill>
                    <a:srgbClr val="008000"/>
                  </a:solidFill>
                </a:uFill>
              </a:rPr>
              <a:t>2</a:t>
            </a:r>
            <a:r>
              <a:rPr lang="fr-BE" dirty="0" smtClean="0">
                <a:uFill>
                  <a:solidFill>
                    <a:srgbClr val="008000"/>
                  </a:solidFill>
                </a:uFill>
              </a:rPr>
              <a:t>RD</a:t>
            </a:r>
          </a:p>
          <a:p>
            <a:pPr lvl="1"/>
            <a:r>
              <a:rPr lang="fr-BE" u="sng" dirty="0" smtClean="0">
                <a:uFill>
                  <a:solidFill>
                    <a:schemeClr val="accent3">
                      <a:lumMod val="60000"/>
                      <a:lumOff val="40000"/>
                    </a:schemeClr>
                  </a:solidFill>
                </a:uFill>
              </a:rPr>
              <a:t>Gas side</a:t>
            </a:r>
            <a:endParaRPr lang="fr-BE" u="sng" dirty="0">
              <a:uFill>
                <a:solidFill>
                  <a:schemeClr val="accent3">
                    <a:lumMod val="60000"/>
                    <a:lumOff val="40000"/>
                  </a:schemeClr>
                </a:solidFill>
              </a:uFill>
            </a:endParaRPr>
          </a:p>
          <a:p>
            <a:endParaRPr lang="fr-BE" dirty="0" smtClean="0"/>
          </a:p>
          <a:p>
            <a:endParaRPr lang="fr-BE" dirty="0" smtClean="0"/>
          </a:p>
          <a:p>
            <a:endParaRPr lang="fr-BE" dirty="0"/>
          </a:p>
          <a:p>
            <a:pPr lvl="1"/>
            <a:endParaRPr lang="fr-BE" u="sng" dirty="0" smtClean="0">
              <a:uFill>
                <a:solidFill>
                  <a:srgbClr val="004B00"/>
                </a:solidFill>
              </a:uFill>
            </a:endParaRPr>
          </a:p>
          <a:p>
            <a:pPr lvl="1"/>
            <a:r>
              <a:rPr lang="fr-BE" u="sng" dirty="0" smtClean="0">
                <a:uFill>
                  <a:solidFill>
                    <a:srgbClr val="004B00"/>
                  </a:solidFill>
                </a:uFill>
              </a:rPr>
              <a:t>Blood side</a:t>
            </a:r>
            <a:endParaRPr lang="fr-BE" u="sng" dirty="0">
              <a:uFill>
                <a:solidFill>
                  <a:srgbClr val="004B00"/>
                </a:solidFill>
              </a:u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19</a:t>
            </a:fld>
            <a:endParaRPr lang="fr-BE"/>
          </a:p>
        </p:txBody>
      </p:sp>
      <p:sp>
        <p:nvSpPr>
          <p:cNvPr id="12" name="Rectangle 11"/>
          <p:cNvSpPr/>
          <p:nvPr/>
        </p:nvSpPr>
        <p:spPr>
          <a:xfrm>
            <a:off x="1395891" y="1747520"/>
            <a:ext cx="3704430" cy="1616924"/>
          </a:xfrm>
          <a:prstGeom prst="rect">
            <a:avLst/>
          </a:prstGeom>
          <a:noFill/>
          <a:ln w="3810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Rectangle 14"/>
          <p:cNvSpPr/>
          <p:nvPr/>
        </p:nvSpPr>
        <p:spPr>
          <a:xfrm>
            <a:off x="1375790" y="4500880"/>
            <a:ext cx="3724532" cy="1595123"/>
          </a:xfrm>
          <a:prstGeom prst="rect">
            <a:avLst/>
          </a:prstGeom>
          <a:noFill/>
          <a:ln w="38100" cmpd="sng">
            <a:solidFill>
              <a:srgbClr val="004B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7" name="Image 6" descr="latex-image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9" b="-2568"/>
          <a:stretch/>
        </p:blipFill>
        <p:spPr>
          <a:xfrm>
            <a:off x="1466444" y="2375869"/>
            <a:ext cx="3555037" cy="387651"/>
          </a:xfrm>
          <a:prstGeom prst="rect">
            <a:avLst/>
          </a:prstGeom>
        </p:spPr>
      </p:pic>
      <p:pic>
        <p:nvPicPr>
          <p:cNvPr id="9" name="Image 8" descr="latex-image-1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4" t="1" b="-23243"/>
          <a:stretch/>
        </p:blipFill>
        <p:spPr>
          <a:xfrm>
            <a:off x="1564640" y="2835102"/>
            <a:ext cx="3169920" cy="495780"/>
          </a:xfrm>
          <a:prstGeom prst="rect">
            <a:avLst/>
          </a:prstGeom>
        </p:spPr>
      </p:pic>
      <p:pic>
        <p:nvPicPr>
          <p:cNvPr id="13" name="Image 12" descr="latex-image-1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3" b="-20184"/>
          <a:stretch/>
        </p:blipFill>
        <p:spPr>
          <a:xfrm>
            <a:off x="1503680" y="5568450"/>
            <a:ext cx="3098799" cy="456430"/>
          </a:xfrm>
          <a:prstGeom prst="rect">
            <a:avLst/>
          </a:prstGeom>
        </p:spPr>
      </p:pic>
      <p:pic>
        <p:nvPicPr>
          <p:cNvPr id="14" name="Image 13" descr="latex-image-1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/>
          <a:stretch/>
        </p:blipFill>
        <p:spPr>
          <a:xfrm>
            <a:off x="1432560" y="5084327"/>
            <a:ext cx="3474517" cy="374540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1466444" y="1841641"/>
            <a:ext cx="2065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u="heavy" dirty="0" smtClean="0">
                <a:solidFill>
                  <a:schemeClr val="bg1"/>
                </a:solidFill>
                <a:uFill>
                  <a:solidFill>
                    <a:schemeClr val="accent3">
                      <a:lumMod val="60000"/>
                      <a:lumOff val="40000"/>
                    </a:schemeClr>
                  </a:solidFill>
                </a:uFill>
              </a:rPr>
              <a:t>Material balance:</a:t>
            </a:r>
            <a:endParaRPr lang="fr-BE" sz="2000" u="heavy" dirty="0">
              <a:solidFill>
                <a:schemeClr val="bg1"/>
              </a:solidFill>
              <a:uFill>
                <a:solidFill>
                  <a:schemeClr val="accent3">
                    <a:lumMod val="60000"/>
                    <a:lumOff val="40000"/>
                  </a:schemeClr>
                </a:solidFill>
              </a:u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435270" y="4605161"/>
            <a:ext cx="2065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u="heavy" dirty="0" smtClean="0">
                <a:solidFill>
                  <a:schemeClr val="bg1"/>
                </a:solidFill>
                <a:uFill>
                  <a:solidFill>
                    <a:srgbClr val="004B00"/>
                  </a:solidFill>
                </a:uFill>
              </a:rPr>
              <a:t>Material balance:</a:t>
            </a:r>
            <a:endParaRPr lang="fr-BE" sz="2000" u="heavy" dirty="0">
              <a:solidFill>
                <a:schemeClr val="bg1"/>
              </a:solidFill>
              <a:uFill>
                <a:solidFill>
                  <a:srgbClr val="004B00"/>
                </a:solidFill>
              </a:uFill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7"/>
          <a:srcRect r="52869"/>
          <a:stretch/>
        </p:blipFill>
        <p:spPr>
          <a:xfrm>
            <a:off x="5283203" y="785038"/>
            <a:ext cx="3586478" cy="3972427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8"/>
          <a:srcRect l="56768" r="404" b="66521"/>
          <a:stretch/>
        </p:blipFill>
        <p:spPr>
          <a:xfrm>
            <a:off x="5313683" y="4892618"/>
            <a:ext cx="3586478" cy="146355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14096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Introduction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3558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Methods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66444" y="556617"/>
            <a:ext cx="7220356" cy="5853113"/>
          </a:xfrm>
        </p:spPr>
        <p:txBody>
          <a:bodyPr/>
          <a:lstStyle/>
          <a:p>
            <a:r>
              <a:rPr lang="fr-BE" dirty="0" smtClean="0">
                <a:uFill>
                  <a:solidFill>
                    <a:srgbClr val="008000"/>
                  </a:solidFill>
                </a:uFill>
              </a:rPr>
              <a:t>ECCO</a:t>
            </a:r>
            <a:r>
              <a:rPr lang="fr-BE" baseline="-25000" dirty="0" smtClean="0">
                <a:uFill>
                  <a:solidFill>
                    <a:srgbClr val="008000"/>
                  </a:solidFill>
                </a:uFill>
              </a:rPr>
              <a:t>2</a:t>
            </a:r>
            <a:r>
              <a:rPr lang="fr-BE" dirty="0" smtClean="0">
                <a:uFill>
                  <a:solidFill>
                    <a:srgbClr val="008000"/>
                  </a:solidFill>
                </a:uFill>
              </a:rPr>
              <a:t>RD</a:t>
            </a:r>
          </a:p>
          <a:p>
            <a:pPr lvl="1"/>
            <a:r>
              <a:rPr lang="fr-BE" u="sng" dirty="0" smtClean="0">
                <a:uFill>
                  <a:solidFill>
                    <a:schemeClr val="accent3">
                      <a:lumMod val="60000"/>
                      <a:lumOff val="40000"/>
                    </a:schemeClr>
                  </a:solidFill>
                </a:uFill>
              </a:rPr>
              <a:t>Gas side</a:t>
            </a:r>
            <a:endParaRPr lang="fr-BE" u="sng" dirty="0">
              <a:uFill>
                <a:solidFill>
                  <a:schemeClr val="accent3">
                    <a:lumMod val="60000"/>
                    <a:lumOff val="40000"/>
                  </a:schemeClr>
                </a:solidFill>
              </a:uFill>
            </a:endParaRPr>
          </a:p>
          <a:p>
            <a:endParaRPr lang="fr-BE" dirty="0" smtClean="0"/>
          </a:p>
          <a:p>
            <a:endParaRPr lang="fr-BE" dirty="0" smtClean="0"/>
          </a:p>
          <a:p>
            <a:endParaRPr lang="fr-BE" dirty="0"/>
          </a:p>
          <a:p>
            <a:pPr lvl="1"/>
            <a:endParaRPr lang="fr-BE" u="sng" dirty="0" smtClean="0">
              <a:uFill>
                <a:solidFill>
                  <a:srgbClr val="004B00"/>
                </a:solidFill>
              </a:uFill>
            </a:endParaRPr>
          </a:p>
          <a:p>
            <a:pPr lvl="1"/>
            <a:r>
              <a:rPr lang="fr-BE" u="sng" dirty="0" smtClean="0">
                <a:uFill>
                  <a:solidFill>
                    <a:srgbClr val="004B00"/>
                  </a:solidFill>
                </a:uFill>
              </a:rPr>
              <a:t>Blood side</a:t>
            </a:r>
            <a:endParaRPr lang="fr-BE" u="sng" dirty="0">
              <a:uFill>
                <a:solidFill>
                  <a:srgbClr val="004B00"/>
                </a:solidFill>
              </a:u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20</a:t>
            </a:fld>
            <a:endParaRPr lang="fr-BE"/>
          </a:p>
        </p:txBody>
      </p:sp>
      <p:sp>
        <p:nvSpPr>
          <p:cNvPr id="12" name="Rectangle 11"/>
          <p:cNvSpPr/>
          <p:nvPr/>
        </p:nvSpPr>
        <p:spPr>
          <a:xfrm>
            <a:off x="1395891" y="1747520"/>
            <a:ext cx="3704430" cy="1616924"/>
          </a:xfrm>
          <a:prstGeom prst="rect">
            <a:avLst/>
          </a:prstGeom>
          <a:noFill/>
          <a:ln w="3810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Rectangle 14"/>
          <p:cNvSpPr/>
          <p:nvPr/>
        </p:nvSpPr>
        <p:spPr>
          <a:xfrm>
            <a:off x="1375790" y="4500880"/>
            <a:ext cx="3724532" cy="1595123"/>
          </a:xfrm>
          <a:prstGeom prst="rect">
            <a:avLst/>
          </a:prstGeom>
          <a:noFill/>
          <a:ln w="38100" cmpd="sng">
            <a:solidFill>
              <a:srgbClr val="004B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7" name="Image 6" descr="latex-image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9" b="-2568"/>
          <a:stretch/>
        </p:blipFill>
        <p:spPr>
          <a:xfrm>
            <a:off x="1466444" y="2375869"/>
            <a:ext cx="3555037" cy="387651"/>
          </a:xfrm>
          <a:prstGeom prst="rect">
            <a:avLst/>
          </a:prstGeom>
        </p:spPr>
      </p:pic>
      <p:pic>
        <p:nvPicPr>
          <p:cNvPr id="9" name="Image 8" descr="latex-image-1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4" t="1" b="-23243"/>
          <a:stretch/>
        </p:blipFill>
        <p:spPr>
          <a:xfrm>
            <a:off x="1564640" y="2835102"/>
            <a:ext cx="3169920" cy="495780"/>
          </a:xfrm>
          <a:prstGeom prst="rect">
            <a:avLst/>
          </a:prstGeom>
        </p:spPr>
      </p:pic>
      <p:pic>
        <p:nvPicPr>
          <p:cNvPr id="13" name="Image 12" descr="latex-image-1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3" b="-20184"/>
          <a:stretch/>
        </p:blipFill>
        <p:spPr>
          <a:xfrm>
            <a:off x="1503680" y="5568450"/>
            <a:ext cx="3098799" cy="456430"/>
          </a:xfrm>
          <a:prstGeom prst="rect">
            <a:avLst/>
          </a:prstGeom>
        </p:spPr>
      </p:pic>
      <p:pic>
        <p:nvPicPr>
          <p:cNvPr id="14" name="Image 13" descr="latex-image-1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/>
          <a:stretch/>
        </p:blipFill>
        <p:spPr>
          <a:xfrm>
            <a:off x="1432560" y="5084327"/>
            <a:ext cx="3474517" cy="374540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1466444" y="1841641"/>
            <a:ext cx="2065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u="heavy" dirty="0" smtClean="0">
                <a:solidFill>
                  <a:schemeClr val="bg1"/>
                </a:solidFill>
                <a:uFill>
                  <a:solidFill>
                    <a:schemeClr val="accent3">
                      <a:lumMod val="60000"/>
                      <a:lumOff val="40000"/>
                    </a:schemeClr>
                  </a:solidFill>
                </a:uFill>
              </a:rPr>
              <a:t>Material balance:</a:t>
            </a:r>
            <a:endParaRPr lang="fr-BE" sz="2000" u="heavy" dirty="0">
              <a:solidFill>
                <a:schemeClr val="bg1"/>
              </a:solidFill>
              <a:uFill>
                <a:solidFill>
                  <a:schemeClr val="accent3">
                    <a:lumMod val="60000"/>
                    <a:lumOff val="40000"/>
                  </a:schemeClr>
                </a:solidFill>
              </a:u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435270" y="4605161"/>
            <a:ext cx="2065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u="heavy" dirty="0" smtClean="0">
                <a:solidFill>
                  <a:schemeClr val="bg1"/>
                </a:solidFill>
                <a:uFill>
                  <a:solidFill>
                    <a:srgbClr val="004B00"/>
                  </a:solidFill>
                </a:uFill>
              </a:rPr>
              <a:t>Material balance:</a:t>
            </a:r>
            <a:endParaRPr lang="fr-BE" sz="2000" u="heavy" dirty="0">
              <a:solidFill>
                <a:schemeClr val="bg1"/>
              </a:solidFill>
              <a:uFill>
                <a:solidFill>
                  <a:srgbClr val="004B00"/>
                </a:solidFill>
              </a:uFill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7"/>
          <a:srcRect r="52869"/>
          <a:stretch/>
        </p:blipFill>
        <p:spPr>
          <a:xfrm>
            <a:off x="5283203" y="785038"/>
            <a:ext cx="3586478" cy="3972427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8"/>
          <a:srcRect l="56768" r="404" b="66521"/>
          <a:stretch/>
        </p:blipFill>
        <p:spPr>
          <a:xfrm>
            <a:off x="5313683" y="4892618"/>
            <a:ext cx="3586478" cy="146355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Rectangle 15"/>
          <p:cNvSpPr/>
          <p:nvPr/>
        </p:nvSpPr>
        <p:spPr>
          <a:xfrm>
            <a:off x="2937255" y="2448560"/>
            <a:ext cx="496825" cy="284480"/>
          </a:xfrm>
          <a:prstGeom prst="rect">
            <a:avLst/>
          </a:prstGeom>
          <a:noFill/>
          <a:ln w="19050" cmpd="sng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Rectangle 16"/>
          <p:cNvSpPr/>
          <p:nvPr/>
        </p:nvSpPr>
        <p:spPr>
          <a:xfrm>
            <a:off x="2947415" y="2905760"/>
            <a:ext cx="374905" cy="284480"/>
          </a:xfrm>
          <a:prstGeom prst="rect">
            <a:avLst/>
          </a:prstGeom>
          <a:noFill/>
          <a:ln w="19050" cmpd="sng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Rectangle 17"/>
          <p:cNvSpPr/>
          <p:nvPr/>
        </p:nvSpPr>
        <p:spPr>
          <a:xfrm>
            <a:off x="2851402" y="5164227"/>
            <a:ext cx="496825" cy="284480"/>
          </a:xfrm>
          <a:prstGeom prst="rect">
            <a:avLst/>
          </a:prstGeom>
          <a:noFill/>
          <a:ln w="19050" cmpd="sng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Rectangle 18"/>
          <p:cNvSpPr/>
          <p:nvPr/>
        </p:nvSpPr>
        <p:spPr>
          <a:xfrm>
            <a:off x="2861562" y="5631587"/>
            <a:ext cx="374905" cy="284480"/>
          </a:xfrm>
          <a:prstGeom prst="rect">
            <a:avLst/>
          </a:prstGeom>
          <a:noFill/>
          <a:ln w="19050" cmpd="sng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71760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Methods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66444" y="556617"/>
            <a:ext cx="7220356" cy="5853113"/>
          </a:xfrm>
        </p:spPr>
        <p:txBody>
          <a:bodyPr/>
          <a:lstStyle/>
          <a:p>
            <a:r>
              <a:rPr lang="fr-BE" dirty="0" smtClean="0">
                <a:uFill>
                  <a:solidFill>
                    <a:srgbClr val="008000"/>
                  </a:solidFill>
                </a:uFill>
              </a:rPr>
              <a:t>ECCO</a:t>
            </a:r>
            <a:r>
              <a:rPr lang="fr-BE" baseline="-25000" dirty="0" smtClean="0">
                <a:uFill>
                  <a:solidFill>
                    <a:srgbClr val="008000"/>
                  </a:solidFill>
                </a:uFill>
              </a:rPr>
              <a:t>2</a:t>
            </a:r>
            <a:r>
              <a:rPr lang="fr-BE" dirty="0" smtClean="0">
                <a:uFill>
                  <a:solidFill>
                    <a:srgbClr val="008000"/>
                  </a:solidFill>
                </a:uFill>
              </a:rPr>
              <a:t>RD</a:t>
            </a:r>
          </a:p>
          <a:p>
            <a:pPr lvl="1"/>
            <a:r>
              <a:rPr lang="fr-BE" u="sng" dirty="0" smtClean="0">
                <a:uFill>
                  <a:solidFill>
                    <a:schemeClr val="accent3">
                      <a:lumMod val="60000"/>
                      <a:lumOff val="40000"/>
                    </a:schemeClr>
                  </a:solidFill>
                </a:uFill>
              </a:rPr>
              <a:t>Gas side</a:t>
            </a:r>
            <a:endParaRPr lang="fr-BE" u="sng" dirty="0">
              <a:uFill>
                <a:solidFill>
                  <a:schemeClr val="accent3">
                    <a:lumMod val="60000"/>
                    <a:lumOff val="40000"/>
                  </a:schemeClr>
                </a:solidFill>
              </a:uFill>
            </a:endParaRPr>
          </a:p>
          <a:p>
            <a:endParaRPr lang="fr-BE" dirty="0" smtClean="0"/>
          </a:p>
          <a:p>
            <a:endParaRPr lang="fr-BE" dirty="0" smtClean="0"/>
          </a:p>
          <a:p>
            <a:endParaRPr lang="fr-BE" dirty="0"/>
          </a:p>
          <a:p>
            <a:pPr lvl="1"/>
            <a:endParaRPr lang="fr-BE" u="sng" dirty="0" smtClean="0">
              <a:uFill>
                <a:solidFill>
                  <a:srgbClr val="004B00"/>
                </a:solidFill>
              </a:uFill>
            </a:endParaRPr>
          </a:p>
          <a:p>
            <a:pPr lvl="1"/>
            <a:r>
              <a:rPr lang="fr-BE" u="sng" dirty="0" smtClean="0">
                <a:uFill>
                  <a:solidFill>
                    <a:srgbClr val="004B00"/>
                  </a:solidFill>
                </a:uFill>
              </a:rPr>
              <a:t>Blood side</a:t>
            </a:r>
            <a:endParaRPr lang="fr-BE" u="sng" dirty="0">
              <a:uFill>
                <a:solidFill>
                  <a:srgbClr val="004B00"/>
                </a:solidFill>
              </a:u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21</a:t>
            </a:fld>
            <a:endParaRPr lang="fr-BE"/>
          </a:p>
        </p:txBody>
      </p:sp>
      <p:sp>
        <p:nvSpPr>
          <p:cNvPr id="12" name="Rectangle 11"/>
          <p:cNvSpPr/>
          <p:nvPr/>
        </p:nvSpPr>
        <p:spPr>
          <a:xfrm>
            <a:off x="1395891" y="1747520"/>
            <a:ext cx="3704430" cy="1616924"/>
          </a:xfrm>
          <a:prstGeom prst="rect">
            <a:avLst/>
          </a:prstGeom>
          <a:noFill/>
          <a:ln w="3810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Rectangle 14"/>
          <p:cNvSpPr/>
          <p:nvPr/>
        </p:nvSpPr>
        <p:spPr>
          <a:xfrm>
            <a:off x="1375790" y="4500880"/>
            <a:ext cx="3724532" cy="1595123"/>
          </a:xfrm>
          <a:prstGeom prst="rect">
            <a:avLst/>
          </a:prstGeom>
          <a:noFill/>
          <a:ln w="38100" cmpd="sng">
            <a:solidFill>
              <a:srgbClr val="004B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7" name="Image 6" descr="latex-image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9" b="-2568"/>
          <a:stretch/>
        </p:blipFill>
        <p:spPr>
          <a:xfrm>
            <a:off x="1466444" y="2375869"/>
            <a:ext cx="3555037" cy="387651"/>
          </a:xfrm>
          <a:prstGeom prst="rect">
            <a:avLst/>
          </a:prstGeom>
        </p:spPr>
      </p:pic>
      <p:pic>
        <p:nvPicPr>
          <p:cNvPr id="9" name="Image 8" descr="latex-image-1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4" t="1" b="-23243"/>
          <a:stretch/>
        </p:blipFill>
        <p:spPr>
          <a:xfrm>
            <a:off x="1564640" y="2835102"/>
            <a:ext cx="3169920" cy="495780"/>
          </a:xfrm>
          <a:prstGeom prst="rect">
            <a:avLst/>
          </a:prstGeom>
        </p:spPr>
      </p:pic>
      <p:pic>
        <p:nvPicPr>
          <p:cNvPr id="13" name="Image 12" descr="latex-image-1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3" b="-20184"/>
          <a:stretch/>
        </p:blipFill>
        <p:spPr>
          <a:xfrm>
            <a:off x="1503680" y="5568450"/>
            <a:ext cx="3098799" cy="456430"/>
          </a:xfrm>
          <a:prstGeom prst="rect">
            <a:avLst/>
          </a:prstGeom>
        </p:spPr>
      </p:pic>
      <p:pic>
        <p:nvPicPr>
          <p:cNvPr id="14" name="Image 13" descr="latex-image-1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/>
          <a:stretch/>
        </p:blipFill>
        <p:spPr>
          <a:xfrm>
            <a:off x="1432560" y="5084327"/>
            <a:ext cx="3474517" cy="374540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1466444" y="1841641"/>
            <a:ext cx="2065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u="heavy" dirty="0" smtClean="0">
                <a:solidFill>
                  <a:schemeClr val="bg1"/>
                </a:solidFill>
                <a:uFill>
                  <a:solidFill>
                    <a:schemeClr val="accent3">
                      <a:lumMod val="60000"/>
                      <a:lumOff val="40000"/>
                    </a:schemeClr>
                  </a:solidFill>
                </a:uFill>
              </a:rPr>
              <a:t>Material balance:</a:t>
            </a:r>
            <a:endParaRPr lang="fr-BE" sz="2000" u="heavy" dirty="0">
              <a:solidFill>
                <a:schemeClr val="bg1"/>
              </a:solidFill>
              <a:uFill>
                <a:solidFill>
                  <a:schemeClr val="accent3">
                    <a:lumMod val="60000"/>
                    <a:lumOff val="40000"/>
                  </a:schemeClr>
                </a:solidFill>
              </a:u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435270" y="4605161"/>
            <a:ext cx="2065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u="heavy" dirty="0" smtClean="0">
                <a:solidFill>
                  <a:schemeClr val="bg1"/>
                </a:solidFill>
                <a:uFill>
                  <a:solidFill>
                    <a:srgbClr val="004B00"/>
                  </a:solidFill>
                </a:uFill>
              </a:rPr>
              <a:t>Material balance:</a:t>
            </a:r>
            <a:endParaRPr lang="fr-BE" sz="2000" u="heavy" dirty="0">
              <a:solidFill>
                <a:schemeClr val="bg1"/>
              </a:solidFill>
              <a:uFill>
                <a:solidFill>
                  <a:srgbClr val="004B00"/>
                </a:solidFill>
              </a:uFill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7"/>
          <a:srcRect r="52869"/>
          <a:stretch/>
        </p:blipFill>
        <p:spPr>
          <a:xfrm>
            <a:off x="5283203" y="785038"/>
            <a:ext cx="3586478" cy="3972427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8"/>
          <a:srcRect l="56768" r="404" b="66521"/>
          <a:stretch/>
        </p:blipFill>
        <p:spPr>
          <a:xfrm>
            <a:off x="5313683" y="4892618"/>
            <a:ext cx="3586478" cy="146355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Rectangle 15"/>
          <p:cNvSpPr/>
          <p:nvPr/>
        </p:nvSpPr>
        <p:spPr>
          <a:xfrm>
            <a:off x="2937255" y="2448560"/>
            <a:ext cx="496825" cy="284480"/>
          </a:xfrm>
          <a:prstGeom prst="rect">
            <a:avLst/>
          </a:prstGeom>
          <a:noFill/>
          <a:ln w="19050" cmpd="sng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Rectangle 16"/>
          <p:cNvSpPr/>
          <p:nvPr/>
        </p:nvSpPr>
        <p:spPr>
          <a:xfrm>
            <a:off x="2947415" y="2905760"/>
            <a:ext cx="374905" cy="284480"/>
          </a:xfrm>
          <a:prstGeom prst="rect">
            <a:avLst/>
          </a:prstGeom>
          <a:noFill/>
          <a:ln w="19050" cmpd="sng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Rectangle 17"/>
          <p:cNvSpPr/>
          <p:nvPr/>
        </p:nvSpPr>
        <p:spPr>
          <a:xfrm>
            <a:off x="2851402" y="5164227"/>
            <a:ext cx="496825" cy="284480"/>
          </a:xfrm>
          <a:prstGeom prst="rect">
            <a:avLst/>
          </a:prstGeom>
          <a:noFill/>
          <a:ln w="19050" cmpd="sng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Rectangle 18"/>
          <p:cNvSpPr/>
          <p:nvPr/>
        </p:nvSpPr>
        <p:spPr>
          <a:xfrm>
            <a:off x="2861562" y="5631587"/>
            <a:ext cx="374905" cy="284480"/>
          </a:xfrm>
          <a:prstGeom prst="rect">
            <a:avLst/>
          </a:prstGeom>
          <a:noFill/>
          <a:ln w="19050" cmpd="sng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Ellipse 21"/>
          <p:cNvSpPr/>
          <p:nvPr/>
        </p:nvSpPr>
        <p:spPr>
          <a:xfrm>
            <a:off x="1625600" y="2386029"/>
            <a:ext cx="355600" cy="381964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Ellipse 24"/>
          <p:cNvSpPr/>
          <p:nvPr/>
        </p:nvSpPr>
        <p:spPr>
          <a:xfrm>
            <a:off x="1717040" y="2822909"/>
            <a:ext cx="355600" cy="381964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6" name="Ellipse 25"/>
          <p:cNvSpPr/>
          <p:nvPr/>
        </p:nvSpPr>
        <p:spPr>
          <a:xfrm>
            <a:off x="1554480" y="5107740"/>
            <a:ext cx="355600" cy="381964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7" name="Ellipse 26"/>
          <p:cNvSpPr/>
          <p:nvPr/>
        </p:nvSpPr>
        <p:spPr>
          <a:xfrm>
            <a:off x="1645920" y="5564940"/>
            <a:ext cx="355600" cy="381964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03796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Methods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22</a:t>
            </a:fld>
            <a:endParaRPr lang="fr-BE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t="2837" b="2540"/>
          <a:stretch/>
        </p:blipFill>
        <p:spPr>
          <a:xfrm>
            <a:off x="1335564" y="653437"/>
            <a:ext cx="7739306" cy="580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07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Methods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Oxygen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23</a:t>
            </a:fld>
            <a:endParaRPr lang="fr-BE"/>
          </a:p>
        </p:txBody>
      </p:sp>
      <p:pic>
        <p:nvPicPr>
          <p:cNvPr id="7" name="Imag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678" y="941067"/>
            <a:ext cx="4987128" cy="8226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75380" y="1432093"/>
            <a:ext cx="1557322" cy="366867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56114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Methods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Oxygen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24</a:t>
            </a:fld>
            <a:endParaRPr lang="fr-BE"/>
          </a:p>
        </p:txBody>
      </p:sp>
      <p:pic>
        <p:nvPicPr>
          <p:cNvPr id="7" name="Imag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678" y="941067"/>
            <a:ext cx="4987128" cy="82261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/>
          <a:srcRect t="4346"/>
          <a:stretch/>
        </p:blipFill>
        <p:spPr>
          <a:xfrm>
            <a:off x="1466444" y="2082357"/>
            <a:ext cx="7463721" cy="4543224"/>
          </a:xfrm>
          <a:prstGeom prst="rect">
            <a:avLst/>
          </a:prstGeom>
        </p:spPr>
      </p:pic>
      <p:cxnSp>
        <p:nvCxnSpPr>
          <p:cNvPr id="11" name="Connecteur droit 10"/>
          <p:cNvCxnSpPr/>
          <p:nvPr/>
        </p:nvCxnSpPr>
        <p:spPr>
          <a:xfrm>
            <a:off x="6295432" y="3416525"/>
            <a:ext cx="7308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675380" y="1432093"/>
            <a:ext cx="1557322" cy="366867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98395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Methods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CO</a:t>
            </a:r>
            <a:r>
              <a:rPr lang="fr-BE" baseline="-25000" dirty="0" smtClean="0"/>
              <a:t>2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25</a:t>
            </a:fld>
            <a:endParaRPr lang="fr-BE"/>
          </a:p>
        </p:txBody>
      </p:sp>
      <p:pic>
        <p:nvPicPr>
          <p:cNvPr id="8" name="Imag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335" y="969217"/>
            <a:ext cx="5746399" cy="33992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148" y="2021066"/>
            <a:ext cx="4706460" cy="460451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Imag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335" y="1452570"/>
            <a:ext cx="2770685" cy="35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95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Methods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66444" y="1139181"/>
            <a:ext cx="7220356" cy="3918806"/>
          </a:xfrm>
        </p:spPr>
        <p:txBody>
          <a:bodyPr/>
          <a:lstStyle/>
          <a:p>
            <a:r>
              <a:rPr lang="fr-BE" dirty="0" smtClean="0"/>
              <a:t>pH</a:t>
            </a:r>
            <a:endParaRPr lang="fr-BE" dirty="0"/>
          </a:p>
          <a:p>
            <a:pPr lvl="1"/>
            <a:endParaRPr lang="fr-BE" dirty="0" smtClean="0"/>
          </a:p>
          <a:p>
            <a:pPr lvl="1"/>
            <a:endParaRPr lang="fr-BE" dirty="0" smtClean="0"/>
          </a:p>
          <a:p>
            <a:pPr marL="457200" lvl="1" indent="0">
              <a:buNone/>
            </a:pPr>
            <a:endParaRPr lang="fr-BE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26</a:t>
            </a:fld>
            <a:endParaRPr lang="fr-BE"/>
          </a:p>
        </p:txBody>
      </p:sp>
      <p:sp>
        <p:nvSpPr>
          <p:cNvPr id="5" name="ZoneTexte 4"/>
          <p:cNvSpPr txBox="1"/>
          <p:nvPr/>
        </p:nvSpPr>
        <p:spPr>
          <a:xfrm>
            <a:off x="4506811" y="2406729"/>
            <a:ext cx="357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000" b="1" dirty="0" smtClean="0">
                <a:solidFill>
                  <a:schemeClr val="bg1"/>
                </a:solidFill>
              </a:rPr>
              <a:t>⇌</a:t>
            </a:r>
            <a:endParaRPr lang="fr-BE" sz="4000" b="1" dirty="0">
              <a:solidFill>
                <a:schemeClr val="bg1"/>
              </a:solidFill>
            </a:endParaRPr>
          </a:p>
        </p:txBody>
      </p:sp>
      <p:pic>
        <p:nvPicPr>
          <p:cNvPr id="6" name="Imag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596" y="2559870"/>
            <a:ext cx="5550849" cy="416314"/>
          </a:xfrm>
          <a:prstGeom prst="rect">
            <a:avLst/>
          </a:prstGeom>
        </p:spPr>
      </p:pic>
      <p:pic>
        <p:nvPicPr>
          <p:cNvPr id="7" name="Imag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567" y="3617057"/>
            <a:ext cx="4266862" cy="64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58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Methods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66444" y="808221"/>
            <a:ext cx="7220356" cy="566539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Validation</a:t>
            </a:r>
          </a:p>
          <a:p>
            <a:pPr marL="0" indent="0">
              <a:buNone/>
            </a:pPr>
            <a:endParaRPr lang="fr-BE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Data</a:t>
            </a:r>
          </a:p>
          <a:p>
            <a:pPr lvl="1"/>
            <a:r>
              <a:rPr lang="fr-BE" sz="2400" dirty="0" smtClean="0"/>
              <a:t>Weight</a:t>
            </a:r>
          </a:p>
          <a:p>
            <a:pPr lvl="1"/>
            <a:r>
              <a:rPr lang="fr-BE" sz="2400" dirty="0" smtClean="0"/>
              <a:t>Cardiac output</a:t>
            </a:r>
          </a:p>
          <a:p>
            <a:pPr lvl="1"/>
            <a:r>
              <a:rPr lang="fr-BE" sz="2400" dirty="0" smtClean="0"/>
              <a:t>Tidal volume</a:t>
            </a:r>
          </a:p>
          <a:p>
            <a:pPr lvl="1"/>
            <a:r>
              <a:rPr lang="fr-BE" sz="2400" dirty="0" smtClean="0"/>
              <a:t>Respiratory frequency</a:t>
            </a:r>
          </a:p>
          <a:p>
            <a:pPr lvl="1"/>
            <a:r>
              <a:rPr lang="fr-BE" sz="2400" dirty="0" smtClean="0"/>
              <a:t>Arterial and venous blood samples</a:t>
            </a:r>
          </a:p>
          <a:p>
            <a:pPr lvl="2"/>
            <a:r>
              <a:rPr lang="fr-BE" sz="2000" dirty="0" smtClean="0"/>
              <a:t>pCO2, pO2</a:t>
            </a:r>
          </a:p>
          <a:p>
            <a:pPr lvl="2"/>
            <a:r>
              <a:rPr lang="fr-BE" sz="2000" dirty="0" smtClean="0"/>
              <a:t>pH</a:t>
            </a:r>
          </a:p>
          <a:p>
            <a:pPr marL="457200" lvl="1" indent="0">
              <a:buNone/>
            </a:pPr>
            <a:r>
              <a:rPr lang="fr-BE" sz="2400" dirty="0" smtClean="0"/>
              <a:t>=&gt; </a:t>
            </a:r>
            <a:r>
              <a:rPr lang="fr-BE" dirty="0"/>
              <a:t>S</a:t>
            </a:r>
            <a:r>
              <a:rPr lang="fr-BE" dirty="0" smtClean="0"/>
              <a:t>pecific to the subject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27</a:t>
            </a:fld>
            <a:endParaRPr lang="fr-BE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36" b="90313" l="1077" r="98000"/>
                    </a14:imgEffect>
                  </a14:imgLayer>
                </a14:imgProps>
              </a:ext>
            </a:extLst>
          </a:blip>
          <a:srcRect t="-1" b="2459"/>
          <a:stretch/>
        </p:blipFill>
        <p:spPr>
          <a:xfrm>
            <a:off x="6275294" y="2360711"/>
            <a:ext cx="2651389" cy="203314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825481" y="4203073"/>
            <a:ext cx="393737" cy="51165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7836" y="2556441"/>
            <a:ext cx="406399" cy="40639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540763" y="2949522"/>
            <a:ext cx="393737" cy="51165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7"/>
          <a:srcRect l="51949" t="37889" r="26923" b="39515"/>
          <a:stretch/>
        </p:blipFill>
        <p:spPr>
          <a:xfrm>
            <a:off x="5254441" y="3455985"/>
            <a:ext cx="976030" cy="771891"/>
          </a:xfrm>
          <a:prstGeom prst="rect">
            <a:avLst/>
          </a:prstGeom>
        </p:spPr>
      </p:pic>
      <p:cxnSp>
        <p:nvCxnSpPr>
          <p:cNvPr id="14" name="Connecteur droit avec flèche 13"/>
          <p:cNvCxnSpPr>
            <a:stCxn id="10" idx="3"/>
          </p:cNvCxnSpPr>
          <p:nvPr/>
        </p:nvCxnSpPr>
        <p:spPr>
          <a:xfrm>
            <a:off x="4004235" y="2759641"/>
            <a:ext cx="366058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>
            <a:stCxn id="11" idx="0"/>
          </p:cNvCxnSpPr>
          <p:nvPr/>
        </p:nvCxnSpPr>
        <p:spPr>
          <a:xfrm flipV="1">
            <a:off x="4993461" y="2962840"/>
            <a:ext cx="2217273" cy="2425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12" idx="3"/>
          </p:cNvCxnSpPr>
          <p:nvPr/>
        </p:nvCxnSpPr>
        <p:spPr>
          <a:xfrm>
            <a:off x="6230471" y="3841931"/>
            <a:ext cx="508000" cy="1324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>
            <a:stCxn id="9" idx="0"/>
          </p:cNvCxnSpPr>
          <p:nvPr/>
        </p:nvCxnSpPr>
        <p:spPr>
          <a:xfrm flipV="1">
            <a:off x="7278179" y="3841932"/>
            <a:ext cx="610762" cy="6169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940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3967" y="273050"/>
            <a:ext cx="8572833" cy="866131"/>
          </a:xfrm>
        </p:spPr>
        <p:txBody>
          <a:bodyPr>
            <a:normAutofit/>
          </a:bodyPr>
          <a:lstStyle/>
          <a:p>
            <a:pPr algn="ctr"/>
            <a:r>
              <a:rPr lang="fr-BE" sz="4400" dirty="0" smtClean="0"/>
              <a:t>Results</a:t>
            </a:r>
            <a:endParaRPr lang="fr-BE" sz="4400" dirty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466444" y="1422747"/>
            <a:ext cx="7220356" cy="505087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Validation 1: 4 healthy pigs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Protective ventilation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ECCO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RT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Validation 2: 6 pigs with ARDS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Protective </a:t>
            </a:r>
            <a:r>
              <a:rPr lang="en-US" dirty="0" smtClean="0">
                <a:solidFill>
                  <a:srgbClr val="FFFFFF"/>
                </a:solidFill>
              </a:rPr>
              <a:t>ventilation</a:t>
            </a:r>
            <a:r>
              <a:rPr lang="fr-BE" dirty="0"/>
              <a:t> </a:t>
            </a:r>
            <a:r>
              <a:rPr lang="fr-BE" dirty="0" smtClean="0"/>
              <a:t>and ARDS</a:t>
            </a:r>
          </a:p>
          <a:p>
            <a:pPr lvl="1"/>
            <a:r>
              <a:rPr lang="fr-BE" dirty="0" smtClean="0">
                <a:solidFill>
                  <a:srgbClr val="FFFFFF"/>
                </a:solidFill>
              </a:rPr>
              <a:t>ECCO</a:t>
            </a:r>
            <a:r>
              <a:rPr lang="fr-BE" baseline="-25000" dirty="0" smtClean="0">
                <a:solidFill>
                  <a:srgbClr val="FFFFFF"/>
                </a:solidFill>
              </a:rPr>
              <a:t>2</a:t>
            </a:r>
            <a:r>
              <a:rPr lang="fr-BE" dirty="0" smtClean="0">
                <a:solidFill>
                  <a:srgbClr val="FFFFFF"/>
                </a:solidFill>
              </a:rPr>
              <a:t>RT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28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78108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Results</a:t>
            </a:r>
            <a:endParaRPr lang="fr-BE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1466444" y="269071"/>
            <a:ext cx="7220356" cy="37763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Validation 1: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29</a:t>
            </a:fld>
            <a:endParaRPr lang="fr-BE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401" y="3458571"/>
            <a:ext cx="3479800" cy="322580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4"/>
          <a:srcRect r="5334"/>
          <a:stretch/>
        </p:blipFill>
        <p:spPr>
          <a:xfrm>
            <a:off x="1545676" y="3447755"/>
            <a:ext cx="3606800" cy="321310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5676" y="668047"/>
            <a:ext cx="3606800" cy="2794000"/>
          </a:xfrm>
          <a:prstGeom prst="rect">
            <a:avLst/>
          </a:prstGeom>
        </p:spPr>
      </p:pic>
      <p:sp>
        <p:nvSpPr>
          <p:cNvPr id="24" name="Zone de texte 10"/>
          <p:cNvSpPr txBox="1"/>
          <p:nvPr/>
        </p:nvSpPr>
        <p:spPr>
          <a:xfrm rot="16200000">
            <a:off x="2147285" y="2708749"/>
            <a:ext cx="361950" cy="3429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fr-FR" sz="1200" dirty="0">
                <a:effectLst/>
                <a:ea typeface="ＭＳ 明朝"/>
                <a:cs typeface="Times New Roman"/>
              </a:rPr>
              <a:t>PV</a:t>
            </a:r>
            <a:endParaRPr lang="fr-BE" sz="1200" dirty="0">
              <a:effectLst/>
              <a:ea typeface="ＭＳ 明朝"/>
              <a:cs typeface="Times New Roman"/>
            </a:endParaRPr>
          </a:p>
        </p:txBody>
      </p:sp>
      <p:sp>
        <p:nvSpPr>
          <p:cNvPr id="25" name="Zone de texte 11"/>
          <p:cNvSpPr txBox="1"/>
          <p:nvPr/>
        </p:nvSpPr>
        <p:spPr>
          <a:xfrm rot="16200000">
            <a:off x="2647982" y="2589052"/>
            <a:ext cx="625475" cy="3429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fr-FR" sz="1200" dirty="0">
                <a:effectLst/>
                <a:ea typeface="ＭＳ 明朝"/>
                <a:cs typeface="Times New Roman"/>
              </a:rPr>
              <a:t>Q</a:t>
            </a:r>
            <a:r>
              <a:rPr lang="fr-FR" sz="1200" baseline="-25000" dirty="0">
                <a:effectLst/>
                <a:ea typeface="ＭＳ 明朝"/>
                <a:cs typeface="Times New Roman"/>
              </a:rPr>
              <a:t>D </a:t>
            </a:r>
            <a:r>
              <a:rPr lang="fr-FR" sz="1200" dirty="0">
                <a:effectLst/>
                <a:ea typeface="ＭＳ 明朝"/>
                <a:cs typeface="Times New Roman"/>
              </a:rPr>
              <a:t>200</a:t>
            </a:r>
            <a:endParaRPr lang="fr-BE" sz="1200" dirty="0">
              <a:effectLst/>
              <a:ea typeface="ＭＳ 明朝"/>
              <a:cs typeface="Times New Roman"/>
            </a:endParaRPr>
          </a:p>
        </p:txBody>
      </p:sp>
      <p:sp>
        <p:nvSpPr>
          <p:cNvPr id="26" name="Zone de texte 12"/>
          <p:cNvSpPr txBox="1"/>
          <p:nvPr/>
        </p:nvSpPr>
        <p:spPr>
          <a:xfrm rot="16200000">
            <a:off x="3394321" y="2593497"/>
            <a:ext cx="636905" cy="3429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fr-FR" sz="1200" dirty="0">
                <a:effectLst/>
                <a:ea typeface="ＭＳ 明朝"/>
                <a:cs typeface="Times New Roman"/>
              </a:rPr>
              <a:t>Q</a:t>
            </a:r>
            <a:r>
              <a:rPr lang="fr-FR" sz="1200" baseline="-25000" dirty="0">
                <a:effectLst/>
                <a:ea typeface="ＭＳ 明朝"/>
                <a:cs typeface="Times New Roman"/>
              </a:rPr>
              <a:t>D</a:t>
            </a:r>
            <a:r>
              <a:rPr lang="fr-FR" sz="1200" dirty="0">
                <a:effectLst/>
                <a:ea typeface="ＭＳ 明朝"/>
                <a:cs typeface="Times New Roman"/>
              </a:rPr>
              <a:t> 400</a:t>
            </a:r>
            <a:endParaRPr lang="fr-BE" sz="1200" dirty="0">
              <a:effectLst/>
              <a:ea typeface="ＭＳ 明朝"/>
              <a:cs typeface="Times New Roman"/>
            </a:endParaRPr>
          </a:p>
        </p:txBody>
      </p:sp>
      <p:sp>
        <p:nvSpPr>
          <p:cNvPr id="28" name="Zone de texte 10"/>
          <p:cNvSpPr txBox="1"/>
          <p:nvPr/>
        </p:nvSpPr>
        <p:spPr>
          <a:xfrm rot="16200000">
            <a:off x="6145885" y="5903074"/>
            <a:ext cx="361950" cy="3429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fr-FR" sz="1200" dirty="0">
                <a:effectLst/>
                <a:ea typeface="ＭＳ 明朝"/>
                <a:cs typeface="Times New Roman"/>
              </a:rPr>
              <a:t>PV</a:t>
            </a:r>
            <a:endParaRPr lang="fr-BE" sz="1200" dirty="0">
              <a:effectLst/>
              <a:ea typeface="ＭＳ 明朝"/>
              <a:cs typeface="Times New Roman"/>
            </a:endParaRPr>
          </a:p>
        </p:txBody>
      </p:sp>
      <p:sp>
        <p:nvSpPr>
          <p:cNvPr id="29" name="Zone de texte 11"/>
          <p:cNvSpPr txBox="1"/>
          <p:nvPr/>
        </p:nvSpPr>
        <p:spPr>
          <a:xfrm rot="16200000">
            <a:off x="6611305" y="5771312"/>
            <a:ext cx="625475" cy="3429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fr-FR" sz="1200" dirty="0">
                <a:effectLst/>
                <a:ea typeface="ＭＳ 明朝"/>
                <a:cs typeface="Times New Roman"/>
              </a:rPr>
              <a:t>Q</a:t>
            </a:r>
            <a:r>
              <a:rPr lang="fr-FR" sz="1200" baseline="-25000" dirty="0">
                <a:effectLst/>
                <a:ea typeface="ＭＳ 明朝"/>
                <a:cs typeface="Times New Roman"/>
              </a:rPr>
              <a:t>D </a:t>
            </a:r>
            <a:r>
              <a:rPr lang="fr-FR" sz="1200" dirty="0">
                <a:effectLst/>
                <a:ea typeface="ＭＳ 明朝"/>
                <a:cs typeface="Times New Roman"/>
              </a:rPr>
              <a:t>200</a:t>
            </a:r>
            <a:endParaRPr lang="fr-BE" sz="1200" dirty="0">
              <a:effectLst/>
              <a:ea typeface="ＭＳ 明朝"/>
              <a:cs typeface="Times New Roman"/>
            </a:endParaRPr>
          </a:p>
        </p:txBody>
      </p:sp>
      <p:sp>
        <p:nvSpPr>
          <p:cNvPr id="30" name="Zone de texte 12"/>
          <p:cNvSpPr txBox="1"/>
          <p:nvPr/>
        </p:nvSpPr>
        <p:spPr>
          <a:xfrm rot="16200000">
            <a:off x="7072905" y="5788786"/>
            <a:ext cx="636905" cy="3429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fr-FR" sz="1200" dirty="0">
                <a:effectLst/>
                <a:ea typeface="ＭＳ 明朝"/>
                <a:cs typeface="Times New Roman"/>
              </a:rPr>
              <a:t>Q</a:t>
            </a:r>
            <a:r>
              <a:rPr lang="fr-FR" sz="1200" baseline="-25000" dirty="0">
                <a:effectLst/>
                <a:ea typeface="ＭＳ 明朝"/>
                <a:cs typeface="Times New Roman"/>
              </a:rPr>
              <a:t>D</a:t>
            </a:r>
            <a:r>
              <a:rPr lang="fr-FR" sz="1200" dirty="0">
                <a:effectLst/>
                <a:ea typeface="ＭＳ 明朝"/>
                <a:cs typeface="Times New Roman"/>
              </a:rPr>
              <a:t> 400</a:t>
            </a:r>
            <a:endParaRPr lang="fr-BE" sz="1200" dirty="0">
              <a:effectLst/>
              <a:ea typeface="ＭＳ 明朝"/>
              <a:cs typeface="Times New Roman"/>
            </a:endParaRPr>
          </a:p>
        </p:txBody>
      </p:sp>
      <p:sp>
        <p:nvSpPr>
          <p:cNvPr id="31" name="Zone de texte 13"/>
          <p:cNvSpPr txBox="1"/>
          <p:nvPr/>
        </p:nvSpPr>
        <p:spPr>
          <a:xfrm rot="16200000">
            <a:off x="8091943" y="5812303"/>
            <a:ext cx="636905" cy="3429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fr-FR" sz="1200" dirty="0">
                <a:effectLst/>
                <a:ea typeface="ＭＳ 明朝"/>
                <a:cs typeface="Times New Roman"/>
              </a:rPr>
              <a:t>Q</a:t>
            </a:r>
            <a:r>
              <a:rPr lang="fr-FR" sz="1200" baseline="-25000" dirty="0">
                <a:effectLst/>
                <a:ea typeface="ＭＳ 明朝"/>
                <a:cs typeface="Times New Roman"/>
              </a:rPr>
              <a:t>D</a:t>
            </a:r>
            <a:r>
              <a:rPr lang="fr-FR" sz="1200" dirty="0">
                <a:effectLst/>
                <a:ea typeface="ＭＳ 明朝"/>
                <a:cs typeface="Times New Roman"/>
              </a:rPr>
              <a:t> 600</a:t>
            </a:r>
            <a:endParaRPr lang="fr-BE" sz="1200" dirty="0">
              <a:effectLst/>
              <a:ea typeface="ＭＳ 明朝"/>
              <a:cs typeface="Times New Roman"/>
            </a:endParaRPr>
          </a:p>
        </p:txBody>
      </p:sp>
      <p:sp>
        <p:nvSpPr>
          <p:cNvPr id="32" name="Zone de texte 10"/>
          <p:cNvSpPr txBox="1"/>
          <p:nvPr/>
        </p:nvSpPr>
        <p:spPr>
          <a:xfrm rot="16200000">
            <a:off x="2147285" y="5900567"/>
            <a:ext cx="361950" cy="3429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fr-FR" sz="1200" dirty="0">
                <a:effectLst/>
                <a:ea typeface="ＭＳ 明朝"/>
                <a:cs typeface="Times New Roman"/>
              </a:rPr>
              <a:t>PV</a:t>
            </a:r>
            <a:endParaRPr lang="fr-BE" sz="1200" dirty="0">
              <a:effectLst/>
              <a:ea typeface="ＭＳ 明朝"/>
              <a:cs typeface="Times New Roman"/>
            </a:endParaRPr>
          </a:p>
        </p:txBody>
      </p:sp>
      <p:sp>
        <p:nvSpPr>
          <p:cNvPr id="33" name="Zone de texte 11"/>
          <p:cNvSpPr txBox="1"/>
          <p:nvPr/>
        </p:nvSpPr>
        <p:spPr>
          <a:xfrm rot="16200000">
            <a:off x="2616079" y="5801980"/>
            <a:ext cx="625475" cy="3429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fr-FR" sz="1200" dirty="0">
                <a:effectLst/>
                <a:ea typeface="ＭＳ 明朝"/>
                <a:cs typeface="Times New Roman"/>
              </a:rPr>
              <a:t>Q</a:t>
            </a:r>
            <a:r>
              <a:rPr lang="fr-FR" sz="1200" baseline="-25000" dirty="0">
                <a:effectLst/>
                <a:ea typeface="ＭＳ 明朝"/>
                <a:cs typeface="Times New Roman"/>
              </a:rPr>
              <a:t>D </a:t>
            </a:r>
            <a:r>
              <a:rPr lang="fr-FR" sz="1200" dirty="0">
                <a:effectLst/>
                <a:ea typeface="ＭＳ 明朝"/>
                <a:cs typeface="Times New Roman"/>
              </a:rPr>
              <a:t>200</a:t>
            </a:r>
            <a:endParaRPr lang="fr-BE" sz="1200" dirty="0">
              <a:effectLst/>
              <a:ea typeface="ＭＳ 明朝"/>
              <a:cs typeface="Times New Roman"/>
            </a:endParaRPr>
          </a:p>
        </p:txBody>
      </p:sp>
      <p:sp>
        <p:nvSpPr>
          <p:cNvPr id="34" name="Zone de texte 12"/>
          <p:cNvSpPr txBox="1"/>
          <p:nvPr/>
        </p:nvSpPr>
        <p:spPr>
          <a:xfrm rot="16200000">
            <a:off x="3491256" y="5790139"/>
            <a:ext cx="636905" cy="3429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fr-FR" sz="1200" dirty="0">
                <a:effectLst/>
                <a:ea typeface="ＭＳ 明朝"/>
                <a:cs typeface="Times New Roman"/>
              </a:rPr>
              <a:t>Q</a:t>
            </a:r>
            <a:r>
              <a:rPr lang="fr-FR" sz="1200" baseline="-25000" dirty="0">
                <a:effectLst/>
                <a:ea typeface="ＭＳ 明朝"/>
                <a:cs typeface="Times New Roman"/>
              </a:rPr>
              <a:t>D</a:t>
            </a:r>
            <a:r>
              <a:rPr lang="fr-FR" sz="1200" dirty="0">
                <a:effectLst/>
                <a:ea typeface="ＭＳ 明朝"/>
                <a:cs typeface="Times New Roman"/>
              </a:rPr>
              <a:t> 400</a:t>
            </a:r>
            <a:endParaRPr lang="fr-BE" sz="1200" dirty="0">
              <a:effectLst/>
              <a:ea typeface="ＭＳ 明朝"/>
              <a:cs typeface="Times New Roman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6"/>
          <a:srcRect t="4939"/>
          <a:stretch/>
        </p:blipFill>
        <p:spPr>
          <a:xfrm>
            <a:off x="5543820" y="176373"/>
            <a:ext cx="3492500" cy="3356221"/>
          </a:xfrm>
          <a:prstGeom prst="rect">
            <a:avLst/>
          </a:prstGeom>
        </p:spPr>
      </p:pic>
      <p:sp>
        <p:nvSpPr>
          <p:cNvPr id="35" name="Zone de texte 13"/>
          <p:cNvSpPr txBox="1"/>
          <p:nvPr/>
        </p:nvSpPr>
        <p:spPr>
          <a:xfrm rot="16200000">
            <a:off x="4381508" y="5778381"/>
            <a:ext cx="636905" cy="3429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fr-FR" sz="1200" dirty="0">
                <a:effectLst/>
                <a:ea typeface="ＭＳ 明朝"/>
                <a:cs typeface="Times New Roman"/>
              </a:rPr>
              <a:t>Q</a:t>
            </a:r>
            <a:r>
              <a:rPr lang="fr-FR" sz="1200" baseline="-25000" dirty="0">
                <a:effectLst/>
                <a:ea typeface="ＭＳ 明朝"/>
                <a:cs typeface="Times New Roman"/>
              </a:rPr>
              <a:t>D</a:t>
            </a:r>
            <a:r>
              <a:rPr lang="fr-FR" sz="1200" dirty="0">
                <a:effectLst/>
                <a:ea typeface="ＭＳ 明朝"/>
                <a:cs typeface="Times New Roman"/>
              </a:rPr>
              <a:t> 600</a:t>
            </a:r>
            <a:endParaRPr lang="fr-BE" sz="1200" dirty="0">
              <a:effectLst/>
              <a:ea typeface="ＭＳ 明朝"/>
              <a:cs typeface="Times New Roman"/>
            </a:endParaRPr>
          </a:p>
        </p:txBody>
      </p:sp>
      <p:sp>
        <p:nvSpPr>
          <p:cNvPr id="36" name="Zone de texte 10"/>
          <p:cNvSpPr txBox="1"/>
          <p:nvPr/>
        </p:nvSpPr>
        <p:spPr>
          <a:xfrm rot="16200000">
            <a:off x="6105673" y="2800897"/>
            <a:ext cx="361950" cy="3429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fr-FR" sz="1200" dirty="0">
                <a:effectLst/>
                <a:ea typeface="ＭＳ 明朝"/>
                <a:cs typeface="Times New Roman"/>
              </a:rPr>
              <a:t>PV</a:t>
            </a:r>
            <a:endParaRPr lang="fr-BE" sz="1200" dirty="0">
              <a:effectLst/>
              <a:ea typeface="ＭＳ 明朝"/>
              <a:cs typeface="Times New Roman"/>
            </a:endParaRPr>
          </a:p>
        </p:txBody>
      </p:sp>
      <p:sp>
        <p:nvSpPr>
          <p:cNvPr id="37" name="Zone de texte 11"/>
          <p:cNvSpPr txBox="1"/>
          <p:nvPr/>
        </p:nvSpPr>
        <p:spPr>
          <a:xfrm rot="16200000">
            <a:off x="6782755" y="2657684"/>
            <a:ext cx="625475" cy="3429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fr-FR" sz="1200" dirty="0">
                <a:effectLst/>
                <a:ea typeface="ＭＳ 明朝"/>
                <a:cs typeface="Times New Roman"/>
              </a:rPr>
              <a:t>Q</a:t>
            </a:r>
            <a:r>
              <a:rPr lang="fr-FR" sz="1200" baseline="-25000" dirty="0">
                <a:effectLst/>
                <a:ea typeface="ＭＳ 明朝"/>
                <a:cs typeface="Times New Roman"/>
              </a:rPr>
              <a:t>D </a:t>
            </a:r>
            <a:r>
              <a:rPr lang="fr-FR" sz="1200" dirty="0">
                <a:effectLst/>
                <a:ea typeface="ＭＳ 明朝"/>
                <a:cs typeface="Times New Roman"/>
              </a:rPr>
              <a:t>200</a:t>
            </a:r>
            <a:endParaRPr lang="fr-BE" sz="1200" dirty="0">
              <a:effectLst/>
              <a:ea typeface="ＭＳ 明朝"/>
              <a:cs typeface="Times New Roman"/>
            </a:endParaRPr>
          </a:p>
        </p:txBody>
      </p:sp>
      <p:sp>
        <p:nvSpPr>
          <p:cNvPr id="38" name="Zone de texte 12"/>
          <p:cNvSpPr txBox="1"/>
          <p:nvPr/>
        </p:nvSpPr>
        <p:spPr>
          <a:xfrm rot="16200000">
            <a:off x="7345252" y="2640211"/>
            <a:ext cx="636905" cy="3429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fr-FR" sz="1200" dirty="0">
                <a:effectLst/>
                <a:ea typeface="ＭＳ 明朝"/>
                <a:cs typeface="Times New Roman"/>
              </a:rPr>
              <a:t>Q</a:t>
            </a:r>
            <a:r>
              <a:rPr lang="fr-FR" sz="1200" baseline="-25000" dirty="0">
                <a:effectLst/>
                <a:ea typeface="ＭＳ 明朝"/>
                <a:cs typeface="Times New Roman"/>
              </a:rPr>
              <a:t>D</a:t>
            </a:r>
            <a:r>
              <a:rPr lang="fr-FR" sz="1200" dirty="0">
                <a:effectLst/>
                <a:ea typeface="ＭＳ 明朝"/>
                <a:cs typeface="Times New Roman"/>
              </a:rPr>
              <a:t> 400</a:t>
            </a:r>
            <a:endParaRPr lang="fr-BE" sz="1200" dirty="0">
              <a:effectLst/>
              <a:ea typeface="ＭＳ 明朝"/>
              <a:cs typeface="Times New Roman"/>
            </a:endParaRPr>
          </a:p>
        </p:txBody>
      </p:sp>
      <p:sp>
        <p:nvSpPr>
          <p:cNvPr id="39" name="Zone de texte 13"/>
          <p:cNvSpPr txBox="1"/>
          <p:nvPr/>
        </p:nvSpPr>
        <p:spPr>
          <a:xfrm rot="16200000">
            <a:off x="8109650" y="2639903"/>
            <a:ext cx="636905" cy="3429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fr-FR" sz="1200" dirty="0">
                <a:effectLst/>
                <a:ea typeface="ＭＳ 明朝"/>
                <a:cs typeface="Times New Roman"/>
              </a:rPr>
              <a:t>Q</a:t>
            </a:r>
            <a:r>
              <a:rPr lang="fr-FR" sz="1200" baseline="-25000" dirty="0">
                <a:effectLst/>
                <a:ea typeface="ＭＳ 明朝"/>
                <a:cs typeface="Times New Roman"/>
              </a:rPr>
              <a:t>D</a:t>
            </a:r>
            <a:r>
              <a:rPr lang="fr-FR" sz="1200" dirty="0">
                <a:effectLst/>
                <a:ea typeface="ＭＳ 明朝"/>
                <a:cs typeface="Times New Roman"/>
              </a:rPr>
              <a:t> 600</a:t>
            </a:r>
            <a:endParaRPr lang="fr-BE" sz="1200" dirty="0">
              <a:effectLst/>
              <a:ea typeface="ＭＳ 明朝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27416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Introduction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3</a:t>
            </a:fld>
            <a:endParaRPr lang="fr-BE"/>
          </a:p>
        </p:txBody>
      </p:sp>
      <p:sp>
        <p:nvSpPr>
          <p:cNvPr id="11" name="ZoneTexte 10"/>
          <p:cNvSpPr txBox="1"/>
          <p:nvPr/>
        </p:nvSpPr>
        <p:spPr>
          <a:xfrm>
            <a:off x="2985300" y="81812"/>
            <a:ext cx="2929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b="1" i="1" dirty="0" smtClean="0">
                <a:solidFill>
                  <a:srgbClr val="FF0000"/>
                </a:solidFill>
              </a:rPr>
              <a:t>ARDS</a:t>
            </a:r>
            <a:endParaRPr lang="fr-BE" sz="2800" b="1" i="1" dirty="0">
              <a:solidFill>
                <a:srgbClr val="FF0000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8966" r="26431" b="23024"/>
          <a:stretch/>
        </p:blipFill>
        <p:spPr>
          <a:xfrm>
            <a:off x="2985300" y="611446"/>
            <a:ext cx="2929914" cy="14858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330653" y="2248173"/>
            <a:ext cx="2383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i="1" dirty="0" smtClean="0">
                <a:solidFill>
                  <a:srgbClr val="FF0000"/>
                </a:solidFill>
              </a:rPr>
              <a:t>Intensive care unit</a:t>
            </a:r>
            <a:endParaRPr lang="fr-BE" sz="2000" b="1" i="1" dirty="0">
              <a:solidFill>
                <a:srgbClr val="FF0000"/>
              </a:solidFill>
            </a:endParaRPr>
          </a:p>
        </p:txBody>
      </p:sp>
      <p:sp>
        <p:nvSpPr>
          <p:cNvPr id="14" name="Flèche vers le bas 13"/>
          <p:cNvSpPr/>
          <p:nvPr/>
        </p:nvSpPr>
        <p:spPr>
          <a:xfrm>
            <a:off x="4016676" y="2648283"/>
            <a:ext cx="835365" cy="67029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81596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Results</a:t>
            </a:r>
            <a:endParaRPr lang="fr-BE" dirty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466444" y="269071"/>
            <a:ext cx="7220356" cy="554007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Validation 2: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30</a:t>
            </a:fld>
            <a:endParaRPr lang="fr-BE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50827" t="7201" r="6469" b="65367"/>
          <a:stretch/>
        </p:blipFill>
        <p:spPr>
          <a:xfrm>
            <a:off x="2222428" y="1340441"/>
            <a:ext cx="5057495" cy="459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23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Results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31</a:t>
            </a:fld>
            <a:endParaRPr lang="fr-BE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t="66353" b="7757"/>
          <a:stretch/>
        </p:blipFill>
        <p:spPr>
          <a:xfrm>
            <a:off x="523571" y="3574508"/>
            <a:ext cx="8456270" cy="309810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t="37170" b="36905"/>
          <a:stretch/>
        </p:blipFill>
        <p:spPr>
          <a:xfrm>
            <a:off x="1087373" y="411539"/>
            <a:ext cx="8077025" cy="296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706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Results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32</a:t>
            </a:fld>
            <a:endParaRPr lang="fr-BE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36" b="90313" l="1077" r="98000"/>
                    </a14:imgEffect>
                  </a14:imgLayer>
                </a14:imgProps>
              </a:ext>
            </a:extLst>
          </a:blip>
          <a:srcRect t="-1" b="2459"/>
          <a:stretch/>
        </p:blipFill>
        <p:spPr>
          <a:xfrm>
            <a:off x="6275294" y="2360711"/>
            <a:ext cx="2651389" cy="2033141"/>
          </a:xfrm>
          <a:prstGeom prst="rect">
            <a:avLst/>
          </a:prstGeom>
        </p:spPr>
      </p:pic>
      <p:sp>
        <p:nvSpPr>
          <p:cNvPr id="15" name="Rectangle à coins arrondis 14"/>
          <p:cNvSpPr/>
          <p:nvPr/>
        </p:nvSpPr>
        <p:spPr>
          <a:xfrm>
            <a:off x="3637280" y="2504984"/>
            <a:ext cx="1412508" cy="1426936"/>
          </a:xfrm>
          <a:prstGeom prst="roundRect">
            <a:avLst/>
          </a:prstGeom>
          <a:solidFill>
            <a:schemeClr val="bg1"/>
          </a:solidFill>
          <a:ln w="50800" cmpd="sng">
            <a:solidFill>
              <a:srgbClr val="9999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Rectangle 15"/>
          <p:cNvSpPr/>
          <p:nvPr/>
        </p:nvSpPr>
        <p:spPr>
          <a:xfrm>
            <a:off x="2814320" y="2204720"/>
            <a:ext cx="2428508" cy="156966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>
            <a:bevelT prst="angle"/>
          </a:sp3d>
        </p:spPr>
        <p:txBody>
          <a:bodyPr wrap="square" lIns="91440" tIns="45720" rIns="91440" bIns="45720">
            <a:spAutoFit/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nl-BE" sz="9600" b="1" cap="all" dirty="0" smtClean="0">
                <a:ln w="0"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reflection blurRad="12700" stA="50000" endPos="50000" dist="5000" dir="5400000" sy="-100000" rotWithShape="0"/>
                </a:effectLst>
                <a:latin typeface="Matura MT Script Capitals"/>
                <a:cs typeface="Matura MT Script Capitals"/>
              </a:rPr>
              <a:t>V</a:t>
            </a:r>
            <a:endParaRPr lang="nl-BE" sz="9600" b="1" cap="all" dirty="0">
              <a:ln w="0">
                <a:solidFill>
                  <a:schemeClr val="tx1"/>
                </a:solidFill>
              </a:ln>
              <a:solidFill>
                <a:srgbClr val="008000"/>
              </a:solidFill>
              <a:effectLst>
                <a:reflection blurRad="12700" stA="50000" endPos="50000" dist="5000" dir="5400000" sy="-100000" rotWithShape="0"/>
              </a:effectLst>
              <a:latin typeface="Matura MT Script Capitals"/>
              <a:cs typeface="Matura MT Script Capitals"/>
            </a:endParaRPr>
          </a:p>
        </p:txBody>
      </p:sp>
    </p:spTree>
    <p:extLst>
      <p:ext uri="{BB962C8B-B14F-4D97-AF65-F5344CB8AC3E}">
        <p14:creationId xmlns:p14="http://schemas.microsoft.com/office/powerpoint/2010/main" val="153658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Application in ICU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33</a:t>
            </a:fld>
            <a:endParaRPr lang="fr-BE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09" b="97861" l="186" r="100000">
                        <a14:foregroundMark x1="68030" y1="53476" x2="68030" y2="53476"/>
                        <a14:foregroundMark x1="54275" y1="45989" x2="54275" y2="45989"/>
                        <a14:foregroundMark x1="56691" y1="41176" x2="56691" y2="41176"/>
                        <a14:foregroundMark x1="59665" y1="29947" x2="59665" y2="29947"/>
                        <a14:foregroundMark x1="63941" y1="38235" x2="63941" y2="38235"/>
                        <a14:foregroundMark x1="54647" y1="33155" x2="54647" y2="33155"/>
                        <a14:foregroundMark x1="64498" y1="41176" x2="64498" y2="41176"/>
                        <a14:foregroundMark x1="59665" y1="48663" x2="59665" y2="48663"/>
                        <a14:foregroundMark x1="11338" y1="43048" x2="11338" y2="43048"/>
                        <a14:foregroundMark x1="13569" y1="49733" x2="13569" y2="49733"/>
                        <a14:foregroundMark x1="17286" y1="51604" x2="17286" y2="51604"/>
                        <a14:backgroundMark x1="61338" y1="35027" x2="61338" y2="350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86860">
            <a:off x="6069103" y="2672624"/>
            <a:ext cx="2974225" cy="196050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556" l="10000" r="96222">
                        <a14:foregroundMark x1="77556" y1="75333" x2="77556" y2="75333"/>
                        <a14:backgroundMark x1="42444" y1="81556" x2="42444" y2="81556"/>
                        <a14:backgroundMark x1="51333" y1="54667" x2="51333" y2="54667"/>
                        <a14:backgroundMark x1="38000" y1="46444" x2="38000" y2="4644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8000" y="1798320"/>
            <a:ext cx="2824480" cy="282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avec flèche 9"/>
          <p:cNvCxnSpPr>
            <a:stCxn id="7" idx="3"/>
          </p:cNvCxnSpPr>
          <p:nvPr/>
        </p:nvCxnSpPr>
        <p:spPr>
          <a:xfrm>
            <a:off x="3921922" y="1901171"/>
            <a:ext cx="3660589" cy="52092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Image 1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09" b="97861" l="186" r="100000">
                        <a14:foregroundMark x1="68030" y1="53476" x2="68030" y2="53476"/>
                        <a14:foregroundMark x1="54275" y1="45989" x2="54275" y2="45989"/>
                        <a14:foregroundMark x1="56691" y1="41176" x2="56691" y2="41176"/>
                        <a14:foregroundMark x1="59665" y1="29947" x2="59665" y2="29947"/>
                        <a14:foregroundMark x1="63941" y1="38235" x2="63941" y2="38235"/>
                        <a14:foregroundMark x1="54647" y1="33155" x2="54647" y2="33155"/>
                        <a14:foregroundMark x1="64498" y1="41176" x2="64498" y2="41176"/>
                        <a14:foregroundMark x1="59665" y1="48663" x2="59665" y2="48663"/>
                        <a14:foregroundMark x1="11338" y1="43048" x2="11338" y2="43048"/>
                        <a14:foregroundMark x1="13569" y1="49733" x2="13569" y2="49733"/>
                        <a14:foregroundMark x1="17286" y1="51604" x2="17286" y2="51604"/>
                        <a14:backgroundMark x1="61338" y1="35027" x2="61338" y2="350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86860">
            <a:off x="6069103" y="2144304"/>
            <a:ext cx="2974225" cy="196050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Application in ICU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66444" y="65310"/>
            <a:ext cx="7220356" cy="580717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BE" dirty="0" smtClean="0"/>
          </a:p>
          <a:p>
            <a:pPr marL="0" indent="0">
              <a:buNone/>
            </a:pPr>
            <a:endParaRPr lang="fr-BE" dirty="0" smtClean="0"/>
          </a:p>
          <a:p>
            <a:r>
              <a:rPr lang="en-US" dirty="0">
                <a:solidFill>
                  <a:srgbClr val="FFFFFF"/>
                </a:solidFill>
              </a:rPr>
              <a:t>Data</a:t>
            </a:r>
          </a:p>
          <a:p>
            <a:pPr lvl="1"/>
            <a:r>
              <a:rPr lang="fr-BE" sz="2400" dirty="0"/>
              <a:t>Weight</a:t>
            </a:r>
          </a:p>
          <a:p>
            <a:pPr lvl="1"/>
            <a:r>
              <a:rPr lang="fr-BE" sz="2400" dirty="0">
                <a:solidFill>
                  <a:srgbClr val="FF0000"/>
                </a:solidFill>
              </a:rPr>
              <a:t>Cardiac </a:t>
            </a:r>
            <a:r>
              <a:rPr lang="fr-BE" sz="2400" dirty="0" smtClean="0">
                <a:solidFill>
                  <a:srgbClr val="FF0000"/>
                </a:solidFill>
              </a:rPr>
              <a:t>output</a:t>
            </a:r>
          </a:p>
          <a:p>
            <a:pPr lvl="2"/>
            <a:r>
              <a:rPr lang="fr-BE" sz="2000" dirty="0" smtClean="0"/>
              <a:t>Height and weight</a:t>
            </a:r>
            <a:endParaRPr lang="fr-BE" sz="2000" dirty="0"/>
          </a:p>
          <a:p>
            <a:pPr lvl="1"/>
            <a:r>
              <a:rPr lang="fr-BE" sz="2400" dirty="0"/>
              <a:t>Tidal volume</a:t>
            </a:r>
          </a:p>
          <a:p>
            <a:pPr lvl="1"/>
            <a:r>
              <a:rPr lang="fr-BE" sz="2400" dirty="0"/>
              <a:t>Respiratory frequency</a:t>
            </a:r>
          </a:p>
          <a:p>
            <a:pPr lvl="1"/>
            <a:r>
              <a:rPr lang="fr-BE" sz="2400" dirty="0"/>
              <a:t>Arterial and </a:t>
            </a:r>
            <a:r>
              <a:rPr lang="fr-BE" sz="2400" strike="sngStrike" dirty="0">
                <a:solidFill>
                  <a:srgbClr val="FF0000"/>
                </a:solidFill>
              </a:rPr>
              <a:t>venous</a:t>
            </a:r>
            <a:r>
              <a:rPr lang="fr-BE" sz="2400" dirty="0"/>
              <a:t> blood </a:t>
            </a:r>
            <a:r>
              <a:rPr lang="fr-BE" sz="2400" dirty="0" smtClean="0"/>
              <a:t>samples</a:t>
            </a:r>
          </a:p>
          <a:p>
            <a:pPr lvl="2"/>
            <a:r>
              <a:rPr lang="fr-BE" sz="2000" dirty="0" smtClean="0"/>
              <a:t>pCO</a:t>
            </a:r>
            <a:r>
              <a:rPr lang="fr-BE" sz="2000" baseline="-25000" dirty="0" smtClean="0"/>
              <a:t>2</a:t>
            </a:r>
            <a:r>
              <a:rPr lang="fr-BE" sz="2000" dirty="0" smtClean="0"/>
              <a:t>, pO</a:t>
            </a:r>
            <a:r>
              <a:rPr lang="fr-BE" sz="2000" baseline="-25000" dirty="0" smtClean="0"/>
              <a:t>2</a:t>
            </a:r>
            <a:endParaRPr lang="fr-BE" sz="2000" dirty="0" smtClean="0"/>
          </a:p>
          <a:p>
            <a:pPr lvl="2"/>
            <a:r>
              <a:rPr lang="fr-BE" sz="2000" dirty="0" smtClean="0"/>
              <a:t>pH</a:t>
            </a:r>
          </a:p>
          <a:p>
            <a:r>
              <a:rPr lang="fr-BE" dirty="0" smtClean="0"/>
              <a:t>No real data =&gt; fictional patient</a:t>
            </a:r>
            <a:endParaRPr lang="fr-BE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34</a:t>
            </a:fld>
            <a:endParaRPr lang="fr-BE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755592" y="4009779"/>
            <a:ext cx="393737" cy="51165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5523" y="1697971"/>
            <a:ext cx="406399" cy="40639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/>
          <a:srcRect l="51949" t="37889" r="26923" b="39515"/>
          <a:stretch/>
        </p:blipFill>
        <p:spPr>
          <a:xfrm>
            <a:off x="5151167" y="3099923"/>
            <a:ext cx="976030" cy="771891"/>
          </a:xfrm>
          <a:prstGeom prst="rect">
            <a:avLst/>
          </a:prstGeom>
        </p:spPr>
      </p:pic>
      <p:cxnSp>
        <p:nvCxnSpPr>
          <p:cNvPr id="12" name="Connecteur droit avec flèche 11"/>
          <p:cNvCxnSpPr>
            <a:stCxn id="9" idx="3"/>
          </p:cNvCxnSpPr>
          <p:nvPr/>
        </p:nvCxnSpPr>
        <p:spPr>
          <a:xfrm flipV="1">
            <a:off x="6127197" y="2794000"/>
            <a:ext cx="681195" cy="6918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>
            <a:stCxn id="6" idx="0"/>
          </p:cNvCxnSpPr>
          <p:nvPr/>
        </p:nvCxnSpPr>
        <p:spPr>
          <a:xfrm flipV="1">
            <a:off x="7208290" y="3099923"/>
            <a:ext cx="706350" cy="11656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2222428" y="2510128"/>
            <a:ext cx="2093081" cy="0"/>
          </a:xfrm>
          <a:prstGeom prst="line">
            <a:avLst/>
          </a:prstGeom>
          <a:ln w="1905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ag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3760" y="2422094"/>
            <a:ext cx="589280" cy="589280"/>
          </a:xfrm>
          <a:prstGeom prst="rect">
            <a:avLst/>
          </a:prstGeom>
        </p:spPr>
      </p:pic>
      <p:cxnSp>
        <p:nvCxnSpPr>
          <p:cNvPr id="18" name="Connecteur droit avec flèche 17"/>
          <p:cNvCxnSpPr/>
          <p:nvPr/>
        </p:nvCxnSpPr>
        <p:spPr>
          <a:xfrm flipV="1">
            <a:off x="5262081" y="2422094"/>
            <a:ext cx="1006639" cy="482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9004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Application in ICU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35</a:t>
            </a:fld>
            <a:endParaRPr lang="fr-BE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251" y="657077"/>
            <a:ext cx="7518464" cy="596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045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Application in ICU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36</a:t>
            </a:fld>
            <a:endParaRPr lang="fr-BE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1084"/>
          <a:stretch/>
        </p:blipFill>
        <p:spPr>
          <a:xfrm>
            <a:off x="1375789" y="623187"/>
            <a:ext cx="7516833" cy="6002394"/>
          </a:xfrm>
          <a:prstGeom prst="rect">
            <a:avLst/>
          </a:prstGeom>
        </p:spPr>
      </p:pic>
      <p:cxnSp>
        <p:nvCxnSpPr>
          <p:cNvPr id="29" name="Connecteur droit avec flèche 28"/>
          <p:cNvCxnSpPr/>
          <p:nvPr/>
        </p:nvCxnSpPr>
        <p:spPr>
          <a:xfrm>
            <a:off x="4307840" y="3322320"/>
            <a:ext cx="1148080" cy="250993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4674157" y="4013200"/>
            <a:ext cx="425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008000"/>
                </a:solidFill>
              </a:rPr>
              <a:t>Q</a:t>
            </a:r>
            <a:r>
              <a:rPr lang="fr-BE" b="1" baseline="-25000" dirty="0" smtClean="0">
                <a:solidFill>
                  <a:srgbClr val="008000"/>
                </a:solidFill>
              </a:rPr>
              <a:t>d</a:t>
            </a:r>
            <a:endParaRPr lang="fr-BE" b="1" dirty="0">
              <a:solidFill>
                <a:srgbClr val="008000"/>
              </a:solidFill>
            </a:endParaRPr>
          </a:p>
        </p:txBody>
      </p:sp>
      <p:cxnSp>
        <p:nvCxnSpPr>
          <p:cNvPr id="31" name="Connecteur droit avec flèche 30"/>
          <p:cNvCxnSpPr/>
          <p:nvPr/>
        </p:nvCxnSpPr>
        <p:spPr>
          <a:xfrm flipV="1">
            <a:off x="5018482" y="4094480"/>
            <a:ext cx="122478" cy="19661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1228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Application in ICU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37</a:t>
            </a:fld>
            <a:endParaRPr lang="fr-BE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/>
          <a:srcRect l="1084"/>
          <a:stretch/>
        </p:blipFill>
        <p:spPr>
          <a:xfrm>
            <a:off x="1375788" y="623187"/>
            <a:ext cx="7516833" cy="600239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/>
          <a:srcRect r="63053"/>
          <a:stretch/>
        </p:blipFill>
        <p:spPr>
          <a:xfrm>
            <a:off x="2586954" y="2821775"/>
            <a:ext cx="3609978" cy="3022235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3545215" y="4684037"/>
            <a:ext cx="382251" cy="242672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4307840" y="3322320"/>
            <a:ext cx="1148080" cy="250993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4674157" y="4013200"/>
            <a:ext cx="425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008000"/>
                </a:solidFill>
              </a:rPr>
              <a:t>Q</a:t>
            </a:r>
            <a:r>
              <a:rPr lang="fr-BE" b="1" baseline="-25000" dirty="0" smtClean="0">
                <a:solidFill>
                  <a:srgbClr val="008000"/>
                </a:solidFill>
              </a:rPr>
              <a:t>d</a:t>
            </a:r>
            <a:endParaRPr lang="fr-BE" b="1" dirty="0">
              <a:solidFill>
                <a:srgbClr val="008000"/>
              </a:solidFill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 flipV="1">
            <a:off x="5018482" y="4094480"/>
            <a:ext cx="122478" cy="19661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6650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Application in ICU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1253299" y="425905"/>
            <a:ext cx="7220356" cy="60882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Different ECCO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RD on the market</a:t>
            </a:r>
            <a:endParaRPr lang="fr-BE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38</a:t>
            </a:fld>
            <a:endParaRPr lang="fr-BE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383895"/>
              </p:ext>
            </p:extLst>
          </p:nvPr>
        </p:nvGraphicFramePr>
        <p:xfrm>
          <a:off x="1524000" y="2494279"/>
          <a:ext cx="6807200" cy="177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1440"/>
                <a:gridCol w="1361440"/>
                <a:gridCol w="1361440"/>
                <a:gridCol w="1361440"/>
                <a:gridCol w="1361440"/>
              </a:tblGrid>
              <a:tr h="370840"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Specification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ECCO</a:t>
                      </a:r>
                      <a:r>
                        <a:rPr lang="fr-BE" baseline="-25000" dirty="0" smtClean="0"/>
                        <a:t>2</a:t>
                      </a:r>
                      <a:r>
                        <a:rPr lang="fr-BE" dirty="0" smtClean="0"/>
                        <a:t>RD 1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 smtClean="0"/>
                        <a:t>ECCO</a:t>
                      </a:r>
                      <a:r>
                        <a:rPr lang="fr-BE" baseline="-25000" dirty="0" smtClean="0"/>
                        <a:t>2</a:t>
                      </a:r>
                      <a:r>
                        <a:rPr lang="fr-BE" dirty="0" smtClean="0"/>
                        <a:t>RD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 smtClean="0"/>
                        <a:t>ECCO</a:t>
                      </a:r>
                      <a:r>
                        <a:rPr lang="fr-BE" baseline="-25000" dirty="0" smtClean="0"/>
                        <a:t>2</a:t>
                      </a:r>
                      <a:r>
                        <a:rPr lang="fr-BE" dirty="0" smtClean="0"/>
                        <a:t>RD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 smtClean="0"/>
                        <a:t>ECCO</a:t>
                      </a:r>
                      <a:r>
                        <a:rPr lang="fr-BE" baseline="-25000" dirty="0" smtClean="0"/>
                        <a:t>2</a:t>
                      </a:r>
                      <a:r>
                        <a:rPr lang="fr-BE" dirty="0" smtClean="0"/>
                        <a:t>RD 4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dirty="0" smtClean="0"/>
                        <a:t>Blood flow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dirty="0" smtClean="0"/>
                        <a:t>Up to 0.8 l/min</a:t>
                      </a:r>
                      <a:endParaRPr lang="fr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dirty="0" smtClean="0"/>
                        <a:t>Up to 2.4 l/min</a:t>
                      </a:r>
                      <a:endParaRPr lang="fr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dirty="0" smtClean="0"/>
                        <a:t>0.5 – 4.5 l/min</a:t>
                      </a:r>
                      <a:endParaRPr lang="fr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400" dirty="0" smtClean="0"/>
                        <a:t>1 – 7 l/min</a:t>
                      </a:r>
                    </a:p>
                    <a:p>
                      <a:pPr algn="ctr"/>
                      <a:endParaRPr lang="fr-BE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dirty="0" smtClean="0"/>
                        <a:t>Surface area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dirty="0" smtClean="0"/>
                        <a:t>0.32 m</a:t>
                      </a:r>
                      <a:r>
                        <a:rPr lang="fr-BE" sz="1400" baseline="30000" dirty="0" smtClean="0"/>
                        <a:t>2</a:t>
                      </a:r>
                      <a:endParaRPr lang="fr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dirty="0" smtClean="0"/>
                        <a:t>0.65 m</a:t>
                      </a:r>
                      <a:r>
                        <a:rPr lang="fr-BE" sz="1400" baseline="30000" dirty="0" smtClean="0"/>
                        <a:t>2</a:t>
                      </a:r>
                      <a:endParaRPr lang="fr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dirty="0" smtClean="0"/>
                        <a:t>1.3 m</a:t>
                      </a:r>
                      <a:r>
                        <a:rPr lang="fr-BE" sz="1400" baseline="30000" dirty="0" smtClean="0"/>
                        <a:t>2</a:t>
                      </a:r>
                      <a:endParaRPr lang="fr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dirty="0" smtClean="0"/>
                        <a:t>1.9 m</a:t>
                      </a:r>
                      <a:r>
                        <a:rPr lang="fr-BE" sz="1400" baseline="30000" dirty="0" smtClean="0"/>
                        <a:t>2</a:t>
                      </a:r>
                      <a:endParaRPr lang="fr-BE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dirty="0" smtClean="0"/>
                        <a:t>function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dirty="0" smtClean="0"/>
                        <a:t>Partial CO</a:t>
                      </a:r>
                      <a:r>
                        <a:rPr lang="fr-BE" sz="1400" baseline="-25000" dirty="0" smtClean="0"/>
                        <a:t>2</a:t>
                      </a:r>
                      <a:r>
                        <a:rPr lang="fr-BE" sz="1400" baseline="0" dirty="0" smtClean="0"/>
                        <a:t> removal</a:t>
                      </a:r>
                      <a:endParaRPr lang="fr-BE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BE" sz="1400" dirty="0" smtClean="0"/>
                        <a:t>CO</a:t>
                      </a:r>
                      <a:r>
                        <a:rPr lang="fr-BE" sz="1400" baseline="-25000" dirty="0" smtClean="0"/>
                        <a:t>2</a:t>
                      </a:r>
                      <a:r>
                        <a:rPr lang="fr-BE" sz="1400" baseline="0" dirty="0" smtClean="0"/>
                        <a:t> removal and partial oxygenation</a:t>
                      </a:r>
                      <a:endParaRPr lang="fr-BE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dirty="0" smtClean="0"/>
                        <a:t>CO</a:t>
                      </a:r>
                      <a:r>
                        <a:rPr lang="fr-BE" sz="1400" baseline="-25000" dirty="0" smtClean="0"/>
                        <a:t>2</a:t>
                      </a:r>
                      <a:r>
                        <a:rPr lang="fr-BE" sz="1400" baseline="0" dirty="0" smtClean="0"/>
                        <a:t>removal and oxygenation</a:t>
                      </a:r>
                      <a:endParaRPr lang="fr-BE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4107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Application in ICU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1253299" y="425905"/>
            <a:ext cx="7220356" cy="60882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Different ECCO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RD on the market</a:t>
            </a:r>
            <a:endParaRPr lang="fr-BE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39</a:t>
            </a:fld>
            <a:endParaRPr lang="fr-BE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081639"/>
              </p:ext>
            </p:extLst>
          </p:nvPr>
        </p:nvGraphicFramePr>
        <p:xfrm>
          <a:off x="1524000" y="2494279"/>
          <a:ext cx="6807200" cy="177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1440"/>
                <a:gridCol w="1361440"/>
                <a:gridCol w="1361440"/>
                <a:gridCol w="1361440"/>
                <a:gridCol w="1361440"/>
              </a:tblGrid>
              <a:tr h="370840"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Specification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ECCO</a:t>
                      </a:r>
                      <a:r>
                        <a:rPr lang="fr-BE" baseline="-25000" dirty="0" smtClean="0"/>
                        <a:t>2</a:t>
                      </a:r>
                      <a:r>
                        <a:rPr lang="fr-BE" dirty="0" smtClean="0"/>
                        <a:t>RD 1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ECCO</a:t>
                      </a:r>
                      <a:r>
                        <a:rPr lang="fr-BE" b="1" baseline="-25000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2</a:t>
                      </a:r>
                      <a:r>
                        <a:rPr lang="fr-BE" b="1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RD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 smtClean="0"/>
                        <a:t>ECCO</a:t>
                      </a:r>
                      <a:r>
                        <a:rPr lang="fr-BE" baseline="-25000" dirty="0" smtClean="0"/>
                        <a:t>2</a:t>
                      </a:r>
                      <a:r>
                        <a:rPr lang="fr-BE" dirty="0" smtClean="0"/>
                        <a:t>RD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 smtClean="0"/>
                        <a:t>ECCO</a:t>
                      </a:r>
                      <a:r>
                        <a:rPr lang="fr-BE" baseline="-25000" dirty="0" smtClean="0"/>
                        <a:t>2</a:t>
                      </a:r>
                      <a:r>
                        <a:rPr lang="fr-BE" dirty="0" smtClean="0"/>
                        <a:t>RD 4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dirty="0" smtClean="0"/>
                        <a:t>Blood flow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dirty="0" smtClean="0"/>
                        <a:t>Up to 0.8 l/min</a:t>
                      </a:r>
                      <a:endParaRPr lang="fr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Up to 2.4 l/min</a:t>
                      </a:r>
                      <a:endParaRPr lang="fr-BE" sz="14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dirty="0" smtClean="0"/>
                        <a:t>0.5 – 4.5 l/min</a:t>
                      </a:r>
                      <a:endParaRPr lang="fr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400" dirty="0" smtClean="0"/>
                        <a:t>1 – 7 l/min</a:t>
                      </a:r>
                    </a:p>
                    <a:p>
                      <a:pPr algn="ctr"/>
                      <a:endParaRPr lang="fr-BE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dirty="0" smtClean="0"/>
                        <a:t>Surface area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dirty="0" smtClean="0"/>
                        <a:t>0.32 m</a:t>
                      </a:r>
                      <a:r>
                        <a:rPr lang="fr-BE" sz="1400" baseline="30000" dirty="0" smtClean="0"/>
                        <a:t>2</a:t>
                      </a:r>
                      <a:endParaRPr lang="fr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0.65 m</a:t>
                      </a:r>
                      <a:r>
                        <a:rPr lang="fr-BE" sz="1400" b="1" baseline="30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fr-BE" sz="14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dirty="0" smtClean="0"/>
                        <a:t>1.3 m</a:t>
                      </a:r>
                      <a:r>
                        <a:rPr lang="fr-BE" sz="1400" baseline="30000" dirty="0" smtClean="0"/>
                        <a:t>2</a:t>
                      </a:r>
                      <a:endParaRPr lang="fr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dirty="0" smtClean="0"/>
                        <a:t>1.9 m</a:t>
                      </a:r>
                      <a:r>
                        <a:rPr lang="fr-BE" sz="1400" baseline="30000" dirty="0" smtClean="0"/>
                        <a:t>2</a:t>
                      </a:r>
                      <a:endParaRPr lang="fr-BE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dirty="0" smtClean="0"/>
                        <a:t>function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dirty="0" smtClean="0"/>
                        <a:t>Partial CO</a:t>
                      </a:r>
                      <a:r>
                        <a:rPr lang="fr-BE" sz="1400" baseline="-25000" dirty="0" smtClean="0"/>
                        <a:t>2</a:t>
                      </a:r>
                      <a:r>
                        <a:rPr lang="fr-BE" sz="1400" baseline="0" dirty="0" smtClean="0"/>
                        <a:t> removal</a:t>
                      </a:r>
                      <a:endParaRPr lang="fr-BE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BE" sz="1400" dirty="0" smtClean="0"/>
                        <a:t>CO</a:t>
                      </a:r>
                      <a:r>
                        <a:rPr lang="fr-BE" sz="1400" baseline="-25000" dirty="0" smtClean="0"/>
                        <a:t>2</a:t>
                      </a:r>
                      <a:r>
                        <a:rPr lang="fr-BE" sz="1400" baseline="0" dirty="0" smtClean="0"/>
                        <a:t> removal and partial oxygenation</a:t>
                      </a:r>
                      <a:endParaRPr lang="fr-BE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dirty="0" smtClean="0"/>
                        <a:t>CO</a:t>
                      </a:r>
                      <a:r>
                        <a:rPr lang="fr-BE" sz="1400" baseline="-25000" dirty="0" smtClean="0"/>
                        <a:t>2</a:t>
                      </a:r>
                      <a:r>
                        <a:rPr lang="fr-BE" sz="1400" baseline="0" dirty="0" smtClean="0"/>
                        <a:t>removal and oxygenation</a:t>
                      </a:r>
                      <a:endParaRPr lang="fr-BE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177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339" y="2669125"/>
            <a:ext cx="5488219" cy="410656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Introduction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4</a:t>
            </a:fld>
            <a:endParaRPr lang="fr-BE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8966" r="26431" b="23024"/>
          <a:stretch/>
        </p:blipFill>
        <p:spPr>
          <a:xfrm>
            <a:off x="2985300" y="611446"/>
            <a:ext cx="2929914" cy="14858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330653" y="2248173"/>
            <a:ext cx="2383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i="1" dirty="0" smtClean="0">
                <a:solidFill>
                  <a:srgbClr val="FF0000"/>
                </a:solidFill>
              </a:rPr>
              <a:t>Intensive care unit</a:t>
            </a:r>
            <a:endParaRPr lang="fr-BE" sz="2000" b="1" i="1" dirty="0">
              <a:solidFill>
                <a:srgbClr val="FF0000"/>
              </a:solidFill>
            </a:endParaRPr>
          </a:p>
        </p:txBody>
      </p:sp>
      <p:sp>
        <p:nvSpPr>
          <p:cNvPr id="6" name="Flèche vers le bas 5"/>
          <p:cNvSpPr/>
          <p:nvPr/>
        </p:nvSpPr>
        <p:spPr>
          <a:xfrm>
            <a:off x="4016676" y="2648283"/>
            <a:ext cx="835365" cy="67029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ZoneTexte 8"/>
          <p:cNvSpPr txBox="1"/>
          <p:nvPr/>
        </p:nvSpPr>
        <p:spPr>
          <a:xfrm>
            <a:off x="2985300" y="81812"/>
            <a:ext cx="2929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b="1" i="1" dirty="0" smtClean="0">
                <a:solidFill>
                  <a:srgbClr val="FF0000"/>
                </a:solidFill>
              </a:rPr>
              <a:t>ARDS</a:t>
            </a:r>
            <a:endParaRPr lang="fr-BE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3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Application in ICU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40</a:t>
            </a:fld>
            <a:endParaRPr lang="fr-BE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1253662" y="1149341"/>
            <a:ext cx="7220356" cy="1443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v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Size of the </a:t>
            </a:r>
            <a:r>
              <a:rPr lang="en-US" dirty="0" err="1" smtClean="0">
                <a:solidFill>
                  <a:srgbClr val="FFFFFF"/>
                </a:solidFill>
              </a:rPr>
              <a:t>cannulae</a:t>
            </a:r>
            <a:endParaRPr lang="en-US" dirty="0" smtClean="0">
              <a:solidFill>
                <a:srgbClr val="FFFFFF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Blood pressure has to be:</a:t>
            </a:r>
          </a:p>
          <a:p>
            <a:pPr lvl="2"/>
            <a:r>
              <a:rPr lang="en-US" dirty="0" smtClean="0">
                <a:solidFill>
                  <a:srgbClr val="FFFFFF"/>
                </a:solidFill>
              </a:rPr>
              <a:t>&gt; -50 mmHg</a:t>
            </a:r>
          </a:p>
          <a:p>
            <a:pPr lvl="2"/>
            <a:r>
              <a:rPr lang="en-US" dirty="0" smtClean="0">
                <a:solidFill>
                  <a:srgbClr val="FFFFFF"/>
                </a:solidFill>
              </a:rPr>
              <a:t>&lt; 300 mmHg</a:t>
            </a:r>
            <a:endParaRPr lang="fr-BE" dirty="0" smtClean="0"/>
          </a:p>
        </p:txBody>
      </p:sp>
    </p:spTree>
    <p:extLst>
      <p:ext uri="{BB962C8B-B14F-4D97-AF65-F5344CB8AC3E}">
        <p14:creationId xmlns:p14="http://schemas.microsoft.com/office/powerpoint/2010/main" val="1646218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Application in ICU</a:t>
            </a:r>
          </a:p>
        </p:txBody>
      </p:sp>
      <p:sp>
        <p:nvSpPr>
          <p:cNvPr id="19" name="Espace réservé du contenu 2"/>
          <p:cNvSpPr>
            <a:spLocks noGrp="1"/>
          </p:cNvSpPr>
          <p:nvPr>
            <p:ph idx="1"/>
          </p:nvPr>
        </p:nvSpPr>
        <p:spPr>
          <a:xfrm>
            <a:off x="1253662" y="1149341"/>
            <a:ext cx="7220356" cy="144365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Size of the </a:t>
            </a:r>
            <a:r>
              <a:rPr lang="en-US" dirty="0" err="1" smtClean="0">
                <a:solidFill>
                  <a:srgbClr val="FFFFFF"/>
                </a:solidFill>
              </a:rPr>
              <a:t>cannulae</a:t>
            </a:r>
            <a:endParaRPr lang="en-US" dirty="0" smtClean="0">
              <a:solidFill>
                <a:srgbClr val="FFFFFF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Blood pressure has to be:</a:t>
            </a:r>
          </a:p>
          <a:p>
            <a:pPr lvl="2"/>
            <a:r>
              <a:rPr lang="en-US" dirty="0" smtClean="0">
                <a:solidFill>
                  <a:srgbClr val="FFFFFF"/>
                </a:solidFill>
              </a:rPr>
              <a:t>&gt; -50 mmHg</a:t>
            </a:r>
          </a:p>
          <a:p>
            <a:pPr lvl="2"/>
            <a:r>
              <a:rPr lang="en-US" dirty="0" smtClean="0">
                <a:solidFill>
                  <a:srgbClr val="FFFFFF"/>
                </a:solidFill>
              </a:rPr>
              <a:t>&lt; 300 mmHg</a:t>
            </a:r>
            <a:endParaRPr lang="fr-BE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41</a:t>
            </a:fld>
            <a:endParaRPr lang="fr-BE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3"/>
          <a:srcRect l="10982" t="44197" r="46927" b="11656"/>
          <a:stretch/>
        </p:blipFill>
        <p:spPr>
          <a:xfrm>
            <a:off x="5277686" y="425904"/>
            <a:ext cx="3776653" cy="5598849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6268452" y="1602183"/>
            <a:ext cx="16665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b="1" dirty="0" smtClean="0">
                <a:solidFill>
                  <a:srgbClr val="008000"/>
                </a:solidFill>
              </a:rPr>
              <a:t>Adult cannulae</a:t>
            </a:r>
            <a:endParaRPr lang="fr-BE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256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Application in ICU</a:t>
            </a:r>
          </a:p>
        </p:txBody>
      </p:sp>
      <p:sp>
        <p:nvSpPr>
          <p:cNvPr id="19" name="Espace réservé du contenu 2"/>
          <p:cNvSpPr>
            <a:spLocks noGrp="1"/>
          </p:cNvSpPr>
          <p:nvPr>
            <p:ph idx="1"/>
          </p:nvPr>
        </p:nvSpPr>
        <p:spPr>
          <a:xfrm>
            <a:off x="1253662" y="1149341"/>
            <a:ext cx="7220356" cy="144365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Size of the </a:t>
            </a:r>
            <a:r>
              <a:rPr lang="en-US" dirty="0" err="1" smtClean="0">
                <a:solidFill>
                  <a:srgbClr val="FFFFFF"/>
                </a:solidFill>
              </a:rPr>
              <a:t>cannulae</a:t>
            </a:r>
            <a:endParaRPr lang="en-US" dirty="0" smtClean="0">
              <a:solidFill>
                <a:srgbClr val="FFFFFF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Blood pressure has to be:</a:t>
            </a:r>
          </a:p>
          <a:p>
            <a:pPr lvl="2"/>
            <a:r>
              <a:rPr lang="en-US" dirty="0" smtClean="0">
                <a:solidFill>
                  <a:srgbClr val="FFFFFF"/>
                </a:solidFill>
              </a:rPr>
              <a:t>&gt; -50 mmHg</a:t>
            </a:r>
          </a:p>
          <a:p>
            <a:pPr lvl="2"/>
            <a:r>
              <a:rPr lang="en-US" dirty="0" smtClean="0">
                <a:solidFill>
                  <a:srgbClr val="FFFFFF"/>
                </a:solidFill>
              </a:rPr>
              <a:t>&lt; 300 mmHg</a:t>
            </a:r>
            <a:endParaRPr lang="fr-BE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42</a:t>
            </a:fld>
            <a:endParaRPr lang="fr-BE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3"/>
          <a:srcRect l="10982" t="44197" r="46927" b="11656"/>
          <a:stretch/>
        </p:blipFill>
        <p:spPr>
          <a:xfrm>
            <a:off x="5277686" y="425904"/>
            <a:ext cx="3776653" cy="5598849"/>
          </a:xfrm>
          <a:prstGeom prst="rect">
            <a:avLst/>
          </a:prstGeom>
        </p:spPr>
      </p:pic>
      <p:sp>
        <p:nvSpPr>
          <p:cNvPr id="24" name="Ellipse 23"/>
          <p:cNvSpPr/>
          <p:nvPr/>
        </p:nvSpPr>
        <p:spPr>
          <a:xfrm>
            <a:off x="6366884" y="5537795"/>
            <a:ext cx="158834" cy="157435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25" name="Connecteur droit 24"/>
          <p:cNvCxnSpPr/>
          <p:nvPr/>
        </p:nvCxnSpPr>
        <p:spPr>
          <a:xfrm>
            <a:off x="6440893" y="4262975"/>
            <a:ext cx="0" cy="1333758"/>
          </a:xfrm>
          <a:prstGeom prst="line">
            <a:avLst/>
          </a:prstGeom>
          <a:ln>
            <a:solidFill>
              <a:srgbClr val="008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6268452" y="1602183"/>
            <a:ext cx="16665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b="1" dirty="0" smtClean="0">
                <a:solidFill>
                  <a:srgbClr val="008000"/>
                </a:solidFill>
              </a:rPr>
              <a:t>Adult cannulae</a:t>
            </a:r>
            <a:endParaRPr lang="fr-BE" b="1" dirty="0">
              <a:solidFill>
                <a:srgbClr val="008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451638" y="1956165"/>
            <a:ext cx="1439693" cy="237579"/>
          </a:xfrm>
          <a:prstGeom prst="rect">
            <a:avLst/>
          </a:prstGeom>
          <a:noFill/>
          <a:ln w="127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Rectangle 2"/>
          <p:cNvSpPr/>
          <p:nvPr/>
        </p:nvSpPr>
        <p:spPr>
          <a:xfrm>
            <a:off x="5720080" y="3352800"/>
            <a:ext cx="3334259" cy="1686560"/>
          </a:xfrm>
          <a:prstGeom prst="rect">
            <a:avLst/>
          </a:prstGeom>
          <a:solidFill>
            <a:srgbClr val="3366FF">
              <a:alpha val="4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0022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Application in ICU</a:t>
            </a:r>
          </a:p>
        </p:txBody>
      </p:sp>
      <p:sp>
        <p:nvSpPr>
          <p:cNvPr id="19" name="Espace réservé du contenu 2"/>
          <p:cNvSpPr>
            <a:spLocks noGrp="1"/>
          </p:cNvSpPr>
          <p:nvPr>
            <p:ph idx="1"/>
          </p:nvPr>
        </p:nvSpPr>
        <p:spPr>
          <a:xfrm>
            <a:off x="1253662" y="1149341"/>
            <a:ext cx="7220356" cy="144365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Size of the </a:t>
            </a:r>
            <a:r>
              <a:rPr lang="en-US" dirty="0" err="1" smtClean="0">
                <a:solidFill>
                  <a:srgbClr val="FFFFFF"/>
                </a:solidFill>
              </a:rPr>
              <a:t>cannulae</a:t>
            </a:r>
            <a:endParaRPr lang="en-US" dirty="0" smtClean="0">
              <a:solidFill>
                <a:srgbClr val="FFFFFF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Blood pressure has to be:</a:t>
            </a:r>
          </a:p>
          <a:p>
            <a:pPr lvl="2"/>
            <a:r>
              <a:rPr lang="en-US" dirty="0" smtClean="0">
                <a:solidFill>
                  <a:srgbClr val="FFFFFF"/>
                </a:solidFill>
              </a:rPr>
              <a:t>&gt; -50 mmHg</a:t>
            </a:r>
          </a:p>
          <a:p>
            <a:pPr lvl="2"/>
            <a:r>
              <a:rPr lang="en-US" dirty="0" smtClean="0">
                <a:solidFill>
                  <a:srgbClr val="FFFFFF"/>
                </a:solidFill>
              </a:rPr>
              <a:t>&lt; 300 mmHg</a:t>
            </a:r>
            <a:endParaRPr lang="fr-BE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43</a:t>
            </a:fld>
            <a:endParaRPr lang="fr-BE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3"/>
          <a:srcRect l="10982" t="44197" r="46927" b="11656"/>
          <a:stretch/>
        </p:blipFill>
        <p:spPr>
          <a:xfrm>
            <a:off x="5277686" y="425904"/>
            <a:ext cx="3776653" cy="5598849"/>
          </a:xfrm>
          <a:prstGeom prst="rect">
            <a:avLst/>
          </a:prstGeom>
        </p:spPr>
      </p:pic>
      <p:sp>
        <p:nvSpPr>
          <p:cNvPr id="24" name="Ellipse 23"/>
          <p:cNvSpPr/>
          <p:nvPr/>
        </p:nvSpPr>
        <p:spPr>
          <a:xfrm>
            <a:off x="6366884" y="5537795"/>
            <a:ext cx="158834" cy="157435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25" name="Connecteur droit 24"/>
          <p:cNvCxnSpPr/>
          <p:nvPr/>
        </p:nvCxnSpPr>
        <p:spPr>
          <a:xfrm>
            <a:off x="6440893" y="4262975"/>
            <a:ext cx="0" cy="1333758"/>
          </a:xfrm>
          <a:prstGeom prst="line">
            <a:avLst/>
          </a:prstGeom>
          <a:ln>
            <a:solidFill>
              <a:srgbClr val="008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6268452" y="1602183"/>
            <a:ext cx="16665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b="1" dirty="0" smtClean="0">
                <a:solidFill>
                  <a:srgbClr val="008000"/>
                </a:solidFill>
              </a:rPr>
              <a:t>Adult cannulae</a:t>
            </a:r>
            <a:endParaRPr lang="fr-BE" b="1" dirty="0">
              <a:solidFill>
                <a:srgbClr val="008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451638" y="1956165"/>
            <a:ext cx="1439693" cy="237579"/>
          </a:xfrm>
          <a:prstGeom prst="rect">
            <a:avLst/>
          </a:prstGeom>
          <a:noFill/>
          <a:ln w="127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Rectangle 2"/>
          <p:cNvSpPr/>
          <p:nvPr/>
        </p:nvSpPr>
        <p:spPr>
          <a:xfrm>
            <a:off x="5720080" y="3515718"/>
            <a:ext cx="3334259" cy="1523642"/>
          </a:xfrm>
          <a:prstGeom prst="rect">
            <a:avLst/>
          </a:prstGeom>
          <a:solidFill>
            <a:srgbClr val="3366FF">
              <a:alpha val="4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5669226" y="5028928"/>
            <a:ext cx="1252646" cy="0"/>
          </a:xfrm>
          <a:prstGeom prst="line">
            <a:avLst/>
          </a:prstGeom>
          <a:ln>
            <a:solidFill>
              <a:srgbClr val="008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llipse 11"/>
          <p:cNvSpPr/>
          <p:nvPr/>
        </p:nvSpPr>
        <p:spPr>
          <a:xfrm>
            <a:off x="5657002" y="4951997"/>
            <a:ext cx="158834" cy="157435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3" name="Connecteur droit 12"/>
          <p:cNvCxnSpPr/>
          <p:nvPr/>
        </p:nvCxnSpPr>
        <p:spPr>
          <a:xfrm flipH="1">
            <a:off x="5727554" y="5322424"/>
            <a:ext cx="1252646" cy="0"/>
          </a:xfrm>
          <a:prstGeom prst="line">
            <a:avLst/>
          </a:prstGeom>
          <a:ln>
            <a:solidFill>
              <a:srgbClr val="008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6889024" y="3294084"/>
            <a:ext cx="319170" cy="221634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Ellipse 14"/>
          <p:cNvSpPr/>
          <p:nvPr/>
        </p:nvSpPr>
        <p:spPr>
          <a:xfrm>
            <a:off x="7570579" y="3305388"/>
            <a:ext cx="319170" cy="221634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Ellipse 15"/>
          <p:cNvSpPr/>
          <p:nvPr/>
        </p:nvSpPr>
        <p:spPr>
          <a:xfrm>
            <a:off x="5668294" y="5245493"/>
            <a:ext cx="158834" cy="157435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68038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Application in ICU</a:t>
            </a:r>
          </a:p>
        </p:txBody>
      </p:sp>
      <p:sp>
        <p:nvSpPr>
          <p:cNvPr id="19" name="Espace réservé du contenu 2"/>
          <p:cNvSpPr>
            <a:spLocks noGrp="1"/>
          </p:cNvSpPr>
          <p:nvPr>
            <p:ph idx="1"/>
          </p:nvPr>
        </p:nvSpPr>
        <p:spPr>
          <a:xfrm>
            <a:off x="1253662" y="1149341"/>
            <a:ext cx="7220356" cy="144365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Size of the </a:t>
            </a:r>
            <a:r>
              <a:rPr lang="en-US" dirty="0" err="1" smtClean="0">
                <a:solidFill>
                  <a:srgbClr val="FFFFFF"/>
                </a:solidFill>
              </a:rPr>
              <a:t>cannulae</a:t>
            </a:r>
            <a:endParaRPr lang="en-US" dirty="0" smtClean="0">
              <a:solidFill>
                <a:srgbClr val="FFFFFF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Blood pressure has to be:</a:t>
            </a:r>
          </a:p>
          <a:p>
            <a:pPr lvl="2"/>
            <a:r>
              <a:rPr lang="en-US" dirty="0" smtClean="0">
                <a:solidFill>
                  <a:srgbClr val="FFFFFF"/>
                </a:solidFill>
              </a:rPr>
              <a:t>&gt; -50 mmHg</a:t>
            </a:r>
          </a:p>
          <a:p>
            <a:pPr lvl="2"/>
            <a:r>
              <a:rPr lang="en-US" dirty="0" smtClean="0">
                <a:solidFill>
                  <a:srgbClr val="FFFFFF"/>
                </a:solidFill>
              </a:rPr>
              <a:t>&lt; 300 mmHg</a:t>
            </a:r>
            <a:endParaRPr lang="fr-BE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44</a:t>
            </a:fld>
            <a:endParaRPr lang="fr-BE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3"/>
          <a:srcRect l="10982" t="44197" r="46927" b="11656"/>
          <a:stretch/>
        </p:blipFill>
        <p:spPr>
          <a:xfrm>
            <a:off x="5277686" y="425904"/>
            <a:ext cx="3776653" cy="5598849"/>
          </a:xfrm>
          <a:prstGeom prst="rect">
            <a:avLst/>
          </a:prstGeom>
        </p:spPr>
      </p:pic>
      <p:sp>
        <p:nvSpPr>
          <p:cNvPr id="24" name="Ellipse 23"/>
          <p:cNvSpPr/>
          <p:nvPr/>
        </p:nvSpPr>
        <p:spPr>
          <a:xfrm>
            <a:off x="6366884" y="5537795"/>
            <a:ext cx="158834" cy="157435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25" name="Connecteur droit 24"/>
          <p:cNvCxnSpPr/>
          <p:nvPr/>
        </p:nvCxnSpPr>
        <p:spPr>
          <a:xfrm>
            <a:off x="6440893" y="4262975"/>
            <a:ext cx="0" cy="1333758"/>
          </a:xfrm>
          <a:prstGeom prst="line">
            <a:avLst/>
          </a:prstGeom>
          <a:ln>
            <a:solidFill>
              <a:srgbClr val="008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6268452" y="1602183"/>
            <a:ext cx="16665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b="1" dirty="0" smtClean="0">
                <a:solidFill>
                  <a:srgbClr val="008000"/>
                </a:solidFill>
              </a:rPr>
              <a:t>Adult cannulae</a:t>
            </a:r>
            <a:endParaRPr lang="fr-BE" b="1" dirty="0">
              <a:solidFill>
                <a:srgbClr val="008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451638" y="1956165"/>
            <a:ext cx="1439693" cy="237579"/>
          </a:xfrm>
          <a:prstGeom prst="rect">
            <a:avLst/>
          </a:prstGeom>
          <a:noFill/>
          <a:ln w="127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Rectangle 2"/>
          <p:cNvSpPr/>
          <p:nvPr/>
        </p:nvSpPr>
        <p:spPr>
          <a:xfrm>
            <a:off x="5720080" y="3527022"/>
            <a:ext cx="3334259" cy="1512338"/>
          </a:xfrm>
          <a:prstGeom prst="rect">
            <a:avLst/>
          </a:prstGeom>
          <a:solidFill>
            <a:srgbClr val="3366FF">
              <a:alpha val="4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5669226" y="5028928"/>
            <a:ext cx="125264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llipse 11"/>
          <p:cNvSpPr/>
          <p:nvPr/>
        </p:nvSpPr>
        <p:spPr>
          <a:xfrm>
            <a:off x="5657002" y="4951997"/>
            <a:ext cx="158834" cy="157435"/>
          </a:xfrm>
          <a:prstGeom prst="ellipse">
            <a:avLst/>
          </a:prstGeom>
          <a:noFill/>
          <a:ln w="3810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3" name="Connecteur droit 12"/>
          <p:cNvCxnSpPr/>
          <p:nvPr/>
        </p:nvCxnSpPr>
        <p:spPr>
          <a:xfrm flipH="1">
            <a:off x="5727554" y="5322424"/>
            <a:ext cx="1252646" cy="0"/>
          </a:xfrm>
          <a:prstGeom prst="line">
            <a:avLst/>
          </a:prstGeom>
          <a:ln>
            <a:solidFill>
              <a:srgbClr val="008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6889024" y="3294084"/>
            <a:ext cx="319170" cy="221634"/>
          </a:xfrm>
          <a:prstGeom prst="ellipse">
            <a:avLst/>
          </a:prstGeom>
          <a:noFill/>
          <a:ln w="3810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Ellipse 14"/>
          <p:cNvSpPr/>
          <p:nvPr/>
        </p:nvSpPr>
        <p:spPr>
          <a:xfrm>
            <a:off x="7570579" y="3305388"/>
            <a:ext cx="319170" cy="221634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Ellipse 15"/>
          <p:cNvSpPr/>
          <p:nvPr/>
        </p:nvSpPr>
        <p:spPr>
          <a:xfrm>
            <a:off x="5668294" y="5245493"/>
            <a:ext cx="158834" cy="157435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Ellipse 16"/>
          <p:cNvSpPr/>
          <p:nvPr/>
        </p:nvSpPr>
        <p:spPr>
          <a:xfrm>
            <a:off x="7716459" y="5730499"/>
            <a:ext cx="407331" cy="24198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ZoneTexte 17"/>
          <p:cNvSpPr txBox="1"/>
          <p:nvPr/>
        </p:nvSpPr>
        <p:spPr>
          <a:xfrm>
            <a:off x="7223304" y="6198966"/>
            <a:ext cx="1469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>
                <a:solidFill>
                  <a:srgbClr val="FF0000"/>
                </a:solidFill>
              </a:rPr>
              <a:t> not blood</a:t>
            </a:r>
            <a:endParaRPr lang="fr-BE" sz="2400" dirty="0">
              <a:solidFill>
                <a:srgbClr val="FF0000"/>
              </a:solidFill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010" y="6034821"/>
            <a:ext cx="699326" cy="606316"/>
          </a:xfrm>
          <a:prstGeom prst="rect">
            <a:avLst/>
          </a:prstGeom>
        </p:spPr>
      </p:pic>
      <p:cxnSp>
        <p:nvCxnSpPr>
          <p:cNvPr id="23" name="Connecteur droit avec flèche 22"/>
          <p:cNvCxnSpPr>
            <a:stCxn id="22" idx="3"/>
            <a:endCxn id="17" idx="3"/>
          </p:cNvCxnSpPr>
          <p:nvPr/>
        </p:nvCxnSpPr>
        <p:spPr>
          <a:xfrm flipV="1">
            <a:off x="7248336" y="5937048"/>
            <a:ext cx="527775" cy="40093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444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Application in ICU</a:t>
            </a:r>
          </a:p>
        </p:txBody>
      </p:sp>
      <p:sp>
        <p:nvSpPr>
          <p:cNvPr id="22" name="Espace réservé du contenu 2"/>
          <p:cNvSpPr>
            <a:spLocks noGrp="1"/>
          </p:cNvSpPr>
          <p:nvPr>
            <p:ph idx="1"/>
          </p:nvPr>
        </p:nvSpPr>
        <p:spPr>
          <a:xfrm>
            <a:off x="1253662" y="1149341"/>
            <a:ext cx="7220356" cy="144365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Size of the </a:t>
            </a:r>
            <a:r>
              <a:rPr lang="en-US" dirty="0" err="1" smtClean="0">
                <a:solidFill>
                  <a:srgbClr val="FFFFFF"/>
                </a:solidFill>
              </a:rPr>
              <a:t>cannulae</a:t>
            </a:r>
            <a:endParaRPr lang="en-US" dirty="0" smtClean="0">
              <a:solidFill>
                <a:srgbClr val="FFFFFF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Blood pressure has to be:</a:t>
            </a:r>
          </a:p>
          <a:p>
            <a:pPr lvl="2"/>
            <a:r>
              <a:rPr lang="en-US" dirty="0" smtClean="0">
                <a:solidFill>
                  <a:srgbClr val="FFFFFF"/>
                </a:solidFill>
              </a:rPr>
              <a:t>&gt; -50 mmHg</a:t>
            </a:r>
          </a:p>
          <a:p>
            <a:pPr lvl="2"/>
            <a:r>
              <a:rPr lang="en-US" dirty="0" smtClean="0">
                <a:solidFill>
                  <a:srgbClr val="FFFFFF"/>
                </a:solidFill>
              </a:rPr>
              <a:t>&lt; 300 mmHg</a:t>
            </a:r>
            <a:endParaRPr lang="fr-BE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45</a:t>
            </a:fld>
            <a:endParaRPr lang="fr-BE"/>
          </a:p>
        </p:txBody>
      </p:sp>
      <p:sp>
        <p:nvSpPr>
          <p:cNvPr id="30" name="Rectangle 29"/>
          <p:cNvSpPr/>
          <p:nvPr/>
        </p:nvSpPr>
        <p:spPr>
          <a:xfrm>
            <a:off x="2451638" y="2260965"/>
            <a:ext cx="1439693" cy="237579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/>
          <a:srcRect l="10982" t="44197" r="46927" b="11656"/>
          <a:stretch/>
        </p:blipFill>
        <p:spPr>
          <a:xfrm>
            <a:off x="5277686" y="425904"/>
            <a:ext cx="3776653" cy="5598849"/>
          </a:xfrm>
          <a:prstGeom prst="rect">
            <a:avLst/>
          </a:prstGeom>
        </p:spPr>
      </p:pic>
      <p:sp>
        <p:nvSpPr>
          <p:cNvPr id="17" name="Ellipse 16"/>
          <p:cNvSpPr/>
          <p:nvPr/>
        </p:nvSpPr>
        <p:spPr>
          <a:xfrm>
            <a:off x="6366884" y="5537795"/>
            <a:ext cx="158834" cy="157435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8" name="Connecteur droit 17"/>
          <p:cNvCxnSpPr/>
          <p:nvPr/>
        </p:nvCxnSpPr>
        <p:spPr>
          <a:xfrm>
            <a:off x="6440893" y="4262975"/>
            <a:ext cx="0" cy="1333758"/>
          </a:xfrm>
          <a:prstGeom prst="line">
            <a:avLst/>
          </a:prstGeom>
          <a:ln>
            <a:solidFill>
              <a:srgbClr val="008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 flipV="1">
            <a:off x="5740400" y="625205"/>
            <a:ext cx="0" cy="271743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5321746" y="2122465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 smtClean="0"/>
              <a:t>300</a:t>
            </a:r>
            <a:endParaRPr lang="fr-BE" sz="1200" dirty="0"/>
          </a:p>
        </p:txBody>
      </p:sp>
      <p:cxnSp>
        <p:nvCxnSpPr>
          <p:cNvPr id="21" name="Connecteur droit 20"/>
          <p:cNvCxnSpPr>
            <a:endCxn id="7" idx="3"/>
          </p:cNvCxnSpPr>
          <p:nvPr/>
        </p:nvCxnSpPr>
        <p:spPr>
          <a:xfrm flipH="1" flipV="1">
            <a:off x="5740400" y="2260965"/>
            <a:ext cx="3313940" cy="2032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6268452" y="1602183"/>
            <a:ext cx="16665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b="1" dirty="0" smtClean="0">
                <a:solidFill>
                  <a:srgbClr val="008000"/>
                </a:solidFill>
              </a:rPr>
              <a:t>Adult cannulae</a:t>
            </a:r>
            <a:endParaRPr lang="fr-BE" b="1" dirty="0">
              <a:solidFill>
                <a:srgbClr val="008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09920" y="615045"/>
            <a:ext cx="3334259" cy="1666240"/>
          </a:xfrm>
          <a:prstGeom prst="rect">
            <a:avLst/>
          </a:prstGeom>
          <a:solidFill>
            <a:srgbClr val="FF0000">
              <a:alpha val="4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82132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Application in ICU</a:t>
            </a:r>
          </a:p>
        </p:txBody>
      </p:sp>
      <p:sp>
        <p:nvSpPr>
          <p:cNvPr id="22" name="Espace réservé du contenu 2"/>
          <p:cNvSpPr>
            <a:spLocks noGrp="1"/>
          </p:cNvSpPr>
          <p:nvPr>
            <p:ph idx="1"/>
          </p:nvPr>
        </p:nvSpPr>
        <p:spPr>
          <a:xfrm>
            <a:off x="1253662" y="1149341"/>
            <a:ext cx="7220356" cy="144365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Size of the </a:t>
            </a:r>
            <a:r>
              <a:rPr lang="en-US" dirty="0" err="1" smtClean="0">
                <a:solidFill>
                  <a:srgbClr val="FFFFFF"/>
                </a:solidFill>
              </a:rPr>
              <a:t>cannulae</a:t>
            </a:r>
            <a:endParaRPr lang="en-US" dirty="0" smtClean="0">
              <a:solidFill>
                <a:srgbClr val="FFFFFF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Blood pressure has to be:</a:t>
            </a:r>
          </a:p>
          <a:p>
            <a:pPr lvl="2"/>
            <a:r>
              <a:rPr lang="en-US" dirty="0" smtClean="0">
                <a:solidFill>
                  <a:srgbClr val="FFFFFF"/>
                </a:solidFill>
              </a:rPr>
              <a:t>&gt; -50 mmHg</a:t>
            </a:r>
          </a:p>
          <a:p>
            <a:pPr lvl="2"/>
            <a:r>
              <a:rPr lang="en-US" dirty="0" smtClean="0">
                <a:solidFill>
                  <a:srgbClr val="FFFFFF"/>
                </a:solidFill>
              </a:rPr>
              <a:t>&lt; 300 mmHg</a:t>
            </a:r>
            <a:endParaRPr lang="fr-BE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46</a:t>
            </a:fld>
            <a:endParaRPr lang="fr-BE"/>
          </a:p>
        </p:txBody>
      </p:sp>
      <p:sp>
        <p:nvSpPr>
          <p:cNvPr id="30" name="Rectangle 29"/>
          <p:cNvSpPr/>
          <p:nvPr/>
        </p:nvSpPr>
        <p:spPr>
          <a:xfrm>
            <a:off x="2451638" y="2260965"/>
            <a:ext cx="1439693" cy="237579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/>
          <a:srcRect l="10982" t="44197" r="46927" b="11656"/>
          <a:stretch/>
        </p:blipFill>
        <p:spPr>
          <a:xfrm>
            <a:off x="5277686" y="425904"/>
            <a:ext cx="3776653" cy="5598849"/>
          </a:xfrm>
          <a:prstGeom prst="rect">
            <a:avLst/>
          </a:prstGeom>
        </p:spPr>
      </p:pic>
      <p:sp>
        <p:nvSpPr>
          <p:cNvPr id="17" name="Ellipse 16"/>
          <p:cNvSpPr/>
          <p:nvPr/>
        </p:nvSpPr>
        <p:spPr>
          <a:xfrm>
            <a:off x="6366884" y="5537795"/>
            <a:ext cx="158834" cy="157435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8" name="Connecteur droit 17"/>
          <p:cNvCxnSpPr/>
          <p:nvPr/>
        </p:nvCxnSpPr>
        <p:spPr>
          <a:xfrm>
            <a:off x="6440893" y="4262975"/>
            <a:ext cx="0" cy="1333758"/>
          </a:xfrm>
          <a:prstGeom prst="line">
            <a:avLst/>
          </a:prstGeom>
          <a:ln>
            <a:solidFill>
              <a:srgbClr val="008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 flipV="1">
            <a:off x="5740400" y="625205"/>
            <a:ext cx="0" cy="271743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5321746" y="2122465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 smtClean="0"/>
              <a:t>300</a:t>
            </a:r>
            <a:endParaRPr lang="fr-BE" sz="1200" dirty="0"/>
          </a:p>
        </p:txBody>
      </p:sp>
      <p:cxnSp>
        <p:nvCxnSpPr>
          <p:cNvPr id="21" name="Connecteur droit 20"/>
          <p:cNvCxnSpPr>
            <a:endCxn id="7" idx="3"/>
          </p:cNvCxnSpPr>
          <p:nvPr/>
        </p:nvCxnSpPr>
        <p:spPr>
          <a:xfrm flipH="1" flipV="1">
            <a:off x="5740400" y="2260965"/>
            <a:ext cx="3313940" cy="2032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H="1">
            <a:off x="5669280" y="5045941"/>
            <a:ext cx="1252646" cy="0"/>
          </a:xfrm>
          <a:prstGeom prst="line">
            <a:avLst/>
          </a:prstGeom>
          <a:ln>
            <a:solidFill>
              <a:srgbClr val="008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Ellipse 14"/>
          <p:cNvSpPr/>
          <p:nvPr/>
        </p:nvSpPr>
        <p:spPr>
          <a:xfrm>
            <a:off x="5657056" y="4969010"/>
            <a:ext cx="158834" cy="157435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Ellipse 15"/>
          <p:cNvSpPr/>
          <p:nvPr/>
        </p:nvSpPr>
        <p:spPr>
          <a:xfrm>
            <a:off x="6890299" y="3293516"/>
            <a:ext cx="291478" cy="249025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ZoneTexte 23"/>
          <p:cNvSpPr txBox="1"/>
          <p:nvPr/>
        </p:nvSpPr>
        <p:spPr>
          <a:xfrm>
            <a:off x="6268452" y="1602183"/>
            <a:ext cx="16665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b="1" dirty="0" smtClean="0">
                <a:solidFill>
                  <a:srgbClr val="008000"/>
                </a:solidFill>
              </a:rPr>
              <a:t>Adult cannulae</a:t>
            </a:r>
            <a:endParaRPr lang="fr-BE" b="1" dirty="0">
              <a:solidFill>
                <a:srgbClr val="008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09920" y="615045"/>
            <a:ext cx="3334259" cy="1666240"/>
          </a:xfrm>
          <a:prstGeom prst="rect">
            <a:avLst/>
          </a:prstGeom>
          <a:solidFill>
            <a:srgbClr val="FF0000">
              <a:alpha val="4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55408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Conclusions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47</a:t>
            </a:fld>
            <a:endParaRPr lang="fr-BE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632" y="4314543"/>
            <a:ext cx="3218629" cy="238158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09" b="97861" l="186" r="100000">
                        <a14:foregroundMark x1="68030" y1="53476" x2="68030" y2="53476"/>
                        <a14:foregroundMark x1="54275" y1="45989" x2="54275" y2="45989"/>
                        <a14:foregroundMark x1="56691" y1="41176" x2="56691" y2="41176"/>
                        <a14:foregroundMark x1="59665" y1="29947" x2="59665" y2="29947"/>
                        <a14:foregroundMark x1="63941" y1="38235" x2="63941" y2="38235"/>
                        <a14:foregroundMark x1="54647" y1="33155" x2="54647" y2="33155"/>
                        <a14:foregroundMark x1="64498" y1="41176" x2="64498" y2="41176"/>
                        <a14:foregroundMark x1="59665" y1="48663" x2="59665" y2="48663"/>
                        <a14:foregroundMark x1="11338" y1="43048" x2="11338" y2="43048"/>
                        <a14:foregroundMark x1="13569" y1="49733" x2="13569" y2="49733"/>
                        <a14:foregroundMark x1="17286" y1="51604" x2="17286" y2="51604"/>
                        <a14:backgroundMark x1="61338" y1="35027" x2="61338" y2="350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86860">
            <a:off x="4704627" y="4780095"/>
            <a:ext cx="2256127" cy="148716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2992" y="1298911"/>
            <a:ext cx="2497357" cy="2921190"/>
          </a:xfrm>
          <a:prstGeom prst="rect">
            <a:avLst/>
          </a:prstGeom>
        </p:spPr>
      </p:pic>
      <p:sp>
        <p:nvSpPr>
          <p:cNvPr id="7" name="Rectangle à coins arrondis 6"/>
          <p:cNvSpPr/>
          <p:nvPr/>
        </p:nvSpPr>
        <p:spPr>
          <a:xfrm>
            <a:off x="7254240" y="4982058"/>
            <a:ext cx="843280" cy="850194"/>
          </a:xfrm>
          <a:prstGeom prst="roundRect">
            <a:avLst/>
          </a:prstGeom>
          <a:solidFill>
            <a:schemeClr val="bg1"/>
          </a:solidFill>
          <a:ln w="50800" cmpd="sng">
            <a:solidFill>
              <a:srgbClr val="9999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à coins arrondis 7"/>
          <p:cNvSpPr/>
          <p:nvPr/>
        </p:nvSpPr>
        <p:spPr>
          <a:xfrm>
            <a:off x="7254240" y="2604618"/>
            <a:ext cx="843280" cy="850194"/>
          </a:xfrm>
          <a:prstGeom prst="roundRect">
            <a:avLst/>
          </a:prstGeom>
          <a:solidFill>
            <a:schemeClr val="bg1"/>
          </a:solidFill>
          <a:ln w="50800" cmpd="sng">
            <a:solidFill>
              <a:srgbClr val="9999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36" b="90313" l="1077" r="98000"/>
                    </a14:imgEffect>
                  </a14:imgLayer>
                </a14:imgProps>
              </a:ext>
            </a:extLst>
          </a:blip>
          <a:srcRect t="-1" b="2459"/>
          <a:stretch/>
        </p:blipFill>
        <p:spPr>
          <a:xfrm>
            <a:off x="4527971" y="2110982"/>
            <a:ext cx="2380829" cy="182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10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Conclusions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48</a:t>
            </a:fld>
            <a:endParaRPr lang="fr-BE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632" y="4314543"/>
            <a:ext cx="3218629" cy="238158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09" b="97861" l="186" r="100000">
                        <a14:foregroundMark x1="68030" y1="53476" x2="68030" y2="53476"/>
                        <a14:foregroundMark x1="54275" y1="45989" x2="54275" y2="45989"/>
                        <a14:foregroundMark x1="56691" y1="41176" x2="56691" y2="41176"/>
                        <a14:foregroundMark x1="59665" y1="29947" x2="59665" y2="29947"/>
                        <a14:foregroundMark x1="63941" y1="38235" x2="63941" y2="38235"/>
                        <a14:foregroundMark x1="54647" y1="33155" x2="54647" y2="33155"/>
                        <a14:foregroundMark x1="64498" y1="41176" x2="64498" y2="41176"/>
                        <a14:foregroundMark x1="59665" y1="48663" x2="59665" y2="48663"/>
                        <a14:foregroundMark x1="11338" y1="43048" x2="11338" y2="43048"/>
                        <a14:foregroundMark x1="13569" y1="49733" x2="13569" y2="49733"/>
                        <a14:foregroundMark x1="17286" y1="51604" x2="17286" y2="51604"/>
                        <a14:backgroundMark x1="61338" y1="35027" x2="61338" y2="350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86860">
            <a:off x="4704627" y="4780095"/>
            <a:ext cx="2256127" cy="1487162"/>
          </a:xfrm>
          <a:prstGeom prst="rect">
            <a:avLst/>
          </a:prstGeom>
        </p:spPr>
      </p:pic>
      <p:sp>
        <p:nvSpPr>
          <p:cNvPr id="12" name="Rectangle à coins arrondis 11"/>
          <p:cNvSpPr/>
          <p:nvPr/>
        </p:nvSpPr>
        <p:spPr>
          <a:xfrm>
            <a:off x="7254240" y="4982058"/>
            <a:ext cx="843280" cy="850194"/>
          </a:xfrm>
          <a:prstGeom prst="roundRect">
            <a:avLst/>
          </a:prstGeom>
          <a:solidFill>
            <a:schemeClr val="bg1"/>
          </a:solidFill>
          <a:ln w="50800" cmpd="sng">
            <a:solidFill>
              <a:srgbClr val="9999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Rectangle à coins arrondis 13"/>
          <p:cNvSpPr/>
          <p:nvPr/>
        </p:nvSpPr>
        <p:spPr>
          <a:xfrm>
            <a:off x="7254240" y="2604618"/>
            <a:ext cx="843280" cy="850194"/>
          </a:xfrm>
          <a:prstGeom prst="roundRect">
            <a:avLst/>
          </a:prstGeom>
          <a:solidFill>
            <a:schemeClr val="bg1"/>
          </a:solidFill>
          <a:ln w="50800" cmpd="sng">
            <a:solidFill>
              <a:srgbClr val="9999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Rectangle 14"/>
          <p:cNvSpPr/>
          <p:nvPr/>
        </p:nvSpPr>
        <p:spPr>
          <a:xfrm>
            <a:off x="6864400" y="2082215"/>
            <a:ext cx="1467068" cy="1323439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>
            <a:bevelT prst="angle"/>
          </a:sp3d>
        </p:spPr>
        <p:txBody>
          <a:bodyPr wrap="none" lIns="91440" tIns="45720" rIns="91440" bIns="45720">
            <a:spAutoFit/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nl-BE" sz="8000" b="1" cap="all" dirty="0" smtClean="0">
                <a:ln w="0"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reflection blurRad="12700" stA="50000" endPos="50000" dist="5000" dir="5400000" sy="-100000" rotWithShape="0"/>
                </a:effectLst>
                <a:latin typeface="Matura MT Script Capitals"/>
                <a:cs typeface="Matura MT Script Capitals"/>
              </a:rPr>
              <a:t>V</a:t>
            </a:r>
            <a:endParaRPr lang="nl-BE" sz="8000" b="1" cap="all" dirty="0">
              <a:ln w="0">
                <a:solidFill>
                  <a:schemeClr val="tx1"/>
                </a:solidFill>
              </a:ln>
              <a:solidFill>
                <a:srgbClr val="008000"/>
              </a:solidFill>
              <a:effectLst>
                <a:reflection blurRad="12700" stA="50000" endPos="50000" dist="5000" dir="5400000" sy="-100000" rotWithShape="0"/>
              </a:effectLst>
              <a:latin typeface="Matura MT Script Capitals"/>
              <a:cs typeface="Matura MT Script Capitals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2992" y="1298911"/>
            <a:ext cx="2497357" cy="292119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36" b="90313" l="1077" r="98000"/>
                    </a14:imgEffect>
                  </a14:imgLayer>
                </a14:imgProps>
              </a:ext>
            </a:extLst>
          </a:blip>
          <a:srcRect t="-1" b="2459"/>
          <a:stretch/>
        </p:blipFill>
        <p:spPr>
          <a:xfrm>
            <a:off x="4527971" y="2110982"/>
            <a:ext cx="2380829" cy="182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189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Conclusions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49</a:t>
            </a:fld>
            <a:endParaRPr lang="fr-BE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632" y="4314543"/>
            <a:ext cx="3218629" cy="238158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09" b="97861" l="186" r="100000">
                        <a14:foregroundMark x1="68030" y1="53476" x2="68030" y2="53476"/>
                        <a14:foregroundMark x1="54275" y1="45989" x2="54275" y2="45989"/>
                        <a14:foregroundMark x1="56691" y1="41176" x2="56691" y2="41176"/>
                        <a14:foregroundMark x1="59665" y1="29947" x2="59665" y2="29947"/>
                        <a14:foregroundMark x1="63941" y1="38235" x2="63941" y2="38235"/>
                        <a14:foregroundMark x1="54647" y1="33155" x2="54647" y2="33155"/>
                        <a14:foregroundMark x1="64498" y1="41176" x2="64498" y2="41176"/>
                        <a14:foregroundMark x1="59665" y1="48663" x2="59665" y2="48663"/>
                        <a14:foregroundMark x1="11338" y1="43048" x2="11338" y2="43048"/>
                        <a14:foregroundMark x1="13569" y1="49733" x2="13569" y2="49733"/>
                        <a14:foregroundMark x1="17286" y1="51604" x2="17286" y2="51604"/>
                        <a14:backgroundMark x1="61338" y1="35027" x2="61338" y2="350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86860">
            <a:off x="4704627" y="4780095"/>
            <a:ext cx="2256127" cy="1487162"/>
          </a:xfrm>
          <a:prstGeom prst="rect">
            <a:avLst/>
          </a:prstGeom>
        </p:spPr>
      </p:pic>
      <p:sp>
        <p:nvSpPr>
          <p:cNvPr id="10" name="Rectangle à coins arrondis 9"/>
          <p:cNvSpPr/>
          <p:nvPr/>
        </p:nvSpPr>
        <p:spPr>
          <a:xfrm>
            <a:off x="7254240" y="4982058"/>
            <a:ext cx="843280" cy="850194"/>
          </a:xfrm>
          <a:prstGeom prst="roundRect">
            <a:avLst/>
          </a:prstGeom>
          <a:solidFill>
            <a:schemeClr val="bg1"/>
          </a:solidFill>
          <a:ln w="50800" cmpd="sng">
            <a:solidFill>
              <a:srgbClr val="9999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Rectangle à coins arrondis 13"/>
          <p:cNvSpPr/>
          <p:nvPr/>
        </p:nvSpPr>
        <p:spPr>
          <a:xfrm>
            <a:off x="7254240" y="2604618"/>
            <a:ext cx="843280" cy="850194"/>
          </a:xfrm>
          <a:prstGeom prst="roundRect">
            <a:avLst/>
          </a:prstGeom>
          <a:solidFill>
            <a:schemeClr val="bg1"/>
          </a:solidFill>
          <a:ln w="50800" cmpd="sng">
            <a:solidFill>
              <a:srgbClr val="9999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Rectangle 14"/>
          <p:cNvSpPr/>
          <p:nvPr/>
        </p:nvSpPr>
        <p:spPr>
          <a:xfrm>
            <a:off x="6864400" y="2082215"/>
            <a:ext cx="1467068" cy="1323439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>
            <a:bevelT prst="angle"/>
          </a:sp3d>
        </p:spPr>
        <p:txBody>
          <a:bodyPr wrap="none" lIns="91440" tIns="45720" rIns="91440" bIns="45720">
            <a:spAutoFit/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nl-BE" sz="8000" b="1" cap="all" dirty="0" smtClean="0">
                <a:ln w="0">
                  <a:solidFill>
                    <a:schemeClr val="tx1"/>
                  </a:solidFill>
                </a:ln>
                <a:solidFill>
                  <a:srgbClr val="008000"/>
                </a:solidFill>
                <a:effectLst>
                  <a:reflection blurRad="12700" stA="50000" endPos="50000" dist="5000" dir="5400000" sy="-100000" rotWithShape="0"/>
                </a:effectLst>
                <a:latin typeface="Matura MT Script Capitals"/>
                <a:cs typeface="Matura MT Script Capitals"/>
              </a:rPr>
              <a:t>V</a:t>
            </a:r>
            <a:endParaRPr lang="nl-BE" sz="8000" b="1" cap="all" dirty="0">
              <a:ln w="0">
                <a:solidFill>
                  <a:schemeClr val="tx1"/>
                </a:solidFill>
              </a:ln>
              <a:solidFill>
                <a:srgbClr val="008000"/>
              </a:solidFill>
              <a:effectLst>
                <a:reflection blurRad="12700" stA="50000" endPos="50000" dist="5000" dir="5400000" sy="-100000" rotWithShape="0"/>
              </a:effectLst>
              <a:latin typeface="Matura MT Script Capitals"/>
              <a:cs typeface="Matura MT Script Capital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58641" y="4555936"/>
            <a:ext cx="441146" cy="1323439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>
            <a:bevelT prst="angle"/>
          </a:sp3d>
        </p:spPr>
        <p:txBody>
          <a:bodyPr wrap="none" lIns="91440" tIns="45720" rIns="91440" bIns="45720">
            <a:spAutoFit/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nl-BE" sz="8000" b="1" cap="all" dirty="0">
                <a:ln w="0">
                  <a:solidFill>
                    <a:schemeClr val="tx1"/>
                  </a:solidFill>
                </a:ln>
                <a:solidFill>
                  <a:srgbClr val="008000"/>
                </a:solidFill>
                <a:effectLst/>
                <a:latin typeface="Matura MT Script Capitals"/>
                <a:cs typeface="Matura MT Script Capitals"/>
              </a:rPr>
              <a:t>.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2992" y="1298911"/>
            <a:ext cx="2497357" cy="292119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36" b="90313" l="1077" r="98000"/>
                    </a14:imgEffect>
                  </a14:imgLayer>
                </a14:imgProps>
              </a:ext>
            </a:extLst>
          </a:blip>
          <a:srcRect t="-1" b="2459"/>
          <a:stretch/>
        </p:blipFill>
        <p:spPr>
          <a:xfrm>
            <a:off x="4527971" y="2110982"/>
            <a:ext cx="2380829" cy="182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80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339" y="2669125"/>
            <a:ext cx="5488219" cy="410656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Introduction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5</a:t>
            </a:fld>
            <a:endParaRPr lang="fr-BE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8966" r="26431" b="23024"/>
          <a:stretch/>
        </p:blipFill>
        <p:spPr>
          <a:xfrm>
            <a:off x="2985300" y="611446"/>
            <a:ext cx="2929914" cy="14858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330653" y="2248173"/>
            <a:ext cx="2383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i="1" dirty="0" smtClean="0">
                <a:solidFill>
                  <a:srgbClr val="FF0000"/>
                </a:solidFill>
              </a:rPr>
              <a:t>Intensive care unit</a:t>
            </a:r>
            <a:endParaRPr lang="fr-BE" sz="2000" b="1" i="1" dirty="0">
              <a:solidFill>
                <a:srgbClr val="FF000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/>
          <a:srcRect l="39031" t="37889" r="26923" b="30904"/>
          <a:stretch/>
        </p:blipFill>
        <p:spPr>
          <a:xfrm>
            <a:off x="4758429" y="2657368"/>
            <a:ext cx="2366129" cy="160382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7237059" y="2961117"/>
            <a:ext cx="21186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i="1" dirty="0" smtClean="0">
                <a:solidFill>
                  <a:srgbClr val="FF0000"/>
                </a:solidFill>
              </a:rPr>
              <a:t>Protective ventilation</a:t>
            </a:r>
            <a:endParaRPr lang="fr-BE" sz="2800" b="1" i="1" dirty="0">
              <a:solidFill>
                <a:srgbClr val="FF0000"/>
              </a:solidFill>
            </a:endParaRPr>
          </a:p>
        </p:txBody>
      </p:sp>
      <p:sp>
        <p:nvSpPr>
          <p:cNvPr id="6" name="Flèche vers le bas 5"/>
          <p:cNvSpPr/>
          <p:nvPr/>
        </p:nvSpPr>
        <p:spPr>
          <a:xfrm>
            <a:off x="4016676" y="2648283"/>
            <a:ext cx="835365" cy="67029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ZoneTexte 10"/>
          <p:cNvSpPr txBox="1"/>
          <p:nvPr/>
        </p:nvSpPr>
        <p:spPr>
          <a:xfrm>
            <a:off x="5785177" y="3846238"/>
            <a:ext cx="1245309" cy="369332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b="1" dirty="0" smtClean="0"/>
              <a:t>Ventilator</a:t>
            </a:r>
            <a:endParaRPr lang="fr-BE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2985300" y="81812"/>
            <a:ext cx="2929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b="1" i="1" dirty="0" smtClean="0">
                <a:solidFill>
                  <a:srgbClr val="FF0000"/>
                </a:solidFill>
              </a:rPr>
              <a:t>ARDS</a:t>
            </a:r>
            <a:endParaRPr lang="fr-BE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308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5827" y="2883867"/>
            <a:ext cx="8229600" cy="1143000"/>
          </a:xfrm>
        </p:spPr>
        <p:txBody>
          <a:bodyPr/>
          <a:lstStyle/>
          <a:p>
            <a:r>
              <a:rPr lang="fr-BE" dirty="0" smtClean="0"/>
              <a:t>Thank you for your attention</a:t>
            </a:r>
            <a:endParaRPr lang="fr-BE" dirty="0"/>
          </a:p>
        </p:txBody>
      </p:sp>
      <p:sp>
        <p:nvSpPr>
          <p:cNvPr id="3" name="ZoneTexte 2"/>
          <p:cNvSpPr txBox="1"/>
          <p:nvPr/>
        </p:nvSpPr>
        <p:spPr>
          <a:xfrm>
            <a:off x="4512663" y="5842001"/>
            <a:ext cx="4536088" cy="46166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400" dirty="0" smtClean="0">
                <a:solidFill>
                  <a:srgbClr val="FFFFFF"/>
                </a:solidFill>
              </a:rPr>
              <a:t>E-mail: simon.habran@ulg.ac.be</a:t>
            </a:r>
            <a:endParaRPr lang="fr-BE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624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/>
          <p:cNvPicPr>
            <a:picLocks noChangeAspect="1"/>
          </p:cNvPicPr>
          <p:nvPr/>
        </p:nvPicPr>
        <p:blipFill rotWithShape="1">
          <a:blip r:embed="rId3"/>
          <a:srcRect l="10313" t="16376" r="44852" b="59364"/>
          <a:stretch/>
        </p:blipFill>
        <p:spPr>
          <a:xfrm>
            <a:off x="1317467" y="2763189"/>
            <a:ext cx="3879490" cy="2966964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3"/>
          <a:srcRect l="10313" t="9087" r="44852" b="59365"/>
          <a:stretch/>
        </p:blipFill>
        <p:spPr>
          <a:xfrm>
            <a:off x="5185665" y="1868416"/>
            <a:ext cx="3879490" cy="385831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Application in ICU</a:t>
            </a:r>
          </a:p>
        </p:txBody>
      </p:sp>
      <p:sp>
        <p:nvSpPr>
          <p:cNvPr id="40" name="Espace réservé du contenu 2"/>
          <p:cNvSpPr>
            <a:spLocks noGrp="1"/>
          </p:cNvSpPr>
          <p:nvPr>
            <p:ph idx="1"/>
          </p:nvPr>
        </p:nvSpPr>
        <p:spPr>
          <a:xfrm>
            <a:off x="1253299" y="425904"/>
            <a:ext cx="7220356" cy="144365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Size of the cannulas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Blood pressure has to be:</a:t>
            </a:r>
          </a:p>
          <a:p>
            <a:pPr lvl="2"/>
            <a:r>
              <a:rPr lang="en-US" dirty="0" smtClean="0">
                <a:solidFill>
                  <a:srgbClr val="FFFFFF"/>
                </a:solidFill>
              </a:rPr>
              <a:t>&gt; -50 mmHg</a:t>
            </a:r>
          </a:p>
          <a:p>
            <a:pPr lvl="2"/>
            <a:r>
              <a:rPr lang="en-US" dirty="0" smtClean="0">
                <a:solidFill>
                  <a:srgbClr val="FFFFFF"/>
                </a:solidFill>
              </a:rPr>
              <a:t>&lt; 300 mmHg</a:t>
            </a:r>
            <a:endParaRPr lang="fr-BE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51</a:t>
            </a:fld>
            <a:endParaRPr lang="fr-BE"/>
          </a:p>
        </p:txBody>
      </p:sp>
      <p:cxnSp>
        <p:nvCxnSpPr>
          <p:cNvPr id="12" name="Connecteur droit 11"/>
          <p:cNvCxnSpPr/>
          <p:nvPr/>
        </p:nvCxnSpPr>
        <p:spPr>
          <a:xfrm>
            <a:off x="3795564" y="4047913"/>
            <a:ext cx="0" cy="1333758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H="1">
            <a:off x="1836292" y="4390563"/>
            <a:ext cx="2298562" cy="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 flipV="1">
            <a:off x="7653012" y="3977365"/>
            <a:ext cx="11759" cy="1357275"/>
          </a:xfrm>
          <a:prstGeom prst="line">
            <a:avLst/>
          </a:prstGeom>
          <a:ln>
            <a:solidFill>
              <a:srgbClr val="3366FF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Ellipse 15"/>
          <p:cNvSpPr/>
          <p:nvPr/>
        </p:nvSpPr>
        <p:spPr>
          <a:xfrm>
            <a:off x="3724867" y="5252333"/>
            <a:ext cx="141251" cy="14495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Ellipse 16"/>
          <p:cNvSpPr/>
          <p:nvPr/>
        </p:nvSpPr>
        <p:spPr>
          <a:xfrm>
            <a:off x="7578871" y="5216913"/>
            <a:ext cx="148282" cy="169192"/>
          </a:xfrm>
          <a:prstGeom prst="ellipse">
            <a:avLst/>
          </a:prstGeom>
          <a:noFill/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Ellipse 18"/>
          <p:cNvSpPr/>
          <p:nvPr/>
        </p:nvSpPr>
        <p:spPr>
          <a:xfrm>
            <a:off x="3739282" y="5421378"/>
            <a:ext cx="407331" cy="24198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Ellipse 19"/>
          <p:cNvSpPr/>
          <p:nvPr/>
        </p:nvSpPr>
        <p:spPr>
          <a:xfrm>
            <a:off x="7605119" y="5441537"/>
            <a:ext cx="407331" cy="24198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ZoneTexte 20"/>
          <p:cNvSpPr txBox="1"/>
          <p:nvPr/>
        </p:nvSpPr>
        <p:spPr>
          <a:xfrm>
            <a:off x="4672334" y="5999995"/>
            <a:ext cx="1451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>
                <a:solidFill>
                  <a:srgbClr val="FF0000"/>
                </a:solidFill>
              </a:rPr>
              <a:t>≠ of blood</a:t>
            </a:r>
            <a:endParaRPr lang="fr-BE" sz="2400" dirty="0">
              <a:solidFill>
                <a:srgbClr val="FF0000"/>
              </a:solidFill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0928" y="5976031"/>
            <a:ext cx="699326" cy="606316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168" y="5976031"/>
            <a:ext cx="699326" cy="606316"/>
          </a:xfrm>
          <a:prstGeom prst="rect">
            <a:avLst/>
          </a:prstGeom>
        </p:spPr>
      </p:pic>
      <p:cxnSp>
        <p:nvCxnSpPr>
          <p:cNvPr id="26" name="Connecteur droit avec flèche 25"/>
          <p:cNvCxnSpPr>
            <a:stCxn id="23" idx="0"/>
          </p:cNvCxnSpPr>
          <p:nvPr/>
        </p:nvCxnSpPr>
        <p:spPr>
          <a:xfrm flipH="1" flipV="1">
            <a:off x="4020928" y="5683524"/>
            <a:ext cx="349663" cy="29250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stCxn id="24" idx="0"/>
            <a:endCxn id="20" idx="3"/>
          </p:cNvCxnSpPr>
          <p:nvPr/>
        </p:nvCxnSpPr>
        <p:spPr>
          <a:xfrm flipV="1">
            <a:off x="6451831" y="5648086"/>
            <a:ext cx="1212940" cy="3279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Ellipse 26"/>
          <p:cNvSpPr/>
          <p:nvPr/>
        </p:nvSpPr>
        <p:spPr>
          <a:xfrm>
            <a:off x="1774841" y="4317332"/>
            <a:ext cx="143764" cy="14378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30" name="Connecteur droit 29"/>
          <p:cNvCxnSpPr>
            <a:endCxn id="31" idx="6"/>
          </p:cNvCxnSpPr>
          <p:nvPr/>
        </p:nvCxnSpPr>
        <p:spPr>
          <a:xfrm flipH="1">
            <a:off x="5691299" y="4864498"/>
            <a:ext cx="2410570" cy="0"/>
          </a:xfrm>
          <a:prstGeom prst="line">
            <a:avLst/>
          </a:prstGeom>
          <a:ln>
            <a:solidFill>
              <a:srgbClr val="3366FF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Ellipse 30"/>
          <p:cNvSpPr/>
          <p:nvPr/>
        </p:nvSpPr>
        <p:spPr>
          <a:xfrm>
            <a:off x="5444363" y="4779902"/>
            <a:ext cx="246936" cy="169192"/>
          </a:xfrm>
          <a:prstGeom prst="ellipse">
            <a:avLst/>
          </a:prstGeom>
          <a:noFill/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3" name="Rectangle 42"/>
          <p:cNvSpPr/>
          <p:nvPr/>
        </p:nvSpPr>
        <p:spPr>
          <a:xfrm>
            <a:off x="6801974" y="2950864"/>
            <a:ext cx="1725593" cy="15240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ZoneTexte 4"/>
          <p:cNvSpPr txBox="1"/>
          <p:nvPr/>
        </p:nvSpPr>
        <p:spPr>
          <a:xfrm>
            <a:off x="2798646" y="2152713"/>
            <a:ext cx="20879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b="1" dirty="0" smtClean="0">
                <a:solidFill>
                  <a:srgbClr val="008000"/>
                </a:solidFill>
              </a:rPr>
              <a:t>Pediatric cannulae</a:t>
            </a:r>
            <a:endParaRPr lang="fr-BE" b="1" dirty="0">
              <a:solidFill>
                <a:srgbClr val="008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428938" y="1526159"/>
            <a:ext cx="1439693" cy="237579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5" name="Rectangle 34"/>
          <p:cNvSpPr/>
          <p:nvPr/>
        </p:nvSpPr>
        <p:spPr>
          <a:xfrm>
            <a:off x="2437291" y="1198885"/>
            <a:ext cx="1407822" cy="280242"/>
          </a:xfrm>
          <a:prstGeom prst="rect">
            <a:avLst/>
          </a:prstGeom>
          <a:noFill/>
          <a:ln w="19050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6" name="Ellipse 35"/>
          <p:cNvSpPr/>
          <p:nvPr/>
        </p:nvSpPr>
        <p:spPr>
          <a:xfrm>
            <a:off x="4578222" y="3056232"/>
            <a:ext cx="407331" cy="24198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7" name="Ellipse 36"/>
          <p:cNvSpPr/>
          <p:nvPr/>
        </p:nvSpPr>
        <p:spPr>
          <a:xfrm>
            <a:off x="8473655" y="4132246"/>
            <a:ext cx="407331" cy="241987"/>
          </a:xfrm>
          <a:prstGeom prst="ellipse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72272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Application in ICU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1253299" y="425905"/>
            <a:ext cx="7220356" cy="60882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Different ECCO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RD on the market</a:t>
            </a:r>
            <a:endParaRPr lang="fr-BE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52</a:t>
            </a:fld>
            <a:endParaRPr lang="fr-BE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3972" t="14278" r="2809" b="3975"/>
          <a:stretch/>
        </p:blipFill>
        <p:spPr>
          <a:xfrm>
            <a:off x="1300334" y="1325841"/>
            <a:ext cx="7754005" cy="50998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9361" y="2360995"/>
            <a:ext cx="5877942" cy="743184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67678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339" y="2669125"/>
            <a:ext cx="5488219" cy="410656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Introduction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6</a:t>
            </a:fld>
            <a:endParaRPr lang="fr-BE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8966" r="26431" b="23024"/>
          <a:stretch/>
        </p:blipFill>
        <p:spPr>
          <a:xfrm>
            <a:off x="2985300" y="611446"/>
            <a:ext cx="2929914" cy="14858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330653" y="2248173"/>
            <a:ext cx="2383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i="1" dirty="0" smtClean="0">
                <a:solidFill>
                  <a:srgbClr val="FF0000"/>
                </a:solidFill>
              </a:rPr>
              <a:t>Intensive care unit</a:t>
            </a:r>
            <a:endParaRPr lang="fr-BE" sz="2000" b="1" i="1" dirty="0">
              <a:solidFill>
                <a:srgbClr val="FF0000"/>
              </a:solidFill>
            </a:endParaRPr>
          </a:p>
        </p:txBody>
      </p:sp>
      <p:pic>
        <p:nvPicPr>
          <p:cNvPr id="12" name="Image 1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574" y="4053840"/>
            <a:ext cx="3854248" cy="2652868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FF0000"/>
            </a:solidFill>
          </a:ln>
        </p:spPr>
      </p:pic>
      <p:sp>
        <p:nvSpPr>
          <p:cNvPr id="13" name="ZoneTexte 12"/>
          <p:cNvSpPr txBox="1"/>
          <p:nvPr/>
        </p:nvSpPr>
        <p:spPr>
          <a:xfrm>
            <a:off x="7359735" y="5369757"/>
            <a:ext cx="1518352" cy="52322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BE" sz="2800" b="1" i="1" dirty="0" smtClean="0">
                <a:solidFill>
                  <a:srgbClr val="FF0000"/>
                </a:solidFill>
              </a:rPr>
              <a:t>ECCO</a:t>
            </a:r>
            <a:r>
              <a:rPr lang="fr-BE" sz="2800" b="1" i="1" baseline="-25000" dirty="0" smtClean="0">
                <a:solidFill>
                  <a:srgbClr val="FF0000"/>
                </a:solidFill>
              </a:rPr>
              <a:t>2</a:t>
            </a:r>
            <a:r>
              <a:rPr lang="fr-BE" sz="2800" b="1" i="1" dirty="0" smtClean="0">
                <a:solidFill>
                  <a:srgbClr val="FF0000"/>
                </a:solidFill>
              </a:rPr>
              <a:t>RT</a:t>
            </a:r>
            <a:endParaRPr lang="fr-BE" sz="2800" b="1" i="1" dirty="0">
              <a:solidFill>
                <a:srgbClr val="FF0000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7"/>
          <a:srcRect l="39031" t="37889" r="26923" b="30904"/>
          <a:stretch/>
        </p:blipFill>
        <p:spPr>
          <a:xfrm>
            <a:off x="4758429" y="2657368"/>
            <a:ext cx="2366129" cy="160382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7237059" y="2961117"/>
            <a:ext cx="21186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i="1" dirty="0" smtClean="0">
                <a:solidFill>
                  <a:srgbClr val="FF0000"/>
                </a:solidFill>
              </a:rPr>
              <a:t>Protective ventilation</a:t>
            </a:r>
            <a:endParaRPr lang="fr-BE" sz="2800" b="1" i="1" dirty="0">
              <a:solidFill>
                <a:srgbClr val="FF0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569667" y="6017914"/>
            <a:ext cx="1326167" cy="461665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2400" b="1" i="1" dirty="0" smtClean="0">
                <a:solidFill>
                  <a:srgbClr val="000000"/>
                </a:solidFill>
              </a:rPr>
              <a:t>ECCO</a:t>
            </a:r>
            <a:r>
              <a:rPr lang="fr-BE" sz="2400" b="1" i="1" baseline="-25000" dirty="0" smtClean="0">
                <a:solidFill>
                  <a:srgbClr val="000000"/>
                </a:solidFill>
              </a:rPr>
              <a:t>2</a:t>
            </a:r>
            <a:r>
              <a:rPr lang="fr-BE" sz="2400" b="1" i="1" dirty="0" smtClean="0">
                <a:solidFill>
                  <a:srgbClr val="000000"/>
                </a:solidFill>
              </a:rPr>
              <a:t>RD</a:t>
            </a:r>
            <a:endParaRPr lang="fr-BE" sz="2400" b="1" i="1" dirty="0">
              <a:solidFill>
                <a:srgbClr val="000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785177" y="3846238"/>
            <a:ext cx="1245309" cy="369332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b="1" dirty="0" smtClean="0"/>
              <a:t>Ventilator</a:t>
            </a:r>
            <a:endParaRPr lang="fr-BE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2985300" y="81812"/>
            <a:ext cx="2929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b="1" i="1" dirty="0" smtClean="0">
                <a:solidFill>
                  <a:srgbClr val="FF0000"/>
                </a:solidFill>
              </a:rPr>
              <a:t>ARDS</a:t>
            </a:r>
            <a:endParaRPr lang="fr-BE" sz="2800" b="1" i="1" dirty="0">
              <a:solidFill>
                <a:srgbClr val="FF0000"/>
              </a:solidFill>
            </a:endParaRPr>
          </a:p>
        </p:txBody>
      </p:sp>
      <p:sp>
        <p:nvSpPr>
          <p:cNvPr id="6" name="Flèche vers le bas 5"/>
          <p:cNvSpPr/>
          <p:nvPr/>
        </p:nvSpPr>
        <p:spPr>
          <a:xfrm>
            <a:off x="4016676" y="2648283"/>
            <a:ext cx="835365" cy="67029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20063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Introduction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7</a:t>
            </a:fld>
            <a:endParaRPr lang="fr-BE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" t="8966" r="26431" b="23024"/>
          <a:stretch/>
        </p:blipFill>
        <p:spPr>
          <a:xfrm>
            <a:off x="2985300" y="611446"/>
            <a:ext cx="2929914" cy="14858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330653" y="2248173"/>
            <a:ext cx="2383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i="1" dirty="0" smtClean="0">
                <a:solidFill>
                  <a:srgbClr val="FF0000"/>
                </a:solidFill>
              </a:rPr>
              <a:t>Intensive care unit</a:t>
            </a:r>
            <a:endParaRPr lang="fr-BE" sz="2000" b="1" i="1" dirty="0">
              <a:solidFill>
                <a:srgbClr val="FF0000"/>
              </a:solidFill>
            </a:endParaRPr>
          </a:p>
        </p:txBody>
      </p:sp>
      <p:sp>
        <p:nvSpPr>
          <p:cNvPr id="6" name="Flèche vers le bas 5"/>
          <p:cNvSpPr/>
          <p:nvPr/>
        </p:nvSpPr>
        <p:spPr>
          <a:xfrm>
            <a:off x="4016676" y="2648283"/>
            <a:ext cx="835365" cy="67029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3024" y="3695666"/>
            <a:ext cx="2929915" cy="292991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3595217" y="3208932"/>
            <a:ext cx="1840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rgbClr val="FF0000"/>
                </a:solidFill>
              </a:rPr>
              <a:t> Recovery</a:t>
            </a:r>
            <a:endParaRPr lang="fr-BE" sz="2800" b="1" dirty="0">
              <a:solidFill>
                <a:srgbClr val="FF0000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4855" y="3416486"/>
            <a:ext cx="2286000" cy="2197100"/>
          </a:xfrm>
          <a:prstGeom prst="rect">
            <a:avLst/>
          </a:prstGeom>
        </p:spPr>
      </p:pic>
      <p:cxnSp>
        <p:nvCxnSpPr>
          <p:cNvPr id="17" name="Connecteur droit 16"/>
          <p:cNvCxnSpPr/>
          <p:nvPr/>
        </p:nvCxnSpPr>
        <p:spPr>
          <a:xfrm>
            <a:off x="6536914" y="3511573"/>
            <a:ext cx="2173941" cy="2115834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V="1">
            <a:off x="6424855" y="3511573"/>
            <a:ext cx="2286000" cy="2051308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2985300" y="81812"/>
            <a:ext cx="2929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b="1" i="1" dirty="0" smtClean="0">
                <a:solidFill>
                  <a:srgbClr val="FF0000"/>
                </a:solidFill>
              </a:rPr>
              <a:t>ARDS</a:t>
            </a:r>
            <a:endParaRPr lang="fr-BE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478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Introduction</a:t>
            </a:r>
            <a:endParaRPr lang="fr-BE" dirty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466444" y="1181263"/>
            <a:ext cx="7220356" cy="482736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BE" sz="3000" dirty="0" smtClean="0"/>
              <a:t>Why do clinicians </a:t>
            </a:r>
            <a:r>
              <a:rPr lang="fr-BE" sz="3000" dirty="0"/>
              <a:t>need </a:t>
            </a:r>
            <a:r>
              <a:rPr lang="fr-BE" sz="3000" dirty="0" smtClean="0"/>
              <a:t>a mathematical model?</a:t>
            </a:r>
          </a:p>
          <a:p>
            <a:endParaRPr lang="fr-BE" dirty="0"/>
          </a:p>
          <a:p>
            <a:endParaRPr lang="fr-BE" dirty="0" smtClean="0"/>
          </a:p>
          <a:p>
            <a:endParaRPr lang="fr-BE" dirty="0"/>
          </a:p>
          <a:p>
            <a:endParaRPr lang="fr-BE" dirty="0" smtClean="0"/>
          </a:p>
          <a:p>
            <a:endParaRPr lang="fr-BE" dirty="0"/>
          </a:p>
          <a:p>
            <a:endParaRPr lang="fr-BE" dirty="0" smtClean="0"/>
          </a:p>
          <a:p>
            <a:endParaRPr lang="fr-BE" dirty="0"/>
          </a:p>
          <a:p>
            <a:endParaRPr lang="fr-BE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39478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Introduction</a:t>
            </a:r>
            <a:endParaRPr lang="fr-BE" dirty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466444" y="1181263"/>
            <a:ext cx="7220356" cy="4827365"/>
          </a:xfrm>
        </p:spPr>
        <p:txBody>
          <a:bodyPr>
            <a:normAutofit fontScale="92500" lnSpcReduction="10000"/>
          </a:bodyPr>
          <a:lstStyle/>
          <a:p>
            <a:r>
              <a:rPr lang="fr-BE" dirty="0" smtClean="0"/>
              <a:t>Why do clinicians </a:t>
            </a:r>
            <a:r>
              <a:rPr lang="fr-BE" dirty="0"/>
              <a:t>need </a:t>
            </a:r>
            <a:r>
              <a:rPr lang="fr-BE" dirty="0" smtClean="0"/>
              <a:t>a mathematical model?</a:t>
            </a:r>
          </a:p>
          <a:p>
            <a:pPr marL="0" indent="0">
              <a:buNone/>
            </a:pPr>
            <a:endParaRPr lang="fr-BE" dirty="0" smtClean="0"/>
          </a:p>
          <a:p>
            <a:pPr lvl="1"/>
            <a:r>
              <a:rPr lang="fr-BE" dirty="0" smtClean="0"/>
              <a:t>Better understanding of the complex system</a:t>
            </a:r>
          </a:p>
          <a:p>
            <a:pPr marL="457200" lvl="1" indent="0">
              <a:buNone/>
            </a:pPr>
            <a:endParaRPr lang="fr-BE" dirty="0" smtClean="0"/>
          </a:p>
          <a:p>
            <a:pPr lvl="1"/>
            <a:r>
              <a:rPr lang="fr-BE" dirty="0" smtClean="0"/>
              <a:t>Prediction of the ECCO</a:t>
            </a:r>
            <a:r>
              <a:rPr lang="fr-BE" baseline="-25000" dirty="0" smtClean="0"/>
              <a:t>2</a:t>
            </a:r>
            <a:r>
              <a:rPr lang="fr-BE" dirty="0" smtClean="0"/>
              <a:t>RT for a specific patient</a:t>
            </a:r>
          </a:p>
          <a:p>
            <a:pPr marL="457200" lvl="1" indent="0">
              <a:buNone/>
            </a:pPr>
            <a:endParaRPr lang="fr-BE" dirty="0" smtClean="0"/>
          </a:p>
          <a:p>
            <a:pPr lvl="1"/>
            <a:r>
              <a:rPr lang="fr-BE" dirty="0" smtClean="0"/>
              <a:t>Choice of the appropriate blood flow entering the ECCO</a:t>
            </a:r>
            <a:r>
              <a:rPr lang="fr-BE" baseline="-25000" dirty="0" smtClean="0"/>
              <a:t>2</a:t>
            </a:r>
            <a:r>
              <a:rPr lang="fr-BE" dirty="0" smtClean="0"/>
              <a:t>RD before connecting the device to the patient</a:t>
            </a:r>
          </a:p>
          <a:p>
            <a:pPr marL="457200" lvl="1" indent="0">
              <a:buNone/>
            </a:pPr>
            <a:endParaRPr lang="fr-BE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02A-5293-0E4E-9A69-19C8F792DB41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9164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ème2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6912</TotalTime>
  <Words>1232</Words>
  <Application>Microsoft Macintosh PowerPoint</Application>
  <PresentationFormat>Présentation à l'écran (4:3)</PresentationFormat>
  <Paragraphs>495</Paragraphs>
  <Slides>52</Slides>
  <Notes>42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52</vt:i4>
      </vt:variant>
    </vt:vector>
  </HeadingPairs>
  <TitlesOfParts>
    <vt:vector size="53" baseType="lpstr">
      <vt:lpstr>Thème2</vt:lpstr>
      <vt:lpstr>A mathematical model of respiration under protective ventilation and extracorporeal CO2 removal therapy  </vt:lpstr>
      <vt:lpstr>Introduction</vt:lpstr>
      <vt:lpstr>Introduction</vt:lpstr>
      <vt:lpstr>Introduction</vt:lpstr>
      <vt:lpstr>Introduction</vt:lpstr>
      <vt:lpstr>Introduction</vt:lpstr>
      <vt:lpstr>Introduction</vt:lpstr>
      <vt:lpstr>Introduction</vt:lpstr>
      <vt:lpstr>Introduction</vt:lpstr>
      <vt:lpstr>Methods</vt:lpstr>
      <vt:lpstr>Methods</vt:lpstr>
      <vt:lpstr>Methods</vt:lpstr>
      <vt:lpstr>Methods</vt:lpstr>
      <vt:lpstr>Methods</vt:lpstr>
      <vt:lpstr>Methods</vt:lpstr>
      <vt:lpstr>Methods</vt:lpstr>
      <vt:lpstr>Methods</vt:lpstr>
      <vt:lpstr>Methods</vt:lpstr>
      <vt:lpstr>Methods</vt:lpstr>
      <vt:lpstr>Methods</vt:lpstr>
      <vt:lpstr>Methods</vt:lpstr>
      <vt:lpstr>Methods</vt:lpstr>
      <vt:lpstr>Methods</vt:lpstr>
      <vt:lpstr>Methods</vt:lpstr>
      <vt:lpstr>Methods</vt:lpstr>
      <vt:lpstr>Methods</vt:lpstr>
      <vt:lpstr>Methods</vt:lpstr>
      <vt:lpstr>Results</vt:lpstr>
      <vt:lpstr>Results</vt:lpstr>
      <vt:lpstr>Results</vt:lpstr>
      <vt:lpstr>Results</vt:lpstr>
      <vt:lpstr>Results</vt:lpstr>
      <vt:lpstr>Application in ICU</vt:lpstr>
      <vt:lpstr>Application in ICU</vt:lpstr>
      <vt:lpstr>Application in ICU</vt:lpstr>
      <vt:lpstr>Application in ICU</vt:lpstr>
      <vt:lpstr>Application in ICU</vt:lpstr>
      <vt:lpstr>Application in ICU</vt:lpstr>
      <vt:lpstr>Application in ICU</vt:lpstr>
      <vt:lpstr>Application in ICU</vt:lpstr>
      <vt:lpstr>Application in ICU</vt:lpstr>
      <vt:lpstr>Application in ICU</vt:lpstr>
      <vt:lpstr>Application in ICU</vt:lpstr>
      <vt:lpstr>Application in ICU</vt:lpstr>
      <vt:lpstr>Application in ICU</vt:lpstr>
      <vt:lpstr>Application in ICU</vt:lpstr>
      <vt:lpstr>Conclusions</vt:lpstr>
      <vt:lpstr>Conclusions</vt:lpstr>
      <vt:lpstr>Conclusions</vt:lpstr>
      <vt:lpstr>Thank you for your attention</vt:lpstr>
      <vt:lpstr>Application in ICU</vt:lpstr>
      <vt:lpstr>Application in ICU</vt:lpstr>
    </vt:vector>
  </TitlesOfParts>
  <Company>Université de Liège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Mathematical modeling of extracorporeal CO2 removal  </dc:title>
  <dc:creator>Simon Habran</dc:creator>
  <cp:lastModifiedBy>Simon Habran</cp:lastModifiedBy>
  <cp:revision>272</cp:revision>
  <dcterms:created xsi:type="dcterms:W3CDTF">2015-08-06T09:18:38Z</dcterms:created>
  <dcterms:modified xsi:type="dcterms:W3CDTF">2016-09-23T15:05:08Z</dcterms:modified>
</cp:coreProperties>
</file>