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31"/>
  </p:notesMasterIdLst>
  <p:sldIdLst>
    <p:sldId id="256" r:id="rId2"/>
    <p:sldId id="274" r:id="rId3"/>
    <p:sldId id="270" r:id="rId4"/>
    <p:sldId id="271" r:id="rId5"/>
    <p:sldId id="272" r:id="rId6"/>
    <p:sldId id="273" r:id="rId7"/>
    <p:sldId id="275" r:id="rId8"/>
    <p:sldId id="258" r:id="rId9"/>
    <p:sldId id="282" r:id="rId10"/>
    <p:sldId id="283" r:id="rId11"/>
    <p:sldId id="297" r:id="rId12"/>
    <p:sldId id="286" r:id="rId13"/>
    <p:sldId id="284" r:id="rId14"/>
    <p:sldId id="289" r:id="rId15"/>
    <p:sldId id="285" r:id="rId16"/>
    <p:sldId id="288" r:id="rId17"/>
    <p:sldId id="287" r:id="rId18"/>
    <p:sldId id="263" r:id="rId19"/>
    <p:sldId id="276" r:id="rId20"/>
    <p:sldId id="277" r:id="rId21"/>
    <p:sldId id="295" r:id="rId22"/>
    <p:sldId id="296" r:id="rId23"/>
    <p:sldId id="279" r:id="rId24"/>
    <p:sldId id="281" r:id="rId25"/>
    <p:sldId id="278" r:id="rId26"/>
    <p:sldId id="280" r:id="rId27"/>
    <p:sldId id="290" r:id="rId28"/>
    <p:sldId id="291" r:id="rId29"/>
    <p:sldId id="262" r:id="rId3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B00"/>
    <a:srgbClr val="05033F"/>
    <a:srgbClr val="0906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267" autoAdjust="0"/>
  </p:normalViewPr>
  <p:slideViewPr>
    <p:cSldViewPr snapToGrid="0" snapToObjects="1">
      <p:cViewPr>
        <p:scale>
          <a:sx n="108" d="100"/>
          <a:sy n="108" d="100"/>
        </p:scale>
        <p:origin x="-248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4E235-DC34-D040-BFB3-E8DBCE40A365}" type="datetimeFigureOut">
              <a:rPr lang="fr-FR" smtClean="0"/>
              <a:t>25/11/15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308FE-BD7F-4046-8785-1E18C80DCE3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67143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57233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ECCO2R =</a:t>
            </a:r>
            <a:r>
              <a:rPr lang="fr-BE" baseline="0" dirty="0" smtClean="0"/>
              <a:t> </a:t>
            </a:r>
            <a:r>
              <a:rPr lang="fr-BE" dirty="0" smtClean="0"/>
              <a:t>second lung </a:t>
            </a:r>
            <a:r>
              <a:rPr lang="fr-BE" dirty="0" smtClean="0"/>
              <a:t>exepted that diffusion is </a:t>
            </a:r>
            <a:r>
              <a:rPr lang="fr-BE" dirty="0" smtClean="0"/>
              <a:t>smaller.</a:t>
            </a:r>
          </a:p>
          <a:p>
            <a:r>
              <a:rPr lang="fr-BE" dirty="0" smtClean="0"/>
              <a:t>The </a:t>
            </a:r>
            <a:r>
              <a:rPr lang="fr-BE" dirty="0" smtClean="0"/>
              <a:t>hypothesis of equilibrium</a:t>
            </a:r>
            <a:r>
              <a:rPr lang="fr-BE" baseline="0" dirty="0" smtClean="0"/>
              <a:t> </a:t>
            </a:r>
            <a:r>
              <a:rPr lang="fr-BE" baseline="0" dirty="0" smtClean="0"/>
              <a:t>is </a:t>
            </a:r>
            <a:r>
              <a:rPr lang="fr-BE" baseline="0" dirty="0" smtClean="0"/>
              <a:t>not taken. </a:t>
            </a:r>
            <a:endParaRPr lang="fr-BE" baseline="0" dirty="0" smtClean="0"/>
          </a:p>
          <a:p>
            <a:r>
              <a:rPr lang="fr-BE" baseline="0" dirty="0" smtClean="0"/>
              <a:t>ECCO2R </a:t>
            </a:r>
            <a:r>
              <a:rPr lang="fr-BE" baseline="0" dirty="0" smtClean="0"/>
              <a:t>is devided into two </a:t>
            </a:r>
            <a:r>
              <a:rPr lang="fr-BE" baseline="0" dirty="0" smtClean="0"/>
              <a:t>compartments</a:t>
            </a:r>
          </a:p>
          <a:p>
            <a:r>
              <a:rPr lang="fr-BE" baseline="0" dirty="0" smtClean="0"/>
              <a:t>Additional </a:t>
            </a:r>
            <a:r>
              <a:rPr lang="fr-BE" baseline="0" dirty="0" smtClean="0"/>
              <a:t>term which express the </a:t>
            </a:r>
            <a:r>
              <a:rPr lang="fr-BE" baseline="0" dirty="0" smtClean="0"/>
              <a:t>transfert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2196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2196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Link pressure </a:t>
            </a:r>
            <a:r>
              <a:rPr lang="fr-BE" dirty="0" smtClean="0"/>
              <a:t>and </a:t>
            </a:r>
            <a:r>
              <a:rPr lang="fr-BE" dirty="0" smtClean="0"/>
              <a:t>total</a:t>
            </a:r>
            <a:r>
              <a:rPr lang="fr-BE" baseline="0" dirty="0" smtClean="0"/>
              <a:t> =&gt; </a:t>
            </a:r>
            <a:r>
              <a:rPr lang="fr-BE" dirty="0" smtClean="0"/>
              <a:t>blood </a:t>
            </a:r>
            <a:r>
              <a:rPr lang="fr-BE" dirty="0" smtClean="0"/>
              <a:t>chemistry model. </a:t>
            </a:r>
            <a:endParaRPr lang="fr-BE" dirty="0" smtClean="0"/>
          </a:p>
          <a:p>
            <a:r>
              <a:rPr lang="fr-BE" dirty="0" smtClean="0"/>
              <a:t>O2</a:t>
            </a:r>
            <a:r>
              <a:rPr lang="fr-BE" baseline="0" dirty="0" smtClean="0"/>
              <a:t> goes from… to … thanks 2 kind of transportations</a:t>
            </a:r>
          </a:p>
          <a:p>
            <a:r>
              <a:rPr lang="fr-BE" baseline="0" dirty="0" smtClean="0"/>
              <a:t>CO2 goes from … to … thanks 3 kind of transportations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3063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So, we can write this equation for O2.</a:t>
            </a:r>
          </a:p>
          <a:p>
            <a:r>
              <a:rPr lang="fr-BE" dirty="0" smtClean="0"/>
              <a:t>But the saturation of haemoglobine for O2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51690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Different equations exist in the litterature. </a:t>
            </a:r>
            <a:endParaRPr lang="fr-BE" dirty="0" smtClean="0"/>
          </a:p>
          <a:p>
            <a:r>
              <a:rPr lang="fr-BE" dirty="0" smtClean="0"/>
              <a:t>pCO2,</a:t>
            </a:r>
            <a:r>
              <a:rPr lang="fr-BE" baseline="0" dirty="0" smtClean="0"/>
              <a:t> </a:t>
            </a:r>
            <a:r>
              <a:rPr lang="fr-BE" dirty="0" smtClean="0"/>
              <a:t>pH =&gt; </a:t>
            </a:r>
            <a:r>
              <a:rPr lang="fr-BE" baseline="0" dirty="0" smtClean="0"/>
              <a:t>influence over </a:t>
            </a:r>
            <a:r>
              <a:rPr lang="fr-BE" baseline="0" dirty="0" smtClean="0"/>
              <a:t>the </a:t>
            </a:r>
            <a:r>
              <a:rPr lang="fr-BE" baseline="0" dirty="0" smtClean="0"/>
              <a:t>saturation</a:t>
            </a:r>
          </a:p>
          <a:p>
            <a:r>
              <a:rPr lang="fr-BE" baseline="0" dirty="0" smtClean="0"/>
              <a:t>Graph = physiological state</a:t>
            </a:r>
          </a:p>
          <a:p>
            <a:r>
              <a:rPr lang="fr-BE" baseline="0" dirty="0" smtClean="0"/>
              <a:t>Metabolic acidosis =&gt; pH dec.</a:t>
            </a:r>
          </a:p>
          <a:p>
            <a:r>
              <a:rPr lang="fr-BE" baseline="0" dirty="0" smtClean="0"/>
              <a:t>Hypercapnic acidosis =&gt; pCO2 inc.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84692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3kind </a:t>
            </a:r>
            <a:r>
              <a:rPr lang="fr-BE" dirty="0" smtClean="0"/>
              <a:t>of </a:t>
            </a:r>
            <a:r>
              <a:rPr lang="fr-BE" dirty="0" smtClean="0"/>
              <a:t>transport</a:t>
            </a:r>
            <a:r>
              <a:rPr lang="fr-BE" baseline="0" dirty="0" smtClean="0"/>
              <a:t> =&gt;</a:t>
            </a:r>
            <a:r>
              <a:rPr lang="fr-BE" dirty="0" smtClean="0"/>
              <a:t> </a:t>
            </a:r>
            <a:r>
              <a:rPr lang="fr-BE" dirty="0" smtClean="0"/>
              <a:t>more complicated</a:t>
            </a:r>
            <a:r>
              <a:rPr lang="fr-BE" dirty="0" smtClean="0"/>
              <a:t>.</a:t>
            </a:r>
          </a:p>
          <a:p>
            <a:r>
              <a:rPr lang="fr-BE" dirty="0" smtClean="0"/>
              <a:t>Here</a:t>
            </a:r>
            <a:r>
              <a:rPr lang="fr-BE" baseline="0" dirty="0" smtClean="0"/>
              <a:t> </a:t>
            </a:r>
            <a:r>
              <a:rPr lang="fr-BE" baseline="0" dirty="0" smtClean="0"/>
              <a:t>empirical formula </a:t>
            </a:r>
            <a:r>
              <a:rPr lang="fr-BE" baseline="0" dirty="0" smtClean="0"/>
              <a:t>of </a:t>
            </a:r>
            <a:r>
              <a:rPr lang="fr-BE" baseline="0" dirty="0" smtClean="0"/>
              <a:t>the </a:t>
            </a:r>
            <a:r>
              <a:rPr lang="fr-BE" baseline="0" dirty="0" smtClean="0"/>
              <a:t>3 </a:t>
            </a:r>
            <a:r>
              <a:rPr lang="fr-BE" baseline="0" dirty="0" smtClean="0"/>
              <a:t>species. </a:t>
            </a:r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45326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aseline="0" dirty="0" smtClean="0"/>
              <a:t>The graphique = empirical formula for ≠ Sat</a:t>
            </a:r>
          </a:p>
          <a:p>
            <a:r>
              <a:rPr lang="fr-BE" baseline="0" dirty="0" smtClean="0"/>
              <a:t>Straight line in purple = pCO2 diss</a:t>
            </a:r>
            <a:endParaRPr lang="fr-BE" dirty="0" smtClean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18281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To compute pH</a:t>
            </a:r>
            <a:r>
              <a:rPr lang="fr-BE" dirty="0" smtClean="0"/>
              <a:t>, mainly </a:t>
            </a:r>
            <a:r>
              <a:rPr lang="fr-BE" dirty="0" smtClean="0"/>
              <a:t>the hydratation reaction </a:t>
            </a:r>
            <a:r>
              <a:rPr lang="fr-BE" dirty="0" smtClean="0"/>
              <a:t>of</a:t>
            </a:r>
            <a:r>
              <a:rPr lang="fr-BE" baseline="0" dirty="0" smtClean="0"/>
              <a:t> CO2</a:t>
            </a:r>
            <a:r>
              <a:rPr lang="fr-BE" dirty="0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46786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Validation</a:t>
            </a:r>
            <a:r>
              <a:rPr lang="fr-BE" baseline="0" dirty="0" smtClean="0"/>
              <a:t> =experimental </a:t>
            </a:r>
            <a:r>
              <a:rPr lang="fr-BE" baseline="0" dirty="0" smtClean="0"/>
              <a:t>data </a:t>
            </a:r>
            <a:r>
              <a:rPr lang="fr-BE" baseline="0" dirty="0" smtClean="0"/>
              <a:t>=&gt; </a:t>
            </a:r>
            <a:r>
              <a:rPr lang="fr-BE" baseline="0" dirty="0" smtClean="0"/>
              <a:t>experiments on pig</a:t>
            </a:r>
            <a:r>
              <a:rPr lang="fr-BE" baseline="0" dirty="0" smtClean="0"/>
              <a:t>.</a:t>
            </a:r>
          </a:p>
          <a:p>
            <a:r>
              <a:rPr lang="fr-BE" baseline="0" dirty="0" smtClean="0"/>
              <a:t> </a:t>
            </a:r>
            <a:r>
              <a:rPr lang="fr-BE" baseline="0" dirty="0" smtClean="0"/>
              <a:t>We needs </a:t>
            </a:r>
            <a:r>
              <a:rPr lang="fr-BE" baseline="0" dirty="0" smtClean="0"/>
              <a:t>…</a:t>
            </a:r>
          </a:p>
          <a:p>
            <a:r>
              <a:rPr lang="fr-BE" baseline="0" dirty="0" smtClean="0"/>
              <a:t> </a:t>
            </a:r>
            <a:r>
              <a:rPr lang="fr-BE" baseline="0" dirty="0" smtClean="0"/>
              <a:t>Thanks to this data, we can </a:t>
            </a:r>
            <a:r>
              <a:rPr lang="fr-BE" baseline="0" dirty="0" smtClean="0"/>
              <a:t>…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4393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For example, here you have experimental data</a:t>
            </a:r>
            <a:r>
              <a:rPr lang="fr-BE" dirty="0" smtClean="0"/>
              <a:t>.</a:t>
            </a:r>
          </a:p>
          <a:p>
            <a:r>
              <a:rPr lang="fr-BE" dirty="0" smtClean="0"/>
              <a:t>The </a:t>
            </a:r>
            <a:r>
              <a:rPr lang="fr-BE" dirty="0" smtClean="0"/>
              <a:t>crosses correspond </a:t>
            </a:r>
            <a:r>
              <a:rPr lang="fr-BE" dirty="0" smtClean="0"/>
              <a:t>to</a:t>
            </a:r>
          </a:p>
          <a:p>
            <a:r>
              <a:rPr lang="fr-BE" baseline="0" dirty="0" smtClean="0"/>
              <a:t>Vertical </a:t>
            </a:r>
            <a:r>
              <a:rPr lang="fr-BE" baseline="0" dirty="0" smtClean="0"/>
              <a:t>lignes correspond </a:t>
            </a:r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81795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aseline="0" dirty="0" smtClean="0"/>
              <a:t>Introduce </a:t>
            </a:r>
            <a:r>
              <a:rPr lang="fr-BE" baseline="0" dirty="0" smtClean="0"/>
              <a:t>two concept:</a:t>
            </a:r>
          </a:p>
          <a:p>
            <a:r>
              <a:rPr lang="fr-BE" baseline="0" dirty="0" smtClean="0"/>
              <a:t>-The need of </a:t>
            </a:r>
            <a:r>
              <a:rPr lang="fr-BE" baseline="0" dirty="0" smtClean="0"/>
              <a:t>of </a:t>
            </a:r>
            <a:r>
              <a:rPr lang="fr-BE" baseline="0" dirty="0" smtClean="0"/>
              <a:t>ECCO2R</a:t>
            </a:r>
          </a:p>
          <a:p>
            <a:r>
              <a:rPr lang="fr-BE" baseline="0" dirty="0" smtClean="0"/>
              <a:t>Modelisation </a:t>
            </a:r>
            <a:r>
              <a:rPr lang="fr-BE" baseline="0" dirty="0" smtClean="0"/>
              <a:t>helpfull for this device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438563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The pink curve is …</a:t>
            </a:r>
          </a:p>
          <a:p>
            <a:r>
              <a:rPr lang="fr-BE" dirty="0" smtClean="0"/>
              <a:t>The </a:t>
            </a:r>
            <a:r>
              <a:rPr lang="fr-BE" dirty="0" smtClean="0"/>
              <a:t>simulation of</a:t>
            </a:r>
            <a:r>
              <a:rPr lang="fr-BE" baseline="0" dirty="0" smtClean="0"/>
              <a:t> </a:t>
            </a:r>
            <a:r>
              <a:rPr lang="fr-BE" baseline="0" dirty="0" smtClean="0"/>
              <a:t>pCO2 </a:t>
            </a:r>
            <a:r>
              <a:rPr lang="fr-BE" baseline="0" dirty="0" smtClean="0"/>
              <a:t>in arteries</a:t>
            </a:r>
            <a:r>
              <a:rPr lang="fr-BE" dirty="0" smtClean="0"/>
              <a:t> is closed to the experimental data.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65466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Validation =&gt; </a:t>
            </a:r>
            <a:r>
              <a:rPr lang="fr-BE" baseline="0" dirty="0" smtClean="0"/>
              <a:t>other pigs experiments</a:t>
            </a:r>
          </a:p>
          <a:p>
            <a:r>
              <a:rPr lang="fr-BE" baseline="0" dirty="0" smtClean="0"/>
              <a:t>=&gt; Other measurement =&gt; </a:t>
            </a:r>
            <a:r>
              <a:rPr lang="fr-BE" baseline="0" dirty="0" smtClean="0"/>
              <a:t>pH in arteries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513165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aseline="0" dirty="0" smtClean="0"/>
              <a:t>Model </a:t>
            </a:r>
            <a:r>
              <a:rPr lang="fr-BE" baseline="0" dirty="0" smtClean="0"/>
              <a:t>is validated </a:t>
            </a:r>
            <a:r>
              <a:rPr lang="fr-BE" baseline="0" dirty="0" smtClean="0"/>
              <a:t>=&gt; change </a:t>
            </a:r>
            <a:r>
              <a:rPr lang="fr-BE" baseline="0" dirty="0" smtClean="0"/>
              <a:t>a parameter and observe the </a:t>
            </a:r>
            <a:r>
              <a:rPr lang="fr-BE" baseline="0" dirty="0" smtClean="0"/>
              <a:t>prediction</a:t>
            </a:r>
          </a:p>
          <a:p>
            <a:r>
              <a:rPr lang="fr-BE" baseline="0" dirty="0" smtClean="0"/>
              <a:t>Decrease the </a:t>
            </a:r>
            <a:r>
              <a:rPr lang="fr-BE" baseline="0" dirty="0" smtClean="0"/>
              <a:t>gaz flow in the ECCO2R by a factor </a:t>
            </a:r>
            <a:r>
              <a:rPr lang="fr-BE" baseline="0" dirty="0" smtClean="0"/>
              <a:t>2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654664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Increase </a:t>
            </a:r>
            <a:r>
              <a:rPr lang="fr-BE" dirty="0" smtClean="0"/>
              <a:t>the gaz flow in the </a:t>
            </a:r>
            <a:r>
              <a:rPr lang="fr-BE" dirty="0" smtClean="0"/>
              <a:t>ECCO2R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999572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Gas </a:t>
            </a:r>
            <a:r>
              <a:rPr lang="fr-BE" dirty="0" smtClean="0"/>
              <a:t>flow </a:t>
            </a:r>
            <a:r>
              <a:rPr lang="fr-BE" dirty="0" smtClean="0"/>
              <a:t>has </a:t>
            </a:r>
            <a:r>
              <a:rPr lang="fr-BE" dirty="0" smtClean="0"/>
              <a:t>litlle influence </a:t>
            </a:r>
            <a:r>
              <a:rPr lang="fr-BE" dirty="0" smtClean="0"/>
              <a:t>over </a:t>
            </a:r>
            <a:r>
              <a:rPr lang="fr-BE" dirty="0" smtClean="0"/>
              <a:t>pCO2</a:t>
            </a:r>
            <a:r>
              <a:rPr lang="fr-BE" baseline="0" dirty="0" smtClean="0"/>
              <a:t> decrease in arteries. </a:t>
            </a:r>
          </a:p>
          <a:p>
            <a:r>
              <a:rPr lang="fr-BE" baseline="0" dirty="0" smtClean="0"/>
              <a:t>On the other hand, blood flow has more influence</a:t>
            </a:r>
            <a:r>
              <a:rPr lang="fr-BE" baseline="0" dirty="0" smtClean="0"/>
              <a:t>.</a:t>
            </a:r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829690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Decrease</a:t>
            </a:r>
            <a:r>
              <a:rPr lang="fr-BE" baseline="0" dirty="0" smtClean="0"/>
              <a:t> of pCO2 for ≠ blood flow</a:t>
            </a:r>
          </a:p>
          <a:p>
            <a:r>
              <a:rPr lang="fr-BE" baseline="0" dirty="0" smtClean="0"/>
              <a:t>Physiological values + small blood flow</a:t>
            </a:r>
          </a:p>
          <a:p>
            <a:r>
              <a:rPr lang="fr-BE" baseline="0" dirty="0" smtClean="0"/>
              <a:t>=&gt; 0.5 l/min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300510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To avoid blood damages, </a:t>
            </a:r>
            <a:r>
              <a:rPr lang="fr-BE" dirty="0" smtClean="0"/>
              <a:t>2 blood</a:t>
            </a:r>
            <a:r>
              <a:rPr lang="fr-BE" baseline="0" dirty="0" smtClean="0"/>
              <a:t> </a:t>
            </a:r>
            <a:r>
              <a:rPr lang="fr-BE" baseline="0" dirty="0" smtClean="0"/>
              <a:t>pressure </a:t>
            </a:r>
            <a:r>
              <a:rPr lang="fr-BE" baseline="0" dirty="0" smtClean="0"/>
              <a:t>limits</a:t>
            </a:r>
          </a:p>
          <a:p>
            <a:r>
              <a:rPr lang="fr-BE" baseline="0" dirty="0" smtClean="0"/>
              <a:t>Cannula which reinjected the blood</a:t>
            </a:r>
          </a:p>
          <a:p>
            <a:pPr marL="171450" indent="-171450">
              <a:buFont typeface="Symbol" charset="0"/>
              <a:buChar char=""/>
            </a:pPr>
            <a:r>
              <a:rPr lang="fr-BE" baseline="0" dirty="0" smtClean="0"/>
              <a:t>the condition </a:t>
            </a:r>
            <a:r>
              <a:rPr lang="fr-BE" baseline="0" dirty="0" smtClean="0"/>
              <a:t>always respect </a:t>
            </a:r>
            <a:r>
              <a:rPr lang="fr-BE" baseline="0" dirty="0" smtClean="0"/>
              <a:t> =&gt; the smallest </a:t>
            </a:r>
          </a:p>
          <a:p>
            <a:pPr marL="0" indent="0">
              <a:buFont typeface="Symbol" charset="0"/>
              <a:buNone/>
            </a:pPr>
            <a:r>
              <a:rPr lang="fr-BE" baseline="0" dirty="0" smtClean="0"/>
              <a:t>For the cannula which suck </a:t>
            </a:r>
            <a:r>
              <a:rPr lang="fr-BE" baseline="0" dirty="0" smtClean="0"/>
              <a:t>up </a:t>
            </a:r>
            <a:r>
              <a:rPr lang="fr-BE" baseline="0" dirty="0" smtClean="0"/>
              <a:t>the blood</a:t>
            </a:r>
          </a:p>
          <a:p>
            <a:pPr marL="0" indent="0">
              <a:buFont typeface="Symbol" charset="0"/>
              <a:buNone/>
            </a:pPr>
            <a:r>
              <a:rPr lang="fr-BE" baseline="0" dirty="0" smtClean="0"/>
              <a:t>=&gt; dimaeter </a:t>
            </a:r>
            <a:r>
              <a:rPr lang="fr-BE" baseline="0" dirty="0" smtClean="0"/>
              <a:t>of the cannule </a:t>
            </a:r>
            <a:r>
              <a:rPr lang="fr-BE" baseline="0" dirty="0" smtClean="0"/>
              <a:t>= </a:t>
            </a:r>
            <a:r>
              <a:rPr lang="fr-BE" baseline="0" dirty="0" smtClean="0"/>
              <a:t>10 Fr. </a:t>
            </a:r>
            <a:endParaRPr lang="fr-BE" baseline="0" dirty="0" smtClean="0"/>
          </a:p>
          <a:p>
            <a:pPr marL="0" indent="0">
              <a:buFont typeface="Symbol" charset="0"/>
              <a:buNone/>
            </a:pPr>
            <a:r>
              <a:rPr lang="fr-BE" baseline="0" dirty="0" smtClean="0"/>
              <a:t>! Curves </a:t>
            </a:r>
            <a:r>
              <a:rPr lang="fr-BE" baseline="0" dirty="0" smtClean="0"/>
              <a:t>are under-estimated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12444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Simulation</a:t>
            </a:r>
            <a:r>
              <a:rPr lang="fr-BE" baseline="0" dirty="0" smtClean="0"/>
              <a:t> </a:t>
            </a:r>
            <a:r>
              <a:rPr lang="fr-BE" baseline="0" dirty="0" smtClean="0"/>
              <a:t>correspond with the measurements</a:t>
            </a:r>
            <a:r>
              <a:rPr lang="fr-BE" baseline="0" dirty="0" smtClean="0"/>
              <a:t>.</a:t>
            </a:r>
          </a:p>
          <a:p>
            <a:r>
              <a:rPr lang="fr-BE" baseline="0" dirty="0" smtClean="0"/>
              <a:t>=&gt; model </a:t>
            </a:r>
            <a:r>
              <a:rPr lang="fr-BE" baseline="0" dirty="0" smtClean="0"/>
              <a:t>can be validated.</a:t>
            </a:r>
          </a:p>
          <a:p>
            <a:r>
              <a:rPr lang="fr-BE" baseline="0" dirty="0" smtClean="0"/>
              <a:t>Tanks to the model, </a:t>
            </a:r>
            <a:r>
              <a:rPr lang="fr-BE" baseline="0" dirty="0" smtClean="0"/>
              <a:t>pCO2 </a:t>
            </a:r>
            <a:r>
              <a:rPr lang="fr-BE" baseline="0" dirty="0" smtClean="0"/>
              <a:t>for different blood </a:t>
            </a:r>
            <a:endParaRPr lang="fr-BE" baseline="0" dirty="0" smtClean="0"/>
          </a:p>
          <a:p>
            <a:r>
              <a:rPr lang="fr-BE" baseline="0" dirty="0" smtClean="0"/>
              <a:t>=&gt; Optimal blood flow and choose </a:t>
            </a:r>
            <a:r>
              <a:rPr lang="fr-BE" baseline="0" dirty="0" smtClean="0"/>
              <a:t>the right cannula. </a:t>
            </a:r>
            <a:endParaRPr lang="fr-BE" baseline="0" dirty="0" smtClean="0"/>
          </a:p>
          <a:p>
            <a:r>
              <a:rPr lang="fr-BE" baseline="0" dirty="0" smtClean="0"/>
              <a:t>Embellished conclusion</a:t>
            </a:r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75535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Some simulations ≠ to experipmental data.</a:t>
            </a:r>
            <a:endParaRPr lang="fr-BE" baseline="0" dirty="0" smtClean="0"/>
          </a:p>
          <a:p>
            <a:r>
              <a:rPr lang="fr-BE" baseline="0" dirty="0" smtClean="0"/>
              <a:t>Parameters </a:t>
            </a:r>
            <a:r>
              <a:rPr lang="fr-BE" baseline="0" dirty="0" smtClean="0"/>
              <a:t>constant in my simulation</a:t>
            </a:r>
            <a:r>
              <a:rPr lang="fr-BE" baseline="0" dirty="0" smtClean="0"/>
              <a:t>,</a:t>
            </a:r>
          </a:p>
          <a:p>
            <a:r>
              <a:rPr lang="fr-BE" baseline="0" dirty="0" smtClean="0"/>
              <a:t>To </a:t>
            </a:r>
            <a:r>
              <a:rPr lang="fr-BE" baseline="0" dirty="0" smtClean="0"/>
              <a:t>choose the right cannula, </a:t>
            </a:r>
            <a:r>
              <a:rPr lang="fr-BE" baseline="0" dirty="0" smtClean="0"/>
              <a:t>Dpdrop tested </a:t>
            </a:r>
            <a:r>
              <a:rPr lang="fr-BE" baseline="0" dirty="0" smtClean="0"/>
              <a:t>with blood </a:t>
            </a:r>
            <a:endParaRPr lang="fr-BE" baseline="0" dirty="0" smtClean="0"/>
          </a:p>
          <a:p>
            <a:r>
              <a:rPr lang="fr-BE" baseline="0" dirty="0" smtClean="0"/>
              <a:t>DP change </a:t>
            </a:r>
            <a:r>
              <a:rPr lang="fr-BE" baseline="0" dirty="0" smtClean="0"/>
              <a:t>very much from an experiment to an other.</a:t>
            </a:r>
            <a:br>
              <a:rPr lang="fr-BE" baseline="0" dirty="0" smtClean="0"/>
            </a:br>
            <a:r>
              <a:rPr lang="fr-BE" baseline="0" dirty="0" smtClean="0"/>
              <a:t>Insertion ≠ ways, Blood clots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65092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For the medical </a:t>
            </a:r>
            <a:r>
              <a:rPr lang="fr-BE" dirty="0" smtClean="0"/>
              <a:t>concept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26720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A </a:t>
            </a:r>
            <a:r>
              <a:rPr lang="fr-BE" dirty="0" smtClean="0"/>
              <a:t>protective ventilation:</a:t>
            </a:r>
          </a:p>
          <a:p>
            <a:r>
              <a:rPr lang="fr-BE" dirty="0" smtClean="0"/>
              <a:t>Hight FIO2,</a:t>
            </a:r>
            <a:r>
              <a:rPr lang="fr-BE" baseline="0" dirty="0" smtClean="0"/>
              <a:t> l</a:t>
            </a:r>
            <a:r>
              <a:rPr lang="fr-BE" dirty="0" smtClean="0"/>
              <a:t>ow tidal volume =&gt; hight pCO2 and acidosis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05946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aseline="0" dirty="0" smtClean="0"/>
              <a:t>An </a:t>
            </a:r>
            <a:r>
              <a:rPr lang="fr-BE" baseline="0" dirty="0" smtClean="0"/>
              <a:t>ECCO2R is a veno-venous ECLS with small blood flow.</a:t>
            </a:r>
          </a:p>
          <a:p>
            <a:r>
              <a:rPr lang="fr-BE" baseline="0" dirty="0" smtClean="0"/>
              <a:t>The ECCO2R extract </a:t>
            </a:r>
            <a:r>
              <a:rPr lang="fr-BE" baseline="0" dirty="0" smtClean="0"/>
              <a:t>the </a:t>
            </a:r>
            <a:r>
              <a:rPr lang="fr-BE" baseline="0" dirty="0" smtClean="0"/>
              <a:t>inferior vena cava and </a:t>
            </a:r>
            <a:r>
              <a:rPr lang="fr-BE" baseline="0" dirty="0" smtClean="0"/>
              <a:t>the </a:t>
            </a:r>
            <a:r>
              <a:rPr lang="fr-BE" baseline="0" dirty="0" smtClean="0"/>
              <a:t>right atrium.</a:t>
            </a:r>
          </a:p>
          <a:p>
            <a:r>
              <a:rPr lang="fr-BE" baseline="0" dirty="0" smtClean="0"/>
              <a:t>The aim of the device </a:t>
            </a:r>
            <a:r>
              <a:rPr lang="fr-BE" baseline="0" dirty="0" smtClean="0"/>
              <a:t>decrease </a:t>
            </a:r>
            <a:r>
              <a:rPr lang="fr-BE" baseline="0" dirty="0" smtClean="0"/>
              <a:t>the pCO2 rapidely </a:t>
            </a:r>
            <a:r>
              <a:rPr lang="fr-BE" baseline="0" dirty="0" smtClean="0"/>
              <a:t>but </a:t>
            </a:r>
            <a:r>
              <a:rPr lang="fr-BE" baseline="0" dirty="0" smtClean="0"/>
              <a:t>small </a:t>
            </a:r>
            <a:r>
              <a:rPr lang="fr-BE" baseline="0" dirty="0" smtClean="0"/>
              <a:t>cannula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59474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And of course the aim goal of the device</a:t>
            </a:r>
            <a:r>
              <a:rPr lang="fr-BE" baseline="0" dirty="0" smtClean="0"/>
              <a:t> is to reduce the mortality of patient under ECCO2R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6111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For the mathematical </a:t>
            </a:r>
            <a:r>
              <a:rPr lang="fr-BE" dirty="0" smtClean="0"/>
              <a:t>concept</a:t>
            </a:r>
            <a:r>
              <a:rPr lang="fr-BE" baseline="0" dirty="0" smtClean="0"/>
              <a:t> …</a:t>
            </a:r>
          </a:p>
          <a:p>
            <a:r>
              <a:rPr lang="fr-BE" baseline="0" dirty="0" smtClean="0"/>
              <a:t>A </a:t>
            </a:r>
            <a:r>
              <a:rPr lang="fr-BE" baseline="0" dirty="0" smtClean="0"/>
              <a:t>mathematical </a:t>
            </a:r>
            <a:r>
              <a:rPr lang="fr-BE" baseline="0" dirty="0" smtClean="0"/>
              <a:t>model = simulate </a:t>
            </a:r>
            <a:r>
              <a:rPr lang="fr-BE" baseline="0" dirty="0" smtClean="0"/>
              <a:t>a well known system.</a:t>
            </a:r>
            <a:br>
              <a:rPr lang="fr-BE" baseline="0" dirty="0" smtClean="0"/>
            </a:br>
            <a:r>
              <a:rPr lang="fr-BE" dirty="0" smtClean="0"/>
              <a:t>The </a:t>
            </a:r>
            <a:r>
              <a:rPr lang="fr-BE" dirty="0" smtClean="0"/>
              <a:t>goal</a:t>
            </a:r>
            <a:r>
              <a:rPr lang="fr-BE" baseline="0" dirty="0" smtClean="0"/>
              <a:t> of the modelisation of the respiration assisted by an ECCO2R </a:t>
            </a:r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89902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The model is a lamped parameter model with three compartment:</a:t>
            </a:r>
            <a:r>
              <a:rPr lang="fr-BE" baseline="0" dirty="0" smtClean="0"/>
              <a:t> lung, tissues, ECCO2R. </a:t>
            </a:r>
            <a:r>
              <a:rPr lang="fr-BE" baseline="0" dirty="0" smtClean="0"/>
              <a:t/>
            </a:r>
            <a:br>
              <a:rPr lang="fr-BE" baseline="0" dirty="0" smtClean="0"/>
            </a:br>
            <a:r>
              <a:rPr lang="fr-BE" baseline="0" dirty="0" smtClean="0"/>
              <a:t>For </a:t>
            </a:r>
            <a:r>
              <a:rPr lang="fr-BE" baseline="0" dirty="0" smtClean="0"/>
              <a:t>the lung compartment, a pulmonary shunt is taking into account.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10890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In red, we have the material </a:t>
            </a:r>
            <a:r>
              <a:rPr lang="fr-BE" dirty="0" smtClean="0"/>
              <a:t>balance</a:t>
            </a:r>
          </a:p>
          <a:p>
            <a:r>
              <a:rPr lang="fr-BE" dirty="0" smtClean="0"/>
              <a:t>The </a:t>
            </a:r>
            <a:r>
              <a:rPr lang="fr-BE" dirty="0" smtClean="0"/>
              <a:t>hypothesis of the O2 and CO2 </a:t>
            </a:r>
            <a:r>
              <a:rPr lang="fr-BE" dirty="0" smtClean="0"/>
              <a:t>equilibrium</a:t>
            </a:r>
          </a:p>
          <a:p>
            <a:r>
              <a:rPr lang="fr-BE" baseline="0" dirty="0" smtClean="0"/>
              <a:t>In </a:t>
            </a:r>
            <a:r>
              <a:rPr lang="fr-BE" baseline="0" dirty="0" smtClean="0"/>
              <a:t>orange, it’ is the mixing </a:t>
            </a:r>
            <a:endParaRPr lang="fr-BE" baseline="0" dirty="0" smtClean="0"/>
          </a:p>
          <a:p>
            <a:r>
              <a:rPr lang="fr-BE" baseline="0" dirty="0" smtClean="0"/>
              <a:t>In </a:t>
            </a:r>
            <a:r>
              <a:rPr lang="fr-BE" baseline="0" dirty="0" smtClean="0"/>
              <a:t>blue, it’s the </a:t>
            </a:r>
            <a:r>
              <a:rPr lang="fr-BE" baseline="0" dirty="0" smtClean="0"/>
              <a:t>material balance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50382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FondEcranM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63" y="-1"/>
            <a:ext cx="9264075" cy="688460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360" y="48474"/>
            <a:ext cx="7772400" cy="14700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BE" smtClean="0"/>
              <a:t>Cliquez et modifiez le titre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4179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BE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Faire glisser l'image vers l'espace réservé ou cliquer sur l'icône pour l'ajouter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94056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3967" y="273050"/>
            <a:ext cx="1139695" cy="866131"/>
          </a:xfrm>
          <a:gradFill flip="none" rotWithShape="1">
            <a:gsLst>
              <a:gs pos="0">
                <a:schemeClr val="tx1"/>
              </a:gs>
              <a:gs pos="79000">
                <a:schemeClr val="tx2">
                  <a:lumMod val="50000"/>
                </a:schemeClr>
              </a:gs>
            </a:gsLst>
            <a:lin ang="5400000" scaled="0"/>
            <a:tileRect/>
          </a:gradFill>
        </p:spPr>
        <p:txBody>
          <a:bodyPr anchor="b">
            <a:normAutofit/>
          </a:bodyPr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r>
              <a:rPr lang="nl-BE" smtClean="0"/>
              <a:t>Cliquez et modifiez le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66444" y="273050"/>
            <a:ext cx="722035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13967" y="5832252"/>
            <a:ext cx="1139695" cy="793329"/>
          </a:xfrm>
          <a:gradFill flip="none" rotWithShape="1">
            <a:gsLst>
              <a:gs pos="0">
                <a:srgbClr val="1F4C82"/>
              </a:gs>
              <a:gs pos="78000">
                <a:srgbClr val="2864AE"/>
              </a:gs>
            </a:gsLst>
            <a:lin ang="5400000" scaled="0"/>
            <a:tileRect/>
          </a:gradFill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F9EEB02A-5293-0E4E-9A69-19C8F792DB41}" type="slidenum">
              <a:rPr lang="fr-BE" smtClean="0"/>
              <a:t>‹#›</a:t>
            </a:fld>
            <a:endParaRPr lang="fr-BE"/>
          </a:p>
        </p:txBody>
      </p:sp>
      <p:pic>
        <p:nvPicPr>
          <p:cNvPr id="8" name="Espace réservé du contenu 5"/>
          <p:cNvPicPr>
            <a:picLocks noChangeAspect="1"/>
          </p:cNvPicPr>
          <p:nvPr/>
        </p:nvPicPr>
        <p:blipFill rotWithShape="1">
          <a:blip r:embed="rId2"/>
          <a:srcRect l="32241" r="31684"/>
          <a:stretch/>
        </p:blipFill>
        <p:spPr>
          <a:xfrm>
            <a:off x="113967" y="1308290"/>
            <a:ext cx="1139695" cy="432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58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3967" y="273050"/>
            <a:ext cx="8572833" cy="866131"/>
          </a:xfrm>
          <a:gradFill flip="none" rotWithShape="1">
            <a:gsLst>
              <a:gs pos="0">
                <a:schemeClr val="tx1"/>
              </a:gs>
              <a:gs pos="79000">
                <a:schemeClr val="tx2">
                  <a:lumMod val="50000"/>
                </a:schemeClr>
              </a:gs>
            </a:gsLst>
            <a:lin ang="5400000" scaled="0"/>
            <a:tileRect/>
          </a:gradFill>
        </p:spPr>
        <p:txBody>
          <a:bodyPr anchor="b">
            <a:norm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nl-BE" smtClean="0"/>
              <a:t>Cliquez et modifiez le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66444" y="1335310"/>
            <a:ext cx="7220356" cy="481787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13967" y="5832252"/>
            <a:ext cx="1139695" cy="793329"/>
          </a:xfrm>
          <a:gradFill flip="none" rotWithShape="1">
            <a:gsLst>
              <a:gs pos="0">
                <a:srgbClr val="1F4C82"/>
              </a:gs>
              <a:gs pos="78000">
                <a:srgbClr val="2864AE"/>
              </a:gs>
            </a:gsLst>
            <a:lin ang="5400000" scaled="0"/>
            <a:tileRect/>
          </a:gradFill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F9EEB02A-5293-0E4E-9A69-19C8F792DB41}" type="slidenum">
              <a:rPr lang="fr-BE" smtClean="0"/>
              <a:t>‹#›</a:t>
            </a:fld>
            <a:endParaRPr lang="fr-BE"/>
          </a:p>
        </p:txBody>
      </p:sp>
      <p:pic>
        <p:nvPicPr>
          <p:cNvPr id="8" name="Espace réservé du contenu 5"/>
          <p:cNvPicPr>
            <a:picLocks noChangeAspect="1"/>
          </p:cNvPicPr>
          <p:nvPr/>
        </p:nvPicPr>
        <p:blipFill rotWithShape="1">
          <a:blip r:embed="rId2"/>
          <a:srcRect l="32241" r="31684"/>
          <a:stretch/>
        </p:blipFill>
        <p:spPr>
          <a:xfrm>
            <a:off x="113967" y="1308290"/>
            <a:ext cx="1139695" cy="432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25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feuille.jpg"/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" y="120362"/>
            <a:ext cx="8944164" cy="66011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6817"/>
          </a:xfrm>
        </p:spPr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Cadre 3"/>
          <p:cNvSpPr/>
          <p:nvPr/>
        </p:nvSpPr>
        <p:spPr>
          <a:xfrm>
            <a:off x="278108" y="307198"/>
            <a:ext cx="8546371" cy="6272379"/>
          </a:xfrm>
          <a:prstGeom prst="frame">
            <a:avLst>
              <a:gd name="adj1" fmla="val 1072"/>
            </a:avLst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81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BE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6817"/>
          </a:xfrm>
        </p:spPr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13967" y="5832252"/>
            <a:ext cx="1139695" cy="793329"/>
          </a:xfrm>
          <a:gradFill flip="none" rotWithShape="1">
            <a:gsLst>
              <a:gs pos="0">
                <a:srgbClr val="1F4C82"/>
              </a:gs>
              <a:gs pos="78000">
                <a:srgbClr val="2864AE"/>
              </a:gs>
            </a:gsLst>
            <a:lin ang="5400000" scaled="0"/>
            <a:tileRect/>
          </a:gradFill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F9EEB02A-5293-0E4E-9A69-19C8F792DB4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86783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6817"/>
          </a:xfrm>
        </p:spPr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43971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12" y="0"/>
            <a:ext cx="9252093" cy="6858000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605827" y="2270034"/>
            <a:ext cx="8229600" cy="1143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BE" smtClean="0"/>
              <a:t>Cliquez et modifiez le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92430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08800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226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5B"/>
            </a:gs>
            <a:gs pos="100000">
              <a:srgbClr val="173B66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 smtClean="0"/>
              <a:t>Cliquez et modifiez le titre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 smtClean="0"/>
              <a:t>Cliquez pour modifier les styles du texte du masque</a:t>
            </a:r>
          </a:p>
          <a:p>
            <a:pPr lvl="1"/>
            <a:r>
              <a:rPr lang="nl-BE" dirty="0" smtClean="0"/>
              <a:t>Deuxième niveau</a:t>
            </a:r>
          </a:p>
          <a:p>
            <a:pPr lvl="2"/>
            <a:r>
              <a:rPr lang="nl-BE" dirty="0" smtClean="0"/>
              <a:t>Troisième niveau</a:t>
            </a:r>
          </a:p>
          <a:p>
            <a:pPr lvl="3"/>
            <a:r>
              <a:rPr lang="nl-BE" dirty="0" smtClean="0"/>
              <a:t>Quatrième niveau</a:t>
            </a:r>
          </a:p>
          <a:p>
            <a:pPr lvl="4"/>
            <a:r>
              <a:rPr lang="nl-BE" dirty="0" smtClean="0"/>
              <a:t>Cinquième niveau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EB02A-5293-0E4E-9A69-19C8F792DB4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9443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v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26.png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microsoft.com/office/2007/relationships/hdphoto" Target="../media/hdphoto3.wdp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49.png"/><Relationship Id="rId5" Type="http://schemas.microsoft.com/office/2007/relationships/hdphoto" Target="../media/hdphoto4.wdp"/><Relationship Id="rId6" Type="http://schemas.openxmlformats.org/officeDocument/2006/relationships/image" Target="../media/image50.png"/><Relationship Id="rId7" Type="http://schemas.microsoft.com/office/2007/relationships/hdphoto" Target="../media/hdphoto5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1.wdp"/><Relationship Id="rId5" Type="http://schemas.openxmlformats.org/officeDocument/2006/relationships/image" Target="../media/image9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1.wdp"/><Relationship Id="rId5" Type="http://schemas.openxmlformats.org/officeDocument/2006/relationships/image" Target="../media/image9.jpeg"/><Relationship Id="rId6" Type="http://schemas.microsoft.com/office/2007/relationships/hdphoto" Target="../media/hdphoto2.wdp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1.wdp"/><Relationship Id="rId5" Type="http://schemas.openxmlformats.org/officeDocument/2006/relationships/image" Target="../media/image9.jpeg"/><Relationship Id="rId6" Type="http://schemas.microsoft.com/office/2007/relationships/hdphoto" Target="../media/hdphoto2.wdp"/><Relationship Id="rId7" Type="http://schemas.openxmlformats.org/officeDocument/2006/relationships/image" Target="../media/image10.png"/><Relationship Id="rId8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1.wdp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8" Type="http://schemas.openxmlformats.org/officeDocument/2006/relationships/image" Target="../media/image15.emf"/><Relationship Id="rId9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/>
          <p:cNvSpPr/>
          <p:nvPr/>
        </p:nvSpPr>
        <p:spPr>
          <a:xfrm>
            <a:off x="4138087" y="-4689"/>
            <a:ext cx="1607477" cy="15498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8667" y="1578978"/>
            <a:ext cx="8686760" cy="1470025"/>
          </a:xfrm>
        </p:spPr>
        <p:txBody>
          <a:bodyPr>
            <a:normAutofit fontScale="90000"/>
          </a:bodyPr>
          <a:lstStyle/>
          <a:p>
            <a:r>
              <a:rPr lang="fr-FR" sz="3600" b="1" dirty="0"/>
              <a:t>SIZE OF CANNULAE FOR EXTRACORPOREAL CO2 </a:t>
            </a:r>
            <a:r>
              <a:rPr lang="fr-FR" sz="3600" dirty="0"/>
              <a:t/>
            </a:r>
            <a:br>
              <a:rPr lang="fr-FR" sz="3600" dirty="0"/>
            </a:br>
            <a:r>
              <a:rPr lang="fr-FR" sz="3600" b="1" dirty="0"/>
              <a:t>REMOVAL THERAPIES 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8667" y="6003600"/>
            <a:ext cx="8965411" cy="806513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S. Habran, Th. </a:t>
            </a:r>
            <a:r>
              <a:rPr lang="en-US" sz="2400" dirty="0" err="1">
                <a:solidFill>
                  <a:schemeClr val="bg1"/>
                </a:solidFill>
              </a:rPr>
              <a:t>Desaive</a:t>
            </a:r>
            <a:r>
              <a:rPr lang="en-US" sz="2400" dirty="0">
                <a:solidFill>
                  <a:schemeClr val="bg1"/>
                </a:solidFill>
              </a:rPr>
              <a:t>, Ph. </a:t>
            </a:r>
            <a:r>
              <a:rPr lang="en-US" sz="2400" dirty="0" err="1">
                <a:solidFill>
                  <a:schemeClr val="bg1"/>
                </a:solidFill>
              </a:rPr>
              <a:t>Morimont</a:t>
            </a:r>
            <a:r>
              <a:rPr lang="en-US" sz="2400" dirty="0">
                <a:solidFill>
                  <a:schemeClr val="bg1"/>
                </a:solidFill>
              </a:rPr>
              <a:t>, B. </a:t>
            </a:r>
            <a:r>
              <a:rPr lang="en-US" sz="2400" dirty="0" err="1">
                <a:solidFill>
                  <a:schemeClr val="bg1"/>
                </a:solidFill>
              </a:rPr>
              <a:t>Lambermont</a:t>
            </a:r>
            <a:r>
              <a:rPr lang="en-US" sz="2400" dirty="0">
                <a:solidFill>
                  <a:schemeClr val="bg1"/>
                </a:solidFill>
              </a:rPr>
              <a:t> and P.C. </a:t>
            </a:r>
            <a:r>
              <a:rPr lang="en-US" sz="2400" dirty="0" err="1">
                <a:solidFill>
                  <a:schemeClr val="bg1"/>
                </a:solidFill>
              </a:rPr>
              <a:t>Dauby</a:t>
            </a:r>
            <a:endParaRPr lang="fr-BE" sz="2400" dirty="0">
              <a:solidFill>
                <a:schemeClr val="bg1"/>
              </a:solidFill>
            </a:endParaRPr>
          </a:p>
          <a:p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792" y="147684"/>
            <a:ext cx="1622319" cy="118435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417" y="10105"/>
            <a:ext cx="1766228" cy="146735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7583" y="168850"/>
            <a:ext cx="1567841" cy="89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55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66444" y="556617"/>
            <a:ext cx="7220356" cy="5853113"/>
          </a:xfrm>
        </p:spPr>
        <p:txBody>
          <a:bodyPr/>
          <a:lstStyle/>
          <a:p>
            <a:r>
              <a:rPr lang="fr-BE" dirty="0" smtClean="0">
                <a:uFill>
                  <a:solidFill>
                    <a:srgbClr val="008000"/>
                  </a:solidFill>
                </a:uFill>
              </a:rPr>
              <a:t>ECCO</a:t>
            </a:r>
            <a:r>
              <a:rPr lang="fr-BE" baseline="-25000" dirty="0" smtClean="0">
                <a:uFill>
                  <a:solidFill>
                    <a:srgbClr val="008000"/>
                  </a:solidFill>
                </a:uFill>
              </a:rPr>
              <a:t>2</a:t>
            </a:r>
            <a:r>
              <a:rPr lang="fr-BE" dirty="0" smtClean="0">
                <a:uFill>
                  <a:solidFill>
                    <a:srgbClr val="008000"/>
                  </a:solidFill>
                </a:uFill>
              </a:rPr>
              <a:t>R</a:t>
            </a:r>
          </a:p>
          <a:p>
            <a:pPr lvl="1"/>
            <a:r>
              <a:rPr lang="fr-BE" u="sng" dirty="0" smtClean="0">
                <a:uFill>
                  <a:solidFill>
                    <a:schemeClr val="accent3">
                      <a:lumMod val="60000"/>
                      <a:lumOff val="40000"/>
                    </a:schemeClr>
                  </a:solidFill>
                </a:uFill>
              </a:rPr>
              <a:t>Gas </a:t>
            </a:r>
            <a:r>
              <a:rPr lang="fr-BE" u="sng" dirty="0" smtClean="0">
                <a:uFill>
                  <a:solidFill>
                    <a:schemeClr val="accent3">
                      <a:lumMod val="60000"/>
                      <a:lumOff val="40000"/>
                    </a:schemeClr>
                  </a:solidFill>
                </a:uFill>
              </a:rPr>
              <a:t>side</a:t>
            </a:r>
            <a:endParaRPr lang="fr-BE" u="sng" dirty="0">
              <a:uFill>
                <a:solidFill>
                  <a:schemeClr val="accent3">
                    <a:lumMod val="60000"/>
                    <a:lumOff val="40000"/>
                  </a:schemeClr>
                </a:solidFill>
              </a:uFill>
            </a:endParaRPr>
          </a:p>
          <a:p>
            <a:endParaRPr lang="fr-BE" dirty="0" smtClean="0"/>
          </a:p>
          <a:p>
            <a:endParaRPr lang="fr-BE" dirty="0" smtClean="0"/>
          </a:p>
          <a:p>
            <a:endParaRPr lang="fr-BE" dirty="0"/>
          </a:p>
          <a:p>
            <a:pPr lvl="1"/>
            <a:r>
              <a:rPr lang="fr-BE" u="sng" dirty="0" smtClean="0">
                <a:uFill>
                  <a:solidFill>
                    <a:srgbClr val="004B00"/>
                  </a:solidFill>
                </a:uFill>
              </a:rPr>
              <a:t>Blood side</a:t>
            </a:r>
            <a:endParaRPr lang="fr-BE" u="sng" dirty="0">
              <a:uFill>
                <a:solidFill>
                  <a:srgbClr val="004B00"/>
                </a:solidFill>
              </a:u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10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232" y="2049623"/>
            <a:ext cx="2830201" cy="33105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40699" y="4346310"/>
            <a:ext cx="1569452" cy="523641"/>
          </a:xfrm>
          <a:prstGeom prst="rect">
            <a:avLst/>
          </a:prstGeom>
          <a:noFill/>
          <a:ln w="38100" cmpd="sng">
            <a:solidFill>
              <a:srgbClr val="004B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ogner un rectangle à un seul coin 7"/>
          <p:cNvSpPr/>
          <p:nvPr/>
        </p:nvSpPr>
        <p:spPr>
          <a:xfrm>
            <a:off x="5689552" y="4623371"/>
            <a:ext cx="1769919" cy="798419"/>
          </a:xfrm>
          <a:prstGeom prst="snip1Rect">
            <a:avLst>
              <a:gd name="adj" fmla="val 50000"/>
            </a:avLst>
          </a:prstGeom>
          <a:noFill/>
          <a:ln w="3810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" name="Imag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16" y="1757523"/>
            <a:ext cx="3822700" cy="584200"/>
          </a:xfrm>
          <a:prstGeom prst="rect">
            <a:avLst/>
          </a:prstGeom>
        </p:spPr>
      </p:pic>
      <p:pic>
        <p:nvPicPr>
          <p:cNvPr id="11" name="Imag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16" y="2506582"/>
            <a:ext cx="3352800" cy="584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16050" y="1712004"/>
            <a:ext cx="3932555" cy="1530520"/>
          </a:xfrm>
          <a:prstGeom prst="rect">
            <a:avLst/>
          </a:prstGeom>
          <a:noFill/>
          <a:ln w="3810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Imag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50" y="3990495"/>
            <a:ext cx="3860800" cy="584200"/>
          </a:xfrm>
          <a:prstGeom prst="rect">
            <a:avLst/>
          </a:prstGeom>
        </p:spPr>
      </p:pic>
      <p:pic>
        <p:nvPicPr>
          <p:cNvPr id="14" name="Image 1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50" y="4690282"/>
            <a:ext cx="3454400" cy="584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03434" y="3961369"/>
            <a:ext cx="4010406" cy="1423434"/>
          </a:xfrm>
          <a:prstGeom prst="rect">
            <a:avLst/>
          </a:prstGeom>
          <a:noFill/>
          <a:ln w="38100" cmpd="sng">
            <a:solidFill>
              <a:srgbClr val="004B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90740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66444" y="556617"/>
            <a:ext cx="7220356" cy="5853113"/>
          </a:xfrm>
        </p:spPr>
        <p:txBody>
          <a:bodyPr/>
          <a:lstStyle/>
          <a:p>
            <a:r>
              <a:rPr lang="fr-BE" dirty="0" smtClean="0">
                <a:uFill>
                  <a:solidFill>
                    <a:srgbClr val="008000"/>
                  </a:solidFill>
                </a:uFill>
              </a:rPr>
              <a:t>ECCO</a:t>
            </a:r>
            <a:r>
              <a:rPr lang="fr-BE" baseline="-25000" dirty="0" smtClean="0">
                <a:uFill>
                  <a:solidFill>
                    <a:srgbClr val="008000"/>
                  </a:solidFill>
                </a:uFill>
              </a:rPr>
              <a:t>2</a:t>
            </a:r>
            <a:r>
              <a:rPr lang="fr-BE" dirty="0" smtClean="0">
                <a:uFill>
                  <a:solidFill>
                    <a:srgbClr val="008000"/>
                  </a:solidFill>
                </a:uFill>
              </a:rPr>
              <a:t>R</a:t>
            </a:r>
          </a:p>
          <a:p>
            <a:pPr lvl="1"/>
            <a:r>
              <a:rPr lang="fr-BE" u="sng" dirty="0" smtClean="0">
                <a:uFill>
                  <a:solidFill>
                    <a:schemeClr val="accent3">
                      <a:lumMod val="60000"/>
                      <a:lumOff val="40000"/>
                    </a:schemeClr>
                  </a:solidFill>
                </a:uFill>
              </a:rPr>
              <a:t>Gaz side</a:t>
            </a:r>
            <a:endParaRPr lang="fr-BE" u="sng" dirty="0">
              <a:uFill>
                <a:solidFill>
                  <a:schemeClr val="accent3">
                    <a:lumMod val="60000"/>
                    <a:lumOff val="40000"/>
                  </a:schemeClr>
                </a:solidFill>
              </a:uFill>
            </a:endParaRPr>
          </a:p>
          <a:p>
            <a:endParaRPr lang="fr-BE" dirty="0" smtClean="0"/>
          </a:p>
          <a:p>
            <a:endParaRPr lang="fr-BE" dirty="0" smtClean="0"/>
          </a:p>
          <a:p>
            <a:endParaRPr lang="fr-BE" dirty="0"/>
          </a:p>
          <a:p>
            <a:pPr lvl="1"/>
            <a:r>
              <a:rPr lang="fr-BE" u="sng" dirty="0" smtClean="0">
                <a:uFill>
                  <a:solidFill>
                    <a:srgbClr val="004B00"/>
                  </a:solidFill>
                </a:uFill>
              </a:rPr>
              <a:t>Blood side</a:t>
            </a:r>
            <a:endParaRPr lang="fr-BE" u="sng" dirty="0">
              <a:uFill>
                <a:solidFill>
                  <a:srgbClr val="004B00"/>
                </a:solidFill>
              </a:u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11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232" y="2049623"/>
            <a:ext cx="2830201" cy="33105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40699" y="4346310"/>
            <a:ext cx="1569452" cy="523641"/>
          </a:xfrm>
          <a:prstGeom prst="rect">
            <a:avLst/>
          </a:prstGeom>
          <a:noFill/>
          <a:ln w="38100" cmpd="sng">
            <a:solidFill>
              <a:srgbClr val="004B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ogner un rectangle à un seul coin 7"/>
          <p:cNvSpPr/>
          <p:nvPr/>
        </p:nvSpPr>
        <p:spPr>
          <a:xfrm>
            <a:off x="5689552" y="4623371"/>
            <a:ext cx="1769919" cy="798419"/>
          </a:xfrm>
          <a:prstGeom prst="snip1Rect">
            <a:avLst>
              <a:gd name="adj" fmla="val 50000"/>
            </a:avLst>
          </a:prstGeom>
          <a:noFill/>
          <a:ln w="3810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" name="Imag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16" y="1757523"/>
            <a:ext cx="3822700" cy="584200"/>
          </a:xfrm>
          <a:prstGeom prst="rect">
            <a:avLst/>
          </a:prstGeom>
        </p:spPr>
      </p:pic>
      <p:pic>
        <p:nvPicPr>
          <p:cNvPr id="11" name="Imag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16" y="2506582"/>
            <a:ext cx="3352800" cy="584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16050" y="1712004"/>
            <a:ext cx="3932555" cy="1530520"/>
          </a:xfrm>
          <a:prstGeom prst="rect">
            <a:avLst/>
          </a:prstGeom>
          <a:noFill/>
          <a:ln w="3810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Imag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50" y="3990495"/>
            <a:ext cx="3860800" cy="584200"/>
          </a:xfrm>
          <a:prstGeom prst="rect">
            <a:avLst/>
          </a:prstGeom>
        </p:spPr>
      </p:pic>
      <p:pic>
        <p:nvPicPr>
          <p:cNvPr id="14" name="Image 1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50" y="4690282"/>
            <a:ext cx="3454400" cy="584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03434" y="3961369"/>
            <a:ext cx="4010406" cy="1423434"/>
          </a:xfrm>
          <a:prstGeom prst="rect">
            <a:avLst/>
          </a:prstGeom>
          <a:noFill/>
          <a:ln w="38100" cmpd="sng">
            <a:solidFill>
              <a:srgbClr val="004B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Ellipse 15"/>
          <p:cNvSpPr/>
          <p:nvPr/>
        </p:nvSpPr>
        <p:spPr>
          <a:xfrm>
            <a:off x="2569502" y="4982124"/>
            <a:ext cx="2500948" cy="40685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Ellipse 16"/>
          <p:cNvSpPr/>
          <p:nvPr/>
        </p:nvSpPr>
        <p:spPr>
          <a:xfrm>
            <a:off x="2648970" y="4283426"/>
            <a:ext cx="2827880" cy="40685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Ellipse 17"/>
          <p:cNvSpPr/>
          <p:nvPr/>
        </p:nvSpPr>
        <p:spPr>
          <a:xfrm>
            <a:off x="2648970" y="2803637"/>
            <a:ext cx="2500948" cy="40685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Ellipse 18"/>
          <p:cNvSpPr/>
          <p:nvPr/>
        </p:nvSpPr>
        <p:spPr>
          <a:xfrm>
            <a:off x="2801370" y="2049623"/>
            <a:ext cx="2827880" cy="40685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32031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12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t="2837" b="2540"/>
          <a:stretch/>
        </p:blipFill>
        <p:spPr>
          <a:xfrm>
            <a:off x="1335564" y="653437"/>
            <a:ext cx="7739306" cy="580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07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Oxygen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13</a:t>
            </a:fld>
            <a:endParaRPr lang="fr-BE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78" y="941067"/>
            <a:ext cx="4987128" cy="8226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t="2697" b="49635"/>
          <a:stretch/>
        </p:blipFill>
        <p:spPr>
          <a:xfrm>
            <a:off x="1396966" y="3197935"/>
            <a:ext cx="7591372" cy="28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14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14</a:t>
            </a:fld>
            <a:endParaRPr lang="fr-BE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52" y="505259"/>
            <a:ext cx="5075471" cy="604737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3329013" y="4549397"/>
            <a:ext cx="345231" cy="36987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Ellipse 8"/>
          <p:cNvSpPr/>
          <p:nvPr/>
        </p:nvSpPr>
        <p:spPr>
          <a:xfrm>
            <a:off x="3538618" y="5400738"/>
            <a:ext cx="493189" cy="40685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2061" t="4817" r="5920"/>
          <a:stretch/>
        </p:blipFill>
        <p:spPr>
          <a:xfrm>
            <a:off x="4907840" y="1955592"/>
            <a:ext cx="4028909" cy="36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80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CO</a:t>
            </a:r>
            <a:r>
              <a:rPr lang="fr-BE" baseline="-25000" dirty="0" smtClean="0"/>
              <a:t>2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15</a:t>
            </a:fld>
            <a:endParaRPr lang="fr-BE"/>
          </a:p>
        </p:txBody>
      </p:sp>
      <p:pic>
        <p:nvPicPr>
          <p:cNvPr id="8" name="Imag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35" y="969217"/>
            <a:ext cx="5746399" cy="33992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t="45635" b="2540"/>
          <a:stretch/>
        </p:blipFill>
        <p:spPr>
          <a:xfrm>
            <a:off x="1466444" y="3060364"/>
            <a:ext cx="7460245" cy="306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10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CO</a:t>
            </a:r>
            <a:r>
              <a:rPr lang="fr-BE" baseline="-25000" dirty="0" smtClean="0"/>
              <a:t>2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16</a:t>
            </a:fld>
            <a:endParaRPr lang="fr-BE"/>
          </a:p>
        </p:txBody>
      </p:sp>
      <p:pic>
        <p:nvPicPr>
          <p:cNvPr id="8" name="Imag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35" y="969217"/>
            <a:ext cx="5746399" cy="33992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t="45635" b="2540"/>
          <a:stretch/>
        </p:blipFill>
        <p:spPr>
          <a:xfrm>
            <a:off x="1466444" y="3060364"/>
            <a:ext cx="7460245" cy="306579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148" y="2021066"/>
            <a:ext cx="4706460" cy="46045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Imag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35" y="1452570"/>
            <a:ext cx="2770685" cy="35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95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66444" y="1139181"/>
            <a:ext cx="7220356" cy="3918806"/>
          </a:xfrm>
        </p:spPr>
        <p:txBody>
          <a:bodyPr/>
          <a:lstStyle/>
          <a:p>
            <a:r>
              <a:rPr lang="fr-BE" dirty="0" smtClean="0"/>
              <a:t>pH</a:t>
            </a:r>
            <a:endParaRPr lang="fr-BE" dirty="0"/>
          </a:p>
          <a:p>
            <a:pPr lvl="1"/>
            <a:endParaRPr lang="fr-BE" dirty="0" smtClean="0"/>
          </a:p>
          <a:p>
            <a:pPr lvl="1"/>
            <a:endParaRPr lang="fr-BE" dirty="0" smtClean="0"/>
          </a:p>
          <a:p>
            <a:pPr marL="457200" lvl="1" indent="0">
              <a:buNone/>
            </a:pPr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17</a:t>
            </a:fld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3896179" y="1690408"/>
            <a:ext cx="357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chemeClr val="bg1"/>
                </a:solidFill>
              </a:rPr>
              <a:t>⇌</a:t>
            </a:r>
            <a:endParaRPr lang="fr-BE" sz="2800" b="1" dirty="0">
              <a:solidFill>
                <a:schemeClr val="bg1"/>
              </a:solidFill>
            </a:endParaRPr>
          </a:p>
        </p:txBody>
      </p:sp>
      <p:pic>
        <p:nvPicPr>
          <p:cNvPr id="6" name="Imag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281" y="1834059"/>
            <a:ext cx="3748224" cy="281117"/>
          </a:xfrm>
          <a:prstGeom prst="rect">
            <a:avLst/>
          </a:prstGeom>
        </p:spPr>
      </p:pic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155" y="2176640"/>
            <a:ext cx="4266862" cy="640873"/>
          </a:xfrm>
          <a:prstGeom prst="rect">
            <a:avLst/>
          </a:prstGeom>
        </p:spPr>
      </p:pic>
      <p:pic>
        <p:nvPicPr>
          <p:cNvPr id="10" name="Imag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280" y="2971727"/>
            <a:ext cx="2922142" cy="37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58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66444" y="808221"/>
            <a:ext cx="7220356" cy="566539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Validation</a:t>
            </a:r>
          </a:p>
          <a:p>
            <a:pPr marL="0" indent="0">
              <a:buNone/>
            </a:pPr>
            <a:endParaRPr lang="fr-BE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Data</a:t>
            </a:r>
          </a:p>
          <a:p>
            <a:pPr lvl="1"/>
            <a:r>
              <a:rPr lang="fr-BE" sz="2400" dirty="0" smtClean="0"/>
              <a:t>Weight</a:t>
            </a:r>
          </a:p>
          <a:p>
            <a:pPr lvl="1"/>
            <a:r>
              <a:rPr lang="fr-BE" sz="2400" dirty="0" smtClean="0"/>
              <a:t>Cardiac output</a:t>
            </a:r>
          </a:p>
          <a:p>
            <a:pPr lvl="1"/>
            <a:r>
              <a:rPr lang="fr-BE" sz="2400" dirty="0" smtClean="0"/>
              <a:t>Tidal volume</a:t>
            </a:r>
          </a:p>
          <a:p>
            <a:pPr lvl="1"/>
            <a:r>
              <a:rPr lang="fr-BE" sz="2400" dirty="0" smtClean="0"/>
              <a:t>Respiratory frequency</a:t>
            </a:r>
          </a:p>
          <a:p>
            <a:pPr lvl="1"/>
            <a:r>
              <a:rPr lang="fr-BE" sz="2400" dirty="0" smtClean="0"/>
              <a:t>Arterial and venous blood samples</a:t>
            </a:r>
          </a:p>
          <a:p>
            <a:pPr marL="457200" lvl="1" indent="0">
              <a:buNone/>
            </a:pPr>
            <a:r>
              <a:rPr lang="fr-BE" sz="2400" dirty="0" smtClean="0"/>
              <a:t>=&gt; </a:t>
            </a:r>
            <a:r>
              <a:rPr lang="fr-BE" dirty="0"/>
              <a:t>S</a:t>
            </a:r>
            <a:r>
              <a:rPr lang="fr-BE" dirty="0" smtClean="0"/>
              <a:t>pecific to the subject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18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6" b="90313" l="1077" r="98000"/>
                    </a14:imgEffect>
                  </a14:imgLayer>
                </a14:imgProps>
              </a:ext>
            </a:extLst>
          </a:blip>
          <a:srcRect t="-1" b="2459"/>
          <a:stretch/>
        </p:blipFill>
        <p:spPr>
          <a:xfrm>
            <a:off x="6275294" y="2360711"/>
            <a:ext cx="2651389" cy="203314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825481" y="4203073"/>
            <a:ext cx="393737" cy="51165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7836" y="2556441"/>
            <a:ext cx="406399" cy="40639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540763" y="2949522"/>
            <a:ext cx="393737" cy="51165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7"/>
          <a:srcRect l="51949" t="37889" r="26923" b="39515"/>
          <a:stretch/>
        </p:blipFill>
        <p:spPr>
          <a:xfrm>
            <a:off x="5254441" y="3455985"/>
            <a:ext cx="976030" cy="771891"/>
          </a:xfrm>
          <a:prstGeom prst="rect">
            <a:avLst/>
          </a:prstGeom>
        </p:spPr>
      </p:pic>
      <p:cxnSp>
        <p:nvCxnSpPr>
          <p:cNvPr id="14" name="Connecteur droit avec flèche 13"/>
          <p:cNvCxnSpPr>
            <a:stCxn id="10" idx="3"/>
          </p:cNvCxnSpPr>
          <p:nvPr/>
        </p:nvCxnSpPr>
        <p:spPr>
          <a:xfrm>
            <a:off x="4004235" y="2759641"/>
            <a:ext cx="366058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11" idx="0"/>
          </p:cNvCxnSpPr>
          <p:nvPr/>
        </p:nvCxnSpPr>
        <p:spPr>
          <a:xfrm flipV="1">
            <a:off x="4993461" y="2962840"/>
            <a:ext cx="2217273" cy="2425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12" idx="3"/>
          </p:cNvCxnSpPr>
          <p:nvPr/>
        </p:nvCxnSpPr>
        <p:spPr>
          <a:xfrm>
            <a:off x="6230471" y="3841931"/>
            <a:ext cx="508000" cy="1324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stCxn id="9" idx="0"/>
          </p:cNvCxnSpPr>
          <p:nvPr/>
        </p:nvCxnSpPr>
        <p:spPr>
          <a:xfrm flipV="1">
            <a:off x="7278179" y="3841932"/>
            <a:ext cx="610762" cy="6169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940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19</a:t>
            </a:fld>
            <a:endParaRPr lang="fr-BE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3967" y="273050"/>
            <a:ext cx="8572833" cy="866131"/>
          </a:xfrm>
        </p:spPr>
        <p:txBody>
          <a:bodyPr>
            <a:normAutofit/>
          </a:bodyPr>
          <a:lstStyle/>
          <a:p>
            <a:pPr algn="ctr"/>
            <a:r>
              <a:rPr lang="fr-BE" sz="4400" dirty="0" smtClean="0"/>
              <a:t>Results</a:t>
            </a:r>
            <a:endParaRPr lang="fr-BE" sz="4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116" y="1291581"/>
            <a:ext cx="7099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08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Introduction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01638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Result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20</a:t>
            </a:fld>
            <a:endParaRPr lang="fr-BE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114" y="1291581"/>
            <a:ext cx="7099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46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Results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21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396" y="4061334"/>
            <a:ext cx="3965080" cy="254073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354" y="4181151"/>
            <a:ext cx="3320384" cy="242091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096" y="1237501"/>
            <a:ext cx="3096773" cy="22360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9354" y="1139181"/>
            <a:ext cx="2683095" cy="235359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489890" y="868169"/>
            <a:ext cx="642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chemeClr val="bg1"/>
                </a:solidFill>
              </a:rPr>
              <a:t>Pig 1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86396" y="369942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chemeClr val="bg1"/>
                </a:solidFill>
              </a:rPr>
              <a:t>Pig 2</a:t>
            </a:r>
            <a:endParaRPr lang="fr-B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482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Results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22</a:t>
            </a:fld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1489890" y="61712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chemeClr val="bg1"/>
                </a:solidFill>
              </a:rPr>
              <a:t>Pig 2</a:t>
            </a:r>
            <a:endParaRPr lang="fr-BE" b="1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131" y="1268065"/>
            <a:ext cx="7099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16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Results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23</a:t>
            </a:fld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1489890" y="61712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chemeClr val="bg1"/>
                </a:solidFill>
              </a:rPr>
              <a:t>Pig 2</a:t>
            </a:r>
            <a:endParaRPr lang="fr-BE" b="1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595" y="1268065"/>
            <a:ext cx="7099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56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Results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24</a:t>
            </a:fld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1489890" y="61712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chemeClr val="bg1"/>
                </a:solidFill>
              </a:rPr>
              <a:t>Pig 2</a:t>
            </a:r>
            <a:endParaRPr lang="fr-BE" b="1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131" y="1268065"/>
            <a:ext cx="70866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9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Results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25</a:t>
            </a:fld>
            <a:endParaRPr lang="fr-BE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388" y="1149421"/>
            <a:ext cx="7414152" cy="5476160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5582842" y="4888516"/>
            <a:ext cx="467234" cy="468208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/>
          <p:cNvSpPr txBox="1"/>
          <p:nvPr/>
        </p:nvSpPr>
        <p:spPr>
          <a:xfrm>
            <a:off x="1489890" y="617129"/>
            <a:ext cx="642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chemeClr val="bg1"/>
                </a:solidFill>
              </a:rPr>
              <a:t>Pig 1</a:t>
            </a:r>
            <a:endParaRPr lang="fr-B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268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/>
          <a:srcRect t="50208"/>
          <a:stretch/>
        </p:blipFill>
        <p:spPr>
          <a:xfrm>
            <a:off x="1315917" y="1797754"/>
            <a:ext cx="3789628" cy="382137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Results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26</a:t>
            </a:fld>
            <a:endParaRPr lang="fr-BE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t="50208"/>
          <a:stretch/>
        </p:blipFill>
        <p:spPr>
          <a:xfrm>
            <a:off x="5191827" y="1797754"/>
            <a:ext cx="3789627" cy="382137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8" name="Connecteur droit 7"/>
          <p:cNvCxnSpPr/>
          <p:nvPr/>
        </p:nvCxnSpPr>
        <p:spPr>
          <a:xfrm>
            <a:off x="6447313" y="3989886"/>
            <a:ext cx="0" cy="1333758"/>
          </a:xfrm>
          <a:prstGeom prst="line">
            <a:avLst/>
          </a:prstGeom>
          <a:ln>
            <a:solidFill>
              <a:srgbClr val="008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2560924" y="3977365"/>
            <a:ext cx="0" cy="1333758"/>
          </a:xfrm>
          <a:prstGeom prst="line">
            <a:avLst/>
          </a:prstGeom>
          <a:ln>
            <a:solidFill>
              <a:srgbClr val="008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H="1">
            <a:off x="1730462" y="4684528"/>
            <a:ext cx="1252646" cy="0"/>
          </a:xfrm>
          <a:prstGeom prst="line">
            <a:avLst/>
          </a:prstGeom>
          <a:ln>
            <a:solidFill>
              <a:srgbClr val="008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H="1">
            <a:off x="5571353" y="5117772"/>
            <a:ext cx="1252646" cy="0"/>
          </a:xfrm>
          <a:prstGeom prst="line">
            <a:avLst/>
          </a:prstGeom>
          <a:ln>
            <a:solidFill>
              <a:srgbClr val="008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2416361" y="5254576"/>
            <a:ext cx="287528" cy="287559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Ellipse 16"/>
          <p:cNvSpPr/>
          <p:nvPr/>
        </p:nvSpPr>
        <p:spPr>
          <a:xfrm>
            <a:off x="6303549" y="5252186"/>
            <a:ext cx="287528" cy="287559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Espace réservé du contenu 2"/>
          <p:cNvSpPr>
            <a:spLocks noGrp="1"/>
          </p:cNvSpPr>
          <p:nvPr>
            <p:ph idx="1"/>
          </p:nvPr>
        </p:nvSpPr>
        <p:spPr>
          <a:xfrm>
            <a:off x="1488479" y="488969"/>
            <a:ext cx="7220356" cy="121483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Blood pressure has to be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&gt; -50 mmHg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&lt; 300 mmHg</a:t>
            </a:r>
            <a:endParaRPr lang="fr-BE" dirty="0" smtClean="0"/>
          </a:p>
        </p:txBody>
      </p:sp>
      <p:sp>
        <p:nvSpPr>
          <p:cNvPr id="19" name="Ellipse 18"/>
          <p:cNvSpPr/>
          <p:nvPr/>
        </p:nvSpPr>
        <p:spPr>
          <a:xfrm>
            <a:off x="3739282" y="5421378"/>
            <a:ext cx="407331" cy="24198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Ellipse 19"/>
          <p:cNvSpPr/>
          <p:nvPr/>
        </p:nvSpPr>
        <p:spPr>
          <a:xfrm>
            <a:off x="7605119" y="5441537"/>
            <a:ext cx="407331" cy="24198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ZoneTexte 20"/>
          <p:cNvSpPr txBox="1"/>
          <p:nvPr/>
        </p:nvSpPr>
        <p:spPr>
          <a:xfrm>
            <a:off x="4672334" y="5999995"/>
            <a:ext cx="1451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solidFill>
                  <a:srgbClr val="FF0000"/>
                </a:solidFill>
              </a:rPr>
              <a:t>≠ of blood</a:t>
            </a:r>
            <a:endParaRPr lang="fr-BE" sz="2400" dirty="0">
              <a:solidFill>
                <a:srgbClr val="FF0000"/>
              </a:solidFill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928" y="5976031"/>
            <a:ext cx="699326" cy="60631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168" y="5976031"/>
            <a:ext cx="699326" cy="606316"/>
          </a:xfrm>
          <a:prstGeom prst="rect">
            <a:avLst/>
          </a:prstGeom>
        </p:spPr>
      </p:pic>
      <p:cxnSp>
        <p:nvCxnSpPr>
          <p:cNvPr id="26" name="Connecteur droit avec flèche 25"/>
          <p:cNvCxnSpPr>
            <a:stCxn id="23" idx="0"/>
          </p:cNvCxnSpPr>
          <p:nvPr/>
        </p:nvCxnSpPr>
        <p:spPr>
          <a:xfrm flipH="1" flipV="1">
            <a:off x="4020928" y="5683524"/>
            <a:ext cx="349663" cy="29250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24" idx="0"/>
            <a:endCxn id="20" idx="3"/>
          </p:cNvCxnSpPr>
          <p:nvPr/>
        </p:nvCxnSpPr>
        <p:spPr>
          <a:xfrm flipV="1">
            <a:off x="6451831" y="5648086"/>
            <a:ext cx="1212940" cy="3279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22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Conclusions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27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208" y="1371530"/>
            <a:ext cx="2497357" cy="292119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0741" y="1981918"/>
            <a:ext cx="2250706" cy="224070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/>
          <a:srcRect l="12247" t="5398" r="18101" b="5865"/>
          <a:stretch/>
        </p:blipFill>
        <p:spPr>
          <a:xfrm>
            <a:off x="2145365" y="4475496"/>
            <a:ext cx="3008442" cy="215008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3141" y="4384878"/>
            <a:ext cx="2250706" cy="224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80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Limitations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28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208" y="1371530"/>
            <a:ext cx="2497357" cy="292119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l="12247" t="5398" r="18101" b="5865"/>
          <a:stretch/>
        </p:blipFill>
        <p:spPr>
          <a:xfrm>
            <a:off x="2145365" y="4475496"/>
            <a:ext cx="3008442" cy="215008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115522" y="2272489"/>
            <a:ext cx="755135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BE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fr-BE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115522" y="4792694"/>
            <a:ext cx="755135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BE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fr-BE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1068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5827" y="2883867"/>
            <a:ext cx="8229600" cy="1143000"/>
          </a:xfrm>
        </p:spPr>
        <p:txBody>
          <a:bodyPr/>
          <a:lstStyle/>
          <a:p>
            <a:r>
              <a:rPr lang="fr-BE" dirty="0" smtClean="0"/>
              <a:t>Thank you for your attention</a:t>
            </a:r>
            <a:endParaRPr lang="fr-BE" dirty="0"/>
          </a:p>
        </p:txBody>
      </p:sp>
      <p:sp>
        <p:nvSpPr>
          <p:cNvPr id="3" name="ZoneTexte 2"/>
          <p:cNvSpPr txBox="1"/>
          <p:nvPr/>
        </p:nvSpPr>
        <p:spPr>
          <a:xfrm>
            <a:off x="4512663" y="5842001"/>
            <a:ext cx="4536088" cy="46166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>
                <a:solidFill>
                  <a:srgbClr val="FFFFFF"/>
                </a:solidFill>
              </a:rPr>
              <a:t>E-mail: simon.habran@ulg.ac.be</a:t>
            </a:r>
            <a:endParaRPr lang="fr-BE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624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Introduction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3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8966" r="26431" b="23024"/>
          <a:stretch/>
        </p:blipFill>
        <p:spPr>
          <a:xfrm>
            <a:off x="2985300" y="611446"/>
            <a:ext cx="2929914" cy="14858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330653" y="2248173"/>
            <a:ext cx="238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i="1" dirty="0" smtClean="0">
                <a:solidFill>
                  <a:srgbClr val="FF0000"/>
                </a:solidFill>
              </a:rPr>
              <a:t>Intensive care unit</a:t>
            </a:r>
            <a:endParaRPr lang="fr-BE" sz="2000" b="1" i="1" dirty="0">
              <a:solidFill>
                <a:srgbClr val="FF00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4269" r="19557"/>
          <a:stretch/>
        </p:blipFill>
        <p:spPr>
          <a:xfrm>
            <a:off x="2985300" y="2983432"/>
            <a:ext cx="2939701" cy="3718337"/>
          </a:xfrm>
          <a:prstGeom prst="rect">
            <a:avLst/>
          </a:prstGeom>
        </p:spPr>
      </p:pic>
      <p:sp>
        <p:nvSpPr>
          <p:cNvPr id="6" name="Flèche vers le bas 5"/>
          <p:cNvSpPr/>
          <p:nvPr/>
        </p:nvSpPr>
        <p:spPr>
          <a:xfrm>
            <a:off x="4016676" y="2648283"/>
            <a:ext cx="835365" cy="67029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ZoneTexte 10"/>
          <p:cNvSpPr txBox="1"/>
          <p:nvPr/>
        </p:nvSpPr>
        <p:spPr>
          <a:xfrm>
            <a:off x="2749550" y="105328"/>
            <a:ext cx="3965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i="1" dirty="0" smtClean="0">
                <a:solidFill>
                  <a:srgbClr val="FF0000"/>
                </a:solidFill>
              </a:rPr>
              <a:t>Pulmonary insufficiency</a:t>
            </a:r>
            <a:endParaRPr lang="fr-BE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596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Introduction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4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8966" r="26431" b="23024"/>
          <a:stretch/>
        </p:blipFill>
        <p:spPr>
          <a:xfrm>
            <a:off x="2985300" y="611446"/>
            <a:ext cx="2929914" cy="14858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749550" y="105328"/>
            <a:ext cx="3965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i="1" dirty="0" smtClean="0">
                <a:solidFill>
                  <a:srgbClr val="FF0000"/>
                </a:solidFill>
              </a:rPr>
              <a:t>Pulmonary insufficiency</a:t>
            </a:r>
            <a:endParaRPr lang="fr-BE" sz="2800" b="1" i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330653" y="2248173"/>
            <a:ext cx="238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i="1" dirty="0" smtClean="0">
                <a:solidFill>
                  <a:srgbClr val="FF0000"/>
                </a:solidFill>
              </a:rPr>
              <a:t>Intensive care unit</a:t>
            </a:r>
            <a:endParaRPr lang="fr-BE" sz="2000" b="1" i="1" dirty="0">
              <a:solidFill>
                <a:srgbClr val="FF00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4269" r="19557"/>
          <a:stretch/>
        </p:blipFill>
        <p:spPr>
          <a:xfrm>
            <a:off x="2985300" y="2983432"/>
            <a:ext cx="2939701" cy="3718337"/>
          </a:xfrm>
          <a:prstGeom prst="rect">
            <a:avLst/>
          </a:prstGeom>
        </p:spPr>
      </p:pic>
      <p:sp>
        <p:nvSpPr>
          <p:cNvPr id="6" name="Flèche vers le bas 5"/>
          <p:cNvSpPr/>
          <p:nvPr/>
        </p:nvSpPr>
        <p:spPr>
          <a:xfrm>
            <a:off x="4016676" y="2648283"/>
            <a:ext cx="835365" cy="67029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/>
          <a:srcRect l="39031" t="37889" r="26923" b="30904"/>
          <a:stretch/>
        </p:blipFill>
        <p:spPr>
          <a:xfrm>
            <a:off x="3386763" y="3318580"/>
            <a:ext cx="1980432" cy="134238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014136" y="3454958"/>
            <a:ext cx="2252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i="1" dirty="0" smtClean="0">
                <a:solidFill>
                  <a:srgbClr val="FF0000"/>
                </a:solidFill>
              </a:rPr>
              <a:t>Protective ventilation</a:t>
            </a:r>
            <a:endParaRPr lang="fr-BE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53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Introduction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5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8966" r="26431" b="23024"/>
          <a:stretch/>
        </p:blipFill>
        <p:spPr>
          <a:xfrm>
            <a:off x="2985300" y="611446"/>
            <a:ext cx="2929914" cy="14858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749550" y="105328"/>
            <a:ext cx="3965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i="1" dirty="0" smtClean="0">
                <a:solidFill>
                  <a:srgbClr val="FF0000"/>
                </a:solidFill>
              </a:rPr>
              <a:t>Pulmonary insufficiency</a:t>
            </a:r>
            <a:endParaRPr lang="fr-BE" sz="2800" b="1" i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330653" y="2248173"/>
            <a:ext cx="238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i="1" dirty="0" smtClean="0">
                <a:solidFill>
                  <a:srgbClr val="FF0000"/>
                </a:solidFill>
              </a:rPr>
              <a:t>Intensive care unit</a:t>
            </a:r>
            <a:endParaRPr lang="fr-BE" sz="2000" b="1" i="1" dirty="0">
              <a:solidFill>
                <a:srgbClr val="FF00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4269" r="19557"/>
          <a:stretch/>
        </p:blipFill>
        <p:spPr>
          <a:xfrm>
            <a:off x="2985300" y="2983432"/>
            <a:ext cx="2939701" cy="3718337"/>
          </a:xfrm>
          <a:prstGeom prst="rect">
            <a:avLst/>
          </a:prstGeom>
        </p:spPr>
      </p:pic>
      <p:sp>
        <p:nvSpPr>
          <p:cNvPr id="6" name="Flèche vers le bas 5"/>
          <p:cNvSpPr/>
          <p:nvPr/>
        </p:nvSpPr>
        <p:spPr>
          <a:xfrm>
            <a:off x="4016676" y="2648283"/>
            <a:ext cx="835365" cy="67029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/>
          <a:srcRect l="39031" t="37889" r="26923" b="30904"/>
          <a:stretch/>
        </p:blipFill>
        <p:spPr>
          <a:xfrm>
            <a:off x="3386763" y="3318580"/>
            <a:ext cx="1980432" cy="1342385"/>
          </a:xfrm>
          <a:prstGeom prst="rect">
            <a:avLst/>
          </a:prstGeom>
        </p:spPr>
      </p:pic>
      <p:pic>
        <p:nvPicPr>
          <p:cNvPr id="12" name="Image 11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33" y="4585976"/>
            <a:ext cx="2973448" cy="2115793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FF0000"/>
            </a:solidFill>
          </a:ln>
        </p:spPr>
      </p:pic>
      <p:sp>
        <p:nvSpPr>
          <p:cNvPr id="13" name="ZoneTexte 12"/>
          <p:cNvSpPr txBox="1"/>
          <p:nvPr/>
        </p:nvSpPr>
        <p:spPr>
          <a:xfrm>
            <a:off x="6145919" y="5355198"/>
            <a:ext cx="2252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i="1" dirty="0" smtClean="0">
                <a:solidFill>
                  <a:srgbClr val="FF0000"/>
                </a:solidFill>
              </a:rPr>
              <a:t>ECCO</a:t>
            </a:r>
            <a:r>
              <a:rPr lang="fr-BE" sz="2800" b="1" i="1" baseline="-25000" dirty="0" smtClean="0">
                <a:solidFill>
                  <a:srgbClr val="FF0000"/>
                </a:solidFill>
              </a:rPr>
              <a:t>2</a:t>
            </a:r>
            <a:r>
              <a:rPr lang="fr-BE" sz="2800" b="1" i="1" dirty="0" smtClean="0">
                <a:solidFill>
                  <a:srgbClr val="FF0000"/>
                </a:solidFill>
              </a:rPr>
              <a:t>R</a:t>
            </a:r>
            <a:endParaRPr lang="fr-BE" sz="2800" b="1" i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014136" y="3454958"/>
            <a:ext cx="2252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i="1" dirty="0" smtClean="0">
                <a:solidFill>
                  <a:srgbClr val="FF0000"/>
                </a:solidFill>
              </a:rPr>
              <a:t>Protective ventilation</a:t>
            </a:r>
            <a:endParaRPr lang="fr-BE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63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Introduction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6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8966" r="26431" b="23024"/>
          <a:stretch/>
        </p:blipFill>
        <p:spPr>
          <a:xfrm>
            <a:off x="2985300" y="611446"/>
            <a:ext cx="2929914" cy="14858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749550" y="105328"/>
            <a:ext cx="3965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i="1" dirty="0" smtClean="0">
                <a:solidFill>
                  <a:srgbClr val="FF0000"/>
                </a:solidFill>
              </a:rPr>
              <a:t>Pulmonary insufficiency</a:t>
            </a:r>
            <a:endParaRPr lang="fr-BE" sz="2800" b="1" i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330653" y="2248173"/>
            <a:ext cx="238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i="1" dirty="0" smtClean="0">
                <a:solidFill>
                  <a:srgbClr val="FF0000"/>
                </a:solidFill>
              </a:rPr>
              <a:t>Intensive care unit</a:t>
            </a:r>
            <a:endParaRPr lang="fr-BE" sz="2000" b="1" i="1" dirty="0">
              <a:solidFill>
                <a:srgbClr val="FF0000"/>
              </a:solidFill>
            </a:endParaRPr>
          </a:p>
        </p:txBody>
      </p:sp>
      <p:sp>
        <p:nvSpPr>
          <p:cNvPr id="6" name="Flèche vers le bas 5"/>
          <p:cNvSpPr/>
          <p:nvPr/>
        </p:nvSpPr>
        <p:spPr>
          <a:xfrm>
            <a:off x="4016676" y="2648283"/>
            <a:ext cx="835365" cy="67029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024" y="3695666"/>
            <a:ext cx="2929915" cy="292991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595217" y="3208932"/>
            <a:ext cx="1840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FF0000"/>
                </a:solidFill>
              </a:rPr>
              <a:t> Recovery</a:t>
            </a:r>
            <a:endParaRPr lang="fr-BE" sz="2800" b="1" dirty="0">
              <a:solidFill>
                <a:srgbClr val="FF0000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4855" y="3416486"/>
            <a:ext cx="2286000" cy="2197100"/>
          </a:xfrm>
          <a:prstGeom prst="rect">
            <a:avLst/>
          </a:prstGeom>
        </p:spPr>
      </p:pic>
      <p:cxnSp>
        <p:nvCxnSpPr>
          <p:cNvPr id="17" name="Connecteur droit 16"/>
          <p:cNvCxnSpPr/>
          <p:nvPr/>
        </p:nvCxnSpPr>
        <p:spPr>
          <a:xfrm>
            <a:off x="6536914" y="3511573"/>
            <a:ext cx="2173941" cy="211583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6424855" y="3511573"/>
            <a:ext cx="2286000" cy="2051308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47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Introduction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80894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8</a:t>
            </a:fld>
            <a:endParaRPr lang="fr-BE"/>
          </a:p>
        </p:txBody>
      </p:sp>
      <p:pic>
        <p:nvPicPr>
          <p:cNvPr id="5" name="Image 4" descr="SchemaRespi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130" y="3078678"/>
            <a:ext cx="2445050" cy="13709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895" y="1321283"/>
            <a:ext cx="4324905" cy="505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08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9</a:t>
            </a:fld>
            <a:endParaRPr lang="fr-BE"/>
          </a:p>
        </p:txBody>
      </p:sp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1466444" y="556617"/>
            <a:ext cx="7220356" cy="5853113"/>
          </a:xfrm>
        </p:spPr>
        <p:txBody>
          <a:bodyPr>
            <a:normAutofit/>
          </a:bodyPr>
          <a:lstStyle/>
          <a:p>
            <a:r>
              <a:rPr lang="fr-BE" u="sng" dirty="0" smtClean="0">
                <a:uFill>
                  <a:solidFill>
                    <a:srgbClr val="FF0000"/>
                  </a:solidFill>
                </a:uFill>
              </a:rPr>
              <a:t>Lungs</a:t>
            </a:r>
          </a:p>
          <a:p>
            <a:endParaRPr lang="fr-BE" u="sng" dirty="0">
              <a:uFill>
                <a:solidFill>
                  <a:srgbClr val="FF0000"/>
                </a:solidFill>
              </a:uFill>
            </a:endParaRPr>
          </a:p>
          <a:p>
            <a:endParaRPr lang="fr-BE" u="sng" dirty="0" smtClean="0">
              <a:uFill>
                <a:solidFill>
                  <a:srgbClr val="FF0000"/>
                </a:solidFill>
              </a:uFill>
            </a:endParaRPr>
          </a:p>
          <a:p>
            <a:endParaRPr lang="fr-BE" u="sng" dirty="0" smtClean="0">
              <a:uFill>
                <a:solidFill>
                  <a:srgbClr val="000090"/>
                </a:solidFill>
              </a:uFill>
            </a:endParaRPr>
          </a:p>
          <a:p>
            <a:pPr marL="0" indent="0">
              <a:buNone/>
            </a:pPr>
            <a:endParaRPr lang="fr-BE" u="sng" dirty="0">
              <a:uFill>
                <a:solidFill>
                  <a:srgbClr val="000090"/>
                </a:solidFill>
              </a:uFill>
            </a:endParaRPr>
          </a:p>
          <a:p>
            <a:endParaRPr lang="fr-BE" u="sng" dirty="0" smtClean="0">
              <a:uFill>
                <a:solidFill>
                  <a:srgbClr val="000090"/>
                </a:solidFill>
              </a:uFill>
            </a:endParaRPr>
          </a:p>
          <a:p>
            <a:endParaRPr lang="fr-BE" u="sng" dirty="0">
              <a:uFill>
                <a:solidFill>
                  <a:srgbClr val="000090"/>
                </a:solidFill>
              </a:uFill>
            </a:endParaRPr>
          </a:p>
          <a:p>
            <a:r>
              <a:rPr lang="fr-BE" u="sng" dirty="0" smtClean="0">
                <a:uFill>
                  <a:solidFill>
                    <a:srgbClr val="000090"/>
                  </a:solidFill>
                </a:uFill>
              </a:rPr>
              <a:t>Tissues</a:t>
            </a:r>
          </a:p>
          <a:p>
            <a:pPr marL="0" indent="0">
              <a:buNone/>
            </a:pPr>
            <a:endParaRPr lang="fr-BE" u="sng" dirty="0" smtClean="0">
              <a:uFill>
                <a:solidFill>
                  <a:srgbClr val="000090"/>
                </a:solidFill>
              </a:uFill>
            </a:endParaRPr>
          </a:p>
          <a:p>
            <a:pPr marL="0" indent="0">
              <a:buNone/>
            </a:pPr>
            <a:endParaRPr lang="fr-BE" u="sng" dirty="0">
              <a:uFill>
                <a:solidFill>
                  <a:srgbClr val="008000"/>
                </a:solidFill>
              </a:uFill>
            </a:endParaRPr>
          </a:p>
          <a:p>
            <a:endParaRPr lang="fr-BE" u="sng" dirty="0" smtClean="0">
              <a:uFill>
                <a:solidFill>
                  <a:srgbClr val="008000"/>
                </a:solidFill>
              </a:uFill>
            </a:endParaRPr>
          </a:p>
          <a:p>
            <a:endParaRPr lang="fr-BE" u="sng" dirty="0">
              <a:uFill>
                <a:solidFill>
                  <a:srgbClr val="008000"/>
                </a:solidFill>
              </a:uFill>
            </a:endParaRPr>
          </a:p>
          <a:p>
            <a:pPr marL="0" indent="0">
              <a:buNone/>
            </a:pPr>
            <a:endParaRPr lang="fr-BE" u="sng" dirty="0">
              <a:uFill>
                <a:solidFill>
                  <a:srgbClr val="008000"/>
                </a:solidFill>
              </a:uFill>
            </a:endParaRPr>
          </a:p>
        </p:txBody>
      </p:sp>
      <p:pic>
        <p:nvPicPr>
          <p:cNvPr id="19" name="Image 1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1295748"/>
            <a:ext cx="6807200" cy="254000"/>
          </a:xfrm>
          <a:prstGeom prst="rect">
            <a:avLst/>
          </a:prstGeom>
        </p:spPr>
      </p:pic>
      <p:pic>
        <p:nvPicPr>
          <p:cNvPr id="20" name="Imag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1668623"/>
            <a:ext cx="6121400" cy="254000"/>
          </a:xfrm>
          <a:prstGeom prst="rect">
            <a:avLst/>
          </a:prstGeom>
        </p:spPr>
      </p:pic>
      <p:pic>
        <p:nvPicPr>
          <p:cNvPr id="21" name="Image 2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2234558"/>
            <a:ext cx="3251200" cy="215900"/>
          </a:xfrm>
          <a:prstGeom prst="rect">
            <a:avLst/>
          </a:prstGeom>
        </p:spPr>
      </p:pic>
      <p:pic>
        <p:nvPicPr>
          <p:cNvPr id="22" name="Image 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5861819"/>
            <a:ext cx="3784600" cy="254000"/>
          </a:xfrm>
          <a:prstGeom prst="rect">
            <a:avLst/>
          </a:prstGeom>
        </p:spPr>
      </p:pic>
      <p:pic>
        <p:nvPicPr>
          <p:cNvPr id="23" name="Image 2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5542464"/>
            <a:ext cx="4368800" cy="254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0232" y="2049623"/>
            <a:ext cx="2830201" cy="33105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73632" y="2049623"/>
            <a:ext cx="2025619" cy="128125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1810676" y="1245228"/>
            <a:ext cx="7054363" cy="72671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13"/>
          <p:cNvSpPr/>
          <p:nvPr/>
        </p:nvSpPr>
        <p:spPr>
          <a:xfrm>
            <a:off x="1810676" y="2199940"/>
            <a:ext cx="3498362" cy="574083"/>
          </a:xfrm>
          <a:prstGeom prst="rect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7915598" y="3429513"/>
            <a:ext cx="764511" cy="651383"/>
          </a:xfrm>
          <a:prstGeom prst="rect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 15"/>
          <p:cNvSpPr/>
          <p:nvPr/>
        </p:nvSpPr>
        <p:spPr>
          <a:xfrm>
            <a:off x="7019975" y="4321652"/>
            <a:ext cx="1179276" cy="651383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ectangle 16"/>
          <p:cNvSpPr/>
          <p:nvPr/>
        </p:nvSpPr>
        <p:spPr>
          <a:xfrm>
            <a:off x="1748956" y="5536127"/>
            <a:ext cx="4613159" cy="651383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Image 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2450458"/>
            <a:ext cx="28956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65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2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Thème2.thmx</Template>
  <TotalTime>3490</TotalTime>
  <Words>778</Words>
  <Application>Microsoft Macintosh PowerPoint</Application>
  <PresentationFormat>Présentation à l'écran (4:3)</PresentationFormat>
  <Paragraphs>217</Paragraphs>
  <Slides>29</Slides>
  <Notes>28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Thème2</vt:lpstr>
      <vt:lpstr>SIZE OF CANNULAE FOR EXTRACORPOREAL CO2  REMOVAL THERAPIES </vt:lpstr>
      <vt:lpstr>Introduction</vt:lpstr>
      <vt:lpstr>Introduction</vt:lpstr>
      <vt:lpstr>Introduction</vt:lpstr>
      <vt:lpstr>Introduction</vt:lpstr>
      <vt:lpstr>Introduction</vt:lpstr>
      <vt:lpstr>Introduction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Results</vt:lpstr>
      <vt:lpstr>Result</vt:lpstr>
      <vt:lpstr>Results</vt:lpstr>
      <vt:lpstr>Results</vt:lpstr>
      <vt:lpstr>Results</vt:lpstr>
      <vt:lpstr>Results</vt:lpstr>
      <vt:lpstr>Results</vt:lpstr>
      <vt:lpstr>Results</vt:lpstr>
      <vt:lpstr>Conclusions</vt:lpstr>
      <vt:lpstr>Limitations</vt:lpstr>
      <vt:lpstr>Thank you for your attention</vt:lpstr>
    </vt:vector>
  </TitlesOfParts>
  <Company>Université de Liège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Mathematical modeling of extracorporeal CO2 removal  </dc:title>
  <dc:creator>Simon Habran</dc:creator>
  <cp:lastModifiedBy>Simon Habran</cp:lastModifiedBy>
  <cp:revision>160</cp:revision>
  <dcterms:created xsi:type="dcterms:W3CDTF">2015-08-06T09:18:38Z</dcterms:created>
  <dcterms:modified xsi:type="dcterms:W3CDTF">2015-11-25T19:38:02Z</dcterms:modified>
</cp:coreProperties>
</file>