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handoutMasterIdLst>
    <p:handoutMasterId r:id="rId28"/>
  </p:handoutMasterIdLst>
  <p:sldIdLst>
    <p:sldId id="256" r:id="rId2"/>
    <p:sldId id="285" r:id="rId3"/>
    <p:sldId id="301" r:id="rId4"/>
    <p:sldId id="286" r:id="rId5"/>
    <p:sldId id="302" r:id="rId6"/>
    <p:sldId id="287" r:id="rId7"/>
    <p:sldId id="311" r:id="rId8"/>
    <p:sldId id="304" r:id="rId9"/>
    <p:sldId id="305" r:id="rId10"/>
    <p:sldId id="289" r:id="rId11"/>
    <p:sldId id="290" r:id="rId12"/>
    <p:sldId id="307" r:id="rId13"/>
    <p:sldId id="291" r:id="rId14"/>
    <p:sldId id="308" r:id="rId15"/>
    <p:sldId id="292" r:id="rId16"/>
    <p:sldId id="293" r:id="rId17"/>
    <p:sldId id="309" r:id="rId18"/>
    <p:sldId id="294" r:id="rId19"/>
    <p:sldId id="310" r:id="rId20"/>
    <p:sldId id="295" r:id="rId21"/>
    <p:sldId id="299" r:id="rId22"/>
    <p:sldId id="296" r:id="rId23"/>
    <p:sldId id="297" r:id="rId24"/>
    <p:sldId id="300" r:id="rId25"/>
    <p:sldId id="298" r:id="rId26"/>
    <p:sldId id="312" r:id="rId27"/>
  </p:sldIdLst>
  <p:sldSz cx="9144000" cy="6858000" type="screen4x3"/>
  <p:notesSz cx="7099300" cy="10234613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>
      <p:cViewPr>
        <p:scale>
          <a:sx n="76" d="100"/>
          <a:sy n="76" d="100"/>
        </p:scale>
        <p:origin x="-1848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78324584426948"/>
          <c:y val="0.13955808004915415"/>
          <c:w val="0.77339238845144354"/>
          <c:h val="0.60990162489230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1'!$D$3</c:f>
              <c:strCache>
                <c:ptCount val="1"/>
                <c:pt idx="0">
                  <c:v>Area (ha)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numRef>
              <c:f>'Figure 1'!$E$2:$M$2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'Figure 1'!$E$3:$M$3</c:f>
              <c:numCache>
                <c:formatCode>_-* #,##0_-;\-* #,##0_-;_-* "-"??_-;_-@_-</c:formatCode>
                <c:ptCount val="9"/>
                <c:pt idx="0">
                  <c:v>1019</c:v>
                </c:pt>
                <c:pt idx="1">
                  <c:v>1089</c:v>
                </c:pt>
                <c:pt idx="2">
                  <c:v>1089</c:v>
                </c:pt>
                <c:pt idx="3">
                  <c:v>1089</c:v>
                </c:pt>
                <c:pt idx="4">
                  <c:v>1375</c:v>
                </c:pt>
                <c:pt idx="5">
                  <c:v>2455</c:v>
                </c:pt>
                <c:pt idx="6">
                  <c:v>3200</c:v>
                </c:pt>
                <c:pt idx="7">
                  <c:v>3430</c:v>
                </c:pt>
                <c:pt idx="8">
                  <c:v>3430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B6-4A8B-9B2C-0893A9C0E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573312"/>
        <c:axId val="35502272"/>
      </c:barChart>
      <c:lineChart>
        <c:grouping val="standard"/>
        <c:varyColors val="0"/>
        <c:ser>
          <c:idx val="1"/>
          <c:order val="1"/>
          <c:tx>
            <c:strRef>
              <c:f>'Figure 1'!$D$4</c:f>
              <c:strCache>
                <c:ptCount val="1"/>
                <c:pt idx="0">
                  <c:v>Average yield (ton/ha)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'Figure 1'!$E$2:$M$2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'Figure 1'!$E$4:$M$4</c:f>
              <c:numCache>
                <c:formatCode>_(* #,##0.00_);_(* \(#,##0.00\);_(* "-"??_);_(@_)</c:formatCode>
                <c:ptCount val="9"/>
                <c:pt idx="0">
                  <c:v>10.305201177625122</c:v>
                </c:pt>
                <c:pt idx="1">
                  <c:v>11.901744719926539</c:v>
                </c:pt>
                <c:pt idx="2">
                  <c:v>17.958677685950413</c:v>
                </c:pt>
                <c:pt idx="3">
                  <c:v>21.682277318640956</c:v>
                </c:pt>
                <c:pt idx="4">
                  <c:v>21.912727272727274</c:v>
                </c:pt>
                <c:pt idx="5">
                  <c:v>17.55600814663951</c:v>
                </c:pt>
                <c:pt idx="6">
                  <c:v>18.59375</c:v>
                </c:pt>
                <c:pt idx="7">
                  <c:v>20.831486880466471</c:v>
                </c:pt>
                <c:pt idx="8">
                  <c:v>18.543440233236151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EB6-4A8B-9B2C-0893A9C0E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574336"/>
        <c:axId val="35502848"/>
      </c:lineChart>
      <c:catAx>
        <c:axId val="74573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89570772958113964"/>
              <c:y val="0.8120057034855375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35502272"/>
        <c:crosses val="autoZero"/>
        <c:auto val="1"/>
        <c:lblAlgn val="ctr"/>
        <c:lblOffset val="100"/>
        <c:noMultiLvlLbl val="0"/>
      </c:catAx>
      <c:valAx>
        <c:axId val="3550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chemeClr val="tx1"/>
                    </a:solidFill>
                    <a:latin typeface="Garamond" panose="02020404030301010803" pitchFamily="18" charset="0"/>
                  </a:rPr>
                  <a:t>ha</a:t>
                </a:r>
              </a:p>
            </c:rich>
          </c:tx>
          <c:layout>
            <c:manualLayout>
              <c:xMode val="edge"/>
              <c:yMode val="edge"/>
              <c:x val="5.9171597633136092E-2"/>
              <c:y val="2.175639304628906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74573312"/>
        <c:crosses val="autoZero"/>
        <c:crossBetween val="between"/>
      </c:valAx>
      <c:valAx>
        <c:axId val="35502848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Garamond" panose="02020404030301010803" pitchFamily="18" charset="0"/>
                  </a:rPr>
                  <a:t>ton/ha</a:t>
                </a:r>
              </a:p>
            </c:rich>
          </c:tx>
          <c:layout>
            <c:manualLayout>
              <c:xMode val="edge"/>
              <c:yMode val="edge"/>
              <c:x val="0.89800295857988166"/>
              <c:y val="2.846767245697340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 algn="ctr">
              <a:defRPr lang="en-AU" sz="11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74574336"/>
        <c:crosses val="max"/>
        <c:crossBetween val="between"/>
      </c:valAx>
      <c:catAx>
        <c:axId val="74574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5502848"/>
        <c:crossesAt val="0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54167047620811"/>
          <c:y val="0.20590163138473491"/>
          <c:w val="0.7377193788276466"/>
          <c:h val="0.53486767279090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1'!$D$8</c:f>
              <c:strCache>
                <c:ptCount val="1"/>
                <c:pt idx="0">
                  <c:v>Clam market price (VND/kg)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cat>
            <c:numRef>
              <c:f>'Figure 1'!$E$7:$M$7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'Figure 1'!$E$8:$M$8</c:f>
              <c:numCache>
                <c:formatCode>_(* #,##0.00_);_(* \(#,##0.00\);_(* "-"??_);_(@_)</c:formatCode>
                <c:ptCount val="9"/>
                <c:pt idx="0">
                  <c:v>8</c:v>
                </c:pt>
                <c:pt idx="1">
                  <c:v>8.35</c:v>
                </c:pt>
                <c:pt idx="2">
                  <c:v>10.02</c:v>
                </c:pt>
                <c:pt idx="3">
                  <c:v>9.3500000000000014</c:v>
                </c:pt>
                <c:pt idx="4">
                  <c:v>16.999999999999996</c:v>
                </c:pt>
                <c:pt idx="5">
                  <c:v>16</c:v>
                </c:pt>
                <c:pt idx="6">
                  <c:v>10</c:v>
                </c:pt>
                <c:pt idx="7">
                  <c:v>9</c:v>
                </c:pt>
                <c:pt idx="8">
                  <c:v>6.9999999999999991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21-4A9C-BD3D-4E0276FE8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354240"/>
        <c:axId val="61841984"/>
      </c:barChart>
      <c:lineChart>
        <c:grouping val="standard"/>
        <c:varyColors val="0"/>
        <c:ser>
          <c:idx val="1"/>
          <c:order val="1"/>
          <c:tx>
            <c:strRef>
              <c:f>'Figure 1'!$D$9</c:f>
              <c:strCache>
                <c:ptCount val="1"/>
                <c:pt idx="0">
                  <c:v>Total gross output(VND bil.)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'Figure 1'!$E$7:$M$7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'Figure 1'!$E$9:$M$9</c:f>
              <c:numCache>
                <c:formatCode>_(* #,##0.00_);_(* \(#,##0.00\);_(* "-"??_);_(@_)</c:formatCode>
                <c:ptCount val="9"/>
                <c:pt idx="0">
                  <c:v>84.00800000000001</c:v>
                </c:pt>
                <c:pt idx="1">
                  <c:v>108.22435</c:v>
                </c:pt>
                <c:pt idx="2">
                  <c:v>195.96114</c:v>
                </c:pt>
                <c:pt idx="3">
                  <c:v>220.7722</c:v>
                </c:pt>
                <c:pt idx="4">
                  <c:v>512.20999999999992</c:v>
                </c:pt>
                <c:pt idx="5">
                  <c:v>689.59999999999991</c:v>
                </c:pt>
                <c:pt idx="6">
                  <c:v>595</c:v>
                </c:pt>
                <c:pt idx="7">
                  <c:v>643.06799999999998</c:v>
                </c:pt>
                <c:pt idx="8">
                  <c:v>445.22799999999995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821-4A9C-BD3D-4E0276FE8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63456"/>
        <c:axId val="61842560"/>
      </c:lineChart>
      <c:catAx>
        <c:axId val="49354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chemeClr val="tx1"/>
                    </a:solidFill>
                    <a:latin typeface="Garamond" panose="02020404030301010803" pitchFamily="18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86092082239720025"/>
              <c:y val="0.7777537182852143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61841984"/>
        <c:crosses val="autoZero"/>
        <c:auto val="1"/>
        <c:lblAlgn val="ctr"/>
        <c:lblOffset val="100"/>
        <c:noMultiLvlLbl val="0"/>
      </c:catAx>
      <c:valAx>
        <c:axId val="61841984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en-US" sz="1000" b="1">
                    <a:solidFill>
                      <a:schemeClr val="tx1"/>
                    </a:solidFill>
                    <a:latin typeface="Garamond" panose="02020404030301010803" pitchFamily="18" charset="0"/>
                  </a:rPr>
                  <a:t>1000. VND/kg </a:t>
                </a:r>
              </a:p>
            </c:rich>
          </c:tx>
          <c:layout>
            <c:manualLayout>
              <c:xMode val="edge"/>
              <c:yMode val="edge"/>
              <c:x val="2.2222222222222223E-2"/>
              <c:y val="5.499161563137940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49354240"/>
        <c:crosses val="autoZero"/>
        <c:crossBetween val="between"/>
        <c:majorUnit val="5"/>
      </c:valAx>
      <c:valAx>
        <c:axId val="61842560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chemeClr val="tx1"/>
                    </a:solidFill>
                    <a:latin typeface="Garamond" panose="02020404030301010803" pitchFamily="18" charset="0"/>
                  </a:rPr>
                  <a:t>VND bil.</a:t>
                </a:r>
              </a:p>
            </c:rich>
          </c:tx>
          <c:layout>
            <c:manualLayout>
              <c:xMode val="edge"/>
              <c:yMode val="edge"/>
              <c:x val="0.84341666666666659"/>
              <c:y val="4.110272674249052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fr-FR"/>
          </a:p>
        </c:txPr>
        <c:crossAx val="49363456"/>
        <c:crosses val="max"/>
        <c:crossBetween val="between"/>
        <c:majorUnit val="200"/>
      </c:valAx>
      <c:catAx>
        <c:axId val="49363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842560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5.8333333333333334E-2"/>
          <c:y val="0.87826079031787696"/>
          <c:w val="0.9"/>
          <c:h val="8.93318022747156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6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100" b="1">
                <a:solidFill>
                  <a:schemeClr val="tx1"/>
                </a:solidFill>
              </a:rPr>
              <a:t>Percentage </a:t>
            </a:r>
          </a:p>
        </c:rich>
      </c:tx>
      <c:layout>
        <c:manualLayout>
          <c:xMode val="edge"/>
          <c:yMode val="edge"/>
          <c:x val="5.5555555555555552E-2"/>
          <c:y val="2.31481481481481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237992125984252"/>
          <c:y val="0.14261592300962378"/>
          <c:w val="0.78373118985126844"/>
          <c:h val="0.708318022747156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2'!$F$17</c:f>
              <c:strCache>
                <c:ptCount val="1"/>
                <c:pt idx="0">
                  <c:v>% of household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strRef>
              <c:f>'Figure 2'!$E$18:$E$22</c:f>
              <c:strCache>
                <c:ptCount val="5"/>
                <c:pt idx="0">
                  <c:v>1-5</c:v>
                </c:pt>
                <c:pt idx="1">
                  <c:v>6-10</c:v>
                </c:pt>
                <c:pt idx="2">
                  <c:v>11-15</c:v>
                </c:pt>
                <c:pt idx="3">
                  <c:v>15-20</c:v>
                </c:pt>
                <c:pt idx="4">
                  <c:v>&gt;20</c:v>
                </c:pt>
              </c:strCache>
            </c:strRef>
          </c:cat>
          <c:val>
            <c:numRef>
              <c:f>'Figure 2'!$F$18:$F$22</c:f>
              <c:numCache>
                <c:formatCode>0.0</c:formatCode>
                <c:ptCount val="5"/>
                <c:pt idx="0">
                  <c:v>24.137931034482762</c:v>
                </c:pt>
                <c:pt idx="1">
                  <c:v>30.172413793103452</c:v>
                </c:pt>
                <c:pt idx="2">
                  <c:v>22.413793103448278</c:v>
                </c:pt>
                <c:pt idx="3">
                  <c:v>8.6206896551724146</c:v>
                </c:pt>
                <c:pt idx="4">
                  <c:v>14.655172413793105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14-4414-B74E-97EC0B01A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460032"/>
        <c:axId val="37962304"/>
      </c:barChart>
      <c:catAx>
        <c:axId val="76460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>
                    <a:solidFill>
                      <a:schemeClr val="tx1"/>
                    </a:solidFill>
                  </a:rPr>
                  <a:t>Duration </a:t>
                </a:r>
              </a:p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baseline="0">
                    <a:solidFill>
                      <a:schemeClr val="tx1"/>
                    </a:solidFill>
                  </a:rPr>
                  <a:t> (month)</a:t>
                </a:r>
                <a:endParaRPr lang="en-US" sz="1100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86119444444444437"/>
              <c:y val="0.859212962962963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962304"/>
        <c:crosses val="autoZero"/>
        <c:auto val="1"/>
        <c:lblAlgn val="ctr"/>
        <c:lblOffset val="100"/>
        <c:noMultiLvlLbl val="0"/>
      </c:catAx>
      <c:valAx>
        <c:axId val="3796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460032"/>
        <c:crosses val="autoZero"/>
        <c:crossBetween val="between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12292213473313"/>
          <c:y val="0.15456031117894142"/>
          <c:w val="0.71955938393606844"/>
          <c:h val="0.67989177167605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strRef>
              <c:f>'Figure 3'!$B$7:$B$13</c:f>
              <c:strCache>
                <c:ptCount val="7"/>
                <c:pt idx="0">
                  <c:v>12</c:v>
                </c:pt>
                <c:pt idx="1">
                  <c:v>18</c:v>
                </c:pt>
                <c:pt idx="2">
                  <c:v>24</c:v>
                </c:pt>
                <c:pt idx="3">
                  <c:v>30</c:v>
                </c:pt>
                <c:pt idx="4">
                  <c:v>42</c:v>
                </c:pt>
                <c:pt idx="5">
                  <c:v>48</c:v>
                </c:pt>
                <c:pt idx="6">
                  <c:v>60</c:v>
                </c:pt>
              </c:strCache>
            </c:strRef>
          </c:cat>
          <c:val>
            <c:numRef>
              <c:f>'Figure 3'!$C$7:$C$13</c:f>
              <c:numCache>
                <c:formatCode>_(* #,##0_);_(* \(#,##0\);_(* "-"??_);_(@_)</c:formatCode>
                <c:ptCount val="7"/>
                <c:pt idx="0">
                  <c:v>2.1276595744680851</c:v>
                </c:pt>
                <c:pt idx="1">
                  <c:v>68.085106382978722</c:v>
                </c:pt>
                <c:pt idx="2">
                  <c:v>87.2340425531915</c:v>
                </c:pt>
                <c:pt idx="3">
                  <c:v>91.489361702127653</c:v>
                </c:pt>
                <c:pt idx="4">
                  <c:v>93.61702127659575</c:v>
                </c:pt>
                <c:pt idx="5">
                  <c:v>97.872340425531917</c:v>
                </c:pt>
                <c:pt idx="6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22-46F5-955A-94D6E5466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463616"/>
        <c:axId val="37963456"/>
      </c:barChart>
      <c:catAx>
        <c:axId val="764636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900" b="1" i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Percentages</a:t>
                </a:r>
              </a:p>
            </c:rich>
          </c:tx>
          <c:layout>
            <c:manualLayout>
              <c:xMode val="edge"/>
              <c:yMode val="edge"/>
              <c:x val="5.5928411633109618E-2"/>
              <c:y val="2.171139413748238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37963456"/>
        <c:crosses val="autoZero"/>
        <c:auto val="1"/>
        <c:lblAlgn val="ctr"/>
        <c:lblOffset val="100"/>
        <c:noMultiLvlLbl val="0"/>
      </c:catAx>
      <c:valAx>
        <c:axId val="379634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900" b="1" i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Duration (month)</a:t>
                </a:r>
              </a:p>
            </c:rich>
          </c:tx>
          <c:layout>
            <c:manualLayout>
              <c:xMode val="edge"/>
              <c:yMode val="edge"/>
              <c:x val="0.86875466070096941"/>
              <c:y val="0.842290532722860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76463616"/>
        <c:crosses val="autoZero"/>
        <c:crossBetween val="between"/>
        <c:majorUnit val="20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Figure 5: Percentage of households decided to restart after loss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449728770511701"/>
          <c:y val="0.29090909090909101"/>
          <c:w val="0.82341355981736197"/>
          <c:h val="0.33860208495064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Sheet6!$M$50</c:f>
              <c:strCache>
                <c:ptCount val="1"/>
                <c:pt idx="0">
                  <c:v>Positive attitude Group</c:v>
                </c:pt>
              </c:strCache>
            </c:strRef>
          </c:tx>
          <c:spPr>
            <a:pattFill prst="diagBrick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Sheet6!$L$51:$L$53</c:f>
              <c:strCache>
                <c:ptCount val="3"/>
                <c:pt idx="0">
                  <c:v>Among 2 groups of answer for S3</c:v>
                </c:pt>
                <c:pt idx="1">
                  <c:v>Among 2 groups of answer for S4</c:v>
                </c:pt>
                <c:pt idx="2">
                  <c:v>Among 2 groups of answer for S6</c:v>
                </c:pt>
              </c:strCache>
            </c:strRef>
          </c:cat>
          <c:val>
            <c:numRef>
              <c:f>Sheet6!$M$51:$M$53</c:f>
              <c:numCache>
                <c:formatCode>0%</c:formatCode>
                <c:ptCount val="3"/>
                <c:pt idx="0">
                  <c:v>0.88</c:v>
                </c:pt>
                <c:pt idx="1">
                  <c:v>0.92</c:v>
                </c:pt>
                <c:pt idx="2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41-46EF-A1AC-79AE2F859436}"/>
            </c:ext>
          </c:extLst>
        </c:ser>
        <c:ser>
          <c:idx val="1"/>
          <c:order val="1"/>
          <c:tx>
            <c:strRef>
              <c:f>Sheet6!$N$50</c:f>
              <c:strCache>
                <c:ptCount val="1"/>
                <c:pt idx="0">
                  <c:v>Negative attitude Group</c:v>
                </c:pt>
              </c:strCache>
            </c:strRef>
          </c:tx>
          <c:spPr>
            <a:pattFill prst="pct80">
              <a:fgClr>
                <a:schemeClr val="tx1">
                  <a:lumMod val="75000"/>
                  <a:lumOff val="2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Sheet6!$L$51:$L$53</c:f>
              <c:strCache>
                <c:ptCount val="3"/>
                <c:pt idx="0">
                  <c:v>Among 2 groups of answer for S3</c:v>
                </c:pt>
                <c:pt idx="1">
                  <c:v>Among 2 groups of answer for S4</c:v>
                </c:pt>
                <c:pt idx="2">
                  <c:v>Among 2 groups of answer for S6</c:v>
                </c:pt>
              </c:strCache>
            </c:strRef>
          </c:cat>
          <c:val>
            <c:numRef>
              <c:f>Sheet6!$N$51:$N$53</c:f>
              <c:numCache>
                <c:formatCode>0%</c:formatCode>
                <c:ptCount val="3"/>
                <c:pt idx="0">
                  <c:v>0.86</c:v>
                </c:pt>
                <c:pt idx="1">
                  <c:v>0.8</c:v>
                </c:pt>
                <c:pt idx="2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41-46EF-A1AC-79AE2F8594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961536"/>
        <c:axId val="78250560"/>
      </c:barChart>
      <c:catAx>
        <c:axId val="4896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/>
            </a:pPr>
            <a:endParaRPr lang="fr-FR"/>
          </a:p>
        </c:txPr>
        <c:crossAx val="78250560"/>
        <c:crosses val="autoZero"/>
        <c:auto val="1"/>
        <c:lblAlgn val="ctr"/>
        <c:lblOffset val="100"/>
        <c:noMultiLvlLbl val="0"/>
      </c:catAx>
      <c:valAx>
        <c:axId val="78250560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4896153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456795349404702E-2"/>
          <c:y val="0.81206776089608501"/>
          <c:w val="0.91430232785853005"/>
          <c:h val="0.18793223910391499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Figure 6: Speed of restart and Percentage of recovery in relation with financial capacity</a:t>
            </a:r>
          </a:p>
        </c:rich>
      </c:tx>
      <c:layout>
        <c:manualLayout>
          <c:xMode val="edge"/>
          <c:yMode val="edge"/>
          <c:x val="0.12643663415929304"/>
          <c:y val="1.56590261756328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4795163757161"/>
          <c:y val="0.19562236286919801"/>
          <c:w val="0.65374964756730902"/>
          <c:h val="0.44953362237948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'Statement 1 &amp;Resilience'!$AA$15</c:f>
              <c:strCache>
                <c:ptCount val="1"/>
                <c:pt idx="0">
                  <c:v>Time need to restart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cat>
            <c:strRef>
              <c:f>'Statement 1 &amp;Resilience'!$Z$16:$Z$19</c:f>
              <c:strCache>
                <c:ptCount val="4"/>
                <c:pt idx="0">
                  <c:v>Strongly Agree 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'Statement 1 &amp;Resilience'!$AA$16:$AA$19</c:f>
              <c:numCache>
                <c:formatCode>_(* #,##0_);_(* \(#,##0\);_(* "-"??_);_(@_)</c:formatCode>
                <c:ptCount val="4"/>
                <c:pt idx="0">
                  <c:v>2.8170731707317072</c:v>
                </c:pt>
                <c:pt idx="1">
                  <c:v>11.392857142857141</c:v>
                </c:pt>
                <c:pt idx="2">
                  <c:v>16.25</c:v>
                </c:pt>
                <c:pt idx="3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7-4893-9C16-B2B88FC92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9749632"/>
        <c:axId val="78254592"/>
      </c:barChart>
      <c:lineChart>
        <c:grouping val="stacked"/>
        <c:varyColors val="0"/>
        <c:ser>
          <c:idx val="1"/>
          <c:order val="1"/>
          <c:tx>
            <c:strRef>
              <c:f>'Statement 1 &amp;Resilience'!$AB$15</c:f>
              <c:strCache>
                <c:ptCount val="1"/>
                <c:pt idx="0">
                  <c:v>% of recovery</c:v>
                </c:pt>
              </c:strCache>
            </c:strRef>
          </c:tx>
          <c:spPr>
            <a:ln w="28575" cap="rnd" cmpd="sng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'Statement 1 &amp;Resilience'!$Z$16:$Z$19</c:f>
              <c:strCache>
                <c:ptCount val="4"/>
                <c:pt idx="0">
                  <c:v>Strongly Agree </c:v>
                </c:pt>
                <c:pt idx="1">
                  <c:v>Agree</c:v>
                </c:pt>
                <c:pt idx="2">
                  <c:v>Disagree</c:v>
                </c:pt>
                <c:pt idx="3">
                  <c:v>Strongly Disagree</c:v>
                </c:pt>
              </c:strCache>
            </c:strRef>
          </c:cat>
          <c:val>
            <c:numRef>
              <c:f>'Statement 1 &amp;Resilience'!$AB$16:$AB$19</c:f>
              <c:numCache>
                <c:formatCode>0%</c:formatCode>
                <c:ptCount val="4"/>
                <c:pt idx="0">
                  <c:v>0.52542372881355903</c:v>
                </c:pt>
                <c:pt idx="1">
                  <c:v>0.35714285714285698</c:v>
                </c:pt>
                <c:pt idx="2">
                  <c:v>0.25</c:v>
                </c:pt>
                <c:pt idx="3">
                  <c:v>0.2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D97-4893-9C16-B2B88FC92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750656"/>
        <c:axId val="78255168"/>
      </c:lineChart>
      <c:catAx>
        <c:axId val="7974963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AU"/>
                  <a:t>4 Groups of opinions about Statment 1</a:t>
                </a:r>
              </a:p>
            </c:rich>
          </c:tx>
          <c:layout>
            <c:manualLayout>
              <c:xMode val="edge"/>
              <c:yMode val="edge"/>
              <c:x val="0.16470507233107501"/>
              <c:y val="0.793802112358712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78254592"/>
        <c:crosses val="autoZero"/>
        <c:auto val="1"/>
        <c:lblAlgn val="ctr"/>
        <c:lblOffset val="100"/>
        <c:noMultiLvlLbl val="0"/>
      </c:catAx>
      <c:valAx>
        <c:axId val="782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Time need to start (months)</a:t>
                </a:r>
              </a:p>
            </c:rich>
          </c:tx>
          <c:layout>
            <c:manualLayout>
              <c:xMode val="edge"/>
              <c:yMode val="edge"/>
              <c:x val="2.6763147905171598E-2"/>
              <c:y val="0.10595977399201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79749632"/>
        <c:crosses val="autoZero"/>
        <c:crossBetween val="between"/>
        <c:majorUnit val="10"/>
      </c:valAx>
      <c:valAx>
        <c:axId val="7825516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Percemtage of recovery</a:t>
                </a:r>
              </a:p>
            </c:rich>
          </c:tx>
          <c:layout>
            <c:manualLayout>
              <c:xMode val="edge"/>
              <c:yMode val="edge"/>
              <c:x val="0.92667441920249705"/>
              <c:y val="0.148212814407341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79750656"/>
        <c:crosses val="max"/>
        <c:crossBetween val="between"/>
        <c:majorUnit val="0.2"/>
      </c:valAx>
      <c:catAx>
        <c:axId val="79750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82551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4108553994263401E-2"/>
          <c:y val="0.89568648991683297"/>
          <c:w val="0.86688109275398395"/>
          <c:h val="7.7796604538356795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95601-8C72-4A75-B507-C21542B40A9B}" type="datetimeFigureOut">
              <a:rPr lang="en-AU" smtClean="0"/>
              <a:t>6/06/2016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211DE-0581-49E7-9C36-BDF32A7B6233}" type="slidenum">
              <a:rPr lang="en-AU" smtClean="0"/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2489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5629-35A9-4589-A1C1-C9EC28D34C9C}" type="datetimeFigureOut">
              <a:rPr lang="vi-VN" smtClean="0"/>
              <a:pPr/>
              <a:t>06/06/2016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23A1-B7FC-4AA2-B2D7-FBD6523A6965}" type="slidenum">
              <a:rPr lang="vi-VN" smtClean="0"/>
              <a:pPr/>
              <a:t>‹N°›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209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5629-35A9-4589-A1C1-C9EC28D34C9C}" type="datetimeFigureOut">
              <a:rPr lang="vi-VN" smtClean="0"/>
              <a:pPr/>
              <a:t>06/06/2016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23A1-B7FC-4AA2-B2D7-FBD6523A6965}" type="slidenum">
              <a:rPr lang="vi-VN" smtClean="0"/>
              <a:pPr/>
              <a:t>‹N°›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9902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5629-35A9-4589-A1C1-C9EC28D34C9C}" type="datetimeFigureOut">
              <a:rPr lang="vi-VN" smtClean="0"/>
              <a:pPr/>
              <a:t>06/06/2016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23A1-B7FC-4AA2-B2D7-FBD6523A6965}" type="slidenum">
              <a:rPr lang="vi-VN" smtClean="0"/>
              <a:pPr/>
              <a:t>‹N°›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3949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5629-35A9-4589-A1C1-C9EC28D34C9C}" type="datetimeFigureOut">
              <a:rPr lang="vi-VN" smtClean="0"/>
              <a:pPr/>
              <a:t>06/06/2016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23A1-B7FC-4AA2-B2D7-FBD6523A6965}" type="slidenum">
              <a:rPr lang="vi-VN" smtClean="0"/>
              <a:pPr/>
              <a:t>‹N°›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963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5629-35A9-4589-A1C1-C9EC28D34C9C}" type="datetimeFigureOut">
              <a:rPr lang="vi-VN" smtClean="0"/>
              <a:pPr/>
              <a:t>06/06/2016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23A1-B7FC-4AA2-B2D7-FBD6523A6965}" type="slidenum">
              <a:rPr lang="vi-VN" smtClean="0"/>
              <a:pPr/>
              <a:t>‹N°›</a:t>
            </a:fld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5131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5629-35A9-4589-A1C1-C9EC28D34C9C}" type="datetimeFigureOut">
              <a:rPr lang="vi-VN" smtClean="0"/>
              <a:pPr/>
              <a:t>06/06/2016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23A1-B7FC-4AA2-B2D7-FBD6523A6965}" type="slidenum">
              <a:rPr lang="vi-VN" smtClean="0"/>
              <a:pPr/>
              <a:t>‹N°›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760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5629-35A9-4589-A1C1-C9EC28D34C9C}" type="datetimeFigureOut">
              <a:rPr lang="vi-VN" smtClean="0"/>
              <a:pPr/>
              <a:t>06/06/2016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23A1-B7FC-4AA2-B2D7-FBD6523A6965}" type="slidenum">
              <a:rPr lang="vi-VN" smtClean="0"/>
              <a:pPr/>
              <a:t>‹N°›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281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5629-35A9-4589-A1C1-C9EC28D34C9C}" type="datetimeFigureOut">
              <a:rPr lang="vi-VN" smtClean="0"/>
              <a:pPr/>
              <a:t>06/06/2016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23A1-B7FC-4AA2-B2D7-FBD6523A6965}" type="slidenum">
              <a:rPr lang="vi-VN" smtClean="0"/>
              <a:pPr/>
              <a:t>‹N°›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048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5629-35A9-4589-A1C1-C9EC28D34C9C}" type="datetimeFigureOut">
              <a:rPr lang="vi-VN" smtClean="0"/>
              <a:pPr/>
              <a:t>06/06/2016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23A1-B7FC-4AA2-B2D7-FBD6523A6965}" type="slidenum">
              <a:rPr lang="vi-VN" smtClean="0"/>
              <a:pPr/>
              <a:t>‹N°›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505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5629-35A9-4589-A1C1-C9EC28D34C9C}" type="datetimeFigureOut">
              <a:rPr lang="vi-VN" smtClean="0"/>
              <a:pPr/>
              <a:t>06/06/2016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23A1-B7FC-4AA2-B2D7-FBD6523A6965}" type="slidenum">
              <a:rPr lang="vi-VN" smtClean="0"/>
              <a:pPr/>
              <a:t>‹N°›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659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5629-35A9-4589-A1C1-C9EC28D34C9C}" type="datetimeFigureOut">
              <a:rPr lang="vi-VN" smtClean="0"/>
              <a:pPr/>
              <a:t>06/06/2016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23A1-B7FC-4AA2-B2D7-FBD6523A6965}" type="slidenum">
              <a:rPr lang="vi-VN" smtClean="0"/>
              <a:pPr/>
              <a:t>‹N°›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128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5629-35A9-4589-A1C1-C9EC28D34C9C}" type="datetimeFigureOut">
              <a:rPr lang="vi-VN" smtClean="0"/>
              <a:pPr/>
              <a:t>06/06/2016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23A1-B7FC-4AA2-B2D7-FBD6523A6965}" type="slidenum">
              <a:rPr lang="vi-VN" smtClean="0"/>
              <a:pPr/>
              <a:t>‹N°›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4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5629-35A9-4589-A1C1-C9EC28D34C9C}" type="datetimeFigureOut">
              <a:rPr lang="vi-VN" smtClean="0"/>
              <a:pPr/>
              <a:t>06/06/2016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23A1-B7FC-4AA2-B2D7-FBD6523A6965}" type="slidenum">
              <a:rPr lang="vi-VN" smtClean="0"/>
              <a:pPr/>
              <a:t>‹N°›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60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5629-35A9-4589-A1C1-C9EC28D34C9C}" type="datetimeFigureOut">
              <a:rPr lang="vi-VN" smtClean="0"/>
              <a:pPr/>
              <a:t>06/06/2016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23A1-B7FC-4AA2-B2D7-FBD6523A6965}" type="slidenum">
              <a:rPr lang="vi-VN" smtClean="0"/>
              <a:pPr/>
              <a:t>‹N°›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774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5629-35A9-4589-A1C1-C9EC28D34C9C}" type="datetimeFigureOut">
              <a:rPr lang="vi-VN" smtClean="0"/>
              <a:pPr/>
              <a:t>06/06/2016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23A1-B7FC-4AA2-B2D7-FBD6523A6965}" type="slidenum">
              <a:rPr lang="vi-VN" smtClean="0"/>
              <a:pPr/>
              <a:t>‹N°›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658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15629-35A9-4589-A1C1-C9EC28D34C9C}" type="datetimeFigureOut">
              <a:rPr lang="vi-VN" smtClean="0"/>
              <a:pPr/>
              <a:t>06/06/2016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023A1-B7FC-4AA2-B2D7-FBD6523A6965}" type="slidenum">
              <a:rPr lang="vi-VN" smtClean="0"/>
              <a:pPr/>
              <a:t>‹N°›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393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15629-35A9-4589-A1C1-C9EC28D34C9C}" type="datetimeFigureOut">
              <a:rPr lang="vi-VN" smtClean="0"/>
              <a:pPr/>
              <a:t>06/06/2016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D023A1-B7FC-4AA2-B2D7-FBD6523A6965}" type="slidenum">
              <a:rPr lang="vi-VN" smtClean="0"/>
              <a:pPr/>
              <a:t>‹N°›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65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5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062" y="1196752"/>
            <a:ext cx="7010250" cy="2592288"/>
          </a:xfrm>
        </p:spPr>
        <p:txBody>
          <a:bodyPr>
            <a:no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Times New Roman" pitchFamily="18" charset="0"/>
              </a:rPr>
              <a:t>FACTORS CONTRIBUTING TO HOUSEHOLD-RESILIENCE CAPACITY TO FARMING RISKS: </a:t>
            </a:r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</a:br>
            <a:r>
              <a:rPr lang="vi-VN" sz="2400" b="1" dirty="0">
                <a:latin typeface="Calibri" panose="020F0502020204030204" pitchFamily="34" charset="0"/>
                <a:cs typeface="Times New Roman" pitchFamily="18" charset="0"/>
              </a:rPr>
              <a:t>CASE STUDY OF CLAM FARMING IN THAIBINH PROVINCE, VIETNAM</a:t>
            </a:r>
            <a:r>
              <a:rPr lang="en-US" sz="2800" b="1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en-US" sz="2800" b="1" dirty="0">
                <a:latin typeface="Calibri" panose="020F0502020204030204" pitchFamily="34" charset="0"/>
                <a:cs typeface="Times New Roman" pitchFamily="18" charset="0"/>
              </a:rPr>
            </a:b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8316416" cy="1800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MSc. NGO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Thu Hang (PhD Student -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GxABT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-University of Liege- Belgium)</a:t>
            </a:r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vi-VN" sz="18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Assoc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Professor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TRAN </a:t>
            </a:r>
            <a:r>
              <a:rPr lang="vi-VN" sz="18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Huu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Cuong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AU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Vietnam National University of Agriculture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MSc. NGUYEN Thi Khanh </a:t>
            </a:r>
            <a:r>
              <a:rPr lang="vi-VN" sz="18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Hong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(PhD Student -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GxABT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-University of Liege- Belgium)</a:t>
            </a:r>
            <a:endParaRPr lang="vi-VN" sz="18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vi-VN" sz="18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Dr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18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Hossein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AZADI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GxABT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-University of Liege- Belgium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Professor Philippe LEBAILLY  (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GxABT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-University of Liege- Belgium</a:t>
            </a:r>
            <a:r>
              <a:rPr lang="vi-VN" sz="1800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vi-VN" sz="20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57352"/>
            <a:ext cx="4212701" cy="926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30" y="116632"/>
            <a:ext cx="9144000" cy="67413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RESEARCH SITE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>
                <a:latin typeface="Calibri" panose="020F0502020204030204" pitchFamily="34" charset="0"/>
                <a:cs typeface="Times New Roman" pitchFamily="18" charset="0"/>
              </a:rPr>
              <a:t>DATA COLLECTION</a:t>
            </a:r>
          </a:p>
          <a:p>
            <a:pPr indent="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 observation</a:t>
            </a:r>
          </a:p>
          <a:p>
            <a:pPr indent="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Key informants’ interviews</a:t>
            </a:r>
          </a:p>
          <a:p>
            <a:pPr indent="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Household survey : 157 households</a:t>
            </a:r>
            <a:endParaRPr lang="en-US" sz="2400" b="1" u="sng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17" y="764704"/>
            <a:ext cx="871090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30" y="1"/>
            <a:ext cx="9144000" cy="6858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RESULT AND DISCUSSION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CLAM FARMERS RESILIENCE TO RISKS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85% of the survey HHs underwent at least one loss cycle during the clam farming period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87% </a:t>
            </a:r>
            <a:r>
              <a:rPr lang="en-A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of households suffered from clam loss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decided to start a new cycle, but the length of time needed were not the same (</a:t>
            </a:r>
            <a:r>
              <a:rPr lang="en-US" sz="2400" i="1" dirty="0">
                <a:latin typeface="Calibri" panose="020F0502020204030204" pitchFamily="34" charset="0"/>
                <a:cs typeface="Times New Roman" panose="02020603050405020304" pitchFamily="18" charset="0"/>
              </a:rPr>
              <a:t>Figure 3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Despite their efforts, only 40% of these “re-started group” assessed that they had been recovered from the loss, after a different duration (</a:t>
            </a:r>
            <a:r>
              <a:rPr lang="en-AU" sz="2400" i="1" dirty="0">
                <a:latin typeface="Calibri" panose="020F0502020204030204" pitchFamily="34" charset="0"/>
                <a:cs typeface="Times New Roman" panose="02020603050405020304" pitchFamily="18" charset="0"/>
              </a:rPr>
              <a:t>Figure 4</a:t>
            </a:r>
            <a:r>
              <a:rPr lang="en-A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2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356" y="0"/>
            <a:ext cx="9144000" cy="642321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RESULT AND DISCUSSION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06522"/>
              </p:ext>
            </p:extLst>
          </p:nvPr>
        </p:nvGraphicFramePr>
        <p:xfrm>
          <a:off x="0" y="620688"/>
          <a:ext cx="4572000" cy="576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70578092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Figure 3. Farmer’s restart new clam production after disasters</a:t>
                      </a:r>
                      <a:endParaRPr lang="en-A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66918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680211"/>
              </p:ext>
            </p:extLst>
          </p:nvPr>
        </p:nvGraphicFramePr>
        <p:xfrm>
          <a:off x="4603825" y="3260595"/>
          <a:ext cx="4561593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1593">
                  <a:extLst>
                    <a:ext uri="{9D8B030D-6E8A-4147-A177-3AD203B41FA5}">
                      <a16:colId xmlns:a16="http://schemas.microsoft.com/office/drawing/2014/main" xmlns="" val="6882563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Figure 4. Farmer’s recover from clam loss</a:t>
                      </a:r>
                      <a:endParaRPr lang="en-A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5073644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794291"/>
              </p:ext>
            </p:extLst>
          </p:nvPr>
        </p:nvGraphicFramePr>
        <p:xfrm>
          <a:off x="-19356" y="1196752"/>
          <a:ext cx="45720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167720"/>
              </p:ext>
            </p:extLst>
          </p:nvPr>
        </p:nvGraphicFramePr>
        <p:xfrm>
          <a:off x="4603825" y="3814101"/>
          <a:ext cx="4540175" cy="2824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60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30" y="188640"/>
            <a:ext cx="9144000" cy="66693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INTERPRETATION OF FACTORS AFFECTING ON HHs’ </a:t>
            </a:r>
            <a:r>
              <a:rPr lang="en-US" sz="2000" b="1" dirty="0" smtClean="0">
                <a:latin typeface="Calibri" panose="020F0502020204030204" pitchFamily="34" charset="0"/>
                <a:cs typeface="Times New Roman" pitchFamily="18" charset="0"/>
              </a:rPr>
              <a:t>RESILIENCE (Cont.)</a:t>
            </a:r>
            <a:endParaRPr lang="en-US" sz="20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321677"/>
              </p:ext>
            </p:extLst>
          </p:nvPr>
        </p:nvGraphicFramePr>
        <p:xfrm>
          <a:off x="-42863" y="830263"/>
          <a:ext cx="9088438" cy="5623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Document" r:id="rId4" imgW="5994858" imgH="3366135" progId="Word.Document.12">
                  <p:embed/>
                </p:oleObj>
              </mc:Choice>
              <mc:Fallback>
                <p:oleObj name="Document" r:id="rId4" imgW="5994858" imgH="33661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42863" y="830263"/>
                        <a:ext cx="9088438" cy="5623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54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30" y="116632"/>
            <a:ext cx="9144000" cy="674136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INTERPRETATION OF FACTORS AFFECTING ON HHs’ </a:t>
            </a:r>
            <a:r>
              <a:rPr lang="en-US" sz="2000" b="1" dirty="0" smtClean="0">
                <a:latin typeface="Calibri" panose="020F0502020204030204" pitchFamily="34" charset="0"/>
                <a:cs typeface="Times New Roman" pitchFamily="18" charset="0"/>
              </a:rPr>
              <a:t>RESILIENCE (Cont.)</a:t>
            </a:r>
            <a:endParaRPr lang="en-US" sz="20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b="1" i="1" kern="15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i="1" kern="1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 </a:t>
            </a:r>
            <a:r>
              <a:rPr lang="en-US" sz="2400" b="1" i="1" kern="1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 Farmer’s ability in gaining experiences/opportunities from failures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kern="1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Although losses and their impacts counted (90%), most farmers took advantages from those shocks including practical experiences, opportunities or even chances for inventions/improvement production technics.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AU" sz="2000" kern="1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AU" sz="2000" kern="1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30" y="116632"/>
            <a:ext cx="9144000" cy="674136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INTERPRETATION OF FACTORS AFFECTING ON HHs’ </a:t>
            </a:r>
            <a:r>
              <a:rPr lang="en-US" sz="2000" b="1" dirty="0" smtClean="0">
                <a:latin typeface="Calibri" panose="020F0502020204030204" pitchFamily="34" charset="0"/>
                <a:cs typeface="Times New Roman" pitchFamily="18" charset="0"/>
              </a:rPr>
              <a:t>RESILIENCE (Cont.)</a:t>
            </a:r>
            <a:endParaRPr lang="en-US" sz="20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i="1" kern="1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 1: Farmer’s ability in gaining experiences/opportunities from failures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AU" sz="2000" kern="1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AU" sz="2000" kern="1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455562"/>
              </p:ext>
            </p:extLst>
          </p:nvPr>
        </p:nvGraphicFramePr>
        <p:xfrm>
          <a:off x="29094" y="1556792"/>
          <a:ext cx="8640960" cy="4181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xmlns="" val="3968625595"/>
                    </a:ext>
                  </a:extLst>
                </a:gridCol>
              </a:tblGrid>
              <a:tr h="4127610">
                <a:tc>
                  <a:txBody>
                    <a:bodyPr/>
                    <a:lstStyle/>
                    <a:p>
                      <a:pPr marL="269875" indent="-214313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i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Box</a:t>
                      </a:r>
                      <a:r>
                        <a:rPr lang="en-US" sz="1600" i="0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1: Opinions of farmers who took opportunities to restart new clam cycles after  shocks</a:t>
                      </a:r>
                      <a:endParaRPr lang="en-US" sz="1600" i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0510" indent="26987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2013, renting cost for clam production plot and juvenile clam price were cheap. If farmers started new clam production when juvenile clam was cheap, a potential success could be 80%. If a loss happened (i.e., caused by storms), then it will be less serious because of low initial investment needed (</a:t>
                      </a:r>
                      <a:r>
                        <a:rPr lang="en-US" sz="2000" b="0" i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interviewed on July 18, 2015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1" kern="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Dong Minh commune</a:t>
                      </a:r>
                      <a:r>
                        <a:rPr lang="en-US" sz="200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AU" sz="2000" kern="1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70510" indent="26987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kern="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restarted new clam production cycle after the down of clam market in 2013. The first reason- low input cost. The second reason - more food will be available for clams because many farmers stopped their clam production. The third reason - a better clam market could be expected (</a:t>
                      </a:r>
                      <a:r>
                        <a:rPr lang="en-US" sz="2000" b="0" i="1" kern="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interviewed on July 21, 2015, in Thai Do commune</a:t>
                      </a:r>
                      <a:r>
                        <a:rPr lang="en-US" sz="2000" i="1" kern="1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AU" sz="2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1219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8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151052" cy="57332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INTERPRETATION OF FACTORS AFFECTING ON HHs’ </a:t>
            </a:r>
            <a:r>
              <a:rPr lang="en-US" sz="2000" b="1" dirty="0" smtClean="0">
                <a:latin typeface="Calibri" panose="020F0502020204030204" pitchFamily="34" charset="0"/>
                <a:cs typeface="Times New Roman" pitchFamily="18" charset="0"/>
              </a:rPr>
              <a:t>RESILIENCE </a:t>
            </a:r>
            <a:r>
              <a:rPr lang="en-US" sz="2200" b="1" dirty="0" smtClean="0">
                <a:latin typeface="Calibri" panose="020F0502020204030204" pitchFamily="34" charset="0"/>
                <a:cs typeface="Times New Roman" pitchFamily="18" charset="0"/>
              </a:rPr>
              <a:t>(Cont.)</a:t>
            </a:r>
            <a:endParaRPr lang="en-US" sz="22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i="1" kern="1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i="1" kern="1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 1: Farmer’s ability in gaining experiences/opportunities from failures (cont.)</a:t>
            </a:r>
          </a:p>
          <a:p>
            <a:pPr marL="0" inden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pressure from risks also helped initiating some innovations associated with clam production at local level to improve clam production and harvesting practices . </a:t>
            </a:r>
            <a:endParaRPr lang="en-US" sz="2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kern="1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</a:t>
            </a:r>
            <a:r>
              <a:rPr lang="en-US" sz="2600" kern="1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inventions remarkably contribute to farmer’s resilience capacity on continuing with clam production and recovering from losses caused by risks associated with clam production and marketing. </a:t>
            </a:r>
            <a:endParaRPr lang="en-US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"/>
            <a:ext cx="8676456" cy="198883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smtClean="0">
                <a:latin typeface="Calibri" panose="020F0502020204030204" pitchFamily="34" charset="0"/>
                <a:cs typeface="Times New Roman" pitchFamily="18" charset="0"/>
              </a:rPr>
              <a:t>INTERPRETATION OF FACTORS AFFECTING ON HHs’ RESILIENCE</a:t>
            </a:r>
          </a:p>
          <a:p>
            <a:pPr marL="0" inden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i="1" kern="1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 1: Farmer’s ability in gaining experiences/opportunities from failures (cont.)</a:t>
            </a:r>
          </a:p>
          <a:p>
            <a:pPr marL="0" inden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125" y="1577752"/>
            <a:ext cx="5889726" cy="3291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4869160"/>
            <a:ext cx="7992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Picture 1a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“clam catching machine” helps reducing cost for clam harvest from 40-50 million VND/ha to only 5-6 million VND/ha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Picture 1b: 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“clam cleaning machine” </a:t>
            </a:r>
            <a:r>
              <a:rPr lang="en-US" sz="2200" kern="1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helps to clean harvested clams before selling; reduced the risks of cheap price because of sands contained inside clam</a:t>
            </a:r>
            <a:endParaRPr lang="en-AU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949558" cy="659735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INTERPRETATION OF FACTORS AFFECTING ON HHs’ </a:t>
            </a:r>
            <a:r>
              <a:rPr lang="en-US" sz="2000" b="1" dirty="0" smtClean="0">
                <a:latin typeface="Calibri" panose="020F0502020204030204" pitchFamily="34" charset="0"/>
                <a:cs typeface="Times New Roman" pitchFamily="18" charset="0"/>
              </a:rPr>
              <a:t>RESILIENCE (Cont.)</a:t>
            </a:r>
            <a:endParaRPr lang="en-US" sz="20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i="1" kern="1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Component 2: Farmer’s perception on clam farming risks and their impacts</a:t>
            </a:r>
            <a:endParaRPr lang="en-AU" sz="2200" kern="1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27103465"/>
              </p:ext>
            </p:extLst>
          </p:nvPr>
        </p:nvGraphicFramePr>
        <p:xfrm>
          <a:off x="323527" y="2204864"/>
          <a:ext cx="872940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51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30" y="188640"/>
            <a:ext cx="9144000" cy="66693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INTERPRETATION OF FACTORS AFFECTING ON HHs’ </a:t>
            </a:r>
            <a:r>
              <a:rPr lang="en-US" sz="2000" b="1" dirty="0" smtClean="0">
                <a:latin typeface="Calibri" panose="020F0502020204030204" pitchFamily="34" charset="0"/>
                <a:cs typeface="Times New Roman" pitchFamily="18" charset="0"/>
              </a:rPr>
              <a:t>RESILIENCE (Cont.)</a:t>
            </a:r>
            <a:endParaRPr lang="en-US" sz="20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i="1" kern="1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Component 2: Farmer’s perception on clam farming risks and their impacts (cont.)</a:t>
            </a:r>
            <a:endParaRPr lang="en-AU" sz="2400" kern="1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kern="1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kern="1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idea of “</a:t>
            </a:r>
            <a:r>
              <a:rPr lang="en-US" sz="2400" b="1" i="1" kern="1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taking on risks is necessary to pursue opportunities for development and the risk of inaction may well be the worst option of all</a:t>
            </a:r>
            <a:r>
              <a:rPr lang="en-US" sz="2400" b="1" kern="1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2400" b="1" kern="15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WorldBank</a:t>
            </a:r>
            <a:r>
              <a:rPr lang="en-US" sz="2400" b="1" kern="1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2014); together with the positive thinking about the future of clam farming creates the confident of farmers to restart a new clam production cycle.</a:t>
            </a:r>
            <a:endParaRPr lang="en-AU" sz="2400" b="1" kern="1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8"/>
            <a:ext cx="8639944" cy="6192688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cs typeface="Times New Roman" pitchFamily="18" charset="0"/>
              </a:rPr>
              <a:t>CONTEXT (1)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Vietnam is a developing country located in the southeast Asia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Having over 3,260 km of the coastal line and 112 estuaries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Being the 6th country in the world in terms of the population density living in coastal areas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aquaculture </a:t>
            </a:r>
            <a:r>
              <a:rPr lang="en-AU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avr</a:t>
            </a:r>
            <a:r>
              <a:rPr lang="en-A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. growth rate is estimated &gt;17% since 2000 with an export value of $ 6,700 million in 2015 (VASEP, 2016).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Ranked as the 18th country in 2015 with the vulnerability index of 50.87% </a:t>
            </a:r>
            <a:r>
              <a:rPr lang="en-AU" sz="2800" i="1" dirty="0"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AU" sz="28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Garschagen</a:t>
            </a:r>
            <a:r>
              <a:rPr lang="en-AU" sz="2800" i="1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800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Hagenlocher</a:t>
            </a:r>
            <a:r>
              <a:rPr lang="en-AU" sz="2800" i="1" dirty="0">
                <a:latin typeface="Calibri" panose="020F0502020204030204" pitchFamily="34" charset="0"/>
                <a:cs typeface="Times New Roman" panose="02020603050405020304" pitchFamily="18" charset="0"/>
              </a:rPr>
              <a:t> et al. 2016).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A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3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30" y="476673"/>
            <a:ext cx="9144000" cy="63813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INTERPRETATION OF FACTORS AFFECTING ON HHs’ RESILIENCE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i="1" kern="15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Component 2: Farmer’s perception on clam farming risks and their impacts (cont.)</a:t>
            </a:r>
            <a:endParaRPr lang="en-AU" sz="2400" kern="1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79189"/>
              </p:ext>
            </p:extLst>
          </p:nvPr>
        </p:nvGraphicFramePr>
        <p:xfrm>
          <a:off x="395536" y="2636912"/>
          <a:ext cx="7560840" cy="3069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xmlns="" val="2339666330"/>
                    </a:ext>
                  </a:extLst>
                </a:gridCol>
              </a:tblGrid>
              <a:tr h="2381360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Box</a:t>
                      </a:r>
                      <a:r>
                        <a:rPr lang="en-US" sz="2000" b="1" i="1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2: </a:t>
                      </a:r>
                      <a:r>
                        <a:rPr lang="en-US" sz="2000" b="1" i="1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Opinion of an experienced farmer: in clam farming, high risk is trade-off for its super profit</a:t>
                      </a:r>
                    </a:p>
                    <a:p>
                      <a:pPr marL="450215" marR="180340" indent="269875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i="1" kern="15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“Only clam can save clam farmers from loss. No local agricultural investment is more profitable than clam. One successful clam harvest like in period of 2009-2011 is sufficient for farmers to suffer from two to three harvest losses like in 2012” (</a:t>
                      </a:r>
                      <a:r>
                        <a:rPr lang="en-US" sz="2200" b="0" i="1" kern="15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interviewed on July 20, 2015, in Thai Do commune</a:t>
                      </a:r>
                      <a:r>
                        <a:rPr lang="en-US" sz="2200" b="1" i="1" kern="15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AU" sz="2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43455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7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30" y="116632"/>
            <a:ext cx="9144000" cy="674136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INTERPRETATION OF FACTORS AFFECTING ON HHs’ RESILIENCE</a:t>
            </a:r>
          </a:p>
          <a:p>
            <a:pPr marL="0" inden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i="1" dirty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Component 3: Farmer’s confidence about financial capacity and incomes from diversification activities which can be used to invest in clam farming </a:t>
            </a:r>
          </a:p>
          <a:p>
            <a:pPr marL="0" inden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b="1" i="1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on the </a:t>
            </a:r>
            <a:r>
              <a:rPr lang="en-US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 loss 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157 households within the sample size in period 2006-2014 reflected the serious economic impacts of loss to the clam farming.</a:t>
            </a:r>
          </a:p>
          <a:p>
            <a:pPr marL="517525" indent="-287338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Clam households need time to compensate for the asset losses balance their own financial situation</a:t>
            </a:r>
          </a:p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risky characteristic of the clam production makes a high barrier for the clam farmers to access formal credit market, which then force them to come to the informal credit market. </a:t>
            </a:r>
          </a:p>
          <a:p>
            <a:pPr marL="517525" indent="-341313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=&gt; F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armers seem to be reluctant to restart if they did not have confidence about their financial capacity, and also had lower probability to recover the loss</a:t>
            </a:r>
            <a:endParaRPr lang="en-US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30" y="0"/>
            <a:ext cx="9144000" cy="68580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cs typeface="Times New Roman" pitchFamily="18" charset="0"/>
              </a:rPr>
              <a:t>INTERPRETATION OF FACTORS AFFECTING ON HHs’ </a:t>
            </a:r>
            <a:r>
              <a:rPr lang="en-US" sz="2000" b="1" dirty="0" smtClean="0">
                <a:latin typeface="Calibri" panose="020F0502020204030204" pitchFamily="34" charset="0"/>
                <a:cs typeface="Times New Roman" pitchFamily="18" charset="0"/>
              </a:rPr>
              <a:t>RESILIENCE (Cont.)</a:t>
            </a:r>
            <a:endParaRPr lang="en-US" sz="2000" b="1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Component 3: Farmer’s confidence about financial capacity and incomes from diversification activities which can be used to invest in clam farming (cont.)</a:t>
            </a:r>
          </a:p>
          <a:p>
            <a:pPr marL="0" inden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11997879"/>
              </p:ext>
            </p:extLst>
          </p:nvPr>
        </p:nvGraphicFramePr>
        <p:xfrm>
          <a:off x="0" y="1916832"/>
          <a:ext cx="8496944" cy="424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5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16632"/>
            <a:ext cx="9144000" cy="638132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u="sng" dirty="0">
                <a:latin typeface="Calibri" panose="020F0502020204030204" pitchFamily="34" charset="0"/>
                <a:cs typeface="Times New Roman" pitchFamily="18" charset="0"/>
              </a:rPr>
              <a:t>CONCLUSIONS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2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Highly </a:t>
            </a:r>
            <a:r>
              <a:rPr lang="en-US" sz="2200" b="1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profitable but </a:t>
            </a:r>
            <a:r>
              <a:rPr lang="en-US" sz="2200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 risky investment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can safely explain the clam production in Thai </a:t>
            </a:r>
            <a:r>
              <a:rPr lang="en-US" sz="22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province for the last two decades.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Faced with these problems, a number of farmers stopped clam production, many are in trap of debts.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However, most of them restarted raising clams after disasters with different time lags associated with their resilience capacity which is consisted into three major factors:  </a:t>
            </a:r>
          </a:p>
          <a:p>
            <a:pPr marL="148748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farmer’s ability in learning and creativity from the failures; </a:t>
            </a:r>
          </a:p>
          <a:p>
            <a:pPr marL="148748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farmer’s perception on clam farming risks; and </a:t>
            </a:r>
          </a:p>
          <a:p>
            <a:pPr marL="148748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farmer’s financial capacity including their diversification of income-generated activities.</a:t>
            </a:r>
          </a:p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endParaRPr lang="en-US" sz="2000" b="1" u="sng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30" y="116632"/>
            <a:ext cx="9144000" cy="674136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u="sng" dirty="0">
                <a:latin typeface="Calibri" panose="020F0502020204030204" pitchFamily="34" charset="0"/>
                <a:cs typeface="Times New Roman" pitchFamily="18" charset="0"/>
              </a:rPr>
              <a:t>IMPLICATIONS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Resilience capacity does not only require efforts from the clam farmers,   but also external supports such as governments and other actors.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suggested that following supports for farmers should be considered: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(1) Support farmers to have the better accessing formal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credit market; </a:t>
            </a:r>
          </a:p>
          <a:p>
            <a:pPr marL="1376363" indent="-3508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Promoting farmer’s livelihood diversification; and </a:t>
            </a:r>
          </a:p>
          <a:p>
            <a:pPr marL="1376363" indent="-35083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Improving farmers’ capacity in learning to live with risks, gaining experiences and even converting risks to opportunities for themselves.</a:t>
            </a:r>
            <a:endParaRPr lang="en-US" sz="2200" b="1" u="sng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597666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>
                <a:latin typeface="Calibri" panose="020F0502020204030204" pitchFamily="34" charset="0"/>
                <a:cs typeface="Times New Roman" pitchFamily="18" charset="0"/>
              </a:rPr>
              <a:t>REFERENCES (1)</a:t>
            </a:r>
          </a:p>
          <a:p>
            <a:pPr marL="461963" indent="-461963">
              <a:buNone/>
            </a:pPr>
            <a:r>
              <a:rPr lang="it-IT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Darnhofer, I. (2014). "Resilience and why it matters for farm management." </a:t>
            </a:r>
            <a:r>
              <a:rPr lang="it-IT" sz="17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 Review of Agricultural Economics</a:t>
            </a:r>
            <a:r>
              <a:rPr lang="it-IT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it-IT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(3): 461-484.</a:t>
            </a:r>
            <a:endParaRPr lang="en-AU" sz="1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spcAft>
                <a:spcPts val="0"/>
              </a:spcAft>
              <a:buNone/>
            </a:pPr>
            <a:r>
              <a:rPr lang="it-IT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Garschagen, M., et al. (2016). World Risk Report 2015.</a:t>
            </a:r>
          </a:p>
          <a:p>
            <a:pPr marL="461963" indent="-461963">
              <a:spcAft>
                <a:spcPts val="0"/>
              </a:spcAft>
              <a:buNone/>
            </a:pPr>
            <a:r>
              <a:rPr lang="it-IT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Hang, N. T. and N. T. D. Nga (2013). "Economic Performance of Clam Aquaculture In NamThinh Commune, TienHai District, ThaiBinh Province." </a:t>
            </a:r>
            <a:r>
              <a:rPr lang="it-IT" sz="17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 Science and Development</a:t>
            </a:r>
            <a:r>
              <a:rPr lang="it-IT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it-IT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(1): 97-106.</a:t>
            </a:r>
          </a:p>
          <a:p>
            <a:pPr marL="461963" indent="-461963">
              <a:spcAft>
                <a:spcPts val="0"/>
              </a:spcAft>
              <a:buNone/>
            </a:pPr>
            <a:r>
              <a:rPr lang="it-IT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Lebailly, P., et al. (2015). </a:t>
            </a:r>
            <a:r>
              <a:rPr lang="it-IT" sz="17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Capacity building and services to assist local farmers to improve aquaculture management in Vietnam</a:t>
            </a:r>
            <a:r>
              <a:rPr lang="it-IT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SAADC2015: The 5th International Conference on Sustainable Animal Agriculture for Developing Countries, Thailand, Rajamangala University of Technology Isan.</a:t>
            </a:r>
            <a:endParaRPr lang="en-AU" sz="1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spcAft>
                <a:spcPts val="0"/>
              </a:spcAft>
              <a:buNone/>
            </a:pPr>
            <a:r>
              <a:rPr lang="it-IT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MaiLien (2014). Clam production accounted for 59% of total aquaculture output of ThaiBinh Province, ThaiBinhTV.</a:t>
            </a:r>
          </a:p>
          <a:p>
            <a:pPr marL="461963" indent="-461963">
              <a:buNone/>
            </a:pP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Marshall, N. A. and P. A. Marshall (2007). "Conceptualizing and operationalizing social resilience within commercial fisheries in northern Australia." </a:t>
            </a:r>
            <a:r>
              <a:rPr lang="it-IT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Ecology and society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(1): 1.</a:t>
            </a:r>
          </a:p>
          <a:p>
            <a:pPr marL="461963" indent="-461963">
              <a:buNone/>
            </a:pP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Newhouse, D. (2005). "The persistence of income shocks: Evidence from rural Indonesia." </a:t>
            </a:r>
            <a:r>
              <a:rPr lang="it-IT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of development Economics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(3): 415-433.</a:t>
            </a:r>
            <a:endParaRPr lang="en-A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buNone/>
            </a:pP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Nguyen, K. V., et al. (2013). "Measuring household resilience to floods: a case study in the Vietnamese Mekong River Delta." </a:t>
            </a:r>
            <a:r>
              <a:rPr lang="it-IT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Ecology and society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(3): 13.</a:t>
            </a:r>
            <a:endParaRPr lang="en-A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buNone/>
            </a:pP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VASEP (2016). Report on Vietnam Seafood Export  2015, Vietnam Association of Seafood Exporters and Producers.</a:t>
            </a:r>
          </a:p>
          <a:p>
            <a:pPr marL="461963" indent="-461963">
              <a:buNone/>
            </a:pP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Williams, B., et al. (2012). "Exploratory factor analysis: A five-step guide for novices." </a:t>
            </a:r>
            <a:r>
              <a:rPr lang="it-IT" sz="1600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Australasian Journal of Paramedicine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(3): 1.</a:t>
            </a:r>
            <a:endParaRPr lang="en-US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spcAft>
                <a:spcPts val="0"/>
              </a:spcAft>
              <a:buNone/>
            </a:pPr>
            <a:endParaRPr lang="it-IT" sz="1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6347713" cy="440357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Q &amp; A</a:t>
            </a:r>
            <a:br>
              <a:rPr lang="en-US" sz="4400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Thank you for your attention!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099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5" y="116632"/>
            <a:ext cx="8136905" cy="62646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Calibri" panose="020F0502020204030204" pitchFamily="34" charset="0"/>
                <a:cs typeface="Times New Roman" pitchFamily="18" charset="0"/>
              </a:rPr>
              <a:t>CONTEXT (2)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Coastal endowment is not only a good opportunity for farmer’s clam production, but also embedded with risks. </a:t>
            </a:r>
            <a:endParaRPr lang="en-AU" sz="24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Clam farmers have been experiencing increased difficulties in production: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	+ Polluted water discharged from inland agricultural and industrial activities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	+ Increased negative impacts of climate changes, especially in terms of irregular temperature patterns. </a:t>
            </a:r>
            <a:endParaRPr 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5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930" y="692696"/>
            <a:ext cx="9144000" cy="616530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299414"/>
              </p:ext>
            </p:extLst>
          </p:nvPr>
        </p:nvGraphicFramePr>
        <p:xfrm>
          <a:off x="1" y="906055"/>
          <a:ext cx="4593705" cy="2954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314604"/>
              </p:ext>
            </p:extLst>
          </p:nvPr>
        </p:nvGraphicFramePr>
        <p:xfrm>
          <a:off x="4602762" y="3544468"/>
          <a:ext cx="4530836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328612"/>
              </p:ext>
            </p:extLst>
          </p:nvPr>
        </p:nvGraphicFramePr>
        <p:xfrm>
          <a:off x="1" y="189776"/>
          <a:ext cx="4598234" cy="71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8234">
                  <a:extLst>
                    <a:ext uri="{9D8B030D-6E8A-4147-A177-3AD203B41FA5}">
                      <a16:colId xmlns:a16="http://schemas.microsoft.com/office/drawing/2014/main" xmlns="" val="20633683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</a:rPr>
                        <a:t/>
                      </a:r>
                      <a:br>
                        <a:rPr lang="en-AU" sz="1100" dirty="0">
                          <a:effectLst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Figure 1. Clam production area and yield 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(2006-2014)</a:t>
                      </a:r>
                      <a:endParaRPr lang="en-A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014130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58731"/>
              </p:ext>
            </p:extLst>
          </p:nvPr>
        </p:nvGraphicFramePr>
        <p:xfrm>
          <a:off x="4598234" y="3013036"/>
          <a:ext cx="4572000" cy="565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1991798197"/>
                    </a:ext>
                  </a:extLst>
                </a:gridCol>
              </a:tblGrid>
              <a:tr h="565341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Figure 2. Total gross revenue of clam production (2006-2014)</a:t>
                      </a:r>
                      <a:endParaRPr lang="en-A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5360958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534811"/>
              </p:ext>
            </p:extLst>
          </p:nvPr>
        </p:nvGraphicFramePr>
        <p:xfrm>
          <a:off x="1" y="3861046"/>
          <a:ext cx="4571999" cy="216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1999">
                  <a:extLst>
                    <a:ext uri="{9D8B030D-6E8A-4147-A177-3AD203B41FA5}">
                      <a16:colId xmlns:a16="http://schemas.microsoft.com/office/drawing/2014/main" xmlns="" val="1873245404"/>
                    </a:ext>
                  </a:extLst>
                </a:gridCol>
              </a:tblGrid>
              <a:tr h="216026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i="1" dirty="0">
                          <a:solidFill>
                            <a:schemeClr val="tx1"/>
                          </a:solidFill>
                          <a:effectLst/>
                        </a:rPr>
                        <a:t>(Source: Thai </a:t>
                      </a:r>
                      <a:r>
                        <a:rPr lang="en-US" sz="1100" i="1" dirty="0" err="1">
                          <a:solidFill>
                            <a:schemeClr val="tx1"/>
                          </a:solidFill>
                          <a:effectLst/>
                        </a:rPr>
                        <a:t>Binh</a:t>
                      </a:r>
                      <a:r>
                        <a:rPr lang="en-US" sz="1100" i="1" dirty="0">
                          <a:solidFill>
                            <a:schemeClr val="tx1"/>
                          </a:solidFill>
                          <a:effectLst/>
                        </a:rPr>
                        <a:t> Statistical Office, 2015)</a:t>
                      </a:r>
                      <a:endParaRPr lang="en-AU" sz="10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388744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696704"/>
              </p:ext>
            </p:extLst>
          </p:nvPr>
        </p:nvGraphicFramePr>
        <p:xfrm>
          <a:off x="4602762" y="6582201"/>
          <a:ext cx="4571999" cy="2160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1999">
                  <a:extLst>
                    <a:ext uri="{9D8B030D-6E8A-4147-A177-3AD203B41FA5}">
                      <a16:colId xmlns:a16="http://schemas.microsoft.com/office/drawing/2014/main" xmlns="" val="1873245404"/>
                    </a:ext>
                  </a:extLst>
                </a:gridCol>
              </a:tblGrid>
              <a:tr h="216026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i="1" dirty="0">
                          <a:solidFill>
                            <a:schemeClr val="tx1"/>
                          </a:solidFill>
                          <a:effectLst/>
                        </a:rPr>
                        <a:t>(Source: Thai </a:t>
                      </a:r>
                      <a:r>
                        <a:rPr lang="en-US" sz="1100" i="1" dirty="0" err="1">
                          <a:solidFill>
                            <a:schemeClr val="tx1"/>
                          </a:solidFill>
                          <a:effectLst/>
                        </a:rPr>
                        <a:t>Binh</a:t>
                      </a:r>
                      <a:r>
                        <a:rPr lang="en-US" sz="1100" i="1" dirty="0">
                          <a:solidFill>
                            <a:schemeClr val="tx1"/>
                          </a:solidFill>
                          <a:effectLst/>
                        </a:rPr>
                        <a:t> Statistical Office, 2015)</a:t>
                      </a:r>
                      <a:endParaRPr lang="en-AU" sz="10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13887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8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325677"/>
            <a:ext cx="9144000" cy="659735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cs typeface="Times New Roman" panose="02020603050405020304" pitchFamily="18" charset="0"/>
              </a:rPr>
              <a:t>CLAM PRODUCTION IN THAI BINH (2006-2014)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1556792"/>
            <a:ext cx="8568952" cy="360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A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Despite the risk, farmers in Thai </a:t>
            </a:r>
            <a:r>
              <a:rPr lang="en-AU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Binh</a:t>
            </a:r>
            <a:r>
              <a:rPr lang="en-A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still continue </a:t>
            </a:r>
            <a:r>
              <a:rPr lang="en-A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clam production, 2009-2014: 59% </a:t>
            </a:r>
            <a:r>
              <a:rPr lang="en-A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A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the total provincial </a:t>
            </a:r>
            <a:r>
              <a:rPr lang="en-AU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aquacultural</a:t>
            </a:r>
            <a:r>
              <a:rPr lang="en-A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outputs (</a:t>
            </a:r>
            <a:r>
              <a:rPr lang="en-AU" sz="2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MaiLien</a:t>
            </a:r>
            <a:r>
              <a:rPr lang="en-A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, 2014). </a:t>
            </a: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The clam continuation reveals a kind of strong resilience capacity of some of farmers among all      clam farmers in Thai </a:t>
            </a:r>
            <a:r>
              <a:rPr lang="en-US" sz="2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Binh</a:t>
            </a: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province.</a:t>
            </a:r>
            <a:endParaRPr lang="en-A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04664"/>
            <a:ext cx="8424712" cy="644117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>
                <a:latin typeface="Calibri" panose="020F0502020204030204" pitchFamily="34" charset="0"/>
                <a:cs typeface="Times New Roman" pitchFamily="18" charset="0"/>
              </a:rPr>
              <a:t>RESEARCH QUESTIONS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“What are the main factors contributing to farmer’s resilience to clam farming risks?”</a:t>
            </a:r>
          </a:p>
          <a:p>
            <a:pPr marL="0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b="1" u="sng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 smtClean="0">
                <a:latin typeface="Calibri" panose="020F0502020204030204" pitchFamily="34" charset="0"/>
                <a:cs typeface="Times New Roman" pitchFamily="18" charset="0"/>
              </a:rPr>
              <a:t>RESEARCH </a:t>
            </a:r>
            <a:r>
              <a:rPr lang="en-US" sz="2000" b="1" u="sng" dirty="0">
                <a:latin typeface="Calibri" panose="020F0502020204030204" pitchFamily="34" charset="0"/>
                <a:cs typeface="Times New Roman" pitchFamily="18" charset="0"/>
              </a:rPr>
              <a:t>METHODS</a:t>
            </a: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Subjective Well-Being approach (SWB) 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: Eleven statements (</a:t>
            </a:r>
            <a:r>
              <a:rPr lang="en-US" sz="2400" i="1" dirty="0">
                <a:latin typeface="Calibri" panose="020F0502020204030204" pitchFamily="34" charset="0"/>
                <a:cs typeface="Times New Roman" panose="02020603050405020304" pitchFamily="18" charset="0"/>
              </a:rPr>
              <a:t>Table 1 – next slides</a:t>
            </a:r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) related to the identified factors were put into the questionnaire for household survey to explore the farmers’ perception regarding their own resilience. </a:t>
            </a: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8640736" cy="6657203"/>
          </a:xfrm>
        </p:spPr>
        <p:txBody>
          <a:bodyPr>
            <a:normAutofit/>
          </a:bodyPr>
          <a:lstStyle/>
          <a:p>
            <a:pPr marL="0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u="sng" dirty="0" smtClean="0">
                <a:latin typeface="Calibri" panose="020F0502020204030204" pitchFamily="34" charset="0"/>
                <a:cs typeface="Times New Roman" pitchFamily="18" charset="0"/>
              </a:rPr>
              <a:t>RESEARCH </a:t>
            </a:r>
            <a:r>
              <a:rPr lang="en-US" sz="2000" b="1" u="sng" dirty="0">
                <a:latin typeface="Calibri" panose="020F0502020204030204" pitchFamily="34" charset="0"/>
                <a:cs typeface="Times New Roman" pitchFamily="18" charset="0"/>
              </a:rPr>
              <a:t>METHODS</a:t>
            </a: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Exploratory </a:t>
            </a:r>
            <a:r>
              <a:rPr lang="en-US" sz="2100" b="1" dirty="0">
                <a:latin typeface="Calibri" panose="020F0502020204030204" pitchFamily="34" charset="0"/>
                <a:cs typeface="Times New Roman" panose="02020603050405020304" pitchFamily="18" charset="0"/>
              </a:rPr>
              <a:t>Factor Analysis (EFA): </a:t>
            </a:r>
          </a:p>
          <a:p>
            <a:pPr marL="914400" indent="-341313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AU" sz="2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NVivo</a:t>
            </a:r>
            <a:r>
              <a:rPr lang="en-A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(QSR) to manage the qualitative data and elicit key themes; </a:t>
            </a:r>
          </a:p>
          <a:p>
            <a:pPr marL="914400" indent="-341313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And SPSS for analysing the quantitative data and producing a descriptive statistical analysis. </a:t>
            </a:r>
          </a:p>
          <a:p>
            <a:pPr marL="914400" indent="-341313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Cronbach’s alpha coefficient was applied to define the reliability of each variable.</a:t>
            </a:r>
          </a:p>
          <a:p>
            <a:pPr marL="914400" indent="-341313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AU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EFA was then carried out to combine related variables into “group of variables”.</a:t>
            </a:r>
            <a:endParaRPr lang="en-US" sz="2400" dirty="0">
              <a:latin typeface="Calibri" panose="020F0502020204030204" pitchFamily="34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4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8640"/>
            <a:ext cx="7963575" cy="64807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Table 1: Eleven statements to explore factors affecting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the household resilience</a:t>
            </a:r>
            <a:endParaRPr 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199421"/>
              </p:ext>
            </p:extLst>
          </p:nvPr>
        </p:nvGraphicFramePr>
        <p:xfrm>
          <a:off x="42696" y="1340770"/>
          <a:ext cx="9101304" cy="475252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93000">
                  <a:extLst>
                    <a:ext uri="{9D8B030D-6E8A-4147-A177-3AD203B41FA5}">
                      <a16:colId xmlns:a16="http://schemas.microsoft.com/office/drawing/2014/main" xmlns="" val="3865440334"/>
                    </a:ext>
                  </a:extLst>
                </a:gridCol>
                <a:gridCol w="7308304">
                  <a:extLst>
                    <a:ext uri="{9D8B030D-6E8A-4147-A177-3AD203B41FA5}">
                      <a16:colId xmlns:a16="http://schemas.microsoft.com/office/drawing/2014/main" xmlns="" val="1449321964"/>
                    </a:ext>
                  </a:extLst>
                </a:gridCol>
              </a:tblGrid>
              <a:tr h="7832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Statement 1: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I am confident that I have my own capital or successfully borrow formal credits to restart new clam cycle.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6917742"/>
                  </a:ext>
                </a:extLst>
              </a:tr>
              <a:tr h="7832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Statement 2: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In my opinion, decreased clam market price is associated with opportunity for a new clam production cycle.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2470074555"/>
                  </a:ext>
                </a:extLst>
              </a:tr>
              <a:tr h="7832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Statement 3: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In my opinion, clam farming should be continued because its risks are tolerable.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2909424614"/>
                  </a:ext>
                </a:extLst>
              </a:tr>
              <a:tr h="7832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Statement 4: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In my opinion, risks in clam farming are lower than those in other aquaculture activities.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3772237439"/>
                  </a:ext>
                </a:extLst>
              </a:tr>
              <a:tr h="8364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Statement 5: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 am confident that diversified income-generated activities help me easily to restart a new clam production cycle after disaster.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878505559"/>
                  </a:ext>
                </a:extLst>
              </a:tr>
              <a:tr h="7832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Statement 6: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 am confident that loss of clam farming has no serious impact on our daily basic needs.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32765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7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7963575" cy="64807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Table 1: Eleven statements to explore factors affecting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the household resilience (cont.)</a:t>
            </a:r>
            <a:endParaRPr lang="en-US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270790"/>
              </p:ext>
            </p:extLst>
          </p:nvPr>
        </p:nvGraphicFramePr>
        <p:xfrm>
          <a:off x="35496" y="1556792"/>
          <a:ext cx="9000999" cy="424847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84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16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60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Statement 7: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My household have received supports from governments to recover from loss.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08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Statement 8: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I have gained many practical experiences about clam farming after each failing season.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97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Statement 9: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I have applied new production tools/practices (invented by other farmers) which really help us to reduce clam farming risks.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17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Statement 10: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I am confident that changes in clam production techniques help our clam farming less affected by (natural and market) shocks than other households.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47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</a:rPr>
                        <a:t>Statement 11: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</a:rPr>
                        <a:t>In my opinion, new clam production cycle started after shock has higher productivity than previous one.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6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13748</TotalTime>
  <Words>2018</Words>
  <Application>Microsoft Office PowerPoint</Application>
  <PresentationFormat>Affichage à l'écran (4:3)</PresentationFormat>
  <Paragraphs>164</Paragraphs>
  <Slides>26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Facet</vt:lpstr>
      <vt:lpstr>Document</vt:lpstr>
      <vt:lpstr>FACTORS CONTRIBUTING TO HOUSEHOLD-RESILIENCE CAPACITY TO FARMING RISKS:  CASE STUDY OF CLAM FARMING IN THAIBINH PROVINCE, VIETNAM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 &amp; A  Thank you for your attention! 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PROPOSAL Sustainable livelihood strategies for farmers under market risks: a case study of aquaculture sector in Thai Binh province, Vietnam</dc:title>
  <dc:creator>Van HA</dc:creator>
  <cp:lastModifiedBy>PRIMINFO</cp:lastModifiedBy>
  <cp:revision>362</cp:revision>
  <cp:lastPrinted>2014-12-15T20:34:04Z</cp:lastPrinted>
  <dcterms:created xsi:type="dcterms:W3CDTF">2014-03-15T02:18:48Z</dcterms:created>
  <dcterms:modified xsi:type="dcterms:W3CDTF">2016-06-06T12:20:53Z</dcterms:modified>
</cp:coreProperties>
</file>