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1"/>
  </p:notesMasterIdLst>
  <p:sldIdLst>
    <p:sldId id="303" r:id="rId2"/>
    <p:sldId id="304" r:id="rId3"/>
    <p:sldId id="256" r:id="rId4"/>
    <p:sldId id="294" r:id="rId5"/>
    <p:sldId id="295" r:id="rId6"/>
    <p:sldId id="301" r:id="rId7"/>
    <p:sldId id="258" r:id="rId8"/>
    <p:sldId id="263" r:id="rId9"/>
    <p:sldId id="259" r:id="rId10"/>
    <p:sldId id="260" r:id="rId11"/>
    <p:sldId id="261" r:id="rId12"/>
    <p:sldId id="262" r:id="rId13"/>
    <p:sldId id="264" r:id="rId14"/>
    <p:sldId id="273" r:id="rId15"/>
    <p:sldId id="274" r:id="rId16"/>
    <p:sldId id="265" r:id="rId17"/>
    <p:sldId id="266" r:id="rId18"/>
    <p:sldId id="271" r:id="rId19"/>
    <p:sldId id="307" r:id="rId20"/>
    <p:sldId id="267" r:id="rId21"/>
    <p:sldId id="298" r:id="rId22"/>
    <p:sldId id="268" r:id="rId23"/>
    <p:sldId id="289" r:id="rId24"/>
    <p:sldId id="257" r:id="rId25"/>
    <p:sldId id="300" r:id="rId26"/>
    <p:sldId id="290" r:id="rId27"/>
    <p:sldId id="291" r:id="rId28"/>
    <p:sldId id="297" r:id="rId29"/>
    <p:sldId id="296" r:id="rId30"/>
    <p:sldId id="269" r:id="rId31"/>
    <p:sldId id="310" r:id="rId32"/>
    <p:sldId id="309" r:id="rId33"/>
    <p:sldId id="305" r:id="rId34"/>
    <p:sldId id="306" r:id="rId35"/>
    <p:sldId id="270" r:id="rId36"/>
    <p:sldId id="275" r:id="rId37"/>
    <p:sldId id="276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6" r:id="rId46"/>
    <p:sldId id="287" r:id="rId47"/>
    <p:sldId id="288" r:id="rId48"/>
    <p:sldId id="285" r:id="rId49"/>
    <p:sldId id="29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E32346D-A453-4FB2-88E8-19EEE8BC1B48}">
          <p14:sldIdLst>
            <p14:sldId id="303"/>
            <p14:sldId id="304"/>
            <p14:sldId id="256"/>
            <p14:sldId id="294"/>
            <p14:sldId id="295"/>
            <p14:sldId id="301"/>
            <p14:sldId id="258"/>
            <p14:sldId id="263"/>
            <p14:sldId id="259"/>
            <p14:sldId id="260"/>
            <p14:sldId id="261"/>
            <p14:sldId id="262"/>
            <p14:sldId id="264"/>
            <p14:sldId id="273"/>
            <p14:sldId id="274"/>
            <p14:sldId id="265"/>
            <p14:sldId id="266"/>
            <p14:sldId id="271"/>
            <p14:sldId id="307"/>
            <p14:sldId id="267"/>
            <p14:sldId id="298"/>
            <p14:sldId id="268"/>
            <p14:sldId id="289"/>
          </p14:sldIdLst>
        </p14:section>
        <p14:section name="Section sans titre" id="{E9FFE38B-D1C8-45F0-98F4-2D8D00B46B4A}">
          <p14:sldIdLst>
            <p14:sldId id="257"/>
            <p14:sldId id="300"/>
            <p14:sldId id="290"/>
            <p14:sldId id="291"/>
            <p14:sldId id="297"/>
            <p14:sldId id="296"/>
            <p14:sldId id="269"/>
            <p14:sldId id="310"/>
            <p14:sldId id="309"/>
            <p14:sldId id="305"/>
            <p14:sldId id="306"/>
            <p14:sldId id="270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  <p14:sldId id="288"/>
            <p14:sldId id="285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Delanaye" initials="P" lastIdx="1" clrIdx="0">
    <p:extLst>
      <p:ext uri="{19B8F6BF-5375-455C-9EA6-DF929625EA0E}">
        <p15:presenceInfo xmlns:p15="http://schemas.microsoft.com/office/powerpoint/2012/main" userId="PDelanay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-139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FAC17-89AC-458F-898A-4ACB689CF59C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8198-26EB-4A98-A6A5-DEA24443BEF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0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tutto </a:t>
            </a:r>
            <a:r>
              <a:rPr lang="it-IT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it-IT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orrei dire</a:t>
            </a:r>
            <a:r>
              <a:rPr lang="it-IT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grazie a tutti gli organizzatori</a:t>
            </a:r>
            <a:r>
              <a:rPr lang="it-IT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particolarmente Maria Fusaro Per  l invito  a questo congresso 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9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No </a:t>
            </a:r>
            <a:r>
              <a:rPr lang="fr-BE" dirty="0" err="1" smtClean="0"/>
              <a:t>definitive</a:t>
            </a:r>
            <a:r>
              <a:rPr lang="fr-BE" baseline="0" dirty="0" smtClean="0"/>
              <a:t> proof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VC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reversible</a:t>
            </a:r>
            <a:endParaRPr lang="fr-BE" baseline="0" dirty="0" smtClean="0"/>
          </a:p>
          <a:p>
            <a:r>
              <a:rPr lang="fr-BE" baseline="0" dirty="0" smtClean="0"/>
              <a:t>No proof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decreasing</a:t>
            </a:r>
            <a:r>
              <a:rPr lang="fr-BE" baseline="0" dirty="0" smtClean="0"/>
              <a:t> the VC </a:t>
            </a:r>
            <a:r>
              <a:rPr lang="fr-BE" baseline="0" dirty="0" err="1" smtClean="0"/>
              <a:t>improve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mortality</a:t>
            </a:r>
            <a:r>
              <a:rPr lang="fr-BE" baseline="0" dirty="0" smtClean="0"/>
              <a:t> (plaque </a:t>
            </a:r>
            <a:r>
              <a:rPr lang="fr-BE" baseline="0" dirty="0" err="1" smtClean="0"/>
              <a:t>stability</a:t>
            </a:r>
            <a:r>
              <a:rPr lang="fr-BE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53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2AEC4-647E-4D34-A9AF-3B88E6EF576E}" type="slidenum">
              <a:rPr lang="en-GB" smtClean="0">
                <a:cs typeface="Arial" charset="0"/>
              </a:rPr>
              <a:pPr/>
              <a:t>13</a:t>
            </a:fld>
            <a:endParaRPr lang="en-GB" smtClean="0">
              <a:cs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l-BE" dirty="0" smtClean="0"/>
              <a:t>VC: </a:t>
            </a:r>
            <a:r>
              <a:rPr lang="nl-BE" dirty="0" err="1" smtClean="0"/>
              <a:t>vascular</a:t>
            </a:r>
            <a:r>
              <a:rPr lang="nl-BE" dirty="0" smtClean="0"/>
              <a:t> </a:t>
            </a:r>
            <a:r>
              <a:rPr lang="nl-BE" dirty="0" err="1" smtClean="0"/>
              <a:t>calcification</a:t>
            </a:r>
            <a:endParaRPr lang="nl-BE" dirty="0" smtClean="0"/>
          </a:p>
          <a:p>
            <a:pPr eaLnBrk="1" hangingPunct="1"/>
            <a:r>
              <a:rPr lang="nl-BE" dirty="0" smtClean="0"/>
              <a:t>CKD: </a:t>
            </a:r>
            <a:r>
              <a:rPr lang="nl-BE" dirty="0" err="1" smtClean="0"/>
              <a:t>chronic</a:t>
            </a:r>
            <a:r>
              <a:rPr lang="nl-BE" dirty="0" smtClean="0"/>
              <a:t> </a:t>
            </a:r>
            <a:r>
              <a:rPr lang="nl-BE" dirty="0" err="1" smtClean="0"/>
              <a:t>kidney</a:t>
            </a:r>
            <a:r>
              <a:rPr lang="nl-BE" dirty="0" smtClean="0"/>
              <a:t> </a:t>
            </a:r>
            <a:r>
              <a:rPr lang="nl-BE" dirty="0" err="1" smtClean="0"/>
              <a:t>disease</a:t>
            </a:r>
            <a:endParaRPr lang="nl-BE" dirty="0" smtClean="0"/>
          </a:p>
          <a:p>
            <a:pPr eaLnBrk="1" hangingPunct="1"/>
            <a:r>
              <a:rPr lang="nl-BE" dirty="0" smtClean="0"/>
              <a:t>FGF23 -/- =&gt;</a:t>
            </a:r>
            <a:r>
              <a:rPr lang="nl-BE" baseline="0" dirty="0" smtClean="0"/>
              <a:t> </a:t>
            </a:r>
            <a:r>
              <a:rPr lang="nl-BE" baseline="0" dirty="0" err="1" smtClean="0"/>
              <a:t>hyperP</a:t>
            </a:r>
            <a:r>
              <a:rPr lang="nl-BE" baseline="0" dirty="0" smtClean="0"/>
              <a:t> et CV mais pas si régime </a:t>
            </a:r>
            <a:r>
              <a:rPr lang="nl-BE" baseline="0" dirty="0" err="1" smtClean="0"/>
              <a:t>pauvre</a:t>
            </a:r>
            <a:r>
              <a:rPr lang="nl-BE" baseline="0" dirty="0" smtClean="0"/>
              <a:t> en </a:t>
            </a:r>
            <a:r>
              <a:rPr lang="nl-BE" baseline="0" dirty="0" err="1" smtClean="0"/>
              <a:t>phosphore</a:t>
            </a: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92002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8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baseline, none treated by active vitamin D</a:t>
            </a:r>
          </a:p>
          <a:p>
            <a:r>
              <a:rPr lang="en-US" dirty="0" smtClean="0"/>
              <a:t>If treated by vitamin D in the first 90</a:t>
            </a:r>
            <a:r>
              <a:rPr lang="en-US" baseline="0" dirty="0" smtClean="0"/>
              <a:t> days =&gt; same conclusion</a:t>
            </a:r>
          </a:p>
          <a:p>
            <a:r>
              <a:rPr lang="en-US" baseline="0" dirty="0" smtClean="0"/>
              <a:t>If not treated =&gt; mortality higher than treated and no difference according to 25 or 1,25vitamin D level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2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MESA: </a:t>
            </a:r>
            <a:r>
              <a:rPr lang="fr-BE" dirty="0" err="1" smtClean="0"/>
              <a:t>Multiethnic</a:t>
            </a:r>
            <a:r>
              <a:rPr lang="fr-BE" dirty="0" smtClean="0"/>
              <a:t> </a:t>
            </a:r>
            <a:r>
              <a:rPr lang="fr-BE" dirty="0" err="1" smtClean="0"/>
              <a:t>study</a:t>
            </a:r>
            <a:r>
              <a:rPr lang="fr-BE" dirty="0" smtClean="0"/>
              <a:t> on </a:t>
            </a:r>
            <a:r>
              <a:rPr lang="fr-BE" dirty="0" err="1" smtClean="0"/>
              <a:t>atherosclerosis</a:t>
            </a:r>
            <a:r>
              <a:rPr lang="fr-BE" dirty="0" smtClean="0"/>
              <a:t> (</a:t>
            </a:r>
            <a:r>
              <a:rPr lang="fr-BE" dirty="0" err="1" smtClean="0"/>
              <a:t>excluded</a:t>
            </a:r>
            <a:r>
              <a:rPr lang="fr-BE" dirty="0" smtClean="0"/>
              <a:t> if </a:t>
            </a:r>
            <a:r>
              <a:rPr lang="fr-BE" dirty="0" err="1" smtClean="0"/>
              <a:t>previous</a:t>
            </a:r>
            <a:r>
              <a:rPr lang="fr-BE" dirty="0" smtClean="0"/>
              <a:t> CV </a:t>
            </a:r>
            <a:r>
              <a:rPr lang="fr-BE" dirty="0" err="1" smtClean="0"/>
              <a:t>events</a:t>
            </a:r>
            <a:r>
              <a:rPr lang="fr-BE" dirty="0" smtClean="0"/>
              <a:t>)</a:t>
            </a:r>
          </a:p>
          <a:p>
            <a:r>
              <a:rPr lang="fr-BE" dirty="0" smtClean="0"/>
              <a:t>12 à17% of </a:t>
            </a:r>
            <a:r>
              <a:rPr lang="fr-BE" dirty="0" err="1" smtClean="0"/>
              <a:t>diabetic</a:t>
            </a:r>
            <a:r>
              <a:rPr lang="fr-BE" dirty="0" smtClean="0"/>
              <a:t> (</a:t>
            </a:r>
            <a:r>
              <a:rPr lang="fr-BE" dirty="0" err="1" smtClean="0"/>
              <a:t>according</a:t>
            </a:r>
            <a:r>
              <a:rPr lang="fr-BE" dirty="0" smtClean="0"/>
              <a:t> to VIT &gt; or &lt; </a:t>
            </a:r>
            <a:r>
              <a:rPr lang="fr-BE" dirty="0" err="1" smtClean="0"/>
              <a:t>tha</a:t>
            </a:r>
            <a:r>
              <a:rPr lang="fr-BE" dirty="0" smtClean="0"/>
              <a:t> 15) and 53 to 59% of </a:t>
            </a:r>
            <a:r>
              <a:rPr lang="fr-BE" dirty="0" smtClean="0"/>
              <a:t>hypertension</a:t>
            </a:r>
          </a:p>
          <a:p>
            <a:r>
              <a:rPr lang="fr-BE" dirty="0" smtClean="0"/>
              <a:t>1,25 </a:t>
            </a:r>
            <a:r>
              <a:rPr lang="fr-BE" dirty="0" err="1" smtClean="0"/>
              <a:t>there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trend for association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prevalence</a:t>
            </a:r>
            <a:r>
              <a:rPr lang="fr-BE" dirty="0" smtClean="0"/>
              <a:t> but not if </a:t>
            </a:r>
            <a:r>
              <a:rPr lang="fr-BE" dirty="0" err="1" smtClean="0"/>
              <a:t>adjustement</a:t>
            </a:r>
            <a:r>
              <a:rPr lang="fr-BE" dirty="0" smtClean="0"/>
              <a:t> and no </a:t>
            </a:r>
            <a:r>
              <a:rPr lang="fr-BE" dirty="0" err="1" smtClean="0"/>
              <a:t>assoiation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incident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Low</a:t>
            </a:r>
            <a:r>
              <a:rPr lang="fr-BE" dirty="0" smtClean="0"/>
              <a:t> 25VIT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associated</a:t>
            </a:r>
            <a:r>
              <a:rPr lang="fr-BE" dirty="0" smtClean="0"/>
              <a:t> </a:t>
            </a:r>
            <a:r>
              <a:rPr lang="fr-BE" dirty="0" err="1" smtClean="0"/>
              <a:t>neother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prevalent</a:t>
            </a:r>
            <a:r>
              <a:rPr lang="fr-BE" dirty="0" smtClean="0"/>
              <a:t> CAC not </a:t>
            </a:r>
            <a:r>
              <a:rPr lang="fr-BE" dirty="0" err="1" smtClean="0"/>
              <a:t>with</a:t>
            </a:r>
            <a:r>
              <a:rPr lang="fr-BE" dirty="0" smtClean="0"/>
              <a:t> CAC progression in </a:t>
            </a:r>
            <a:r>
              <a:rPr lang="fr-BE" dirty="0" err="1" smtClean="0"/>
              <a:t>prevalent</a:t>
            </a:r>
            <a:endParaRPr lang="fr-BE" dirty="0" smtClean="0"/>
          </a:p>
          <a:p>
            <a:r>
              <a:rPr lang="fr-BE" dirty="0" smtClean="0"/>
              <a:t>Idem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adjustment</a:t>
            </a:r>
            <a:r>
              <a:rPr lang="fr-BE" dirty="0" smtClean="0"/>
              <a:t> for </a:t>
            </a:r>
            <a:r>
              <a:rPr lang="fr-BE" dirty="0" err="1" smtClean="0"/>
              <a:t>age</a:t>
            </a:r>
            <a:r>
              <a:rPr lang="fr-BE" dirty="0" smtClean="0"/>
              <a:t>, </a:t>
            </a:r>
            <a:r>
              <a:rPr lang="fr-BE" dirty="0" err="1" smtClean="0"/>
              <a:t>diabetes</a:t>
            </a:r>
            <a:r>
              <a:rPr lang="fr-BE" dirty="0" smtClean="0"/>
              <a:t>, CRP, LDL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eGFR</a:t>
            </a:r>
            <a:r>
              <a:rPr lang="fr-BE" baseline="0" dirty="0" smtClean="0"/>
              <a:t>, BP, </a:t>
            </a:r>
            <a:r>
              <a:rPr lang="fr-BE" baseline="0" dirty="0" err="1" smtClean="0"/>
              <a:t>season</a:t>
            </a:r>
            <a:r>
              <a:rPr lang="fr-BE" baseline="0" dirty="0" smtClean="0"/>
              <a:t>, center, BMI</a:t>
            </a:r>
          </a:p>
          <a:p>
            <a:r>
              <a:rPr lang="fr-BE" baseline="0" dirty="0" err="1" smtClean="0"/>
              <a:t>Especially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relevenant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low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eGFR</a:t>
            </a:r>
            <a:endParaRPr lang="fr-BE" baseline="0" dirty="0" smtClean="0"/>
          </a:p>
          <a:p>
            <a:r>
              <a:rPr lang="fr-BE" baseline="0" dirty="0" smtClean="0"/>
              <a:t>No association for 1,25vitamin D</a:t>
            </a:r>
            <a:endParaRPr lang="en-US" dirty="0" smtClean="0"/>
          </a:p>
          <a:p>
            <a:r>
              <a:rPr lang="en-US" dirty="0" smtClean="0"/>
              <a:t>No data on therapy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5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Idem US (</a:t>
            </a:r>
            <a:r>
              <a:rPr lang="en-US" dirty="0" err="1" smtClean="0"/>
              <a:t>Teng</a:t>
            </a:r>
            <a:r>
              <a:rPr lang="en-US" dirty="0" smtClean="0"/>
              <a:t>) et Japan (</a:t>
            </a:r>
            <a:r>
              <a:rPr lang="en-US" dirty="0" err="1" smtClean="0"/>
              <a:t>Sohji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 standardization in PTH measurement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analysis according to </a:t>
            </a:r>
            <a:r>
              <a:rPr lang="en-US" dirty="0" smtClean="0"/>
              <a:t>vitamin D dosage, very heterogeneous patients and therapies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data on native vitamin D (no 25OH vitamin D measurement)</a:t>
            </a:r>
          </a:p>
          <a:p>
            <a:r>
              <a:rPr lang="en-US" baseline="0" dirty="0" smtClean="0"/>
              <a:t>Bias of indication</a:t>
            </a:r>
          </a:p>
          <a:p>
            <a:r>
              <a:rPr lang="en-US" baseline="0" dirty="0" err="1" smtClean="0"/>
              <a:t>Métananlysis</a:t>
            </a:r>
            <a:r>
              <a:rPr lang="en-US" baseline="0" dirty="0" smtClean="0"/>
              <a:t> de Palmer = pas </a:t>
            </a:r>
            <a:r>
              <a:rPr lang="en-US" baseline="0" dirty="0" err="1" smtClean="0"/>
              <a:t>assez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donnée</a:t>
            </a:r>
            <a:endParaRPr lang="en-US" baseline="0" dirty="0" smtClean="0"/>
          </a:p>
          <a:p>
            <a:r>
              <a:rPr lang="en-US" baseline="0" dirty="0" smtClean="0"/>
              <a:t>KI 2006Tentori: </a:t>
            </a:r>
            <a:r>
              <a:rPr lang="en-US" baseline="0" dirty="0" err="1" smtClean="0"/>
              <a:t>peu</a:t>
            </a:r>
            <a:r>
              <a:rPr lang="en-US" baseline="0" dirty="0" smtClean="0"/>
              <a:t> de difference de </a:t>
            </a:r>
            <a:r>
              <a:rPr lang="en-US" baseline="0" dirty="0" err="1" smtClean="0"/>
              <a:t>survie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cacitriol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paricalcitol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63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VDR is also expressed in VSMC (not for all authors =&gt; some says it is an artefact)</a:t>
            </a:r>
          </a:p>
          <a:p>
            <a:r>
              <a:rPr lang="en-US" dirty="0" smtClean="0"/>
              <a:t>CKD n=9 non-CKD n=10</a:t>
            </a:r>
          </a:p>
          <a:p>
            <a:r>
              <a:rPr lang="en-US" dirty="0" smtClean="0"/>
              <a:t>1alpha hydroxylase son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activité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augmente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CKD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8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Especially</a:t>
            </a:r>
            <a:r>
              <a:rPr lang="fr-BE" dirty="0" smtClean="0"/>
              <a:t> if </a:t>
            </a:r>
            <a:r>
              <a:rPr lang="fr-BE" dirty="0" err="1" smtClean="0"/>
              <a:t>diet</a:t>
            </a:r>
            <a:r>
              <a:rPr lang="fr-BE" dirty="0" smtClean="0"/>
              <a:t> </a:t>
            </a:r>
            <a:r>
              <a:rPr lang="fr-BE" dirty="0" err="1" smtClean="0"/>
              <a:t>rich</a:t>
            </a:r>
            <a:r>
              <a:rPr lang="fr-BE" dirty="0" smtClean="0"/>
              <a:t> in phosphate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Avec </a:t>
            </a:r>
            <a:r>
              <a:rPr lang="en-US" dirty="0" err="1" smtClean="0"/>
              <a:t>vit</a:t>
            </a:r>
            <a:r>
              <a:rPr lang="en-US" dirty="0" smtClean="0"/>
              <a:t> D et Vitamin K </a:t>
            </a:r>
            <a:r>
              <a:rPr lang="en-US" dirty="0" err="1" smtClean="0"/>
              <a:t>calcificatiosn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4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jours</a:t>
            </a:r>
            <a:endParaRPr lang="en-US" baseline="0" dirty="0" smtClean="0"/>
          </a:p>
          <a:p>
            <a:r>
              <a:rPr lang="en-US" baseline="0" dirty="0" smtClean="0"/>
              <a:t>Calcification but also </a:t>
            </a:r>
            <a:r>
              <a:rPr lang="en-US" baseline="0" dirty="0" err="1" smtClean="0"/>
              <a:t>hypercalcaemia</a:t>
            </a:r>
            <a:r>
              <a:rPr lang="en-US" baseline="0" dirty="0" smtClean="0"/>
              <a:t>, no hyperphosphatemia but non CKD model and no measurement of </a:t>
            </a:r>
            <a:r>
              <a:rPr lang="en-US" baseline="0" dirty="0" err="1" smtClean="0"/>
              <a:t>phosphaturia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5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6163" cy="3446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481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LDLDR -/- = LDL </a:t>
            </a:r>
            <a:r>
              <a:rPr lang="fr-BE" dirty="0" err="1" smtClean="0"/>
              <a:t>receptor</a:t>
            </a:r>
            <a:r>
              <a:rPr lang="fr-BE" dirty="0" smtClean="0"/>
              <a:t> </a:t>
            </a:r>
            <a:r>
              <a:rPr lang="fr-BE" dirty="0" err="1" smtClean="0"/>
              <a:t>deficient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high fat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feeding</a:t>
            </a:r>
            <a:r>
              <a:rPr lang="fr-BE" baseline="0" dirty="0" smtClean="0"/>
              <a:t> + CKD =&gt; </a:t>
            </a:r>
            <a:r>
              <a:rPr lang="fr-BE" baseline="0" dirty="0" err="1" smtClean="0"/>
              <a:t>vascular</a:t>
            </a:r>
            <a:r>
              <a:rPr lang="fr-BE" baseline="0" dirty="0" smtClean="0"/>
              <a:t> calcification and </a:t>
            </a:r>
            <a:r>
              <a:rPr lang="fr-BE" baseline="0" dirty="0" err="1" smtClean="0"/>
              <a:t>adynamic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bone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disease</a:t>
            </a:r>
            <a:r>
              <a:rPr lang="fr-BE" baseline="0" dirty="0" smtClean="0"/>
              <a:t> (=model for </a:t>
            </a:r>
            <a:r>
              <a:rPr lang="fr-BE" baseline="0" dirty="0" err="1" smtClean="0"/>
              <a:t>diabetics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ABD)</a:t>
            </a:r>
            <a:endParaRPr lang="fr-BE" dirty="0" smtClean="0"/>
          </a:p>
          <a:p>
            <a:r>
              <a:rPr lang="fr-BE" dirty="0" smtClean="0"/>
              <a:t>CKD </a:t>
            </a:r>
            <a:r>
              <a:rPr lang="fr-BE" dirty="0" err="1" smtClean="0"/>
              <a:t>after</a:t>
            </a:r>
            <a:r>
              <a:rPr lang="fr-BE" dirty="0" smtClean="0"/>
              <a:t> 12 </a:t>
            </a:r>
            <a:r>
              <a:rPr lang="fr-BE" dirty="0" err="1" smtClean="0"/>
              <a:t>weeks</a:t>
            </a:r>
            <a:r>
              <a:rPr lang="fr-BE" dirty="0" smtClean="0"/>
              <a:t> = </a:t>
            </a:r>
            <a:r>
              <a:rPr lang="fr-BE" dirty="0" err="1" smtClean="0"/>
              <a:t>untreated</a:t>
            </a:r>
            <a:endParaRPr lang="fr-BE" dirty="0" smtClean="0"/>
          </a:p>
          <a:p>
            <a:r>
              <a:rPr lang="fr-BE" dirty="0" smtClean="0"/>
              <a:t>How protective?</a:t>
            </a:r>
            <a:r>
              <a:rPr lang="fr-BE" baseline="0" dirty="0" smtClean="0"/>
              <a:t> 1) inhibition of </a:t>
            </a:r>
            <a:r>
              <a:rPr lang="fr-BE" baseline="0" dirty="0" err="1" smtClean="0"/>
              <a:t>osteoblastic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gene</a:t>
            </a:r>
            <a:r>
              <a:rPr lang="fr-BE" baseline="0" dirty="0" smtClean="0"/>
              <a:t> (CBFA1, </a:t>
            </a:r>
            <a:r>
              <a:rPr lang="fr-BE" baseline="0" dirty="0" err="1" smtClean="0"/>
              <a:t>osteocalcin</a:t>
            </a:r>
            <a:r>
              <a:rPr lang="fr-BE" baseline="0" dirty="0" smtClean="0"/>
              <a:t>) expression in the </a:t>
            </a:r>
            <a:r>
              <a:rPr lang="fr-BE" baseline="0" dirty="0" err="1" smtClean="0"/>
              <a:t>aorta</a:t>
            </a:r>
            <a:r>
              <a:rPr lang="fr-BE" baseline="0" dirty="0" smtClean="0"/>
              <a:t> 2) By </a:t>
            </a:r>
            <a:r>
              <a:rPr lang="fr-BE" baseline="0" dirty="0" err="1" smtClean="0"/>
              <a:t>stimulating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osteoblast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function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increase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bone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turn</a:t>
            </a:r>
            <a:r>
              <a:rPr lang="fr-BE" baseline="0" dirty="0" smtClean="0"/>
              <a:t> over in ABD et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promote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deposition</a:t>
            </a:r>
            <a:r>
              <a:rPr lang="fr-BE" baseline="0" dirty="0" smtClean="0"/>
              <a:t> of Ca and P in </a:t>
            </a:r>
            <a:r>
              <a:rPr lang="fr-BE" baseline="0" dirty="0" err="1" smtClean="0"/>
              <a:t>bones</a:t>
            </a:r>
            <a:r>
              <a:rPr lang="fr-BE" baseline="0" dirty="0" smtClean="0"/>
              <a:t> (c’est pas classique quand même ça chez l’humain)</a:t>
            </a:r>
          </a:p>
          <a:p>
            <a:r>
              <a:rPr lang="fr-BE" baseline="0" dirty="0" err="1" smtClean="0"/>
              <a:t>Nephrectomy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left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kidney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electrocautery</a:t>
            </a:r>
            <a:r>
              <a:rPr lang="fr-BE" baseline="0" dirty="0" smtClean="0"/>
              <a:t> of right </a:t>
            </a:r>
            <a:r>
              <a:rPr lang="fr-BE" baseline="0" dirty="0" err="1" smtClean="0"/>
              <a:t>kidney</a:t>
            </a:r>
            <a:r>
              <a:rPr lang="fr-BE" baseline="0" dirty="0" smtClean="0"/>
              <a:t>.</a:t>
            </a:r>
          </a:p>
          <a:p>
            <a:r>
              <a:rPr lang="fr-BE" baseline="0" dirty="0" err="1" smtClean="0"/>
              <a:t>Killed</a:t>
            </a:r>
            <a:r>
              <a:rPr lang="fr-BE" baseline="0" dirty="0" smtClean="0"/>
              <a:t> ay 28 </a:t>
            </a:r>
            <a:r>
              <a:rPr lang="fr-BE" baseline="0" dirty="0" err="1" smtClean="0"/>
              <a:t>weeks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vascular</a:t>
            </a:r>
            <a:r>
              <a:rPr lang="fr-BE" baseline="0" dirty="0" smtClean="0"/>
              <a:t> calcification = intima in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model</a:t>
            </a:r>
          </a:p>
          <a:p>
            <a:r>
              <a:rPr lang="fr-BE" baseline="0" dirty="0" smtClean="0"/>
              <a:t>PTH diminue dans tous les groupes traités, </a:t>
            </a:r>
            <a:endParaRPr lang="fr-BE" baseline="0" dirty="0" smtClean="0"/>
          </a:p>
          <a:p>
            <a:r>
              <a:rPr lang="fr-BE" baseline="0" dirty="0" smtClean="0"/>
              <a:t>P haut dans les groupes CKD mais étrangement pas plus haut dans le groupe high dose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7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1 microgramme = 100 </a:t>
            </a:r>
            <a:r>
              <a:rPr lang="fr-BE" dirty="0" err="1" smtClean="0"/>
              <a:t>nannogramme</a:t>
            </a:r>
            <a:r>
              <a:rPr lang="fr-BE" dirty="0" smtClean="0"/>
              <a:t> It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still</a:t>
            </a:r>
            <a:r>
              <a:rPr lang="fr-BE" dirty="0" smtClean="0"/>
              <a:t> </a:t>
            </a:r>
            <a:r>
              <a:rPr lang="fr-BE" dirty="0" err="1" smtClean="0"/>
              <a:t>huge</a:t>
            </a:r>
            <a:r>
              <a:rPr lang="fr-BE" dirty="0" smtClean="0"/>
              <a:t> doses (</a:t>
            </a:r>
            <a:r>
              <a:rPr lang="fr-BE" dirty="0" err="1" smtClean="0"/>
              <a:t>even</a:t>
            </a:r>
            <a:r>
              <a:rPr lang="fr-BE" dirty="0" smtClean="0"/>
              <a:t> if model are not </a:t>
            </a:r>
            <a:r>
              <a:rPr lang="fr-BE" dirty="0" err="1" smtClean="0"/>
              <a:t>directly</a:t>
            </a:r>
            <a:r>
              <a:rPr lang="fr-BE" dirty="0" smtClean="0"/>
              <a:t> comparable)</a:t>
            </a:r>
          </a:p>
          <a:p>
            <a:r>
              <a:rPr lang="fr-BE" dirty="0" err="1" smtClean="0"/>
              <a:t>Vacular</a:t>
            </a:r>
            <a:r>
              <a:rPr lang="fr-BE" dirty="0" smtClean="0"/>
              <a:t> </a:t>
            </a:r>
            <a:r>
              <a:rPr lang="fr-BE" dirty="0" err="1" smtClean="0"/>
              <a:t>smooth</a:t>
            </a:r>
            <a:r>
              <a:rPr lang="fr-BE" dirty="0" smtClean="0"/>
              <a:t> muscle </a:t>
            </a:r>
            <a:r>
              <a:rPr lang="fr-BE" dirty="0" err="1" smtClean="0"/>
              <a:t>cell</a:t>
            </a:r>
            <a:endParaRPr lang="fr-BE" dirty="0" smtClean="0"/>
          </a:p>
          <a:p>
            <a:r>
              <a:rPr lang="fr-BE" dirty="0" smtClean="0"/>
              <a:t>5/6 </a:t>
            </a:r>
            <a:r>
              <a:rPr lang="fr-BE" dirty="0" err="1" smtClean="0"/>
              <a:t>nephretomized</a:t>
            </a:r>
            <a:endParaRPr lang="fr-BE" dirty="0" smtClean="0"/>
          </a:p>
          <a:p>
            <a:r>
              <a:rPr lang="fr-BE" dirty="0" err="1" smtClean="0"/>
              <a:t>Same</a:t>
            </a:r>
            <a:r>
              <a:rPr lang="fr-BE" dirty="0" smtClean="0"/>
              <a:t> </a:t>
            </a:r>
            <a:r>
              <a:rPr lang="fr-BE" dirty="0" err="1" smtClean="0"/>
              <a:t>reduction</a:t>
            </a:r>
            <a:r>
              <a:rPr lang="fr-BE" dirty="0" smtClean="0"/>
              <a:t> in PTH</a:t>
            </a:r>
          </a:p>
          <a:p>
            <a:r>
              <a:rPr lang="fr-BE" dirty="0" err="1" smtClean="0"/>
              <a:t>Less</a:t>
            </a:r>
            <a:r>
              <a:rPr lang="fr-BE" dirty="0" smtClean="0"/>
              <a:t> </a:t>
            </a:r>
            <a:r>
              <a:rPr lang="fr-BE" dirty="0" err="1" smtClean="0"/>
              <a:t>hyperphosphatemia</a:t>
            </a:r>
            <a:r>
              <a:rPr lang="fr-BE" dirty="0" smtClean="0"/>
              <a:t> =&gt; not </a:t>
            </a:r>
            <a:r>
              <a:rPr lang="fr-BE" dirty="0" err="1" smtClean="0"/>
              <a:t>really</a:t>
            </a:r>
            <a:r>
              <a:rPr lang="fr-BE" dirty="0" smtClean="0"/>
              <a:t> the case in </a:t>
            </a:r>
            <a:r>
              <a:rPr lang="fr-BE" dirty="0" err="1" smtClean="0"/>
              <a:t>clinical</a:t>
            </a:r>
            <a:r>
              <a:rPr lang="fr-BE" dirty="0" smtClean="0"/>
              <a:t> practice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 naïve of any vitamin D and </a:t>
            </a:r>
            <a:r>
              <a:rPr lang="en-US" dirty="0" err="1" smtClean="0"/>
              <a:t>cinacalcet</a:t>
            </a:r>
            <a:r>
              <a:rPr lang="en-US" dirty="0" smtClean="0"/>
              <a:t> (but treated by </a:t>
            </a:r>
            <a:r>
              <a:rPr lang="en-US" dirty="0" err="1" smtClean="0"/>
              <a:t>sevelamer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Correlation with PWV is independent of age and systolic pressure</a:t>
            </a:r>
          </a:p>
          <a:p>
            <a:r>
              <a:rPr lang="en-US" dirty="0" smtClean="0"/>
              <a:t>Calcification = echo </a:t>
            </a:r>
            <a:r>
              <a:rPr lang="en-US" dirty="0" err="1" smtClean="0"/>
              <a:t>aorte</a:t>
            </a:r>
            <a:r>
              <a:rPr lang="en-US" dirty="0" smtClean="0"/>
              <a:t>,</a:t>
            </a:r>
            <a:r>
              <a:rPr lang="en-US" baseline="0" dirty="0" smtClean="0"/>
              <a:t> carotids et axe </a:t>
            </a:r>
            <a:r>
              <a:rPr lang="en-US" baseline="0" dirty="0" err="1" smtClean="0"/>
              <a:t>ilio</a:t>
            </a:r>
            <a:r>
              <a:rPr lang="en-US" baseline="0" dirty="0" smtClean="0"/>
              <a:t>-femoral + radiography abdominal </a:t>
            </a:r>
          </a:p>
          <a:p>
            <a:r>
              <a:rPr lang="en-US" baseline="0" dirty="0" smtClean="0"/>
              <a:t>Pas de correlation avec calcifications pour 1,25 correlation inverse avec 25OH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plus après </a:t>
            </a:r>
            <a:r>
              <a:rPr lang="en-US" baseline="0" dirty="0" err="1" smtClean="0"/>
              <a:t>ajustement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l’âge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7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140 CKD (not only HD, 33% stage 5)</a:t>
            </a:r>
          </a:p>
          <a:p>
            <a:r>
              <a:rPr lang="en-US" dirty="0" smtClean="0"/>
              <a:t>scan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13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Dosage </a:t>
            </a:r>
            <a:r>
              <a:rPr lang="en-US" dirty="0" err="1" smtClean="0"/>
              <a:t>calcidol</a:t>
            </a:r>
            <a:r>
              <a:rPr lang="en-US" dirty="0" smtClean="0"/>
              <a:t>= to maintain PTH&gt;two fold upper lower normal values</a:t>
            </a:r>
          </a:p>
          <a:p>
            <a:r>
              <a:rPr lang="en-US" dirty="0" smtClean="0"/>
              <a:t>Weak</a:t>
            </a:r>
            <a:r>
              <a:rPr lang="en-US" baseline="0" dirty="0" smtClean="0"/>
              <a:t> correlation between </a:t>
            </a:r>
            <a:r>
              <a:rPr lang="en-US" baseline="0" dirty="0" err="1" smtClean="0"/>
              <a:t>alfacalcidol</a:t>
            </a:r>
            <a:r>
              <a:rPr lang="en-US" baseline="0" dirty="0" smtClean="0"/>
              <a:t> dosages and 1,25vitamin D dosage au moment de </a:t>
            </a:r>
            <a:r>
              <a:rPr lang="en-US" baseline="0" dirty="0" err="1" smtClean="0"/>
              <a:t>l’étude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moyenne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Ushape</a:t>
            </a:r>
            <a:r>
              <a:rPr lang="en-US" baseline="0" dirty="0" smtClean="0"/>
              <a:t> idem for intima media thickness (but not with PWV)</a:t>
            </a:r>
          </a:p>
          <a:p>
            <a:r>
              <a:rPr lang="en-US" baseline="0" dirty="0" smtClean="0"/>
              <a:t>Calcification especially if low 1,25( and high </a:t>
            </a:r>
            <a:r>
              <a:rPr lang="en-US" baseline="0" dirty="0" err="1" smtClean="0"/>
              <a:t>usCRP</a:t>
            </a:r>
            <a:endParaRPr lang="en-US" baseline="0" dirty="0" smtClean="0"/>
          </a:p>
          <a:p>
            <a:r>
              <a:rPr lang="en-US" baseline="0" dirty="0" smtClean="0"/>
              <a:t>PD=48 HD=13</a:t>
            </a:r>
          </a:p>
          <a:p>
            <a:r>
              <a:rPr lang="en-US" baseline="0" dirty="0" smtClean="0"/>
              <a:t>Association does not necessarily indicate a cause-effect </a:t>
            </a:r>
            <a:r>
              <a:rPr lang="en-US" baseline="0" dirty="0" smtClean="0"/>
              <a:t>relationship</a:t>
            </a:r>
          </a:p>
          <a:p>
            <a:r>
              <a:rPr lang="en-US" baseline="0" dirty="0" smtClean="0"/>
              <a:t>No association with 25OHvitmain but all have low values (8%&gt;30 ng/ml and 50% with &lt;10 ng/mL) (mean 13 ng/mL)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95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clear</a:t>
            </a:r>
            <a:r>
              <a:rPr lang="en-US" baseline="0" dirty="0" smtClean="0"/>
              <a:t> if adjusted for phosphate (but well for PTH, </a:t>
            </a:r>
            <a:r>
              <a:rPr lang="en-US" baseline="0" smtClean="0"/>
              <a:t>FGF23 Klotho…)</a:t>
            </a:r>
            <a:endParaRPr lang="en-US" baseline="0" dirty="0" smtClean="0"/>
          </a:p>
          <a:p>
            <a:r>
              <a:rPr lang="en-US" baseline="0" dirty="0" smtClean="0"/>
              <a:t>No association no </a:t>
            </a:r>
            <a:r>
              <a:rPr lang="en-US" baseline="0" dirty="0" err="1" smtClean="0"/>
              <a:t>Ushaped</a:t>
            </a:r>
            <a:r>
              <a:rPr lang="en-US" baseline="0" dirty="0" smtClean="0"/>
              <a:t> association between PWV et 25-Ohvitamin 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5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115 </a:t>
            </a:r>
            <a:r>
              <a:rPr lang="fr-BE" dirty="0" err="1" smtClean="0"/>
              <a:t>cinalcalcet</a:t>
            </a:r>
            <a:endParaRPr lang="fr-BE" dirty="0" smtClean="0"/>
          </a:p>
          <a:p>
            <a:r>
              <a:rPr lang="fr-BE" dirty="0" smtClean="0"/>
              <a:t>120 placebo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43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calcium based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Phsophate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chemation</a:t>
            </a:r>
            <a:r>
              <a:rPr lang="en-US" baseline="0" dirty="0" smtClean="0"/>
              <a:t> =&gt; bias because </a:t>
            </a:r>
            <a:r>
              <a:rPr lang="en-US" baseline="0" dirty="0" err="1" smtClean="0"/>
              <a:t>hyperP</a:t>
            </a:r>
            <a:r>
              <a:rPr lang="en-US" baseline="0" dirty="0" smtClean="0"/>
              <a:t> induced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 active vitamin d is treated by calcium!!!</a:t>
            </a:r>
          </a:p>
          <a:p>
            <a:r>
              <a:rPr lang="en-US" baseline="0" dirty="0" smtClean="0"/>
              <a:t>Baseline mean PTH = 420 </a:t>
            </a:r>
            <a:r>
              <a:rPr lang="en-US" baseline="0" dirty="0" err="1" smtClean="0"/>
              <a:t>pg</a:t>
            </a:r>
            <a:r>
              <a:rPr lang="en-US" baseline="0" dirty="0" smtClean="0"/>
              <a:t>/mL, median CAC: 600 (695 in </a:t>
            </a:r>
            <a:r>
              <a:rPr lang="en-US" baseline="0" dirty="0" err="1" smtClean="0"/>
              <a:t>cinacalacet</a:t>
            </a:r>
            <a:r>
              <a:rPr lang="en-US" baseline="0" dirty="0" smtClean="0"/>
              <a:t> and 590 in control) </a:t>
            </a:r>
          </a:p>
          <a:p>
            <a:r>
              <a:rPr lang="en-US" baseline="0" dirty="0" smtClean="0"/>
              <a:t>2microg </a:t>
            </a:r>
            <a:r>
              <a:rPr lang="en-US" baseline="0" dirty="0" err="1" smtClean="0"/>
              <a:t>paricalcitol</a:t>
            </a:r>
            <a:r>
              <a:rPr lang="en-US" baseline="0" dirty="0" smtClean="0"/>
              <a:t> = 0,5 </a:t>
            </a:r>
            <a:r>
              <a:rPr lang="en-US" baseline="0" dirty="0" err="1" smtClean="0"/>
              <a:t>microgr</a:t>
            </a:r>
            <a:r>
              <a:rPr lang="en-US" baseline="0" dirty="0" smtClean="0"/>
              <a:t> calcitriol 3X/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= 0,25 calcitriol and 0,5 </a:t>
            </a:r>
            <a:r>
              <a:rPr lang="en-US" baseline="0" dirty="0" err="1" smtClean="0"/>
              <a:t>alphacalcidol</a:t>
            </a:r>
            <a:r>
              <a:rPr lang="en-US" baseline="0" dirty="0" smtClean="0"/>
              <a:t> 1X/j</a:t>
            </a:r>
          </a:p>
          <a:p>
            <a:r>
              <a:rPr lang="en-US" baseline="0" dirty="0" smtClean="0"/>
              <a:t>75% use vitamin D at baseline</a:t>
            </a:r>
          </a:p>
          <a:p>
            <a:r>
              <a:rPr lang="en-US" baseline="0" dirty="0" smtClean="0"/>
              <a:t>PTH measured by different assays but the same assay for follow up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86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temres</a:t>
            </a:r>
            <a:r>
              <a:rPr lang="en-US" dirty="0" smtClean="0"/>
              <a:t> de calcium de</a:t>
            </a:r>
            <a:r>
              <a:rPr lang="en-US" baseline="0" dirty="0" smtClean="0"/>
              <a:t> P et de PTH </a:t>
            </a:r>
            <a:r>
              <a:rPr lang="en-US" baseline="0" dirty="0" err="1" smtClean="0"/>
              <a:t>groupe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cinalcalcet</a:t>
            </a:r>
            <a:r>
              <a:rPr lang="en-US" baseline="0" dirty="0" smtClean="0"/>
              <a:t> fait </a:t>
            </a:r>
            <a:r>
              <a:rPr lang="en-US" baseline="0" dirty="0" err="1" smtClean="0"/>
              <a:t>mieux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diminue</a:t>
            </a:r>
            <a:r>
              <a:rPr lang="en-US" baseline="0" dirty="0" smtClean="0"/>
              <a:t> plus)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IMPACT (</a:t>
            </a:r>
            <a:r>
              <a:rPr lang="en-US" baseline="0" dirty="0" err="1" smtClean="0"/>
              <a:t>Ketteler</a:t>
            </a:r>
            <a:r>
              <a:rPr lang="en-US" baseline="0" dirty="0" smtClean="0"/>
              <a:t> NDT) and PARADIGM (</a:t>
            </a:r>
            <a:r>
              <a:rPr lang="en-US" baseline="0" dirty="0" err="1" smtClean="0"/>
              <a:t>WetMore</a:t>
            </a:r>
            <a:r>
              <a:rPr lang="en-US" baseline="0" dirty="0" smtClean="0"/>
              <a:t> CJASN): pas de </a:t>
            </a:r>
            <a:r>
              <a:rPr lang="en-US" baseline="0" dirty="0" err="1" smtClean="0"/>
              <a:t>différence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7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Post hoc</a:t>
            </a:r>
          </a:p>
          <a:p>
            <a:r>
              <a:rPr lang="fr-BE" dirty="0" smtClean="0"/>
              <a:t>Protocol </a:t>
            </a:r>
            <a:r>
              <a:rPr lang="fr-BE" dirty="0" err="1" smtClean="0"/>
              <a:t>adherent</a:t>
            </a:r>
            <a:endParaRPr lang="fr-BE" dirty="0" smtClean="0"/>
          </a:p>
          <a:p>
            <a:r>
              <a:rPr lang="fr-BE" dirty="0" smtClean="0"/>
              <a:t>Non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protocol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adherant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1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asymptomatic patients, CKD excluded, no known</a:t>
            </a: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 CHD</a:t>
            </a: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Association not very strong but significant and </a:t>
            </a:r>
            <a:r>
              <a:rPr lang="en-GB" altLang="en-US" baseline="0" dirty="0" err="1" smtClean="0">
                <a:latin typeface="Arial" panose="020B0604020202020204" pitchFamily="34" charset="0"/>
                <a:cs typeface="msgothic" charset="0"/>
              </a:rPr>
              <a:t>négative</a:t>
            </a:r>
            <a:endParaRPr lang="en-GB" altLang="en-US" dirty="0" smtClean="0">
              <a:latin typeface="Arial" panose="020B0604020202020204" pitchFamily="34" charset="0"/>
              <a:cs typeface="msgothic" charset="0"/>
            </a:endParaRP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Negative </a:t>
            </a: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relation between coronary calcification and serum 1,25-vitamin D levels in subjects with a moderate risk of developing CHD (</a:t>
            </a: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HW=</a:t>
            </a:r>
            <a:r>
              <a:rPr lang="en-GB" altLang="en-US" dirty="0" err="1" smtClean="0">
                <a:latin typeface="Arial" panose="020B0604020202020204" pitchFamily="34" charset="0"/>
                <a:cs typeface="msgothic" charset="0"/>
              </a:rPr>
              <a:t>heartwatch</a:t>
            </a: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group</a:t>
            </a: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)&gt;5% 4 years risk for CHD according to Framingham.</a:t>
            </a: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Pas de correlation avec PTH et </a:t>
            </a:r>
            <a:r>
              <a:rPr lang="en-GB" altLang="en-US" dirty="0" err="1" smtClean="0">
                <a:latin typeface="Arial" panose="020B0604020202020204" pitchFamily="34" charset="0"/>
                <a:cs typeface="msgothic" charset="0"/>
              </a:rPr>
              <a:t>Ostécalcine</a:t>
            </a:r>
            <a:endParaRPr lang="en-GB" altLang="en-US" dirty="0" smtClean="0">
              <a:latin typeface="Arial" panose="020B0604020202020204" pitchFamily="34" charset="0"/>
              <a:cs typeface="msgothic" charset="0"/>
            </a:endParaRP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 err="1" smtClean="0">
                <a:latin typeface="Arial" panose="020B0604020202020204" pitchFamily="34" charset="0"/>
                <a:cs typeface="msgothic" charset="0"/>
              </a:rPr>
              <a:t>En</a:t>
            </a: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 multi </a:t>
            </a:r>
            <a:r>
              <a:rPr lang="en-GB" altLang="en-US" baseline="0" dirty="0" err="1" smtClean="0">
                <a:latin typeface="Arial" panose="020B0604020202020204" pitchFamily="34" charset="0"/>
                <a:cs typeface="msgothic" charset="0"/>
              </a:rPr>
              <a:t>varié</a:t>
            </a: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, </a:t>
            </a:r>
            <a:r>
              <a:rPr lang="en-GB" altLang="en-US" baseline="0" dirty="0" err="1" smtClean="0">
                <a:latin typeface="Arial" panose="020B0604020202020204" pitchFamily="34" charset="0"/>
                <a:cs typeface="msgothic" charset="0"/>
              </a:rPr>
              <a:t>âge</a:t>
            </a: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 et 1,25 </a:t>
            </a:r>
            <a:r>
              <a:rPr lang="en-GB" altLang="en-US" baseline="0" dirty="0" err="1" smtClean="0">
                <a:latin typeface="Arial" panose="020B0604020202020204" pitchFamily="34" charset="0"/>
                <a:cs typeface="msgothic" charset="0"/>
              </a:rPr>
              <a:t>sortent</a:t>
            </a:r>
            <a:endParaRPr lang="en-GB" altLang="en-US" baseline="0" dirty="0" smtClean="0">
              <a:latin typeface="Arial" panose="020B0604020202020204" pitchFamily="34" charset="0"/>
              <a:cs typeface="msgothic" charset="0"/>
            </a:endParaRP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Idem negative relationship in 12 patients with familial hypercholesterolemia</a:t>
            </a: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baseline="0" dirty="0" smtClean="0">
                <a:latin typeface="Arial" panose="020B0604020202020204" pitchFamily="34" charset="0"/>
                <a:cs typeface="msgothic" charset="0"/>
              </a:rPr>
              <a:t>Negative association confirmed by Doherty TM Circulation 1997</a:t>
            </a:r>
          </a:p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No association for Arad Y </a:t>
            </a:r>
            <a:r>
              <a:rPr lang="en-GB" altLang="en-US" dirty="0" err="1" smtClean="0">
                <a:latin typeface="Arial" panose="020B0604020202020204" pitchFamily="34" charset="0"/>
                <a:cs typeface="msgothic" charset="0"/>
              </a:rPr>
              <a:t>coron</a:t>
            </a:r>
            <a:r>
              <a:rPr lang="en-GB" altLang="en-US" dirty="0" smtClean="0">
                <a:latin typeface="Arial" panose="020B0604020202020204" pitchFamily="34" charset="0"/>
                <a:cs typeface="msgothic" charset="0"/>
              </a:rPr>
              <a:t> artery dis 1998</a:t>
            </a:r>
            <a:endParaRPr lang="en-GB" altLang="en-US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51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PTH, Ca and P also lower in CPA</a:t>
            </a:r>
            <a:r>
              <a:rPr lang="en-US" baseline="0" dirty="0" smtClean="0"/>
              <a:t> </a:t>
            </a:r>
            <a:r>
              <a:rPr lang="en-US" baseline="0" dirty="0" smtClean="0"/>
              <a:t>and NCPA than </a:t>
            </a:r>
            <a:r>
              <a:rPr lang="en-US" baseline="0" dirty="0" smtClean="0"/>
              <a:t>in controls</a:t>
            </a:r>
          </a:p>
          <a:p>
            <a:r>
              <a:rPr lang="en-US" baseline="0" dirty="0" smtClean="0"/>
              <a:t>No data on comparison between CPA and </a:t>
            </a:r>
            <a:r>
              <a:rPr lang="en-US" baseline="0" dirty="0" smtClean="0"/>
              <a:t>NCPA</a:t>
            </a:r>
          </a:p>
          <a:p>
            <a:r>
              <a:rPr lang="en-US" baseline="0" dirty="0" err="1" smtClean="0"/>
              <a:t>Même</a:t>
            </a:r>
            <a:r>
              <a:rPr lang="en-US" baseline="0" dirty="0" smtClean="0"/>
              <a:t> dose de </a:t>
            </a:r>
            <a:r>
              <a:rPr lang="en-US" baseline="0" dirty="0" err="1" smtClean="0"/>
              <a:t>cinacalcet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smtClean="0"/>
              <a:t> les CPA et NCPA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7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25OH </a:t>
            </a:r>
            <a:r>
              <a:rPr lang="en-US" dirty="0" err="1" smtClean="0"/>
              <a:t>vit</a:t>
            </a:r>
            <a:r>
              <a:rPr lang="en-US" dirty="0" smtClean="0"/>
              <a:t> D level: 50 </a:t>
            </a:r>
            <a:r>
              <a:rPr lang="en-US" dirty="0" err="1" smtClean="0"/>
              <a:t>pg</a:t>
            </a:r>
            <a:r>
              <a:rPr lang="en-US" dirty="0" smtClean="0"/>
              <a:t>/mL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1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Kauppila</a:t>
            </a:r>
            <a:r>
              <a:rPr lang="en-US" dirty="0" smtClean="0"/>
              <a:t> n=13 in treated group and 11 in placebo</a:t>
            </a:r>
          </a:p>
          <a:p>
            <a:r>
              <a:rPr lang="en-US" dirty="0" smtClean="0"/>
              <a:t>Two other small</a:t>
            </a:r>
            <a:r>
              <a:rPr lang="en-US" baseline="0" dirty="0" smtClean="0"/>
              <a:t> studies (Massart in AJKD and </a:t>
            </a:r>
            <a:r>
              <a:rPr lang="en-US" baseline="0" dirty="0" err="1" smtClean="0"/>
              <a:t>Kidir</a:t>
            </a:r>
            <a:r>
              <a:rPr lang="en-US" baseline="0" dirty="0" smtClean="0"/>
              <a:t> in Ren Failure)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Schroff</a:t>
            </a:r>
            <a:r>
              <a:rPr lang="en-US" dirty="0" smtClean="0"/>
              <a:t>: no relation between dosage of </a:t>
            </a:r>
            <a:r>
              <a:rPr lang="en-US" dirty="0" err="1" smtClean="0"/>
              <a:t>alfacalcidol</a:t>
            </a:r>
            <a:r>
              <a:rPr lang="en-US" baseline="0" dirty="0" smtClean="0"/>
              <a:t> and 1,25 vitamin measurements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not only vascular calcifications !! (the authors do not discuss vascular calcification) but inflammation</a:t>
            </a:r>
            <a:r>
              <a:rPr lang="en-US" baseline="0" dirty="0" smtClean="0"/>
              <a:t> and vascular remodeling</a:t>
            </a:r>
          </a:p>
          <a:p>
            <a:r>
              <a:rPr lang="en-US" baseline="0" dirty="0" smtClean="0"/>
              <a:t>Other data on ventricular hypertrophy and hypertension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8198-26EB-4A98-A6A5-DEA24443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09AA5-E776-4882-8951-06FD0762D64A}" type="slidenum">
              <a:rPr lang="en-GB" smtClean="0">
                <a:cs typeface="Arial" charset="0"/>
              </a:rPr>
              <a:pPr/>
              <a:t>7</a:t>
            </a:fld>
            <a:endParaRPr lang="en-GB" smtClean="0"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28600" indent="-228600">
              <a:buFontTx/>
              <a:buNone/>
              <a:defRPr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14487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 txBox="1">
            <a:spLocks noGrp="1" noChangeArrowheads="1"/>
          </p:cNvSpPr>
          <p:nvPr/>
        </p:nvSpPr>
        <p:spPr bwMode="auto">
          <a:xfrm>
            <a:off x="3884613" y="9263063"/>
            <a:ext cx="29702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E7A0C8-692C-4C77-9E37-5E48D360C728}" type="slidenum">
              <a:rPr lang="en-GB" sz="1200" b="0"/>
              <a:pPr algn="r"/>
              <a:t>8</a:t>
            </a:fld>
            <a:endParaRPr lang="en-GB" sz="1200" b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28600" indent="-228600">
              <a:buFontTx/>
              <a:buNone/>
              <a:defRPr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3890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4613" y="9263063"/>
            <a:ext cx="29702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22A066-4A58-4E83-A6AE-7CCBDA98984B}" type="slidenum">
              <a:rPr lang="en-GB" sz="1200" b="0"/>
              <a:pPr algn="r"/>
              <a:t>9</a:t>
            </a:fld>
            <a:endParaRPr lang="en-GB" sz="1200" b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4838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9263063"/>
            <a:ext cx="29702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3E4FF4-A888-4032-9708-8184E2BD0F73}" type="slidenum">
              <a:rPr lang="en-GB" sz="1200" b="0"/>
              <a:pPr algn="r"/>
              <a:t>10</a:t>
            </a:fld>
            <a:endParaRPr lang="en-GB" sz="1200" b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468481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9263063"/>
            <a:ext cx="29702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D21C75-36A4-4786-B6AA-FE17F156BE10}" type="slidenum">
              <a:rPr lang="en-GB" sz="1200" b="0"/>
              <a:pPr algn="r"/>
              <a:t>11</a:t>
            </a:fld>
            <a:endParaRPr lang="en-GB" sz="1200" b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28600" indent="-228600">
              <a:buFontTx/>
              <a:buNone/>
              <a:defRPr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08843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6/14/2016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5.gif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8.png"/><Relationship Id="rId2" Type="http://schemas.openxmlformats.org/officeDocument/2006/relationships/image" Target="../media/image74.jpe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5.gif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7420" y="1469293"/>
            <a:ext cx="9966960" cy="3035808"/>
          </a:xfrm>
        </p:spPr>
        <p:txBody>
          <a:bodyPr/>
          <a:lstStyle/>
          <a:p>
            <a:pPr algn="ctr"/>
            <a:r>
              <a:rPr lang="en-US" sz="4000" b="1" dirty="0" smtClean="0"/>
              <a:t>Vitamin </a:t>
            </a:r>
            <a:r>
              <a:rPr lang="en-US" sz="4000" b="1" dirty="0"/>
              <a:t>D for the prevention of vascular calcification </a:t>
            </a:r>
            <a:r>
              <a:rPr lang="en-US" sz="4000" b="1" dirty="0" smtClean="0"/>
              <a:t>in normal </a:t>
            </a:r>
            <a:r>
              <a:rPr lang="en-US" sz="4000" b="1" dirty="0"/>
              <a:t>renal function </a:t>
            </a:r>
            <a:r>
              <a:rPr lang="en-US" sz="4000" b="1" dirty="0" smtClean="0"/>
              <a:t>and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/>
              <a:t>CKD </a:t>
            </a:r>
            <a:r>
              <a:rPr lang="en-US" sz="4000" b="1" dirty="0"/>
              <a:t>patients</a:t>
            </a:r>
            <a:endParaRPr lang="en-US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7068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Pierre </a:t>
            </a:r>
            <a:r>
              <a:rPr lang="en-US" dirty="0" err="1" smtClean="0"/>
              <a:t>Delanaye</a:t>
            </a:r>
            <a:r>
              <a:rPr lang="en-US" dirty="0" smtClean="0"/>
              <a:t>, MD, PhD</a:t>
            </a:r>
          </a:p>
          <a:p>
            <a:r>
              <a:rPr lang="en-US" dirty="0" smtClean="0"/>
              <a:t>Department of Nephrology-Dialysis-Transplantation</a:t>
            </a:r>
          </a:p>
          <a:p>
            <a:r>
              <a:rPr lang="en-US" dirty="0" smtClean="0"/>
              <a:t>CHU </a:t>
            </a:r>
            <a:r>
              <a:rPr lang="en-US" dirty="0" err="1" smtClean="0"/>
              <a:t>Sart</a:t>
            </a:r>
            <a:r>
              <a:rPr lang="en-US" dirty="0" smtClean="0"/>
              <a:t> </a:t>
            </a:r>
            <a:r>
              <a:rPr lang="en-US" dirty="0" err="1" smtClean="0"/>
              <a:t>Tilman</a:t>
            </a:r>
            <a:r>
              <a:rPr lang="en-US" dirty="0" smtClean="0"/>
              <a:t>, Liège</a:t>
            </a:r>
          </a:p>
          <a:p>
            <a:r>
              <a:rPr lang="en-US" dirty="0" smtClean="0"/>
              <a:t>BELGIUM</a:t>
            </a:r>
            <a:endParaRPr lang="en-US" dirty="0"/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9437" y="5453017"/>
            <a:ext cx="1763688" cy="1285965"/>
          </a:xfrm>
          <a:prstGeom prst="rect">
            <a:avLst/>
          </a:prstGeom>
          <a:noFill/>
        </p:spPr>
      </p:pic>
      <p:pic>
        <p:nvPicPr>
          <p:cNvPr id="5" name="Picture 4" descr="http://www.alterjob.be/recruitersdirectory/b9be5ed7400fa7c432310fa3a920a0e1/CHU_lie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876" y="5453016"/>
            <a:ext cx="2473007" cy="1285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8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92326" y="533400"/>
            <a:ext cx="8118475" cy="1143000"/>
          </a:xfrm>
        </p:spPr>
        <p:txBody>
          <a:bodyPr>
            <a:normAutofit/>
          </a:bodyPr>
          <a:lstStyle/>
          <a:p>
            <a:pPr algn="ctr"/>
            <a:r>
              <a:rPr lang="nl-BE" sz="3200" dirty="0">
                <a:solidFill>
                  <a:srgbClr val="C00000"/>
                </a:solidFill>
              </a:rPr>
              <a:t/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en-US" sz="4400" dirty="0"/>
              <a:t>Introduction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2133600"/>
            <a:ext cx="7920038" cy="4464050"/>
          </a:xfrm>
        </p:spPr>
        <p:txBody>
          <a:bodyPr/>
          <a:lstStyle/>
          <a:p>
            <a:pPr lvl="1" eaLnBrk="1" hangingPunct="1"/>
            <a:r>
              <a:rPr lang="en-US" dirty="0" smtClean="0"/>
              <a:t>Relationship between </a:t>
            </a:r>
          </a:p>
          <a:p>
            <a:pPr lvl="2" eaLnBrk="1" hangingPunct="1"/>
            <a:r>
              <a:rPr lang="en-US" dirty="0" smtClean="0">
                <a:solidFill>
                  <a:srgbClr val="CC0000"/>
                </a:solidFill>
              </a:rPr>
              <a:t>Several mineral metabolism markers and VC</a:t>
            </a:r>
          </a:p>
          <a:p>
            <a:pPr lvl="2" eaLnBrk="1" hangingPunct="1"/>
            <a:endParaRPr lang="nl-BE" dirty="0" smtClean="0">
              <a:solidFill>
                <a:srgbClr val="CC0000"/>
              </a:solidFill>
            </a:endParaRPr>
          </a:p>
          <a:p>
            <a:pPr lvl="2" eaLnBrk="1" hangingPunct="1">
              <a:buFontTx/>
              <a:buNone/>
            </a:pPr>
            <a:endParaRPr lang="en-GB" dirty="0" smtClean="0"/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992314" y="3643314"/>
            <a:ext cx="792003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	</a:t>
            </a:r>
            <a:r>
              <a:rPr lang="en-US" i="1"/>
              <a:t>Goodman WG.  N Engl J Med 2000 May 18;342(20):1478-83.</a:t>
            </a:r>
          </a:p>
          <a:p>
            <a:r>
              <a:rPr lang="en-US" i="1"/>
              <a:t>	Hruska KA. Pediatr Nephrol 2010 Apr;25(4):769-78.</a:t>
            </a:r>
          </a:p>
          <a:p>
            <a:r>
              <a:rPr lang="en-US" i="1"/>
              <a:t>	Mitsnefes MM. J Am Soc Nephrol 2005 Sep;16(9):2796-803.</a:t>
            </a:r>
          </a:p>
          <a:p>
            <a:r>
              <a:rPr lang="en-US" i="1"/>
              <a:t>	Shroff RC.  J Am Soc Nephrol 2007 Nov;18(11):2996-3003.</a:t>
            </a:r>
          </a:p>
          <a:p>
            <a:r>
              <a:rPr lang="en-US" i="1"/>
              <a:t>	Braun J.  Am J Kidney Dis 1996 Mar;27(3):394-401.</a:t>
            </a:r>
          </a:p>
          <a:p>
            <a:r>
              <a:rPr lang="en-US" i="1"/>
              <a:t>	Goodman WG. Am J Kidney Dis 2004 Mar;43(3):572-9.</a:t>
            </a:r>
          </a:p>
          <a:p>
            <a:r>
              <a:rPr lang="en-US" i="1"/>
              <a:t>	Guerin AP. Nephrol Dial Transplant 2000 Jul;15(7):1014-21.</a:t>
            </a:r>
          </a:p>
          <a:p>
            <a:r>
              <a:rPr lang="en-US" i="1"/>
              <a:t>	Raggi P. J Am Coll Cardiol 2002 Feb 20;39(4):695-701.</a:t>
            </a:r>
          </a:p>
          <a:p>
            <a:r>
              <a:rPr lang="en-US" i="1"/>
              <a:t>	Huting J. Chest 1994 Feb;105(2):383-8.</a:t>
            </a:r>
          </a:p>
          <a:p>
            <a:r>
              <a:rPr lang="en-US" i="1"/>
              <a:t>	Oh J. Circulation 2002 Jul 2;106(1):100-5.</a:t>
            </a:r>
          </a:p>
          <a:p>
            <a:r>
              <a:rPr lang="en-US" i="1"/>
              <a:t>	London GM. Nephrol Dial Transplant 2003 Sep;18(9):1731-40</a:t>
            </a:r>
            <a:r>
              <a:rPr lang="en-US" sz="1000" i="1"/>
              <a:t>.</a:t>
            </a:r>
            <a:endParaRPr lang="fr-FR" sz="1000" i="1"/>
          </a:p>
        </p:txBody>
      </p:sp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05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92326" y="533400"/>
            <a:ext cx="8118475" cy="1143000"/>
          </a:xfrm>
        </p:spPr>
        <p:txBody>
          <a:bodyPr>
            <a:normAutofit/>
          </a:bodyPr>
          <a:lstStyle/>
          <a:p>
            <a:pPr algn="ctr"/>
            <a:r>
              <a:rPr lang="nl-BE" sz="3200" dirty="0">
                <a:solidFill>
                  <a:srgbClr val="C00000"/>
                </a:solidFill>
              </a:rPr>
              <a:t/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en-US" sz="4400" dirty="0"/>
              <a:t>Introduction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2133600"/>
            <a:ext cx="7920038" cy="1943100"/>
          </a:xfrm>
        </p:spPr>
        <p:txBody>
          <a:bodyPr/>
          <a:lstStyle/>
          <a:p>
            <a:pPr lvl="1" eaLnBrk="1" hangingPunct="1"/>
            <a:r>
              <a:rPr lang="en-US" dirty="0" smtClean="0"/>
              <a:t>Relationship between </a:t>
            </a:r>
          </a:p>
          <a:p>
            <a:pPr lvl="2" eaLnBrk="1" hangingPunct="1"/>
            <a:r>
              <a:rPr lang="en-US" dirty="0" smtClean="0">
                <a:solidFill>
                  <a:srgbClr val="CC0000"/>
                </a:solidFill>
              </a:rPr>
              <a:t>VC and CV mortality</a:t>
            </a:r>
            <a:r>
              <a:rPr lang="en-US" dirty="0" smtClean="0"/>
              <a:t> </a:t>
            </a:r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55914" y="4105276"/>
            <a:ext cx="64801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London GM. Nephrol Dial Transplant 2003 Sep;18(9):1731-40.</a:t>
            </a:r>
          </a:p>
          <a:p>
            <a:r>
              <a:rPr lang="en-US" i="1"/>
              <a:t>Blacher J. Hypertension 2001 Oct;38(4):938-42.</a:t>
            </a:r>
          </a:p>
          <a:p>
            <a:r>
              <a:rPr lang="en-US" i="1"/>
              <a:t>Matsuoka M. Clin Exp Nephrol 2004 Mar;8(1):54-8.</a:t>
            </a:r>
          </a:p>
          <a:p>
            <a:r>
              <a:rPr lang="en-US" i="1"/>
              <a:t>Block GA. Kidney Int 2007 Mar;71(5):438-41.</a:t>
            </a:r>
          </a:p>
          <a:p>
            <a:r>
              <a:rPr lang="en-US" i="1"/>
              <a:t>Schlieper G. Kidney Int 2008 Dec;74(12):1582-7.</a:t>
            </a:r>
          </a:p>
          <a:p>
            <a:r>
              <a:rPr lang="en-US" i="1"/>
              <a:t>Adragao T. Nephrol Dial Transplant 2004 Jun;19(6):1480-8.</a:t>
            </a:r>
          </a:p>
          <a:p>
            <a:r>
              <a:rPr lang="en-US" i="1"/>
              <a:t>Okuno S. Am J Kidney Dis 2007 Mar;49(3):417-25.</a:t>
            </a:r>
          </a:p>
          <a:p>
            <a:r>
              <a:rPr lang="en-US" i="1"/>
              <a:t>Jean G. Nephrol Dial Transplant 2009 Mar;24(3):948-55.</a:t>
            </a:r>
          </a:p>
          <a:p>
            <a:r>
              <a:rPr lang="en-US" i="1"/>
              <a:t>Adragao T. Nephrol Dial Transplant 2009 Mar;24(3):997-1002.</a:t>
            </a:r>
            <a:endParaRPr lang="fr-FR" i="1"/>
          </a:p>
        </p:txBody>
      </p:sp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1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5"/>
          <p:cNvSpPr txBox="1">
            <a:spLocks noChangeArrowheads="1"/>
          </p:cNvSpPr>
          <p:nvPr/>
        </p:nvSpPr>
        <p:spPr bwMode="auto">
          <a:xfrm>
            <a:off x="775063" y="2276476"/>
            <a:ext cx="108334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C0000"/>
                </a:solidFill>
              </a:rPr>
              <a:t>CV mortality and VC: no direct proof of causal link</a:t>
            </a:r>
          </a:p>
          <a:p>
            <a:pPr>
              <a:spcBef>
                <a:spcPct val="50000"/>
              </a:spcBef>
            </a:pPr>
            <a:endParaRPr lang="en-US" sz="3600" dirty="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C0000"/>
                </a:solidFill>
              </a:rPr>
              <a:t>			</a:t>
            </a:r>
            <a:r>
              <a:rPr lang="en-US" sz="3600" dirty="0" smtClean="0">
                <a:solidFill>
                  <a:srgbClr val="CC0000"/>
                </a:solidFill>
              </a:rPr>
              <a:t>…still a </a:t>
            </a:r>
            <a:r>
              <a:rPr lang="en-US" sz="3600" dirty="0">
                <a:solidFill>
                  <a:srgbClr val="CC0000"/>
                </a:solidFill>
              </a:rPr>
              <a:t>surrogate marker</a:t>
            </a:r>
          </a:p>
        </p:txBody>
      </p:sp>
      <p:pic>
        <p:nvPicPr>
          <p:cNvPr id="3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Afbeelding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9" y="2063750"/>
            <a:ext cx="61753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kstvak 5"/>
          <p:cNvSpPr txBox="1">
            <a:spLocks noChangeArrowheads="1"/>
          </p:cNvSpPr>
          <p:nvPr/>
        </p:nvSpPr>
        <p:spPr bwMode="auto">
          <a:xfrm>
            <a:off x="7967663" y="1909764"/>
            <a:ext cx="244951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/>
              <a:t>Figure: Four non-mutually exclusive theories for vascular calcification. (1) Loss of inhibition as a result of deficiency of constitutively expressed tissue-derived and circulating mineralization inhibitors leads to default apatite deposition. (2) Induction of bone formation resulting from altered differentiation of vascular smooth muscle or stem cells. (3) Circulating </a:t>
            </a:r>
            <a:r>
              <a:rPr lang="en-GB" sz="1200" dirty="0" err="1"/>
              <a:t>nucleational</a:t>
            </a:r>
            <a:r>
              <a:rPr lang="en-GB" sz="1200" dirty="0"/>
              <a:t> complexes released from actively remodelling bone. (4) Cell death leading to release of apoptotic bodies and/or necrotic debris that may serve to nucleate apatite at sites of injury</a:t>
            </a:r>
            <a:r>
              <a:rPr lang="en-GB" sz="1200" i="1" dirty="0"/>
              <a:t> (</a:t>
            </a:r>
            <a:r>
              <a:rPr lang="en-GB" sz="1200" i="1" dirty="0" err="1"/>
              <a:t>Giachelli</a:t>
            </a:r>
            <a:r>
              <a:rPr lang="en-GB" sz="1200" i="1" dirty="0"/>
              <a:t>. J Am </a:t>
            </a:r>
            <a:r>
              <a:rPr lang="en-GB" sz="1200" i="1" dirty="0" err="1"/>
              <a:t>Soc</a:t>
            </a:r>
            <a:r>
              <a:rPr lang="en-GB" sz="1200" i="1" dirty="0"/>
              <a:t> </a:t>
            </a:r>
            <a:r>
              <a:rPr lang="en-GB" sz="1200" i="1" dirty="0" err="1"/>
              <a:t>Nephrol</a:t>
            </a:r>
            <a:r>
              <a:rPr lang="en-GB" sz="1200" i="1" dirty="0"/>
              <a:t>, 2004, 15, 259-2964</a:t>
            </a:r>
            <a:endParaRPr lang="en-GB" sz="1200" dirty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10868025" cy="1447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/>
              <a:t>Types and mechanisms of </a:t>
            </a:r>
            <a:br>
              <a:rPr lang="en-US" sz="4000" dirty="0" smtClean="0"/>
            </a:br>
            <a:r>
              <a:rPr lang="en-US" sz="4000" dirty="0" smtClean="0"/>
              <a:t>vascular calcifications</a:t>
            </a:r>
            <a:br>
              <a:rPr lang="en-US" sz="4000" dirty="0" smtClean="0"/>
            </a:br>
            <a:r>
              <a:rPr lang="en-US" sz="4000" dirty="0" smtClean="0"/>
              <a:t>VC in CKD: an active and complex process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4867275" y="3114675"/>
            <a:ext cx="266700" cy="266700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1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vitamin D (native or active) and Vascular calcifications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a RCT in CKD patients (</a:t>
            </a:r>
            <a:r>
              <a:rPr lang="en-US" dirty="0" err="1" smtClean="0"/>
              <a:t>eGFR</a:t>
            </a:r>
            <a:r>
              <a:rPr lang="en-US" dirty="0" smtClean="0"/>
              <a:t>&lt;30 mL/min/1.73 m²)</a:t>
            </a:r>
          </a:p>
          <a:p>
            <a:r>
              <a:rPr lang="en-US" dirty="0" smtClean="0"/>
              <a:t>Three groups: native vitamin D, active vitamin D and placebo</a:t>
            </a:r>
          </a:p>
          <a:p>
            <a:r>
              <a:rPr lang="en-US" dirty="0" smtClean="0"/>
              <a:t>Maybe different doses, sufficient follow-up</a:t>
            </a:r>
          </a:p>
          <a:p>
            <a:r>
              <a:rPr lang="en-US" dirty="0" smtClean="0"/>
              <a:t>Maybe different population (HTA, diabetes, countries)</a:t>
            </a:r>
          </a:p>
          <a:p>
            <a:r>
              <a:rPr lang="en-US" dirty="0" smtClean="0"/>
              <a:t>Endpoint (surrogacy): incidence of vascular calcifications and/or progression</a:t>
            </a:r>
          </a:p>
          <a:p>
            <a:r>
              <a:rPr lang="en-US" dirty="0" smtClean="0"/>
              <a:t>Hard endpoint: mortality (cardiovascular mortality)</a:t>
            </a:r>
          </a:p>
          <a:p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2113993" y="4876193"/>
            <a:ext cx="797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Such a study is not available…</a:t>
            </a:r>
          </a:p>
          <a:p>
            <a:r>
              <a:rPr lang="en-US" sz="4000" dirty="0" smtClean="0"/>
              <a:t>So, we do not really know…</a:t>
            </a:r>
            <a:endParaRPr lang="en-US" sz="4000" dirty="0"/>
          </a:p>
        </p:txBody>
      </p:sp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53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6280" y="3264902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r>
              <a:rPr lang="fr-BE" dirty="0" smtClean="0"/>
              <a:t>!</a:t>
            </a:r>
            <a:endParaRPr lang="en-US" dirty="0"/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5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0994" y="0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Epidemiology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9881" y="1201503"/>
            <a:ext cx="8711514" cy="34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283110" y="5084278"/>
            <a:ext cx="9208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en-US" u="sng" dirty="0" smtClean="0"/>
              <a:t>Incident</a:t>
            </a:r>
            <a:r>
              <a:rPr lang="en-US" dirty="0" smtClean="0"/>
              <a:t> hemodialysis, prospective </a:t>
            </a:r>
            <a:r>
              <a:rPr lang="en-US" dirty="0" err="1" smtClean="0"/>
              <a:t>cohorte</a:t>
            </a:r>
            <a:r>
              <a:rPr lang="en-US" dirty="0" smtClean="0"/>
              <a:t>, n= 825 patients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60% are insufficient (10-30 ng/mL)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18% are deficient (&lt;10 ng/mL)</a:t>
            </a:r>
          </a:p>
        </p:txBody>
      </p:sp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8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 smtClean="0"/>
              <a:t>Epidemiology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81" y="2270474"/>
            <a:ext cx="11514534" cy="295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14800" y="2594919"/>
            <a:ext cx="5016843" cy="1902940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27655" y="2270474"/>
            <a:ext cx="4448432" cy="3244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5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8411" y="4584356"/>
            <a:ext cx="10559837" cy="2063579"/>
          </a:xfrm>
        </p:spPr>
        <p:txBody>
          <a:bodyPr/>
          <a:lstStyle/>
          <a:p>
            <a:r>
              <a:rPr lang="en-US" dirty="0" smtClean="0"/>
              <a:t>1370 patients (976 with </a:t>
            </a:r>
            <a:r>
              <a:rPr lang="en-US" dirty="0" err="1" smtClean="0"/>
              <a:t>eGFR</a:t>
            </a:r>
            <a:r>
              <a:rPr lang="en-US" dirty="0" smtClean="0"/>
              <a:t>&lt;60 mL/min/1.73 m²)</a:t>
            </a:r>
          </a:p>
          <a:p>
            <a:r>
              <a:rPr lang="en-US" dirty="0" smtClean="0"/>
              <a:t>CAC in 53% at baseline</a:t>
            </a:r>
          </a:p>
          <a:p>
            <a:r>
              <a:rPr lang="en-US" dirty="0" smtClean="0"/>
              <a:t>In free CAC patients at baseline, 21% will develop incident CAC during 3 y of follow-up</a:t>
            </a:r>
          </a:p>
          <a:p>
            <a:r>
              <a:rPr lang="en-US" dirty="0" smtClean="0"/>
              <a:t>Low 25-OH vitamin D is associated with incident CAC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54" y="165154"/>
            <a:ext cx="9217979" cy="39125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54" y="3930973"/>
            <a:ext cx="9319298" cy="653384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346" y="180681"/>
            <a:ext cx="4563545" cy="66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76" y="12990"/>
            <a:ext cx="11474869" cy="68450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16363" y="434109"/>
            <a:ext cx="2299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0-2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848" y="3768436"/>
            <a:ext cx="10058400" cy="2403764"/>
          </a:xfrm>
        </p:spPr>
        <p:txBody>
          <a:bodyPr/>
          <a:lstStyle/>
          <a:p>
            <a:r>
              <a:rPr lang="en-US" dirty="0" smtClean="0"/>
              <a:t>Prospective survey in 28 dialysis centers</a:t>
            </a:r>
          </a:p>
          <a:p>
            <a:r>
              <a:rPr lang="en-US" dirty="0" smtClean="0"/>
              <a:t>N=2453 (823 with PTH&lt;150 </a:t>
            </a:r>
            <a:r>
              <a:rPr lang="en-US" dirty="0" err="1" smtClean="0"/>
              <a:t>pg</a:t>
            </a:r>
            <a:r>
              <a:rPr lang="en-US" dirty="0" smtClean="0"/>
              <a:t>/mL)</a:t>
            </a:r>
          </a:p>
          <a:p>
            <a:r>
              <a:rPr lang="en-US" dirty="0" smtClean="0"/>
              <a:t>Follow-up: 18 months</a:t>
            </a:r>
            <a:endParaRPr lang="en-US" dirty="0"/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72" y="253730"/>
            <a:ext cx="7636801" cy="28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4601" y="709814"/>
            <a:ext cx="5061587" cy="4921134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17" y="1182380"/>
            <a:ext cx="4868983" cy="4374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3345" y="5006109"/>
            <a:ext cx="1699491" cy="17549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175714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Basic research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05" y="1307560"/>
            <a:ext cx="10374722" cy="42406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49" y="5866988"/>
            <a:ext cx="8093952" cy="669735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5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88"/>
            <a:ext cx="7433560" cy="33252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3067206"/>
            <a:ext cx="714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Expression of 1</a:t>
            </a:r>
            <a:r>
              <a:rPr lang="el-G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-hydroxylase in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epigastric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donors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recipients</a:t>
            </a:r>
            <a:endParaRPr lang="fr-B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Vascular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lang="fr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Muscle </a:t>
            </a:r>
            <a:r>
              <a:rPr lang="fr-B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069848" y="6044746"/>
            <a:ext cx="3744097" cy="37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5/6 </a:t>
            </a:r>
            <a:r>
              <a:rPr lang="fr-BE" dirty="0" err="1" smtClean="0"/>
              <a:t>nephrectomized</a:t>
            </a:r>
            <a:r>
              <a:rPr lang="fr-BE" dirty="0" smtClean="0"/>
              <a:t> (STN)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950" y="3768998"/>
            <a:ext cx="5449569" cy="2068383"/>
          </a:xfrm>
          <a:prstGeom prst="rect">
            <a:avLst/>
          </a:prstGeom>
        </p:spPr>
      </p:pic>
      <p:pic>
        <p:nvPicPr>
          <p:cNvPr id="10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5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76" y="593196"/>
            <a:ext cx="4479494" cy="52423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414" y="1053868"/>
            <a:ext cx="1883400" cy="67253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064477" y="3620530"/>
            <a:ext cx="2916194" cy="4077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215448" y="2038865"/>
            <a:ext cx="597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Calcitriol</a:t>
            </a:r>
            <a:r>
              <a:rPr lang="fr-BE" dirty="0" smtClean="0"/>
              <a:t>: 400 </a:t>
            </a:r>
            <a:r>
              <a:rPr lang="fr-BE" dirty="0" err="1" smtClean="0"/>
              <a:t>ng</a:t>
            </a:r>
            <a:r>
              <a:rPr lang="fr-BE" dirty="0" smtClean="0"/>
              <a:t>/kg</a:t>
            </a:r>
          </a:p>
          <a:p>
            <a:r>
              <a:rPr lang="fr-BE" dirty="0" err="1" smtClean="0"/>
              <a:t>Supraphysiological</a:t>
            </a:r>
            <a:r>
              <a:rPr lang="fr-BE" dirty="0" smtClean="0"/>
              <a:t> doses</a:t>
            </a:r>
          </a:p>
          <a:p>
            <a:r>
              <a:rPr lang="fr-BE" dirty="0" err="1" smtClean="0"/>
              <a:t>Induces</a:t>
            </a:r>
            <a:r>
              <a:rPr lang="fr-BE" dirty="0" smtClean="0"/>
              <a:t> </a:t>
            </a:r>
            <a:r>
              <a:rPr lang="fr-BE" dirty="0" err="1" smtClean="0"/>
              <a:t>hyperphosphatemia</a:t>
            </a:r>
            <a:r>
              <a:rPr lang="fr-BE" dirty="0" smtClean="0"/>
              <a:t> and </a:t>
            </a:r>
            <a:r>
              <a:rPr lang="fr-BE" dirty="0" err="1" smtClean="0"/>
              <a:t>hypercalcaemia</a:t>
            </a:r>
            <a:endParaRPr lang="fr-BE" dirty="0" smtClean="0"/>
          </a:p>
          <a:p>
            <a:endParaRPr lang="fr-BE" dirty="0"/>
          </a:p>
          <a:p>
            <a:r>
              <a:rPr lang="fr-BE" dirty="0" smtClean="0"/>
              <a:t>Excellent model for </a:t>
            </a:r>
            <a:r>
              <a:rPr lang="fr-BE" dirty="0" err="1" smtClean="0"/>
              <a:t>inducing</a:t>
            </a:r>
            <a:r>
              <a:rPr lang="fr-BE" dirty="0" smtClean="0"/>
              <a:t> </a:t>
            </a:r>
            <a:r>
              <a:rPr lang="fr-BE" dirty="0" err="1" smtClean="0"/>
              <a:t>vascular</a:t>
            </a:r>
            <a:r>
              <a:rPr lang="fr-BE" dirty="0" smtClean="0"/>
              <a:t> calcifications!!!!</a:t>
            </a:r>
            <a:endParaRPr lang="en-US" dirty="0"/>
          </a:p>
        </p:txBody>
      </p:sp>
      <p:pic>
        <p:nvPicPr>
          <p:cNvPr id="9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9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18" y="385966"/>
            <a:ext cx="8049601" cy="12092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964" y="1841649"/>
            <a:ext cx="5899936" cy="3612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82" y="2599791"/>
            <a:ext cx="3844200" cy="2619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272" y="2449334"/>
            <a:ext cx="6095064" cy="35132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730835" y="831273"/>
            <a:ext cx="379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</a:t>
            </a:r>
            <a:r>
              <a:rPr lang="fr-BE" dirty="0" err="1" smtClean="0"/>
              <a:t>cholecalciferol</a:t>
            </a:r>
            <a:r>
              <a:rPr lang="fr-BE" dirty="0" smtClean="0"/>
              <a:t>, non CKD model)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854161" y="3324516"/>
            <a:ext cx="559464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sz="3200" dirty="0" smtClean="0"/>
              <a:t>3x 300 000 UI </a:t>
            </a:r>
            <a:r>
              <a:rPr lang="fr-BE" sz="3200" dirty="0" err="1" smtClean="0"/>
              <a:t>vitamin</a:t>
            </a:r>
            <a:r>
              <a:rPr lang="fr-BE" sz="3200" dirty="0" smtClean="0"/>
              <a:t> D/kg !!</a:t>
            </a:r>
            <a:endParaRPr lang="en-US" sz="3200" dirty="0"/>
          </a:p>
        </p:txBody>
      </p:sp>
      <p:pic>
        <p:nvPicPr>
          <p:cNvPr id="9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2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67" y="311376"/>
            <a:ext cx="9769675" cy="40011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875" y="4484419"/>
            <a:ext cx="7744458" cy="531496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6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02" y="149857"/>
            <a:ext cx="6991452" cy="59865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54" y="1151388"/>
            <a:ext cx="4153800" cy="2256867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35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75" y="775855"/>
            <a:ext cx="9378743" cy="2200697"/>
          </a:xfrm>
          <a:prstGeom prst="rect">
            <a:avLst/>
          </a:prstGeom>
        </p:spPr>
      </p:pic>
      <p:pic>
        <p:nvPicPr>
          <p:cNvPr id="3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3235" y="2272144"/>
            <a:ext cx="5395410" cy="38538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4" y="484632"/>
            <a:ext cx="5767837" cy="27411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4" y="4032605"/>
            <a:ext cx="5615711" cy="2198928"/>
          </a:xfrm>
          <a:prstGeom prst="rect">
            <a:avLst/>
          </a:prstGeom>
        </p:spPr>
      </p:pic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2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7420" y="1469293"/>
            <a:ext cx="9966960" cy="3035808"/>
          </a:xfrm>
        </p:spPr>
        <p:txBody>
          <a:bodyPr/>
          <a:lstStyle/>
          <a:p>
            <a:pPr algn="ctr"/>
            <a:r>
              <a:rPr lang="en-US" sz="4000" b="1" dirty="0" smtClean="0"/>
              <a:t>Vitamin </a:t>
            </a:r>
            <a:r>
              <a:rPr lang="en-US" sz="4000" b="1" dirty="0"/>
              <a:t>D for the prevention of vascular calcification </a:t>
            </a:r>
            <a:r>
              <a:rPr lang="en-US" sz="4000" b="1" dirty="0" smtClean="0"/>
              <a:t>in normal </a:t>
            </a:r>
            <a:r>
              <a:rPr lang="en-US" sz="4000" b="1" dirty="0"/>
              <a:t>renal function </a:t>
            </a:r>
            <a:r>
              <a:rPr lang="en-US" sz="4000" b="1" dirty="0" smtClean="0"/>
              <a:t>and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/>
              <a:t>CKD </a:t>
            </a:r>
            <a:r>
              <a:rPr lang="en-US" sz="4000" b="1" dirty="0"/>
              <a:t>patients</a:t>
            </a:r>
            <a:endParaRPr lang="en-US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7068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Pierre </a:t>
            </a:r>
            <a:r>
              <a:rPr lang="en-US" dirty="0" err="1" smtClean="0"/>
              <a:t>Delanaye</a:t>
            </a:r>
            <a:r>
              <a:rPr lang="en-US" dirty="0" smtClean="0"/>
              <a:t>, MD, PhD</a:t>
            </a:r>
          </a:p>
          <a:p>
            <a:r>
              <a:rPr lang="en-US" dirty="0" smtClean="0"/>
              <a:t>Department of Nephrology-Dialysis-Transplantation</a:t>
            </a:r>
          </a:p>
          <a:p>
            <a:r>
              <a:rPr lang="en-US" dirty="0" smtClean="0"/>
              <a:t>CHU </a:t>
            </a:r>
            <a:r>
              <a:rPr lang="en-US" dirty="0" err="1" smtClean="0"/>
              <a:t>Sart</a:t>
            </a:r>
            <a:r>
              <a:rPr lang="en-US" dirty="0" smtClean="0"/>
              <a:t> </a:t>
            </a:r>
            <a:r>
              <a:rPr lang="en-US" dirty="0" err="1" smtClean="0"/>
              <a:t>Tilman</a:t>
            </a:r>
            <a:r>
              <a:rPr lang="en-US" dirty="0" smtClean="0"/>
              <a:t>, Liège</a:t>
            </a:r>
          </a:p>
          <a:p>
            <a:r>
              <a:rPr lang="en-US" dirty="0" smtClean="0"/>
              <a:t>BELGIUM</a:t>
            </a:r>
            <a:endParaRPr lang="en-US" dirty="0"/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9437" y="5453017"/>
            <a:ext cx="1763688" cy="1285965"/>
          </a:xfrm>
          <a:prstGeom prst="rect">
            <a:avLst/>
          </a:prstGeom>
          <a:noFill/>
        </p:spPr>
      </p:pic>
      <p:pic>
        <p:nvPicPr>
          <p:cNvPr id="5" name="Picture 4" descr="http://www.alterjob.be/recruitersdirectory/b9be5ed7400fa7c432310fa3a920a0e1/CHU_lie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7876" y="5453016"/>
            <a:ext cx="2473007" cy="1285965"/>
          </a:xfrm>
          <a:prstGeom prst="rect">
            <a:avLst/>
          </a:prstGeom>
          <a:noFill/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77420" y="1469293"/>
            <a:ext cx="9966960" cy="3035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Vitamin D for the prevention of vascular calcification in </a:t>
            </a:r>
            <a:r>
              <a:rPr lang="en-US" sz="4000" b="1" strike="sngStrike" dirty="0" smtClean="0">
                <a:solidFill>
                  <a:srgbClr val="FF0000"/>
                </a:solidFill>
              </a:rPr>
              <a:t>normal renal function and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/>
              <a:t>CKD patients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443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94" y="-219075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Observational studies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178" y="881752"/>
            <a:ext cx="8767232" cy="24396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347" y="3033877"/>
            <a:ext cx="6685332" cy="580766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9" y="3696765"/>
            <a:ext cx="4986277" cy="31612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463" y="3919085"/>
            <a:ext cx="6272531" cy="25519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219" y="3206409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52 ESRD adults</a:t>
            </a:r>
          </a:p>
          <a:p>
            <a:r>
              <a:rPr lang="en-US" sz="1400" dirty="0" smtClean="0"/>
              <a:t>Naïve of any vitamin D therapy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97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94" y="190500"/>
            <a:ext cx="7629905" cy="5114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399" y="1977316"/>
            <a:ext cx="3250800" cy="3246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86750" y="4219575"/>
            <a:ext cx="2924175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8923" y="0"/>
            <a:ext cx="10058400" cy="1609344"/>
          </a:xfrm>
        </p:spPr>
        <p:txBody>
          <a:bodyPr/>
          <a:lstStyle/>
          <a:p>
            <a:pPr algn="ctr"/>
            <a:r>
              <a:rPr lang="en-US" dirty="0" smtClean="0"/>
              <a:t>Observational studies</a:t>
            </a:r>
            <a:endParaRPr lang="en-US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069848" y="4054983"/>
            <a:ext cx="10058400" cy="4050792"/>
          </a:xfrm>
        </p:spPr>
        <p:txBody>
          <a:bodyPr/>
          <a:lstStyle/>
          <a:p>
            <a:r>
              <a:rPr lang="en-US" dirty="0" smtClean="0"/>
              <a:t>61 children in dialysis (13±4 y)</a:t>
            </a:r>
          </a:p>
          <a:p>
            <a:r>
              <a:rPr lang="en-US" dirty="0" smtClean="0"/>
              <a:t>All treated by 1</a:t>
            </a:r>
            <a:r>
              <a:rPr lang="el-GR" dirty="0" smtClean="0">
                <a:cs typeface="Times New Roman" panose="02020603050405020304" pitchFamily="18" charset="0"/>
              </a:rPr>
              <a:t>α</a:t>
            </a:r>
            <a:r>
              <a:rPr lang="fr-BE" dirty="0" smtClean="0">
                <a:cs typeface="Times New Roman" panose="02020603050405020304" pitchFamily="18" charset="0"/>
              </a:rPr>
              <a:t>-</a:t>
            </a:r>
            <a:r>
              <a:rPr lang="fr-BE" dirty="0" err="1" smtClean="0">
                <a:cs typeface="Times New Roman" panose="02020603050405020304" pitchFamily="18" charset="0"/>
              </a:rPr>
              <a:t>calcidol</a:t>
            </a:r>
            <a:endParaRPr lang="fr-BE" dirty="0" smtClean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93" y="1106625"/>
            <a:ext cx="7017601" cy="1920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99" y="3027225"/>
            <a:ext cx="4323519" cy="37306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992" y="3269504"/>
            <a:ext cx="3481751" cy="4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848" y="3408218"/>
            <a:ext cx="10058400" cy="2763982"/>
          </a:xfrm>
        </p:spPr>
        <p:txBody>
          <a:bodyPr/>
          <a:lstStyle/>
          <a:p>
            <a:r>
              <a:rPr lang="en-US" dirty="0" smtClean="0"/>
              <a:t>Dialysis patients treated with </a:t>
            </a:r>
            <a:r>
              <a:rPr lang="en-US" dirty="0" smtClean="0">
                <a:cs typeface="Times New Roman" panose="02020603050405020304" pitchFamily="18" charset="0"/>
              </a:rPr>
              <a:t>α-</a:t>
            </a:r>
            <a:r>
              <a:rPr lang="en-US" dirty="0" err="1" smtClean="0">
                <a:cs typeface="Times New Roman" panose="02020603050405020304" pitchFamily="18" charset="0"/>
              </a:rPr>
              <a:t>calcidol</a:t>
            </a:r>
            <a:r>
              <a:rPr lang="en-US" dirty="0" smtClean="0">
                <a:cs typeface="Times New Roman" panose="02020603050405020304" pitchFamily="18" charset="0"/>
              </a:rPr>
              <a:t> for </a:t>
            </a:r>
            <a:r>
              <a:rPr lang="en-US" dirty="0" err="1" smtClean="0">
                <a:cs typeface="Times New Roman" panose="02020603050405020304" pitchFamily="18" charset="0"/>
              </a:rPr>
              <a:t>hyperPTH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70 with dose &lt; 2 µg/week and 15 with dose ≥ 2µg/week</a:t>
            </a:r>
            <a:endParaRPr lang="en-US" dirty="0" smtClean="0"/>
          </a:p>
          <a:p>
            <a:r>
              <a:rPr lang="en-US" dirty="0" smtClean="0">
                <a:cs typeface="Times New Roman" panose="02020603050405020304" pitchFamily="18" charset="0"/>
              </a:rPr>
              <a:t> Pulse wave velocity, mean follow-up of 1.2 year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08" y="117491"/>
            <a:ext cx="8333401" cy="2910000"/>
          </a:xfrm>
          <a:prstGeom prst="rect">
            <a:avLst/>
          </a:prstGeom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83" y="5228676"/>
            <a:ext cx="5381800" cy="4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254" y="809584"/>
            <a:ext cx="4231200" cy="47400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700" y="809584"/>
            <a:ext cx="4727850" cy="47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Randomized controlled studies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10" y="1975627"/>
            <a:ext cx="9559552" cy="4017400"/>
          </a:xfrm>
          <a:prstGeom prst="rect">
            <a:avLst/>
          </a:prstGeom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8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85" y="2792271"/>
            <a:ext cx="6257949" cy="37938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24800" cy="32721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47127" y="704335"/>
            <a:ext cx="8044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Cinacalcet</a:t>
            </a:r>
            <a:r>
              <a:rPr lang="en-US" dirty="0" smtClean="0"/>
              <a:t> = </a:t>
            </a:r>
            <a:r>
              <a:rPr lang="en-US" dirty="0" err="1" smtClean="0"/>
              <a:t>cinacalcet</a:t>
            </a:r>
            <a:r>
              <a:rPr lang="en-US" dirty="0" smtClean="0"/>
              <a:t> + low doses of vitamin D </a:t>
            </a:r>
            <a:r>
              <a:rPr lang="en-US" dirty="0" err="1" smtClean="0">
                <a:solidFill>
                  <a:srgbClr val="FF0000"/>
                </a:solidFill>
              </a:rPr>
              <a:t>paricalcitol</a:t>
            </a:r>
            <a:r>
              <a:rPr lang="en-US" dirty="0" smtClean="0">
                <a:solidFill>
                  <a:srgbClr val="FF0000"/>
                </a:solidFill>
              </a:rPr>
              <a:t>&lt;2µg/dialysis</a:t>
            </a:r>
            <a:endParaRPr lang="en-US" dirty="0" smtClean="0"/>
          </a:p>
          <a:p>
            <a:r>
              <a:rPr lang="en-US" dirty="0" smtClean="0"/>
              <a:t>Control = vitamin D (PO or IV)</a:t>
            </a:r>
          </a:p>
          <a:p>
            <a:r>
              <a:rPr lang="en-US" dirty="0" smtClean="0"/>
              <a:t>Goal = PTH&lt;300 </a:t>
            </a:r>
            <a:r>
              <a:rPr lang="en-US" dirty="0" err="1" smtClean="0"/>
              <a:t>pg</a:t>
            </a:r>
            <a:r>
              <a:rPr lang="en-US" dirty="0" smtClean="0"/>
              <a:t>/mL</a:t>
            </a:r>
          </a:p>
          <a:p>
            <a:r>
              <a:rPr lang="en-US" dirty="0" smtClean="0"/>
              <a:t>N (completed the study)=115 in </a:t>
            </a:r>
            <a:r>
              <a:rPr lang="en-US" dirty="0" err="1" smtClean="0"/>
              <a:t>cincalcet</a:t>
            </a:r>
            <a:r>
              <a:rPr lang="en-US" dirty="0" smtClean="0"/>
              <a:t> and 120 in control</a:t>
            </a:r>
            <a:endParaRPr lang="en-US" dirty="0"/>
          </a:p>
        </p:txBody>
      </p:sp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1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307" y="484632"/>
            <a:ext cx="10029453" cy="5687568"/>
          </a:xfrm>
          <a:prstGeom prst="rect">
            <a:avLst/>
          </a:prstGeom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2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2" y="484632"/>
            <a:ext cx="11417793" cy="4769707"/>
          </a:xfrm>
          <a:prstGeom prst="rect">
            <a:avLst/>
          </a:prstGeom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30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" y="192467"/>
            <a:ext cx="4748222" cy="48795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253" y="1639914"/>
            <a:ext cx="6012657" cy="4983307"/>
          </a:xfrm>
          <a:prstGeom prst="rect">
            <a:avLst/>
          </a:prstGeom>
        </p:spPr>
      </p:pic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sp>
        <p:nvSpPr>
          <p:cNvPr id="2" name="Ellipse 1"/>
          <p:cNvSpPr/>
          <p:nvPr/>
        </p:nvSpPr>
        <p:spPr>
          <a:xfrm rot="-300000">
            <a:off x="1040165" y="2200275"/>
            <a:ext cx="3840753" cy="3524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 rot="-300000">
            <a:off x="821861" y="1327064"/>
            <a:ext cx="3840753" cy="352425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 rot="900000">
            <a:off x="853766" y="1582283"/>
            <a:ext cx="3840753" cy="35242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1816443" y="192467"/>
            <a:ext cx="568411" cy="524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2556234" y="211229"/>
            <a:ext cx="527222" cy="5242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3388255" y="215345"/>
            <a:ext cx="527222" cy="52422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369275" y="2613116"/>
            <a:ext cx="69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N=70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91038" y="1084558"/>
            <a:ext cx="103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N=120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212097" y="1755950"/>
            <a:ext cx="103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N=45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212097" y="236736"/>
            <a:ext cx="804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Cinacalcet</a:t>
            </a:r>
            <a:r>
              <a:rPr lang="en-US" dirty="0" smtClean="0"/>
              <a:t> = </a:t>
            </a:r>
            <a:r>
              <a:rPr lang="en-US" dirty="0" err="1" smtClean="0"/>
              <a:t>cinacalcet</a:t>
            </a:r>
            <a:r>
              <a:rPr lang="en-US" dirty="0" smtClean="0"/>
              <a:t> + low doses of vitamin D </a:t>
            </a:r>
            <a:r>
              <a:rPr lang="en-US" dirty="0" err="1" smtClean="0">
                <a:solidFill>
                  <a:srgbClr val="FF0000"/>
                </a:solidFill>
              </a:rPr>
              <a:t>paricalcitol</a:t>
            </a:r>
            <a:r>
              <a:rPr lang="en-US" dirty="0" smtClean="0">
                <a:solidFill>
                  <a:srgbClr val="FF0000"/>
                </a:solidFill>
              </a:rPr>
              <a:t>&lt;2µg/dialysis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3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194631" y="568861"/>
            <a:ext cx="7805619" cy="11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2177" b="1">
                <a:latin typeface="Arial" panose="020B0604020202020204" pitchFamily="34" charset="0"/>
              </a:rPr>
              <a:t>Active Serum Vitamin D Levels Are Inversely Correlated With Coronary Calcification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94631" y="2049336"/>
            <a:ext cx="7805619" cy="274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633" i="1">
                <a:latin typeface="Arial" panose="020B0604020202020204" pitchFamily="34" charset="0"/>
              </a:rPr>
              <a:t>by Karol E. Watson, Marla L. Abrolat, Lonzetta L. Malone, Jeffrey M. Hoeg, Terry Doherty, Robert Detrano, and Linda L. Demer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193191" y="5118298"/>
            <a:ext cx="7805619" cy="92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633" i="1">
                <a:latin typeface="Arial" panose="020B0604020202020204" pitchFamily="34" charset="0"/>
              </a:rPr>
              <a:t>Circulation</a:t>
            </a:r>
          </a:p>
          <a:p>
            <a:pPr algn="ctr"/>
            <a:r>
              <a:rPr lang="en-GB" altLang="en-US" sz="1633" i="1">
                <a:latin typeface="Arial" panose="020B0604020202020204" pitchFamily="34" charset="0"/>
              </a:rPr>
              <a:t>Volume 96(6):1755-1760</a:t>
            </a:r>
          </a:p>
          <a:p>
            <a:pPr algn="ctr"/>
            <a:r>
              <a:rPr lang="en-GB" altLang="en-US" sz="1633" i="1">
                <a:latin typeface="Arial" panose="020B0604020202020204" pitchFamily="34" charset="0"/>
              </a:rPr>
              <a:t>September 16, 1997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944250" y="6613175"/>
            <a:ext cx="3624861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Copyright © American Heart Association, Inc. All rights reserved.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87" y="6224334"/>
            <a:ext cx="1260133" cy="50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27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305" y="308759"/>
            <a:ext cx="9527300" cy="547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9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58" y="200899"/>
            <a:ext cx="10247190" cy="653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81058" y="1334530"/>
            <a:ext cx="10247190" cy="33363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5174" y="2030631"/>
            <a:ext cx="10247190" cy="33363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5174" y="3674076"/>
            <a:ext cx="10247190" cy="33363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2245" y="5601748"/>
            <a:ext cx="10247190" cy="33363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7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0285" y="641338"/>
            <a:ext cx="5782386" cy="554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14021" y="284610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Cholecalciferol: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25.000U/2 </a:t>
            </a:r>
            <a:r>
              <a:rPr lang="fr-FR" b="1" dirty="0" err="1" smtClean="0">
                <a:solidFill>
                  <a:srgbClr val="FF0000"/>
                </a:solidFill>
              </a:rPr>
              <a:t>weeks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1 </a:t>
            </a:r>
            <a:r>
              <a:rPr lang="fr-FR" b="1" dirty="0" err="1" smtClean="0">
                <a:solidFill>
                  <a:srgbClr val="FF0000"/>
                </a:solidFill>
              </a:rPr>
              <a:t>year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follow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3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4" y="222262"/>
            <a:ext cx="4156076" cy="64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8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060" y="362009"/>
            <a:ext cx="11246000" cy="465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0130" y="2323070"/>
            <a:ext cx="11195221" cy="60548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2842053" y="5735399"/>
            <a:ext cx="76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Kauppila</a:t>
            </a:r>
            <a:r>
              <a:rPr lang="en-US" dirty="0" smtClean="0">
                <a:solidFill>
                  <a:srgbClr val="FF0000"/>
                </a:solidFill>
              </a:rPr>
              <a:t>: Over 1 year period:  + 2 in both arms (idem DCORD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8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0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5135" y="-267260"/>
            <a:ext cx="10058400" cy="1609344"/>
          </a:xfrm>
        </p:spPr>
        <p:txBody>
          <a:bodyPr/>
          <a:lstStyle/>
          <a:p>
            <a:pPr algn="ctr"/>
            <a:r>
              <a:rPr lang="fr-BE" dirty="0" smtClean="0"/>
              <a:t>The dose </a:t>
            </a:r>
            <a:r>
              <a:rPr lang="fr-BE" dirty="0" err="1" smtClean="0"/>
              <a:t>is</a:t>
            </a:r>
            <a:r>
              <a:rPr lang="fr-BE" dirty="0" smtClean="0"/>
              <a:t> important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785" y="2729442"/>
            <a:ext cx="3600400" cy="412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9648" y="2729442"/>
            <a:ext cx="4091851" cy="399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4" y="880697"/>
            <a:ext cx="7636801" cy="15261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585" y="1456817"/>
            <a:ext cx="3719416" cy="950014"/>
          </a:xfrm>
          <a:prstGeom prst="rect">
            <a:avLst/>
          </a:prstGeom>
        </p:spPr>
      </p:pic>
      <p:pic>
        <p:nvPicPr>
          <p:cNvPr id="10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472585" y="2050473"/>
            <a:ext cx="3451560" cy="258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If dose </a:t>
            </a:r>
            <a:r>
              <a:rPr lang="fr-BE" dirty="0" err="1" smtClean="0"/>
              <a:t>is</a:t>
            </a:r>
            <a:r>
              <a:rPr lang="fr-BE" dirty="0" smtClean="0"/>
              <a:t> important, </a:t>
            </a:r>
            <a:br>
              <a:rPr lang="fr-BE" dirty="0" smtClean="0"/>
            </a:br>
            <a:r>
              <a:rPr lang="fr-BE" dirty="0" err="1"/>
              <a:t>maybe</a:t>
            </a:r>
            <a:r>
              <a:rPr lang="fr-BE" dirty="0"/>
              <a:t> The </a:t>
            </a:r>
            <a:r>
              <a:rPr lang="fr-BE" dirty="0" smtClean="0"/>
              <a:t>monitoring </a:t>
            </a:r>
            <a:r>
              <a:rPr lang="fr-BE" dirty="0" err="1" smtClean="0"/>
              <a:t>is</a:t>
            </a:r>
            <a:r>
              <a:rPr lang="fr-BE" dirty="0" smtClean="0"/>
              <a:t> important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848" y="2665108"/>
            <a:ext cx="10058400" cy="4050792"/>
          </a:xfrm>
        </p:spPr>
        <p:txBody>
          <a:bodyPr/>
          <a:lstStyle/>
          <a:p>
            <a:r>
              <a:rPr lang="en-US" dirty="0" smtClean="0"/>
              <a:t>Measuring 25-OH vitamin D is routine</a:t>
            </a:r>
          </a:p>
          <a:p>
            <a:r>
              <a:rPr lang="en-US" dirty="0" smtClean="0"/>
              <a:t>Accurate for Vitamin D status</a:t>
            </a:r>
          </a:p>
          <a:p>
            <a:r>
              <a:rPr lang="en-US" dirty="0" smtClean="0"/>
              <a:t>Useful for therapy monitoring (we know “normal values”)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Measuring 1,25 vitamin D is (more) difficult and costly</a:t>
            </a:r>
          </a:p>
          <a:p>
            <a:r>
              <a:rPr lang="en-US" dirty="0" smtClean="0"/>
              <a:t>Useful (monitoring)????</a:t>
            </a:r>
          </a:p>
          <a:p>
            <a:endParaRPr lang="fr-B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0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88" y="470760"/>
            <a:ext cx="8101201" cy="32721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88508" y="-679540"/>
            <a:ext cx="1909200" cy="107540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6073" y="6400800"/>
            <a:ext cx="1035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Vitamin D standardization program traceable liquid chromatography tandem mass spectrometry </a:t>
            </a:r>
            <a:endParaRPr lang="en-US" dirty="0"/>
          </a:p>
        </p:txBody>
      </p:sp>
      <p:pic>
        <p:nvPicPr>
          <p:cNvPr id="8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590800" y="4105275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122682"/>
            <a:ext cx="10058400" cy="1609344"/>
          </a:xfrm>
        </p:spPr>
        <p:txBody>
          <a:bodyPr/>
          <a:lstStyle/>
          <a:p>
            <a:pPr algn="ctr"/>
            <a:r>
              <a:rPr lang="fr-BE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848" y="1431637"/>
            <a:ext cx="10058400" cy="4819134"/>
          </a:xfrm>
        </p:spPr>
        <p:txBody>
          <a:bodyPr>
            <a:normAutofit lnSpcReduction="10000"/>
          </a:bodyPr>
          <a:lstStyle/>
          <a:p>
            <a:r>
              <a:rPr lang="fr-BE" dirty="0" smtClean="0"/>
              <a:t>The Evidence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low</a:t>
            </a:r>
            <a:endParaRPr lang="en-US" dirty="0" smtClean="0"/>
          </a:p>
          <a:p>
            <a:r>
              <a:rPr lang="en-US" dirty="0" smtClean="0"/>
              <a:t>Native vitamin D does not seem deleterious in terms of vascular calcifications</a:t>
            </a:r>
          </a:p>
          <a:p>
            <a:endParaRPr lang="en-US" dirty="0" smtClean="0"/>
          </a:p>
          <a:p>
            <a:r>
              <a:rPr lang="en-US" dirty="0" smtClean="0"/>
              <a:t>Active (or new analogs) vitamin D is not deleterious </a:t>
            </a:r>
            <a:r>
              <a:rPr lang="en-US" dirty="0" smtClean="0">
                <a:solidFill>
                  <a:srgbClr val="FF0000"/>
                </a:solidFill>
              </a:rPr>
              <a:t>at least if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</a:t>
            </a:r>
            <a:r>
              <a:rPr lang="en-US" sz="1800" dirty="0" smtClean="0"/>
              <a:t>Nor hypercalcemia neither hyperphosphatemia</a:t>
            </a:r>
          </a:p>
          <a:p>
            <a:pPr marL="274320" lvl="1" indent="0">
              <a:buNone/>
            </a:pPr>
            <a:r>
              <a:rPr lang="en-US" dirty="0" smtClean="0"/>
              <a:t>				Goal of therapy is PTH in the « normal » levels (2-9x UNV)                                               					(no </a:t>
            </a:r>
            <a:r>
              <a:rPr lang="en-US" dirty="0" err="1" smtClean="0"/>
              <a:t>adynamic</a:t>
            </a:r>
            <a:r>
              <a:rPr lang="en-US" dirty="0" smtClean="0"/>
              <a:t> bone disease)</a:t>
            </a:r>
          </a:p>
          <a:p>
            <a:r>
              <a:rPr lang="en-US" dirty="0" smtClean="0"/>
              <a:t>Strong </a:t>
            </a:r>
            <a:r>
              <a:rPr lang="en-US" dirty="0"/>
              <a:t>proofs that the effect is beneficial is however lacking</a:t>
            </a:r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r>
              <a:rPr lang="en-US" dirty="0" smtClean="0"/>
              <a:t> The dose is probably important</a:t>
            </a:r>
          </a:p>
          <a:p>
            <a:r>
              <a:rPr lang="en-US" dirty="0" smtClean="0"/>
              <a:t> The monitoring could be important</a:t>
            </a:r>
          </a:p>
        </p:txBody>
      </p:sp>
      <p:pic>
        <p:nvPicPr>
          <p:cNvPr id="4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8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2182112-30418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484" y="72570"/>
            <a:ext cx="20478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898_754e1f615b6d86c7669fbb168b5016f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4086" y="150168"/>
            <a:ext cx="2408292" cy="180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dyn009_original_500_333_pjpeg_2625226_9736a384ab9ab2c01d5b2c57379c838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3119" y="2295866"/>
            <a:ext cx="317817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le-palais-des-princes-evequ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332" y="4884363"/>
            <a:ext cx="34290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 descr="marche_de_la_Bat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1911" y="53708"/>
            <a:ext cx="19050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7" descr="300px-Standard_liege_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3628" y="4714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8" descr="435867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9533" y="2271582"/>
            <a:ext cx="1928813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9" descr="gaufre_liege_indi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34522" y="1623942"/>
            <a:ext cx="1789113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0" descr="boulet-sauce-lapin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546" y="3484375"/>
            <a:ext cx="1903413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1" descr="Jupiler-force-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62189" y="10827"/>
            <a:ext cx="178117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2" descr="ID4005178_cortege_outremeuse011_H1ZJKU_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9078" y="4904940"/>
            <a:ext cx="2929585" cy="202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3" descr="dyn010_original_422_336_pjpeg__2124fe1f91b91a509c6a84ce6f3d0f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9399" y="3477439"/>
            <a:ext cx="1816141" cy="144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4" descr="0001280a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99712" y="3477439"/>
            <a:ext cx="2200584" cy="14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7" name="ZoneTexte 14"/>
          <p:cNvSpPr txBox="1">
            <a:spLocks noChangeArrowheads="1"/>
          </p:cNvSpPr>
          <p:nvPr/>
        </p:nvSpPr>
        <p:spPr bwMode="auto">
          <a:xfrm>
            <a:off x="9972941" y="1299876"/>
            <a:ext cx="21596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Welcome</a:t>
            </a:r>
            <a:r>
              <a:rPr lang="fr-FR" sz="2800" b="1" dirty="0" smtClean="0">
                <a:solidFill>
                  <a:srgbClr val="FF0000"/>
                </a:solidFill>
              </a:rPr>
              <a:t> in Liège </a:t>
            </a:r>
            <a:r>
              <a:rPr lang="fr-FR" sz="2800" b="1" dirty="0">
                <a:solidFill>
                  <a:srgbClr val="FF0000"/>
                </a:solidFill>
              </a:rPr>
              <a:t>!!</a:t>
            </a:r>
          </a:p>
        </p:txBody>
      </p:sp>
      <p:pic>
        <p:nvPicPr>
          <p:cNvPr id="1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1026" name="Picture 2" descr="http://www.liege.be/images/actu/2016/avril-2016/passerelle-boverie-nommee-web-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" y="1433246"/>
            <a:ext cx="3131147" cy="20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png;base64,iVBORw0KGgoAAAANSUhEUgAAAHgAAAB4CAMAAAAOusbgAAAAw1BMVEX////ACQy/AAC+AADABQm7AADJMjXz0tPtxMXCAAjoq6u/AAG8IybdgYLELS/oxsbgnJ68DhLOZWnzztLCEBLZqaz99vfjmJ7pqa7FODv1297egInv1dX78PH++vrOV1v45OffiY/oubrSYWLDICHbdHrqv8DUdHbotbfnpKfhkZTKR0ngqarXcHHhnZ356urKPUHgiZDCGx3ISky+LC7IKCrOg4fJQkPVZGrefIPVeXrRcHHYkJPmwcHcoKLjtLXAOTv+9xstAAAOoElEQVRoge1ba3vaONMWMxY2sBAHswZcfOJsE2IK65BQmj7//1e9M5IhgRBI0qQf3qvzoetgWbdGc5ZmhfhLf+kvFeT37e328Wfwp3Ht9RIRa/ns159EdX/lCBWjVDJqgCvzj3HdayKU9gR45/0R2Gj7j4IFiShr9GDg/x79r8e1uwAKtpF4XtpS0GCsv1jUwc8GAMkWoJGoH9x4CBVimkTd+0JRX00UtyXM6yRWN4oIy/nRQrXzpW3vi2Czbc7c0i7PnUBESdLpJB1XuONQ8s8V7N58iaj/XRfCXU5dIap1z3fdzBlZxHobtKgr4dVnowa9ITK7NejagQgUnqYkpl336zkaWtTRp+L26opbA4cbgukl1Wd7GtlV+s1qVrSor7efB+1vy6ilOLACkSWdI4dhtquu8KczNQhg9fhJuL9mqIULfRJup/7SRbrWyKH1tSVWFPTA/H3UoDeTapehEZNwe6P+6XG3cUTQ82Eh6mb0m7jeVrtlhDpxYVaTVw0malcJzJprSwd8/B1o314ry61h2A+EnyTnokHg2FMadNNVoq5BePNhV/ZzXeHl1yQwo+OHS/GPRE3OK0sRlRdtfdC0eqGyXAPyCbETjaZv+Caw44w2arDUX+Lk/dDRtnDLpQkprFdtv9EbeumUoPuDwu7/eczeBeverLTlyrVFJmQnb7ePwEqqtN/TobZqHPx6h6ivViVQDgPsjDW1575r1eMRKWFURw29fKtpBd5AahEt67S/Xr1zPGKcdPpn2QjSNoF5zVIh6ru37He0HWrhtuZj+mtqv1yv2ZV4QdXMdp/AqmFh1W8ImL2V8hiGXE99EVQT69QgjyLwhZmCcZt8XJYMpfYnzQtM97qFcFOa2Jxbrwg3s2PnEgv+dE5g2b1UXhTDs8jRClTwY/uL0lT/OP0epxE/uN/iOFF/x2mafp8qObvmw2K5jr/xcydW9H2nFQ8JoZkDlRvhj3MaaiMrw4D2N6u2vf2PcqafQUoCuEVFsskzRU1AqKFcqiVK/Wa1m89ps8AoYPK0ZxLRrAE0gJxP0G8/+cekgqHiWLQM2SaVaRkGTz9ytbQNlAi5wiGB8ptwP6NrtYkL7wchQ/N1lnv0Hpu0xmT6THeegEsFMOT3o1E48oU/QQNhnjwYrQIYRqPRIHw2Z5aQknlr4ki+LuU7el0iv9M5MJaXwPvMqg8GTBQjyQ745aw26WFKuoOvZ4JNKNUajghGB7+e4Hgx9Rzyou4GYZ1FlumY5pWngT3TOuLMpemqxBH8ewm4c2gqL4GN63I3Jx79NeBcVIdMrY3LwLVFF44tjdwYffMG4G+Hv54AJjdY41BQBqzzDgAp9sQtlEseRxRn+mnArUa5QcD+YsfxtVEA17rlFxx7nc8CZhlbhYy7UW/aH8+hAAbPm0afCMz6EhxptRsorVZe2N4D8xdHfvzjwNCYbyaULD+z481m/kB2PECjspi0692djKE+mcznnwWsPNXSPPJcIUfrFVaAPVeJd6HwXLg6nOCjwFvtgFtXgiCe+WoGpmhv6D9nFDN2vnr2OcCWrSjJgq1tV/d/2zo6+eN0sAonN9HTSPvm/cA1eAksgmcPwfO/i19939f+PzidEJ0HDrKfcSPPW8PpC+BT5Eb97w/fXimk3gYc9ZjMu9Xktu8403QV3/fMSzS9X222t4OBc3EkD469lIG3Xm9HnHuvukT/NaqeV7W3t46INq3yJRrOxxGt+Vvp4kimRl7OOaH6p7unsCf+R44WZOiJdi6hUrmeioDyvbOEpalwOCfpXhi4o4oq/UqVZ1PE4h+Dko56INatjk85F3Z9sorSOYKGK2LJ6oRnx50mwxhSSUexhYBhlolU3pNZWkvyvcI7CwxlTyTAGcf5ca8BN8d1LIBlR3hleqRsDWHm7jmu6R3i0fB0agoJhUOVVtnyaBgTSth9UzteMkqJy76IZAGMAfvfWy49UFJOO+ctpIxySeFWVboS8lzSj5IIc1OMpeRUh8cBTVUGPmEDfgu4+L5QKbKE8nD3jUIs4eyhY4bk0zsFsEERZQvDPsdXdrNscyVsqMK0s6TXMw6wfhOkGbiinLriBpF0K5gBydtmYdvXFeg6QWDOaK5sDdAKWfmiGUrfDdxWO6NwkvOETVx3qGgoOI4orJFshT/fumK85FyzQeHWmnhigDXKaVw7FuYQ2ezZZ/jlJRmiVwZY0TCPyqs61aNcWJaAvFeI17RvWVwVY+B8O+OFZxizX5vDgIuGAnhgpYaKKLymaHttVFqWmrhK26nSXQThLYY8JEkzAuYAMV1il4v2meT0hwyEdQSbNwRcd0VQl2thwT07xZS2JQPl5uqo1EUDl2DYwA1v7CzkIi2WyNVLjLkjwiHNnQ1pEqfFYZaWYIlEbmn1twCp0gvaMauEJPUgJknGYlXm/QCKZGPZUfORIUxWDlWfItUmWACXKhXJqfQMQTLTuCYJmWU5p/3lVLctCe1W8pIHSBWdhLHKe2Y0OAJo0B8Of+evKC9I/IZNz6EsRcFEkgCDNXsMTKbMTUceAJPycQIDyrSEaCjTkt3InauUMYdYODkrlDtjla3RVogolHVlUwZEIrtRpSHwK6ekFn/dEVMYctVWBrZ+c8M71j8CZs0WGScQLKpZog5wIreucqhgPQ3MBeY8SUNJiHMuJ5esNGvkxVZV1mEiOSORlNm5kNCspRwoXWArqZs55wfOETAuFI/0wPsxU+W426d8nX8XQRQ3ENm1Va95OJKik8YqLeddiigrmSuRlMgPbFQhEnibJWCqdIGNPItVRekdAbPfEBO2d8Zk3rIF+QCDUx3aMUqqDOS8ItVHC1tWKsm74VJ+l5ORKx1ZYQ2E2ZqqgRIrFdaFYEP7MPQoI+Xx/jEw71qI5HGIF+c/+idbsrkteR0JD8ZBpBSK5bKkqf17XOqJsCrMXLLDIB2ySehWwYQBm4x1gVTddv0EduJ8Bsz6IbIZeT3Wl1GXj+cWEmVXhV2LnqQ6pPNW6gC5bLKJqYkEF+hkRpK9A0IcRLlivk3fYMoaa+bk4MbBKlf+3ToExhUfVo68UeKyAg15zc78vuOOlV9J70eO32GFGqoD6RWhRGgo07OqPvkJ/ex5FF5BiTt4uP/W83k6eslGXl+y3us48AyY3dntg06FQiq1dS3gJiCLtMpfsIfp65OouTJIwHuV3AUOGlpJaB/IfEuyOMSIWluhjzdqLV3IuWkRyZ6ALetqbvR8NxuzpGE+Nk2nz/5gaVPWZNlD/HFlWUrE2tbNOuUfzT69i/nKqzJMTM+5WajAlt+YnjmOK1C/sng+vqnqmz2zP9hF0L1ytYgMbDQng5KaG6G8GAKqaLtclA0qFdQQbXsjmw/Fe20VL2vq5JDG5fSFjsVAzyqkqm/2P+WAu8j95EAMnpMc2+4Vhf5Kaf9oFEOKlxT2uhyQvXvSIIQiA6rtv+Dn/Te7WWrPEwMC/g+MPekRRsm4SDWQMxZb1g5X4QNe/mDHXUEE/Jhf76l4W3kTwbIqCiWSlz5RwMYT0HX5irTkak8hlCq5bd6TGr2B+outrlzi5vkPOt/MOif0d09IR/efqmgz31TCKBObqQQnW0bnx320Wjwk1/efarNqHk473fTCAj8DuPd4PwvrNh/tqovqKNlsLt6SfAJw0mXrkVRtOMOudkbRJdjPALa5zCJa+5RHSVV+m/PXBn8A+PsrFw5kNlBOHCelHDNaD1ixzOWAC3Xts48r9h1Zbz1gs15cf2iaIKyV//co+3589NTZy9o2qzafkzrqnOIUffMvAf9gO6akYXT6ZHkFuD/dSCWF3YxjvBzTtk8oJkt5esHed3VydA74kc/Jb/kO5dTbaAGVpxt6iX2xoDgAOA4Qlr5fxtrJSf044hydgtrrXRMehQhYc/ESn7g35ZroEFj0cmySZIn9pC9xfGLKoMedG/1lraRS3VfIV2UNX0l46YsTSbXVe1+hgc0cB7ykHLuhXJ24EfI6bPP9LteVd2duQ/7lYIY5X3JZ9gvHEMuaDgyOewhMWQYVlS8diZt0uKiLDcbNz7VquD9UBgHrKV8Rzo+Y9qngWs7b7TnxdghsdmF3wvuMrBHfqKRl1ZSDd2dwCa2JNVWK55S3ibh9OJm1RFVjr4+BOd8+sqVAXUq6Y1AnBKAOHM4ib9Slc9EU0GtPDzTCGnCSIsvKc/HpIug7JrLn2aGESbgRX8SiaryC8vYCLjcwDVQKY2A3pcrYSQ8uTjNrG8ftG1c402mP7zynY35dBZkcLL9qm3yTW1wiw+ZN98/uL108U73PFUN/FB0szHVfeEay4YNrH2ukrru7fD9qAF6/+f45uGsUfUycWAVx+8JVaPrcaVGFx8XmONfChe67GmGK5h4SdeqpK8Jz0G55wScomqIqa6Q5QVVlwfK9rT9BP0Qt6rXt8hXhKbe0AzY9r9jMgIQbCK5qdRr84wN9Vv4jou7SWlh8G1x/w327qYRbbWgdweH4gz0ok1w35MnQZGf/er+NpizmXi+rXAj3v8sm9Cpd/SgV3SB8dU37fQY6mvKY3kQXFjC8iz6OS+L7uVCiruGsSqLuvy7qqs29XkXnFznQ3+5PzWzQXVqlFfdsVR9OMu2pdoLOYifcX5/RNuhvlrpLS/JphP9QfaFlUTvlRr6F6h+pYf4bwj2kcdPQoh5y44DVtg74yfpt7vWq74S7+cT+TP+XbuwCda/lTtvPLkz7Nsndv23s2vquPrcj1b9DFTugxQ15WbK7VM/m3E7QnxXeHW7e1Rb0JoomQ9W6g5IPiP15Ncoyr13nyKuFW8HGuezmN2g8KBr4hklEDjxJVKOklxbCbf34quZbkd109ckehLt8I2jPdPiGsP817BbQsdQZVElVMMLS/Us1kI9fCcsUNZe6Kw4X8UNZdxBBvvlqWKb+TtRSFj2Ym09vMj5N2WNjf2BFujz79SfY1RRtuKepVgP6z/Z9fYi/S1lz3cjzxmzzx//XEOGbY+t97Yt/6S/9P6f/Axl1ZESLNxz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www.saint-clausienne.be/wp-content/uploads/2014/02/BeerLoversCity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2" y="793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1452" b="1" dirty="0">
                <a:latin typeface="Arial" panose="020B0604020202020204" pitchFamily="34" charset="0"/>
              </a:rPr>
              <a:t>Negative relation between coronary calcification and serum 1,25-vitamin D levels in subjects with a moderate risk of developing </a:t>
            </a:r>
            <a:r>
              <a:rPr lang="en-GB" altLang="en-US" sz="1452" b="1" dirty="0" smtClean="0">
                <a:latin typeface="Arial" panose="020B0604020202020204" pitchFamily="34" charset="0"/>
              </a:rPr>
              <a:t>coronary heart disease.</a:t>
            </a:r>
            <a:endParaRPr lang="en-GB" altLang="en-US" sz="1452" b="1" dirty="0">
              <a:latin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87" y="6224334"/>
            <a:ext cx="1260133" cy="50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31" y="1116118"/>
            <a:ext cx="7805619" cy="461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94631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089" b="1">
                <a:latin typeface="Arial" panose="020B0604020202020204" pitchFamily="34" charset="0"/>
              </a:rPr>
              <a:t>Karol E. Watson et al. Circulation. 1997;96:1755-1760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944250" y="6613175"/>
            <a:ext cx="3624861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907">
                <a:latin typeface="Arial" panose="020B0604020202020204" pitchFamily="34" charset="0"/>
              </a:rPr>
              <a:t>Copyright © American Heart Association, Inc. All rights reserved.</a:t>
            </a:r>
          </a:p>
        </p:txBody>
      </p:sp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3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24" y="255400"/>
            <a:ext cx="9395146" cy="2811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0275" y="1238250"/>
            <a:ext cx="1809750" cy="447675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1" y="3569008"/>
            <a:ext cx="8538256" cy="31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455432"/>
            <a:ext cx="81184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l-BE" sz="3200" dirty="0">
                <a:solidFill>
                  <a:srgbClr val="C00000"/>
                </a:solidFill>
              </a:rPr>
              <a:t/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en-US" sz="4400" dirty="0"/>
              <a:t>Introduction</a:t>
            </a:r>
            <a:r>
              <a:rPr lang="nl-BE" sz="4400" dirty="0" smtClean="0">
                <a:solidFill>
                  <a:schemeClr val="tx1"/>
                </a:solidFill>
              </a:rPr>
              <a:t> </a:t>
            </a:r>
            <a:r>
              <a:rPr lang="nl-BE" sz="4400" dirty="0">
                <a:solidFill>
                  <a:schemeClr val="tx1"/>
                </a:solidFill>
              </a:rPr>
              <a:t/>
            </a:r>
            <a:br>
              <a:rPr lang="nl-BE" sz="4400" dirty="0">
                <a:solidFill>
                  <a:schemeClr val="tx1"/>
                </a:solidFill>
              </a:rPr>
            </a:b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133600"/>
            <a:ext cx="7920038" cy="1150938"/>
          </a:xfrm>
        </p:spPr>
        <p:txBody>
          <a:bodyPr/>
          <a:lstStyle/>
          <a:p>
            <a:pPr eaLnBrk="1" hangingPunct="1"/>
            <a:r>
              <a:rPr lang="en-GB" smtClean="0"/>
              <a:t>Vascular calcifications (VC): CV risk factor in dialysis patients</a:t>
            </a:r>
          </a:p>
          <a:p>
            <a:pPr lvl="1" eaLnBrk="1" hangingPunct="1"/>
            <a:r>
              <a:rPr lang="nl-BE" smtClean="0"/>
              <a:t>High CV mortality not linked to traditional CV risk factors</a:t>
            </a:r>
            <a:endParaRPr lang="nl-BE" baseline="30000" smtClean="0"/>
          </a:p>
          <a:p>
            <a:pPr lvl="1" eaLnBrk="1" hangingPunct="1">
              <a:buFontTx/>
              <a:buNone/>
            </a:pPr>
            <a:endParaRPr lang="nl-BE" smtClean="0"/>
          </a:p>
          <a:p>
            <a:pPr lvl="2" eaLnBrk="1" hangingPunct="1">
              <a:buFontTx/>
              <a:buNone/>
            </a:pPr>
            <a:endParaRPr lang="en-GB" smtClean="0"/>
          </a:p>
        </p:txBody>
      </p:sp>
      <p:pic>
        <p:nvPicPr>
          <p:cNvPr id="18435" name="Picture 4" descr="VANHOLD02"/>
          <p:cNvPicPr>
            <a:picLocks noChangeAspect="1" noChangeArrowheads="1"/>
          </p:cNvPicPr>
          <p:nvPr/>
        </p:nvPicPr>
        <p:blipFill>
          <a:blip r:embed="rId3" cstate="print"/>
          <a:srcRect t="19289" b="12579"/>
          <a:stretch>
            <a:fillRect/>
          </a:stretch>
        </p:blipFill>
        <p:spPr bwMode="auto">
          <a:xfrm>
            <a:off x="1992313" y="3351213"/>
            <a:ext cx="4514850" cy="3390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959600" y="4149726"/>
            <a:ext cx="29527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Foley RN. Clinical epidemiology of cardiovascular disease in chronic renal disease. Am J Kidney Dis 1998 Nov;32(5 Suppl 3):S112-S119.</a:t>
            </a:r>
            <a:endParaRPr lang="fr-FR" sz="1400" i="1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432175" y="3644900"/>
            <a:ext cx="1079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bg1"/>
                </a:solidFill>
              </a:rPr>
              <a:t>25=80</a:t>
            </a:r>
          </a:p>
        </p:txBody>
      </p:sp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7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92326" y="533400"/>
            <a:ext cx="8118475" cy="1143000"/>
          </a:xfrm>
        </p:spPr>
        <p:txBody>
          <a:bodyPr>
            <a:normAutofit/>
          </a:bodyPr>
          <a:lstStyle/>
          <a:p>
            <a:pPr algn="ctr"/>
            <a:r>
              <a:rPr lang="nl-BE" sz="3200" dirty="0">
                <a:solidFill>
                  <a:srgbClr val="C00000"/>
                </a:solidFill>
              </a:rPr>
              <a:t/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en-US" sz="4400" dirty="0" smtClean="0"/>
              <a:t>Introduction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5040" y="2006987"/>
            <a:ext cx="8713573" cy="44640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Coronary calcifications in dialysis patients:</a:t>
            </a:r>
          </a:p>
          <a:p>
            <a:pPr lvl="2" eaLnBrk="1" hangingPunct="1"/>
            <a:r>
              <a:rPr lang="en-US" dirty="0" smtClean="0"/>
              <a:t>More prevalent (until 90%) and more severe (calcium score 2.5 to 5-fold higher)</a:t>
            </a:r>
          </a:p>
          <a:p>
            <a:pPr lvl="2" eaLnBrk="1" hangingPunct="1"/>
            <a:r>
              <a:rPr lang="en-US" dirty="0" smtClean="0"/>
              <a:t>Early and more rapidly progressive 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688" y="3560163"/>
            <a:ext cx="464343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463" y="3433763"/>
            <a:ext cx="424815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6743700" y="6669089"/>
            <a:ext cx="4032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/>
              <a:t>Goodman WG et al. N Engl J Med 2000;342(20):1478-83</a:t>
            </a:r>
            <a:endParaRPr lang="fr-FR" sz="1200" i="1"/>
          </a:p>
        </p:txBody>
      </p:sp>
      <p:pic>
        <p:nvPicPr>
          <p:cNvPr id="7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4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1363" y="515983"/>
            <a:ext cx="81184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l-BE" sz="3200" dirty="0">
                <a:solidFill>
                  <a:srgbClr val="C00000"/>
                </a:solidFill>
              </a:rPr>
              <a:t/>
            </a:r>
            <a:br>
              <a:rPr lang="nl-BE" sz="3200" dirty="0">
                <a:solidFill>
                  <a:srgbClr val="C00000"/>
                </a:solidFill>
              </a:rPr>
            </a:br>
            <a:r>
              <a:rPr lang="en-US" sz="4400" dirty="0"/>
              <a:t>Introduction</a:t>
            </a:r>
            <a:r>
              <a:rPr lang="nl-BE" sz="4400" dirty="0" smtClean="0">
                <a:solidFill>
                  <a:schemeClr val="tx1"/>
                </a:solidFill>
              </a:rPr>
              <a:t> </a:t>
            </a:r>
            <a:r>
              <a:rPr lang="nl-BE" sz="4400" dirty="0">
                <a:solidFill>
                  <a:schemeClr val="tx1"/>
                </a:solidFill>
              </a:rPr>
              <a:t/>
            </a:r>
            <a:br>
              <a:rPr lang="nl-BE" sz="4400" dirty="0">
                <a:solidFill>
                  <a:schemeClr val="tx1"/>
                </a:solidFill>
              </a:rPr>
            </a:b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846263"/>
            <a:ext cx="7920038" cy="2374900"/>
          </a:xfrm>
        </p:spPr>
        <p:txBody>
          <a:bodyPr/>
          <a:lstStyle/>
          <a:p>
            <a:pPr lvl="1" eaLnBrk="1" hangingPunct="1"/>
            <a:r>
              <a:rPr lang="en-US" dirty="0" smtClean="0"/>
              <a:t>Relationship between </a:t>
            </a:r>
          </a:p>
          <a:p>
            <a:pPr lvl="2" eaLnBrk="1" hangingPunct="1"/>
            <a:r>
              <a:rPr lang="en-US" dirty="0" smtClean="0">
                <a:solidFill>
                  <a:srgbClr val="FF0000"/>
                </a:solidFill>
              </a:rPr>
              <a:t>CV mortality and mineral metabolism markers (P, Ca, and PTH)</a:t>
            </a:r>
          </a:p>
          <a:p>
            <a:pPr lvl="2" eaLnBrk="1" hangingPunct="1">
              <a:buFontTx/>
              <a:buNone/>
            </a:pPr>
            <a:endParaRPr lang="en-GB" dirty="0" smtClean="0">
              <a:solidFill>
                <a:srgbClr val="CC0000"/>
              </a:solidFill>
            </a:endParaRPr>
          </a:p>
        </p:txBody>
      </p:sp>
      <p:pic>
        <p:nvPicPr>
          <p:cNvPr id="20483" name="Picture 4" descr="Correlation of Serum Phosphorus and Morta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0600" y="3789363"/>
            <a:ext cx="50863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sysbio.de/include/logo_coul_texte_blason_cadre_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723" y="6388443"/>
            <a:ext cx="226554" cy="16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1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1744</TotalTime>
  <Words>1977</Words>
  <Application>Microsoft Office PowerPoint</Application>
  <PresentationFormat>Grand écran</PresentationFormat>
  <Paragraphs>260</Paragraphs>
  <Slides>49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Cambria</vt:lpstr>
      <vt:lpstr>msgothic</vt:lpstr>
      <vt:lpstr>Rockwell</vt:lpstr>
      <vt:lpstr>Rockwell Condensed</vt:lpstr>
      <vt:lpstr>Times New Roman</vt:lpstr>
      <vt:lpstr>Wingdings</vt:lpstr>
      <vt:lpstr>Type de bois</vt:lpstr>
      <vt:lpstr>Vitamin D for the prevention of vascular calcification in normal renal function and CKD patients</vt:lpstr>
      <vt:lpstr>Présentation PowerPoint</vt:lpstr>
      <vt:lpstr>Vitamin D for the prevention of vascular calcification in normal renal function and CKD patients</vt:lpstr>
      <vt:lpstr>Présentation PowerPoint</vt:lpstr>
      <vt:lpstr>Présentation PowerPoint</vt:lpstr>
      <vt:lpstr>Présentation PowerPoint</vt:lpstr>
      <vt:lpstr> Introduction  </vt:lpstr>
      <vt:lpstr> Introduction</vt:lpstr>
      <vt:lpstr> Introduction  </vt:lpstr>
      <vt:lpstr> Introduction</vt:lpstr>
      <vt:lpstr> Introduction</vt:lpstr>
      <vt:lpstr>Présentation PowerPoint</vt:lpstr>
      <vt:lpstr>Types and mechanisms of  vascular calcifications VC in CKD: an active and complex process</vt:lpstr>
      <vt:lpstr>vitamin D (native or active) and Vascular calcifications</vt:lpstr>
      <vt:lpstr>Thank you for your attention!</vt:lpstr>
      <vt:lpstr>Epidemiology</vt:lpstr>
      <vt:lpstr>Epidemiology</vt:lpstr>
      <vt:lpstr>Présentation PowerPoint</vt:lpstr>
      <vt:lpstr>Présentation PowerPoint</vt:lpstr>
      <vt:lpstr>Présentation PowerPoint</vt:lpstr>
      <vt:lpstr>Présentation PowerPoint</vt:lpstr>
      <vt:lpstr>Basic research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Observational studies</vt:lpstr>
      <vt:lpstr>Présentation PowerPoint</vt:lpstr>
      <vt:lpstr>Observational studies</vt:lpstr>
      <vt:lpstr>Présentation PowerPoint</vt:lpstr>
      <vt:lpstr>Présentation PowerPoint</vt:lpstr>
      <vt:lpstr>Randomized controlled studies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dose is important</vt:lpstr>
      <vt:lpstr>If dose is important,  maybe The monitoring is important</vt:lpstr>
      <vt:lpstr>Présentation PowerPoint</vt:lpstr>
      <vt:lpstr>Conclusions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D for the prevention of vascular calcification in normal renal function and CKD patients</dc:title>
  <dc:creator>PDelanaye</dc:creator>
  <cp:lastModifiedBy>PDelanaye</cp:lastModifiedBy>
  <cp:revision>126</cp:revision>
  <dcterms:created xsi:type="dcterms:W3CDTF">2016-06-01T08:01:04Z</dcterms:created>
  <dcterms:modified xsi:type="dcterms:W3CDTF">2016-06-14T17:55:40Z</dcterms:modified>
</cp:coreProperties>
</file>