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3" r:id="rId5"/>
    <p:sldId id="266" r:id="rId6"/>
    <p:sldId id="262" r:id="rId7"/>
    <p:sldId id="259" r:id="rId8"/>
    <p:sldId id="260" r:id="rId9"/>
    <p:sldId id="264" r:id="rId10"/>
    <p:sldId id="265"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165" autoAdjust="0"/>
  </p:normalViewPr>
  <p:slideViewPr>
    <p:cSldViewPr snapToGrid="0" snapToObjects="1">
      <p:cViewPr varScale="1">
        <p:scale>
          <a:sx n="49" d="100"/>
          <a:sy n="49" d="100"/>
        </p:scale>
        <p:origin x="-13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C3ECB-08E3-EA4C-AA2B-73771808AB69}" type="datetimeFigureOut">
              <a:rPr lang="fr-FR" smtClean="0"/>
              <a:pPr/>
              <a:t>27/05/16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D06E9-18D7-A143-A365-F355D1957FE2}" type="slidenum">
              <a:rPr lang="fr-FR" smtClean="0"/>
              <a:pPr/>
              <a:t>‹#›</a:t>
            </a:fld>
            <a:endParaRPr lang="fr-FR"/>
          </a:p>
        </p:txBody>
      </p:sp>
    </p:spTree>
    <p:extLst>
      <p:ext uri="{BB962C8B-B14F-4D97-AF65-F5344CB8AC3E}">
        <p14:creationId xmlns:p14="http://schemas.microsoft.com/office/powerpoint/2010/main" val="11605809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kern="1200" dirty="0" smtClean="0">
                <a:solidFill>
                  <a:schemeClr val="tx1"/>
                </a:solidFill>
                <a:latin typeface="+mn-lt"/>
                <a:ea typeface="+mn-ea"/>
                <a:cs typeface="+mn-cs"/>
              </a:rPr>
              <a:t>Le cours dont nous allons parler a pris place d’abord dans le cadre d’un DES en sciences de l’environnement puis, à partir de 2004, dans le cadre d’un master en sciences et gestion de l’environnement.</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La formation dans son ensemble se veut centrée sur les compétences à gérer des problèmes d’environnement qui sont par essence multidimensionnels (dimensions scientifiques et techniques côtoient sans discontinuité les dimensions, sociales, politiques</a:t>
            </a:r>
            <a:r>
              <a:rPr lang="fr-FR" sz="1200" kern="1200" baseline="0" dirty="0" smtClean="0">
                <a:solidFill>
                  <a:schemeClr val="tx1"/>
                </a:solidFill>
                <a:latin typeface="+mn-lt"/>
                <a:ea typeface="+mn-ea"/>
                <a:cs typeface="+mn-cs"/>
              </a:rPr>
              <a:t> et économiques, voire émotionnelles). Cette </a:t>
            </a:r>
            <a:r>
              <a:rPr lang="fr-FR" sz="1200" kern="1200" baseline="0" dirty="0" err="1" smtClean="0">
                <a:solidFill>
                  <a:schemeClr val="tx1"/>
                </a:solidFill>
                <a:latin typeface="+mn-lt"/>
                <a:ea typeface="+mn-ea"/>
                <a:cs typeface="+mn-cs"/>
              </a:rPr>
              <a:t>multidimensionnalité</a:t>
            </a:r>
            <a:r>
              <a:rPr lang="fr-FR" sz="1200" kern="1200" dirty="0" smtClean="0">
                <a:solidFill>
                  <a:schemeClr val="tx1"/>
                </a:solidFill>
                <a:latin typeface="+mn-lt"/>
                <a:ea typeface="+mn-ea"/>
                <a:cs typeface="+mn-cs"/>
              </a:rPr>
              <a:t> appelle une approche intégrée des question d’environnement.</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Ce programme</a:t>
            </a:r>
            <a:r>
              <a:rPr lang="fr-FR" sz="1200" kern="1200" baseline="0" dirty="0" smtClean="0">
                <a:solidFill>
                  <a:schemeClr val="tx1"/>
                </a:solidFill>
                <a:latin typeface="+mn-lt"/>
                <a:ea typeface="+mn-ea"/>
                <a:cs typeface="+mn-cs"/>
              </a:rPr>
              <a:t> (DES puis master) </a:t>
            </a:r>
            <a:r>
              <a:rPr lang="fr-FR" sz="1200" kern="1200" dirty="0" smtClean="0">
                <a:solidFill>
                  <a:schemeClr val="tx1"/>
                </a:solidFill>
                <a:latin typeface="+mn-lt"/>
                <a:ea typeface="+mn-ea"/>
                <a:cs typeface="+mn-cs"/>
              </a:rPr>
              <a:t>est porté par un groupe d’enseignants </a:t>
            </a:r>
            <a:r>
              <a:rPr lang="fr-FR" sz="1200" kern="1200" dirty="0" err="1" smtClean="0">
                <a:solidFill>
                  <a:schemeClr val="tx1"/>
                </a:solidFill>
                <a:latin typeface="+mn-lt"/>
                <a:ea typeface="+mn-ea"/>
                <a:cs typeface="+mn-cs"/>
              </a:rPr>
              <a:t>pluri-disciplinaire</a:t>
            </a:r>
            <a:r>
              <a:rPr lang="fr-FR" sz="1200" kern="1200" dirty="0" smtClean="0">
                <a:solidFill>
                  <a:schemeClr val="tx1"/>
                </a:solidFill>
                <a:latin typeface="+mn-lt"/>
                <a:ea typeface="+mn-ea"/>
                <a:cs typeface="+mn-cs"/>
              </a:rPr>
              <a:t> (ingénieur civil, chimiste, sociologue, biologiste, agronome, psychologue), qui tous sont attachés à la question de l’environnement et attachés à cette idée de l’importance d’une approche intégrée, mais dont les pratiques, les objets de recherche et les contenus de cours classiques restent très disciplinaires.</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Ce groupe d’enseignants a dressé un constat : l’</a:t>
            </a:r>
            <a:r>
              <a:rPr lang="fr-FR" sz="1200" kern="1200" dirty="0" err="1" smtClean="0">
                <a:solidFill>
                  <a:schemeClr val="tx1"/>
                </a:solidFill>
                <a:latin typeface="+mn-lt"/>
                <a:ea typeface="+mn-ea"/>
                <a:cs typeface="+mn-cs"/>
              </a:rPr>
              <a:t>intrégation</a:t>
            </a:r>
            <a:r>
              <a:rPr lang="fr-FR" sz="1200" kern="1200" dirty="0" smtClean="0">
                <a:solidFill>
                  <a:schemeClr val="tx1"/>
                </a:solidFill>
                <a:latin typeface="+mn-lt"/>
                <a:ea typeface="+mn-ea"/>
                <a:cs typeface="+mn-cs"/>
              </a:rPr>
              <a:t> des disciplines pour traiter les problèmes d’environnement reste largement à charge des étudiants. D’où a émergé une volonté forte de proposer au programme un cours, une étude de cas, encadré par ce collectif et ayant pour objet l’intégration de nos différentes approches d’un même problème d’environnement.</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Notre hypothèse forte pour construire ce cours, c’est que croiser les regards disciplinaires ne suffit pas. Dans le monde réel, les dimensions sont enchevêtrées et non pas juxtaposées. Si nous, en tant que chercheur disciplinaires, avons du mal à rendre compte de cet enchevêtrement, les publics que nous rencontrons -  c’est-à-dire les acteurs aux prises avec ces problèmes -  le côtoient quotidiennement dans leurs pratiques, professionnelles et autres et l’expriment dans leurs témoignages.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Il fallait faire entrer le monde réel, c’est-à-dire la vraie gestion de l’environnement – vivante et émergeante - à l’université pour permettre à nos étudiants d’être confrontés à cet enchevêtrement complexe. Il s’agissait</a:t>
            </a:r>
            <a:r>
              <a:rPr lang="fr-FR" sz="1200" kern="1200" baseline="0" dirty="0" smtClean="0">
                <a:solidFill>
                  <a:schemeClr val="tx1"/>
                </a:solidFill>
                <a:latin typeface="+mn-lt"/>
                <a:ea typeface="+mn-ea"/>
                <a:cs typeface="+mn-cs"/>
              </a:rPr>
              <a:t> par là </a:t>
            </a:r>
            <a:r>
              <a:rPr lang="fr-FR" sz="1200" kern="1200" dirty="0" smtClean="0">
                <a:solidFill>
                  <a:schemeClr val="tx1"/>
                </a:solidFill>
                <a:latin typeface="+mn-lt"/>
                <a:ea typeface="+mn-ea"/>
                <a:cs typeface="+mn-cs"/>
              </a:rPr>
              <a:t> à la fois de susciter surprise, questionnement et donc réflexivité chez les étudiants, et de les préparer à affronter la complexité des situations qu’ils vont retrouver dans leur future pratique professionnelle.</a:t>
            </a:r>
            <a:endParaRPr lang="fr-BE" sz="1200" kern="1200" dirty="0" smtClean="0">
              <a:solidFill>
                <a:schemeClr val="tx1"/>
              </a:solidFill>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dirty="0" smtClean="0">
                <a:solidFill>
                  <a:schemeClr val="tx1"/>
                </a:solidFill>
                <a:latin typeface="+mn-lt"/>
                <a:ea typeface="+mn-ea"/>
                <a:cs typeface="+mn-cs"/>
              </a:rPr>
              <a:t>La formation par la pratique ou par les problèmes a le vent en</a:t>
            </a:r>
            <a:r>
              <a:rPr lang="fr-FR" sz="1200" kern="1200" baseline="0" dirty="0" smtClean="0">
                <a:solidFill>
                  <a:schemeClr val="tx1"/>
                </a:solidFill>
                <a:latin typeface="+mn-lt"/>
                <a:ea typeface="+mn-ea"/>
                <a:cs typeface="+mn-cs"/>
              </a:rPr>
              <a:t> poupe (si l’on en croit les expériences relatées par le 15</a:t>
            </a:r>
            <a:r>
              <a:rPr lang="fr-FR" sz="1200" kern="1200" baseline="30000" dirty="0" smtClean="0">
                <a:solidFill>
                  <a:schemeClr val="tx1"/>
                </a:solidFill>
                <a:latin typeface="+mn-lt"/>
                <a:ea typeface="+mn-ea"/>
                <a:cs typeface="+mn-cs"/>
              </a:rPr>
              <a:t>e</a:t>
            </a:r>
            <a:r>
              <a:rPr lang="fr-FR" sz="1200" kern="1200" baseline="0" dirty="0" smtClean="0">
                <a:solidFill>
                  <a:schemeClr val="tx1"/>
                </a:solidFill>
                <a:latin typeface="+mn-lt"/>
                <a:ea typeface="+mn-ea"/>
                <a:cs typeface="+mn-cs"/>
              </a:rPr>
              <a:t> jour) mais pour nous, elle </a:t>
            </a:r>
            <a:r>
              <a:rPr lang="fr-FR" sz="1200" kern="1200" dirty="0" smtClean="0">
                <a:solidFill>
                  <a:schemeClr val="tx1"/>
                </a:solidFill>
                <a:latin typeface="+mn-lt"/>
                <a:ea typeface="+mn-ea"/>
                <a:cs typeface="+mn-cs"/>
              </a:rPr>
              <a:t>n’a de sens que s’il s’agit de « problèmes vivants », c’est-à-dire 1) en train d’émerger et d’évoluer, traversés d’incertitudes, controversés : « </a:t>
            </a:r>
            <a:r>
              <a:rPr lang="fr-FR" sz="1200" kern="1200" dirty="0" err="1" smtClean="0">
                <a:solidFill>
                  <a:schemeClr val="tx1"/>
                </a:solidFill>
                <a:latin typeface="+mn-lt"/>
                <a:ea typeface="+mn-ea"/>
                <a:cs typeface="+mn-cs"/>
              </a:rPr>
              <a:t>messy</a:t>
            </a:r>
            <a:r>
              <a:rPr lang="fr-FR" sz="1200" kern="1200" dirty="0" smtClean="0">
                <a:solidFill>
                  <a:schemeClr val="tx1"/>
                </a:solidFill>
                <a:latin typeface="+mn-lt"/>
                <a:ea typeface="+mn-ea"/>
                <a:cs typeface="+mn-cs"/>
              </a:rPr>
              <a:t> » ou « </a:t>
            </a:r>
            <a:r>
              <a:rPr lang="fr-FR" sz="1200" kern="1200" dirty="0" err="1" smtClean="0">
                <a:solidFill>
                  <a:schemeClr val="tx1"/>
                </a:solidFill>
                <a:latin typeface="+mn-lt"/>
                <a:ea typeface="+mn-ea"/>
                <a:cs typeface="+mn-cs"/>
              </a:rPr>
              <a:t>wicked</a:t>
            </a:r>
            <a:r>
              <a:rPr lang="fr-FR" sz="1200" kern="1200" dirty="0" smtClean="0">
                <a:solidFill>
                  <a:schemeClr val="tx1"/>
                </a:solidFill>
                <a:latin typeface="+mn-lt"/>
                <a:ea typeface="+mn-ea"/>
                <a:cs typeface="+mn-cs"/>
              </a:rPr>
              <a:t> », où définir</a:t>
            </a:r>
            <a:r>
              <a:rPr lang="fr-FR" sz="1200" kern="1200" baseline="0" dirty="0" smtClean="0">
                <a:solidFill>
                  <a:schemeClr val="tx1"/>
                </a:solidFill>
                <a:latin typeface="+mn-lt"/>
                <a:ea typeface="+mn-ea"/>
                <a:cs typeface="+mn-cs"/>
              </a:rPr>
              <a:t> le problème fait partie du problème </a:t>
            </a:r>
            <a:r>
              <a:rPr lang="fr-FR" sz="1200" kern="1200" dirty="0" smtClean="0">
                <a:solidFill>
                  <a:schemeClr val="tx1"/>
                </a:solidFill>
                <a:latin typeface="+mn-lt"/>
                <a:ea typeface="+mn-ea"/>
                <a:cs typeface="+mn-cs"/>
              </a:rPr>
              <a:t> et 2) avec les acteurs, lieux, objets, situations telles qu’ils existent et non tels que les enseignants les modélisent et – trop souvent –</a:t>
            </a:r>
            <a:r>
              <a:rPr lang="fr-FR" sz="1200" kern="1200" baseline="0" dirty="0" smtClean="0">
                <a:solidFill>
                  <a:schemeClr val="tx1"/>
                </a:solidFill>
                <a:latin typeface="+mn-lt"/>
                <a:ea typeface="+mn-ea"/>
                <a:cs typeface="+mn-cs"/>
              </a:rPr>
              <a:t> les simplifient</a:t>
            </a:r>
            <a:r>
              <a:rPr lang="fr-FR" sz="1200" kern="1200" dirty="0" smtClean="0">
                <a:solidFill>
                  <a:schemeClr val="tx1"/>
                </a:solidFill>
                <a:latin typeface="+mn-lt"/>
                <a:ea typeface="+mn-ea"/>
                <a:cs typeface="+mn-cs"/>
              </a:rPr>
              <a:t>. A chaque discipline ou chaque programme de trouver quel dispositif  peut le mieux faire entrer ces « problèmes vivants » dans leur approche pédagogique.</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Or,  les enseignants peuvent être réticents à entrer dans une démarche où ils se confrontent à ce type de problèmes parce que leur savoir disciplinaire et leurs ressources scientifiques y trouvent et y montrent leurs limites. Ils ne peuvent plus compter sur ce qui fonde d’habitude leur autorité puisque leurs « hésitations » sont dévoilées. Accepter de jouer ce jeu,</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c’est clairement sortir de sa zone de confort, c’est se mettre en risque mais un risque que le collectif aide à maîtriser et à dépasser. Cela permet de vivre une expérience pédagogique vivante, passionnante. </a:t>
            </a:r>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Que peut apporter alors un enseignant s’il ne peut s’appuyer sur cette asymétrie de savoir et d’autorité, s’il se « borne » à explorer avec les étudiants un problème qu’il connaît mal et pour lequel il n’a pas de solution toute prête ? Eh bien, dans cette démarche, l’enseignant n’a pas la compétence matière mais cela ne veut pas dire qu’il est incompétent. Il a une compétence processus du fait de son expérience et de son savoir-faire de chercheur.</a:t>
            </a:r>
            <a:r>
              <a:rPr lang="fr-FR" sz="1200" kern="1200" baseline="0" dirty="0" smtClean="0">
                <a:solidFill>
                  <a:schemeClr val="tx1"/>
                </a:solidFill>
                <a:latin typeface="+mn-lt"/>
                <a:ea typeface="+mn-ea"/>
                <a:cs typeface="+mn-cs"/>
              </a:rPr>
              <a:t> En effet, dans toute recherche, le chercheur se retrouve en </a:t>
            </a:r>
            <a:r>
              <a:rPr lang="fr-FR" sz="1200" kern="1200" dirty="0" smtClean="0">
                <a:solidFill>
                  <a:schemeClr val="tx1"/>
                </a:solidFill>
                <a:latin typeface="+mn-lt"/>
                <a:ea typeface="+mn-ea"/>
                <a:cs typeface="+mn-cs"/>
              </a:rPr>
              <a:t>situation d’apprendre sur un objet ou un projet qu’il ne maîtrise pas</a:t>
            </a:r>
            <a:r>
              <a:rPr lang="fr-FR" sz="1200" kern="1200" baseline="0" dirty="0" smtClean="0">
                <a:solidFill>
                  <a:schemeClr val="tx1"/>
                </a:solidFill>
                <a:latin typeface="+mn-lt"/>
                <a:ea typeface="+mn-ea"/>
                <a:cs typeface="+mn-cs"/>
              </a:rPr>
              <a:t>. Nous pensons que l</a:t>
            </a:r>
            <a:r>
              <a:rPr lang="fr-FR" sz="1200" kern="1200" dirty="0" smtClean="0">
                <a:solidFill>
                  <a:schemeClr val="tx1"/>
                </a:solidFill>
                <a:latin typeface="+mn-lt"/>
                <a:ea typeface="+mn-ea"/>
                <a:cs typeface="+mn-cs"/>
              </a:rPr>
              <a:t>a démarche que ce dispositif pédagogique rend possible conduit l’enseignant  non à enseigner mais à partager ce savoir-faire, et à y trouver une forme de légitimité renouvelée vis-à-vis des étudiants. C’est donc pleinement une démarche d’apprentissage par la recherche qui a toute sa place à l’université.</a:t>
            </a:r>
            <a:endParaRPr lang="fr-BE" sz="1200" kern="1200" dirty="0" smtClean="0">
              <a:solidFill>
                <a:schemeClr val="tx1"/>
              </a:solidFill>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800" dirty="0" smtClean="0"/>
              <a:t>Souhaitant</a:t>
            </a:r>
            <a:r>
              <a:rPr lang="fr-FR" sz="1800" baseline="0" dirty="0" smtClean="0"/>
              <a:t> travailler sur des questions d’environnement controversées et émergentes, nous avons du définir de quelle manière mobiliser ces situations pour former nos étudiants :</a:t>
            </a:r>
            <a:endParaRPr lang="fr-FR" sz="1800" dirty="0" smtClean="0"/>
          </a:p>
          <a:p>
            <a:r>
              <a:rPr lang="fr-FR" sz="1800" dirty="0" smtClean="0"/>
              <a:t>Deux options pour une approche par les situations:</a:t>
            </a:r>
          </a:p>
          <a:p>
            <a:pPr lvl="1"/>
            <a:r>
              <a:rPr lang="fr-FR" sz="1400" dirty="0" smtClean="0"/>
              <a:t>Définir collectivement un référentiel de compétences nécessaires pour un gestionnaire</a:t>
            </a:r>
            <a:r>
              <a:rPr lang="fr-FR" sz="1400" baseline="0" dirty="0" smtClean="0"/>
              <a:t> de l’environnement « type »</a:t>
            </a:r>
            <a:r>
              <a:rPr lang="fr-FR" sz="1400" dirty="0" smtClean="0"/>
              <a:t> et mobiliser des</a:t>
            </a:r>
            <a:r>
              <a:rPr lang="fr-FR" sz="1400" baseline="0" dirty="0" smtClean="0"/>
              <a:t> cas réels</a:t>
            </a:r>
            <a:r>
              <a:rPr lang="fr-FR" sz="1400" dirty="0" smtClean="0"/>
              <a:t> réelles pour illustrer, </a:t>
            </a:r>
            <a:r>
              <a:rPr lang="fr-FR" sz="1400" dirty="0" err="1" smtClean="0"/>
              <a:t>re</a:t>
            </a:r>
            <a:r>
              <a:rPr lang="fr-FR" sz="1400" dirty="0" smtClean="0"/>
              <a:t>-contextualiser leurs</a:t>
            </a:r>
            <a:r>
              <a:rPr lang="fr-FR" sz="1400" baseline="0" dirty="0" smtClean="0"/>
              <a:t> savoirs faire en nombre limités </a:t>
            </a:r>
            <a:r>
              <a:rPr lang="fr-FR" sz="1400" dirty="0" smtClean="0"/>
              <a:t>? Je pense qu’on a vu ce matin plusieurs exemples de ce type de démarches…</a:t>
            </a:r>
          </a:p>
          <a:p>
            <a:pPr marL="868680" lvl="2" indent="0">
              <a:buNone/>
            </a:pPr>
            <a:r>
              <a:rPr lang="fr-FR" sz="1200" dirty="0" smtClean="0"/>
              <a:t>Problème</a:t>
            </a:r>
            <a:r>
              <a:rPr lang="fr-FR" sz="1200" baseline="0" dirty="0" smtClean="0"/>
              <a:t> : </a:t>
            </a:r>
            <a:r>
              <a:rPr lang="fr-FR" sz="1200" dirty="0" smtClean="0"/>
              <a:t> nos définitions respectives du gestionnaire de l’environnement sont très hétérogènes, les domaines d’activité envisagés variés – gestion de la nature, de l’eau, transitions</a:t>
            </a:r>
            <a:r>
              <a:rPr lang="fr-FR" sz="1200" baseline="0" dirty="0" smtClean="0"/>
              <a:t> énergétiques et agro-alimentaires, etc.</a:t>
            </a:r>
            <a:r>
              <a:rPr lang="fr-FR" sz="1200" dirty="0" smtClean="0"/>
              <a:t>, nous ne pouvons nous accorder sur un référentiel fermé!!</a:t>
            </a:r>
          </a:p>
          <a:p>
            <a:pPr lvl="1"/>
            <a:r>
              <a:rPr lang="fr-FR" sz="1400" dirty="0" smtClean="0"/>
              <a:t>Autre possibilité : Apprendre du vécu des gestionnaires de l’environnement impliqués dans des problèmes vivants et de leur intelligence des situations, en imitant la posture du chercheur en sciences sociales  !</a:t>
            </a:r>
          </a:p>
          <a:p>
            <a:pPr marL="868680" lvl="2" indent="0">
              <a:buNone/>
            </a:pPr>
            <a:r>
              <a:rPr lang="fr-FR" sz="1200" dirty="0" smtClean="0"/>
              <a:t>OUI Posture socioconstructiviste portée par les enseignants-chercheurs en sciences sociales qui portent de plus en plus ouvertement le projet (qui ont pris le pouvoir sur les autres, d’ailleurs de nombreuses personnes se</a:t>
            </a:r>
            <a:r>
              <a:rPr lang="fr-FR" sz="1200" baseline="0" dirty="0" smtClean="0"/>
              <a:t> sont retirées)</a:t>
            </a:r>
            <a:r>
              <a:rPr lang="fr-FR" sz="1200" dirty="0" smtClean="0"/>
              <a:t>, </a:t>
            </a:r>
          </a:p>
          <a:p>
            <a:pPr marL="868680" lvl="2" indent="0">
              <a:buNone/>
            </a:pPr>
            <a:r>
              <a:rPr lang="fr-FR" sz="1200" dirty="0" smtClean="0"/>
              <a:t> le gestionnaire de l’environnement est défini comme tout acteur ayant une expérience située des problèmes environnementaux (aussi bien des experts,</a:t>
            </a:r>
            <a:r>
              <a:rPr lang="fr-FR" sz="1200" baseline="0" dirty="0" smtClean="0"/>
              <a:t> des chercheurs, des gens de l’</a:t>
            </a:r>
            <a:r>
              <a:rPr lang="fr-FR" sz="1200" baseline="0" dirty="0" err="1" smtClean="0"/>
              <a:t>admninistration</a:t>
            </a:r>
            <a:r>
              <a:rPr lang="fr-FR" sz="1200" baseline="0" dirty="0" smtClean="0"/>
              <a:t>, que des riverains, des associations, etc.) parce que les problèmes d’environnement sont toujours des problèmes qui se jouent en plein dans la société civile, rarement entre experts…</a:t>
            </a:r>
            <a:endParaRPr lang="fr-FR" sz="1200" dirty="0" smtClean="0"/>
          </a:p>
          <a:p>
            <a:endParaRPr lang="fr-FR" sz="1050"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3</a:t>
            </a:fld>
            <a:endParaRPr lang="fr-FR"/>
          </a:p>
        </p:txBody>
      </p:sp>
    </p:spTree>
    <p:extLst>
      <p:ext uri="{BB962C8B-B14F-4D97-AF65-F5344CB8AC3E}">
        <p14:creationId xmlns:p14="http://schemas.microsoft.com/office/powerpoint/2010/main" val="736955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800" dirty="0" smtClean="0"/>
              <a:t>Notre travail collectif a également consisté à construire un dispositif</a:t>
            </a:r>
            <a:r>
              <a:rPr lang="fr-FR" sz="2800" baseline="0" dirty="0" smtClean="0"/>
              <a:t> pour répondre à un certain nombre d’enjeux qui nous paraissaient importants :</a:t>
            </a:r>
            <a:endParaRPr lang="fr-FR" sz="2800" dirty="0" smtClean="0"/>
          </a:p>
          <a:p>
            <a:endParaRPr lang="fr-FR" sz="2800" dirty="0" smtClean="0"/>
          </a:p>
          <a:p>
            <a:r>
              <a:rPr lang="fr-FR" sz="2800" dirty="0" smtClean="0"/>
              <a:t>Critères de choix des études de cas</a:t>
            </a:r>
          </a:p>
          <a:p>
            <a:pPr lvl="1"/>
            <a:r>
              <a:rPr lang="fr-FR" sz="2000" dirty="0" smtClean="0"/>
              <a:t>- Question d’actualité pour préserver la rugosité, la complexité des cas qui</a:t>
            </a:r>
            <a:r>
              <a:rPr lang="fr-FR" sz="2000" baseline="0" dirty="0" smtClean="0"/>
              <a:t> ne sont du coup pas encore passés par la moulinette académique, pas prédigérés par nous</a:t>
            </a:r>
            <a:r>
              <a:rPr lang="fr-FR" sz="2000" dirty="0" smtClean="0"/>
              <a:t> (vivante, controversée) </a:t>
            </a:r>
          </a:p>
          <a:p>
            <a:pPr lvl="1"/>
            <a:r>
              <a:rPr lang="fr-FR" sz="2000" dirty="0" smtClean="0"/>
              <a:t>- Tournante au niveau des thématiques pour satisfaire tous les enseignants et maintenir la motivation des troupes (énergie, gestion de la nature, eau, etc.)</a:t>
            </a:r>
          </a:p>
          <a:p>
            <a:pPr marL="800100" lvl="1" indent="-342900">
              <a:buFontTx/>
              <a:buChar char="-"/>
            </a:pPr>
            <a:r>
              <a:rPr lang="fr-FR" sz="2000" dirty="0" smtClean="0"/>
              <a:t>Problème global, ancrage local :</a:t>
            </a:r>
            <a:r>
              <a:rPr lang="fr-FR" sz="2000" baseline="0" dirty="0" smtClean="0"/>
              <a:t> les problèmes d’environnement sont des problèmes ouverts et </a:t>
            </a:r>
            <a:r>
              <a:rPr lang="fr-FR" sz="2000" baseline="0" dirty="0" err="1" smtClean="0"/>
              <a:t>mutlidimensionnels</a:t>
            </a:r>
            <a:r>
              <a:rPr lang="fr-FR" sz="2000" baseline="0" dirty="0" smtClean="0"/>
              <a:t>, si on se laissent complètement emporter par les enjeux qu’ils recouvrent, on peut ne jamais s’arrêter, le fait de travail sur un cas réel et local nous permet de plus facilement cadrer les réflexions, le cas sert de point commun aux différents publics, il amènent également une histoire singulière qui met en perspective les généralités, il obligent les acteurs à être précis et concrets. </a:t>
            </a:r>
          </a:p>
          <a:p>
            <a:pPr marL="800100" lvl="1" indent="-342900">
              <a:buFontTx/>
              <a:buChar char="-"/>
            </a:pPr>
            <a:r>
              <a:rPr lang="fr-FR" sz="2000" baseline="0" dirty="0" smtClean="0"/>
              <a:t>-De plus, il nous semble très important de pouvoir </a:t>
            </a:r>
            <a:r>
              <a:rPr lang="fr-FR" sz="2000" baseline="0" dirty="0" err="1" smtClean="0"/>
              <a:t>emmenr</a:t>
            </a:r>
            <a:r>
              <a:rPr lang="fr-FR" sz="2000" baseline="0" dirty="0" smtClean="0"/>
              <a:t> les étudiants sur un terrain, un peu pour les mêmes raisons… </a:t>
            </a:r>
            <a:r>
              <a:rPr lang="fr-FR" sz="2000" dirty="0" smtClean="0"/>
              <a:t>(circonscrit au niveau d’un territoire, dimension terrain)</a:t>
            </a:r>
          </a:p>
          <a:p>
            <a:pPr marL="468630" lvl="1" indent="0">
              <a:buNone/>
            </a:pPr>
            <a:endParaRPr lang="fr-FR" sz="2000" dirty="0" smtClean="0"/>
          </a:p>
          <a:p>
            <a:r>
              <a:rPr lang="fr-FR" sz="2800" dirty="0" smtClean="0"/>
              <a:t>Recherche de symétrie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fr-FR" sz="2000" dirty="0" smtClean="0"/>
              <a:t>Symétrie entre les différents publics : </a:t>
            </a:r>
            <a:r>
              <a:rPr lang="fr-FR" sz="2000" kern="1200" dirty="0" smtClean="0">
                <a:solidFill>
                  <a:schemeClr val="tx1"/>
                </a:solidFill>
                <a:effectLst/>
                <a:latin typeface="+mn-lt"/>
                <a:ea typeface="+mn-ea"/>
                <a:cs typeface="+mn-cs"/>
              </a:rPr>
              <a:t>comment faire en sorte que les étudiants donnent autant de crédits aux propos de chaque acteurs ? (scientifiques, politiques, riverains, associations, administrations, etc.) et se montrent</a:t>
            </a:r>
            <a:r>
              <a:rPr lang="fr-FR" sz="2000" kern="1200" baseline="0" dirty="0" smtClean="0">
                <a:solidFill>
                  <a:schemeClr val="tx1"/>
                </a:solidFill>
                <a:effectLst/>
                <a:latin typeface="+mn-lt"/>
                <a:ea typeface="+mn-ea"/>
                <a:cs typeface="+mn-cs"/>
              </a:rPr>
              <a:t> ouverts à des modes de connaissances et d’expertises contradictoires?</a:t>
            </a:r>
            <a:r>
              <a:rPr lang="fr-BE" sz="3600" dirty="0" smtClean="0">
                <a:effectLst/>
              </a:rPr>
              <a:t> </a:t>
            </a:r>
            <a:endParaRPr lang="fr-FR" sz="3600" dirty="0" smtClean="0"/>
          </a:p>
          <a:p>
            <a:pPr lvl="1"/>
            <a:endParaRPr lang="fr-FR" sz="2000" dirty="0" smtClean="0"/>
          </a:p>
          <a:p>
            <a:pPr lvl="2"/>
            <a:r>
              <a:rPr lang="fr-FR" sz="1600" dirty="0" smtClean="0"/>
              <a:t>- Une question de forme : tous interviennent dans des conditions similaires</a:t>
            </a:r>
          </a:p>
          <a:p>
            <a:pPr lvl="2"/>
            <a:r>
              <a:rPr lang="fr-FR" sz="1600" dirty="0" smtClean="0"/>
              <a:t>- Choix d’une grille d’analyse des discours: nous leur posons</a:t>
            </a:r>
            <a:r>
              <a:rPr lang="fr-FR" sz="1600" baseline="0" dirty="0" smtClean="0"/>
              <a:t> à tous les mêmes questions et la grille d’</a:t>
            </a:r>
            <a:r>
              <a:rPr lang="fr-FR" sz="1600" baseline="0" dirty="0" err="1" smtClean="0"/>
              <a:t>nalayse</a:t>
            </a:r>
            <a:r>
              <a:rPr lang="fr-FR" sz="1600" baseline="0" dirty="0" smtClean="0"/>
              <a:t> que nous utilisons – une grille de gestion – s’intéresse à la cohérence des projets , nous permet de partir du principe que chacun est cohérent et comment pour comparer les projet de chacun sur un même pied. Pas le temps de détailler ici…</a:t>
            </a:r>
            <a:endParaRPr lang="fr-FR" sz="1600" dirty="0" smtClean="0"/>
          </a:p>
          <a:p>
            <a:pPr marL="800100" lvl="1" indent="-342900">
              <a:buFontTx/>
              <a:buChar char="-"/>
            </a:pPr>
            <a:r>
              <a:rPr lang="fr-FR" sz="2000" dirty="0" smtClean="0"/>
              <a:t>Symétrie entre encadrants et étudiants par rapport au contenu : </a:t>
            </a:r>
            <a:r>
              <a:rPr lang="fr-FR" sz="2000" dirty="0" err="1" smtClean="0"/>
              <a:t>particuliarité</a:t>
            </a:r>
            <a:r>
              <a:rPr lang="fr-FR" sz="2000" dirty="0" smtClean="0"/>
              <a:t> forte, parti pris et mise en danger des enseignants : nous ne connaissons pas le cas avant d’entrer dedans avec les étudiants, pour ne pas lisser la réalité des cas – autrement dit nous n’inventons pas nos cas idéaux, nous ne créons pas des scénarios, nous nous contentons de poser une question aux praticiens et de les mettre en condition de témoigner. </a:t>
            </a:r>
          </a:p>
          <a:p>
            <a:pPr marL="800100" lvl="1" indent="-342900">
              <a:buFontTx/>
              <a:buChar char="-"/>
            </a:pPr>
            <a:r>
              <a:rPr lang="fr-FR" sz="2000" dirty="0" smtClean="0"/>
              <a:t>-ce point est resté controversé pendant longtemps et nous</a:t>
            </a:r>
            <a:r>
              <a:rPr lang="fr-FR" sz="2000" baseline="0" dirty="0" smtClean="0"/>
              <a:t> avons du tout de même consentir à un compromis avec nos collègues plus positivistes : la conférence d’introduction sorte de cours introductif qui n’est pas sur le même pied que les intervention : à noter qu’avec le retrait des plus positivistes d’entre nous cela a disparu…mais sera peut-être amenée à être réorganisée.</a:t>
            </a:r>
            <a:endParaRPr lang="fr-FR" sz="2000" dirty="0" smtClean="0"/>
          </a:p>
          <a:p>
            <a:pPr marL="468630" lvl="1" indent="0">
              <a:buNone/>
            </a:pPr>
            <a:endParaRPr lang="fr-FR" sz="2000" dirty="0" smtClean="0"/>
          </a:p>
          <a:p>
            <a:endParaRPr lang="fr-FR" sz="1050"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4</a:t>
            </a:fld>
            <a:endParaRPr lang="fr-FR"/>
          </a:p>
        </p:txBody>
      </p:sp>
    </p:spTree>
    <p:extLst>
      <p:ext uri="{BB962C8B-B14F-4D97-AF65-F5344CB8AC3E}">
        <p14:creationId xmlns:p14="http://schemas.microsoft.com/office/powerpoint/2010/main" val="226890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68630" lvl="1" indent="0">
              <a:buNone/>
            </a:pPr>
            <a:endParaRPr lang="fr-FR" sz="2000" dirty="0" smtClean="0"/>
          </a:p>
          <a:p>
            <a:r>
              <a:rPr lang="fr-FR" sz="2400" dirty="0" smtClean="0"/>
              <a:t>Les modes d’évaluation des analyses : </a:t>
            </a:r>
          </a:p>
          <a:p>
            <a:r>
              <a:rPr lang="fr-FR" sz="2400" dirty="0" smtClean="0"/>
              <a:t>- tensions au niveau du </a:t>
            </a:r>
            <a:r>
              <a:rPr lang="fr-FR" sz="2400" dirty="0" err="1" smtClean="0"/>
              <a:t>collecitf</a:t>
            </a:r>
            <a:r>
              <a:rPr lang="fr-FR" sz="2400" dirty="0" smtClean="0"/>
              <a:t> entre évaluer</a:t>
            </a:r>
            <a:r>
              <a:rPr lang="fr-FR" sz="2400" baseline="0" dirty="0" smtClean="0"/>
              <a:t> le fait qu’ils utilisent correctement l’outil et le fait qu’ils soient capables de préserver la complexité et donc de ne pas donner des interprétations fermes et définitives.</a:t>
            </a:r>
            <a:endParaRPr lang="fr-FR" sz="2400" dirty="0" smtClean="0"/>
          </a:p>
          <a:p>
            <a:pPr lvl="1"/>
            <a:r>
              <a:rPr lang="fr-FR" sz="1800" dirty="0" smtClean="0"/>
              <a:t>- Participation évaluée par le binôme d’encadrants : groupes multidisciplinaires parce</a:t>
            </a:r>
            <a:r>
              <a:rPr lang="fr-FR" sz="1800" baseline="0" dirty="0" smtClean="0"/>
              <a:t> que nous pensons qu’ils ont beaucoup à apprendre les uns des autres et que nous pensons que le débat autour des </a:t>
            </a:r>
            <a:r>
              <a:rPr lang="fr-FR" sz="1800" baseline="0" dirty="0" err="1" smtClean="0"/>
              <a:t>interpréations</a:t>
            </a:r>
            <a:r>
              <a:rPr lang="fr-FR" sz="1800" baseline="0" dirty="0" smtClean="0"/>
              <a:t> est plus riche encore que le fait que chacun puisse de son côté remplir correctement la grille et donc comprendre correctement la cohérence de chaque acteur.</a:t>
            </a:r>
            <a:endParaRPr lang="fr-FR" sz="1800" dirty="0" smtClean="0"/>
          </a:p>
          <a:p>
            <a:pPr lvl="1"/>
            <a:r>
              <a:rPr lang="fr-FR" sz="1800" dirty="0" smtClean="0"/>
              <a:t>- Problématisation : présentation</a:t>
            </a:r>
            <a:r>
              <a:rPr lang="fr-FR" sz="1800" baseline="0" dirty="0" smtClean="0"/>
              <a:t> orale : </a:t>
            </a:r>
            <a:r>
              <a:rPr lang="fr-FR" sz="1800" dirty="0" smtClean="0"/>
              <a:t>faire ressortir des analyses une questions,</a:t>
            </a:r>
            <a:r>
              <a:rPr lang="fr-FR" sz="1800" baseline="0" dirty="0" smtClean="0"/>
              <a:t> un problème et alimenter grâce aux données – évaluées par tous sauf le binôme d’encadrant</a:t>
            </a:r>
            <a:endParaRPr lang="fr-FR" sz="1800" dirty="0" smtClean="0"/>
          </a:p>
          <a:p>
            <a:pPr lvl="1"/>
            <a:r>
              <a:rPr lang="fr-FR" sz="1800" dirty="0" smtClean="0"/>
              <a:t>- Synthèse : dissertation examen : être capables de </a:t>
            </a:r>
            <a:r>
              <a:rPr lang="fr-FR" sz="1800" dirty="0" err="1" smtClean="0"/>
              <a:t>synthétisr</a:t>
            </a:r>
            <a:r>
              <a:rPr lang="fr-FR" sz="1800" dirty="0" smtClean="0"/>
              <a:t> les idées importantes et de monter en généralité un </a:t>
            </a:r>
            <a:r>
              <a:rPr lang="fr-FR" sz="1800" dirty="0" err="1" smtClean="0"/>
              <a:t>pru</a:t>
            </a:r>
            <a:r>
              <a:rPr lang="fr-FR" sz="1800" dirty="0" smtClean="0"/>
              <a:t> ;-</a:t>
            </a:r>
            <a:r>
              <a:rPr lang="fr-FR" sz="1800" smtClean="0"/>
              <a:t>) </a:t>
            </a:r>
            <a:endParaRPr lang="fr-FR" sz="1800" dirty="0" smtClean="0"/>
          </a:p>
          <a:p>
            <a:endParaRPr lang="fr-FR" sz="1000"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5</a:t>
            </a:fld>
            <a:endParaRPr lang="fr-FR"/>
          </a:p>
        </p:txBody>
      </p:sp>
    </p:spTree>
    <p:extLst>
      <p:ext uri="{BB962C8B-B14F-4D97-AF65-F5344CB8AC3E}">
        <p14:creationId xmlns:p14="http://schemas.microsoft.com/office/powerpoint/2010/main" val="226890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Cours</a:t>
            </a:r>
            <a:r>
              <a:rPr lang="fr-FR" baseline="0" dirty="0" smtClean="0"/>
              <a:t> de 4 crédits. 5 ou 6 titulaires à temps plein (on participe à tout! Sans compter les réunions de préparation, prises de contact avec les témoins) pour entre 40 et 60 étudiants donc quand un dispositif lourd. </a:t>
            </a:r>
          </a:p>
          <a:p>
            <a:pPr marL="171450" indent="-171450">
              <a:buFontTx/>
              <a:buChar char="-"/>
            </a:pPr>
            <a:r>
              <a:rPr lang="fr-FR" baseline="0" dirty="0" smtClean="0"/>
              <a:t>- Début de premier master, deux semaines séparées par deux semaines de recul et de respiration pour les enseignants.</a:t>
            </a:r>
            <a:endParaRPr lang="fr-FR" dirty="0" smtClean="0"/>
          </a:p>
          <a:p>
            <a:r>
              <a:rPr lang="fr-FR" dirty="0" smtClean="0"/>
              <a:t>- Programme type d’un cours qui s’étale sur deux semaines.</a:t>
            </a:r>
          </a:p>
          <a:p>
            <a:r>
              <a:rPr lang="fr-FR" dirty="0" smtClean="0"/>
              <a:t>- Quatre</a:t>
            </a:r>
            <a:r>
              <a:rPr lang="fr-FR" baseline="0" dirty="0" smtClean="0"/>
              <a:t> types d’activités</a:t>
            </a:r>
          </a:p>
          <a:p>
            <a:r>
              <a:rPr lang="fr-FR" baseline="0" dirty="0" smtClean="0"/>
              <a:t>- Séminaire interviennent </a:t>
            </a:r>
            <a:r>
              <a:rPr lang="fr-FR" baseline="0" dirty="0" err="1" smtClean="0"/>
              <a:t>puclis</a:t>
            </a:r>
            <a:r>
              <a:rPr lang="fr-FR" baseline="0" dirty="0" smtClean="0"/>
              <a:t> de l’environnement répondant tous à une même question ex : d’</a:t>
            </a:r>
            <a:r>
              <a:rPr lang="fr-FR" baseline="0" dirty="0" err="1" smtClean="0"/>
              <a:t>paèrs</a:t>
            </a:r>
            <a:r>
              <a:rPr lang="fr-FR" baseline="0" dirty="0" smtClean="0"/>
              <a:t> votre expérience, quel avenir pour le nucléaire en Belgique? Leur est demandé de répondre en fonction de leur expérience concrète en évitant les généralités.</a:t>
            </a:r>
          </a:p>
          <a:p>
            <a:pPr marL="171450" indent="-171450">
              <a:buFontTx/>
              <a:buChar char="-"/>
            </a:pPr>
            <a:r>
              <a:rPr lang="fr-FR" baseline="0" dirty="0" smtClean="0"/>
              <a:t>Travail individuel d’analyse du discours grâce à grille d’analyse (d’après les propos des acteurs)</a:t>
            </a:r>
          </a:p>
          <a:p>
            <a:pPr marL="171450" indent="-171450">
              <a:buFontTx/>
              <a:buChar char="-"/>
            </a:pPr>
            <a:r>
              <a:rPr lang="fr-FR" baseline="0" dirty="0" smtClean="0"/>
              <a:t>Travaux de groupe encadrés pour confronter les interprétation</a:t>
            </a:r>
          </a:p>
          <a:p>
            <a:pPr marL="171450" indent="-171450">
              <a:buFontTx/>
              <a:buChar char="-"/>
            </a:pPr>
            <a:r>
              <a:rPr lang="fr-FR" baseline="0" dirty="0" smtClean="0"/>
              <a:t>Excursion pour palper le réel du problème</a:t>
            </a:r>
          </a:p>
          <a:p>
            <a:pPr marL="171450" indent="-171450">
              <a:buFontTx/>
              <a:buChar char="-"/>
            </a:pPr>
            <a:r>
              <a:rPr lang="fr-FR" baseline="0" dirty="0" smtClean="0"/>
              <a:t>Conférence de </a:t>
            </a:r>
            <a:r>
              <a:rPr lang="fr-FR" baseline="0" dirty="0" err="1" smtClean="0"/>
              <a:t>cloture</a:t>
            </a:r>
            <a:r>
              <a:rPr lang="fr-FR" baseline="0" dirty="0" smtClean="0"/>
              <a:t> par un chercheur qui monte en généralité </a:t>
            </a:r>
            <a:r>
              <a:rPr lang="fr-FR" baseline="0" dirty="0" err="1" smtClean="0"/>
              <a:t>àpartir</a:t>
            </a:r>
            <a:r>
              <a:rPr lang="fr-FR" baseline="0" dirty="0" smtClean="0"/>
              <a:t> des analyses des étudiants et propose une interprétation théorique/scientifique du problème</a:t>
            </a:r>
          </a:p>
          <a:p>
            <a:pPr marL="171450" indent="-171450">
              <a:buFontTx/>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6</a:t>
            </a:fld>
            <a:endParaRPr lang="fr-FR"/>
          </a:p>
        </p:txBody>
      </p:sp>
    </p:spTree>
    <p:extLst>
      <p:ext uri="{BB962C8B-B14F-4D97-AF65-F5344CB8AC3E}">
        <p14:creationId xmlns:p14="http://schemas.microsoft.com/office/powerpoint/2010/main" val="190178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kern="1200" dirty="0" smtClean="0">
                <a:solidFill>
                  <a:schemeClr val="tx1"/>
                </a:solidFill>
                <a:latin typeface="+mn-lt"/>
                <a:ea typeface="+mn-ea"/>
                <a:cs typeface="+mn-cs"/>
              </a:rPr>
              <a:t>Le premier résultat est d’ordre méthodologique</a:t>
            </a:r>
            <a:r>
              <a:rPr lang="fr-BE" sz="1200"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Le collectif d’enseignants a expérimenté, évalué et amélioré au cours des années différentes formules pour aboutir  à un dispositif équilibré et fonctionnel dans le sens où 1) il permet aux enseignants de collaborer à un projet où tous ont droit à la parole (le coordinateur n’a pas dans ce collectif plus voix au chapitre que les autres, les décisions sont débattues et prises collectivement) et où tous se retrouvent malgré des intérêts et disciplines différents et 2) où il permet que l’entrée des publics et de leurs points de vue hétérogènes à l’université apporte réellement un plus à l’apprentissage. On a d’ailleurs jugé ce dispositif assez mûr pour publier un article qui rend compte de cette approche « par les publics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Le deuxième résultat concerne le collectif. Dispositif équilibré et fonctionnel, cela ne veut pas dire qu’il n’y a plus de difficultés ou de tensions mais que le collectif est capable de les affronter de façon soudée. De plus, même si nous avons  un certain degré de routinisation et d’économie cognitive, (on ne réinvente plus la roue chaque année), le fait de s’attaquer chaque année à une thématique différente et controversée, qui présente des spécificités uniques, nous amène à continuer ensemble la réflexion pédagogique, ne fût-ce que pour tisser les liens, à chaque fois nouveaux, entre le traitement du cas et les apprentissages des étudiants – et des enseignants aussi d’ailleurs. Ce double aspect – nouveauté de la thématique et réflexion pédagogique – contribue à renouveler l’intérêt des enseignants année après année.</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Le troisième résultat concerne les étudiants. La qualité des travaux des étudiants s’est nettement améliorée : ils font montre d’une capacité à définir un problème de façon située et en en appréhendant les différents dimensions et les interdépendances entre ces dimensions, d’esprit critique, d’une capacité à prendre en compte la diversité des points de vue sans en disqualifier certains, et d’une capacité à monter en généralité de façon maîtrisée, c’est-à-dire sans perdre le lien avec le « terrain ». Ce constat n’est pas seulement dressé par le collectif d’enseignants, il est</a:t>
            </a:r>
            <a:r>
              <a:rPr lang="fr-FR" sz="1200" kern="1200" baseline="0" dirty="0" smtClean="0">
                <a:solidFill>
                  <a:schemeClr val="tx1"/>
                </a:solidFill>
                <a:latin typeface="+mn-lt"/>
                <a:ea typeface="+mn-ea"/>
                <a:cs typeface="+mn-cs"/>
              </a:rPr>
              <a:t> confirmé par un regard extérieur, celui de l’expert invité pour la conférence de clôture, qui assiste à toutes les présentations des travaux des étudiants et en donne un feed-back.</a:t>
            </a:r>
            <a:endParaRPr lang="fr-BE" sz="1200" kern="1200" dirty="0" smtClean="0">
              <a:solidFill>
                <a:schemeClr val="tx1"/>
              </a:solidFill>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8</a:t>
            </a:fld>
            <a:endParaRPr lang="fr-FR"/>
          </a:p>
        </p:txBody>
      </p:sp>
    </p:spTree>
    <p:extLst>
      <p:ext uri="{BB962C8B-B14F-4D97-AF65-F5344CB8AC3E}">
        <p14:creationId xmlns:p14="http://schemas.microsoft.com/office/powerpoint/2010/main" val="31265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Je suis biologiste, </a:t>
            </a:r>
            <a:r>
              <a:rPr lang="fr-FR" dirty="0" err="1" smtClean="0"/>
              <a:t>nathalie</a:t>
            </a:r>
            <a:r>
              <a:rPr lang="fr-FR" dirty="0" smtClean="0"/>
              <a:t> d’abord agronome et tous pratiquons</a:t>
            </a:r>
            <a:r>
              <a:rPr lang="fr-FR" baseline="0" dirty="0" smtClean="0"/>
              <a:t> la sociologie et cette </a:t>
            </a:r>
            <a:r>
              <a:rPr lang="fr-FR" baseline="0" dirty="0" err="1" smtClean="0"/>
              <a:t>publi</a:t>
            </a:r>
            <a:r>
              <a:rPr lang="fr-FR" baseline="0" dirty="0" smtClean="0"/>
              <a:t> dans une revue de pédagogie. Vous disiez, ça ne fait pas des lignes dans orbi, ça peut…</a:t>
            </a:r>
            <a:endParaRPr lang="fr-FR" dirty="0" smtClean="0"/>
          </a:p>
          <a:p>
            <a:endParaRPr lang="fr-FR" dirty="0" smtClean="0"/>
          </a:p>
          <a:p>
            <a:r>
              <a:rPr lang="fr-FR" dirty="0" smtClean="0"/>
              <a:t>Moins : nous constatons que les nouveaux encadrants suivent, ne remettent pas en</a:t>
            </a:r>
            <a:r>
              <a:rPr lang="fr-FR" baseline="0" dirty="0" smtClean="0"/>
              <a:t> cause le dispositif, ne sont que peu </a:t>
            </a:r>
            <a:r>
              <a:rPr lang="fr-FR" baseline="0" dirty="0" err="1" smtClean="0"/>
              <a:t>confrontants</a:t>
            </a:r>
            <a:r>
              <a:rPr lang="fr-FR" baseline="0" dirty="0" smtClean="0"/>
              <a:t> : dans quelle mesure la dynamique est –elle toujours vivante? </a:t>
            </a:r>
            <a:endParaRPr lang="fr-FR"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9</a:t>
            </a:fld>
            <a:endParaRPr lang="fr-FR"/>
          </a:p>
        </p:txBody>
      </p:sp>
    </p:spTree>
    <p:extLst>
      <p:ext uri="{BB962C8B-B14F-4D97-AF65-F5344CB8AC3E}">
        <p14:creationId xmlns:p14="http://schemas.microsoft.com/office/powerpoint/2010/main" val="2500606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10</a:t>
            </a:fld>
            <a:endParaRPr lang="fr-FR"/>
          </a:p>
        </p:txBody>
      </p:sp>
    </p:spTree>
    <p:extLst>
      <p:ext uri="{BB962C8B-B14F-4D97-AF65-F5344CB8AC3E}">
        <p14:creationId xmlns:p14="http://schemas.microsoft.com/office/powerpoint/2010/main" val="5487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mai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mai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mai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mai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mai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mai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mai 27,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mai 27,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mai 27,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mai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mai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mai 27, 2016</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1276" y="2041609"/>
            <a:ext cx="5752922" cy="1524000"/>
          </a:xfrm>
        </p:spPr>
        <p:txBody>
          <a:bodyPr>
            <a:noAutofit/>
          </a:bodyPr>
          <a:lstStyle/>
          <a:p>
            <a:r>
              <a:rPr lang="fr-BE" sz="2000" dirty="0"/>
              <a:t>Vivre et faire vivre </a:t>
            </a:r>
            <a:r>
              <a:rPr lang="fr-BE" sz="2000" dirty="0" smtClean="0"/>
              <a:t>la transdisciplinarité </a:t>
            </a:r>
            <a:r>
              <a:rPr lang="fr-BE" sz="2000" dirty="0" smtClean="0"/>
              <a:t/>
            </a:r>
            <a:br>
              <a:rPr lang="fr-BE" sz="2000" dirty="0" smtClean="0"/>
            </a:br>
            <a:r>
              <a:rPr lang="fr-BE" sz="2000" dirty="0" smtClean="0"/>
              <a:t>Retour </a:t>
            </a:r>
            <a:r>
              <a:rPr lang="fr-BE" sz="2000" dirty="0"/>
              <a:t>d’expérience du cours « Approche intégrée d’une question d’environnement ».</a:t>
            </a:r>
            <a:r>
              <a:rPr lang="fr-FR" sz="2000" dirty="0" smtClean="0"/>
              <a:t> </a:t>
            </a:r>
            <a:endParaRPr lang="fr-FR" sz="2000" dirty="0"/>
          </a:p>
        </p:txBody>
      </p:sp>
      <p:sp>
        <p:nvSpPr>
          <p:cNvPr id="3" name="Sous-titre 2"/>
          <p:cNvSpPr>
            <a:spLocks noGrp="1"/>
          </p:cNvSpPr>
          <p:nvPr>
            <p:ph type="subTitle" idx="1"/>
          </p:nvPr>
        </p:nvSpPr>
        <p:spPr>
          <a:xfrm>
            <a:off x="831276" y="3763716"/>
            <a:ext cx="5126182" cy="1825625"/>
          </a:xfrm>
        </p:spPr>
        <p:txBody>
          <a:bodyPr/>
          <a:lstStyle/>
          <a:p>
            <a:pPr>
              <a:lnSpc>
                <a:spcPct val="80000"/>
              </a:lnSpc>
            </a:pPr>
            <a:r>
              <a:rPr lang="fr-FR" dirty="0" smtClean="0"/>
              <a:t>N. Semal et D. </a:t>
            </a:r>
            <a:r>
              <a:rPr lang="fr-FR" dirty="0" err="1" smtClean="0"/>
              <a:t>Denayer</a:t>
            </a:r>
            <a:endParaRPr lang="fr-FR" dirty="0"/>
          </a:p>
        </p:txBody>
      </p:sp>
      <p:pic>
        <p:nvPicPr>
          <p:cNvPr id="4" name="Image 3" descr="imgr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8013" y="5749102"/>
            <a:ext cx="1298170" cy="845211"/>
          </a:xfrm>
          <a:prstGeom prst="rect">
            <a:avLst/>
          </a:prstGeom>
        </p:spPr>
      </p:pic>
      <p:sp>
        <p:nvSpPr>
          <p:cNvPr id="6" name="Rectangle 5"/>
          <p:cNvSpPr/>
          <p:nvPr/>
        </p:nvSpPr>
        <p:spPr>
          <a:xfrm>
            <a:off x="2356190" y="439140"/>
            <a:ext cx="4595090" cy="830997"/>
          </a:xfrm>
          <a:prstGeom prst="rect">
            <a:avLst/>
          </a:prstGeom>
        </p:spPr>
        <p:txBody>
          <a:bodyPr wrap="square">
            <a:spAutoFit/>
          </a:bodyPr>
          <a:lstStyle/>
          <a:p>
            <a:pPr algn="ctr"/>
            <a:r>
              <a:rPr lang="fr-FR" sz="1600" dirty="0" smtClean="0">
                <a:solidFill>
                  <a:srgbClr val="FFFFFF"/>
                </a:solidFill>
              </a:rPr>
              <a:t>JOURNEE IFRES</a:t>
            </a:r>
            <a:endParaRPr lang="fr-FR" sz="1600" dirty="0">
              <a:solidFill>
                <a:srgbClr val="FFFFFF"/>
              </a:solidFill>
            </a:endParaRPr>
          </a:p>
          <a:p>
            <a:pPr algn="ctr"/>
            <a:r>
              <a:rPr lang="fr-FR" sz="1600" dirty="0" smtClean="0"/>
              <a:t>«</a:t>
            </a:r>
            <a:r>
              <a:rPr lang="fr-FR" sz="1600" dirty="0"/>
              <a:t> De solitaire à solidaire : vivre la pédagogie universitaire en équipe »</a:t>
            </a:r>
            <a:endParaRPr lang="fr-BE" sz="1600" dirty="0"/>
          </a:p>
        </p:txBody>
      </p:sp>
      <p:sp>
        <p:nvSpPr>
          <p:cNvPr id="7" name="ZoneTexte 6"/>
          <p:cNvSpPr txBox="1"/>
          <p:nvPr/>
        </p:nvSpPr>
        <p:spPr>
          <a:xfrm>
            <a:off x="0" y="6176306"/>
            <a:ext cx="1043162" cy="646331"/>
          </a:xfrm>
          <a:prstGeom prst="rect">
            <a:avLst/>
          </a:prstGeom>
          <a:noFill/>
        </p:spPr>
        <p:txBody>
          <a:bodyPr wrap="none" rtlCol="0">
            <a:spAutoFit/>
          </a:bodyPr>
          <a:lstStyle/>
          <a:p>
            <a:endParaRPr lang="fr-FR" dirty="0" smtClean="0"/>
          </a:p>
          <a:p>
            <a:r>
              <a:rPr lang="fr-FR" dirty="0" smtClean="0"/>
              <a:t>13/05/16</a:t>
            </a:r>
            <a:endParaRPr lang="fr-FR" dirty="0"/>
          </a:p>
        </p:txBody>
      </p:sp>
      <p:pic>
        <p:nvPicPr>
          <p:cNvPr id="9" name="Image 8" descr="imgres-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5275" y="5758298"/>
            <a:ext cx="1155539" cy="836015"/>
          </a:xfrm>
          <a:prstGeom prst="rect">
            <a:avLst/>
          </a:prstGeom>
        </p:spPr>
      </p:pic>
    </p:spTree>
    <p:extLst>
      <p:ext uri="{BB962C8B-B14F-4D97-AF65-F5344CB8AC3E}">
        <p14:creationId xmlns:p14="http://schemas.microsoft.com/office/powerpoint/2010/main" val="3130546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4. Bilan</a:t>
            </a:r>
            <a:endParaRPr lang="fr-FR" sz="3200" dirty="0"/>
          </a:p>
        </p:txBody>
      </p:sp>
      <p:sp>
        <p:nvSpPr>
          <p:cNvPr id="3" name="Espace réservé du contenu 2"/>
          <p:cNvSpPr>
            <a:spLocks noGrp="1"/>
          </p:cNvSpPr>
          <p:nvPr>
            <p:ph idx="1"/>
          </p:nvPr>
        </p:nvSpPr>
        <p:spPr/>
        <p:txBody>
          <a:bodyPr>
            <a:noAutofit/>
          </a:bodyPr>
          <a:lstStyle/>
          <a:p>
            <a:r>
              <a:rPr lang="fr-FR" sz="3200" dirty="0" smtClean="0"/>
              <a:t>Compétences vivantes</a:t>
            </a:r>
          </a:p>
          <a:p>
            <a:pPr marL="468630" lvl="1" indent="0">
              <a:buNone/>
            </a:pPr>
            <a:r>
              <a:rPr lang="fr-FR" sz="2400" dirty="0" smtClean="0"/>
              <a:t>PLUS approche par les situations réelles auxquelles seront confrontés nos étudiants dans leurs futurs métiers, sans « lissage » académique</a:t>
            </a:r>
          </a:p>
          <a:p>
            <a:pPr marL="468630" lvl="1" indent="0">
              <a:buNone/>
            </a:pPr>
            <a:r>
              <a:rPr lang="fr-FR" sz="2400" dirty="0" smtClean="0"/>
              <a:t>MOINS cours chronophage! À contre-courant des tendances actuelles de rationalisation et de massification de l’enseignement supérieur </a:t>
            </a:r>
          </a:p>
        </p:txBody>
      </p:sp>
    </p:spTree>
    <p:extLst>
      <p:ext uri="{BB962C8B-B14F-4D97-AF65-F5344CB8AC3E}">
        <p14:creationId xmlns:p14="http://schemas.microsoft.com/office/powerpoint/2010/main" val="27205048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5. </a:t>
            </a:r>
            <a:r>
              <a:rPr lang="fr-FR" sz="3200" dirty="0" err="1" smtClean="0"/>
              <a:t>Take</a:t>
            </a:r>
            <a:r>
              <a:rPr lang="fr-FR" sz="3200" dirty="0" smtClean="0"/>
              <a:t> home message</a:t>
            </a:r>
            <a:endParaRPr lang="fr-FR" sz="3200" dirty="0"/>
          </a:p>
        </p:txBody>
      </p:sp>
      <p:sp>
        <p:nvSpPr>
          <p:cNvPr id="3" name="Espace réservé du contenu 2"/>
          <p:cNvSpPr>
            <a:spLocks noGrp="1"/>
          </p:cNvSpPr>
          <p:nvPr>
            <p:ph idx="1"/>
          </p:nvPr>
        </p:nvSpPr>
        <p:spPr/>
        <p:txBody>
          <a:bodyPr/>
          <a:lstStyle/>
          <a:p>
            <a:r>
              <a:rPr lang="fr-BE" sz="2800" dirty="0"/>
              <a:t>Travailler sur des problèmes « vivants »</a:t>
            </a:r>
          </a:p>
          <a:p>
            <a:r>
              <a:rPr lang="fr-BE" sz="2800" dirty="0"/>
              <a:t>Sortir de sa zone de confort et se mettre en risque, avec le soutien du collectif, permet de vivre une expérience pédagogique passionnante</a:t>
            </a:r>
          </a:p>
          <a:p>
            <a:r>
              <a:rPr lang="fr-BE" sz="2800" dirty="0"/>
              <a:t>Partager </a:t>
            </a:r>
            <a:r>
              <a:rPr lang="fr-BE" sz="2800" dirty="0" smtClean="0"/>
              <a:t>son </a:t>
            </a:r>
            <a:r>
              <a:rPr lang="fr-BE" sz="2800" dirty="0"/>
              <a:t>savoir-faire de chercheur</a:t>
            </a:r>
          </a:p>
          <a:p>
            <a:endParaRPr lang="fr-FR" dirty="0"/>
          </a:p>
        </p:txBody>
      </p:sp>
    </p:spTree>
    <p:extLst>
      <p:ext uri="{BB962C8B-B14F-4D97-AF65-F5344CB8AC3E}">
        <p14:creationId xmlns:p14="http://schemas.microsoft.com/office/powerpoint/2010/main" val="9388273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1. Description du contexte</a:t>
            </a:r>
            <a:endParaRPr lang="fr-FR" sz="3200" dirty="0"/>
          </a:p>
        </p:txBody>
      </p:sp>
      <p:sp>
        <p:nvSpPr>
          <p:cNvPr id="3" name="Espace réservé du contenu 2"/>
          <p:cNvSpPr>
            <a:spLocks noGrp="1"/>
          </p:cNvSpPr>
          <p:nvPr>
            <p:ph idx="1"/>
          </p:nvPr>
        </p:nvSpPr>
        <p:spPr/>
        <p:txBody>
          <a:bodyPr/>
          <a:lstStyle/>
          <a:p>
            <a:r>
              <a:rPr lang="fr-BE" sz="2400" dirty="0"/>
              <a:t>Un master centré sur la gestion de </a:t>
            </a:r>
            <a:r>
              <a:rPr lang="fr-BE" sz="2400" dirty="0" smtClean="0"/>
              <a:t>problèmes </a:t>
            </a:r>
            <a:r>
              <a:rPr lang="fr-BE" sz="2400" dirty="0"/>
              <a:t>multi-dimensionnels</a:t>
            </a:r>
          </a:p>
          <a:p>
            <a:r>
              <a:rPr lang="fr-BE" sz="2400" dirty="0"/>
              <a:t>Un groupe pluridisciplinaire d’enseignants</a:t>
            </a:r>
          </a:p>
          <a:p>
            <a:r>
              <a:rPr lang="fr-BE" sz="2400" dirty="0"/>
              <a:t>Une volonté de développer une approche intégrée </a:t>
            </a:r>
            <a:r>
              <a:rPr lang="fr-BE" sz="2400" dirty="0" smtClean="0"/>
              <a:t>dans un cours commun</a:t>
            </a:r>
            <a:endParaRPr lang="fr-BE" sz="2400" dirty="0"/>
          </a:p>
          <a:p>
            <a:r>
              <a:rPr lang="fr-BE" sz="2400" dirty="0"/>
              <a:t>Hypothèse </a:t>
            </a:r>
            <a:r>
              <a:rPr lang="fr-BE" sz="2400" dirty="0" smtClean="0"/>
              <a:t>forte : </a:t>
            </a:r>
            <a:r>
              <a:rPr lang="fr-BE" sz="2400" dirty="0"/>
              <a:t>les pratiques des publics sont intégratives, elles tissent les liens entre les différentes dimensions</a:t>
            </a:r>
          </a:p>
          <a:p>
            <a:pPr marL="68580" indent="0">
              <a:buNone/>
            </a:pPr>
            <a:endParaRPr lang="fr-FR" dirty="0"/>
          </a:p>
        </p:txBody>
      </p:sp>
    </p:spTree>
    <p:extLst>
      <p:ext uri="{BB962C8B-B14F-4D97-AF65-F5344CB8AC3E}">
        <p14:creationId xmlns:p14="http://schemas.microsoft.com/office/powerpoint/2010/main" val="760838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2. Description du dispositif - Posture</a:t>
            </a:r>
            <a:endParaRPr lang="fr-FR" sz="2800" dirty="0"/>
          </a:p>
        </p:txBody>
      </p:sp>
      <p:sp>
        <p:nvSpPr>
          <p:cNvPr id="3" name="Espace réservé du contenu 2"/>
          <p:cNvSpPr>
            <a:spLocks noGrp="1"/>
          </p:cNvSpPr>
          <p:nvPr>
            <p:ph idx="1"/>
          </p:nvPr>
        </p:nvSpPr>
        <p:spPr/>
        <p:txBody>
          <a:bodyPr>
            <a:normAutofit/>
          </a:bodyPr>
          <a:lstStyle/>
          <a:p>
            <a:pPr marL="68580" indent="0">
              <a:buNone/>
            </a:pPr>
            <a:r>
              <a:rPr lang="fr-FR" sz="2800" dirty="0" smtClean="0"/>
              <a:t>Deux options pour une approche par les situations</a:t>
            </a:r>
          </a:p>
          <a:p>
            <a:pPr marL="68580" indent="0">
              <a:buNone/>
            </a:pPr>
            <a:endParaRPr lang="fr-FR" sz="2800" dirty="0" smtClean="0"/>
          </a:p>
          <a:p>
            <a:r>
              <a:rPr lang="fr-FR" sz="2400" dirty="0" smtClean="0"/>
              <a:t>Définir collectivement un référentiel de compétences et mobiliser les situations réelles pour </a:t>
            </a:r>
            <a:r>
              <a:rPr lang="fr-FR" sz="2400" dirty="0" err="1" smtClean="0"/>
              <a:t>re</a:t>
            </a:r>
            <a:r>
              <a:rPr lang="fr-FR" sz="2400" dirty="0" smtClean="0"/>
              <a:t>-contextualiser ? Non!</a:t>
            </a:r>
            <a:endParaRPr lang="fr-FR" sz="2400" dirty="0"/>
          </a:p>
          <a:p>
            <a:r>
              <a:rPr lang="fr-FR" sz="2400" dirty="0" smtClean="0"/>
              <a:t>Apprendre du vécu des gestionnaires de l’environnement et de leur intelligence des situations ! Oui!</a:t>
            </a:r>
          </a:p>
        </p:txBody>
      </p:sp>
    </p:spTree>
    <p:extLst>
      <p:ext uri="{BB962C8B-B14F-4D97-AF65-F5344CB8AC3E}">
        <p14:creationId xmlns:p14="http://schemas.microsoft.com/office/powerpoint/2010/main" val="1855070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2. Description du dispositif - ENJEUX</a:t>
            </a:r>
            <a:endParaRPr lang="fr-FR" sz="3200" dirty="0"/>
          </a:p>
        </p:txBody>
      </p:sp>
      <p:sp>
        <p:nvSpPr>
          <p:cNvPr id="3" name="Espace réservé du contenu 2"/>
          <p:cNvSpPr>
            <a:spLocks noGrp="1"/>
          </p:cNvSpPr>
          <p:nvPr>
            <p:ph idx="1"/>
          </p:nvPr>
        </p:nvSpPr>
        <p:spPr>
          <a:xfrm>
            <a:off x="685800" y="1307161"/>
            <a:ext cx="8458200" cy="4372678"/>
          </a:xfrm>
        </p:spPr>
        <p:txBody>
          <a:bodyPr>
            <a:noAutofit/>
          </a:bodyPr>
          <a:lstStyle/>
          <a:p>
            <a:r>
              <a:rPr lang="fr-FR" dirty="0"/>
              <a:t>C</a:t>
            </a:r>
            <a:r>
              <a:rPr lang="fr-FR" dirty="0" smtClean="0"/>
              <a:t>ritères </a:t>
            </a:r>
            <a:r>
              <a:rPr lang="fr-FR" dirty="0"/>
              <a:t>de choix des études de </a:t>
            </a:r>
            <a:r>
              <a:rPr lang="fr-FR" dirty="0" smtClean="0"/>
              <a:t>cas</a:t>
            </a:r>
          </a:p>
          <a:p>
            <a:pPr lvl="1"/>
            <a:r>
              <a:rPr lang="fr-FR" sz="1800" dirty="0" smtClean="0"/>
              <a:t>Question d’actualité (vivante, controversée) </a:t>
            </a:r>
          </a:p>
          <a:p>
            <a:pPr lvl="1"/>
            <a:r>
              <a:rPr lang="fr-FR" sz="1800" dirty="0" smtClean="0"/>
              <a:t>Tournante au niveau des thématiques (énergie, gestion de la nature, eau, etc.)</a:t>
            </a:r>
          </a:p>
          <a:p>
            <a:pPr lvl="1"/>
            <a:r>
              <a:rPr lang="fr-FR" sz="1800" dirty="0" smtClean="0"/>
              <a:t>Problème global, ancrage local (circonscrit au niveau d’un territoire, dimension terrain)</a:t>
            </a:r>
          </a:p>
          <a:p>
            <a:pPr marL="468630" lvl="1" indent="0">
              <a:buNone/>
            </a:pPr>
            <a:endParaRPr lang="fr-FR" sz="1800" dirty="0"/>
          </a:p>
          <a:p>
            <a:r>
              <a:rPr lang="fr-FR" dirty="0"/>
              <a:t>R</a:t>
            </a:r>
            <a:r>
              <a:rPr lang="fr-FR" dirty="0" smtClean="0"/>
              <a:t>echerche de symétrie </a:t>
            </a:r>
          </a:p>
          <a:p>
            <a:pPr lvl="1"/>
            <a:r>
              <a:rPr lang="fr-FR" sz="1800" dirty="0" smtClean="0"/>
              <a:t>Symétrie entre les différents publics :</a:t>
            </a:r>
          </a:p>
          <a:p>
            <a:pPr lvl="2"/>
            <a:r>
              <a:rPr lang="fr-FR" sz="1200" dirty="0" smtClean="0"/>
              <a:t>Une question de forme</a:t>
            </a:r>
          </a:p>
          <a:p>
            <a:pPr lvl="2"/>
            <a:r>
              <a:rPr lang="fr-FR" sz="1200" dirty="0" smtClean="0"/>
              <a:t>Choix d’une grille d’analyse des discours</a:t>
            </a:r>
          </a:p>
          <a:p>
            <a:pPr lvl="1"/>
            <a:r>
              <a:rPr lang="fr-FR" sz="1800" dirty="0" smtClean="0"/>
              <a:t>Symétrie entre encadrants et étudiants par rapport au contenu</a:t>
            </a:r>
          </a:p>
          <a:p>
            <a:pPr marL="468630" lvl="1" indent="0">
              <a:buNone/>
            </a:pPr>
            <a:endParaRPr lang="fr-FR" sz="900" dirty="0" smtClean="0"/>
          </a:p>
          <a:p>
            <a:pPr lvl="1"/>
            <a:endParaRPr lang="fr-FR" sz="900" dirty="0" smtClean="0"/>
          </a:p>
        </p:txBody>
      </p:sp>
    </p:spTree>
    <p:extLst>
      <p:ext uri="{BB962C8B-B14F-4D97-AF65-F5344CB8AC3E}">
        <p14:creationId xmlns:p14="http://schemas.microsoft.com/office/powerpoint/2010/main" val="37308724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2. Description du dispositif - ENJEUX</a:t>
            </a:r>
            <a:endParaRPr lang="fr-FR" sz="3200" dirty="0"/>
          </a:p>
        </p:txBody>
      </p:sp>
      <p:sp>
        <p:nvSpPr>
          <p:cNvPr id="3" name="Espace réservé du contenu 2"/>
          <p:cNvSpPr>
            <a:spLocks noGrp="1"/>
          </p:cNvSpPr>
          <p:nvPr>
            <p:ph idx="1"/>
          </p:nvPr>
        </p:nvSpPr>
        <p:spPr>
          <a:xfrm>
            <a:off x="685800" y="1307161"/>
            <a:ext cx="8458200" cy="4372678"/>
          </a:xfrm>
        </p:spPr>
        <p:txBody>
          <a:bodyPr>
            <a:noAutofit/>
          </a:bodyPr>
          <a:lstStyle/>
          <a:p>
            <a:pPr marL="468630" lvl="1" indent="0">
              <a:buNone/>
            </a:pPr>
            <a:endParaRPr lang="fr-FR" sz="1800" dirty="0"/>
          </a:p>
          <a:p>
            <a:r>
              <a:rPr lang="fr-FR" dirty="0"/>
              <a:t>Les modes d’évaluation des analyses</a:t>
            </a:r>
          </a:p>
          <a:p>
            <a:pPr lvl="1"/>
            <a:r>
              <a:rPr lang="fr-FR" sz="1800" dirty="0"/>
              <a:t>Participation</a:t>
            </a:r>
          </a:p>
          <a:p>
            <a:pPr lvl="1"/>
            <a:r>
              <a:rPr lang="fr-FR" sz="1800" dirty="0"/>
              <a:t>Problématisation</a:t>
            </a:r>
          </a:p>
          <a:p>
            <a:pPr lvl="1"/>
            <a:r>
              <a:rPr lang="fr-FR" sz="1800" dirty="0"/>
              <a:t>Synthèse</a:t>
            </a:r>
          </a:p>
          <a:p>
            <a:pPr marL="468630" lvl="1" indent="0">
              <a:buNone/>
            </a:pPr>
            <a:endParaRPr lang="fr-FR" sz="900" dirty="0" smtClean="0"/>
          </a:p>
          <a:p>
            <a:pPr lvl="1"/>
            <a:endParaRPr lang="fr-FR" sz="900" dirty="0" smtClean="0"/>
          </a:p>
        </p:txBody>
      </p:sp>
    </p:spTree>
    <p:extLst>
      <p:ext uri="{BB962C8B-B14F-4D97-AF65-F5344CB8AC3E}">
        <p14:creationId xmlns:p14="http://schemas.microsoft.com/office/powerpoint/2010/main" val="13262169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2. Description du dispositif – </a:t>
            </a:r>
            <a:r>
              <a:rPr lang="fr-FR" sz="2800" dirty="0" err="1" smtClean="0"/>
              <a:t>ACTIVITes</a:t>
            </a:r>
            <a:endParaRPr lang="fr-FR" sz="2800" dirty="0"/>
          </a:p>
        </p:txBody>
      </p:sp>
      <p:sp>
        <p:nvSpPr>
          <p:cNvPr id="3" name="Espace réservé du contenu 2"/>
          <p:cNvSpPr>
            <a:spLocks noGrp="1"/>
          </p:cNvSpPr>
          <p:nvPr>
            <p:ph idx="1"/>
          </p:nvPr>
        </p:nvSpPr>
        <p:spPr>
          <a:xfrm>
            <a:off x="685800" y="1092200"/>
            <a:ext cx="7772400" cy="3733800"/>
          </a:xfrm>
        </p:spPr>
        <p:txBody>
          <a:bodyPr/>
          <a:lstStyle/>
          <a:p>
            <a:pPr marL="68580" indent="0">
              <a:buNone/>
            </a:pPr>
            <a:endParaRPr lang="fr-FR" dirty="0"/>
          </a:p>
        </p:txBody>
      </p:sp>
      <p:pic>
        <p:nvPicPr>
          <p:cNvPr id="7" name="Image 6" descr="Capture d’écran 2016-05-10 à 14.17.1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5246" y="1347510"/>
            <a:ext cx="6106198" cy="4725400"/>
          </a:xfrm>
          <a:prstGeom prst="rect">
            <a:avLst/>
          </a:prstGeom>
        </p:spPr>
      </p:pic>
    </p:spTree>
    <p:extLst>
      <p:ext uri="{BB962C8B-B14F-4D97-AF65-F5344CB8AC3E}">
        <p14:creationId xmlns:p14="http://schemas.microsoft.com/office/powerpoint/2010/main" val="39259748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3. Résultats obtenus</a:t>
            </a:r>
            <a:endParaRPr lang="fr-FR" sz="3200" dirty="0"/>
          </a:p>
        </p:txBody>
      </p:sp>
      <p:sp>
        <p:nvSpPr>
          <p:cNvPr id="3" name="Espace réservé du contenu 2"/>
          <p:cNvSpPr>
            <a:spLocks noGrp="1"/>
          </p:cNvSpPr>
          <p:nvPr>
            <p:ph idx="1"/>
          </p:nvPr>
        </p:nvSpPr>
        <p:spPr/>
        <p:txBody>
          <a:bodyPr>
            <a:normAutofit/>
          </a:bodyPr>
          <a:lstStyle/>
          <a:p>
            <a:r>
              <a:rPr lang="fr-BE" sz="2400" dirty="0" smtClean="0"/>
              <a:t>En termes méthodologiques : </a:t>
            </a:r>
            <a:r>
              <a:rPr lang="fr-BE" sz="2400" dirty="0"/>
              <a:t>un dispositif fonctionnel et équilibré</a:t>
            </a:r>
          </a:p>
          <a:p>
            <a:r>
              <a:rPr lang="fr-BE" sz="2400" dirty="0" smtClean="0"/>
              <a:t>En termes de pratiques collectives d’enseignement : Un </a:t>
            </a:r>
            <a:r>
              <a:rPr lang="fr-BE" sz="2400" dirty="0"/>
              <a:t>collectif capable d’affronter difficultés et tensions et de mener ensemble une réflexion pédagogique</a:t>
            </a:r>
          </a:p>
          <a:p>
            <a:r>
              <a:rPr lang="fr-BE" sz="2400" dirty="0" smtClean="0"/>
              <a:t>En termes pédagogiques : Des </a:t>
            </a:r>
            <a:r>
              <a:rPr lang="fr-BE" sz="2400" dirty="0"/>
              <a:t>étudiants réalisant des travaux de qualité et développant les compétences attendues</a:t>
            </a:r>
          </a:p>
          <a:p>
            <a:endParaRPr lang="fr-FR" dirty="0"/>
          </a:p>
        </p:txBody>
      </p:sp>
    </p:spTree>
    <p:extLst>
      <p:ext uri="{BB962C8B-B14F-4D97-AF65-F5344CB8AC3E}">
        <p14:creationId xmlns:p14="http://schemas.microsoft.com/office/powerpoint/2010/main" val="3106405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4. Bilan</a:t>
            </a:r>
            <a:endParaRPr lang="fr-FR" sz="3200" dirty="0"/>
          </a:p>
        </p:txBody>
      </p:sp>
      <p:sp>
        <p:nvSpPr>
          <p:cNvPr id="3" name="Espace réservé du contenu 2"/>
          <p:cNvSpPr>
            <a:spLocks noGrp="1"/>
          </p:cNvSpPr>
          <p:nvPr>
            <p:ph idx="1"/>
          </p:nvPr>
        </p:nvSpPr>
        <p:spPr/>
        <p:txBody>
          <a:bodyPr>
            <a:noAutofit/>
          </a:bodyPr>
          <a:lstStyle/>
          <a:p>
            <a:r>
              <a:rPr lang="fr-FR" sz="2800" dirty="0"/>
              <a:t>I</a:t>
            </a:r>
            <a:r>
              <a:rPr lang="fr-FR" sz="2800" dirty="0" smtClean="0"/>
              <a:t>nterdisciplinarité/transdisciplinarité</a:t>
            </a:r>
          </a:p>
          <a:p>
            <a:pPr marL="468630" lvl="1" indent="0">
              <a:buNone/>
            </a:pPr>
            <a:endParaRPr lang="fr-FR" sz="2000" dirty="0" smtClean="0"/>
          </a:p>
          <a:p>
            <a:pPr marL="468630" lvl="1" indent="0">
              <a:buNone/>
            </a:pPr>
            <a:r>
              <a:rPr lang="fr-FR" sz="2000" dirty="0" smtClean="0"/>
              <a:t>PLUS un cours phare !</a:t>
            </a:r>
          </a:p>
          <a:p>
            <a:pPr marL="468630" lvl="1" indent="0">
              <a:buNone/>
            </a:pPr>
            <a:r>
              <a:rPr lang="fr-FR" sz="2000" dirty="0"/>
              <a:t>i</a:t>
            </a:r>
            <a:r>
              <a:rPr lang="fr-FR" sz="2000" dirty="0" smtClean="0"/>
              <a:t>dentifié comme une occasion unique de développer des compétences transversales, une posture et des outils pour une  démarche d’intelligence collective avec les publics</a:t>
            </a:r>
          </a:p>
          <a:p>
            <a:pPr marL="468630" lvl="1" indent="0">
              <a:buNone/>
            </a:pPr>
            <a:r>
              <a:rPr lang="fr-FR" sz="2000" dirty="0" smtClean="0"/>
              <a:t>MOINS un</a:t>
            </a:r>
            <a:r>
              <a:rPr lang="fr-BE" sz="2000" dirty="0" smtClean="0"/>
              <a:t> </a:t>
            </a:r>
            <a:r>
              <a:rPr lang="fr-BE" sz="2000" dirty="0"/>
              <a:t>consensus </a:t>
            </a:r>
            <a:r>
              <a:rPr lang="fr-BE" sz="2000" dirty="0" smtClean="0"/>
              <a:t>pratique et pédagogique…</a:t>
            </a:r>
          </a:p>
          <a:p>
            <a:pPr marL="468630" lvl="1" indent="0">
              <a:buNone/>
            </a:pPr>
            <a:r>
              <a:rPr lang="fr-BE" sz="2000" dirty="0" smtClean="0"/>
              <a:t>Qui ne </a:t>
            </a:r>
            <a:r>
              <a:rPr lang="fr-BE" sz="2000" dirty="0"/>
              <a:t>se prolonge pas dans les activités de recherche et dans le partage d’une vision </a:t>
            </a:r>
            <a:r>
              <a:rPr lang="fr-BE" sz="2000" dirty="0" smtClean="0"/>
              <a:t>unifiée </a:t>
            </a:r>
            <a:r>
              <a:rPr lang="fr-BE" sz="2000" dirty="0"/>
              <a:t>des sciences de </a:t>
            </a:r>
            <a:r>
              <a:rPr lang="fr-BE" sz="2000" dirty="0" smtClean="0"/>
              <a:t>l’environnement</a:t>
            </a:r>
            <a:endParaRPr lang="fr-FR" sz="2000" dirty="0"/>
          </a:p>
        </p:txBody>
      </p:sp>
    </p:spTree>
    <p:extLst>
      <p:ext uri="{BB962C8B-B14F-4D97-AF65-F5344CB8AC3E}">
        <p14:creationId xmlns:p14="http://schemas.microsoft.com/office/powerpoint/2010/main" val="25734691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4. Bilan</a:t>
            </a:r>
            <a:endParaRPr lang="fr-FR" sz="3200" dirty="0"/>
          </a:p>
        </p:txBody>
      </p:sp>
      <p:sp>
        <p:nvSpPr>
          <p:cNvPr id="3" name="Espace réservé du contenu 2"/>
          <p:cNvSpPr>
            <a:spLocks noGrp="1"/>
          </p:cNvSpPr>
          <p:nvPr>
            <p:ph idx="1"/>
          </p:nvPr>
        </p:nvSpPr>
        <p:spPr>
          <a:xfrm>
            <a:off x="685799" y="1600201"/>
            <a:ext cx="4442071" cy="4026052"/>
          </a:xfrm>
        </p:spPr>
        <p:txBody>
          <a:bodyPr>
            <a:normAutofit fontScale="55000" lnSpcReduction="20000"/>
          </a:bodyPr>
          <a:lstStyle/>
          <a:p>
            <a:r>
              <a:rPr lang="fr-FR" sz="4400" dirty="0" smtClean="0"/>
              <a:t>Transférabilité</a:t>
            </a:r>
          </a:p>
          <a:p>
            <a:pPr marL="468630" lvl="1" indent="0">
              <a:buNone/>
            </a:pPr>
            <a:endParaRPr lang="fr-FR" sz="2600" dirty="0" smtClean="0"/>
          </a:p>
          <a:p>
            <a:pPr marL="468630" lvl="1" indent="0">
              <a:buNone/>
            </a:pPr>
            <a:r>
              <a:rPr lang="fr-FR" sz="3800" dirty="0" smtClean="0"/>
              <a:t>PLUS produit pédagogique (</a:t>
            </a:r>
            <a:r>
              <a:rPr lang="fr-FR" sz="3800" dirty="0" err="1" smtClean="0"/>
              <a:t>Universidad</a:t>
            </a:r>
            <a:r>
              <a:rPr lang="fr-FR" sz="3800" dirty="0" smtClean="0"/>
              <a:t> </a:t>
            </a:r>
            <a:r>
              <a:rPr lang="fr-FR" sz="3800" dirty="0" err="1" smtClean="0"/>
              <a:t>del</a:t>
            </a:r>
            <a:r>
              <a:rPr lang="fr-FR" sz="3800" dirty="0" smtClean="0"/>
              <a:t> </a:t>
            </a:r>
            <a:r>
              <a:rPr lang="fr-FR" sz="3800" dirty="0" err="1" smtClean="0"/>
              <a:t>Atlantico</a:t>
            </a:r>
            <a:r>
              <a:rPr lang="fr-FR" sz="3800" dirty="0" smtClean="0"/>
              <a:t>, Colombie) et scientifique (publication collectif restreint en 2015 dans International Journal of </a:t>
            </a:r>
            <a:r>
              <a:rPr lang="fr-FR" sz="3800" dirty="0" err="1" smtClean="0"/>
              <a:t>Environmental</a:t>
            </a:r>
            <a:r>
              <a:rPr lang="fr-FR" sz="3800" dirty="0" smtClean="0"/>
              <a:t> &amp; Science Education)</a:t>
            </a:r>
          </a:p>
          <a:p>
            <a:pPr lvl="1"/>
            <a:endParaRPr lang="fr-FR" sz="2600" dirty="0"/>
          </a:p>
          <a:p>
            <a:pPr lvl="1"/>
            <a:endParaRPr lang="fr-FR" sz="2600" dirty="0" smtClean="0"/>
          </a:p>
          <a:p>
            <a:pPr lvl="1"/>
            <a:endParaRPr lang="fr-FR" sz="2600" dirty="0"/>
          </a:p>
          <a:p>
            <a:pPr lvl="1"/>
            <a:endParaRPr lang="fr-FR" sz="2600" dirty="0" smtClean="0"/>
          </a:p>
          <a:p>
            <a:pPr lvl="1"/>
            <a:endParaRPr lang="fr-FR" sz="2600" dirty="0"/>
          </a:p>
          <a:p>
            <a:pPr lvl="1"/>
            <a:endParaRPr lang="fr-FR" dirty="0" smtClean="0"/>
          </a:p>
          <a:p>
            <a:pPr marL="468630" lvl="1" indent="0">
              <a:buNone/>
            </a:pPr>
            <a:r>
              <a:rPr lang="fr-FR" dirty="0" smtClean="0"/>
              <a:t>  </a:t>
            </a:r>
            <a:endParaRPr lang="fr-FR" dirty="0"/>
          </a:p>
        </p:txBody>
      </p:sp>
      <p:pic>
        <p:nvPicPr>
          <p:cNvPr id="4" name="Image 3" descr="Capture d’écran 2016-05-10 à 14.33.5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6489" y="2034226"/>
            <a:ext cx="3330329" cy="2275528"/>
          </a:xfrm>
          <a:prstGeom prst="rect">
            <a:avLst/>
          </a:prstGeom>
        </p:spPr>
      </p:pic>
      <p:sp>
        <p:nvSpPr>
          <p:cNvPr id="5" name="Rectangle 4"/>
          <p:cNvSpPr/>
          <p:nvPr/>
        </p:nvSpPr>
        <p:spPr>
          <a:xfrm>
            <a:off x="573260" y="4407856"/>
            <a:ext cx="7884940" cy="830997"/>
          </a:xfrm>
          <a:prstGeom prst="rect">
            <a:avLst/>
          </a:prstGeom>
        </p:spPr>
        <p:txBody>
          <a:bodyPr wrap="square">
            <a:spAutoFit/>
          </a:bodyPr>
          <a:lstStyle/>
          <a:p>
            <a:pPr lvl="1"/>
            <a:r>
              <a:rPr lang="fr-FR" sz="2400" dirty="0"/>
              <a:t>MOINS processus incorporé limite transférabilité (dans le temps et dans l’espace)</a:t>
            </a:r>
          </a:p>
        </p:txBody>
      </p:sp>
    </p:spTree>
    <p:extLst>
      <p:ext uri="{BB962C8B-B14F-4D97-AF65-F5344CB8AC3E}">
        <p14:creationId xmlns:p14="http://schemas.microsoft.com/office/powerpoint/2010/main" val="26611902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Pop urbaine.thmx</Template>
  <TotalTime>244</TotalTime>
  <Words>1321</Words>
  <Application>Microsoft Macintosh PowerPoint</Application>
  <PresentationFormat>Présentation à l'écran (4:3)</PresentationFormat>
  <Paragraphs>136</Paragraphs>
  <Slides>11</Slides>
  <Notes>10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Urban Pop</vt:lpstr>
      <vt:lpstr>Vivre et faire vivre la transdisciplinarité  Retour d’expérience du cours « Approche intégrée d’une question d’environnement ». </vt:lpstr>
      <vt:lpstr>1. Description du contexte</vt:lpstr>
      <vt:lpstr>2. Description du dispositif - Posture</vt:lpstr>
      <vt:lpstr>2. Description du dispositif - ENJEUX</vt:lpstr>
      <vt:lpstr>2. Description du dispositif - ENJEUX</vt:lpstr>
      <vt:lpstr>2. Description du dispositif – ACTIVITes</vt:lpstr>
      <vt:lpstr>3. Résultats obtenus</vt:lpstr>
      <vt:lpstr>4. Bilan</vt:lpstr>
      <vt:lpstr>4. Bilan</vt:lpstr>
      <vt:lpstr>4. Bilan</vt:lpstr>
      <vt:lpstr>5. Take home message</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Dorothee DENAYER</dc:creator>
  <cp:lastModifiedBy>Dorothee DENAYER</cp:lastModifiedBy>
  <cp:revision>63</cp:revision>
  <dcterms:created xsi:type="dcterms:W3CDTF">2016-05-10T10:22:43Z</dcterms:created>
  <dcterms:modified xsi:type="dcterms:W3CDTF">2016-05-27T09:46:29Z</dcterms:modified>
</cp:coreProperties>
</file>