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1935738" cy="43205400"/>
  <p:notesSz cx="6797675" cy="9926638"/>
  <p:defaultTextStyle>
    <a:defPPr>
      <a:defRPr lang="fr-FR"/>
    </a:defPPr>
    <a:lvl1pPr algn="l" defTabSz="4214813" rtl="0" fontAlgn="base">
      <a:spcBef>
        <a:spcPct val="0"/>
      </a:spcBef>
      <a:spcAft>
        <a:spcPct val="0"/>
      </a:spcAft>
      <a:defRPr sz="8300" kern="1200">
        <a:solidFill>
          <a:schemeClr val="tx1"/>
        </a:solidFill>
        <a:latin typeface="Arial" charset="0"/>
        <a:ea typeface="+mn-ea"/>
        <a:cs typeface="Arial" charset="0"/>
      </a:defRPr>
    </a:lvl1pPr>
    <a:lvl2pPr marL="2106613" indent="-1649413" algn="l" defTabSz="4214813" rtl="0" fontAlgn="base">
      <a:spcBef>
        <a:spcPct val="0"/>
      </a:spcBef>
      <a:spcAft>
        <a:spcPct val="0"/>
      </a:spcAft>
      <a:defRPr sz="8300" kern="1200">
        <a:solidFill>
          <a:schemeClr val="tx1"/>
        </a:solidFill>
        <a:latin typeface="Arial" charset="0"/>
        <a:ea typeface="+mn-ea"/>
        <a:cs typeface="Arial" charset="0"/>
      </a:defRPr>
    </a:lvl2pPr>
    <a:lvl3pPr marL="4214813" indent="-3300413" algn="l" defTabSz="4214813" rtl="0" fontAlgn="base">
      <a:spcBef>
        <a:spcPct val="0"/>
      </a:spcBef>
      <a:spcAft>
        <a:spcPct val="0"/>
      </a:spcAft>
      <a:defRPr sz="8300" kern="1200">
        <a:solidFill>
          <a:schemeClr val="tx1"/>
        </a:solidFill>
        <a:latin typeface="Arial" charset="0"/>
        <a:ea typeface="+mn-ea"/>
        <a:cs typeface="Arial" charset="0"/>
      </a:defRPr>
    </a:lvl3pPr>
    <a:lvl4pPr marL="6323013" indent="-4951413" algn="l" defTabSz="4214813" rtl="0" fontAlgn="base">
      <a:spcBef>
        <a:spcPct val="0"/>
      </a:spcBef>
      <a:spcAft>
        <a:spcPct val="0"/>
      </a:spcAft>
      <a:defRPr sz="8300" kern="1200">
        <a:solidFill>
          <a:schemeClr val="tx1"/>
        </a:solidFill>
        <a:latin typeface="Arial" charset="0"/>
        <a:ea typeface="+mn-ea"/>
        <a:cs typeface="Arial" charset="0"/>
      </a:defRPr>
    </a:lvl4pPr>
    <a:lvl5pPr marL="8429625" indent="-6600825" algn="l" defTabSz="4214813" rtl="0" fontAlgn="base">
      <a:spcBef>
        <a:spcPct val="0"/>
      </a:spcBef>
      <a:spcAft>
        <a:spcPct val="0"/>
      </a:spcAft>
      <a:defRPr sz="8300" kern="1200">
        <a:solidFill>
          <a:schemeClr val="tx1"/>
        </a:solidFill>
        <a:latin typeface="Arial" charset="0"/>
        <a:ea typeface="+mn-ea"/>
        <a:cs typeface="Arial" charset="0"/>
      </a:defRPr>
    </a:lvl5pPr>
    <a:lvl6pPr marL="2286000" algn="l" defTabSz="914400" rtl="0" eaLnBrk="1" latinLnBrk="0" hangingPunct="1">
      <a:defRPr sz="8300" kern="1200">
        <a:solidFill>
          <a:schemeClr val="tx1"/>
        </a:solidFill>
        <a:latin typeface="Arial" charset="0"/>
        <a:ea typeface="+mn-ea"/>
        <a:cs typeface="Arial" charset="0"/>
      </a:defRPr>
    </a:lvl6pPr>
    <a:lvl7pPr marL="2743200" algn="l" defTabSz="914400" rtl="0" eaLnBrk="1" latinLnBrk="0" hangingPunct="1">
      <a:defRPr sz="8300" kern="1200">
        <a:solidFill>
          <a:schemeClr val="tx1"/>
        </a:solidFill>
        <a:latin typeface="Arial" charset="0"/>
        <a:ea typeface="+mn-ea"/>
        <a:cs typeface="Arial" charset="0"/>
      </a:defRPr>
    </a:lvl7pPr>
    <a:lvl8pPr marL="3200400" algn="l" defTabSz="914400" rtl="0" eaLnBrk="1" latinLnBrk="0" hangingPunct="1">
      <a:defRPr sz="8300" kern="1200">
        <a:solidFill>
          <a:schemeClr val="tx1"/>
        </a:solidFill>
        <a:latin typeface="Arial" charset="0"/>
        <a:ea typeface="+mn-ea"/>
        <a:cs typeface="Arial" charset="0"/>
      </a:defRPr>
    </a:lvl8pPr>
    <a:lvl9pPr marL="3657600" algn="l" defTabSz="914400" rtl="0" eaLnBrk="1" latinLnBrk="0" hangingPunct="1">
      <a:defRPr sz="83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278" autoAdjust="0"/>
  </p:normalViewPr>
  <p:slideViewPr>
    <p:cSldViewPr>
      <p:cViewPr>
        <p:scale>
          <a:sx n="20" d="100"/>
          <a:sy n="20" d="100"/>
        </p:scale>
        <p:origin x="-1814" y="230"/>
      </p:cViewPr>
      <p:guideLst>
        <p:guide orient="horz" pos="13608"/>
        <p:guide pos="100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5659" cy="496332"/>
          </a:xfrm>
          <a:prstGeom prst="rect">
            <a:avLst/>
          </a:prstGeom>
        </p:spPr>
        <p:txBody>
          <a:bodyPr vert="horz" lIns="91305" tIns="45653" rIns="91305" bIns="45653" rtlCol="0"/>
          <a:lstStyle>
            <a:lvl1pPr algn="l">
              <a:defRPr sz="1200"/>
            </a:lvl1pPr>
          </a:lstStyle>
          <a:p>
            <a:pPr>
              <a:defRPr/>
            </a:pPr>
            <a:endParaRPr lang="fr-BE"/>
          </a:p>
        </p:txBody>
      </p:sp>
      <p:sp>
        <p:nvSpPr>
          <p:cNvPr id="3" name="Espace réservé de la date 2"/>
          <p:cNvSpPr>
            <a:spLocks noGrp="1"/>
          </p:cNvSpPr>
          <p:nvPr>
            <p:ph type="dt" idx="1"/>
          </p:nvPr>
        </p:nvSpPr>
        <p:spPr>
          <a:xfrm>
            <a:off x="3850443" y="1"/>
            <a:ext cx="2945659" cy="496332"/>
          </a:xfrm>
          <a:prstGeom prst="rect">
            <a:avLst/>
          </a:prstGeom>
        </p:spPr>
        <p:txBody>
          <a:bodyPr vert="horz" lIns="91305" tIns="45653" rIns="91305" bIns="45653" rtlCol="0"/>
          <a:lstStyle>
            <a:lvl1pPr algn="r">
              <a:defRPr sz="1200"/>
            </a:lvl1pPr>
          </a:lstStyle>
          <a:p>
            <a:pPr>
              <a:defRPr/>
            </a:pPr>
            <a:fld id="{EEFBE302-4CB6-4D66-9341-8D9B8A970023}" type="datetimeFigureOut">
              <a:rPr lang="fr-BE"/>
              <a:pPr>
                <a:defRPr/>
              </a:pPr>
              <a:t>18-05-16</a:t>
            </a:fld>
            <a:endParaRPr lang="fr-BE"/>
          </a:p>
        </p:txBody>
      </p:sp>
      <p:sp>
        <p:nvSpPr>
          <p:cNvPr id="4" name="Espace réservé de l'image des diapositives 3"/>
          <p:cNvSpPr>
            <a:spLocks noGrp="1" noRot="1" noChangeAspect="1"/>
          </p:cNvSpPr>
          <p:nvPr>
            <p:ph type="sldImg" idx="2"/>
          </p:nvPr>
        </p:nvSpPr>
        <p:spPr>
          <a:xfrm>
            <a:off x="2024063" y="744538"/>
            <a:ext cx="2749550" cy="3721100"/>
          </a:xfrm>
          <a:prstGeom prst="rect">
            <a:avLst/>
          </a:prstGeom>
          <a:noFill/>
          <a:ln w="12700">
            <a:solidFill>
              <a:prstClr val="black"/>
            </a:solidFill>
          </a:ln>
        </p:spPr>
        <p:txBody>
          <a:bodyPr vert="horz" lIns="91305" tIns="45653" rIns="91305" bIns="45653" rtlCol="0" anchor="ctr"/>
          <a:lstStyle/>
          <a:p>
            <a:pPr lvl="0"/>
            <a:endParaRPr lang="fr-BE" noProof="0" smtClean="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305" tIns="45653" rIns="91305" bIns="4565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2" y="9428585"/>
            <a:ext cx="2945659" cy="496332"/>
          </a:xfrm>
          <a:prstGeom prst="rect">
            <a:avLst/>
          </a:prstGeom>
        </p:spPr>
        <p:txBody>
          <a:bodyPr vert="horz" lIns="91305" tIns="45653" rIns="91305" bIns="45653" rtlCol="0" anchor="b"/>
          <a:lstStyle>
            <a:lvl1pPr algn="l">
              <a:defRPr sz="1200"/>
            </a:lvl1pPr>
          </a:lstStyle>
          <a:p>
            <a:pPr>
              <a:defRPr/>
            </a:pPr>
            <a:endParaRPr lang="fr-BE"/>
          </a:p>
        </p:txBody>
      </p:sp>
      <p:sp>
        <p:nvSpPr>
          <p:cNvPr id="7" name="Espace réservé du numéro de diapositive 6"/>
          <p:cNvSpPr>
            <a:spLocks noGrp="1"/>
          </p:cNvSpPr>
          <p:nvPr>
            <p:ph type="sldNum" sz="quarter" idx="5"/>
          </p:nvPr>
        </p:nvSpPr>
        <p:spPr>
          <a:xfrm>
            <a:off x="3850443" y="9428585"/>
            <a:ext cx="2945659" cy="496332"/>
          </a:xfrm>
          <a:prstGeom prst="rect">
            <a:avLst/>
          </a:prstGeom>
        </p:spPr>
        <p:txBody>
          <a:bodyPr vert="horz" lIns="91305" tIns="45653" rIns="91305" bIns="45653" rtlCol="0" anchor="b"/>
          <a:lstStyle>
            <a:lvl1pPr algn="r">
              <a:defRPr sz="1200"/>
            </a:lvl1pPr>
          </a:lstStyle>
          <a:p>
            <a:pPr>
              <a:defRPr/>
            </a:pPr>
            <a:fld id="{F310CCD7-F2E3-4813-A063-E95634006945}" type="slidenum">
              <a:rPr lang="fr-BE"/>
              <a:pPr>
                <a:defRPr/>
              </a:pPr>
              <a:t>‹N°›</a:t>
            </a:fld>
            <a:endParaRPr lang="fr-BE"/>
          </a:p>
        </p:txBody>
      </p:sp>
    </p:spTree>
    <p:extLst>
      <p:ext uri="{BB962C8B-B14F-4D97-AF65-F5344CB8AC3E}">
        <p14:creationId xmlns:p14="http://schemas.microsoft.com/office/powerpoint/2010/main" val="2231293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xfrm>
            <a:off x="2024063" y="744538"/>
            <a:ext cx="27495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Rakocy</a:t>
            </a:r>
            <a:r>
              <a:rPr lang="en-GB" sz="1200" kern="1200" dirty="0" smtClean="0">
                <a:solidFill>
                  <a:schemeClr val="tx1"/>
                </a:solidFill>
                <a:effectLst/>
                <a:latin typeface="+mn-lt"/>
                <a:ea typeface="+mn-ea"/>
                <a:cs typeface="+mn-cs"/>
              </a:rPr>
              <a:t>, 2012)</a:t>
            </a:r>
            <a:endParaRPr lang="fr-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Goddek</a:t>
            </a:r>
            <a:r>
              <a:rPr lang="en-GB" sz="1200" kern="1200" dirty="0" smtClean="0">
                <a:solidFill>
                  <a:schemeClr val="tx1"/>
                </a:solidFill>
                <a:effectLst/>
                <a:latin typeface="+mn-lt"/>
                <a:ea typeface="+mn-ea"/>
                <a:cs typeface="+mn-cs"/>
              </a:rPr>
              <a:t> et al., </a:t>
            </a:r>
            <a:r>
              <a:rPr lang="en-GB" sz="1200" kern="1200" smtClean="0">
                <a:solidFill>
                  <a:schemeClr val="tx1"/>
                </a:solidFill>
                <a:effectLst/>
                <a:latin typeface="+mn-lt"/>
                <a:ea typeface="+mn-ea"/>
                <a:cs typeface="+mn-cs"/>
              </a:rPr>
              <a:t>2015)</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BE" dirty="0" err="1" smtClean="0">
                <a:effectLst/>
              </a:rPr>
              <a:t>Postma</a:t>
            </a:r>
            <a:r>
              <a:rPr lang="fr-BE" dirty="0" smtClean="0">
                <a:effectLst/>
              </a:rPr>
              <a:t>, J., Os, E. &amp; </a:t>
            </a:r>
            <a:r>
              <a:rPr lang="fr-BE" dirty="0" err="1" smtClean="0">
                <a:effectLst/>
              </a:rPr>
              <a:t>Bonants</a:t>
            </a:r>
            <a:r>
              <a:rPr lang="fr-BE" dirty="0" smtClean="0">
                <a:effectLst/>
              </a:rPr>
              <a:t>, P.J.M., 2008. </a:t>
            </a:r>
            <a:r>
              <a:rPr lang="fr-BE" dirty="0" err="1" smtClean="0">
                <a:effectLst/>
              </a:rPr>
              <a:t>Ch</a:t>
            </a:r>
            <a:r>
              <a:rPr lang="fr-BE" dirty="0" smtClean="0">
                <a:effectLst/>
              </a:rPr>
              <a:t> 10 - </a:t>
            </a:r>
            <a:r>
              <a:rPr lang="fr-BE" dirty="0" err="1" smtClean="0">
                <a:effectLst/>
              </a:rPr>
              <a:t>Pathogen</a:t>
            </a:r>
            <a:r>
              <a:rPr lang="fr-BE" dirty="0" smtClean="0">
                <a:effectLst/>
              </a:rPr>
              <a:t> </a:t>
            </a:r>
            <a:r>
              <a:rPr lang="fr-BE" dirty="0" err="1" smtClean="0">
                <a:effectLst/>
              </a:rPr>
              <a:t>detection</a:t>
            </a:r>
            <a:r>
              <a:rPr lang="fr-BE" dirty="0" smtClean="0">
                <a:effectLst/>
              </a:rPr>
              <a:t> and management </a:t>
            </a:r>
            <a:r>
              <a:rPr lang="fr-BE" dirty="0" err="1" smtClean="0">
                <a:effectLst/>
              </a:rPr>
              <a:t>strategies</a:t>
            </a:r>
            <a:r>
              <a:rPr lang="fr-BE" dirty="0" smtClean="0">
                <a:effectLst/>
              </a:rPr>
              <a:t> in </a:t>
            </a:r>
            <a:r>
              <a:rPr lang="fr-BE" dirty="0" err="1" smtClean="0">
                <a:effectLst/>
              </a:rPr>
              <a:t>soilless</a:t>
            </a:r>
            <a:r>
              <a:rPr lang="fr-BE" dirty="0" smtClean="0">
                <a:effectLst/>
              </a:rPr>
              <a:t> plant </a:t>
            </a:r>
            <a:r>
              <a:rPr lang="fr-BE" dirty="0" err="1" smtClean="0">
                <a:effectLst/>
              </a:rPr>
              <a:t>growing</a:t>
            </a:r>
            <a:r>
              <a:rPr lang="fr-BE" dirty="0" smtClean="0">
                <a:effectLst/>
              </a:rPr>
              <a:t> </a:t>
            </a:r>
            <a:r>
              <a:rPr lang="fr-BE" dirty="0" err="1" smtClean="0">
                <a:effectLst/>
              </a:rPr>
              <a:t>systemInteraction</a:t>
            </a:r>
            <a:r>
              <a:rPr lang="fr-BE" dirty="0" smtClean="0">
                <a:effectLst/>
              </a:rPr>
              <a:t> </a:t>
            </a:r>
            <a:r>
              <a:rPr lang="fr-BE" dirty="0" err="1" smtClean="0">
                <a:effectLst/>
              </a:rPr>
              <a:t>Between</a:t>
            </a:r>
            <a:r>
              <a:rPr lang="fr-BE" dirty="0" smtClean="0">
                <a:effectLst/>
              </a:rPr>
              <a:t> </a:t>
            </a:r>
            <a:r>
              <a:rPr lang="fr-BE" dirty="0" err="1" smtClean="0">
                <a:effectLst/>
              </a:rPr>
              <a:t>Growing</a:t>
            </a:r>
            <a:r>
              <a:rPr lang="fr-BE" dirty="0" smtClean="0">
                <a:effectLst/>
              </a:rPr>
              <a:t> </a:t>
            </a:r>
            <a:r>
              <a:rPr lang="fr-BE" dirty="0" err="1" smtClean="0">
                <a:effectLst/>
              </a:rPr>
              <a:t>Systems</a:t>
            </a:r>
            <a:r>
              <a:rPr lang="fr-BE" dirty="0" smtClean="0">
                <a:effectLst/>
              </a:rPr>
              <a:t>. In </a:t>
            </a:r>
            <a:r>
              <a:rPr lang="fr-BE" i="1" dirty="0" err="1" smtClean="0">
                <a:effectLst/>
              </a:rPr>
              <a:t>Soilless</a:t>
            </a:r>
            <a:r>
              <a:rPr lang="fr-BE" i="1" dirty="0" smtClean="0">
                <a:effectLst/>
              </a:rPr>
              <a:t> Culture: Theory and Practice</a:t>
            </a:r>
            <a:r>
              <a:rPr lang="fr-BE" dirty="0" smtClean="0">
                <a:effectLst/>
              </a:rPr>
              <a:t>. Elsevier B.V., pp. 425–457. </a:t>
            </a:r>
            <a:r>
              <a:rPr lang="fr-BE" dirty="0" err="1" smtClean="0">
                <a:effectLst/>
              </a:rPr>
              <a:t>Available</a:t>
            </a:r>
            <a:r>
              <a:rPr lang="fr-BE" dirty="0" smtClean="0">
                <a:effectLst/>
              </a:rPr>
              <a:t> at: http://dx.doi.org/10.1016/B978-0-444-52975-6.50012-5.</a:t>
            </a:r>
          </a:p>
          <a:p>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BE" dirty="0" smtClean="0">
                <a:effectLst/>
              </a:rPr>
              <a:t>P 490!! Maher, M., Prasad, M. &amp; </a:t>
            </a:r>
            <a:r>
              <a:rPr lang="fr-BE" dirty="0" err="1" smtClean="0">
                <a:effectLst/>
              </a:rPr>
              <a:t>Raviv</a:t>
            </a:r>
            <a:r>
              <a:rPr lang="fr-BE" dirty="0" smtClean="0">
                <a:effectLst/>
              </a:rPr>
              <a:t>, M., 2008. </a:t>
            </a:r>
            <a:r>
              <a:rPr lang="fr-BE" dirty="0" err="1" smtClean="0">
                <a:effectLst/>
              </a:rPr>
              <a:t>Ch</a:t>
            </a:r>
            <a:r>
              <a:rPr lang="fr-BE" dirty="0" smtClean="0">
                <a:effectLst/>
              </a:rPr>
              <a:t> 11 - </a:t>
            </a:r>
            <a:r>
              <a:rPr lang="fr-BE" dirty="0" err="1" smtClean="0">
                <a:effectLst/>
              </a:rPr>
              <a:t>Organic</a:t>
            </a:r>
            <a:r>
              <a:rPr lang="fr-BE" dirty="0" smtClean="0">
                <a:effectLst/>
              </a:rPr>
              <a:t> </a:t>
            </a:r>
            <a:r>
              <a:rPr lang="fr-BE" dirty="0" err="1" smtClean="0">
                <a:effectLst/>
              </a:rPr>
              <a:t>soilless</a:t>
            </a:r>
            <a:r>
              <a:rPr lang="fr-BE" dirty="0" smtClean="0">
                <a:effectLst/>
              </a:rPr>
              <a:t> media components. In </a:t>
            </a:r>
            <a:r>
              <a:rPr lang="fr-BE" i="1" dirty="0" err="1" smtClean="0">
                <a:effectLst/>
              </a:rPr>
              <a:t>Soilless</a:t>
            </a:r>
            <a:r>
              <a:rPr lang="fr-BE" i="1" dirty="0" smtClean="0">
                <a:effectLst/>
              </a:rPr>
              <a:t> Culture: Theory and Practice</a:t>
            </a:r>
            <a:r>
              <a:rPr lang="fr-BE" dirty="0" smtClean="0">
                <a:effectLst/>
              </a:rPr>
              <a:t>. Elsevier B.V., pp. 459–504. </a:t>
            </a:r>
            <a:r>
              <a:rPr lang="fr-BE" dirty="0" err="1" smtClean="0">
                <a:effectLst/>
              </a:rPr>
              <a:t>Available</a:t>
            </a:r>
            <a:r>
              <a:rPr lang="fr-BE" dirty="0" smtClean="0">
                <a:effectLst/>
              </a:rPr>
              <a:t> at: http://dx.doi.org/10.1016/B978-0-444-52975-6.50013-7.</a:t>
            </a:r>
          </a:p>
          <a:p>
            <a:endParaRPr lang="fr-BE" sz="1200" kern="1200" dirty="0">
              <a:solidFill>
                <a:schemeClr val="tx1"/>
              </a:solidFill>
              <a:effectLst/>
              <a:latin typeface="+mn-lt"/>
              <a:ea typeface="+mn-ea"/>
              <a:cs typeface="+mn-cs"/>
            </a:endParaRPr>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8300">
                <a:solidFill>
                  <a:schemeClr val="tx1"/>
                </a:solidFill>
                <a:latin typeface="Arial" charset="0"/>
                <a:cs typeface="Arial" charset="0"/>
              </a:defRPr>
            </a:lvl1pPr>
            <a:lvl2pPr marL="741852" indent="-285328" eaLnBrk="0" hangingPunct="0">
              <a:defRPr sz="8300">
                <a:solidFill>
                  <a:schemeClr val="tx1"/>
                </a:solidFill>
                <a:latin typeface="Arial" charset="0"/>
                <a:cs typeface="Arial" charset="0"/>
              </a:defRPr>
            </a:lvl2pPr>
            <a:lvl3pPr marL="1141310" indent="-228262" eaLnBrk="0" hangingPunct="0">
              <a:defRPr sz="8300">
                <a:solidFill>
                  <a:schemeClr val="tx1"/>
                </a:solidFill>
                <a:latin typeface="Arial" charset="0"/>
                <a:cs typeface="Arial" charset="0"/>
              </a:defRPr>
            </a:lvl3pPr>
            <a:lvl4pPr marL="1597834" indent="-228262" eaLnBrk="0" hangingPunct="0">
              <a:defRPr sz="8300">
                <a:solidFill>
                  <a:schemeClr val="tx1"/>
                </a:solidFill>
                <a:latin typeface="Arial" charset="0"/>
                <a:cs typeface="Arial" charset="0"/>
              </a:defRPr>
            </a:lvl4pPr>
            <a:lvl5pPr marL="2054359" indent="-228262" eaLnBrk="0" hangingPunct="0">
              <a:defRPr sz="8300">
                <a:solidFill>
                  <a:schemeClr val="tx1"/>
                </a:solidFill>
                <a:latin typeface="Arial" charset="0"/>
                <a:cs typeface="Arial" charset="0"/>
              </a:defRPr>
            </a:lvl5pPr>
            <a:lvl6pPr marL="2510884" indent="-228262" defTabSz="4208583" eaLnBrk="0" fontAlgn="base" hangingPunct="0">
              <a:spcBef>
                <a:spcPct val="0"/>
              </a:spcBef>
              <a:spcAft>
                <a:spcPct val="0"/>
              </a:spcAft>
              <a:defRPr sz="8300">
                <a:solidFill>
                  <a:schemeClr val="tx1"/>
                </a:solidFill>
                <a:latin typeface="Arial" charset="0"/>
                <a:cs typeface="Arial" charset="0"/>
              </a:defRPr>
            </a:lvl6pPr>
            <a:lvl7pPr marL="2967407" indent="-228262" defTabSz="4208583" eaLnBrk="0" fontAlgn="base" hangingPunct="0">
              <a:spcBef>
                <a:spcPct val="0"/>
              </a:spcBef>
              <a:spcAft>
                <a:spcPct val="0"/>
              </a:spcAft>
              <a:defRPr sz="8300">
                <a:solidFill>
                  <a:schemeClr val="tx1"/>
                </a:solidFill>
                <a:latin typeface="Arial" charset="0"/>
                <a:cs typeface="Arial" charset="0"/>
              </a:defRPr>
            </a:lvl7pPr>
            <a:lvl8pPr marL="3423932" indent="-228262" defTabSz="4208583" eaLnBrk="0" fontAlgn="base" hangingPunct="0">
              <a:spcBef>
                <a:spcPct val="0"/>
              </a:spcBef>
              <a:spcAft>
                <a:spcPct val="0"/>
              </a:spcAft>
              <a:defRPr sz="8300">
                <a:solidFill>
                  <a:schemeClr val="tx1"/>
                </a:solidFill>
                <a:latin typeface="Arial" charset="0"/>
                <a:cs typeface="Arial" charset="0"/>
              </a:defRPr>
            </a:lvl8pPr>
            <a:lvl9pPr marL="3880456" indent="-228262" defTabSz="4208583" eaLnBrk="0" fontAlgn="base" hangingPunct="0">
              <a:spcBef>
                <a:spcPct val="0"/>
              </a:spcBef>
              <a:spcAft>
                <a:spcPct val="0"/>
              </a:spcAft>
              <a:defRPr sz="8300">
                <a:solidFill>
                  <a:schemeClr val="tx1"/>
                </a:solidFill>
                <a:latin typeface="Arial" charset="0"/>
                <a:cs typeface="Arial" charset="0"/>
              </a:defRPr>
            </a:lvl9pPr>
          </a:lstStyle>
          <a:p>
            <a:pPr eaLnBrk="1" hangingPunct="1"/>
            <a:fld id="{C40D71C2-89F6-4F8C-BCEC-266B3AD3CF44}" type="slidenum">
              <a:rPr lang="fr-BE" sz="1200"/>
              <a:pPr eaLnBrk="1" hangingPunct="1"/>
              <a:t>1</a:t>
            </a:fld>
            <a:endParaRPr lang="fr-B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395182" y="13421681"/>
            <a:ext cx="27145377" cy="9261158"/>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4790362" y="24483061"/>
            <a:ext cx="22355017" cy="11041379"/>
          </a:xfrm>
        </p:spPr>
        <p:txBody>
          <a:bodyPr/>
          <a:lstStyle>
            <a:lvl1pPr marL="0" indent="0" algn="ctr">
              <a:buNone/>
              <a:defRPr>
                <a:solidFill>
                  <a:schemeClr val="tx1">
                    <a:tint val="75000"/>
                  </a:schemeClr>
                </a:solidFill>
              </a:defRPr>
            </a:lvl1pPr>
            <a:lvl2pPr marL="2107783" indent="0" algn="ctr">
              <a:buNone/>
              <a:defRPr>
                <a:solidFill>
                  <a:schemeClr val="tx1">
                    <a:tint val="75000"/>
                  </a:schemeClr>
                </a:solidFill>
              </a:defRPr>
            </a:lvl2pPr>
            <a:lvl3pPr marL="4215567" indent="0" algn="ctr">
              <a:buNone/>
              <a:defRPr>
                <a:solidFill>
                  <a:schemeClr val="tx1">
                    <a:tint val="75000"/>
                  </a:schemeClr>
                </a:solidFill>
              </a:defRPr>
            </a:lvl3pPr>
            <a:lvl4pPr marL="6323350" indent="0" algn="ctr">
              <a:buNone/>
              <a:defRPr>
                <a:solidFill>
                  <a:schemeClr val="tx1">
                    <a:tint val="75000"/>
                  </a:schemeClr>
                </a:solidFill>
              </a:defRPr>
            </a:lvl4pPr>
            <a:lvl5pPr marL="8431134" indent="0" algn="ctr">
              <a:buNone/>
              <a:defRPr>
                <a:solidFill>
                  <a:schemeClr val="tx1">
                    <a:tint val="75000"/>
                  </a:schemeClr>
                </a:solidFill>
              </a:defRPr>
            </a:lvl5pPr>
            <a:lvl6pPr marL="10538917" indent="0" algn="ctr">
              <a:buNone/>
              <a:defRPr>
                <a:solidFill>
                  <a:schemeClr val="tx1">
                    <a:tint val="75000"/>
                  </a:schemeClr>
                </a:solidFill>
              </a:defRPr>
            </a:lvl6pPr>
            <a:lvl7pPr marL="12646701" indent="0" algn="ctr">
              <a:buNone/>
              <a:defRPr>
                <a:solidFill>
                  <a:schemeClr val="tx1">
                    <a:tint val="75000"/>
                  </a:schemeClr>
                </a:solidFill>
              </a:defRPr>
            </a:lvl7pPr>
            <a:lvl8pPr marL="14754484" indent="0" algn="ctr">
              <a:buNone/>
              <a:defRPr>
                <a:solidFill>
                  <a:schemeClr val="tx1">
                    <a:tint val="75000"/>
                  </a:schemeClr>
                </a:solidFill>
              </a:defRPr>
            </a:lvl8pPr>
            <a:lvl9pPr marL="16862268"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E617B1A0-63B9-4660-ADF7-829A4C2CA6A4}" type="datetimeFigureOut">
              <a:rPr lang="fr-BE"/>
              <a:pPr>
                <a:defRPr/>
              </a:pPr>
              <a:t>18-05-16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61D71891-B00A-4565-B3FA-7A9BEA673816}" type="slidenum">
              <a:rPr lang="fr-BE"/>
              <a:pPr>
                <a:defRPr/>
              </a:pPr>
              <a:t>‹N°›</a:t>
            </a:fld>
            <a:endParaRPr lang="fr-BE"/>
          </a:p>
        </p:txBody>
      </p:sp>
    </p:spTree>
    <p:extLst>
      <p:ext uri="{BB962C8B-B14F-4D97-AF65-F5344CB8AC3E}">
        <p14:creationId xmlns:p14="http://schemas.microsoft.com/office/powerpoint/2010/main" val="274645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150E4312-281A-4A3F-9594-F0DE46CA1A44}" type="datetimeFigureOut">
              <a:rPr lang="fr-BE"/>
              <a:pPr>
                <a:defRPr/>
              </a:pPr>
              <a:t>18-05-16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032B2F1C-5DF0-4B0B-87F2-4028F0C79428}" type="slidenum">
              <a:rPr lang="fr-BE"/>
              <a:pPr>
                <a:defRPr/>
              </a:pPr>
              <a:t>‹N°›</a:t>
            </a:fld>
            <a:endParaRPr lang="fr-BE"/>
          </a:p>
        </p:txBody>
      </p:sp>
    </p:spTree>
    <p:extLst>
      <p:ext uri="{BB962C8B-B14F-4D97-AF65-F5344CB8AC3E}">
        <p14:creationId xmlns:p14="http://schemas.microsoft.com/office/powerpoint/2010/main" val="342296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3153412" y="1730223"/>
            <a:ext cx="7185541" cy="36864608"/>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1596789" y="1730223"/>
            <a:ext cx="21024361" cy="3686460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465CB6AF-381C-47A5-895C-5197F85B5E74}" type="datetimeFigureOut">
              <a:rPr lang="fr-BE"/>
              <a:pPr>
                <a:defRPr/>
              </a:pPr>
              <a:t>18-05-16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02044D95-5B26-49D4-9D7E-C657B8B29DFE}" type="slidenum">
              <a:rPr lang="fr-BE"/>
              <a:pPr>
                <a:defRPr/>
              </a:pPr>
              <a:t>‹N°›</a:t>
            </a:fld>
            <a:endParaRPr lang="fr-BE"/>
          </a:p>
        </p:txBody>
      </p:sp>
    </p:spTree>
    <p:extLst>
      <p:ext uri="{BB962C8B-B14F-4D97-AF65-F5344CB8AC3E}">
        <p14:creationId xmlns:p14="http://schemas.microsoft.com/office/powerpoint/2010/main" val="29934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511FB588-72AD-4DCF-A591-3A834729E02C}" type="datetimeFigureOut">
              <a:rPr lang="fr-BE"/>
              <a:pPr>
                <a:defRPr/>
              </a:pPr>
              <a:t>18-05-16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8D39268E-860D-4A29-BF06-053D01DAC51A}" type="slidenum">
              <a:rPr lang="fr-BE"/>
              <a:pPr>
                <a:defRPr/>
              </a:pPr>
              <a:t>‹N°›</a:t>
            </a:fld>
            <a:endParaRPr lang="fr-BE"/>
          </a:p>
        </p:txBody>
      </p:sp>
    </p:spTree>
    <p:extLst>
      <p:ext uri="{BB962C8B-B14F-4D97-AF65-F5344CB8AC3E}">
        <p14:creationId xmlns:p14="http://schemas.microsoft.com/office/powerpoint/2010/main" val="303503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22705" y="27763474"/>
            <a:ext cx="27145377" cy="8581072"/>
          </a:xfrm>
        </p:spPr>
        <p:txBody>
          <a:bodyPr anchor="t"/>
          <a:lstStyle>
            <a:lvl1pPr algn="l">
              <a:defRPr sz="184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2522705" y="18312295"/>
            <a:ext cx="27145377" cy="9451178"/>
          </a:xfrm>
        </p:spPr>
        <p:txBody>
          <a:bodyPr anchor="b"/>
          <a:lstStyle>
            <a:lvl1pPr marL="0" indent="0">
              <a:buNone/>
              <a:defRPr sz="9200">
                <a:solidFill>
                  <a:schemeClr val="tx1">
                    <a:tint val="75000"/>
                  </a:schemeClr>
                </a:solidFill>
              </a:defRPr>
            </a:lvl1pPr>
            <a:lvl2pPr marL="2107783" indent="0">
              <a:buNone/>
              <a:defRPr sz="8300">
                <a:solidFill>
                  <a:schemeClr val="tx1">
                    <a:tint val="75000"/>
                  </a:schemeClr>
                </a:solidFill>
              </a:defRPr>
            </a:lvl2pPr>
            <a:lvl3pPr marL="4215567" indent="0">
              <a:buNone/>
              <a:defRPr sz="7400">
                <a:solidFill>
                  <a:schemeClr val="tx1">
                    <a:tint val="75000"/>
                  </a:schemeClr>
                </a:solidFill>
              </a:defRPr>
            </a:lvl3pPr>
            <a:lvl4pPr marL="6323350" indent="0">
              <a:buNone/>
              <a:defRPr sz="6500">
                <a:solidFill>
                  <a:schemeClr val="tx1">
                    <a:tint val="75000"/>
                  </a:schemeClr>
                </a:solidFill>
              </a:defRPr>
            </a:lvl4pPr>
            <a:lvl5pPr marL="8431134" indent="0">
              <a:buNone/>
              <a:defRPr sz="6500">
                <a:solidFill>
                  <a:schemeClr val="tx1">
                    <a:tint val="75000"/>
                  </a:schemeClr>
                </a:solidFill>
              </a:defRPr>
            </a:lvl5pPr>
            <a:lvl6pPr marL="10538917" indent="0">
              <a:buNone/>
              <a:defRPr sz="6500">
                <a:solidFill>
                  <a:schemeClr val="tx1">
                    <a:tint val="75000"/>
                  </a:schemeClr>
                </a:solidFill>
              </a:defRPr>
            </a:lvl6pPr>
            <a:lvl7pPr marL="12646701" indent="0">
              <a:buNone/>
              <a:defRPr sz="6500">
                <a:solidFill>
                  <a:schemeClr val="tx1">
                    <a:tint val="75000"/>
                  </a:schemeClr>
                </a:solidFill>
              </a:defRPr>
            </a:lvl7pPr>
            <a:lvl8pPr marL="14754484" indent="0">
              <a:buNone/>
              <a:defRPr sz="6500">
                <a:solidFill>
                  <a:schemeClr val="tx1">
                    <a:tint val="75000"/>
                  </a:schemeClr>
                </a:solidFill>
              </a:defRPr>
            </a:lvl8pPr>
            <a:lvl9pPr marL="16862268" indent="0">
              <a:buNone/>
              <a:defRPr sz="65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4EFA586-473B-4AD4-9132-F5AA3E497F32}" type="datetimeFigureOut">
              <a:rPr lang="fr-BE"/>
              <a:pPr>
                <a:defRPr/>
              </a:pPr>
              <a:t>18-05-16</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0252E347-46E7-4A01-AA04-05D56FD1A119}" type="slidenum">
              <a:rPr lang="fr-BE"/>
              <a:pPr>
                <a:defRPr/>
              </a:pPr>
              <a:t>‹N°›</a:t>
            </a:fld>
            <a:endParaRPr lang="fr-BE"/>
          </a:p>
        </p:txBody>
      </p:sp>
    </p:spTree>
    <p:extLst>
      <p:ext uri="{BB962C8B-B14F-4D97-AF65-F5344CB8AC3E}">
        <p14:creationId xmlns:p14="http://schemas.microsoft.com/office/powerpoint/2010/main" val="164883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1596789" y="10081263"/>
            <a:ext cx="14104951" cy="28513567"/>
          </a:xfrm>
        </p:spPr>
        <p:txBody>
          <a:bodyPr/>
          <a:lstStyle>
            <a:lvl1pPr>
              <a:defRPr sz="12900"/>
            </a:lvl1pPr>
            <a:lvl2pPr>
              <a:defRPr sz="11100"/>
            </a:lvl2pPr>
            <a:lvl3pPr>
              <a:defRPr sz="9200"/>
            </a:lvl3pPr>
            <a:lvl4pPr>
              <a:defRPr sz="8300"/>
            </a:lvl4pPr>
            <a:lvl5pPr>
              <a:defRPr sz="8300"/>
            </a:lvl5pPr>
            <a:lvl6pPr>
              <a:defRPr sz="8300"/>
            </a:lvl6pPr>
            <a:lvl7pPr>
              <a:defRPr sz="8300"/>
            </a:lvl7pPr>
            <a:lvl8pPr>
              <a:defRPr sz="8300"/>
            </a:lvl8pPr>
            <a:lvl9pPr>
              <a:defRPr sz="8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6234002" y="10081263"/>
            <a:ext cx="14104951" cy="28513567"/>
          </a:xfrm>
        </p:spPr>
        <p:txBody>
          <a:bodyPr/>
          <a:lstStyle>
            <a:lvl1pPr>
              <a:defRPr sz="12900"/>
            </a:lvl1pPr>
            <a:lvl2pPr>
              <a:defRPr sz="11100"/>
            </a:lvl2pPr>
            <a:lvl3pPr>
              <a:defRPr sz="9200"/>
            </a:lvl3pPr>
            <a:lvl4pPr>
              <a:defRPr sz="8300"/>
            </a:lvl4pPr>
            <a:lvl5pPr>
              <a:defRPr sz="8300"/>
            </a:lvl5pPr>
            <a:lvl6pPr>
              <a:defRPr sz="8300"/>
            </a:lvl6pPr>
            <a:lvl7pPr>
              <a:defRPr sz="8300"/>
            </a:lvl7pPr>
            <a:lvl8pPr>
              <a:defRPr sz="8300"/>
            </a:lvl8pPr>
            <a:lvl9pPr>
              <a:defRPr sz="8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57D95DD2-6F4E-40A9-96E0-21162D1D50FD}" type="datetimeFigureOut">
              <a:rPr lang="fr-BE"/>
              <a:pPr>
                <a:defRPr/>
              </a:pPr>
              <a:t>18-05-16</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4488B27-7334-45D5-997B-F9DB76EF3730}" type="slidenum">
              <a:rPr lang="fr-BE"/>
              <a:pPr>
                <a:defRPr/>
              </a:pPr>
              <a:t>‹N°›</a:t>
            </a:fld>
            <a:endParaRPr lang="fr-BE"/>
          </a:p>
        </p:txBody>
      </p:sp>
    </p:spTree>
    <p:extLst>
      <p:ext uri="{BB962C8B-B14F-4D97-AF65-F5344CB8AC3E}">
        <p14:creationId xmlns:p14="http://schemas.microsoft.com/office/powerpoint/2010/main" val="331903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1596789" y="9671212"/>
            <a:ext cx="14110497" cy="4030500"/>
          </a:xfrm>
        </p:spPr>
        <p:txBody>
          <a:bodyPr anchor="b"/>
          <a:lstStyle>
            <a:lvl1pPr marL="0" indent="0">
              <a:buNone/>
              <a:defRPr sz="11100" b="1"/>
            </a:lvl1pPr>
            <a:lvl2pPr marL="2107783" indent="0">
              <a:buNone/>
              <a:defRPr sz="9200" b="1"/>
            </a:lvl2pPr>
            <a:lvl3pPr marL="4215567" indent="0">
              <a:buNone/>
              <a:defRPr sz="8300" b="1"/>
            </a:lvl3pPr>
            <a:lvl4pPr marL="6323350" indent="0">
              <a:buNone/>
              <a:defRPr sz="7400" b="1"/>
            </a:lvl4pPr>
            <a:lvl5pPr marL="8431134" indent="0">
              <a:buNone/>
              <a:defRPr sz="7400" b="1"/>
            </a:lvl5pPr>
            <a:lvl6pPr marL="10538917" indent="0">
              <a:buNone/>
              <a:defRPr sz="7400" b="1"/>
            </a:lvl6pPr>
            <a:lvl7pPr marL="12646701" indent="0">
              <a:buNone/>
              <a:defRPr sz="7400" b="1"/>
            </a:lvl7pPr>
            <a:lvl8pPr marL="14754484" indent="0">
              <a:buNone/>
              <a:defRPr sz="7400" b="1"/>
            </a:lvl8pPr>
            <a:lvl9pPr marL="16862268" indent="0">
              <a:buNone/>
              <a:defRPr sz="74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96789" y="13701713"/>
            <a:ext cx="14110497" cy="24893114"/>
          </a:xfrm>
        </p:spPr>
        <p:txBody>
          <a:bodyPr/>
          <a:lstStyle>
            <a:lvl1pPr>
              <a:defRPr sz="111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6222913" y="9671212"/>
            <a:ext cx="14116040" cy="4030500"/>
          </a:xfrm>
        </p:spPr>
        <p:txBody>
          <a:bodyPr anchor="b"/>
          <a:lstStyle>
            <a:lvl1pPr marL="0" indent="0">
              <a:buNone/>
              <a:defRPr sz="11100" b="1"/>
            </a:lvl1pPr>
            <a:lvl2pPr marL="2107783" indent="0">
              <a:buNone/>
              <a:defRPr sz="9200" b="1"/>
            </a:lvl2pPr>
            <a:lvl3pPr marL="4215567" indent="0">
              <a:buNone/>
              <a:defRPr sz="8300" b="1"/>
            </a:lvl3pPr>
            <a:lvl4pPr marL="6323350" indent="0">
              <a:buNone/>
              <a:defRPr sz="7400" b="1"/>
            </a:lvl4pPr>
            <a:lvl5pPr marL="8431134" indent="0">
              <a:buNone/>
              <a:defRPr sz="7400" b="1"/>
            </a:lvl5pPr>
            <a:lvl6pPr marL="10538917" indent="0">
              <a:buNone/>
              <a:defRPr sz="7400" b="1"/>
            </a:lvl6pPr>
            <a:lvl7pPr marL="12646701" indent="0">
              <a:buNone/>
              <a:defRPr sz="7400" b="1"/>
            </a:lvl7pPr>
            <a:lvl8pPr marL="14754484" indent="0">
              <a:buNone/>
              <a:defRPr sz="7400" b="1"/>
            </a:lvl8pPr>
            <a:lvl9pPr marL="16862268" indent="0">
              <a:buNone/>
              <a:defRPr sz="74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6222913" y="13701713"/>
            <a:ext cx="14116040" cy="24893114"/>
          </a:xfrm>
        </p:spPr>
        <p:txBody>
          <a:bodyPr/>
          <a:lstStyle>
            <a:lvl1pPr>
              <a:defRPr sz="111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A6EBED4F-460C-42E7-80C6-F0F2DEFA53BC}" type="datetimeFigureOut">
              <a:rPr lang="fr-BE"/>
              <a:pPr>
                <a:defRPr/>
              </a:pPr>
              <a:t>18-05-16</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515F1517-9169-4E02-877D-E8169B8F2EC9}" type="slidenum">
              <a:rPr lang="fr-BE"/>
              <a:pPr>
                <a:defRPr/>
              </a:pPr>
              <a:t>‹N°›</a:t>
            </a:fld>
            <a:endParaRPr lang="fr-BE"/>
          </a:p>
        </p:txBody>
      </p:sp>
    </p:spTree>
    <p:extLst>
      <p:ext uri="{BB962C8B-B14F-4D97-AF65-F5344CB8AC3E}">
        <p14:creationId xmlns:p14="http://schemas.microsoft.com/office/powerpoint/2010/main" val="71902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F1B93807-EB18-43BE-98E3-7EFFEE691317}" type="datetimeFigureOut">
              <a:rPr lang="fr-BE"/>
              <a:pPr>
                <a:defRPr/>
              </a:pPr>
              <a:t>18-05-16</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CF7BBC2A-6B2F-467D-95FD-EF39F09E54ED}" type="slidenum">
              <a:rPr lang="fr-BE"/>
              <a:pPr>
                <a:defRPr/>
              </a:pPr>
              <a:t>‹N°›</a:t>
            </a:fld>
            <a:endParaRPr lang="fr-BE"/>
          </a:p>
        </p:txBody>
      </p:sp>
    </p:spTree>
    <p:extLst>
      <p:ext uri="{BB962C8B-B14F-4D97-AF65-F5344CB8AC3E}">
        <p14:creationId xmlns:p14="http://schemas.microsoft.com/office/powerpoint/2010/main" val="142867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AE34CFC-1BFE-409D-A154-01FBBE9CF9AB}" type="datetimeFigureOut">
              <a:rPr lang="fr-BE"/>
              <a:pPr>
                <a:defRPr/>
              </a:pPr>
              <a:t>18-05-16</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7AB72012-1B0D-4662-AACB-71CB106C4912}" type="slidenum">
              <a:rPr lang="fr-BE"/>
              <a:pPr>
                <a:defRPr/>
              </a:pPr>
              <a:t>‹N°›</a:t>
            </a:fld>
            <a:endParaRPr lang="fr-BE"/>
          </a:p>
        </p:txBody>
      </p:sp>
    </p:spTree>
    <p:extLst>
      <p:ext uri="{BB962C8B-B14F-4D97-AF65-F5344CB8AC3E}">
        <p14:creationId xmlns:p14="http://schemas.microsoft.com/office/powerpoint/2010/main" val="231333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96789" y="1720215"/>
            <a:ext cx="10506638" cy="7320915"/>
          </a:xfrm>
        </p:spPr>
        <p:txBody>
          <a:bodyPr anchor="b"/>
          <a:lstStyle>
            <a:lvl1pPr algn="l">
              <a:defRPr sz="9200" b="1"/>
            </a:lvl1pPr>
          </a:lstStyle>
          <a:p>
            <a:r>
              <a:rPr lang="fr-FR" smtClean="0"/>
              <a:t>Cliquez pour modifier le style du titre</a:t>
            </a:r>
            <a:endParaRPr lang="fr-BE"/>
          </a:p>
        </p:txBody>
      </p:sp>
      <p:sp>
        <p:nvSpPr>
          <p:cNvPr id="3" name="Espace réservé du contenu 2"/>
          <p:cNvSpPr>
            <a:spLocks noGrp="1"/>
          </p:cNvSpPr>
          <p:nvPr>
            <p:ph idx="1"/>
          </p:nvPr>
        </p:nvSpPr>
        <p:spPr>
          <a:xfrm>
            <a:off x="12485988" y="1720218"/>
            <a:ext cx="17852965" cy="36874612"/>
          </a:xfrm>
        </p:spPr>
        <p:txBody>
          <a:bodyPr/>
          <a:lstStyle>
            <a:lvl1pPr>
              <a:defRPr sz="14800"/>
            </a:lvl1pPr>
            <a:lvl2pPr>
              <a:defRPr sz="12900"/>
            </a:lvl2pPr>
            <a:lvl3pPr>
              <a:defRPr sz="11100"/>
            </a:lvl3pPr>
            <a:lvl4pPr>
              <a:defRPr sz="9200"/>
            </a:lvl4pPr>
            <a:lvl5pPr>
              <a:defRPr sz="9200"/>
            </a:lvl5pPr>
            <a:lvl6pPr>
              <a:defRPr sz="9200"/>
            </a:lvl6pPr>
            <a:lvl7pPr>
              <a:defRPr sz="9200"/>
            </a:lvl7pPr>
            <a:lvl8pPr>
              <a:defRPr sz="9200"/>
            </a:lvl8pPr>
            <a:lvl9pPr>
              <a:defRPr sz="9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596789" y="9041133"/>
            <a:ext cx="10506638" cy="29553696"/>
          </a:xfrm>
        </p:spPr>
        <p:txBody>
          <a:bodyPr/>
          <a:lstStyle>
            <a:lvl1pPr marL="0" indent="0">
              <a:buNone/>
              <a:defRPr sz="6500"/>
            </a:lvl1pPr>
            <a:lvl2pPr marL="2107783" indent="0">
              <a:buNone/>
              <a:defRPr sz="5500"/>
            </a:lvl2pPr>
            <a:lvl3pPr marL="4215567" indent="0">
              <a:buNone/>
              <a:defRPr sz="4600"/>
            </a:lvl3pPr>
            <a:lvl4pPr marL="6323350" indent="0">
              <a:buNone/>
              <a:defRPr sz="4100"/>
            </a:lvl4pPr>
            <a:lvl5pPr marL="8431134" indent="0">
              <a:buNone/>
              <a:defRPr sz="4100"/>
            </a:lvl5pPr>
            <a:lvl6pPr marL="10538917" indent="0">
              <a:buNone/>
              <a:defRPr sz="4100"/>
            </a:lvl6pPr>
            <a:lvl7pPr marL="12646701" indent="0">
              <a:buNone/>
              <a:defRPr sz="4100"/>
            </a:lvl7pPr>
            <a:lvl8pPr marL="14754484" indent="0">
              <a:buNone/>
              <a:defRPr sz="4100"/>
            </a:lvl8pPr>
            <a:lvl9pPr marL="16862268" indent="0">
              <a:buNone/>
              <a:defRPr sz="41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704F9B1-A7EE-480D-B14D-AEFCC966AC06}" type="datetimeFigureOut">
              <a:rPr lang="fr-BE"/>
              <a:pPr>
                <a:defRPr/>
              </a:pPr>
              <a:t>18-05-16</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CCD23A0D-02D9-4159-B98D-93EAA1571EDF}" type="slidenum">
              <a:rPr lang="fr-BE"/>
              <a:pPr>
                <a:defRPr/>
              </a:pPr>
              <a:t>‹N°›</a:t>
            </a:fld>
            <a:endParaRPr lang="fr-BE"/>
          </a:p>
        </p:txBody>
      </p:sp>
    </p:spTree>
    <p:extLst>
      <p:ext uri="{BB962C8B-B14F-4D97-AF65-F5344CB8AC3E}">
        <p14:creationId xmlns:p14="http://schemas.microsoft.com/office/powerpoint/2010/main" val="394667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59630" y="30243781"/>
            <a:ext cx="19161443" cy="3570449"/>
          </a:xfrm>
        </p:spPr>
        <p:txBody>
          <a:bodyPr anchor="b"/>
          <a:lstStyle>
            <a:lvl1pPr algn="l">
              <a:defRPr sz="92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6259630" y="3860483"/>
            <a:ext cx="19161443" cy="25923240"/>
          </a:xfrm>
        </p:spPr>
        <p:txBody>
          <a:bodyPr rtlCol="0">
            <a:normAutofit/>
          </a:bodyPr>
          <a:lstStyle>
            <a:lvl1pPr marL="0" indent="0">
              <a:buNone/>
              <a:defRPr sz="14800"/>
            </a:lvl1pPr>
            <a:lvl2pPr marL="2107783" indent="0">
              <a:buNone/>
              <a:defRPr sz="12900"/>
            </a:lvl2pPr>
            <a:lvl3pPr marL="4215567" indent="0">
              <a:buNone/>
              <a:defRPr sz="11100"/>
            </a:lvl3pPr>
            <a:lvl4pPr marL="6323350" indent="0">
              <a:buNone/>
              <a:defRPr sz="9200"/>
            </a:lvl4pPr>
            <a:lvl5pPr marL="8431134" indent="0">
              <a:buNone/>
              <a:defRPr sz="9200"/>
            </a:lvl5pPr>
            <a:lvl6pPr marL="10538917" indent="0">
              <a:buNone/>
              <a:defRPr sz="9200"/>
            </a:lvl6pPr>
            <a:lvl7pPr marL="12646701" indent="0">
              <a:buNone/>
              <a:defRPr sz="9200"/>
            </a:lvl7pPr>
            <a:lvl8pPr marL="14754484" indent="0">
              <a:buNone/>
              <a:defRPr sz="9200"/>
            </a:lvl8pPr>
            <a:lvl9pPr marL="16862268" indent="0">
              <a:buNone/>
              <a:defRPr sz="9200"/>
            </a:lvl9pPr>
          </a:lstStyle>
          <a:p>
            <a:pPr lvl="0"/>
            <a:endParaRPr lang="fr-BE" noProof="0" smtClean="0"/>
          </a:p>
        </p:txBody>
      </p:sp>
      <p:sp>
        <p:nvSpPr>
          <p:cNvPr id="4" name="Espace réservé du texte 3"/>
          <p:cNvSpPr>
            <a:spLocks noGrp="1"/>
          </p:cNvSpPr>
          <p:nvPr>
            <p:ph type="body" sz="half" idx="2"/>
          </p:nvPr>
        </p:nvSpPr>
        <p:spPr>
          <a:xfrm>
            <a:off x="6259630" y="33814231"/>
            <a:ext cx="19161443" cy="5070631"/>
          </a:xfrm>
        </p:spPr>
        <p:txBody>
          <a:bodyPr/>
          <a:lstStyle>
            <a:lvl1pPr marL="0" indent="0">
              <a:buNone/>
              <a:defRPr sz="6500"/>
            </a:lvl1pPr>
            <a:lvl2pPr marL="2107783" indent="0">
              <a:buNone/>
              <a:defRPr sz="5500"/>
            </a:lvl2pPr>
            <a:lvl3pPr marL="4215567" indent="0">
              <a:buNone/>
              <a:defRPr sz="4600"/>
            </a:lvl3pPr>
            <a:lvl4pPr marL="6323350" indent="0">
              <a:buNone/>
              <a:defRPr sz="4100"/>
            </a:lvl4pPr>
            <a:lvl5pPr marL="8431134" indent="0">
              <a:buNone/>
              <a:defRPr sz="4100"/>
            </a:lvl5pPr>
            <a:lvl6pPr marL="10538917" indent="0">
              <a:buNone/>
              <a:defRPr sz="4100"/>
            </a:lvl6pPr>
            <a:lvl7pPr marL="12646701" indent="0">
              <a:buNone/>
              <a:defRPr sz="4100"/>
            </a:lvl7pPr>
            <a:lvl8pPr marL="14754484" indent="0">
              <a:buNone/>
              <a:defRPr sz="4100"/>
            </a:lvl8pPr>
            <a:lvl9pPr marL="16862268" indent="0">
              <a:buNone/>
              <a:defRPr sz="41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CBD65AB-8F72-45F9-AEC3-5859AE9A8AD3}" type="datetimeFigureOut">
              <a:rPr lang="fr-BE"/>
              <a:pPr>
                <a:defRPr/>
              </a:pPr>
              <a:t>18-05-16</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CBBAC8B7-A7D4-42D5-A4A1-FA4E9446FA83}" type="slidenum">
              <a:rPr lang="fr-BE"/>
              <a:pPr>
                <a:defRPr/>
              </a:pPr>
              <a:t>‹N°›</a:t>
            </a:fld>
            <a:endParaRPr lang="fr-BE"/>
          </a:p>
        </p:txBody>
      </p:sp>
    </p:spTree>
    <p:extLst>
      <p:ext uri="{BB962C8B-B14F-4D97-AF65-F5344CB8AC3E}">
        <p14:creationId xmlns:p14="http://schemas.microsoft.com/office/powerpoint/2010/main" val="82993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597025" y="1730043"/>
            <a:ext cx="28741688" cy="720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1557" tIns="210778" rIns="421557" bIns="210778"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1597025" y="10082021"/>
            <a:ext cx="28741688" cy="2851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1557" tIns="210778" rIns="421557" bIns="21077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1597026" y="40045068"/>
            <a:ext cx="7451725" cy="2300636"/>
          </a:xfrm>
          <a:prstGeom prst="rect">
            <a:avLst/>
          </a:prstGeom>
        </p:spPr>
        <p:txBody>
          <a:bodyPr vert="horz" lIns="421557" tIns="210778" rIns="421557" bIns="210778" rtlCol="0" anchor="ctr"/>
          <a:lstStyle>
            <a:lvl1pPr algn="l" defTabSz="4215567" fontAlgn="auto">
              <a:spcBef>
                <a:spcPts val="0"/>
              </a:spcBef>
              <a:spcAft>
                <a:spcPts val="0"/>
              </a:spcAft>
              <a:defRPr sz="5500">
                <a:solidFill>
                  <a:schemeClr val="tx1">
                    <a:tint val="75000"/>
                  </a:schemeClr>
                </a:solidFill>
                <a:latin typeface="+mn-lt"/>
                <a:cs typeface="+mn-cs"/>
              </a:defRPr>
            </a:lvl1pPr>
          </a:lstStyle>
          <a:p>
            <a:pPr>
              <a:defRPr/>
            </a:pPr>
            <a:fld id="{82854DF8-20E1-4F02-9294-FB0604B3641E}" type="datetimeFigureOut">
              <a:rPr lang="fr-BE"/>
              <a:pPr>
                <a:defRPr/>
              </a:pPr>
              <a:t>18-05-16</a:t>
            </a:fld>
            <a:endParaRPr lang="fr-BE"/>
          </a:p>
        </p:txBody>
      </p:sp>
      <p:sp>
        <p:nvSpPr>
          <p:cNvPr id="5" name="Espace réservé du pied de page 4"/>
          <p:cNvSpPr>
            <a:spLocks noGrp="1"/>
          </p:cNvSpPr>
          <p:nvPr>
            <p:ph type="ftr" sz="quarter" idx="3"/>
          </p:nvPr>
        </p:nvSpPr>
        <p:spPr>
          <a:xfrm>
            <a:off x="10910888" y="40045068"/>
            <a:ext cx="10113962" cy="2300636"/>
          </a:xfrm>
          <a:prstGeom prst="rect">
            <a:avLst/>
          </a:prstGeom>
        </p:spPr>
        <p:txBody>
          <a:bodyPr vert="horz" lIns="421557" tIns="210778" rIns="421557" bIns="210778" rtlCol="0" anchor="ctr"/>
          <a:lstStyle>
            <a:lvl1pPr algn="ctr" defTabSz="4215567" fontAlgn="auto">
              <a:spcBef>
                <a:spcPts val="0"/>
              </a:spcBef>
              <a:spcAft>
                <a:spcPts val="0"/>
              </a:spcAft>
              <a:defRPr sz="55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22886989" y="40045068"/>
            <a:ext cx="7451725" cy="2300636"/>
          </a:xfrm>
          <a:prstGeom prst="rect">
            <a:avLst/>
          </a:prstGeom>
        </p:spPr>
        <p:txBody>
          <a:bodyPr vert="horz" lIns="421557" tIns="210778" rIns="421557" bIns="210778" rtlCol="0" anchor="ctr"/>
          <a:lstStyle>
            <a:lvl1pPr algn="r" defTabSz="4215567" fontAlgn="auto">
              <a:spcBef>
                <a:spcPts val="0"/>
              </a:spcBef>
              <a:spcAft>
                <a:spcPts val="0"/>
              </a:spcAft>
              <a:defRPr sz="5500">
                <a:solidFill>
                  <a:schemeClr val="tx1">
                    <a:tint val="75000"/>
                  </a:schemeClr>
                </a:solidFill>
                <a:latin typeface="+mn-lt"/>
                <a:cs typeface="+mn-cs"/>
              </a:defRPr>
            </a:lvl1pPr>
          </a:lstStyle>
          <a:p>
            <a:pPr>
              <a:defRPr/>
            </a:pPr>
            <a:fld id="{08D3F97D-FD36-4BED-B703-7874C2CF07B5}"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14813" rtl="0" eaLnBrk="0" fontAlgn="base" hangingPunct="0">
        <a:spcBef>
          <a:spcPct val="0"/>
        </a:spcBef>
        <a:spcAft>
          <a:spcPct val="0"/>
        </a:spcAft>
        <a:defRPr sz="20300" kern="1200">
          <a:solidFill>
            <a:schemeClr val="tx1"/>
          </a:solidFill>
          <a:latin typeface="+mj-lt"/>
          <a:ea typeface="+mj-ea"/>
          <a:cs typeface="+mj-cs"/>
        </a:defRPr>
      </a:lvl1pPr>
      <a:lvl2pPr algn="ctr" defTabSz="4214813" rtl="0" eaLnBrk="0" fontAlgn="base" hangingPunct="0">
        <a:spcBef>
          <a:spcPct val="0"/>
        </a:spcBef>
        <a:spcAft>
          <a:spcPct val="0"/>
        </a:spcAft>
        <a:defRPr sz="20300">
          <a:solidFill>
            <a:schemeClr val="tx1"/>
          </a:solidFill>
          <a:latin typeface="Calibri" pitchFamily="34" charset="0"/>
        </a:defRPr>
      </a:lvl2pPr>
      <a:lvl3pPr algn="ctr" defTabSz="4214813" rtl="0" eaLnBrk="0" fontAlgn="base" hangingPunct="0">
        <a:spcBef>
          <a:spcPct val="0"/>
        </a:spcBef>
        <a:spcAft>
          <a:spcPct val="0"/>
        </a:spcAft>
        <a:defRPr sz="20300">
          <a:solidFill>
            <a:schemeClr val="tx1"/>
          </a:solidFill>
          <a:latin typeface="Calibri" pitchFamily="34" charset="0"/>
        </a:defRPr>
      </a:lvl3pPr>
      <a:lvl4pPr algn="ctr" defTabSz="4214813" rtl="0" eaLnBrk="0" fontAlgn="base" hangingPunct="0">
        <a:spcBef>
          <a:spcPct val="0"/>
        </a:spcBef>
        <a:spcAft>
          <a:spcPct val="0"/>
        </a:spcAft>
        <a:defRPr sz="20300">
          <a:solidFill>
            <a:schemeClr val="tx1"/>
          </a:solidFill>
          <a:latin typeface="Calibri" pitchFamily="34" charset="0"/>
        </a:defRPr>
      </a:lvl4pPr>
      <a:lvl5pPr algn="ctr" defTabSz="4214813" rtl="0" eaLnBrk="0" fontAlgn="base" hangingPunct="0">
        <a:spcBef>
          <a:spcPct val="0"/>
        </a:spcBef>
        <a:spcAft>
          <a:spcPct val="0"/>
        </a:spcAft>
        <a:defRPr sz="20300">
          <a:solidFill>
            <a:schemeClr val="tx1"/>
          </a:solidFill>
          <a:latin typeface="Calibri" pitchFamily="34" charset="0"/>
        </a:defRPr>
      </a:lvl5pPr>
      <a:lvl6pPr marL="457200" algn="ctr" defTabSz="4214813" rtl="0" fontAlgn="base">
        <a:spcBef>
          <a:spcPct val="0"/>
        </a:spcBef>
        <a:spcAft>
          <a:spcPct val="0"/>
        </a:spcAft>
        <a:defRPr sz="20300">
          <a:solidFill>
            <a:schemeClr val="tx1"/>
          </a:solidFill>
          <a:latin typeface="Calibri" pitchFamily="34" charset="0"/>
        </a:defRPr>
      </a:lvl6pPr>
      <a:lvl7pPr marL="914400" algn="ctr" defTabSz="4214813" rtl="0" fontAlgn="base">
        <a:spcBef>
          <a:spcPct val="0"/>
        </a:spcBef>
        <a:spcAft>
          <a:spcPct val="0"/>
        </a:spcAft>
        <a:defRPr sz="20300">
          <a:solidFill>
            <a:schemeClr val="tx1"/>
          </a:solidFill>
          <a:latin typeface="Calibri" pitchFamily="34" charset="0"/>
        </a:defRPr>
      </a:lvl7pPr>
      <a:lvl8pPr marL="1371600" algn="ctr" defTabSz="4214813" rtl="0" fontAlgn="base">
        <a:spcBef>
          <a:spcPct val="0"/>
        </a:spcBef>
        <a:spcAft>
          <a:spcPct val="0"/>
        </a:spcAft>
        <a:defRPr sz="20300">
          <a:solidFill>
            <a:schemeClr val="tx1"/>
          </a:solidFill>
          <a:latin typeface="Calibri" pitchFamily="34" charset="0"/>
        </a:defRPr>
      </a:lvl8pPr>
      <a:lvl9pPr marL="1828800" algn="ctr" defTabSz="4214813" rtl="0" fontAlgn="base">
        <a:spcBef>
          <a:spcPct val="0"/>
        </a:spcBef>
        <a:spcAft>
          <a:spcPct val="0"/>
        </a:spcAft>
        <a:defRPr sz="20300">
          <a:solidFill>
            <a:schemeClr val="tx1"/>
          </a:solidFill>
          <a:latin typeface="Calibri" pitchFamily="34" charset="0"/>
        </a:defRPr>
      </a:lvl9pPr>
    </p:titleStyle>
    <p:bodyStyle>
      <a:lvl1pPr marL="1579563" indent="-1579563" algn="l" defTabSz="4214813" rtl="0" eaLnBrk="0" fontAlgn="base" hangingPunct="0">
        <a:spcBef>
          <a:spcPct val="20000"/>
        </a:spcBef>
        <a:spcAft>
          <a:spcPct val="0"/>
        </a:spcAft>
        <a:buFont typeface="Arial" charset="0"/>
        <a:buChar char="•"/>
        <a:defRPr sz="14800" kern="1200">
          <a:solidFill>
            <a:schemeClr val="tx1"/>
          </a:solidFill>
          <a:latin typeface="+mn-lt"/>
          <a:ea typeface="+mn-ea"/>
          <a:cs typeface="+mn-cs"/>
        </a:defRPr>
      </a:lvl1pPr>
      <a:lvl2pPr marL="3424238" indent="-1316038" algn="l" defTabSz="4214813" rtl="0" eaLnBrk="0" fontAlgn="base" hangingPunct="0">
        <a:spcBef>
          <a:spcPct val="20000"/>
        </a:spcBef>
        <a:spcAft>
          <a:spcPct val="0"/>
        </a:spcAft>
        <a:buFont typeface="Arial" charset="0"/>
        <a:buChar char="–"/>
        <a:defRPr sz="12900" kern="1200">
          <a:solidFill>
            <a:schemeClr val="tx1"/>
          </a:solidFill>
          <a:latin typeface="+mn-lt"/>
          <a:ea typeface="+mn-ea"/>
          <a:cs typeface="+mn-cs"/>
        </a:defRPr>
      </a:lvl2pPr>
      <a:lvl3pPr marL="5268913" indent="-1052513" algn="l" defTabSz="4214813" rtl="0" eaLnBrk="0" fontAlgn="base" hangingPunct="0">
        <a:spcBef>
          <a:spcPct val="20000"/>
        </a:spcBef>
        <a:spcAft>
          <a:spcPct val="0"/>
        </a:spcAft>
        <a:buFont typeface="Arial" charset="0"/>
        <a:buChar char="•"/>
        <a:defRPr sz="11100" kern="1200">
          <a:solidFill>
            <a:schemeClr val="tx1"/>
          </a:solidFill>
          <a:latin typeface="+mn-lt"/>
          <a:ea typeface="+mn-ea"/>
          <a:cs typeface="+mn-cs"/>
        </a:defRPr>
      </a:lvl3pPr>
      <a:lvl4pPr marL="7377113" indent="-1052513" algn="l" defTabSz="4214813" rtl="0" eaLnBrk="0" fontAlgn="base" hangingPunct="0">
        <a:spcBef>
          <a:spcPct val="20000"/>
        </a:spcBef>
        <a:spcAft>
          <a:spcPct val="0"/>
        </a:spcAft>
        <a:buFont typeface="Arial" charset="0"/>
        <a:buChar char="–"/>
        <a:defRPr sz="9200" kern="1200">
          <a:solidFill>
            <a:schemeClr val="tx1"/>
          </a:solidFill>
          <a:latin typeface="+mn-lt"/>
          <a:ea typeface="+mn-ea"/>
          <a:cs typeface="+mn-cs"/>
        </a:defRPr>
      </a:lvl4pPr>
      <a:lvl5pPr marL="9483725" indent="-1052513" algn="l" defTabSz="4214813" rtl="0" eaLnBrk="0" fontAlgn="base" hangingPunct="0">
        <a:spcBef>
          <a:spcPct val="20000"/>
        </a:spcBef>
        <a:spcAft>
          <a:spcPct val="0"/>
        </a:spcAft>
        <a:buFont typeface="Arial" charset="0"/>
        <a:buChar char="»"/>
        <a:defRPr sz="9200" kern="1200">
          <a:solidFill>
            <a:schemeClr val="tx1"/>
          </a:solidFill>
          <a:latin typeface="+mn-lt"/>
          <a:ea typeface="+mn-ea"/>
          <a:cs typeface="+mn-cs"/>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fr-FR"/>
      </a:defPPr>
      <a:lvl1pPr marL="0" algn="l" defTabSz="4215567" rtl="0" eaLnBrk="1" latinLnBrk="0" hangingPunct="1">
        <a:defRPr sz="8300" kern="1200">
          <a:solidFill>
            <a:schemeClr val="tx1"/>
          </a:solidFill>
          <a:latin typeface="+mn-lt"/>
          <a:ea typeface="+mn-ea"/>
          <a:cs typeface="+mn-cs"/>
        </a:defRPr>
      </a:lvl1pPr>
      <a:lvl2pPr marL="2107783" algn="l" defTabSz="4215567" rtl="0" eaLnBrk="1" latinLnBrk="0" hangingPunct="1">
        <a:defRPr sz="8300" kern="1200">
          <a:solidFill>
            <a:schemeClr val="tx1"/>
          </a:solidFill>
          <a:latin typeface="+mn-lt"/>
          <a:ea typeface="+mn-ea"/>
          <a:cs typeface="+mn-cs"/>
        </a:defRPr>
      </a:lvl2pPr>
      <a:lvl3pPr marL="4215567" algn="l" defTabSz="4215567" rtl="0" eaLnBrk="1" latinLnBrk="0" hangingPunct="1">
        <a:defRPr sz="8300" kern="1200">
          <a:solidFill>
            <a:schemeClr val="tx1"/>
          </a:solidFill>
          <a:latin typeface="+mn-lt"/>
          <a:ea typeface="+mn-ea"/>
          <a:cs typeface="+mn-cs"/>
        </a:defRPr>
      </a:lvl3pPr>
      <a:lvl4pPr marL="6323350" algn="l" defTabSz="4215567" rtl="0" eaLnBrk="1" latinLnBrk="0" hangingPunct="1">
        <a:defRPr sz="8300" kern="1200">
          <a:solidFill>
            <a:schemeClr val="tx1"/>
          </a:solidFill>
          <a:latin typeface="+mn-lt"/>
          <a:ea typeface="+mn-ea"/>
          <a:cs typeface="+mn-cs"/>
        </a:defRPr>
      </a:lvl4pPr>
      <a:lvl5pPr marL="8431134" algn="l" defTabSz="4215567" rtl="0" eaLnBrk="1" latinLnBrk="0" hangingPunct="1">
        <a:defRPr sz="8300" kern="1200">
          <a:solidFill>
            <a:schemeClr val="tx1"/>
          </a:solidFill>
          <a:latin typeface="+mn-lt"/>
          <a:ea typeface="+mn-ea"/>
          <a:cs typeface="+mn-cs"/>
        </a:defRPr>
      </a:lvl5pPr>
      <a:lvl6pPr marL="10538917" algn="l" defTabSz="4215567" rtl="0" eaLnBrk="1" latinLnBrk="0" hangingPunct="1">
        <a:defRPr sz="8300" kern="1200">
          <a:solidFill>
            <a:schemeClr val="tx1"/>
          </a:solidFill>
          <a:latin typeface="+mn-lt"/>
          <a:ea typeface="+mn-ea"/>
          <a:cs typeface="+mn-cs"/>
        </a:defRPr>
      </a:lvl6pPr>
      <a:lvl7pPr marL="12646701" algn="l" defTabSz="4215567" rtl="0" eaLnBrk="1" latinLnBrk="0" hangingPunct="1">
        <a:defRPr sz="8300" kern="1200">
          <a:solidFill>
            <a:schemeClr val="tx1"/>
          </a:solidFill>
          <a:latin typeface="+mn-lt"/>
          <a:ea typeface="+mn-ea"/>
          <a:cs typeface="+mn-cs"/>
        </a:defRPr>
      </a:lvl7pPr>
      <a:lvl8pPr marL="14754484" algn="l" defTabSz="4215567" rtl="0" eaLnBrk="1" latinLnBrk="0" hangingPunct="1">
        <a:defRPr sz="8300" kern="1200">
          <a:solidFill>
            <a:schemeClr val="tx1"/>
          </a:solidFill>
          <a:latin typeface="+mn-lt"/>
          <a:ea typeface="+mn-ea"/>
          <a:cs typeface="+mn-cs"/>
        </a:defRPr>
      </a:lvl8pPr>
      <a:lvl9pPr marL="16862268" algn="l" defTabSz="4215567"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8.png"/><Relationship Id="rId17" Type="http://schemas.microsoft.com/office/2007/relationships/hdphoto" Target="../media/hdphoto4.wdp"/><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5" descr="poster 87x125 ENG"/>
          <p:cNvPicPr>
            <a:picLocks noChangeAspect="1" noChangeArrowheads="1"/>
          </p:cNvPicPr>
          <p:nvPr/>
        </p:nvPicPr>
        <p:blipFill>
          <a:blip r:embed="rId3" cstate="print"/>
          <a:srcRect/>
          <a:stretch>
            <a:fillRect/>
          </a:stretch>
        </p:blipFill>
        <p:spPr bwMode="auto">
          <a:xfrm>
            <a:off x="0" y="300"/>
            <a:ext cx="31935738" cy="43205400"/>
          </a:xfrm>
          <a:prstGeom prst="rect">
            <a:avLst/>
          </a:prstGeom>
          <a:noFill/>
        </p:spPr>
      </p:pic>
      <p:sp>
        <p:nvSpPr>
          <p:cNvPr id="2" name="Titre 1"/>
          <p:cNvSpPr>
            <a:spLocks noGrp="1"/>
          </p:cNvSpPr>
          <p:nvPr>
            <p:ph type="ctrTitle"/>
          </p:nvPr>
        </p:nvSpPr>
        <p:spPr>
          <a:xfrm>
            <a:off x="307975" y="5040859"/>
            <a:ext cx="31285630" cy="3960441"/>
          </a:xfrm>
          <a:ln w="28575">
            <a:solidFill>
              <a:schemeClr val="bg1"/>
            </a:solidFill>
          </a:ln>
        </p:spPr>
        <p:txBody>
          <a:bodyPr rtlCol="0">
            <a:normAutofit fontScale="90000"/>
          </a:bodyPr>
          <a:lstStyle/>
          <a:p>
            <a:pPr>
              <a:defRPr/>
            </a:pPr>
            <a:r>
              <a:rPr lang="fr-BE" sz="6000" dirty="0" smtClean="0">
                <a:latin typeface="Times New Roman" pitchFamily="18" charset="0"/>
                <a:cs typeface="Times New Roman" pitchFamily="18" charset="0"/>
              </a:rPr>
              <a:t/>
            </a:r>
            <a:br>
              <a:rPr lang="fr-BE" sz="6000" dirty="0" smtClean="0">
                <a:latin typeface="Times New Roman" pitchFamily="18" charset="0"/>
                <a:cs typeface="Times New Roman" pitchFamily="18" charset="0"/>
              </a:rPr>
            </a:br>
            <a:r>
              <a:rPr lang="en-GB" sz="9800" b="1" dirty="0" smtClean="0"/>
              <a:t>Characterization and biocontrol properties of </a:t>
            </a:r>
            <a:r>
              <a:rPr lang="en-GB" sz="9800" b="1" i="1" dirty="0" err="1" smtClean="0"/>
              <a:t>Lactuca</a:t>
            </a:r>
            <a:r>
              <a:rPr lang="en-GB" sz="9800" b="1" i="1" dirty="0" smtClean="0"/>
              <a:t> </a:t>
            </a:r>
            <a:r>
              <a:rPr lang="en-GB" sz="9800" b="1" i="1" dirty="0" err="1" smtClean="0"/>
              <a:t>sativa</a:t>
            </a:r>
            <a:r>
              <a:rPr lang="en-GB" sz="9800" b="1" dirty="0" smtClean="0"/>
              <a:t> rhizosphere microbiota in an </a:t>
            </a:r>
            <a:r>
              <a:rPr lang="en-GB" sz="9800" b="1" dirty="0" err="1" smtClean="0"/>
              <a:t>aquaponic</a:t>
            </a:r>
            <a:r>
              <a:rPr lang="en-GB" sz="9800" b="1" dirty="0" smtClean="0"/>
              <a:t> system</a:t>
            </a:r>
            <a:r>
              <a:rPr lang="en-US" sz="6000" b="1" dirty="0" smtClean="0">
                <a:latin typeface="Times New Roman" pitchFamily="18" charset="0"/>
                <a:cs typeface="Times New Roman" pitchFamily="18" charset="0"/>
              </a:rPr>
              <a:t/>
            </a:r>
            <a:br>
              <a:rPr lang="en-US" sz="6000" b="1" dirty="0" smtClean="0">
                <a:latin typeface="Times New Roman" pitchFamily="18" charset="0"/>
                <a:cs typeface="Times New Roman" pitchFamily="18" charset="0"/>
              </a:rPr>
            </a:br>
            <a:r>
              <a:rPr lang="fr-BE" sz="5000" dirty="0" smtClean="0">
                <a:latin typeface="Times New Roman" pitchFamily="18" charset="0"/>
                <a:cs typeface="Times New Roman" pitchFamily="18" charset="0"/>
              </a:rPr>
              <a:t>	</a:t>
            </a:r>
            <a:r>
              <a:rPr lang="fr-BE" sz="4400" dirty="0" err="1" smtClean="0">
                <a:latin typeface="Times New Roman" pitchFamily="18" charset="0"/>
                <a:cs typeface="Times New Roman" pitchFamily="18" charset="0"/>
              </a:rPr>
              <a:t>Stouvenakers</a:t>
            </a:r>
            <a:r>
              <a:rPr lang="fr-BE" sz="4400" dirty="0" smtClean="0">
                <a:latin typeface="Times New Roman" pitchFamily="18" charset="0"/>
                <a:cs typeface="Times New Roman" pitchFamily="18" charset="0"/>
              </a:rPr>
              <a:t> Gilles, </a:t>
            </a:r>
            <a:r>
              <a:rPr lang="fr-BE" sz="4400" dirty="0" err="1" smtClean="0">
                <a:latin typeface="Times New Roman" pitchFamily="18" charset="0"/>
                <a:cs typeface="Times New Roman" pitchFamily="18" charset="0"/>
              </a:rPr>
              <a:t>Massart</a:t>
            </a:r>
            <a:r>
              <a:rPr lang="fr-BE" sz="4400" dirty="0" smtClean="0">
                <a:latin typeface="Times New Roman" pitchFamily="18" charset="0"/>
                <a:cs typeface="Times New Roman" pitchFamily="18" charset="0"/>
              </a:rPr>
              <a:t> Sébastien, </a:t>
            </a:r>
            <a:r>
              <a:rPr lang="fr-BE" sz="4400" dirty="0" err="1" smtClean="0">
                <a:latin typeface="Times New Roman" pitchFamily="18" charset="0"/>
                <a:cs typeface="Times New Roman" pitchFamily="18" charset="0"/>
              </a:rPr>
              <a:t>Jijakli</a:t>
            </a:r>
            <a:r>
              <a:rPr lang="fr-BE" sz="4400" dirty="0" smtClean="0">
                <a:latin typeface="Times New Roman" pitchFamily="18" charset="0"/>
                <a:cs typeface="Times New Roman" pitchFamily="18" charset="0"/>
              </a:rPr>
              <a:t> M. </a:t>
            </a:r>
            <a:r>
              <a:rPr lang="fr-BE" sz="4400" dirty="0" err="1" smtClean="0">
                <a:latin typeface="Times New Roman" pitchFamily="18" charset="0"/>
                <a:cs typeface="Times New Roman" pitchFamily="18" charset="0"/>
              </a:rPr>
              <a:t>Haïssam</a:t>
            </a:r>
            <a:r>
              <a:rPr lang="fr-BE" sz="4400" dirty="0" smtClean="0">
                <a:latin typeface="Times New Roman" pitchFamily="18" charset="0"/>
                <a:cs typeface="Times New Roman" pitchFamily="18" charset="0"/>
              </a:rPr>
              <a:t/>
            </a:r>
            <a:br>
              <a:rPr lang="fr-BE" sz="4400" dirty="0" smtClean="0">
                <a:latin typeface="Times New Roman" pitchFamily="18" charset="0"/>
                <a:cs typeface="Times New Roman" pitchFamily="18" charset="0"/>
              </a:rPr>
            </a:br>
            <a:r>
              <a:rPr lang="en-US" sz="4000" dirty="0" smtClean="0">
                <a:latin typeface="Times New Roman" pitchFamily="18" charset="0"/>
                <a:ea typeface="Calibri"/>
                <a:cs typeface="Times New Roman" pitchFamily="18" charset="0"/>
              </a:rPr>
              <a:t>Plant Pathology Department - Liege University - Gembloux Agro-Bio Tech, Gembloux, Belgium</a:t>
            </a:r>
            <a:r>
              <a:rPr lang="fr-BE" sz="4000" dirty="0" smtClean="0"/>
              <a:t/>
            </a:r>
            <a:br>
              <a:rPr lang="fr-BE" sz="4000" dirty="0" smtClean="0"/>
            </a:br>
            <a:r>
              <a:rPr lang="fr-BE" sz="5000" dirty="0" smtClean="0">
                <a:latin typeface="Times New Roman" pitchFamily="18" charset="0"/>
                <a:cs typeface="Times New Roman" pitchFamily="18" charset="0"/>
              </a:rPr>
              <a:t/>
            </a:r>
            <a:br>
              <a:rPr lang="fr-BE" sz="5000" dirty="0" smtClean="0">
                <a:latin typeface="Times New Roman" pitchFamily="18" charset="0"/>
                <a:cs typeface="Times New Roman" pitchFamily="18" charset="0"/>
              </a:rPr>
            </a:br>
            <a:r>
              <a:rPr lang="fr-BE" sz="5000" dirty="0" smtClean="0">
                <a:latin typeface="Times New Roman" pitchFamily="18" charset="0"/>
                <a:cs typeface="Times New Roman" pitchFamily="18" charset="0"/>
              </a:rPr>
              <a:t>	</a:t>
            </a:r>
            <a:endParaRPr lang="fr-BE" sz="6000" dirty="0" smtClean="0">
              <a:latin typeface="Times New Roman" pitchFamily="18" charset="0"/>
              <a:cs typeface="Times New Roman" pitchFamily="18" charset="0"/>
            </a:endParaRPr>
          </a:p>
        </p:txBody>
      </p:sp>
      <p:sp>
        <p:nvSpPr>
          <p:cNvPr id="2051" name="ZoneTexte 3"/>
          <p:cNvSpPr txBox="1">
            <a:spLocks noChangeArrowheads="1"/>
          </p:cNvSpPr>
          <p:nvPr/>
        </p:nvSpPr>
        <p:spPr bwMode="auto">
          <a:xfrm>
            <a:off x="307975" y="9281781"/>
            <a:ext cx="31285630" cy="1015663"/>
          </a:xfrm>
          <a:prstGeom prst="rect">
            <a:avLst/>
          </a:prstGeom>
          <a:solidFill>
            <a:srgbClr val="92D050"/>
          </a:solidFill>
          <a:ln w="9525">
            <a:solidFill>
              <a:srgbClr val="000000"/>
            </a:solidFill>
            <a:miter lim="800000"/>
            <a:headEnd/>
            <a:tailEnd/>
          </a:ln>
          <a:extLst/>
        </p:spPr>
        <p:txBody>
          <a:bodyPr wrap="square">
            <a:spAutoFit/>
          </a:bodyPr>
          <a:lstStyle>
            <a:lvl1pPr eaLnBrk="0" hangingPunct="0">
              <a:defRPr sz="8300">
                <a:solidFill>
                  <a:schemeClr val="tx1"/>
                </a:solidFill>
                <a:latin typeface="Arial" charset="0"/>
                <a:cs typeface="Arial" charset="0"/>
              </a:defRPr>
            </a:lvl1pPr>
            <a:lvl2pPr marL="742950" indent="-285750" eaLnBrk="0" hangingPunct="0">
              <a:defRPr sz="8300">
                <a:solidFill>
                  <a:schemeClr val="tx1"/>
                </a:solidFill>
                <a:latin typeface="Arial" charset="0"/>
                <a:cs typeface="Arial" charset="0"/>
              </a:defRPr>
            </a:lvl2pPr>
            <a:lvl3pPr marL="1143000" indent="-228600" eaLnBrk="0" hangingPunct="0">
              <a:defRPr sz="8300">
                <a:solidFill>
                  <a:schemeClr val="tx1"/>
                </a:solidFill>
                <a:latin typeface="Arial" charset="0"/>
                <a:cs typeface="Arial" charset="0"/>
              </a:defRPr>
            </a:lvl3pPr>
            <a:lvl4pPr marL="1600200" indent="-228600" eaLnBrk="0" hangingPunct="0">
              <a:defRPr sz="8300">
                <a:solidFill>
                  <a:schemeClr val="tx1"/>
                </a:solidFill>
                <a:latin typeface="Arial" charset="0"/>
                <a:cs typeface="Arial" charset="0"/>
              </a:defRPr>
            </a:lvl4pPr>
            <a:lvl5pPr marL="2057400" indent="-228600" eaLnBrk="0" hangingPunct="0">
              <a:defRPr sz="8300">
                <a:solidFill>
                  <a:schemeClr val="tx1"/>
                </a:solidFill>
                <a:latin typeface="Arial" charset="0"/>
                <a:cs typeface="Arial" charset="0"/>
              </a:defRPr>
            </a:lvl5pPr>
            <a:lvl6pPr marL="2514600" indent="-228600" defTabSz="4214813" eaLnBrk="0" fontAlgn="base" hangingPunct="0">
              <a:spcBef>
                <a:spcPct val="0"/>
              </a:spcBef>
              <a:spcAft>
                <a:spcPct val="0"/>
              </a:spcAft>
              <a:defRPr sz="8300">
                <a:solidFill>
                  <a:schemeClr val="tx1"/>
                </a:solidFill>
                <a:latin typeface="Arial" charset="0"/>
                <a:cs typeface="Arial" charset="0"/>
              </a:defRPr>
            </a:lvl6pPr>
            <a:lvl7pPr marL="2971800" indent="-228600" defTabSz="4214813" eaLnBrk="0" fontAlgn="base" hangingPunct="0">
              <a:spcBef>
                <a:spcPct val="0"/>
              </a:spcBef>
              <a:spcAft>
                <a:spcPct val="0"/>
              </a:spcAft>
              <a:defRPr sz="8300">
                <a:solidFill>
                  <a:schemeClr val="tx1"/>
                </a:solidFill>
                <a:latin typeface="Arial" charset="0"/>
                <a:cs typeface="Arial" charset="0"/>
              </a:defRPr>
            </a:lvl7pPr>
            <a:lvl8pPr marL="3429000" indent="-228600" defTabSz="4214813" eaLnBrk="0" fontAlgn="base" hangingPunct="0">
              <a:spcBef>
                <a:spcPct val="0"/>
              </a:spcBef>
              <a:spcAft>
                <a:spcPct val="0"/>
              </a:spcAft>
              <a:defRPr sz="8300">
                <a:solidFill>
                  <a:schemeClr val="tx1"/>
                </a:solidFill>
                <a:latin typeface="Arial" charset="0"/>
                <a:cs typeface="Arial" charset="0"/>
              </a:defRPr>
            </a:lvl8pPr>
            <a:lvl9pPr marL="3886200" indent="-228600" defTabSz="4214813" eaLnBrk="0" fontAlgn="base" hangingPunct="0">
              <a:spcBef>
                <a:spcPct val="0"/>
              </a:spcBef>
              <a:spcAft>
                <a:spcPct val="0"/>
              </a:spcAft>
              <a:defRPr sz="8300">
                <a:solidFill>
                  <a:schemeClr val="tx1"/>
                </a:solidFill>
                <a:latin typeface="Arial" charset="0"/>
                <a:cs typeface="Arial" charset="0"/>
              </a:defRPr>
            </a:lvl9pPr>
          </a:lstStyle>
          <a:p>
            <a:pPr algn="ctr" eaLnBrk="1" hangingPunct="1"/>
            <a:r>
              <a:rPr lang="fr-BE" sz="6000" b="1" dirty="0" smtClean="0">
                <a:latin typeface="Times New Roman" pitchFamily="18" charset="0"/>
                <a:cs typeface="Times New Roman" pitchFamily="18" charset="0"/>
              </a:rPr>
              <a:t>INTRODUCTION</a:t>
            </a:r>
            <a:endParaRPr lang="fr-BE" sz="6000" b="1" dirty="0">
              <a:latin typeface="Times New Roman" pitchFamily="18" charset="0"/>
              <a:cs typeface="Times New Roman" pitchFamily="18" charset="0"/>
            </a:endParaRPr>
          </a:p>
        </p:txBody>
      </p:sp>
      <p:sp>
        <p:nvSpPr>
          <p:cNvPr id="2053" name="ZoneTexte 5"/>
          <p:cNvSpPr txBox="1">
            <a:spLocks noChangeArrowheads="1"/>
          </p:cNvSpPr>
          <p:nvPr/>
        </p:nvSpPr>
        <p:spPr bwMode="auto">
          <a:xfrm>
            <a:off x="846189" y="12946053"/>
            <a:ext cx="2255962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300">
                <a:solidFill>
                  <a:schemeClr val="tx1"/>
                </a:solidFill>
                <a:latin typeface="Arial" charset="0"/>
                <a:cs typeface="Arial" charset="0"/>
              </a:defRPr>
            </a:lvl1pPr>
            <a:lvl2pPr marL="742950" indent="-285750" eaLnBrk="0" hangingPunct="0">
              <a:defRPr sz="8300">
                <a:solidFill>
                  <a:schemeClr val="tx1"/>
                </a:solidFill>
                <a:latin typeface="Arial" charset="0"/>
                <a:cs typeface="Arial" charset="0"/>
              </a:defRPr>
            </a:lvl2pPr>
            <a:lvl3pPr marL="1143000" indent="-228600" eaLnBrk="0" hangingPunct="0">
              <a:defRPr sz="8300">
                <a:solidFill>
                  <a:schemeClr val="tx1"/>
                </a:solidFill>
                <a:latin typeface="Arial" charset="0"/>
                <a:cs typeface="Arial" charset="0"/>
              </a:defRPr>
            </a:lvl3pPr>
            <a:lvl4pPr marL="1600200" indent="-228600" eaLnBrk="0" hangingPunct="0">
              <a:defRPr sz="8300">
                <a:solidFill>
                  <a:schemeClr val="tx1"/>
                </a:solidFill>
                <a:latin typeface="Arial" charset="0"/>
                <a:cs typeface="Arial" charset="0"/>
              </a:defRPr>
            </a:lvl4pPr>
            <a:lvl5pPr marL="2057400" indent="-228600" eaLnBrk="0" hangingPunct="0">
              <a:defRPr sz="8300">
                <a:solidFill>
                  <a:schemeClr val="tx1"/>
                </a:solidFill>
                <a:latin typeface="Arial" charset="0"/>
                <a:cs typeface="Arial" charset="0"/>
              </a:defRPr>
            </a:lvl5pPr>
            <a:lvl6pPr marL="2514600" indent="-228600" defTabSz="4214813" eaLnBrk="0" fontAlgn="base" hangingPunct="0">
              <a:spcBef>
                <a:spcPct val="0"/>
              </a:spcBef>
              <a:spcAft>
                <a:spcPct val="0"/>
              </a:spcAft>
              <a:defRPr sz="8300">
                <a:solidFill>
                  <a:schemeClr val="tx1"/>
                </a:solidFill>
                <a:latin typeface="Arial" charset="0"/>
                <a:cs typeface="Arial" charset="0"/>
              </a:defRPr>
            </a:lvl6pPr>
            <a:lvl7pPr marL="2971800" indent="-228600" defTabSz="4214813" eaLnBrk="0" fontAlgn="base" hangingPunct="0">
              <a:spcBef>
                <a:spcPct val="0"/>
              </a:spcBef>
              <a:spcAft>
                <a:spcPct val="0"/>
              </a:spcAft>
              <a:defRPr sz="8300">
                <a:solidFill>
                  <a:schemeClr val="tx1"/>
                </a:solidFill>
                <a:latin typeface="Arial" charset="0"/>
                <a:cs typeface="Arial" charset="0"/>
              </a:defRPr>
            </a:lvl7pPr>
            <a:lvl8pPr marL="3429000" indent="-228600" defTabSz="4214813" eaLnBrk="0" fontAlgn="base" hangingPunct="0">
              <a:spcBef>
                <a:spcPct val="0"/>
              </a:spcBef>
              <a:spcAft>
                <a:spcPct val="0"/>
              </a:spcAft>
              <a:defRPr sz="8300">
                <a:solidFill>
                  <a:schemeClr val="tx1"/>
                </a:solidFill>
                <a:latin typeface="Arial" charset="0"/>
                <a:cs typeface="Arial" charset="0"/>
              </a:defRPr>
            </a:lvl8pPr>
            <a:lvl9pPr marL="3886200" indent="-228600" defTabSz="4214813" eaLnBrk="0" fontAlgn="base" hangingPunct="0">
              <a:spcBef>
                <a:spcPct val="0"/>
              </a:spcBef>
              <a:spcAft>
                <a:spcPct val="0"/>
              </a:spcAft>
              <a:defRPr sz="8300">
                <a:solidFill>
                  <a:schemeClr val="tx1"/>
                </a:solidFill>
                <a:latin typeface="Arial" charset="0"/>
                <a:cs typeface="Arial" charset="0"/>
              </a:defRPr>
            </a:lvl9pPr>
          </a:lstStyle>
          <a:p>
            <a:pPr algn="just" eaLnBrk="1" hangingPunct="1"/>
            <a:r>
              <a:rPr lang="en-GB" sz="3600" dirty="0" smtClean="0"/>
              <a:t>When </a:t>
            </a:r>
            <a:r>
              <a:rPr lang="en-GB" sz="3600" dirty="0"/>
              <a:t>comparing growth conditions between aquaponics and hydroponics, we observed much lower concentration of several key nutrients in aquaponics. Nevertheless, several experimentations report similar or better yield in aquaponics compared with hydroponics. One explanation of this phenomenon could be linked to microbial </a:t>
            </a:r>
            <a:r>
              <a:rPr lang="en-GB" sz="3600" dirty="0" smtClean="0"/>
              <a:t>actions.</a:t>
            </a:r>
          </a:p>
          <a:p>
            <a:pPr algn="just" eaLnBrk="1" hangingPunct="1"/>
            <a:endParaRPr lang="en-GB" sz="3600" dirty="0"/>
          </a:p>
          <a:p>
            <a:pPr algn="just" eaLnBrk="1" hangingPunct="1"/>
            <a:r>
              <a:rPr lang="en-GB" sz="3600" dirty="0" smtClean="0"/>
              <a:t>Another possible involvement of microorganisms in aquaponics could be a suppressive action against plant diseases. In fact, some examples </a:t>
            </a:r>
            <a:r>
              <a:rPr lang="en-GB" sz="3600" dirty="0"/>
              <a:t>of </a:t>
            </a:r>
            <a:r>
              <a:rPr lang="en-GB" sz="3600" dirty="0" smtClean="0"/>
              <a:t>soilless systems show a </a:t>
            </a:r>
            <a:r>
              <a:rPr lang="en-GB" sz="3600" dirty="0"/>
              <a:t>suppressive </a:t>
            </a:r>
            <a:r>
              <a:rPr lang="en-GB" sz="3600" dirty="0" smtClean="0"/>
              <a:t>effect towards certain root plant pathogens that prove the existence of beneficial microorganisms in hydroponic systems. Furthermore, organic matter is present in aquaponics as in aquaculture systems and could allow a better development of these beneficial heterotrophic bacteria.</a:t>
            </a:r>
          </a:p>
        </p:txBody>
      </p:sp>
      <p:sp>
        <p:nvSpPr>
          <p:cNvPr id="2055" name="ZoneTexte 9"/>
          <p:cNvSpPr txBox="1">
            <a:spLocks noChangeArrowheads="1"/>
          </p:cNvSpPr>
          <p:nvPr/>
        </p:nvSpPr>
        <p:spPr bwMode="auto">
          <a:xfrm>
            <a:off x="188080" y="19582700"/>
            <a:ext cx="31285630" cy="1015663"/>
          </a:xfrm>
          <a:prstGeom prst="rect">
            <a:avLst/>
          </a:prstGeom>
          <a:solidFill>
            <a:srgbClr val="92D050"/>
          </a:solidFill>
          <a:ln w="9525">
            <a:solidFill>
              <a:srgbClr val="000000"/>
            </a:solidFill>
            <a:miter lim="800000"/>
            <a:headEnd/>
            <a:tailEnd/>
          </a:ln>
          <a:extLst/>
        </p:spPr>
        <p:txBody>
          <a:bodyPr wrap="square">
            <a:spAutoFit/>
          </a:bodyPr>
          <a:lstStyle>
            <a:lvl1pPr eaLnBrk="0" hangingPunct="0">
              <a:defRPr sz="8300">
                <a:solidFill>
                  <a:schemeClr val="tx1"/>
                </a:solidFill>
                <a:latin typeface="Arial" charset="0"/>
                <a:cs typeface="Arial" charset="0"/>
              </a:defRPr>
            </a:lvl1pPr>
            <a:lvl2pPr marL="742950" indent="-285750" eaLnBrk="0" hangingPunct="0">
              <a:defRPr sz="8300">
                <a:solidFill>
                  <a:schemeClr val="tx1"/>
                </a:solidFill>
                <a:latin typeface="Arial" charset="0"/>
                <a:cs typeface="Arial" charset="0"/>
              </a:defRPr>
            </a:lvl2pPr>
            <a:lvl3pPr marL="1143000" indent="-228600" eaLnBrk="0" hangingPunct="0">
              <a:defRPr sz="8300">
                <a:solidFill>
                  <a:schemeClr val="tx1"/>
                </a:solidFill>
                <a:latin typeface="Arial" charset="0"/>
                <a:cs typeface="Arial" charset="0"/>
              </a:defRPr>
            </a:lvl3pPr>
            <a:lvl4pPr marL="1600200" indent="-228600" eaLnBrk="0" hangingPunct="0">
              <a:defRPr sz="8300">
                <a:solidFill>
                  <a:schemeClr val="tx1"/>
                </a:solidFill>
                <a:latin typeface="Arial" charset="0"/>
                <a:cs typeface="Arial" charset="0"/>
              </a:defRPr>
            </a:lvl4pPr>
            <a:lvl5pPr marL="2057400" indent="-228600" eaLnBrk="0" hangingPunct="0">
              <a:defRPr sz="8300">
                <a:solidFill>
                  <a:schemeClr val="tx1"/>
                </a:solidFill>
                <a:latin typeface="Arial" charset="0"/>
                <a:cs typeface="Arial" charset="0"/>
              </a:defRPr>
            </a:lvl5pPr>
            <a:lvl6pPr marL="2514600" indent="-228600" defTabSz="4214813" eaLnBrk="0" fontAlgn="base" hangingPunct="0">
              <a:spcBef>
                <a:spcPct val="0"/>
              </a:spcBef>
              <a:spcAft>
                <a:spcPct val="0"/>
              </a:spcAft>
              <a:defRPr sz="8300">
                <a:solidFill>
                  <a:schemeClr val="tx1"/>
                </a:solidFill>
                <a:latin typeface="Arial" charset="0"/>
                <a:cs typeface="Arial" charset="0"/>
              </a:defRPr>
            </a:lvl6pPr>
            <a:lvl7pPr marL="2971800" indent="-228600" defTabSz="4214813" eaLnBrk="0" fontAlgn="base" hangingPunct="0">
              <a:spcBef>
                <a:spcPct val="0"/>
              </a:spcBef>
              <a:spcAft>
                <a:spcPct val="0"/>
              </a:spcAft>
              <a:defRPr sz="8300">
                <a:solidFill>
                  <a:schemeClr val="tx1"/>
                </a:solidFill>
                <a:latin typeface="Arial" charset="0"/>
                <a:cs typeface="Arial" charset="0"/>
              </a:defRPr>
            </a:lvl7pPr>
            <a:lvl8pPr marL="3429000" indent="-228600" defTabSz="4214813" eaLnBrk="0" fontAlgn="base" hangingPunct="0">
              <a:spcBef>
                <a:spcPct val="0"/>
              </a:spcBef>
              <a:spcAft>
                <a:spcPct val="0"/>
              </a:spcAft>
              <a:defRPr sz="8300">
                <a:solidFill>
                  <a:schemeClr val="tx1"/>
                </a:solidFill>
                <a:latin typeface="Arial" charset="0"/>
                <a:cs typeface="Arial" charset="0"/>
              </a:defRPr>
            </a:lvl8pPr>
            <a:lvl9pPr marL="3886200" indent="-228600" defTabSz="4214813" eaLnBrk="0" fontAlgn="base" hangingPunct="0">
              <a:spcBef>
                <a:spcPct val="0"/>
              </a:spcBef>
              <a:spcAft>
                <a:spcPct val="0"/>
              </a:spcAft>
              <a:defRPr sz="8300">
                <a:solidFill>
                  <a:schemeClr val="tx1"/>
                </a:solidFill>
                <a:latin typeface="Arial" charset="0"/>
                <a:cs typeface="Arial" charset="0"/>
              </a:defRPr>
            </a:lvl9pPr>
          </a:lstStyle>
          <a:p>
            <a:pPr algn="ctr" eaLnBrk="1" hangingPunct="1"/>
            <a:r>
              <a:rPr lang="fr-BE" sz="6000" b="1" dirty="0" smtClean="0">
                <a:latin typeface="Times New Roman" pitchFamily="18" charset="0"/>
                <a:cs typeface="Times New Roman" pitchFamily="18" charset="0"/>
              </a:rPr>
              <a:t>MODUS OPERANDI</a:t>
            </a:r>
            <a:endParaRPr lang="fr-BE" sz="6000" b="1" dirty="0">
              <a:latin typeface="Times New Roman" pitchFamily="18" charset="0"/>
              <a:cs typeface="Times New Roman" pitchFamily="18" charset="0"/>
            </a:endParaRPr>
          </a:p>
        </p:txBody>
      </p:sp>
      <p:sp>
        <p:nvSpPr>
          <p:cNvPr id="4" name="ZoneTexte 3"/>
          <p:cNvSpPr txBox="1"/>
          <p:nvPr/>
        </p:nvSpPr>
        <p:spPr>
          <a:xfrm>
            <a:off x="23477817" y="18035399"/>
            <a:ext cx="8064896" cy="830997"/>
          </a:xfrm>
          <a:prstGeom prst="rect">
            <a:avLst/>
          </a:prstGeom>
          <a:noFill/>
        </p:spPr>
        <p:txBody>
          <a:bodyPr wrap="square" rtlCol="0">
            <a:spAutoFit/>
          </a:bodyPr>
          <a:lstStyle/>
          <a:p>
            <a:pPr algn="ctr"/>
            <a:r>
              <a:rPr lang="fr-BE" sz="2400" dirty="0" err="1" smtClean="0"/>
              <a:t>Fig</a:t>
            </a:r>
            <a:r>
              <a:rPr lang="fr-BE" sz="2400" dirty="0" smtClean="0"/>
              <a:t> </a:t>
            </a:r>
            <a:r>
              <a:rPr lang="fr-BE" sz="2400" dirty="0"/>
              <a:t>: S. </a:t>
            </a:r>
            <a:r>
              <a:rPr lang="fr-BE" sz="2400" dirty="0" err="1"/>
              <a:t>Goddek</a:t>
            </a:r>
            <a:r>
              <a:rPr lang="fr-BE" sz="2400" dirty="0"/>
              <a:t>, </a:t>
            </a:r>
            <a:r>
              <a:rPr lang="fr-BE" sz="2400" dirty="0" err="1"/>
              <a:t>Delaide</a:t>
            </a:r>
            <a:r>
              <a:rPr lang="fr-BE" sz="2400" dirty="0"/>
              <a:t> B., et al., 2015 Aquaculture Engineering </a:t>
            </a:r>
          </a:p>
        </p:txBody>
      </p:sp>
      <p:pic>
        <p:nvPicPr>
          <p:cNvPr id="19" name="Picture 2" descr="Z:\PERSONNEL\Gilles\cycle aquaponique.PNG"/>
          <p:cNvPicPr>
            <a:picLocks noChangeAspect="1" noChangeArrowheads="1"/>
          </p:cNvPicPr>
          <p:nvPr/>
        </p:nvPicPr>
        <p:blipFill rotWithShape="1">
          <a:blip r:embed="rId4">
            <a:extLst>
              <a:ext uri="{28A0092B-C50C-407E-A947-70E740481C1C}">
                <a14:useLocalDpi xmlns:a14="http://schemas.microsoft.com/office/drawing/2010/main" val="0"/>
              </a:ext>
            </a:extLst>
          </a:blip>
          <a:srcRect b="9275"/>
          <a:stretch/>
        </p:blipFill>
        <p:spPr bwMode="auto">
          <a:xfrm>
            <a:off x="24600677" y="11985971"/>
            <a:ext cx="6221956" cy="6016329"/>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720272" y="22379688"/>
            <a:ext cx="14472618" cy="2308324"/>
          </a:xfrm>
          <a:prstGeom prst="rect">
            <a:avLst/>
          </a:prstGeom>
          <a:noFill/>
        </p:spPr>
        <p:txBody>
          <a:bodyPr wrap="square" rtlCol="0">
            <a:spAutoFit/>
          </a:bodyPr>
          <a:lstStyle/>
          <a:p>
            <a:pPr lvl="0" algn="just"/>
            <a:r>
              <a:rPr lang="en-GB" sz="3600" dirty="0">
                <a:solidFill>
                  <a:prstClr val="black"/>
                </a:solidFill>
              </a:rPr>
              <a:t>Nowadays, microorganisms related to aquaculture and hydroponics are well characterized but very little is known about the taxonomy of the microbiota associated with </a:t>
            </a:r>
            <a:r>
              <a:rPr lang="en-GB" sz="3600" dirty="0" err="1">
                <a:solidFill>
                  <a:prstClr val="black"/>
                </a:solidFill>
              </a:rPr>
              <a:t>aquaponic</a:t>
            </a:r>
            <a:r>
              <a:rPr lang="en-GB" sz="3600" dirty="0">
                <a:solidFill>
                  <a:prstClr val="black"/>
                </a:solidFill>
              </a:rPr>
              <a:t> system and their roles in the interaction microbiota-plants and microbiota-plant pathogens.</a:t>
            </a:r>
            <a:endParaRPr lang="en-US" sz="3600" dirty="0">
              <a:solidFill>
                <a:prstClr val="black"/>
              </a:solidFill>
              <a:latin typeface="Times New Roman" pitchFamily="18" charset="0"/>
              <a:cs typeface="Times New Roman" pitchFamily="18" charset="0"/>
            </a:endParaRPr>
          </a:p>
        </p:txBody>
      </p:sp>
      <p:sp>
        <p:nvSpPr>
          <p:cNvPr id="21" name="ZoneTexte 20"/>
          <p:cNvSpPr txBox="1"/>
          <p:nvPr/>
        </p:nvSpPr>
        <p:spPr>
          <a:xfrm>
            <a:off x="884537" y="10775366"/>
            <a:ext cx="30154121" cy="1754326"/>
          </a:xfrm>
          <a:prstGeom prst="rect">
            <a:avLst/>
          </a:prstGeom>
          <a:noFill/>
        </p:spPr>
        <p:txBody>
          <a:bodyPr wrap="square" rtlCol="0">
            <a:spAutoFit/>
          </a:bodyPr>
          <a:lstStyle/>
          <a:p>
            <a:pPr algn="just" eaLnBrk="1" hangingPunct="1"/>
            <a:r>
              <a:rPr lang="en-GB" sz="3600" dirty="0"/>
              <a:t>Aquaponics is an integrated recirculated system that combines aquaculture and hydroponic plant production. The dissolved nutrients generated by the fish rearing after bacterial activities are used by the plants for their growth. This uptake reduces the accumulation of some molecules which allow a longer water recirculation.</a:t>
            </a:r>
          </a:p>
        </p:txBody>
      </p:sp>
      <p:sp>
        <p:nvSpPr>
          <p:cNvPr id="3" name="ZoneTexte 2"/>
          <p:cNvSpPr txBox="1"/>
          <p:nvPr/>
        </p:nvSpPr>
        <p:spPr>
          <a:xfrm>
            <a:off x="1233689" y="21141335"/>
            <a:ext cx="13729149" cy="923330"/>
          </a:xfrm>
          <a:prstGeom prst="rect">
            <a:avLst/>
          </a:prstGeom>
          <a:noFill/>
        </p:spPr>
        <p:txBody>
          <a:bodyPr wrap="square" rtlCol="0">
            <a:spAutoFit/>
          </a:bodyPr>
          <a:lstStyle/>
          <a:p>
            <a:pPr algn="ctr"/>
            <a:r>
              <a:rPr lang="fr-BE" sz="5400" b="1" dirty="0" err="1" smtClean="0"/>
              <a:t>Rhizosphere</a:t>
            </a:r>
            <a:r>
              <a:rPr lang="fr-BE" sz="5400" b="1" dirty="0" smtClean="0"/>
              <a:t> </a:t>
            </a:r>
            <a:r>
              <a:rPr lang="fr-BE" sz="5400" b="1" dirty="0" err="1" smtClean="0"/>
              <a:t>microbiota</a:t>
            </a:r>
            <a:r>
              <a:rPr lang="fr-BE" sz="5400" b="1" dirty="0" smtClean="0"/>
              <a:t> </a:t>
            </a:r>
            <a:r>
              <a:rPr lang="fr-BE" sz="5400" b="1" dirty="0" err="1" smtClean="0"/>
              <a:t>characterization</a:t>
            </a:r>
            <a:endParaRPr lang="fr-BE" sz="5400" b="1" dirty="0"/>
          </a:p>
        </p:txBody>
      </p:sp>
      <p:sp>
        <p:nvSpPr>
          <p:cNvPr id="24" name="ZoneTexte 23"/>
          <p:cNvSpPr txBox="1"/>
          <p:nvPr/>
        </p:nvSpPr>
        <p:spPr>
          <a:xfrm>
            <a:off x="4230442" y="25916991"/>
            <a:ext cx="7164647" cy="646331"/>
          </a:xfrm>
          <a:prstGeom prst="rect">
            <a:avLst/>
          </a:prstGeom>
          <a:noFill/>
        </p:spPr>
        <p:txBody>
          <a:bodyPr wrap="square" rtlCol="0">
            <a:spAutoFit/>
          </a:bodyPr>
          <a:lstStyle/>
          <a:p>
            <a:r>
              <a:rPr lang="en-GB" sz="3600" dirty="0"/>
              <a:t>Rhizosphere microbiota collecting</a:t>
            </a:r>
            <a:endParaRPr lang="fr-BE" sz="3600" dirty="0"/>
          </a:p>
        </p:txBody>
      </p:sp>
      <p:sp>
        <p:nvSpPr>
          <p:cNvPr id="25" name="ZoneTexte 24"/>
          <p:cNvSpPr txBox="1"/>
          <p:nvPr/>
        </p:nvSpPr>
        <p:spPr>
          <a:xfrm>
            <a:off x="6246666" y="29445383"/>
            <a:ext cx="3240360" cy="646331"/>
          </a:xfrm>
          <a:prstGeom prst="rect">
            <a:avLst/>
          </a:prstGeom>
          <a:noFill/>
        </p:spPr>
        <p:txBody>
          <a:bodyPr wrap="square" rtlCol="0">
            <a:spAutoFit/>
          </a:bodyPr>
          <a:lstStyle/>
          <a:p>
            <a:r>
              <a:rPr lang="en-GB" sz="3600" dirty="0" smtClean="0"/>
              <a:t>DNA extraction</a:t>
            </a:r>
            <a:endParaRPr lang="fr-BE" sz="3600" dirty="0"/>
          </a:p>
        </p:txBody>
      </p:sp>
      <p:sp>
        <p:nvSpPr>
          <p:cNvPr id="28" name="ZoneTexte 27"/>
          <p:cNvSpPr txBox="1"/>
          <p:nvPr/>
        </p:nvSpPr>
        <p:spPr>
          <a:xfrm>
            <a:off x="2214218" y="33621847"/>
            <a:ext cx="2160240" cy="646331"/>
          </a:xfrm>
          <a:prstGeom prst="rect">
            <a:avLst/>
          </a:prstGeom>
          <a:noFill/>
        </p:spPr>
        <p:txBody>
          <a:bodyPr wrap="square" rtlCol="0">
            <a:spAutoFit/>
          </a:bodyPr>
          <a:lstStyle/>
          <a:p>
            <a:r>
              <a:rPr lang="en-GB" sz="3600" dirty="0" smtClean="0"/>
              <a:t>Shotgun</a:t>
            </a:r>
            <a:endParaRPr lang="fr-BE" sz="3600" dirty="0"/>
          </a:p>
        </p:txBody>
      </p:sp>
      <p:sp>
        <p:nvSpPr>
          <p:cNvPr id="29" name="ZoneTexte 28"/>
          <p:cNvSpPr txBox="1"/>
          <p:nvPr/>
        </p:nvSpPr>
        <p:spPr>
          <a:xfrm>
            <a:off x="10985149" y="33402971"/>
            <a:ext cx="3888432" cy="1200329"/>
          </a:xfrm>
          <a:prstGeom prst="rect">
            <a:avLst/>
          </a:prstGeom>
          <a:noFill/>
        </p:spPr>
        <p:txBody>
          <a:bodyPr wrap="square" rtlCol="0">
            <a:spAutoFit/>
          </a:bodyPr>
          <a:lstStyle/>
          <a:p>
            <a:pPr algn="ctr"/>
            <a:r>
              <a:rPr lang="en-GB" sz="3600" dirty="0" smtClean="0"/>
              <a:t>16S, 18S or/and ITS rDNA</a:t>
            </a:r>
            <a:endParaRPr lang="fr-BE" sz="3600" dirty="0"/>
          </a:p>
        </p:txBody>
      </p:sp>
      <p:sp>
        <p:nvSpPr>
          <p:cNvPr id="30" name="ZoneTexte 29"/>
          <p:cNvSpPr txBox="1"/>
          <p:nvPr/>
        </p:nvSpPr>
        <p:spPr>
          <a:xfrm>
            <a:off x="4770980" y="32975516"/>
            <a:ext cx="6192688" cy="646331"/>
          </a:xfrm>
          <a:prstGeom prst="rect">
            <a:avLst/>
          </a:prstGeom>
          <a:noFill/>
        </p:spPr>
        <p:txBody>
          <a:bodyPr wrap="square" rtlCol="0">
            <a:spAutoFit/>
          </a:bodyPr>
          <a:lstStyle/>
          <a:p>
            <a:r>
              <a:rPr lang="en-GB" sz="3600" dirty="0" smtClean="0"/>
              <a:t>High </a:t>
            </a:r>
            <a:r>
              <a:rPr lang="en-GB" sz="3600" dirty="0"/>
              <a:t>throughput </a:t>
            </a:r>
            <a:r>
              <a:rPr lang="en-GB" sz="3600" dirty="0" smtClean="0"/>
              <a:t>sequencing</a:t>
            </a:r>
            <a:endParaRPr lang="fr-BE" sz="3600" dirty="0"/>
          </a:p>
        </p:txBody>
      </p:sp>
      <p:sp>
        <p:nvSpPr>
          <p:cNvPr id="31" name="ZoneTexte 30"/>
          <p:cNvSpPr txBox="1"/>
          <p:nvPr/>
        </p:nvSpPr>
        <p:spPr>
          <a:xfrm>
            <a:off x="9486369" y="37252372"/>
            <a:ext cx="6481377" cy="1200329"/>
          </a:xfrm>
          <a:prstGeom prst="rect">
            <a:avLst/>
          </a:prstGeom>
          <a:noFill/>
        </p:spPr>
        <p:txBody>
          <a:bodyPr wrap="square" rtlCol="0">
            <a:spAutoFit/>
          </a:bodyPr>
          <a:lstStyle/>
          <a:p>
            <a:pPr algn="ctr"/>
            <a:r>
              <a:rPr lang="en-GB" sz="3600" dirty="0" smtClean="0"/>
              <a:t>Taxonomical characterization of bacteria, fungi and protozoa</a:t>
            </a:r>
            <a:endParaRPr lang="fr-BE" sz="3600" dirty="0"/>
          </a:p>
        </p:txBody>
      </p:sp>
      <p:sp>
        <p:nvSpPr>
          <p:cNvPr id="33" name="ZoneTexte 32"/>
          <p:cNvSpPr txBox="1"/>
          <p:nvPr/>
        </p:nvSpPr>
        <p:spPr>
          <a:xfrm>
            <a:off x="115949" y="37256140"/>
            <a:ext cx="6481377" cy="1200329"/>
          </a:xfrm>
          <a:prstGeom prst="rect">
            <a:avLst/>
          </a:prstGeom>
          <a:noFill/>
        </p:spPr>
        <p:txBody>
          <a:bodyPr wrap="square" rtlCol="0">
            <a:spAutoFit/>
          </a:bodyPr>
          <a:lstStyle/>
          <a:p>
            <a:pPr algn="ctr"/>
            <a:r>
              <a:rPr lang="en-GB" sz="3600" dirty="0" smtClean="0"/>
              <a:t>Roles and properties of the microbiota </a:t>
            </a:r>
            <a:endParaRPr lang="fr-BE" sz="3600" dirty="0"/>
          </a:p>
        </p:txBody>
      </p:sp>
      <p:pic>
        <p:nvPicPr>
          <p:cNvPr id="1028" name="Picture 4" descr="http://blawgit.com/wp-content/uploads/2010/03/eppendorf_open.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917" l="433" r="100000"/>
                    </a14:imgEffect>
                  </a14:imgLayer>
                </a14:imgProps>
              </a:ext>
              <a:ext uri="{28A0092B-C50C-407E-A947-70E740481C1C}">
                <a14:useLocalDpi xmlns:a14="http://schemas.microsoft.com/office/drawing/2010/main" val="0"/>
              </a:ext>
            </a:extLst>
          </a:blip>
          <a:srcRect/>
          <a:stretch>
            <a:fillRect/>
          </a:stretch>
        </p:blipFill>
        <p:spPr bwMode="auto">
          <a:xfrm>
            <a:off x="4560346" y="29080938"/>
            <a:ext cx="1292905" cy="21492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ker.com/cliparts/j/K/a/u/e/y/chemistry-falcon-tube-no-shade-centrifuging-md.png"/>
          <p:cNvPicPr>
            <a:picLocks noChangeAspect="1" noChangeArrowheads="1"/>
          </p:cNvPicPr>
          <p:nvPr/>
        </p:nvPicPr>
        <p:blipFill rotWithShape="1">
          <a:blip r:embed="rId7">
            <a:extLst>
              <a:ext uri="{28A0092B-C50C-407E-A947-70E740481C1C}">
                <a14:useLocalDpi xmlns:a14="http://schemas.microsoft.com/office/drawing/2010/main" val="0"/>
              </a:ext>
            </a:extLst>
          </a:blip>
          <a:srcRect r="68136"/>
          <a:stretch/>
        </p:blipFill>
        <p:spPr bwMode="auto">
          <a:xfrm>
            <a:off x="11574719" y="25726696"/>
            <a:ext cx="885564" cy="26680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bi.ac.uk/training/online/sites/ebi.ac.uk.training.online/files/user/1317/documents/illumina3.png"/>
          <p:cNvPicPr>
            <a:picLocks noChangeAspect="1" noChangeArrowheads="1"/>
          </p:cNvPicPr>
          <p:nvPr/>
        </p:nvPicPr>
        <p:blipFill rotWithShape="1">
          <a:blip r:embed="rId8">
            <a:extLst>
              <a:ext uri="{28A0092B-C50C-407E-A947-70E740481C1C}">
                <a14:useLocalDpi xmlns:a14="http://schemas.microsoft.com/office/drawing/2010/main" val="0"/>
              </a:ext>
            </a:extLst>
          </a:blip>
          <a:srcRect l="-3137" r="1"/>
          <a:stretch/>
        </p:blipFill>
        <p:spPr bwMode="auto">
          <a:xfrm>
            <a:off x="4230442" y="33761052"/>
            <a:ext cx="687661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descr="http://i.huffpost.com/gen/1543161/images/n-MICROBES-HUMAN-BODY-628x314.jpg"/>
          <p:cNvPicPr/>
          <p:nvPr/>
        </p:nvPicPr>
        <p:blipFill>
          <a:blip r:embed="rId9">
            <a:extLst>
              <a:ext uri="{28A0092B-C50C-407E-A947-70E740481C1C}">
                <a14:useLocalDpi xmlns:a14="http://schemas.microsoft.com/office/drawing/2010/main" val="0"/>
              </a:ext>
            </a:extLst>
          </a:blip>
          <a:srcRect/>
          <a:stretch>
            <a:fillRect/>
          </a:stretch>
        </p:blipFill>
        <p:spPr bwMode="auto">
          <a:xfrm>
            <a:off x="3366346" y="38732722"/>
            <a:ext cx="9505056" cy="2574634"/>
          </a:xfrm>
          <a:prstGeom prst="rect">
            <a:avLst/>
          </a:prstGeom>
          <a:noFill/>
          <a:ln>
            <a:noFill/>
          </a:ln>
        </p:spPr>
      </p:pic>
      <p:sp>
        <p:nvSpPr>
          <p:cNvPr id="7" name="Flèche vers le bas 6"/>
          <p:cNvSpPr/>
          <p:nvPr/>
        </p:nvSpPr>
        <p:spPr>
          <a:xfrm>
            <a:off x="12295338" y="34790627"/>
            <a:ext cx="1125023" cy="233187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0" name="Flèche vers le bas 39"/>
          <p:cNvSpPr/>
          <p:nvPr/>
        </p:nvSpPr>
        <p:spPr>
          <a:xfrm>
            <a:off x="7254778" y="30424135"/>
            <a:ext cx="1125023" cy="233187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Flèche vers le bas 40"/>
          <p:cNvSpPr/>
          <p:nvPr/>
        </p:nvSpPr>
        <p:spPr>
          <a:xfrm>
            <a:off x="7254778" y="26904745"/>
            <a:ext cx="1125023" cy="233187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Flèche vers le bas 41"/>
          <p:cNvSpPr/>
          <p:nvPr/>
        </p:nvSpPr>
        <p:spPr>
          <a:xfrm>
            <a:off x="2574258" y="34664258"/>
            <a:ext cx="1125023" cy="233187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Organigramme : Disque magnétique 7"/>
          <p:cNvSpPr/>
          <p:nvPr/>
        </p:nvSpPr>
        <p:spPr>
          <a:xfrm>
            <a:off x="20882929" y="27327595"/>
            <a:ext cx="1777336" cy="2365924"/>
          </a:xfrm>
          <a:prstGeom prst="flowChartMagneticDisk">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42" name="Picture 18" descr="http://www.rgca.org.in/image/project/20141107083656img1.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95146" l="0" r="100000"/>
                    </a14:imgEffect>
                  </a14:imgLayer>
                </a14:imgProps>
              </a:ext>
              <a:ext uri="{28A0092B-C50C-407E-A947-70E740481C1C}">
                <a14:useLocalDpi xmlns:a14="http://schemas.microsoft.com/office/drawing/2010/main" val="0"/>
              </a:ext>
            </a:extLst>
          </a:blip>
          <a:srcRect t="-992"/>
          <a:stretch/>
        </p:blipFill>
        <p:spPr bwMode="auto">
          <a:xfrm flipH="1">
            <a:off x="17405148" y="27854370"/>
            <a:ext cx="2685565" cy="159633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t1.ftcdn.net/jpg/00/40/01/96/400_F_40019651_EeTcGQiZHxCJg739rE4LnySa9gie5h3A.jpg"/>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66539" b="96282" l="16525" r="80725"/>
                    </a14:imgEffect>
                  </a14:imgLayer>
                </a14:imgProps>
              </a:ext>
              <a:ext uri="{28A0092B-C50C-407E-A947-70E740481C1C}">
                <a14:useLocalDpi xmlns:a14="http://schemas.microsoft.com/office/drawing/2010/main" val="0"/>
              </a:ext>
            </a:extLst>
          </a:blip>
          <a:srcRect l="26451" t="67198" r="11250"/>
          <a:stretch/>
        </p:blipFill>
        <p:spPr bwMode="auto">
          <a:xfrm>
            <a:off x="21155900" y="28113000"/>
            <a:ext cx="1729826" cy="1715087"/>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www.growland-hydroponics.com/bilder/produkte/gross/GHE-Flora-Series-Set-soft-1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454411" y="27492164"/>
            <a:ext cx="2155625" cy="2155626"/>
          </a:xfrm>
          <a:prstGeom prst="rect">
            <a:avLst/>
          </a:prstGeom>
          <a:noFill/>
          <a:extLst>
            <a:ext uri="{909E8E84-426E-40DD-AFC4-6F175D3DCCD1}">
              <a14:hiddenFill xmlns:a14="http://schemas.microsoft.com/office/drawing/2010/main">
                <a:solidFill>
                  <a:srgbClr val="FFFFFF"/>
                </a:solidFill>
              </a14:hiddenFill>
            </a:ext>
          </a:extLst>
        </p:spPr>
      </p:pic>
      <p:sp>
        <p:nvSpPr>
          <p:cNvPr id="68" name="ZoneTexte 67"/>
          <p:cNvSpPr txBox="1"/>
          <p:nvPr/>
        </p:nvSpPr>
        <p:spPr>
          <a:xfrm>
            <a:off x="21186808" y="32409290"/>
            <a:ext cx="5107154" cy="646331"/>
          </a:xfrm>
          <a:prstGeom prst="rect">
            <a:avLst/>
          </a:prstGeom>
          <a:noFill/>
        </p:spPr>
        <p:txBody>
          <a:bodyPr wrap="square" rtlCol="0">
            <a:spAutoFit/>
          </a:bodyPr>
          <a:lstStyle/>
          <a:p>
            <a:r>
              <a:rPr lang="en-GB" sz="3600" i="1" dirty="0" smtClean="0"/>
              <a:t>Pythium sp</a:t>
            </a:r>
            <a:r>
              <a:rPr lang="en-GB" sz="3600" dirty="0" smtClean="0"/>
              <a:t>. inoculation</a:t>
            </a:r>
            <a:endParaRPr lang="fr-BE" sz="3600" dirty="0"/>
          </a:p>
        </p:txBody>
      </p:sp>
      <p:sp>
        <p:nvSpPr>
          <p:cNvPr id="69" name="Flèche vers le bas 68"/>
          <p:cNvSpPr/>
          <p:nvPr/>
        </p:nvSpPr>
        <p:spPr>
          <a:xfrm>
            <a:off x="23164321" y="29715634"/>
            <a:ext cx="1125023" cy="233187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8" name="ZoneTexte 77"/>
          <p:cNvSpPr txBox="1"/>
          <p:nvPr/>
        </p:nvSpPr>
        <p:spPr>
          <a:xfrm>
            <a:off x="18949963" y="29846777"/>
            <a:ext cx="4411875" cy="646331"/>
          </a:xfrm>
          <a:prstGeom prst="rect">
            <a:avLst/>
          </a:prstGeom>
          <a:noFill/>
        </p:spPr>
        <p:txBody>
          <a:bodyPr wrap="square" rtlCol="0">
            <a:spAutoFit/>
          </a:bodyPr>
          <a:lstStyle/>
          <a:p>
            <a:r>
              <a:rPr lang="en-GB" sz="3600" dirty="0" err="1" smtClean="0"/>
              <a:t>Aquaponic</a:t>
            </a:r>
            <a:r>
              <a:rPr lang="en-GB" sz="3600" dirty="0" smtClean="0"/>
              <a:t> plants</a:t>
            </a:r>
            <a:endParaRPr lang="fr-BE" sz="3600" dirty="0"/>
          </a:p>
        </p:txBody>
      </p:sp>
      <p:sp>
        <p:nvSpPr>
          <p:cNvPr id="79" name="ZoneTexte 78"/>
          <p:cNvSpPr txBox="1"/>
          <p:nvPr/>
        </p:nvSpPr>
        <p:spPr>
          <a:xfrm>
            <a:off x="24640671" y="29889010"/>
            <a:ext cx="4411875" cy="646331"/>
          </a:xfrm>
          <a:prstGeom prst="rect">
            <a:avLst/>
          </a:prstGeom>
          <a:noFill/>
        </p:spPr>
        <p:txBody>
          <a:bodyPr wrap="square" rtlCol="0">
            <a:spAutoFit/>
          </a:bodyPr>
          <a:lstStyle/>
          <a:p>
            <a:r>
              <a:rPr lang="en-GB" sz="3600" dirty="0" smtClean="0"/>
              <a:t>Hydroponic plants</a:t>
            </a:r>
            <a:endParaRPr lang="fr-BE" sz="3600" dirty="0"/>
          </a:p>
        </p:txBody>
      </p:sp>
      <p:sp>
        <p:nvSpPr>
          <p:cNvPr id="80" name="ZoneTexte 79"/>
          <p:cNvSpPr txBox="1"/>
          <p:nvPr/>
        </p:nvSpPr>
        <p:spPr>
          <a:xfrm>
            <a:off x="22628107" y="35832710"/>
            <a:ext cx="7145658" cy="2862322"/>
          </a:xfrm>
          <a:prstGeom prst="rect">
            <a:avLst/>
          </a:prstGeom>
          <a:noFill/>
        </p:spPr>
        <p:txBody>
          <a:bodyPr wrap="square" rtlCol="0">
            <a:spAutoFit/>
          </a:bodyPr>
          <a:lstStyle/>
          <a:p>
            <a:r>
              <a:rPr lang="en-GB" sz="3600" dirty="0" smtClean="0"/>
              <a:t>Disease incidence</a:t>
            </a:r>
          </a:p>
          <a:p>
            <a:endParaRPr lang="en-GB" sz="3600" dirty="0" smtClean="0"/>
          </a:p>
          <a:p>
            <a:r>
              <a:rPr lang="en-GB" sz="3600" dirty="0" smtClean="0"/>
              <a:t>Symptoms quantification</a:t>
            </a:r>
          </a:p>
          <a:p>
            <a:endParaRPr lang="en-GB" sz="3600" dirty="0" smtClean="0"/>
          </a:p>
          <a:p>
            <a:r>
              <a:rPr lang="en-GB" sz="3600" dirty="0" smtClean="0"/>
              <a:t>Yields measures</a:t>
            </a:r>
            <a:endParaRPr lang="fr-BE" sz="3600" dirty="0"/>
          </a:p>
        </p:txBody>
      </p:sp>
      <p:sp>
        <p:nvSpPr>
          <p:cNvPr id="81" name="Flèche vers le bas 80"/>
          <p:cNvSpPr/>
          <p:nvPr/>
        </p:nvSpPr>
        <p:spPr>
          <a:xfrm>
            <a:off x="23191426" y="33316034"/>
            <a:ext cx="1125023" cy="233187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3" name="ZoneTexte 82"/>
          <p:cNvSpPr txBox="1"/>
          <p:nvPr/>
        </p:nvSpPr>
        <p:spPr>
          <a:xfrm>
            <a:off x="18843841" y="40216723"/>
            <a:ext cx="5107154" cy="1200329"/>
          </a:xfrm>
          <a:prstGeom prst="rect">
            <a:avLst/>
          </a:prstGeom>
          <a:noFill/>
        </p:spPr>
        <p:txBody>
          <a:bodyPr wrap="square" rtlCol="0">
            <a:spAutoFit/>
          </a:bodyPr>
          <a:lstStyle/>
          <a:p>
            <a:pPr algn="ctr"/>
            <a:r>
              <a:rPr lang="en-GB" sz="3600" dirty="0" smtClean="0"/>
              <a:t>Better protection of </a:t>
            </a:r>
            <a:r>
              <a:rPr lang="en-GB" sz="3600" dirty="0" err="1" smtClean="0"/>
              <a:t>aquaponic</a:t>
            </a:r>
            <a:r>
              <a:rPr lang="en-GB" sz="3600" dirty="0" smtClean="0"/>
              <a:t> plants</a:t>
            </a:r>
            <a:endParaRPr lang="fr-BE" sz="3600" dirty="0"/>
          </a:p>
        </p:txBody>
      </p:sp>
      <p:sp>
        <p:nvSpPr>
          <p:cNvPr id="61" name="ZoneTexte 60"/>
          <p:cNvSpPr txBox="1"/>
          <p:nvPr/>
        </p:nvSpPr>
        <p:spPr>
          <a:xfrm>
            <a:off x="5125624" y="41368292"/>
            <a:ext cx="6481377" cy="461665"/>
          </a:xfrm>
          <a:prstGeom prst="rect">
            <a:avLst/>
          </a:prstGeom>
          <a:noFill/>
        </p:spPr>
        <p:txBody>
          <a:bodyPr wrap="square" rtlCol="0">
            <a:spAutoFit/>
          </a:bodyPr>
          <a:lstStyle/>
          <a:p>
            <a:pPr algn="ctr"/>
            <a:r>
              <a:rPr lang="fr-BE" sz="2400" dirty="0"/>
              <a:t>Getty Images</a:t>
            </a:r>
          </a:p>
        </p:txBody>
      </p:sp>
      <p:pic>
        <p:nvPicPr>
          <p:cNvPr id="5" name="Picture 2" descr="http://www.gembloux.ulg.ac.be/wp-content/uploads/2014/02/Logo828x160px.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430212" y="1368452"/>
            <a:ext cx="8871385" cy="19497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8" descr="https://t1.ftcdn.net/jpg/00/40/01/96/400_F_40019651_EeTcGQiZHxCJg739rE4LnySa9gie5h3A.jpg"/>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66539" b="96282" l="16525" r="80725"/>
                    </a14:imgEffect>
                  </a14:imgLayer>
                </a14:imgProps>
              </a:ext>
              <a:ext uri="{28A0092B-C50C-407E-A947-70E740481C1C}">
                <a14:useLocalDpi xmlns:a14="http://schemas.microsoft.com/office/drawing/2010/main" val="0"/>
              </a:ext>
            </a:extLst>
          </a:blip>
          <a:srcRect l="24425" t="65548" r="22979" b="3674"/>
          <a:stretch/>
        </p:blipFill>
        <p:spPr bwMode="auto">
          <a:xfrm>
            <a:off x="2214218" y="24975852"/>
            <a:ext cx="1701451" cy="30820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us.123rf.com/450wm/bakelyt/bakelyt1104/bakelyt110400181/9249018-laitue-fra-che-salade-en-fond-blanc.jpg?ver=6"/>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4511" b="100000" l="1429" r="98000"/>
                    </a14:imgEffect>
                  </a14:imgLayer>
                </a14:imgProps>
              </a:ext>
              <a:ext uri="{28A0092B-C50C-407E-A947-70E740481C1C}">
                <a14:useLocalDpi xmlns:a14="http://schemas.microsoft.com/office/drawing/2010/main" val="0"/>
              </a:ext>
            </a:extLst>
          </a:blip>
          <a:srcRect/>
          <a:stretch>
            <a:fillRect/>
          </a:stretch>
        </p:blipFill>
        <p:spPr bwMode="auto">
          <a:xfrm>
            <a:off x="20038772" y="25916991"/>
            <a:ext cx="3517282" cy="2345964"/>
          </a:xfrm>
          <a:prstGeom prst="rect">
            <a:avLst/>
          </a:prstGeom>
          <a:noFill/>
          <a:extLst>
            <a:ext uri="{909E8E84-426E-40DD-AFC4-6F175D3DCCD1}">
              <a14:hiddenFill xmlns:a14="http://schemas.microsoft.com/office/drawing/2010/main">
                <a:solidFill>
                  <a:srgbClr val="FFFFFF"/>
                </a:solidFill>
              </a14:hiddenFill>
            </a:ext>
          </a:extLst>
        </p:spPr>
      </p:pic>
      <p:sp>
        <p:nvSpPr>
          <p:cNvPr id="51" name="Organigramme : Disque magnétique 50"/>
          <p:cNvSpPr/>
          <p:nvPr/>
        </p:nvSpPr>
        <p:spPr>
          <a:xfrm>
            <a:off x="24677666" y="27327595"/>
            <a:ext cx="1777336" cy="2365924"/>
          </a:xfrm>
          <a:prstGeom prst="flowChartMagneticDisk">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2" name="Picture 38" descr="https://t1.ftcdn.net/jpg/00/40/01/96/400_F_40019651_EeTcGQiZHxCJg739rE4LnySa9gie5h3A.jpg"/>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66539" b="96282" l="16525" r="80725"/>
                    </a14:imgEffect>
                  </a14:imgLayer>
                </a14:imgProps>
              </a:ext>
              <a:ext uri="{28A0092B-C50C-407E-A947-70E740481C1C}">
                <a14:useLocalDpi xmlns:a14="http://schemas.microsoft.com/office/drawing/2010/main" val="0"/>
              </a:ext>
            </a:extLst>
          </a:blip>
          <a:srcRect l="26451" t="67198" r="11250"/>
          <a:stretch/>
        </p:blipFill>
        <p:spPr bwMode="auto">
          <a:xfrm>
            <a:off x="24950637" y="28113000"/>
            <a:ext cx="1729826" cy="17150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http://us.123rf.com/450wm/bakelyt/bakelyt1104/bakelyt110400181/9249018-laitue-fra-che-salade-en-fond-blanc.jpg?ver=6"/>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4511" b="100000" l="1429" r="98000"/>
                    </a14:imgEffect>
                  </a14:imgLayer>
                </a14:imgProps>
              </a:ext>
              <a:ext uri="{28A0092B-C50C-407E-A947-70E740481C1C}">
                <a14:useLocalDpi xmlns:a14="http://schemas.microsoft.com/office/drawing/2010/main" val="0"/>
              </a:ext>
            </a:extLst>
          </a:blip>
          <a:srcRect/>
          <a:stretch>
            <a:fillRect/>
          </a:stretch>
        </p:blipFill>
        <p:spPr bwMode="auto">
          <a:xfrm>
            <a:off x="23833509" y="25916991"/>
            <a:ext cx="3517282" cy="2345964"/>
          </a:xfrm>
          <a:prstGeom prst="rect">
            <a:avLst/>
          </a:prstGeom>
          <a:noFill/>
          <a:extLst>
            <a:ext uri="{909E8E84-426E-40DD-AFC4-6F175D3DCCD1}">
              <a14:hiddenFill xmlns:a14="http://schemas.microsoft.com/office/drawing/2010/main">
                <a:solidFill>
                  <a:srgbClr val="FFFFFF"/>
                </a:solidFill>
              </a14:hiddenFill>
            </a:ext>
          </a:extLst>
        </p:spPr>
      </p:pic>
      <p:sp>
        <p:nvSpPr>
          <p:cNvPr id="54" name="Organigramme : Disque magnétique 53"/>
          <p:cNvSpPr/>
          <p:nvPr/>
        </p:nvSpPr>
        <p:spPr>
          <a:xfrm>
            <a:off x="19968445" y="36995410"/>
            <a:ext cx="1777336" cy="2365924"/>
          </a:xfrm>
          <a:prstGeom prst="flowChartMagneticDisk">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5" name="Picture 38" descr="https://t1.ftcdn.net/jpg/00/40/01/96/400_F_40019651_EeTcGQiZHxCJg739rE4LnySa9gie5h3A.jpg"/>
          <p:cNvPicPr>
            <a:picLocks noChangeAspect="1" noChangeArrowheads="1"/>
          </p:cNvPicPr>
          <p:nvPr/>
        </p:nvPicPr>
        <p:blipFill rotWithShape="1">
          <a:blip r:embed="rId12">
            <a:duotone>
              <a:prstClr val="black"/>
              <a:schemeClr val="accent6">
                <a:tint val="45000"/>
                <a:satMod val="400000"/>
              </a:schemeClr>
            </a:duotone>
            <a:extLst>
              <a:ext uri="{BEBA8EAE-BF5A-486C-A8C5-ECC9F3942E4B}">
                <a14:imgProps xmlns:a14="http://schemas.microsoft.com/office/drawing/2010/main">
                  <a14:imgLayer r:embed="rId13">
                    <a14:imgEffect>
                      <a14:backgroundRemoval t="66539" b="96282" l="16525" r="80725"/>
                    </a14:imgEffect>
                  </a14:imgLayer>
                </a14:imgProps>
              </a:ext>
              <a:ext uri="{28A0092B-C50C-407E-A947-70E740481C1C}">
                <a14:useLocalDpi xmlns:a14="http://schemas.microsoft.com/office/drawing/2010/main" val="0"/>
              </a:ext>
            </a:extLst>
          </a:blip>
          <a:srcRect l="26451" t="67198" r="11250"/>
          <a:stretch/>
        </p:blipFill>
        <p:spPr bwMode="auto">
          <a:xfrm>
            <a:off x="20241416" y="37780815"/>
            <a:ext cx="1729826" cy="171508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http://us.123rf.com/450wm/bakelyt/bakelyt1104/bakelyt110400181/9249018-laitue-fra-che-salade-en-fond-blanc.jpg?ver=6"/>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4511" b="100000" l="1429" r="98000"/>
                    </a14:imgEffect>
                  </a14:imgLayer>
                </a14:imgProps>
              </a:ext>
              <a:ext uri="{28A0092B-C50C-407E-A947-70E740481C1C}">
                <a14:useLocalDpi xmlns:a14="http://schemas.microsoft.com/office/drawing/2010/main" val="0"/>
              </a:ext>
            </a:extLst>
          </a:blip>
          <a:srcRect/>
          <a:stretch>
            <a:fillRect/>
          </a:stretch>
        </p:blipFill>
        <p:spPr bwMode="auto">
          <a:xfrm>
            <a:off x="19124288" y="35584806"/>
            <a:ext cx="3517282" cy="2345964"/>
          </a:xfrm>
          <a:prstGeom prst="rect">
            <a:avLst/>
          </a:prstGeom>
          <a:noFill/>
          <a:extLst>
            <a:ext uri="{909E8E84-426E-40DD-AFC4-6F175D3DCCD1}">
              <a14:hiddenFill xmlns:a14="http://schemas.microsoft.com/office/drawing/2010/main">
                <a:solidFill>
                  <a:srgbClr val="FFFFFF"/>
                </a:solidFill>
              </a14:hiddenFill>
            </a:ext>
          </a:extLst>
        </p:spPr>
      </p:pic>
      <p:sp>
        <p:nvSpPr>
          <p:cNvPr id="82" name="ZoneTexte 81"/>
          <p:cNvSpPr txBox="1"/>
          <p:nvPr/>
        </p:nvSpPr>
        <p:spPr>
          <a:xfrm>
            <a:off x="20882929" y="38641641"/>
            <a:ext cx="1298594" cy="1862048"/>
          </a:xfrm>
          <a:prstGeom prst="rect">
            <a:avLst/>
          </a:prstGeom>
          <a:noFill/>
        </p:spPr>
        <p:txBody>
          <a:bodyPr wrap="square" rtlCol="0">
            <a:spAutoFit/>
          </a:bodyPr>
          <a:lstStyle/>
          <a:p>
            <a:r>
              <a:rPr lang="en-GB" sz="11500" b="1" dirty="0">
                <a:solidFill>
                  <a:schemeClr val="accent1"/>
                </a:solidFill>
              </a:rPr>
              <a:t>?</a:t>
            </a:r>
            <a:endParaRPr lang="fr-BE" sz="11500" b="1" dirty="0">
              <a:solidFill>
                <a:schemeClr val="accent1"/>
              </a:solidFill>
            </a:endParaRPr>
          </a:p>
        </p:txBody>
      </p:sp>
      <p:sp>
        <p:nvSpPr>
          <p:cNvPr id="58" name="ZoneTexte 57"/>
          <p:cNvSpPr txBox="1"/>
          <p:nvPr/>
        </p:nvSpPr>
        <p:spPr>
          <a:xfrm>
            <a:off x="17101266" y="22379688"/>
            <a:ext cx="13954518" cy="2862322"/>
          </a:xfrm>
          <a:prstGeom prst="rect">
            <a:avLst/>
          </a:prstGeom>
          <a:noFill/>
        </p:spPr>
        <p:txBody>
          <a:bodyPr wrap="square" rtlCol="0">
            <a:spAutoFit/>
          </a:bodyPr>
          <a:lstStyle/>
          <a:p>
            <a:pPr lvl="0" algn="just"/>
            <a:r>
              <a:rPr lang="en-GB" sz="3600" dirty="0" smtClean="0">
                <a:solidFill>
                  <a:prstClr val="black"/>
                </a:solidFill>
              </a:rPr>
              <a:t>A first article (Gravel et al., 2015) </a:t>
            </a:r>
            <a:r>
              <a:rPr lang="en-GB" sz="3600" dirty="0" smtClean="0">
                <a:solidFill>
                  <a:prstClr val="black"/>
                </a:solidFill>
              </a:rPr>
              <a:t>opens </a:t>
            </a:r>
            <a:r>
              <a:rPr lang="en-GB" sz="3600" dirty="0" smtClean="0">
                <a:solidFill>
                  <a:prstClr val="black"/>
                </a:solidFill>
              </a:rPr>
              <a:t>the hypothesis of a protective activity of fish effluents microbiota against plant pathogens. The aim of our experimentation is to determine if plants growing in </a:t>
            </a:r>
            <a:r>
              <a:rPr lang="en-GB" sz="3600" dirty="0" err="1" smtClean="0">
                <a:solidFill>
                  <a:prstClr val="black"/>
                </a:solidFill>
              </a:rPr>
              <a:t>aquaponic</a:t>
            </a:r>
            <a:r>
              <a:rPr lang="en-GB" sz="3600" dirty="0" smtClean="0">
                <a:solidFill>
                  <a:prstClr val="black"/>
                </a:solidFill>
              </a:rPr>
              <a:t> conditions are really able to show a biocontrol activity compared with hydroponic plants.</a:t>
            </a:r>
            <a:endParaRPr lang="en-US" sz="3600" dirty="0">
              <a:solidFill>
                <a:prstClr val="black"/>
              </a:solidFill>
              <a:latin typeface="Times New Roman" pitchFamily="18" charset="0"/>
              <a:cs typeface="Times New Roman" pitchFamily="18" charset="0"/>
            </a:endParaRPr>
          </a:p>
        </p:txBody>
      </p:sp>
      <p:sp>
        <p:nvSpPr>
          <p:cNvPr id="59" name="ZoneTexte 58"/>
          <p:cNvSpPr txBox="1"/>
          <p:nvPr/>
        </p:nvSpPr>
        <p:spPr>
          <a:xfrm>
            <a:off x="17213950" y="21141335"/>
            <a:ext cx="13729149" cy="923330"/>
          </a:xfrm>
          <a:prstGeom prst="rect">
            <a:avLst/>
          </a:prstGeom>
          <a:noFill/>
        </p:spPr>
        <p:txBody>
          <a:bodyPr wrap="square" rtlCol="0">
            <a:spAutoFit/>
          </a:bodyPr>
          <a:lstStyle/>
          <a:p>
            <a:pPr algn="ctr"/>
            <a:r>
              <a:rPr lang="fr-BE" sz="5400" b="1" dirty="0" smtClean="0"/>
              <a:t>Tests of </a:t>
            </a:r>
            <a:r>
              <a:rPr lang="en-GB" sz="5400" b="1" dirty="0" smtClean="0"/>
              <a:t>protection</a:t>
            </a:r>
            <a:endParaRPr lang="en-GB" sz="5400" b="1" dirty="0"/>
          </a:p>
        </p:txBody>
      </p:sp>
      <p:sp>
        <p:nvSpPr>
          <p:cNvPr id="63" name="ZoneTexte 62"/>
          <p:cNvSpPr txBox="1"/>
          <p:nvPr/>
        </p:nvSpPr>
        <p:spPr>
          <a:xfrm>
            <a:off x="880150" y="42272054"/>
            <a:ext cx="25020073" cy="461665"/>
          </a:xfrm>
          <a:prstGeom prst="rect">
            <a:avLst/>
          </a:prstGeom>
          <a:noFill/>
        </p:spPr>
        <p:txBody>
          <a:bodyPr wrap="square" rtlCol="0">
            <a:spAutoFit/>
          </a:bodyPr>
          <a:lstStyle/>
          <a:p>
            <a:pPr algn="just"/>
            <a:r>
              <a:rPr lang="en-US" sz="2400" dirty="0"/>
              <a:t>Gravel, V. et al., 2015. Fish effluents promote root growth and suppress fungal diseases in tomato transplants. </a:t>
            </a:r>
            <a:r>
              <a:rPr lang="en-US" sz="2400" i="1" dirty="0"/>
              <a:t>Canadian Journal of Plant Science</a:t>
            </a:r>
            <a:r>
              <a:rPr lang="en-US" sz="2400" dirty="0"/>
              <a:t>, 95, pp.427–436</a:t>
            </a:r>
            <a:r>
              <a:rPr lang="en-US" sz="24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5127</TotalTime>
  <Words>476</Words>
  <Application>Microsoft Office PowerPoint</Application>
  <PresentationFormat>Personnalisé</PresentationFormat>
  <Paragraphs>38</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 Characterization and biocontrol properties of Lactuca sativa rhizosphere microbiota in an aquaponic system  Stouvenakers Gilles, Massart Sébastien, Jijakli M. Haïssam Plant Pathology Department - Liege University - Gembloux Agro-Bio Tech, Gembloux, Belgium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THEODK</dc:creator>
  <cp:lastModifiedBy>gilles stouvenakers</cp:lastModifiedBy>
  <cp:revision>369</cp:revision>
  <cp:lastPrinted>2016-05-13T14:09:23Z</cp:lastPrinted>
  <dcterms:created xsi:type="dcterms:W3CDTF">2012-05-04T16:02:35Z</dcterms:created>
  <dcterms:modified xsi:type="dcterms:W3CDTF">2016-05-18T11:59:01Z</dcterms:modified>
</cp:coreProperties>
</file>