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69" r:id="rId2"/>
    <p:sldId id="263" r:id="rId3"/>
    <p:sldId id="265" r:id="rId4"/>
    <p:sldId id="282" r:id="rId5"/>
    <p:sldId id="309" r:id="rId6"/>
    <p:sldId id="280" r:id="rId7"/>
    <p:sldId id="279" r:id="rId8"/>
    <p:sldId id="281" r:id="rId9"/>
    <p:sldId id="266" r:id="rId10"/>
    <p:sldId id="283" r:id="rId11"/>
    <p:sldId id="288" r:id="rId12"/>
    <p:sldId id="285" r:id="rId13"/>
    <p:sldId id="289" r:id="rId14"/>
    <p:sldId id="290" r:id="rId15"/>
    <p:sldId id="291" r:id="rId16"/>
    <p:sldId id="293" r:id="rId17"/>
    <p:sldId id="284" r:id="rId18"/>
    <p:sldId id="292" r:id="rId19"/>
    <p:sldId id="268" r:id="rId20"/>
    <p:sldId id="273" r:id="rId21"/>
    <p:sldId id="304" r:id="rId22"/>
    <p:sldId id="298" r:id="rId23"/>
    <p:sldId id="299" r:id="rId24"/>
    <p:sldId id="301" r:id="rId25"/>
    <p:sldId id="303" r:id="rId26"/>
    <p:sldId id="307" r:id="rId27"/>
    <p:sldId id="274" r:id="rId28"/>
    <p:sldId id="294" r:id="rId29"/>
    <p:sldId id="295" r:id="rId30"/>
    <p:sldId id="305" r:id="rId31"/>
    <p:sldId id="306" r:id="rId32"/>
    <p:sldId id="300" r:id="rId33"/>
    <p:sldId id="310" r:id="rId34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Style léger 2 - Accentuation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10" autoAdjust="0"/>
    <p:restoredTop sz="94660"/>
  </p:normalViewPr>
  <p:slideViewPr>
    <p:cSldViewPr>
      <p:cViewPr>
        <p:scale>
          <a:sx n="75" d="100"/>
          <a:sy n="75" d="100"/>
        </p:scale>
        <p:origin x="-2652" y="-8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92" d="100"/>
          <a:sy n="92" d="100"/>
        </p:scale>
        <p:origin x="-3780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665D2B-289E-4ADE-9AEA-3520B3A676C0}" type="datetimeFigureOut">
              <a:rPr lang="en-US" smtClean="0"/>
              <a:t>5/27/2016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14D2B0-A95B-47A2-AD8A-69C9415A155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1680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6317CF-0429-42F7-9D23-EBD54F8A1822}" type="datetimeFigureOut">
              <a:rPr lang="en-US" smtClean="0"/>
              <a:t>5/27/2016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B3D6E0-D234-4D7F-8770-BC726AD5D5B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592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B3D6E0-D234-4D7F-8770-BC726AD5D5B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176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D3548-59BB-4686-AAAB-5F471F66FEDE}" type="datetimeFigureOut">
              <a:rPr lang="en-US" smtClean="0"/>
              <a:t>5/27/2016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52190-C9EB-4DFC-9FF9-D463C4103E7B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1390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D3548-59BB-4686-AAAB-5F471F66FEDE}" type="datetimeFigureOut">
              <a:rPr lang="en-US" smtClean="0"/>
              <a:t>5/27/2016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52190-C9EB-4DFC-9FF9-D463C4103E7B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9884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en-US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D3548-59BB-4686-AAAB-5F471F66FEDE}" type="datetimeFigureOut">
              <a:rPr lang="en-US" smtClean="0"/>
              <a:t>5/27/2016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52190-C9EB-4DFC-9FF9-D463C4103E7B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9091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9D3548-59BB-4686-AAAB-5F471F66FEDE}" type="datetimeFigureOut">
              <a:rPr lang="en-US" smtClean="0"/>
              <a:t>5/27/2016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52190-C9EB-4DFC-9FF9-D463C4103E7B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930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899592" y="318254"/>
            <a:ext cx="7772400" cy="2496276"/>
          </a:xfrm>
          <a:solidFill>
            <a:schemeClr val="bg1">
              <a:alpha val="20000"/>
            </a:schemeClr>
          </a:solidFill>
          <a:effectLst>
            <a:glow>
              <a:schemeClr val="bg1">
                <a:alpha val="57000"/>
              </a:schemeClr>
            </a:glow>
            <a:softEdge rad="63500"/>
          </a:effectLst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Tree light capture and spatial variability of understory light increase with species mixing and </a:t>
            </a:r>
            <a:r>
              <a:rPr lang="en-US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tree size </a:t>
            </a: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heterogeneity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043608" y="4941168"/>
            <a:ext cx="7488832" cy="1700808"/>
          </a:xfrm>
          <a:solidFill>
            <a:schemeClr val="tx1">
              <a:lumMod val="85000"/>
              <a:lumOff val="15000"/>
              <a:alpha val="20000"/>
            </a:schemeClr>
          </a:solidFill>
          <a:effectLst>
            <a:softEdge rad="31750"/>
          </a:effectLst>
        </p:spPr>
        <p:txBody>
          <a:bodyPr>
            <a:normAutofit fontScale="62500" lnSpcReduction="20000"/>
          </a:bodyPr>
          <a:lstStyle/>
          <a:p>
            <a:endParaRPr lang="en-US" sz="2400" b="1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2900" b="1" dirty="0" smtClean="0">
                <a:solidFill>
                  <a:schemeClr val="bg1">
                    <a:lumMod val="75000"/>
                  </a:schemeClr>
                </a:solidFill>
              </a:rPr>
              <a:t>Gauthier Ligot</a:t>
            </a:r>
            <a:r>
              <a:rPr lang="en-US" sz="2900" b="1" baseline="30000" dirty="0" smtClean="0">
                <a:solidFill>
                  <a:schemeClr val="bg1">
                    <a:lumMod val="75000"/>
                  </a:schemeClr>
                </a:solidFill>
              </a:rPr>
              <a:t>1</a:t>
            </a:r>
            <a:r>
              <a:rPr lang="en-US" sz="2900" b="1" dirty="0" smtClean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2900" b="1" dirty="0" err="1" smtClean="0">
                <a:solidFill>
                  <a:schemeClr val="bg1">
                    <a:lumMod val="75000"/>
                  </a:schemeClr>
                </a:solidFill>
              </a:rPr>
              <a:t>Aitor</a:t>
            </a:r>
            <a:r>
              <a:rPr lang="en-US" sz="2900" b="1" dirty="0" smtClean="0">
                <a:solidFill>
                  <a:schemeClr val="bg1">
                    <a:lumMod val="75000"/>
                  </a:schemeClr>
                </a:solidFill>
              </a:rPr>
              <a:t> Ameztegui</a:t>
            </a:r>
            <a:r>
              <a:rPr lang="en-US" sz="2900" b="1" baseline="30000" dirty="0" smtClean="0">
                <a:solidFill>
                  <a:schemeClr val="bg1">
                    <a:lumMod val="75000"/>
                  </a:schemeClr>
                </a:solidFill>
              </a:rPr>
              <a:t>2,4,5</a:t>
            </a:r>
            <a:r>
              <a:rPr lang="en-US" sz="2900" b="1" dirty="0" smtClean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2900" b="1" dirty="0" err="1" smtClean="0">
                <a:solidFill>
                  <a:schemeClr val="bg1">
                    <a:lumMod val="75000"/>
                  </a:schemeClr>
                </a:solidFill>
              </a:rPr>
              <a:t>Benoît</a:t>
            </a:r>
            <a:r>
              <a:rPr lang="en-US" sz="2900" b="1" dirty="0" smtClean="0">
                <a:solidFill>
                  <a:schemeClr val="bg1">
                    <a:lumMod val="75000"/>
                  </a:schemeClr>
                </a:solidFill>
              </a:rPr>
              <a:t> Courbaud</a:t>
            </a:r>
            <a:r>
              <a:rPr lang="en-US" sz="2900" b="1" baseline="30000" dirty="0" smtClean="0">
                <a:solidFill>
                  <a:schemeClr val="bg1">
                    <a:lumMod val="75000"/>
                  </a:schemeClr>
                </a:solidFill>
              </a:rPr>
              <a:t>3</a:t>
            </a:r>
            <a:r>
              <a:rPr lang="en-US" sz="2900" b="1" dirty="0" smtClean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2900" b="1" dirty="0" err="1" smtClean="0">
                <a:solidFill>
                  <a:schemeClr val="bg1">
                    <a:lumMod val="75000"/>
                  </a:schemeClr>
                </a:solidFill>
              </a:rPr>
              <a:t>Lluís</a:t>
            </a:r>
            <a:r>
              <a:rPr lang="en-US" sz="2900" b="1" dirty="0" smtClean="0">
                <a:solidFill>
                  <a:schemeClr val="bg1">
                    <a:lumMod val="75000"/>
                  </a:schemeClr>
                </a:solidFill>
              </a:rPr>
              <a:t> Coll</a:t>
            </a:r>
            <a:r>
              <a:rPr lang="en-US" sz="2900" b="1" baseline="30000" dirty="0" smtClean="0">
                <a:solidFill>
                  <a:schemeClr val="bg1">
                    <a:lumMod val="75000"/>
                  </a:schemeClr>
                </a:solidFill>
              </a:rPr>
              <a:t>2,5</a:t>
            </a:r>
            <a:r>
              <a:rPr lang="en-US" sz="2900" b="1" dirty="0" smtClean="0">
                <a:solidFill>
                  <a:schemeClr val="bg1">
                    <a:lumMod val="75000"/>
                  </a:schemeClr>
                </a:solidFill>
              </a:rPr>
              <a:t>, Daniel Kneeshaw</a:t>
            </a:r>
            <a:r>
              <a:rPr lang="en-US" sz="2900" b="1" baseline="30000" dirty="0" smtClean="0">
                <a:solidFill>
                  <a:schemeClr val="bg1">
                    <a:lumMod val="75000"/>
                  </a:schemeClr>
                </a:solidFill>
              </a:rPr>
              <a:t>4</a:t>
            </a:r>
          </a:p>
          <a:p>
            <a:pPr algn="l"/>
            <a:endParaRPr lang="en-US" sz="2600" b="1" baseline="30000" dirty="0" smtClean="0">
              <a:solidFill>
                <a:schemeClr val="bg1">
                  <a:lumMod val="75000"/>
                </a:schemeClr>
              </a:solidFill>
            </a:endParaRPr>
          </a:p>
          <a:p>
            <a:pPr algn="l"/>
            <a:r>
              <a:rPr lang="vi-VN" sz="1600" baseline="30000" dirty="0" smtClean="0">
                <a:solidFill>
                  <a:schemeClr val="bg1">
                    <a:lumMod val="75000"/>
                  </a:schemeClr>
                </a:solidFill>
              </a:rPr>
              <a:t>1</a:t>
            </a:r>
            <a:r>
              <a:rPr lang="fr-FR" sz="1600" baseline="300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vi-VN" sz="1600" dirty="0" smtClean="0">
                <a:solidFill>
                  <a:schemeClr val="bg1">
                    <a:lumMod val="75000"/>
                  </a:schemeClr>
                </a:solidFill>
              </a:rPr>
              <a:t>Univ</a:t>
            </a:r>
            <a:r>
              <a:rPr lang="vi-VN" sz="1600" dirty="0">
                <a:solidFill>
                  <a:schemeClr val="bg1">
                    <a:lumMod val="75000"/>
                  </a:schemeClr>
                </a:solidFill>
              </a:rPr>
              <a:t>. de Liège, Gembloux Agro-Bio Tech, Unité de Gestion des Ressources </a:t>
            </a:r>
            <a:r>
              <a:rPr lang="vi-VN" sz="1600" dirty="0" smtClean="0">
                <a:solidFill>
                  <a:schemeClr val="bg1">
                    <a:lumMod val="75000"/>
                  </a:schemeClr>
                </a:solidFill>
              </a:rPr>
              <a:t>forestières,</a:t>
            </a:r>
            <a:r>
              <a:rPr lang="fr-FR" sz="16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vi-VN" sz="1600" dirty="0" smtClean="0">
                <a:solidFill>
                  <a:schemeClr val="bg1">
                    <a:lumMod val="75000"/>
                  </a:schemeClr>
                </a:solidFill>
              </a:rPr>
              <a:t>Belgique</a:t>
            </a:r>
            <a:endParaRPr lang="vi-VN" sz="1600" dirty="0">
              <a:solidFill>
                <a:schemeClr val="bg1">
                  <a:lumMod val="75000"/>
                </a:schemeClr>
              </a:solidFill>
            </a:endParaRPr>
          </a:p>
          <a:p>
            <a:pPr algn="l"/>
            <a:r>
              <a:rPr lang="vi-VN" sz="1600" baseline="30000" dirty="0">
                <a:solidFill>
                  <a:schemeClr val="bg1">
                    <a:lumMod val="75000"/>
                  </a:schemeClr>
                </a:solidFill>
              </a:rPr>
              <a:t>2</a:t>
            </a:r>
            <a:r>
              <a:rPr lang="vi-VN" sz="1600" dirty="0">
                <a:solidFill>
                  <a:schemeClr val="bg1">
                    <a:lumMod val="75000"/>
                  </a:schemeClr>
                </a:solidFill>
              </a:rPr>
              <a:t> Forest Sciences Centre of Catalonia (CTFC-CEMFOR</a:t>
            </a:r>
            <a:r>
              <a:rPr lang="vi-VN" sz="1600" dirty="0" smtClean="0">
                <a:solidFill>
                  <a:schemeClr val="bg1">
                    <a:lumMod val="75000"/>
                  </a:schemeClr>
                </a:solidFill>
              </a:rPr>
              <a:t>), Spain</a:t>
            </a:r>
            <a:endParaRPr lang="vi-VN" sz="1600" dirty="0">
              <a:solidFill>
                <a:schemeClr val="bg1">
                  <a:lumMod val="75000"/>
                </a:schemeClr>
              </a:solidFill>
            </a:endParaRPr>
          </a:p>
          <a:p>
            <a:pPr algn="l"/>
            <a:r>
              <a:rPr lang="vi-VN" sz="1600" baseline="30000" dirty="0" smtClean="0">
                <a:solidFill>
                  <a:schemeClr val="bg1">
                    <a:lumMod val="75000"/>
                  </a:schemeClr>
                </a:solidFill>
              </a:rPr>
              <a:t>3</a:t>
            </a:r>
            <a:r>
              <a:rPr lang="fr-FR" sz="16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vi-VN" sz="1600" dirty="0" smtClean="0">
                <a:solidFill>
                  <a:schemeClr val="bg1">
                    <a:lumMod val="75000"/>
                  </a:schemeClr>
                </a:solidFill>
              </a:rPr>
              <a:t>Irstea</a:t>
            </a:r>
            <a:r>
              <a:rPr lang="vi-VN" sz="1600" dirty="0">
                <a:solidFill>
                  <a:schemeClr val="bg1">
                    <a:lumMod val="75000"/>
                  </a:schemeClr>
                </a:solidFill>
              </a:rPr>
              <a:t>, Mountain Ecosystems Research Unit, </a:t>
            </a:r>
            <a:r>
              <a:rPr lang="vi-VN" sz="1600" dirty="0" smtClean="0">
                <a:solidFill>
                  <a:schemeClr val="bg1">
                    <a:lumMod val="75000"/>
                  </a:schemeClr>
                </a:solidFill>
              </a:rPr>
              <a:t>France</a:t>
            </a:r>
            <a:endParaRPr lang="vi-VN" sz="1600" dirty="0">
              <a:solidFill>
                <a:schemeClr val="bg1">
                  <a:lumMod val="75000"/>
                </a:schemeClr>
              </a:solidFill>
            </a:endParaRPr>
          </a:p>
          <a:p>
            <a:pPr algn="l"/>
            <a:r>
              <a:rPr lang="vi-VN" sz="1600" baseline="30000" dirty="0">
                <a:solidFill>
                  <a:schemeClr val="bg1">
                    <a:lumMod val="75000"/>
                  </a:schemeClr>
                </a:solidFill>
              </a:rPr>
              <a:t>4</a:t>
            </a:r>
            <a:r>
              <a:rPr lang="vi-VN" sz="1600" dirty="0">
                <a:solidFill>
                  <a:schemeClr val="bg1">
                    <a:lumMod val="75000"/>
                  </a:schemeClr>
                </a:solidFill>
              </a:rPr>
              <a:t> Centre d’Étude de la Forêt, Université du Québec à Montréal, </a:t>
            </a:r>
            <a:r>
              <a:rPr lang="vi-VN" sz="1600" dirty="0" smtClean="0">
                <a:solidFill>
                  <a:schemeClr val="bg1">
                    <a:lumMod val="75000"/>
                  </a:schemeClr>
                </a:solidFill>
              </a:rPr>
              <a:t>Canada</a:t>
            </a:r>
            <a:endParaRPr lang="vi-VN" sz="1600" dirty="0">
              <a:solidFill>
                <a:schemeClr val="bg1">
                  <a:lumMod val="75000"/>
                </a:schemeClr>
              </a:solidFill>
            </a:endParaRPr>
          </a:p>
          <a:p>
            <a:pPr algn="l"/>
            <a:r>
              <a:rPr lang="vi-VN" sz="1600" baseline="30000" dirty="0">
                <a:solidFill>
                  <a:schemeClr val="bg1">
                    <a:lumMod val="75000"/>
                  </a:schemeClr>
                </a:solidFill>
              </a:rPr>
              <a:t>5</a:t>
            </a:r>
            <a:r>
              <a:rPr lang="vi-VN" sz="1600" dirty="0">
                <a:solidFill>
                  <a:schemeClr val="bg1">
                    <a:lumMod val="75000"/>
                  </a:schemeClr>
                </a:solidFill>
              </a:rPr>
              <a:t> CREAF, </a:t>
            </a:r>
            <a:r>
              <a:rPr lang="vi-VN" sz="1600" dirty="0" smtClean="0">
                <a:solidFill>
                  <a:schemeClr val="bg1">
                    <a:lumMod val="75000"/>
                  </a:schemeClr>
                </a:solidFill>
              </a:rPr>
              <a:t>Spain</a:t>
            </a:r>
            <a:endParaRPr lang="vi-VN" sz="1600" dirty="0">
              <a:solidFill>
                <a:schemeClr val="bg1">
                  <a:lumMod val="75000"/>
                </a:schemeClr>
              </a:solidFill>
            </a:endParaRPr>
          </a:p>
          <a:p>
            <a:pPr algn="l"/>
            <a:endParaRPr lang="en-US" sz="1700" baseline="30000" dirty="0" smtClean="0">
              <a:solidFill>
                <a:schemeClr val="bg1">
                  <a:lumMod val="75000"/>
                </a:schemeClr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405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64" y="143115"/>
            <a:ext cx="4251920" cy="324046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3115"/>
            <a:ext cx="4320480" cy="324046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528493"/>
            <a:ext cx="4320480" cy="3188939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64" y="3528493"/>
            <a:ext cx="4251920" cy="3188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954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photo_dispositif_cloture\cloture 21\DSC_01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9263"/>
            <a:ext cx="4623633" cy="3218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photo_dispositif_cloture\CONQUE\P522036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242" y="113278"/>
            <a:ext cx="4138250" cy="3214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photo_dispositif_cloture\25\P10806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510300"/>
            <a:ext cx="4623632" cy="3231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D:\photo_dispositif_cloture\cloture 26\DSC_014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75"/>
          <a:stretch/>
        </p:blipFill>
        <p:spPr bwMode="auto">
          <a:xfrm>
            <a:off x="4893242" y="3514329"/>
            <a:ext cx="4138250" cy="3227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1812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Material and Methods</a:t>
            </a:r>
            <a:endParaRPr lang="en-US" dirty="0"/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6118993"/>
              </p:ext>
            </p:extLst>
          </p:nvPr>
        </p:nvGraphicFramePr>
        <p:xfrm>
          <a:off x="683568" y="1124744"/>
          <a:ext cx="7776864" cy="4111452"/>
        </p:xfrm>
        <a:graphic>
          <a:graphicData uri="http://schemas.openxmlformats.org/drawingml/2006/table">
            <a:tbl>
              <a:tblPr firstRow="1" firstCol="1" bandRow="1">
                <a:tableStyleId>{912C8C85-51F0-491E-9774-3900AFEF0FD7}</a:tableStyleId>
              </a:tblPr>
              <a:tblGrid>
                <a:gridCol w="1630512"/>
                <a:gridCol w="745752"/>
                <a:gridCol w="1368152"/>
                <a:gridCol w="1224136"/>
                <a:gridCol w="1368152"/>
                <a:gridCol w="1440160"/>
              </a:tblGrid>
              <a:tr h="800770">
                <a:tc>
                  <a:txBody>
                    <a:bodyPr/>
                    <a:lstStyle/>
                    <a:p>
                      <a:pPr indent="228600" algn="l">
                        <a:lnSpc>
                          <a:spcPct val="200000"/>
                        </a:lnSpc>
                        <a:spcAft>
                          <a:spcPts val="1200"/>
                        </a:spcAft>
                      </a:pPr>
                      <a:r>
                        <a:rPr lang="fr-FR" sz="1400" dirty="0" err="1">
                          <a:effectLst/>
                        </a:rPr>
                        <a:t>Species</a:t>
                      </a:r>
                      <a:endParaRPr lang="fr-FR" sz="1400" dirty="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200000"/>
                        </a:lnSpc>
                        <a:spcAft>
                          <a:spcPts val="1200"/>
                        </a:spcAft>
                      </a:pPr>
                      <a:r>
                        <a:rPr lang="fr-FR" sz="1400" dirty="0" smtClean="0">
                          <a:effectLst/>
                        </a:rPr>
                        <a:t>Nb. of plots</a:t>
                      </a:r>
                      <a:endParaRPr lang="fr-FR" sz="1400" dirty="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200000"/>
                        </a:lnSpc>
                        <a:spcAft>
                          <a:spcPts val="1200"/>
                        </a:spcAft>
                      </a:pPr>
                      <a:r>
                        <a:rPr lang="fr-FR" sz="1400" dirty="0" err="1" smtClean="0">
                          <a:effectLst/>
                        </a:rPr>
                        <a:t>Quadratic</a:t>
                      </a:r>
                      <a:r>
                        <a:rPr lang="fr-FR" sz="1400" baseline="0" dirty="0" smtClean="0">
                          <a:effectLst/>
                        </a:rPr>
                        <a:t> </a:t>
                      </a:r>
                      <a:r>
                        <a:rPr lang="fr-FR" sz="1400" baseline="0" dirty="0" err="1" smtClean="0">
                          <a:effectLst/>
                        </a:rPr>
                        <a:t>mean</a:t>
                      </a:r>
                      <a:r>
                        <a:rPr lang="fr-FR" sz="1400" baseline="0" dirty="0" smtClean="0">
                          <a:effectLst/>
                        </a:rPr>
                        <a:t> </a:t>
                      </a:r>
                      <a:r>
                        <a:rPr lang="fr-FR" sz="1400" baseline="0" dirty="0" err="1" smtClean="0">
                          <a:effectLst/>
                        </a:rPr>
                        <a:t>diameter</a:t>
                      </a:r>
                      <a:endParaRPr lang="fr-FR" sz="1400" dirty="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200000"/>
                        </a:lnSpc>
                        <a:spcAft>
                          <a:spcPts val="1200"/>
                        </a:spcAft>
                      </a:pPr>
                      <a:r>
                        <a:rPr lang="fr-FR" sz="1400" dirty="0">
                          <a:effectLst/>
                        </a:rPr>
                        <a:t>Basal area</a:t>
                      </a:r>
                      <a:endParaRPr lang="fr-FR" sz="1400" dirty="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200000"/>
                        </a:lnSpc>
                        <a:spcAft>
                          <a:spcPts val="1200"/>
                        </a:spcAft>
                      </a:pPr>
                      <a:r>
                        <a:rPr lang="fr-FR" sz="1400">
                          <a:effectLst/>
                        </a:rPr>
                        <a:t>Clark-Evans</a:t>
                      </a:r>
                      <a:endParaRPr lang="fr-FR" sz="14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200000"/>
                        </a:lnSpc>
                        <a:spcAft>
                          <a:spcPts val="1200"/>
                        </a:spcAft>
                      </a:pPr>
                      <a:r>
                        <a:rPr lang="fr-FR" sz="1400">
                          <a:effectLst/>
                        </a:rPr>
                        <a:t>Transmittance</a:t>
                      </a:r>
                      <a:endParaRPr lang="fr-FR" sz="14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00385">
                <a:tc>
                  <a:txBody>
                    <a:bodyPr/>
                    <a:lstStyle/>
                    <a:p>
                      <a:endParaRPr lang="fr-FR" sz="24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</a:endParaRPr>
                    </a:p>
                  </a:txBody>
                  <a:tcPr marL="68580" marR="68580" marT="0" marB="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24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</a:endParaRPr>
                    </a:p>
                  </a:txBody>
                  <a:tcPr marL="68580" marR="68580" marT="0" marB="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200000"/>
                        </a:lnSpc>
                        <a:spcAft>
                          <a:spcPts val="1200"/>
                        </a:spcAft>
                      </a:pPr>
                      <a:r>
                        <a:rPr lang="fr-FR" sz="14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cm</a:t>
                      </a:r>
                      <a:endParaRPr lang="fr-FR" sz="14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200000"/>
                        </a:lnSpc>
                        <a:spcAft>
                          <a:spcPts val="1200"/>
                        </a:spcAft>
                      </a:pPr>
                      <a:r>
                        <a:rPr lang="fr-FR" sz="14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m²/ha</a:t>
                      </a:r>
                      <a:endParaRPr lang="fr-FR" sz="14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200000"/>
                        </a:lnSpc>
                        <a:spcAft>
                          <a:spcPts val="1200"/>
                        </a:spcAft>
                      </a:pPr>
                      <a:r>
                        <a:rPr lang="fr-FR" sz="14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-</a:t>
                      </a:r>
                      <a:endParaRPr lang="fr-FR" sz="14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200000"/>
                        </a:lnSpc>
                        <a:spcAft>
                          <a:spcPts val="1200"/>
                        </a:spcAft>
                      </a:pPr>
                      <a:r>
                        <a:rPr lang="fr-FR" sz="14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%</a:t>
                      </a:r>
                      <a:endParaRPr lang="fr-FR" sz="14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/>
                    </a:solidFill>
                  </a:tcPr>
                </a:tc>
              </a:tr>
              <a:tr h="943764">
                <a:tc>
                  <a:txBody>
                    <a:bodyPr/>
                    <a:lstStyle/>
                    <a:p>
                      <a:pPr indent="22860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 smtClean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Oak-Beech</a:t>
                      </a:r>
                      <a:r>
                        <a:rPr lang="fr-FR" sz="1400" baseline="30000" dirty="0" smtClean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27</a:t>
                      </a:r>
                      <a:endParaRPr lang="fr-FR" sz="14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42.4 </a:t>
                      </a:r>
                      <a:endParaRPr lang="fr-FR" sz="1400" dirty="0" smtClean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</a:endParaRPr>
                    </a:p>
                    <a:p>
                      <a:pPr indent="228600"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 smtClean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(</a:t>
                      </a:r>
                      <a:r>
                        <a:rPr lang="fr-FR" sz="14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30.0-54.9)</a:t>
                      </a:r>
                      <a:endParaRPr lang="fr-FR" sz="14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18.0 </a:t>
                      </a:r>
                      <a:endParaRPr lang="en-US" sz="1400" dirty="0" smtClean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</a:endParaRPr>
                    </a:p>
                    <a:p>
                      <a:pPr indent="228600"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(</a:t>
                      </a:r>
                      <a:r>
                        <a:rPr lang="en-US" sz="14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7.5-35.0)</a:t>
                      </a:r>
                      <a:endParaRPr lang="fr-FR" sz="14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1.1 </a:t>
                      </a:r>
                      <a:endParaRPr lang="en-US" sz="1400" dirty="0" smtClean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</a:endParaRPr>
                    </a:p>
                    <a:p>
                      <a:pPr indent="228600"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(</a:t>
                      </a:r>
                      <a:r>
                        <a:rPr lang="en-US" sz="14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1.0-1.3)</a:t>
                      </a:r>
                      <a:endParaRPr lang="fr-FR" sz="14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22.8</a:t>
                      </a:r>
                    </a:p>
                    <a:p>
                      <a:pPr indent="228600"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4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(0.8-62.6)</a:t>
                      </a:r>
                      <a:endParaRPr lang="fr-FR" sz="14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943764">
                <a:tc>
                  <a:txBody>
                    <a:bodyPr/>
                    <a:lstStyle/>
                    <a:p>
                      <a:pPr indent="22860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Oak-Beech</a:t>
                      </a:r>
                      <a:r>
                        <a:rPr lang="en-US" sz="1400" baseline="3000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2</a:t>
                      </a:r>
                      <a:endParaRPr lang="fr-FR" sz="140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2773</a:t>
                      </a:r>
                      <a:endParaRPr lang="fr-FR" sz="140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36.0 </a:t>
                      </a:r>
                      <a:endParaRPr lang="en-US" sz="1400" dirty="0" smtClean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</a:endParaRPr>
                    </a:p>
                    <a:p>
                      <a:pPr indent="228600"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(</a:t>
                      </a:r>
                      <a:r>
                        <a:rPr lang="en-US" sz="14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6.9-87.3)</a:t>
                      </a:r>
                      <a:endParaRPr lang="fr-FR" sz="14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20.0</a:t>
                      </a:r>
                    </a:p>
                    <a:p>
                      <a:pPr indent="228600"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(1.2-70.4</a:t>
                      </a:r>
                      <a:r>
                        <a:rPr lang="en-US" sz="14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)</a:t>
                      </a:r>
                      <a:endParaRPr lang="fr-FR" sz="14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-</a:t>
                      </a:r>
                      <a:endParaRPr lang="fr-FR" sz="14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-</a:t>
                      </a:r>
                      <a:endParaRPr lang="fr-FR" sz="14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943764">
                <a:tc>
                  <a:txBody>
                    <a:bodyPr/>
                    <a:lstStyle/>
                    <a:p>
                      <a:pPr indent="22860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Fir-Pine</a:t>
                      </a:r>
                      <a:r>
                        <a:rPr lang="en-US" sz="1400" baseline="3000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3</a:t>
                      </a:r>
                      <a:endParaRPr lang="fr-FR" sz="140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24</a:t>
                      </a:r>
                      <a:endParaRPr lang="fr-FR" sz="140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30.6 </a:t>
                      </a:r>
                      <a:endParaRPr lang="en-US" sz="1400" dirty="0" smtClean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</a:endParaRPr>
                    </a:p>
                    <a:p>
                      <a:pPr indent="228600"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(</a:t>
                      </a:r>
                      <a:r>
                        <a:rPr lang="en-US" sz="14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19.53-42.0)</a:t>
                      </a:r>
                      <a:endParaRPr lang="fr-FR" sz="14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23.3 </a:t>
                      </a:r>
                      <a:endParaRPr lang="en-US" sz="1400" dirty="0" smtClean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</a:endParaRPr>
                    </a:p>
                    <a:p>
                      <a:pPr indent="228600"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(</a:t>
                      </a:r>
                      <a:r>
                        <a:rPr lang="en-US" sz="14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7.6-44.5)</a:t>
                      </a:r>
                      <a:endParaRPr lang="fr-FR" sz="14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0.9</a:t>
                      </a:r>
                    </a:p>
                    <a:p>
                      <a:pPr indent="228600"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(0.5-1.2</a:t>
                      </a:r>
                      <a:r>
                        <a:rPr lang="en-US" sz="14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)</a:t>
                      </a:r>
                      <a:endParaRPr lang="fr-FR" sz="14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35.96</a:t>
                      </a:r>
                    </a:p>
                    <a:p>
                      <a:pPr indent="228600"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(20.5-71.7)</a:t>
                      </a:r>
                      <a:r>
                        <a:rPr lang="en-US" sz="14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 </a:t>
                      </a:r>
                      <a:endParaRPr lang="fr-FR" sz="14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07504" y="6237312"/>
            <a:ext cx="385073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28600" lvl="0" indent="-228600" fontAlgn="base">
              <a:spcBef>
                <a:spcPct val="0"/>
              </a:spcBef>
              <a:spcAft>
                <a:spcPct val="0"/>
              </a:spcAft>
              <a:buFontTx/>
              <a:buAutoNum type="arabicParenBoth"/>
            </a:pPr>
            <a:r>
              <a:rPr lang="en-US" altLang="fr-FR" sz="1000" dirty="0" err="1">
                <a:solidFill>
                  <a:schemeClr val="bg1"/>
                </a:solidFill>
                <a:latin typeface="Calibri" pitchFamily="34" charset="0"/>
                <a:ea typeface="MS Mincho" pitchFamily="49" charset="-128"/>
                <a:cs typeface="Times New Roman" pitchFamily="18" charset="0"/>
              </a:rPr>
              <a:t>Ligot</a:t>
            </a:r>
            <a:r>
              <a:rPr lang="en-US" altLang="fr-FR" sz="1000" dirty="0">
                <a:solidFill>
                  <a:schemeClr val="bg1"/>
                </a:solidFill>
                <a:latin typeface="Calibri" pitchFamily="34" charset="0"/>
                <a:ea typeface="MS Mincho" pitchFamily="49" charset="-128"/>
                <a:cs typeface="Times New Roman" pitchFamily="18" charset="0"/>
              </a:rPr>
              <a:t> et al. (2013) Forest Ecology and Management 327</a:t>
            </a:r>
          </a:p>
          <a:p>
            <a:pPr marL="228600" lvl="0" indent="-228600" fontAlgn="base">
              <a:spcBef>
                <a:spcPct val="0"/>
              </a:spcBef>
              <a:spcAft>
                <a:spcPct val="0"/>
              </a:spcAft>
              <a:buFontTx/>
              <a:buAutoNum type="arabicParenBoth"/>
            </a:pPr>
            <a:r>
              <a:rPr lang="en-US" altLang="fr-FR" sz="1000" dirty="0" smtClean="0">
                <a:solidFill>
                  <a:schemeClr val="bg1"/>
                </a:solidFill>
                <a:latin typeface="Calibri" pitchFamily="34" charset="0"/>
                <a:ea typeface="MS Mincho" pitchFamily="49" charset="-128"/>
                <a:cs typeface="Times New Roman" pitchFamily="18" charset="0"/>
              </a:rPr>
              <a:t>The </a:t>
            </a:r>
            <a:r>
              <a:rPr lang="en-US" altLang="fr-FR" sz="1000" dirty="0">
                <a:solidFill>
                  <a:schemeClr val="bg1"/>
                </a:solidFill>
                <a:latin typeface="Calibri" pitchFamily="34" charset="0"/>
                <a:ea typeface="MS Mincho" pitchFamily="49" charset="-128"/>
                <a:cs typeface="Times New Roman" pitchFamily="18" charset="0"/>
              </a:rPr>
              <a:t>permanent inventory of forest resources in Southern Belgium </a:t>
            </a:r>
          </a:p>
          <a:p>
            <a:pPr marL="228600" lvl="0" indent="-228600" fontAlgn="base">
              <a:spcBef>
                <a:spcPct val="0"/>
              </a:spcBef>
              <a:spcAft>
                <a:spcPct val="0"/>
              </a:spcAft>
              <a:buFontTx/>
              <a:buAutoNum type="arabicParenBoth"/>
            </a:pPr>
            <a:r>
              <a:rPr lang="en-US" altLang="fr-FR" sz="1000" dirty="0" err="1">
                <a:solidFill>
                  <a:schemeClr val="bg1"/>
                </a:solidFill>
                <a:latin typeface="Calibri" pitchFamily="34" charset="0"/>
                <a:ea typeface="MS Mincho" pitchFamily="49" charset="-128"/>
                <a:cs typeface="Times New Roman" pitchFamily="18" charset="0"/>
              </a:rPr>
              <a:t>Ameztegui</a:t>
            </a:r>
            <a:r>
              <a:rPr lang="en-US" altLang="fr-FR" sz="1000" dirty="0">
                <a:solidFill>
                  <a:schemeClr val="bg1"/>
                </a:solidFill>
                <a:latin typeface="Calibri" pitchFamily="34" charset="0"/>
                <a:ea typeface="MS Mincho" pitchFamily="49" charset="-128"/>
                <a:cs typeface="Times New Roman" pitchFamily="18" charset="0"/>
              </a:rPr>
              <a:t> and </a:t>
            </a:r>
            <a:r>
              <a:rPr lang="en-US" altLang="fr-FR" sz="1000" dirty="0" err="1">
                <a:solidFill>
                  <a:schemeClr val="bg1"/>
                </a:solidFill>
                <a:latin typeface="Calibri" pitchFamily="34" charset="0"/>
                <a:ea typeface="MS Mincho" pitchFamily="49" charset="-128"/>
                <a:cs typeface="Times New Roman" pitchFamily="18" charset="0"/>
              </a:rPr>
              <a:t>Coll</a:t>
            </a:r>
            <a:r>
              <a:rPr lang="en-US" altLang="fr-FR" sz="1000" dirty="0">
                <a:solidFill>
                  <a:schemeClr val="bg1"/>
                </a:solidFill>
                <a:latin typeface="Calibri" pitchFamily="34" charset="0"/>
                <a:ea typeface="MS Mincho" pitchFamily="49" charset="-128"/>
                <a:cs typeface="Times New Roman" pitchFamily="18" charset="0"/>
              </a:rPr>
              <a:t> (2011) Forest Ecology and Management 276</a:t>
            </a:r>
            <a:endParaRPr lang="en-US" altLang="fr-FR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96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Material and Methods</a:t>
            </a:r>
            <a:endParaRPr lang="en-US" dirty="0"/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9165570"/>
              </p:ext>
            </p:extLst>
          </p:nvPr>
        </p:nvGraphicFramePr>
        <p:xfrm>
          <a:off x="683568" y="1124744"/>
          <a:ext cx="7776864" cy="4111452"/>
        </p:xfrm>
        <a:graphic>
          <a:graphicData uri="http://schemas.openxmlformats.org/drawingml/2006/table">
            <a:tbl>
              <a:tblPr firstRow="1" firstCol="1" bandRow="1">
                <a:tableStyleId>{912C8C85-51F0-491E-9774-3900AFEF0FD7}</a:tableStyleId>
              </a:tblPr>
              <a:tblGrid>
                <a:gridCol w="1630512"/>
                <a:gridCol w="745752"/>
                <a:gridCol w="1368152"/>
                <a:gridCol w="1224136"/>
                <a:gridCol w="1368152"/>
                <a:gridCol w="1440160"/>
              </a:tblGrid>
              <a:tr h="800770">
                <a:tc>
                  <a:txBody>
                    <a:bodyPr/>
                    <a:lstStyle/>
                    <a:p>
                      <a:pPr indent="228600" algn="l">
                        <a:lnSpc>
                          <a:spcPct val="200000"/>
                        </a:lnSpc>
                        <a:spcAft>
                          <a:spcPts val="1200"/>
                        </a:spcAft>
                      </a:pPr>
                      <a:r>
                        <a:rPr lang="fr-FR" sz="1400" dirty="0" err="1">
                          <a:effectLst/>
                        </a:rPr>
                        <a:t>Species</a:t>
                      </a:r>
                      <a:endParaRPr lang="fr-FR" sz="1400" dirty="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200000"/>
                        </a:lnSpc>
                        <a:spcAft>
                          <a:spcPts val="1200"/>
                        </a:spcAft>
                      </a:pPr>
                      <a:r>
                        <a:rPr lang="fr-FR" sz="1400" dirty="0" smtClean="0">
                          <a:effectLst/>
                        </a:rPr>
                        <a:t>Nb. Of plots</a:t>
                      </a:r>
                      <a:endParaRPr lang="fr-FR" sz="1400" dirty="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200000"/>
                        </a:lnSpc>
                        <a:spcAft>
                          <a:spcPts val="1200"/>
                        </a:spcAft>
                      </a:pPr>
                      <a:r>
                        <a:rPr lang="fr-FR" sz="1400" dirty="0" err="1" smtClean="0">
                          <a:effectLst/>
                        </a:rPr>
                        <a:t>Quadratic</a:t>
                      </a:r>
                      <a:r>
                        <a:rPr lang="fr-FR" sz="1400" baseline="0" dirty="0" smtClean="0">
                          <a:effectLst/>
                        </a:rPr>
                        <a:t> </a:t>
                      </a:r>
                      <a:r>
                        <a:rPr lang="fr-FR" sz="1400" baseline="0" dirty="0" err="1" smtClean="0">
                          <a:effectLst/>
                        </a:rPr>
                        <a:t>mean</a:t>
                      </a:r>
                      <a:r>
                        <a:rPr lang="fr-FR" sz="1400" baseline="0" dirty="0" smtClean="0">
                          <a:effectLst/>
                        </a:rPr>
                        <a:t> </a:t>
                      </a:r>
                      <a:r>
                        <a:rPr lang="fr-FR" sz="1400" baseline="0" dirty="0" err="1" smtClean="0">
                          <a:effectLst/>
                        </a:rPr>
                        <a:t>diameter</a:t>
                      </a:r>
                      <a:endParaRPr lang="fr-FR" sz="1400" dirty="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200000"/>
                        </a:lnSpc>
                        <a:spcAft>
                          <a:spcPts val="1200"/>
                        </a:spcAft>
                      </a:pPr>
                      <a:r>
                        <a:rPr lang="fr-FR" sz="1400" dirty="0">
                          <a:effectLst/>
                        </a:rPr>
                        <a:t>Basal area</a:t>
                      </a:r>
                      <a:endParaRPr lang="fr-FR" sz="1400" dirty="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200000"/>
                        </a:lnSpc>
                        <a:spcAft>
                          <a:spcPts val="1200"/>
                        </a:spcAft>
                      </a:pPr>
                      <a:r>
                        <a:rPr lang="fr-FR" sz="1400">
                          <a:effectLst/>
                        </a:rPr>
                        <a:t>Clark-Evans</a:t>
                      </a:r>
                      <a:endParaRPr lang="fr-FR" sz="14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200000"/>
                        </a:lnSpc>
                        <a:spcAft>
                          <a:spcPts val="1200"/>
                        </a:spcAft>
                      </a:pPr>
                      <a:r>
                        <a:rPr lang="fr-FR" sz="1400">
                          <a:effectLst/>
                        </a:rPr>
                        <a:t>Transmittance</a:t>
                      </a:r>
                      <a:endParaRPr lang="fr-FR" sz="14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00385">
                <a:tc>
                  <a:txBody>
                    <a:bodyPr/>
                    <a:lstStyle/>
                    <a:p>
                      <a:endParaRPr lang="fr-FR" sz="24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</a:endParaRPr>
                    </a:p>
                  </a:txBody>
                  <a:tcPr marL="68580" marR="68580" marT="0" marB="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24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</a:endParaRPr>
                    </a:p>
                  </a:txBody>
                  <a:tcPr marL="68580" marR="68580" marT="0" marB="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200000"/>
                        </a:lnSpc>
                        <a:spcAft>
                          <a:spcPts val="1200"/>
                        </a:spcAft>
                      </a:pPr>
                      <a:r>
                        <a:rPr lang="fr-FR" sz="14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cm</a:t>
                      </a:r>
                      <a:endParaRPr lang="fr-FR" sz="14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200000"/>
                        </a:lnSpc>
                        <a:spcAft>
                          <a:spcPts val="1200"/>
                        </a:spcAft>
                      </a:pPr>
                      <a:r>
                        <a:rPr lang="fr-FR" sz="14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m²/ha</a:t>
                      </a:r>
                      <a:endParaRPr lang="fr-FR" sz="14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200000"/>
                        </a:lnSpc>
                        <a:spcAft>
                          <a:spcPts val="1200"/>
                        </a:spcAft>
                      </a:pPr>
                      <a:r>
                        <a:rPr lang="fr-FR" sz="14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-</a:t>
                      </a:r>
                      <a:endParaRPr lang="fr-FR" sz="14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200000"/>
                        </a:lnSpc>
                        <a:spcAft>
                          <a:spcPts val="1200"/>
                        </a:spcAft>
                      </a:pPr>
                      <a:r>
                        <a:rPr lang="fr-FR" sz="14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%</a:t>
                      </a:r>
                      <a:endParaRPr lang="fr-FR" sz="14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/>
                    </a:solidFill>
                  </a:tcPr>
                </a:tc>
              </a:tr>
              <a:tr h="943764">
                <a:tc>
                  <a:txBody>
                    <a:bodyPr/>
                    <a:lstStyle/>
                    <a:p>
                      <a:pPr indent="22860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 smtClean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Oak-Beech</a:t>
                      </a:r>
                      <a:r>
                        <a:rPr lang="fr-FR" sz="1400" baseline="30000" dirty="0" smtClean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27</a:t>
                      </a:r>
                      <a:endParaRPr lang="fr-FR" sz="14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42.4 </a:t>
                      </a:r>
                      <a:endParaRPr lang="fr-FR" sz="1400" dirty="0" smtClean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</a:endParaRPr>
                    </a:p>
                    <a:p>
                      <a:pPr indent="228600"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 smtClean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(</a:t>
                      </a:r>
                      <a:r>
                        <a:rPr lang="fr-FR" sz="14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30.0-54.9)</a:t>
                      </a:r>
                      <a:endParaRPr lang="fr-FR" sz="14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18.0 </a:t>
                      </a:r>
                      <a:endParaRPr lang="en-US" sz="1400" dirty="0" smtClean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</a:endParaRPr>
                    </a:p>
                    <a:p>
                      <a:pPr indent="228600"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(</a:t>
                      </a:r>
                      <a:r>
                        <a:rPr lang="en-US" sz="14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7.5-35.0)</a:t>
                      </a:r>
                      <a:endParaRPr lang="fr-FR" sz="14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1.1 </a:t>
                      </a:r>
                      <a:endParaRPr lang="en-US" sz="1400" dirty="0" smtClean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</a:endParaRPr>
                    </a:p>
                    <a:p>
                      <a:pPr indent="228600"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(</a:t>
                      </a:r>
                      <a:r>
                        <a:rPr lang="en-US" sz="14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1.0-1.3)</a:t>
                      </a:r>
                      <a:endParaRPr lang="fr-FR" sz="14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22.8</a:t>
                      </a:r>
                    </a:p>
                    <a:p>
                      <a:pPr indent="228600"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4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(0.8-62.6)</a:t>
                      </a:r>
                      <a:endParaRPr lang="fr-FR" sz="14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943764">
                <a:tc>
                  <a:txBody>
                    <a:bodyPr/>
                    <a:lstStyle/>
                    <a:p>
                      <a:pPr indent="22860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Oak-Beech</a:t>
                      </a:r>
                      <a:r>
                        <a:rPr lang="en-US" sz="1400" baseline="3000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2</a:t>
                      </a:r>
                      <a:endParaRPr lang="fr-FR" sz="140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2773</a:t>
                      </a:r>
                      <a:endParaRPr lang="fr-FR" sz="140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36.0 </a:t>
                      </a:r>
                      <a:endParaRPr lang="en-US" sz="1400" dirty="0" smtClean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</a:endParaRPr>
                    </a:p>
                    <a:p>
                      <a:pPr indent="228600"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(</a:t>
                      </a:r>
                      <a:r>
                        <a:rPr lang="en-US" sz="14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6.9-87.3)</a:t>
                      </a:r>
                      <a:endParaRPr lang="fr-FR" sz="14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20.0</a:t>
                      </a:r>
                    </a:p>
                    <a:p>
                      <a:pPr indent="228600"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(1.2-70.4</a:t>
                      </a:r>
                      <a:r>
                        <a:rPr lang="en-US" sz="14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)</a:t>
                      </a:r>
                      <a:endParaRPr lang="fr-FR" sz="14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-</a:t>
                      </a:r>
                      <a:endParaRPr lang="fr-FR" sz="14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-</a:t>
                      </a:r>
                      <a:endParaRPr lang="fr-FR" sz="14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943764">
                <a:tc>
                  <a:txBody>
                    <a:bodyPr/>
                    <a:lstStyle/>
                    <a:p>
                      <a:pPr indent="22860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Fir-Pine</a:t>
                      </a:r>
                      <a:r>
                        <a:rPr lang="en-US" sz="1400" baseline="3000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3</a:t>
                      </a:r>
                      <a:endParaRPr lang="fr-FR" sz="140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24</a:t>
                      </a:r>
                      <a:endParaRPr lang="fr-FR" sz="140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30.6 </a:t>
                      </a:r>
                      <a:endParaRPr lang="en-US" sz="1400" dirty="0" smtClean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</a:endParaRPr>
                    </a:p>
                    <a:p>
                      <a:pPr indent="228600"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(</a:t>
                      </a:r>
                      <a:r>
                        <a:rPr lang="en-US" sz="14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19.53-42.0)</a:t>
                      </a:r>
                      <a:endParaRPr lang="fr-FR" sz="14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23.3 </a:t>
                      </a:r>
                      <a:endParaRPr lang="en-US" sz="1400" dirty="0" smtClean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</a:endParaRPr>
                    </a:p>
                    <a:p>
                      <a:pPr indent="228600"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(</a:t>
                      </a:r>
                      <a:r>
                        <a:rPr lang="en-US" sz="14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7.6-44.5)</a:t>
                      </a:r>
                      <a:endParaRPr lang="fr-FR" sz="14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0.9</a:t>
                      </a:r>
                    </a:p>
                    <a:p>
                      <a:pPr indent="228600"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(0.5-1.2</a:t>
                      </a:r>
                      <a:r>
                        <a:rPr lang="en-US" sz="14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)</a:t>
                      </a:r>
                      <a:endParaRPr lang="fr-FR" sz="14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35.96</a:t>
                      </a:r>
                    </a:p>
                    <a:p>
                      <a:pPr indent="228600"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(20.5-71.7)</a:t>
                      </a:r>
                      <a:r>
                        <a:rPr lang="en-US" sz="14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 </a:t>
                      </a:r>
                      <a:endParaRPr lang="fr-FR" sz="14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07504" y="6237312"/>
            <a:ext cx="385073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28600" lvl="0" indent="-228600" fontAlgn="base">
              <a:spcBef>
                <a:spcPct val="0"/>
              </a:spcBef>
              <a:spcAft>
                <a:spcPct val="0"/>
              </a:spcAft>
              <a:buFontTx/>
              <a:buAutoNum type="arabicParenBoth"/>
            </a:pPr>
            <a:r>
              <a:rPr lang="en-US" altLang="fr-FR" sz="1000" dirty="0" err="1">
                <a:solidFill>
                  <a:schemeClr val="bg1"/>
                </a:solidFill>
                <a:latin typeface="Calibri" pitchFamily="34" charset="0"/>
                <a:ea typeface="MS Mincho" pitchFamily="49" charset="-128"/>
                <a:cs typeface="Times New Roman" pitchFamily="18" charset="0"/>
              </a:rPr>
              <a:t>Ligot</a:t>
            </a:r>
            <a:r>
              <a:rPr lang="en-US" altLang="fr-FR" sz="1000" dirty="0">
                <a:solidFill>
                  <a:schemeClr val="bg1"/>
                </a:solidFill>
                <a:latin typeface="Calibri" pitchFamily="34" charset="0"/>
                <a:ea typeface="MS Mincho" pitchFamily="49" charset="-128"/>
                <a:cs typeface="Times New Roman" pitchFamily="18" charset="0"/>
              </a:rPr>
              <a:t> et al. (2013) Forest Ecology and Management 327</a:t>
            </a:r>
          </a:p>
          <a:p>
            <a:pPr marL="228600" lvl="0" indent="-228600" fontAlgn="base">
              <a:spcBef>
                <a:spcPct val="0"/>
              </a:spcBef>
              <a:spcAft>
                <a:spcPct val="0"/>
              </a:spcAft>
              <a:buFontTx/>
              <a:buAutoNum type="arabicParenBoth"/>
            </a:pPr>
            <a:r>
              <a:rPr lang="en-US" altLang="fr-FR" sz="1000" dirty="0" smtClean="0">
                <a:solidFill>
                  <a:schemeClr val="bg1"/>
                </a:solidFill>
                <a:latin typeface="Calibri" pitchFamily="34" charset="0"/>
                <a:ea typeface="MS Mincho" pitchFamily="49" charset="-128"/>
                <a:cs typeface="Times New Roman" pitchFamily="18" charset="0"/>
              </a:rPr>
              <a:t>The </a:t>
            </a:r>
            <a:r>
              <a:rPr lang="en-US" altLang="fr-FR" sz="1000" dirty="0">
                <a:solidFill>
                  <a:schemeClr val="bg1"/>
                </a:solidFill>
                <a:latin typeface="Calibri" pitchFamily="34" charset="0"/>
                <a:ea typeface="MS Mincho" pitchFamily="49" charset="-128"/>
                <a:cs typeface="Times New Roman" pitchFamily="18" charset="0"/>
              </a:rPr>
              <a:t>permanent inventory of forest resources in Southern Belgium </a:t>
            </a:r>
          </a:p>
          <a:p>
            <a:pPr marL="228600" lvl="0" indent="-228600" fontAlgn="base">
              <a:spcBef>
                <a:spcPct val="0"/>
              </a:spcBef>
              <a:spcAft>
                <a:spcPct val="0"/>
              </a:spcAft>
              <a:buFontTx/>
              <a:buAutoNum type="arabicParenBoth"/>
            </a:pPr>
            <a:r>
              <a:rPr lang="en-US" altLang="fr-FR" sz="1000" dirty="0" err="1">
                <a:solidFill>
                  <a:schemeClr val="bg1"/>
                </a:solidFill>
                <a:latin typeface="Calibri" pitchFamily="34" charset="0"/>
                <a:ea typeface="MS Mincho" pitchFamily="49" charset="-128"/>
                <a:cs typeface="Times New Roman" pitchFamily="18" charset="0"/>
              </a:rPr>
              <a:t>Ameztegui</a:t>
            </a:r>
            <a:r>
              <a:rPr lang="en-US" altLang="fr-FR" sz="1000" dirty="0">
                <a:solidFill>
                  <a:schemeClr val="bg1"/>
                </a:solidFill>
                <a:latin typeface="Calibri" pitchFamily="34" charset="0"/>
                <a:ea typeface="MS Mincho" pitchFamily="49" charset="-128"/>
                <a:cs typeface="Times New Roman" pitchFamily="18" charset="0"/>
              </a:rPr>
              <a:t> and </a:t>
            </a:r>
            <a:r>
              <a:rPr lang="en-US" altLang="fr-FR" sz="1000" dirty="0" err="1">
                <a:solidFill>
                  <a:schemeClr val="bg1"/>
                </a:solidFill>
                <a:latin typeface="Calibri" pitchFamily="34" charset="0"/>
                <a:ea typeface="MS Mincho" pitchFamily="49" charset="-128"/>
                <a:cs typeface="Times New Roman" pitchFamily="18" charset="0"/>
              </a:rPr>
              <a:t>Coll</a:t>
            </a:r>
            <a:r>
              <a:rPr lang="en-US" altLang="fr-FR" sz="1000" dirty="0">
                <a:solidFill>
                  <a:schemeClr val="bg1"/>
                </a:solidFill>
                <a:latin typeface="Calibri" pitchFamily="34" charset="0"/>
                <a:ea typeface="MS Mincho" pitchFamily="49" charset="-128"/>
                <a:cs typeface="Times New Roman" pitchFamily="18" charset="0"/>
              </a:rPr>
              <a:t> (2011) Forest Ecology and Management 276</a:t>
            </a:r>
            <a:endParaRPr lang="en-US" altLang="fr-FR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354975" y="5445224"/>
            <a:ext cx="3425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Dg = 30 cm is frequently observed 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8" name="Ellipse 7"/>
          <p:cNvSpPr/>
          <p:nvPr/>
        </p:nvSpPr>
        <p:spPr>
          <a:xfrm>
            <a:off x="3275856" y="2459492"/>
            <a:ext cx="1512168" cy="2985732"/>
          </a:xfrm>
          <a:prstGeom prst="ellipse">
            <a:avLst/>
          </a:prstGeom>
          <a:noFill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525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Material and Methods</a:t>
            </a:r>
            <a:endParaRPr lang="en-US" dirty="0"/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5741413"/>
              </p:ext>
            </p:extLst>
          </p:nvPr>
        </p:nvGraphicFramePr>
        <p:xfrm>
          <a:off x="683568" y="1124744"/>
          <a:ext cx="7776864" cy="4111452"/>
        </p:xfrm>
        <a:graphic>
          <a:graphicData uri="http://schemas.openxmlformats.org/drawingml/2006/table">
            <a:tbl>
              <a:tblPr firstRow="1" firstCol="1" bandRow="1">
                <a:tableStyleId>{912C8C85-51F0-491E-9774-3900AFEF0FD7}</a:tableStyleId>
              </a:tblPr>
              <a:tblGrid>
                <a:gridCol w="1630512"/>
                <a:gridCol w="745752"/>
                <a:gridCol w="1368152"/>
                <a:gridCol w="1224136"/>
                <a:gridCol w="1368152"/>
                <a:gridCol w="1440160"/>
              </a:tblGrid>
              <a:tr h="800770">
                <a:tc>
                  <a:txBody>
                    <a:bodyPr/>
                    <a:lstStyle/>
                    <a:p>
                      <a:pPr indent="228600" algn="l">
                        <a:lnSpc>
                          <a:spcPct val="200000"/>
                        </a:lnSpc>
                        <a:spcAft>
                          <a:spcPts val="1200"/>
                        </a:spcAft>
                      </a:pPr>
                      <a:r>
                        <a:rPr lang="fr-FR" sz="1400" dirty="0" err="1">
                          <a:effectLst/>
                        </a:rPr>
                        <a:t>Species</a:t>
                      </a:r>
                      <a:endParaRPr lang="fr-FR" sz="1400" dirty="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200000"/>
                        </a:lnSpc>
                        <a:spcAft>
                          <a:spcPts val="1200"/>
                        </a:spcAft>
                      </a:pPr>
                      <a:r>
                        <a:rPr lang="fr-FR" sz="1400" dirty="0" smtClean="0">
                          <a:effectLst/>
                        </a:rPr>
                        <a:t>Nb. Of plots</a:t>
                      </a:r>
                      <a:endParaRPr lang="fr-FR" sz="1400" dirty="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200000"/>
                        </a:lnSpc>
                        <a:spcAft>
                          <a:spcPts val="1200"/>
                        </a:spcAft>
                      </a:pPr>
                      <a:r>
                        <a:rPr lang="fr-FR" sz="1400" dirty="0" err="1" smtClean="0">
                          <a:effectLst/>
                        </a:rPr>
                        <a:t>Quadratic</a:t>
                      </a:r>
                      <a:r>
                        <a:rPr lang="fr-FR" sz="1400" baseline="0" dirty="0" smtClean="0">
                          <a:effectLst/>
                        </a:rPr>
                        <a:t> </a:t>
                      </a:r>
                      <a:r>
                        <a:rPr lang="fr-FR" sz="1400" baseline="0" dirty="0" err="1" smtClean="0">
                          <a:effectLst/>
                        </a:rPr>
                        <a:t>mean</a:t>
                      </a:r>
                      <a:r>
                        <a:rPr lang="fr-FR" sz="1400" baseline="0" dirty="0" smtClean="0">
                          <a:effectLst/>
                        </a:rPr>
                        <a:t> </a:t>
                      </a:r>
                      <a:r>
                        <a:rPr lang="fr-FR" sz="1400" baseline="0" dirty="0" err="1" smtClean="0">
                          <a:effectLst/>
                        </a:rPr>
                        <a:t>diameter</a:t>
                      </a:r>
                      <a:endParaRPr lang="fr-FR" sz="1400" dirty="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200000"/>
                        </a:lnSpc>
                        <a:spcAft>
                          <a:spcPts val="1200"/>
                        </a:spcAft>
                      </a:pPr>
                      <a:r>
                        <a:rPr lang="fr-FR" sz="1400" dirty="0">
                          <a:effectLst/>
                        </a:rPr>
                        <a:t>Basal area</a:t>
                      </a:r>
                      <a:endParaRPr lang="fr-FR" sz="1400" dirty="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200000"/>
                        </a:lnSpc>
                        <a:spcAft>
                          <a:spcPts val="1200"/>
                        </a:spcAft>
                      </a:pPr>
                      <a:r>
                        <a:rPr lang="fr-FR" sz="1400">
                          <a:effectLst/>
                        </a:rPr>
                        <a:t>Clark-Evans</a:t>
                      </a:r>
                      <a:endParaRPr lang="fr-FR" sz="14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200000"/>
                        </a:lnSpc>
                        <a:spcAft>
                          <a:spcPts val="1200"/>
                        </a:spcAft>
                      </a:pPr>
                      <a:r>
                        <a:rPr lang="fr-FR" sz="1400">
                          <a:effectLst/>
                        </a:rPr>
                        <a:t>Transmittance</a:t>
                      </a:r>
                      <a:endParaRPr lang="fr-FR" sz="14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00385">
                <a:tc>
                  <a:txBody>
                    <a:bodyPr/>
                    <a:lstStyle/>
                    <a:p>
                      <a:endParaRPr lang="fr-FR" sz="24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</a:endParaRPr>
                    </a:p>
                  </a:txBody>
                  <a:tcPr marL="68580" marR="68580" marT="0" marB="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24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</a:endParaRPr>
                    </a:p>
                  </a:txBody>
                  <a:tcPr marL="68580" marR="68580" marT="0" marB="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200000"/>
                        </a:lnSpc>
                        <a:spcAft>
                          <a:spcPts val="1200"/>
                        </a:spcAft>
                      </a:pPr>
                      <a:r>
                        <a:rPr lang="fr-FR" sz="14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cm</a:t>
                      </a:r>
                      <a:endParaRPr lang="fr-FR" sz="14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200000"/>
                        </a:lnSpc>
                        <a:spcAft>
                          <a:spcPts val="1200"/>
                        </a:spcAft>
                      </a:pPr>
                      <a:r>
                        <a:rPr lang="fr-FR" sz="14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m²/ha</a:t>
                      </a:r>
                      <a:endParaRPr lang="fr-FR" sz="14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200000"/>
                        </a:lnSpc>
                        <a:spcAft>
                          <a:spcPts val="1200"/>
                        </a:spcAft>
                      </a:pPr>
                      <a:r>
                        <a:rPr lang="fr-FR" sz="14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-</a:t>
                      </a:r>
                      <a:endParaRPr lang="fr-FR" sz="14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200000"/>
                        </a:lnSpc>
                        <a:spcAft>
                          <a:spcPts val="1200"/>
                        </a:spcAft>
                      </a:pPr>
                      <a:r>
                        <a:rPr lang="fr-FR" sz="14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%</a:t>
                      </a:r>
                      <a:endParaRPr lang="fr-FR" sz="14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/>
                    </a:solidFill>
                  </a:tcPr>
                </a:tc>
              </a:tr>
              <a:tr h="943764">
                <a:tc>
                  <a:txBody>
                    <a:bodyPr/>
                    <a:lstStyle/>
                    <a:p>
                      <a:pPr indent="22860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 smtClean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Oak-Beech</a:t>
                      </a:r>
                      <a:r>
                        <a:rPr lang="fr-FR" sz="1400" baseline="30000" dirty="0" smtClean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27</a:t>
                      </a:r>
                      <a:endParaRPr lang="fr-FR" sz="14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42.4 </a:t>
                      </a:r>
                      <a:endParaRPr lang="fr-FR" sz="1400" dirty="0" smtClean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</a:endParaRPr>
                    </a:p>
                    <a:p>
                      <a:pPr indent="228600"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 smtClean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(</a:t>
                      </a:r>
                      <a:r>
                        <a:rPr lang="fr-FR" sz="14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30.0-54.9)</a:t>
                      </a:r>
                      <a:endParaRPr lang="fr-FR" sz="14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18.0 </a:t>
                      </a:r>
                      <a:endParaRPr lang="en-US" sz="1400" dirty="0" smtClean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</a:endParaRPr>
                    </a:p>
                    <a:p>
                      <a:pPr indent="228600"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(</a:t>
                      </a:r>
                      <a:r>
                        <a:rPr lang="en-US" sz="14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7.5-35.0)</a:t>
                      </a:r>
                      <a:endParaRPr lang="fr-FR" sz="14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1.1 </a:t>
                      </a:r>
                      <a:endParaRPr lang="en-US" sz="1400" dirty="0" smtClean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</a:endParaRPr>
                    </a:p>
                    <a:p>
                      <a:pPr indent="228600"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(</a:t>
                      </a:r>
                      <a:r>
                        <a:rPr lang="en-US" sz="14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1.0-1.3)</a:t>
                      </a:r>
                      <a:endParaRPr lang="fr-FR" sz="14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22.8</a:t>
                      </a:r>
                    </a:p>
                    <a:p>
                      <a:pPr indent="228600"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4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(0.8-62.6)</a:t>
                      </a:r>
                      <a:endParaRPr lang="fr-FR" sz="14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943764">
                <a:tc>
                  <a:txBody>
                    <a:bodyPr/>
                    <a:lstStyle/>
                    <a:p>
                      <a:pPr indent="22860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Oak-Beech</a:t>
                      </a:r>
                      <a:r>
                        <a:rPr lang="en-US" sz="1400" baseline="3000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2</a:t>
                      </a:r>
                      <a:endParaRPr lang="fr-FR" sz="140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2773</a:t>
                      </a:r>
                      <a:endParaRPr lang="fr-FR" sz="140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36.0 </a:t>
                      </a:r>
                      <a:endParaRPr lang="en-US" sz="1400" dirty="0" smtClean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</a:endParaRPr>
                    </a:p>
                    <a:p>
                      <a:pPr indent="228600"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(</a:t>
                      </a:r>
                      <a:r>
                        <a:rPr lang="en-US" sz="14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6.9-87.3)</a:t>
                      </a:r>
                      <a:endParaRPr lang="fr-FR" sz="14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20.0</a:t>
                      </a:r>
                    </a:p>
                    <a:p>
                      <a:pPr indent="228600"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(1.2-70.4</a:t>
                      </a:r>
                      <a:r>
                        <a:rPr lang="en-US" sz="14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)</a:t>
                      </a:r>
                      <a:endParaRPr lang="fr-FR" sz="14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-</a:t>
                      </a:r>
                      <a:endParaRPr lang="fr-FR" sz="14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-</a:t>
                      </a:r>
                      <a:endParaRPr lang="fr-FR" sz="14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943764">
                <a:tc>
                  <a:txBody>
                    <a:bodyPr/>
                    <a:lstStyle/>
                    <a:p>
                      <a:pPr indent="22860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Fir-Pine</a:t>
                      </a:r>
                      <a:r>
                        <a:rPr lang="en-US" sz="1400" baseline="3000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3</a:t>
                      </a:r>
                      <a:endParaRPr lang="fr-FR" sz="140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24</a:t>
                      </a:r>
                      <a:endParaRPr lang="fr-FR" sz="140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30.6 </a:t>
                      </a:r>
                      <a:endParaRPr lang="en-US" sz="1400" dirty="0" smtClean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</a:endParaRPr>
                    </a:p>
                    <a:p>
                      <a:pPr indent="228600"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(</a:t>
                      </a:r>
                      <a:r>
                        <a:rPr lang="en-US" sz="14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19.53-42.0)</a:t>
                      </a:r>
                      <a:endParaRPr lang="fr-FR" sz="14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23.3 </a:t>
                      </a:r>
                      <a:endParaRPr lang="en-US" sz="1400" dirty="0" smtClean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</a:endParaRPr>
                    </a:p>
                    <a:p>
                      <a:pPr indent="228600"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(</a:t>
                      </a:r>
                      <a:r>
                        <a:rPr lang="en-US" sz="14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7.6-44.5)</a:t>
                      </a:r>
                      <a:endParaRPr lang="fr-FR" sz="14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0.9</a:t>
                      </a:r>
                    </a:p>
                    <a:p>
                      <a:pPr indent="228600"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(0.5-1.2</a:t>
                      </a:r>
                      <a:r>
                        <a:rPr lang="en-US" sz="14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)</a:t>
                      </a:r>
                      <a:endParaRPr lang="fr-FR" sz="14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35.96</a:t>
                      </a:r>
                    </a:p>
                    <a:p>
                      <a:pPr indent="228600"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(20.5-71.7)</a:t>
                      </a:r>
                      <a:r>
                        <a:rPr lang="en-US" sz="14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 </a:t>
                      </a:r>
                      <a:endParaRPr lang="fr-FR" sz="14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07504" y="6237312"/>
            <a:ext cx="385073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28600" lvl="0" indent="-228600" fontAlgn="base">
              <a:spcBef>
                <a:spcPct val="0"/>
              </a:spcBef>
              <a:spcAft>
                <a:spcPct val="0"/>
              </a:spcAft>
              <a:buFontTx/>
              <a:buAutoNum type="arabicParenBoth"/>
            </a:pPr>
            <a:r>
              <a:rPr lang="en-US" altLang="fr-FR" sz="1000" dirty="0" err="1">
                <a:solidFill>
                  <a:schemeClr val="bg1"/>
                </a:solidFill>
                <a:latin typeface="Calibri" pitchFamily="34" charset="0"/>
                <a:ea typeface="MS Mincho" pitchFamily="49" charset="-128"/>
                <a:cs typeface="Times New Roman" pitchFamily="18" charset="0"/>
              </a:rPr>
              <a:t>Ligot</a:t>
            </a:r>
            <a:r>
              <a:rPr lang="en-US" altLang="fr-FR" sz="1000" dirty="0">
                <a:solidFill>
                  <a:schemeClr val="bg1"/>
                </a:solidFill>
                <a:latin typeface="Calibri" pitchFamily="34" charset="0"/>
                <a:ea typeface="MS Mincho" pitchFamily="49" charset="-128"/>
                <a:cs typeface="Times New Roman" pitchFamily="18" charset="0"/>
              </a:rPr>
              <a:t> et al. (2013) Forest Ecology and Management 327</a:t>
            </a:r>
          </a:p>
          <a:p>
            <a:pPr marL="228600" lvl="0" indent="-228600" fontAlgn="base">
              <a:spcBef>
                <a:spcPct val="0"/>
              </a:spcBef>
              <a:spcAft>
                <a:spcPct val="0"/>
              </a:spcAft>
              <a:buFontTx/>
              <a:buAutoNum type="arabicParenBoth"/>
            </a:pPr>
            <a:r>
              <a:rPr lang="en-US" altLang="fr-FR" sz="1000" dirty="0" smtClean="0">
                <a:solidFill>
                  <a:schemeClr val="bg1"/>
                </a:solidFill>
                <a:latin typeface="Calibri" pitchFamily="34" charset="0"/>
                <a:ea typeface="MS Mincho" pitchFamily="49" charset="-128"/>
                <a:cs typeface="Times New Roman" pitchFamily="18" charset="0"/>
              </a:rPr>
              <a:t>The </a:t>
            </a:r>
            <a:r>
              <a:rPr lang="en-US" altLang="fr-FR" sz="1000" dirty="0">
                <a:solidFill>
                  <a:schemeClr val="bg1"/>
                </a:solidFill>
                <a:latin typeface="Calibri" pitchFamily="34" charset="0"/>
                <a:ea typeface="MS Mincho" pitchFamily="49" charset="-128"/>
                <a:cs typeface="Times New Roman" pitchFamily="18" charset="0"/>
              </a:rPr>
              <a:t>permanent inventory of forest resources in Southern Belgium </a:t>
            </a:r>
          </a:p>
          <a:p>
            <a:pPr marL="228600" lvl="0" indent="-228600" fontAlgn="base">
              <a:spcBef>
                <a:spcPct val="0"/>
              </a:spcBef>
              <a:spcAft>
                <a:spcPct val="0"/>
              </a:spcAft>
              <a:buFontTx/>
              <a:buAutoNum type="arabicParenBoth"/>
            </a:pPr>
            <a:r>
              <a:rPr lang="en-US" altLang="fr-FR" sz="1000" dirty="0" err="1">
                <a:solidFill>
                  <a:schemeClr val="bg1"/>
                </a:solidFill>
                <a:latin typeface="Calibri" pitchFamily="34" charset="0"/>
                <a:ea typeface="MS Mincho" pitchFamily="49" charset="-128"/>
                <a:cs typeface="Times New Roman" pitchFamily="18" charset="0"/>
              </a:rPr>
              <a:t>Ameztegui</a:t>
            </a:r>
            <a:r>
              <a:rPr lang="en-US" altLang="fr-FR" sz="1000" dirty="0">
                <a:solidFill>
                  <a:schemeClr val="bg1"/>
                </a:solidFill>
                <a:latin typeface="Calibri" pitchFamily="34" charset="0"/>
                <a:ea typeface="MS Mincho" pitchFamily="49" charset="-128"/>
                <a:cs typeface="Times New Roman" pitchFamily="18" charset="0"/>
              </a:rPr>
              <a:t> and </a:t>
            </a:r>
            <a:r>
              <a:rPr lang="en-US" altLang="fr-FR" sz="1000" dirty="0" err="1">
                <a:solidFill>
                  <a:schemeClr val="bg1"/>
                </a:solidFill>
                <a:latin typeface="Calibri" pitchFamily="34" charset="0"/>
                <a:ea typeface="MS Mincho" pitchFamily="49" charset="-128"/>
                <a:cs typeface="Times New Roman" pitchFamily="18" charset="0"/>
              </a:rPr>
              <a:t>Coll</a:t>
            </a:r>
            <a:r>
              <a:rPr lang="en-US" altLang="fr-FR" sz="1000" dirty="0">
                <a:solidFill>
                  <a:schemeClr val="bg1"/>
                </a:solidFill>
                <a:latin typeface="Calibri" pitchFamily="34" charset="0"/>
                <a:ea typeface="MS Mincho" pitchFamily="49" charset="-128"/>
                <a:cs typeface="Times New Roman" pitchFamily="18" charset="0"/>
              </a:rPr>
              <a:t> (2011) Forest Ecology and Management 276</a:t>
            </a:r>
            <a:endParaRPr lang="en-US" altLang="fr-FR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Ellipse 7"/>
          <p:cNvSpPr/>
          <p:nvPr/>
        </p:nvSpPr>
        <p:spPr>
          <a:xfrm>
            <a:off x="4644008" y="2459492"/>
            <a:ext cx="1440160" cy="2985732"/>
          </a:xfrm>
          <a:prstGeom prst="ellipse">
            <a:avLst/>
          </a:prstGeom>
          <a:noFill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ZoneTexte 8"/>
          <p:cNvSpPr txBox="1"/>
          <p:nvPr/>
        </p:nvSpPr>
        <p:spPr>
          <a:xfrm>
            <a:off x="3635896" y="5445224"/>
            <a:ext cx="3479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Great variability in stand basal area</a:t>
            </a:r>
            <a:endParaRPr lang="en-US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730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Material and Methods</a:t>
            </a:r>
            <a:endParaRPr lang="en-US" dirty="0"/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8987996"/>
              </p:ext>
            </p:extLst>
          </p:nvPr>
        </p:nvGraphicFramePr>
        <p:xfrm>
          <a:off x="683568" y="1124744"/>
          <a:ext cx="7776864" cy="4111452"/>
        </p:xfrm>
        <a:graphic>
          <a:graphicData uri="http://schemas.openxmlformats.org/drawingml/2006/table">
            <a:tbl>
              <a:tblPr firstRow="1" firstCol="1" bandRow="1">
                <a:tableStyleId>{912C8C85-51F0-491E-9774-3900AFEF0FD7}</a:tableStyleId>
              </a:tblPr>
              <a:tblGrid>
                <a:gridCol w="1630512"/>
                <a:gridCol w="745752"/>
                <a:gridCol w="1368152"/>
                <a:gridCol w="1224136"/>
                <a:gridCol w="1368152"/>
                <a:gridCol w="1440160"/>
              </a:tblGrid>
              <a:tr h="800770">
                <a:tc>
                  <a:txBody>
                    <a:bodyPr/>
                    <a:lstStyle/>
                    <a:p>
                      <a:pPr indent="228600" algn="l">
                        <a:lnSpc>
                          <a:spcPct val="200000"/>
                        </a:lnSpc>
                        <a:spcAft>
                          <a:spcPts val="1200"/>
                        </a:spcAft>
                      </a:pPr>
                      <a:r>
                        <a:rPr lang="fr-FR" sz="1400" dirty="0" err="1">
                          <a:effectLst/>
                        </a:rPr>
                        <a:t>Species</a:t>
                      </a:r>
                      <a:endParaRPr lang="fr-FR" sz="1400" dirty="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200000"/>
                        </a:lnSpc>
                        <a:spcAft>
                          <a:spcPts val="1200"/>
                        </a:spcAft>
                      </a:pPr>
                      <a:r>
                        <a:rPr lang="fr-FR" sz="1400" dirty="0" smtClean="0">
                          <a:effectLst/>
                        </a:rPr>
                        <a:t>Nb. Of plots</a:t>
                      </a:r>
                      <a:endParaRPr lang="fr-FR" sz="1400" dirty="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200000"/>
                        </a:lnSpc>
                        <a:spcAft>
                          <a:spcPts val="1200"/>
                        </a:spcAft>
                      </a:pPr>
                      <a:r>
                        <a:rPr lang="fr-FR" sz="1400" dirty="0" err="1" smtClean="0">
                          <a:effectLst/>
                        </a:rPr>
                        <a:t>Quadratic</a:t>
                      </a:r>
                      <a:r>
                        <a:rPr lang="fr-FR" sz="1400" baseline="0" dirty="0" smtClean="0">
                          <a:effectLst/>
                        </a:rPr>
                        <a:t> </a:t>
                      </a:r>
                      <a:r>
                        <a:rPr lang="fr-FR" sz="1400" baseline="0" dirty="0" err="1" smtClean="0">
                          <a:effectLst/>
                        </a:rPr>
                        <a:t>mean</a:t>
                      </a:r>
                      <a:r>
                        <a:rPr lang="fr-FR" sz="1400" baseline="0" dirty="0" smtClean="0">
                          <a:effectLst/>
                        </a:rPr>
                        <a:t> </a:t>
                      </a:r>
                      <a:r>
                        <a:rPr lang="fr-FR" sz="1400" baseline="0" dirty="0" err="1" smtClean="0">
                          <a:effectLst/>
                        </a:rPr>
                        <a:t>diameter</a:t>
                      </a:r>
                      <a:endParaRPr lang="fr-FR" sz="1400" dirty="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200000"/>
                        </a:lnSpc>
                        <a:spcAft>
                          <a:spcPts val="1200"/>
                        </a:spcAft>
                      </a:pPr>
                      <a:r>
                        <a:rPr lang="fr-FR" sz="1400" dirty="0">
                          <a:effectLst/>
                        </a:rPr>
                        <a:t>Basal area</a:t>
                      </a:r>
                      <a:endParaRPr lang="fr-FR" sz="1400" dirty="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200000"/>
                        </a:lnSpc>
                        <a:spcAft>
                          <a:spcPts val="1200"/>
                        </a:spcAft>
                      </a:pPr>
                      <a:r>
                        <a:rPr lang="fr-FR" sz="1400">
                          <a:effectLst/>
                        </a:rPr>
                        <a:t>Clark-Evans</a:t>
                      </a:r>
                      <a:endParaRPr lang="fr-FR" sz="14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200000"/>
                        </a:lnSpc>
                        <a:spcAft>
                          <a:spcPts val="1200"/>
                        </a:spcAft>
                      </a:pPr>
                      <a:r>
                        <a:rPr lang="fr-FR" sz="1400">
                          <a:effectLst/>
                        </a:rPr>
                        <a:t>Transmittance</a:t>
                      </a:r>
                      <a:endParaRPr lang="fr-FR" sz="14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00385">
                <a:tc>
                  <a:txBody>
                    <a:bodyPr/>
                    <a:lstStyle/>
                    <a:p>
                      <a:endParaRPr lang="fr-FR" sz="24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</a:endParaRPr>
                    </a:p>
                  </a:txBody>
                  <a:tcPr marL="68580" marR="68580" marT="0" marB="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24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</a:endParaRPr>
                    </a:p>
                  </a:txBody>
                  <a:tcPr marL="68580" marR="68580" marT="0" marB="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200000"/>
                        </a:lnSpc>
                        <a:spcAft>
                          <a:spcPts val="1200"/>
                        </a:spcAft>
                      </a:pPr>
                      <a:r>
                        <a:rPr lang="fr-FR" sz="14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cm</a:t>
                      </a:r>
                      <a:endParaRPr lang="fr-FR" sz="14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200000"/>
                        </a:lnSpc>
                        <a:spcAft>
                          <a:spcPts val="1200"/>
                        </a:spcAft>
                      </a:pPr>
                      <a:r>
                        <a:rPr lang="fr-FR" sz="14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m²/ha</a:t>
                      </a:r>
                      <a:endParaRPr lang="fr-FR" sz="14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200000"/>
                        </a:lnSpc>
                        <a:spcAft>
                          <a:spcPts val="1200"/>
                        </a:spcAft>
                      </a:pPr>
                      <a:r>
                        <a:rPr lang="fr-FR" sz="14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-</a:t>
                      </a:r>
                      <a:endParaRPr lang="fr-FR" sz="14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200000"/>
                        </a:lnSpc>
                        <a:spcAft>
                          <a:spcPts val="1200"/>
                        </a:spcAft>
                      </a:pPr>
                      <a:r>
                        <a:rPr lang="fr-FR" sz="14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%</a:t>
                      </a:r>
                      <a:endParaRPr lang="fr-FR" sz="14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/>
                    </a:solidFill>
                  </a:tcPr>
                </a:tc>
              </a:tr>
              <a:tr h="943764">
                <a:tc>
                  <a:txBody>
                    <a:bodyPr/>
                    <a:lstStyle/>
                    <a:p>
                      <a:pPr indent="22860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 smtClean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Oak-Beech</a:t>
                      </a:r>
                      <a:r>
                        <a:rPr lang="fr-FR" sz="1400" baseline="30000" dirty="0" smtClean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27</a:t>
                      </a:r>
                      <a:endParaRPr lang="fr-FR" sz="14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42.4 </a:t>
                      </a:r>
                      <a:endParaRPr lang="fr-FR" sz="1400" dirty="0" smtClean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</a:endParaRPr>
                    </a:p>
                    <a:p>
                      <a:pPr indent="228600"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 smtClean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(</a:t>
                      </a:r>
                      <a:r>
                        <a:rPr lang="fr-FR" sz="14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30.0-54.9)</a:t>
                      </a:r>
                      <a:endParaRPr lang="fr-FR" sz="14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18.0 </a:t>
                      </a:r>
                      <a:endParaRPr lang="en-US" sz="1400" dirty="0" smtClean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</a:endParaRPr>
                    </a:p>
                    <a:p>
                      <a:pPr indent="228600"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(</a:t>
                      </a:r>
                      <a:r>
                        <a:rPr lang="en-US" sz="14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7.5-35.0)</a:t>
                      </a:r>
                      <a:endParaRPr lang="fr-FR" sz="14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1.1 </a:t>
                      </a:r>
                      <a:endParaRPr lang="en-US" sz="1400" dirty="0" smtClean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</a:endParaRPr>
                    </a:p>
                    <a:p>
                      <a:pPr indent="228600"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(</a:t>
                      </a:r>
                      <a:r>
                        <a:rPr lang="en-US" sz="14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1.0-1.3)</a:t>
                      </a:r>
                      <a:endParaRPr lang="fr-FR" sz="14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22.8</a:t>
                      </a:r>
                    </a:p>
                    <a:p>
                      <a:pPr indent="228600"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4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(0.8-62.6)</a:t>
                      </a:r>
                      <a:endParaRPr lang="fr-FR" sz="14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943764">
                <a:tc>
                  <a:txBody>
                    <a:bodyPr/>
                    <a:lstStyle/>
                    <a:p>
                      <a:pPr indent="22860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Oak-Beech</a:t>
                      </a:r>
                      <a:r>
                        <a:rPr lang="en-US" sz="1400" baseline="3000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2</a:t>
                      </a:r>
                      <a:endParaRPr lang="fr-FR" sz="140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2773</a:t>
                      </a:r>
                      <a:endParaRPr lang="fr-FR" sz="140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36.0 </a:t>
                      </a:r>
                      <a:endParaRPr lang="en-US" sz="1400" dirty="0" smtClean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</a:endParaRPr>
                    </a:p>
                    <a:p>
                      <a:pPr indent="228600"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(</a:t>
                      </a:r>
                      <a:r>
                        <a:rPr lang="en-US" sz="14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6.9-87.3)</a:t>
                      </a:r>
                      <a:endParaRPr lang="fr-FR" sz="14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20.0</a:t>
                      </a:r>
                    </a:p>
                    <a:p>
                      <a:pPr indent="228600"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(1.2-70.4</a:t>
                      </a:r>
                      <a:r>
                        <a:rPr lang="en-US" sz="14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)</a:t>
                      </a:r>
                      <a:endParaRPr lang="fr-FR" sz="14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-</a:t>
                      </a:r>
                      <a:endParaRPr lang="fr-FR" sz="14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-</a:t>
                      </a:r>
                      <a:endParaRPr lang="fr-FR" sz="14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943764">
                <a:tc>
                  <a:txBody>
                    <a:bodyPr/>
                    <a:lstStyle/>
                    <a:p>
                      <a:pPr indent="22860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Fir-Pine</a:t>
                      </a:r>
                      <a:r>
                        <a:rPr lang="en-US" sz="1400" baseline="3000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3</a:t>
                      </a:r>
                      <a:endParaRPr lang="fr-FR" sz="140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24</a:t>
                      </a:r>
                      <a:endParaRPr lang="fr-FR" sz="140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30.6 </a:t>
                      </a:r>
                      <a:endParaRPr lang="en-US" sz="1400" dirty="0" smtClean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</a:endParaRPr>
                    </a:p>
                    <a:p>
                      <a:pPr indent="228600"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(</a:t>
                      </a:r>
                      <a:r>
                        <a:rPr lang="en-US" sz="14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19.53-42.0)</a:t>
                      </a:r>
                      <a:endParaRPr lang="fr-FR" sz="14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23.3 </a:t>
                      </a:r>
                      <a:endParaRPr lang="en-US" sz="1400" dirty="0" smtClean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</a:endParaRPr>
                    </a:p>
                    <a:p>
                      <a:pPr indent="228600"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(</a:t>
                      </a:r>
                      <a:r>
                        <a:rPr lang="en-US" sz="14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7.6-44.5)</a:t>
                      </a:r>
                      <a:endParaRPr lang="fr-FR" sz="14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0.9</a:t>
                      </a:r>
                    </a:p>
                    <a:p>
                      <a:pPr indent="228600"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(0.5-1.2</a:t>
                      </a:r>
                      <a:r>
                        <a:rPr lang="en-US" sz="14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)</a:t>
                      </a:r>
                      <a:endParaRPr lang="fr-FR" sz="14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35.96</a:t>
                      </a:r>
                    </a:p>
                    <a:p>
                      <a:pPr indent="228600"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(20.5-71.7)</a:t>
                      </a:r>
                      <a:r>
                        <a:rPr lang="en-US" sz="14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 </a:t>
                      </a:r>
                      <a:endParaRPr lang="fr-FR" sz="14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07504" y="6237312"/>
            <a:ext cx="385073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28600" lvl="0" indent="-228600" fontAlgn="base">
              <a:spcBef>
                <a:spcPct val="0"/>
              </a:spcBef>
              <a:spcAft>
                <a:spcPct val="0"/>
              </a:spcAft>
              <a:buFontTx/>
              <a:buAutoNum type="arabicParenBoth"/>
            </a:pPr>
            <a:r>
              <a:rPr lang="en-US" altLang="fr-FR" sz="1000" dirty="0" err="1">
                <a:solidFill>
                  <a:schemeClr val="bg1"/>
                </a:solidFill>
                <a:latin typeface="Calibri" pitchFamily="34" charset="0"/>
                <a:ea typeface="MS Mincho" pitchFamily="49" charset="-128"/>
                <a:cs typeface="Times New Roman" pitchFamily="18" charset="0"/>
              </a:rPr>
              <a:t>Ligot</a:t>
            </a:r>
            <a:r>
              <a:rPr lang="en-US" altLang="fr-FR" sz="1000" dirty="0">
                <a:solidFill>
                  <a:schemeClr val="bg1"/>
                </a:solidFill>
                <a:latin typeface="Calibri" pitchFamily="34" charset="0"/>
                <a:ea typeface="MS Mincho" pitchFamily="49" charset="-128"/>
                <a:cs typeface="Times New Roman" pitchFamily="18" charset="0"/>
              </a:rPr>
              <a:t> et al. (2013) Forest Ecology and Management 327</a:t>
            </a:r>
          </a:p>
          <a:p>
            <a:pPr marL="228600" lvl="0" indent="-228600" fontAlgn="base">
              <a:spcBef>
                <a:spcPct val="0"/>
              </a:spcBef>
              <a:spcAft>
                <a:spcPct val="0"/>
              </a:spcAft>
              <a:buFontTx/>
              <a:buAutoNum type="arabicParenBoth"/>
            </a:pPr>
            <a:r>
              <a:rPr lang="en-US" altLang="fr-FR" sz="1000" dirty="0" smtClean="0">
                <a:solidFill>
                  <a:schemeClr val="bg1"/>
                </a:solidFill>
                <a:latin typeface="Calibri" pitchFamily="34" charset="0"/>
                <a:ea typeface="MS Mincho" pitchFamily="49" charset="-128"/>
                <a:cs typeface="Times New Roman" pitchFamily="18" charset="0"/>
              </a:rPr>
              <a:t>The </a:t>
            </a:r>
            <a:r>
              <a:rPr lang="en-US" altLang="fr-FR" sz="1000" dirty="0">
                <a:solidFill>
                  <a:schemeClr val="bg1"/>
                </a:solidFill>
                <a:latin typeface="Calibri" pitchFamily="34" charset="0"/>
                <a:ea typeface="MS Mincho" pitchFamily="49" charset="-128"/>
                <a:cs typeface="Times New Roman" pitchFamily="18" charset="0"/>
              </a:rPr>
              <a:t>permanent inventory of forest resources in Southern Belgium </a:t>
            </a:r>
          </a:p>
          <a:p>
            <a:pPr marL="228600" lvl="0" indent="-228600" fontAlgn="base">
              <a:spcBef>
                <a:spcPct val="0"/>
              </a:spcBef>
              <a:spcAft>
                <a:spcPct val="0"/>
              </a:spcAft>
              <a:buFontTx/>
              <a:buAutoNum type="arabicParenBoth"/>
            </a:pPr>
            <a:r>
              <a:rPr lang="en-US" altLang="fr-FR" sz="1000" dirty="0" err="1">
                <a:solidFill>
                  <a:schemeClr val="bg1"/>
                </a:solidFill>
                <a:latin typeface="Calibri" pitchFamily="34" charset="0"/>
                <a:ea typeface="MS Mincho" pitchFamily="49" charset="-128"/>
                <a:cs typeface="Times New Roman" pitchFamily="18" charset="0"/>
              </a:rPr>
              <a:t>Ameztegui</a:t>
            </a:r>
            <a:r>
              <a:rPr lang="en-US" altLang="fr-FR" sz="1000" dirty="0">
                <a:solidFill>
                  <a:schemeClr val="bg1"/>
                </a:solidFill>
                <a:latin typeface="Calibri" pitchFamily="34" charset="0"/>
                <a:ea typeface="MS Mincho" pitchFamily="49" charset="-128"/>
                <a:cs typeface="Times New Roman" pitchFamily="18" charset="0"/>
              </a:rPr>
              <a:t> and </a:t>
            </a:r>
            <a:r>
              <a:rPr lang="en-US" altLang="fr-FR" sz="1000" dirty="0" err="1">
                <a:solidFill>
                  <a:schemeClr val="bg1"/>
                </a:solidFill>
                <a:latin typeface="Calibri" pitchFamily="34" charset="0"/>
                <a:ea typeface="MS Mincho" pitchFamily="49" charset="-128"/>
                <a:cs typeface="Times New Roman" pitchFamily="18" charset="0"/>
              </a:rPr>
              <a:t>Coll</a:t>
            </a:r>
            <a:r>
              <a:rPr lang="en-US" altLang="fr-FR" sz="1000" dirty="0">
                <a:solidFill>
                  <a:schemeClr val="bg1"/>
                </a:solidFill>
                <a:latin typeface="Calibri" pitchFamily="34" charset="0"/>
                <a:ea typeface="MS Mincho" pitchFamily="49" charset="-128"/>
                <a:cs typeface="Times New Roman" pitchFamily="18" charset="0"/>
              </a:rPr>
              <a:t> (2011) Forest Ecology and Management 276</a:t>
            </a:r>
            <a:endParaRPr lang="en-US" altLang="fr-FR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660794" y="5445224"/>
            <a:ext cx="53345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No general evidence of clumped or regular distribution</a:t>
            </a:r>
          </a:p>
          <a:p>
            <a:r>
              <a:rPr lang="en-US" dirty="0">
                <a:solidFill>
                  <a:schemeClr val="accent6"/>
                </a:solidFill>
              </a:rPr>
              <a:t>o</a:t>
            </a:r>
            <a:r>
              <a:rPr lang="en-US" dirty="0" smtClean="0">
                <a:solidFill>
                  <a:schemeClr val="accent6"/>
                </a:solidFill>
              </a:rPr>
              <a:t>f trees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9" name="Ellipse 8"/>
          <p:cNvSpPr/>
          <p:nvPr/>
        </p:nvSpPr>
        <p:spPr>
          <a:xfrm>
            <a:off x="6012160" y="2459492"/>
            <a:ext cx="1440160" cy="2985732"/>
          </a:xfrm>
          <a:prstGeom prst="ellipse">
            <a:avLst/>
          </a:prstGeom>
          <a:noFill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787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Material and Methods</a:t>
            </a:r>
            <a:endParaRPr lang="en-US" dirty="0"/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4595220"/>
              </p:ext>
            </p:extLst>
          </p:nvPr>
        </p:nvGraphicFramePr>
        <p:xfrm>
          <a:off x="683568" y="1124744"/>
          <a:ext cx="7776864" cy="4111452"/>
        </p:xfrm>
        <a:graphic>
          <a:graphicData uri="http://schemas.openxmlformats.org/drawingml/2006/table">
            <a:tbl>
              <a:tblPr firstRow="1" firstCol="1" bandRow="1">
                <a:tableStyleId>{912C8C85-51F0-491E-9774-3900AFEF0FD7}</a:tableStyleId>
              </a:tblPr>
              <a:tblGrid>
                <a:gridCol w="1630512"/>
                <a:gridCol w="745752"/>
                <a:gridCol w="1368152"/>
                <a:gridCol w="1224136"/>
                <a:gridCol w="1368152"/>
                <a:gridCol w="1440160"/>
              </a:tblGrid>
              <a:tr h="800770">
                <a:tc>
                  <a:txBody>
                    <a:bodyPr/>
                    <a:lstStyle/>
                    <a:p>
                      <a:pPr indent="228600" algn="l">
                        <a:lnSpc>
                          <a:spcPct val="200000"/>
                        </a:lnSpc>
                        <a:spcAft>
                          <a:spcPts val="1200"/>
                        </a:spcAft>
                      </a:pPr>
                      <a:r>
                        <a:rPr lang="fr-FR" sz="1400" dirty="0" err="1">
                          <a:effectLst/>
                        </a:rPr>
                        <a:t>Species</a:t>
                      </a:r>
                      <a:endParaRPr lang="fr-FR" sz="1400" dirty="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200000"/>
                        </a:lnSpc>
                        <a:spcAft>
                          <a:spcPts val="1200"/>
                        </a:spcAft>
                      </a:pPr>
                      <a:r>
                        <a:rPr lang="fr-FR" sz="1400" dirty="0" smtClean="0">
                          <a:effectLst/>
                        </a:rPr>
                        <a:t>Nb. Of plots</a:t>
                      </a:r>
                      <a:endParaRPr lang="fr-FR" sz="1400" dirty="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200000"/>
                        </a:lnSpc>
                        <a:spcAft>
                          <a:spcPts val="1200"/>
                        </a:spcAft>
                      </a:pPr>
                      <a:r>
                        <a:rPr lang="fr-FR" sz="1400" dirty="0" err="1" smtClean="0">
                          <a:effectLst/>
                        </a:rPr>
                        <a:t>Quadratic</a:t>
                      </a:r>
                      <a:r>
                        <a:rPr lang="fr-FR" sz="1400" baseline="0" dirty="0" smtClean="0">
                          <a:effectLst/>
                        </a:rPr>
                        <a:t> </a:t>
                      </a:r>
                      <a:r>
                        <a:rPr lang="fr-FR" sz="1400" baseline="0" dirty="0" err="1" smtClean="0">
                          <a:effectLst/>
                        </a:rPr>
                        <a:t>mean</a:t>
                      </a:r>
                      <a:r>
                        <a:rPr lang="fr-FR" sz="1400" baseline="0" dirty="0" smtClean="0">
                          <a:effectLst/>
                        </a:rPr>
                        <a:t> </a:t>
                      </a:r>
                      <a:r>
                        <a:rPr lang="fr-FR" sz="1400" baseline="0" dirty="0" err="1" smtClean="0">
                          <a:effectLst/>
                        </a:rPr>
                        <a:t>diameter</a:t>
                      </a:r>
                      <a:endParaRPr lang="fr-FR" sz="1400" dirty="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200000"/>
                        </a:lnSpc>
                        <a:spcAft>
                          <a:spcPts val="1200"/>
                        </a:spcAft>
                      </a:pPr>
                      <a:r>
                        <a:rPr lang="fr-FR" sz="1400" dirty="0">
                          <a:effectLst/>
                        </a:rPr>
                        <a:t>Basal area</a:t>
                      </a:r>
                      <a:endParaRPr lang="fr-FR" sz="1400" dirty="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200000"/>
                        </a:lnSpc>
                        <a:spcAft>
                          <a:spcPts val="1200"/>
                        </a:spcAft>
                      </a:pPr>
                      <a:r>
                        <a:rPr lang="fr-FR" sz="1400">
                          <a:effectLst/>
                        </a:rPr>
                        <a:t>Clark-Evans</a:t>
                      </a:r>
                      <a:endParaRPr lang="fr-FR" sz="14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200000"/>
                        </a:lnSpc>
                        <a:spcAft>
                          <a:spcPts val="1200"/>
                        </a:spcAft>
                      </a:pPr>
                      <a:r>
                        <a:rPr lang="fr-FR" sz="1400">
                          <a:effectLst/>
                        </a:rPr>
                        <a:t>Transmittance</a:t>
                      </a:r>
                      <a:endParaRPr lang="fr-FR" sz="14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00385">
                <a:tc>
                  <a:txBody>
                    <a:bodyPr/>
                    <a:lstStyle/>
                    <a:p>
                      <a:endParaRPr lang="fr-FR" sz="24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</a:endParaRPr>
                    </a:p>
                  </a:txBody>
                  <a:tcPr marL="68580" marR="68580" marT="0" marB="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24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</a:endParaRPr>
                    </a:p>
                  </a:txBody>
                  <a:tcPr marL="68580" marR="68580" marT="0" marB="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200000"/>
                        </a:lnSpc>
                        <a:spcAft>
                          <a:spcPts val="1200"/>
                        </a:spcAft>
                      </a:pPr>
                      <a:r>
                        <a:rPr lang="fr-FR" sz="14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cm</a:t>
                      </a:r>
                      <a:endParaRPr lang="fr-FR" sz="14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200000"/>
                        </a:lnSpc>
                        <a:spcAft>
                          <a:spcPts val="1200"/>
                        </a:spcAft>
                      </a:pPr>
                      <a:r>
                        <a:rPr lang="fr-FR" sz="14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m²/ha</a:t>
                      </a:r>
                      <a:endParaRPr lang="fr-FR" sz="14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200000"/>
                        </a:lnSpc>
                        <a:spcAft>
                          <a:spcPts val="1200"/>
                        </a:spcAft>
                      </a:pPr>
                      <a:r>
                        <a:rPr lang="fr-FR" sz="14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-</a:t>
                      </a:r>
                      <a:endParaRPr lang="fr-FR" sz="14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200000"/>
                        </a:lnSpc>
                        <a:spcAft>
                          <a:spcPts val="1200"/>
                        </a:spcAft>
                      </a:pPr>
                      <a:r>
                        <a:rPr lang="fr-FR" sz="14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%</a:t>
                      </a:r>
                      <a:endParaRPr lang="fr-FR" sz="14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/>
                    </a:solidFill>
                  </a:tcPr>
                </a:tc>
              </a:tr>
              <a:tr h="943764">
                <a:tc>
                  <a:txBody>
                    <a:bodyPr/>
                    <a:lstStyle/>
                    <a:p>
                      <a:pPr indent="22860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 smtClean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Oak-Beech</a:t>
                      </a:r>
                      <a:r>
                        <a:rPr lang="fr-FR" sz="1400" baseline="30000" dirty="0" smtClean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27</a:t>
                      </a:r>
                      <a:endParaRPr lang="fr-FR" sz="14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42.4 </a:t>
                      </a:r>
                      <a:endParaRPr lang="fr-FR" sz="1400" dirty="0" smtClean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</a:endParaRPr>
                    </a:p>
                    <a:p>
                      <a:pPr indent="228600"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 smtClean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(</a:t>
                      </a:r>
                      <a:r>
                        <a:rPr lang="fr-FR" sz="14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30.0-54.9)</a:t>
                      </a:r>
                      <a:endParaRPr lang="fr-FR" sz="14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18.0 </a:t>
                      </a:r>
                      <a:endParaRPr lang="en-US" sz="1400" dirty="0" smtClean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</a:endParaRPr>
                    </a:p>
                    <a:p>
                      <a:pPr indent="228600"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(</a:t>
                      </a:r>
                      <a:r>
                        <a:rPr lang="en-US" sz="14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7.5-35.0)</a:t>
                      </a:r>
                      <a:endParaRPr lang="fr-FR" sz="14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1.1 </a:t>
                      </a:r>
                      <a:endParaRPr lang="en-US" sz="1400" dirty="0" smtClean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</a:endParaRPr>
                    </a:p>
                    <a:p>
                      <a:pPr indent="228600"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(</a:t>
                      </a:r>
                      <a:r>
                        <a:rPr lang="en-US" sz="14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1.0-1.3)</a:t>
                      </a:r>
                      <a:endParaRPr lang="fr-FR" sz="14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22.8</a:t>
                      </a:r>
                    </a:p>
                    <a:p>
                      <a:pPr indent="228600"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4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(0.8-62.6)</a:t>
                      </a:r>
                      <a:endParaRPr lang="fr-FR" sz="14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943764">
                <a:tc>
                  <a:txBody>
                    <a:bodyPr/>
                    <a:lstStyle/>
                    <a:p>
                      <a:pPr indent="22860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Oak-Beech</a:t>
                      </a:r>
                      <a:r>
                        <a:rPr lang="en-US" sz="1400" baseline="3000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2</a:t>
                      </a:r>
                      <a:endParaRPr lang="fr-FR" sz="140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2773</a:t>
                      </a:r>
                      <a:endParaRPr lang="fr-FR" sz="140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36.0 </a:t>
                      </a:r>
                      <a:endParaRPr lang="en-US" sz="1400" dirty="0" smtClean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</a:endParaRPr>
                    </a:p>
                    <a:p>
                      <a:pPr indent="228600"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(</a:t>
                      </a:r>
                      <a:r>
                        <a:rPr lang="en-US" sz="14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6.9-87.3)</a:t>
                      </a:r>
                      <a:endParaRPr lang="fr-FR" sz="14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20.0</a:t>
                      </a:r>
                    </a:p>
                    <a:p>
                      <a:pPr indent="228600"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(1.2-70.4</a:t>
                      </a:r>
                      <a:r>
                        <a:rPr lang="en-US" sz="14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)</a:t>
                      </a:r>
                      <a:endParaRPr lang="fr-FR" sz="14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-</a:t>
                      </a:r>
                      <a:endParaRPr lang="fr-FR" sz="14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-</a:t>
                      </a:r>
                      <a:endParaRPr lang="fr-FR" sz="14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943764">
                <a:tc>
                  <a:txBody>
                    <a:bodyPr/>
                    <a:lstStyle/>
                    <a:p>
                      <a:pPr indent="22860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Fir-Pine</a:t>
                      </a:r>
                      <a:r>
                        <a:rPr lang="en-US" sz="1400" baseline="3000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3</a:t>
                      </a:r>
                      <a:endParaRPr lang="fr-FR" sz="140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24</a:t>
                      </a:r>
                      <a:endParaRPr lang="fr-FR" sz="140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30.6 </a:t>
                      </a:r>
                      <a:endParaRPr lang="en-US" sz="1400" dirty="0" smtClean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</a:endParaRPr>
                    </a:p>
                    <a:p>
                      <a:pPr indent="228600"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(</a:t>
                      </a:r>
                      <a:r>
                        <a:rPr lang="en-US" sz="14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19.53-42.0)</a:t>
                      </a:r>
                      <a:endParaRPr lang="fr-FR" sz="14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23.3 </a:t>
                      </a:r>
                      <a:endParaRPr lang="en-US" sz="1400" dirty="0" smtClean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</a:endParaRPr>
                    </a:p>
                    <a:p>
                      <a:pPr indent="228600"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(</a:t>
                      </a:r>
                      <a:r>
                        <a:rPr lang="en-US" sz="14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7.6-44.5)</a:t>
                      </a:r>
                      <a:endParaRPr lang="fr-FR" sz="14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0.9</a:t>
                      </a:r>
                    </a:p>
                    <a:p>
                      <a:pPr indent="228600"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(0.5-1.2</a:t>
                      </a:r>
                      <a:r>
                        <a:rPr lang="en-US" sz="14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)</a:t>
                      </a:r>
                      <a:endParaRPr lang="fr-FR" sz="14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36.0</a:t>
                      </a:r>
                    </a:p>
                    <a:p>
                      <a:pPr indent="228600" algn="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(20.5-71.7)</a:t>
                      </a:r>
                      <a:r>
                        <a:rPr lang="en-US" sz="14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 </a:t>
                      </a:r>
                      <a:endParaRPr lang="fr-FR" sz="14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07504" y="6237312"/>
            <a:ext cx="385073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arenBoth"/>
              <a:tabLst/>
            </a:pPr>
            <a:r>
              <a:rPr kumimoji="0" lang="en-US" altLang="fr-FR" sz="1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MS Mincho" pitchFamily="49" charset="-128"/>
                <a:cs typeface="Times New Roman" pitchFamily="18" charset="0"/>
              </a:rPr>
              <a:t>Ligot</a:t>
            </a:r>
            <a:r>
              <a:rPr kumimoji="0" lang="en-US" altLang="fr-FR" sz="1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MS Mincho" pitchFamily="49" charset="-128"/>
                <a:cs typeface="Times New Roman" pitchFamily="18" charset="0"/>
              </a:rPr>
              <a:t> et al. (2013)</a:t>
            </a:r>
            <a:r>
              <a:rPr kumimoji="0" lang="en-US" altLang="fr-FR" sz="10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MS Mincho" pitchFamily="49" charset="-128"/>
                <a:cs typeface="Times New Roman" pitchFamily="18" charset="0"/>
              </a:rPr>
              <a:t> Forest Ecology and Management 327</a:t>
            </a:r>
            <a:endParaRPr kumimoji="0" lang="en-US" altLang="fr-FR" sz="1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  <a:ea typeface="MS Mincho" pitchFamily="49" charset="-128"/>
              <a:cs typeface="Times New Roman" pitchFamily="18" charset="0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arenBoth"/>
              <a:tabLst/>
            </a:pPr>
            <a:r>
              <a:rPr kumimoji="0" lang="en-US" altLang="fr-FR" sz="1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MS Mincho" pitchFamily="49" charset="-128"/>
                <a:cs typeface="Times New Roman" pitchFamily="18" charset="0"/>
              </a:rPr>
              <a:t>The permanent inventory of forest resources in Southern Belgium 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arenBoth"/>
              <a:tabLst/>
            </a:pPr>
            <a:r>
              <a:rPr kumimoji="0" lang="en-US" altLang="fr-FR" sz="1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MS Mincho" pitchFamily="49" charset="-128"/>
                <a:cs typeface="Times New Roman" pitchFamily="18" charset="0"/>
              </a:rPr>
              <a:t>Ameztegui</a:t>
            </a:r>
            <a:r>
              <a:rPr kumimoji="0" lang="en-US" altLang="fr-FR" sz="1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MS Mincho" pitchFamily="49" charset="-128"/>
                <a:cs typeface="Times New Roman" pitchFamily="18" charset="0"/>
              </a:rPr>
              <a:t> and </a:t>
            </a:r>
            <a:r>
              <a:rPr kumimoji="0" lang="en-US" altLang="fr-FR" sz="1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MS Mincho" pitchFamily="49" charset="-128"/>
                <a:cs typeface="Times New Roman" pitchFamily="18" charset="0"/>
              </a:rPr>
              <a:t>Coll</a:t>
            </a:r>
            <a:r>
              <a:rPr kumimoji="0" lang="en-US" altLang="fr-FR" sz="1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MS Mincho" pitchFamily="49" charset="-128"/>
                <a:cs typeface="Times New Roman" pitchFamily="18" charset="0"/>
              </a:rPr>
              <a:t> (2011) Forest</a:t>
            </a:r>
            <a:r>
              <a:rPr kumimoji="0" lang="en-US" altLang="fr-FR" sz="10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MS Mincho" pitchFamily="49" charset="-128"/>
                <a:cs typeface="Times New Roman" pitchFamily="18" charset="0"/>
              </a:rPr>
              <a:t> Ecology and Management 276</a:t>
            </a:r>
            <a:endParaRPr kumimoji="0" lang="en-US" altLang="fr-FR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419872" y="5445224"/>
            <a:ext cx="57274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Transmittance was greater in the studied coniferous forests</a:t>
            </a:r>
          </a:p>
          <a:p>
            <a:r>
              <a:rPr lang="en-US" dirty="0">
                <a:solidFill>
                  <a:schemeClr val="accent6"/>
                </a:solidFill>
              </a:rPr>
              <a:t>t</a:t>
            </a:r>
            <a:r>
              <a:rPr lang="en-US" dirty="0" smtClean="0">
                <a:solidFill>
                  <a:schemeClr val="accent6"/>
                </a:solidFill>
              </a:rPr>
              <a:t>han in the studied broadleaved forests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7" name="Ellipse 6"/>
          <p:cNvSpPr/>
          <p:nvPr/>
        </p:nvSpPr>
        <p:spPr>
          <a:xfrm>
            <a:off x="7380312" y="2459492"/>
            <a:ext cx="1440160" cy="2985732"/>
          </a:xfrm>
          <a:prstGeom prst="ellipse">
            <a:avLst/>
          </a:prstGeom>
          <a:noFill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548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Material and Methods</a:t>
            </a:r>
            <a:endParaRPr lang="en-US" dirty="0"/>
          </a:p>
        </p:txBody>
      </p:sp>
      <p:sp>
        <p:nvSpPr>
          <p:cNvPr id="3" name="ZoneTexte 2"/>
          <p:cNvSpPr txBox="1"/>
          <p:nvPr/>
        </p:nvSpPr>
        <p:spPr>
          <a:xfrm>
            <a:off x="251520" y="1220755"/>
            <a:ext cx="8568952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bg1">
                    <a:lumMod val="75000"/>
                  </a:schemeClr>
                </a:solidFill>
              </a:rPr>
              <a:t>Simulation of virtual stands 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50 x 50 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Random spatial distribution of trees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10 types of forest 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composition (beech, oak, beech/oak, pine, fir, fir/pine, oak/pine, beech/fir, beech/oak/pine, 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beech/fir/pine)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3 levels of stand basal area (15, 25, 35 m²/ha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3 vertical stand 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structure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Single layered structure: 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DBH ~ N (</a:t>
            </a:r>
            <a:r>
              <a:rPr lang="el-GR" sz="1600" dirty="0">
                <a:solidFill>
                  <a:schemeClr val="bg1">
                    <a:lumMod val="75000"/>
                  </a:schemeClr>
                </a:solidFill>
              </a:rPr>
              <a:t>μ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= 30; </a:t>
            </a:r>
            <a:r>
              <a:rPr lang="el-GR" sz="1600" dirty="0">
                <a:solidFill>
                  <a:schemeClr val="bg1">
                    <a:lumMod val="75000"/>
                  </a:schemeClr>
                </a:solidFill>
              </a:rPr>
              <a:t>σ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= 4.5)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Multi layered 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structure: 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DBH ~ N (</a:t>
            </a:r>
            <a:r>
              <a:rPr lang="el-GR" sz="1600" dirty="0">
                <a:solidFill>
                  <a:schemeClr val="bg1">
                    <a:lumMod val="75000"/>
                  </a:schemeClr>
                </a:solidFill>
              </a:rPr>
              <a:t>μ 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= 25; </a:t>
            </a:r>
            <a:r>
              <a:rPr lang="el-GR" sz="1600" dirty="0">
                <a:solidFill>
                  <a:schemeClr val="bg1">
                    <a:lumMod val="75000"/>
                  </a:schemeClr>
                </a:solidFill>
              </a:rPr>
              <a:t>σ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= 3.75), DBH ~ N (</a:t>
            </a:r>
            <a:r>
              <a:rPr lang="el-GR" sz="1600" dirty="0">
                <a:solidFill>
                  <a:schemeClr val="bg1">
                    <a:lumMod val="75000"/>
                  </a:schemeClr>
                </a:solidFill>
              </a:rPr>
              <a:t>μ 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= 40; </a:t>
            </a:r>
            <a:r>
              <a:rPr lang="el-GR" sz="1600" dirty="0">
                <a:solidFill>
                  <a:schemeClr val="bg1">
                    <a:lumMod val="75000"/>
                  </a:schemeClr>
                </a:solidFill>
              </a:rPr>
              <a:t>σ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= 6.0), DBH ~ </a:t>
            </a:r>
            <a:r>
              <a:rPr lang="el-GR" sz="1600" dirty="0">
                <a:solidFill>
                  <a:schemeClr val="bg1">
                    <a:lumMod val="75000"/>
                  </a:schemeClr>
                </a:solidFill>
              </a:rPr>
              <a:t>N(μ = 35, σ = 3.75</a:t>
            </a:r>
            <a:r>
              <a:rPr lang="fr-FR" sz="1600" dirty="0" smtClean="0">
                <a:solidFill>
                  <a:schemeClr val="bg1">
                    <a:lumMod val="75000"/>
                  </a:schemeClr>
                </a:solidFill>
              </a:rPr>
              <a:t>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bg1">
                    <a:lumMod val="75000"/>
                  </a:schemeClr>
                </a:solidFill>
              </a:rPr>
              <a:t>Reverse J-</a:t>
            </a:r>
            <a:r>
              <a:rPr lang="fr-FR" sz="2000" dirty="0" err="1">
                <a:solidFill>
                  <a:schemeClr val="bg1">
                    <a:lumMod val="75000"/>
                  </a:schemeClr>
                </a:solidFill>
              </a:rPr>
              <a:t>shaped</a:t>
            </a:r>
            <a:r>
              <a:rPr lang="fr-FR" sz="2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structure : 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DBH ~ EXP(1/k = 25))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Constant 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quadratic mean diameter : 30 cm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Constant coefficient of variation 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of tree diameters : 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15 cm </a:t>
            </a:r>
            <a:endParaRPr lang="en-US" sz="20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100 simulation runs for each combination of these factors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  <a:p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856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Material and Methods</a:t>
            </a:r>
            <a:endParaRPr lang="en-US" dirty="0"/>
          </a:p>
        </p:txBody>
      </p:sp>
      <p:sp>
        <p:nvSpPr>
          <p:cNvPr id="3" name="ZoneTexte 2"/>
          <p:cNvSpPr txBox="1"/>
          <p:nvPr/>
        </p:nvSpPr>
        <p:spPr>
          <a:xfrm>
            <a:off x="248788" y="1220755"/>
            <a:ext cx="856895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Examples of virtual stands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grpSp>
        <p:nvGrpSpPr>
          <p:cNvPr id="6" name="Groupe 5"/>
          <p:cNvGrpSpPr/>
          <p:nvPr/>
        </p:nvGrpSpPr>
        <p:grpSpPr>
          <a:xfrm>
            <a:off x="107504" y="2060849"/>
            <a:ext cx="8928992" cy="4608512"/>
            <a:chOff x="1187623" y="3436746"/>
            <a:chExt cx="6408713" cy="3232614"/>
          </a:xfrm>
        </p:grpSpPr>
        <p:sp>
          <p:nvSpPr>
            <p:cNvPr id="4" name="Rectangle 3"/>
            <p:cNvSpPr/>
            <p:nvPr/>
          </p:nvSpPr>
          <p:spPr>
            <a:xfrm>
              <a:off x="1187623" y="3436746"/>
              <a:ext cx="6408713" cy="32326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Image 7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7623" y="3508335"/>
              <a:ext cx="6353109" cy="30890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64013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-36512" y="0"/>
            <a:ext cx="9144000" cy="1143000"/>
          </a:xfrm>
        </p:spPr>
        <p:txBody>
          <a:bodyPr/>
          <a:lstStyle/>
          <a:p>
            <a:r>
              <a:rPr lang="en-US" dirty="0" smtClean="0"/>
              <a:t>Modeling light interception</a:t>
            </a:r>
            <a:endParaRPr lang="en-US" dirty="0"/>
          </a:p>
        </p:txBody>
      </p:sp>
      <p:pic>
        <p:nvPicPr>
          <p:cNvPr id="1038" name="Picture 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608302"/>
            <a:ext cx="4887568" cy="52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ZoneTexte 27"/>
          <p:cNvSpPr txBox="1"/>
          <p:nvPr/>
        </p:nvSpPr>
        <p:spPr>
          <a:xfrm>
            <a:off x="1514475" y="6381328"/>
            <a:ext cx="7621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err="1" smtClean="0">
                <a:solidFill>
                  <a:schemeClr val="bg1">
                    <a:lumMod val="50000"/>
                  </a:schemeClr>
                </a:solidFill>
              </a:rPr>
              <a:t>Ligot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 et al. 2014, Can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. J. For. Res. 44</a:t>
            </a:r>
          </a:p>
          <a:p>
            <a:pPr algn="r"/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The software can freely be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downloaded at http://orbi.ulg.ac.be/handle/2268/187361</a:t>
            </a:r>
          </a:p>
        </p:txBody>
      </p:sp>
      <p:sp>
        <p:nvSpPr>
          <p:cNvPr id="43" name="ZoneTexte 42"/>
          <p:cNvSpPr txBox="1"/>
          <p:nvPr/>
        </p:nvSpPr>
        <p:spPr>
          <a:xfrm>
            <a:off x="1475655" y="3323677"/>
            <a:ext cx="1296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Light interception</a:t>
            </a:r>
          </a:p>
        </p:txBody>
      </p:sp>
      <p:pic>
        <p:nvPicPr>
          <p:cNvPr id="1036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50" y="1632181"/>
            <a:ext cx="4864299" cy="52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Ellipse 72"/>
          <p:cNvSpPr/>
          <p:nvPr/>
        </p:nvSpPr>
        <p:spPr>
          <a:xfrm>
            <a:off x="3176227" y="4188210"/>
            <a:ext cx="72008" cy="6118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Ellipse 35"/>
          <p:cNvSpPr/>
          <p:nvPr/>
        </p:nvSpPr>
        <p:spPr>
          <a:xfrm>
            <a:off x="2951819" y="3040725"/>
            <a:ext cx="72008" cy="6118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2" name="Forme libre 1041"/>
          <p:cNvSpPr/>
          <p:nvPr/>
        </p:nvSpPr>
        <p:spPr>
          <a:xfrm>
            <a:off x="866402" y="1277612"/>
            <a:ext cx="5924550" cy="3303517"/>
          </a:xfrm>
          <a:custGeom>
            <a:avLst/>
            <a:gdLst>
              <a:gd name="connsiteX0" fmla="*/ 0 w 5924550"/>
              <a:gd name="connsiteY0" fmla="*/ 2477638 h 2477638"/>
              <a:gd name="connsiteX1" fmla="*/ 2409825 w 5924550"/>
              <a:gd name="connsiteY1" fmla="*/ 115438 h 2477638"/>
              <a:gd name="connsiteX2" fmla="*/ 5924550 w 5924550"/>
              <a:gd name="connsiteY2" fmla="*/ 582163 h 247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24550" h="2477638">
                <a:moveTo>
                  <a:pt x="0" y="2477638"/>
                </a:moveTo>
                <a:cubicBezTo>
                  <a:pt x="711200" y="1454494"/>
                  <a:pt x="1422400" y="431350"/>
                  <a:pt x="2409825" y="115438"/>
                </a:cubicBezTo>
                <a:cubicBezTo>
                  <a:pt x="3397250" y="-200474"/>
                  <a:pt x="4660900" y="190844"/>
                  <a:pt x="5924550" y="582163"/>
                </a:cubicBezTo>
              </a:path>
            </a:pathLst>
          </a:custGeom>
          <a:noFill/>
          <a:ln>
            <a:solidFill>
              <a:schemeClr val="accent6">
                <a:lumMod val="40000"/>
                <a:lumOff val="6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47" name="Connecteur droit avec flèche 1046"/>
          <p:cNvCxnSpPr/>
          <p:nvPr/>
        </p:nvCxnSpPr>
        <p:spPr>
          <a:xfrm>
            <a:off x="2731603" y="1735122"/>
            <a:ext cx="756084" cy="3874740"/>
          </a:xfrm>
          <a:prstGeom prst="straightConnector1">
            <a:avLst/>
          </a:prstGeom>
          <a:ln w="19050">
            <a:solidFill>
              <a:srgbClr val="FFCC00">
                <a:alpha val="62745"/>
              </a:srgb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5" name="Ellipse 1044"/>
          <p:cNvSpPr/>
          <p:nvPr/>
        </p:nvSpPr>
        <p:spPr>
          <a:xfrm>
            <a:off x="2623591" y="1604798"/>
            <a:ext cx="216024" cy="260648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ZoneTexte 44"/>
          <p:cNvSpPr txBox="1"/>
          <p:nvPr/>
        </p:nvSpPr>
        <p:spPr>
          <a:xfrm rot="20600525">
            <a:off x="3347863" y="5626788"/>
            <a:ext cx="2736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Percentage of above canopy light</a:t>
            </a:r>
          </a:p>
        </p:txBody>
      </p:sp>
      <p:grpSp>
        <p:nvGrpSpPr>
          <p:cNvPr id="7" name="Groupe 6"/>
          <p:cNvGrpSpPr/>
          <p:nvPr/>
        </p:nvGrpSpPr>
        <p:grpSpPr>
          <a:xfrm>
            <a:off x="6399486" y="3358517"/>
            <a:ext cx="2709018" cy="2158715"/>
            <a:chOff x="6399486" y="3358517"/>
            <a:chExt cx="2709018" cy="2158715"/>
          </a:xfrm>
        </p:grpSpPr>
        <p:sp>
          <p:nvSpPr>
            <p:cNvPr id="3" name="Rectangle 2"/>
            <p:cNvSpPr/>
            <p:nvPr/>
          </p:nvSpPr>
          <p:spPr>
            <a:xfrm>
              <a:off x="6399486" y="4039904"/>
              <a:ext cx="2709018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chemeClr val="accent6">
                      <a:lumMod val="20000"/>
                      <a:lumOff val="80000"/>
                    </a:schemeClr>
                  </a:solidFill>
                </a:rPr>
                <a:t>Y</a:t>
              </a:r>
              <a:r>
                <a:rPr lang="en-US" baseline="-25000" dirty="0">
                  <a:solidFill>
                    <a:schemeClr val="accent6">
                      <a:lumMod val="20000"/>
                      <a:lumOff val="80000"/>
                    </a:schemeClr>
                  </a:solidFill>
                </a:rPr>
                <a:t>1</a:t>
              </a:r>
              <a:r>
                <a:rPr lang="en-US" dirty="0">
                  <a:solidFill>
                    <a:schemeClr val="accent6">
                      <a:lumMod val="20000"/>
                      <a:lumOff val="80000"/>
                    </a:schemeClr>
                  </a:solidFill>
                </a:rPr>
                <a:t> = mean understory transmittance  </a:t>
              </a:r>
              <a:endParaRPr lang="en-US" dirty="0" smtClean="0">
                <a:solidFill>
                  <a:schemeClr val="accent6">
                    <a:lumMod val="20000"/>
                    <a:lumOff val="80000"/>
                  </a:schemeClr>
                </a:solidFill>
              </a:endParaRPr>
            </a:p>
            <a:p>
              <a:endParaRPr lang="en-US" dirty="0">
                <a:solidFill>
                  <a:schemeClr val="accent6">
                    <a:lumMod val="20000"/>
                    <a:lumOff val="80000"/>
                  </a:schemeClr>
                </a:solidFill>
              </a:endParaRPr>
            </a:p>
            <a:p>
              <a:r>
                <a:rPr lang="en-US" dirty="0">
                  <a:solidFill>
                    <a:schemeClr val="accent6">
                      <a:lumMod val="20000"/>
                      <a:lumOff val="80000"/>
                    </a:schemeClr>
                  </a:solidFill>
                </a:rPr>
                <a:t>Y</a:t>
              </a:r>
              <a:r>
                <a:rPr lang="en-US" baseline="-25000" dirty="0">
                  <a:solidFill>
                    <a:schemeClr val="accent6">
                      <a:lumMod val="20000"/>
                      <a:lumOff val="80000"/>
                    </a:schemeClr>
                  </a:solidFill>
                </a:rPr>
                <a:t>2</a:t>
              </a:r>
              <a:r>
                <a:rPr lang="en-US" dirty="0">
                  <a:solidFill>
                    <a:schemeClr val="accent6">
                      <a:lumMod val="20000"/>
                      <a:lumOff val="80000"/>
                    </a:schemeClr>
                  </a:solidFill>
                </a:rPr>
                <a:t> = standard deviation of understory transmittance</a:t>
              </a:r>
            </a:p>
          </p:txBody>
        </p:sp>
        <p:cxnSp>
          <p:nvCxnSpPr>
            <p:cNvPr id="6" name="Connecteur en arc 5"/>
            <p:cNvCxnSpPr>
              <a:endCxn id="3" idx="0"/>
            </p:cNvCxnSpPr>
            <p:nvPr/>
          </p:nvCxnSpPr>
          <p:spPr>
            <a:xfrm>
              <a:off x="6399486" y="3358517"/>
              <a:ext cx="1354509" cy="681387"/>
            </a:xfrm>
            <a:prstGeom prst="curvedConnector2">
              <a:avLst/>
            </a:prstGeom>
            <a:ln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07780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73" grpId="0" animBg="1"/>
      <p:bldP spid="36" grpId="0" animBg="1"/>
      <p:bldP spid="1042" grpId="0" animBg="1"/>
      <p:bldP spid="1045" grpId="0" animBg="1"/>
      <p:bldP spid="4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Increasing interest in forest heterogeneity</a:t>
            </a:r>
            <a:endParaRPr lang="en-US" sz="4000" dirty="0"/>
          </a:p>
        </p:txBody>
      </p:sp>
      <p:pic>
        <p:nvPicPr>
          <p:cNvPr id="5125" name="Picture 5" descr="D:\Data_G\currentProject\irregularisation\photo\habbay\Habbay_20141106_189_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751" y="3767287"/>
            <a:ext cx="4261745" cy="28300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e 16"/>
          <p:cNvGrpSpPr/>
          <p:nvPr/>
        </p:nvGrpSpPr>
        <p:grpSpPr>
          <a:xfrm>
            <a:off x="77391" y="3815202"/>
            <a:ext cx="4631268" cy="2566126"/>
            <a:chOff x="825901" y="3488263"/>
            <a:chExt cx="4631268" cy="2566126"/>
          </a:xfrm>
        </p:grpSpPr>
        <p:sp>
          <p:nvSpPr>
            <p:cNvPr id="11" name="ZoneTexte 10"/>
            <p:cNvSpPr txBox="1"/>
            <p:nvPr/>
          </p:nvSpPr>
          <p:spPr>
            <a:xfrm>
              <a:off x="2945733" y="4011483"/>
              <a:ext cx="2462213" cy="52322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chemeClr val="bg1">
                      <a:lumMod val="75000"/>
                    </a:schemeClr>
                  </a:solidFill>
                </a:rPr>
                <a:t>Climate</a:t>
              </a:r>
              <a:r>
                <a:rPr lang="en-US" sz="2800" b="1" dirty="0" smtClean="0">
                  <a:solidFill>
                    <a:schemeClr val="bg1">
                      <a:lumMod val="85000"/>
                    </a:schemeClr>
                  </a:solidFill>
                </a:rPr>
                <a:t> change</a:t>
              </a:r>
              <a:endParaRPr lang="en-US" sz="2400" b="1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5" name="ZoneTexte 4"/>
            <p:cNvSpPr txBox="1"/>
            <p:nvPr/>
          </p:nvSpPr>
          <p:spPr>
            <a:xfrm>
              <a:off x="1787670" y="3488263"/>
              <a:ext cx="175560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chemeClr val="bg1">
                      <a:lumMod val="75000"/>
                    </a:schemeClr>
                  </a:solidFill>
                </a:rPr>
                <a:t>Resistance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2183140" y="4670339"/>
              <a:ext cx="1442318" cy="40011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chemeClr val="bg1">
                      <a:lumMod val="75000"/>
                    </a:schemeClr>
                  </a:solidFill>
                </a:rPr>
                <a:t>Biodiversity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2665475" y="5654279"/>
              <a:ext cx="2172454" cy="40011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chemeClr val="bg1">
                      <a:lumMod val="75000"/>
                    </a:schemeClr>
                  </a:solidFill>
                </a:rPr>
                <a:t>Timber production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1282432" y="4269628"/>
              <a:ext cx="11366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>
                      <a:lumMod val="75000"/>
                    </a:schemeClr>
                  </a:solidFill>
                </a:rPr>
                <a:t>Resilience</a:t>
              </a:r>
              <a:endParaRPr lang="en-US" dirty="0"/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825901" y="4822432"/>
              <a:ext cx="11701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Landscape</a:t>
              </a:r>
              <a:endParaRPr lang="en-US" dirty="0">
                <a:solidFill>
                  <a:schemeClr val="accent6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2167719" y="5174993"/>
              <a:ext cx="14731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Aesthetics</a:t>
              </a:r>
              <a:endParaRPr lang="en-US" dirty="0">
                <a:solidFill>
                  <a:schemeClr val="accent6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3635761" y="5007098"/>
              <a:ext cx="10821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Recreation</a:t>
              </a:r>
              <a:endParaRPr lang="en-US" dirty="0">
                <a:solidFill>
                  <a:schemeClr val="accent6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23" name="ZoneTexte 22"/>
            <p:cNvSpPr txBox="1"/>
            <p:nvPr/>
          </p:nvSpPr>
          <p:spPr>
            <a:xfrm>
              <a:off x="3751702" y="4520718"/>
              <a:ext cx="17054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Soil protection</a:t>
              </a:r>
              <a:endParaRPr lang="en-US" sz="2000" dirty="0">
                <a:solidFill>
                  <a:schemeClr val="accent6">
                    <a:lumMod val="40000"/>
                    <a:lumOff val="60000"/>
                  </a:schemeClr>
                </a:solidFill>
              </a:endParaRPr>
            </a:p>
          </p:txBody>
        </p:sp>
      </p:grpSp>
      <p:pic>
        <p:nvPicPr>
          <p:cNvPr id="5127" name="Picture 7" descr="http://www.cof.orst.edu/pubs/cof/plntdfor/imag1-84/img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34" y="1007438"/>
            <a:ext cx="3933844" cy="25653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Connecteur en arc 19"/>
          <p:cNvCxnSpPr>
            <a:stCxn id="5127" idx="3"/>
            <a:endCxn id="5125" idx="0"/>
          </p:cNvCxnSpPr>
          <p:nvPr/>
        </p:nvCxnSpPr>
        <p:spPr>
          <a:xfrm>
            <a:off x="4457278" y="2290097"/>
            <a:ext cx="2448346" cy="1477190"/>
          </a:xfrm>
          <a:prstGeom prst="curvedConnector2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9125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09214"/>
            <a:ext cx="7560840" cy="6532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6355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09214"/>
            <a:ext cx="7560840" cy="6532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802965" y="764704"/>
            <a:ext cx="4824536" cy="92333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Mean transmittance </a:t>
            </a:r>
            <a:r>
              <a:rPr lang="en-US" dirty="0" smtClean="0">
                <a:solidFill>
                  <a:schemeClr val="bg1"/>
                </a:solidFill>
              </a:rPr>
              <a:t>significantly depended on forest composition(62.5%), basal area (33%) and stand structure (1.4%).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330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09214"/>
            <a:ext cx="7560840" cy="6532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llipse 7"/>
          <p:cNvSpPr/>
          <p:nvPr/>
        </p:nvSpPr>
        <p:spPr>
          <a:xfrm rot="1213584">
            <a:off x="2532931" y="2233589"/>
            <a:ext cx="1440160" cy="504056"/>
          </a:xfrm>
          <a:prstGeom prst="ellipse">
            <a:avLst/>
          </a:prstGeom>
          <a:solidFill>
            <a:schemeClr val="accent6">
              <a:lumMod val="40000"/>
              <a:lumOff val="60000"/>
              <a:alpha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ZoneTexte 6"/>
          <p:cNvSpPr txBox="1"/>
          <p:nvPr/>
        </p:nvSpPr>
        <p:spPr>
          <a:xfrm>
            <a:off x="3186683" y="3284984"/>
            <a:ext cx="4824536" cy="92333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Mean transmittance of mixed stands was always intermediate between the </a:t>
            </a:r>
            <a:r>
              <a:rPr lang="en-US" dirty="0" smtClean="0">
                <a:solidFill>
                  <a:schemeClr val="bg1"/>
                </a:solidFill>
              </a:rPr>
              <a:t>mean transmittance of the corresponding </a:t>
            </a:r>
            <a:r>
              <a:rPr lang="en-US" dirty="0">
                <a:solidFill>
                  <a:schemeClr val="bg1"/>
                </a:solidFill>
              </a:rPr>
              <a:t>pure </a:t>
            </a:r>
            <a:r>
              <a:rPr lang="en-US" dirty="0" smtClean="0">
                <a:solidFill>
                  <a:schemeClr val="bg1"/>
                </a:solidFill>
              </a:rPr>
              <a:t>stands.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7" name="Connecteur droit avec flèche 16"/>
          <p:cNvCxnSpPr/>
          <p:nvPr/>
        </p:nvCxnSpPr>
        <p:spPr>
          <a:xfrm flipV="1">
            <a:off x="3347864" y="2276873"/>
            <a:ext cx="1224136" cy="288032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 flipH="1">
            <a:off x="1907704" y="2564905"/>
            <a:ext cx="1296144" cy="144015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8166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0" y="53752"/>
            <a:ext cx="9144000" cy="1143000"/>
          </a:xfrm>
        </p:spPr>
        <p:txBody>
          <a:bodyPr>
            <a:noAutofit/>
          </a:bodyPr>
          <a:lstStyle/>
          <a:p>
            <a:r>
              <a:rPr lang="en-US" sz="2400" dirty="0" smtClean="0"/>
              <a:t>But transmission in mixed stands was always lower than the weighted average of transmittance of the corresponding pure stands</a:t>
            </a:r>
            <a:endParaRPr lang="en-US" sz="24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50" y="2386428"/>
            <a:ext cx="4605490" cy="4247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115131" y="1556792"/>
            <a:ext cx="214796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accent6"/>
                </a:solidFill>
              </a:rPr>
              <a:t>Beech/oak mixtures</a:t>
            </a:r>
          </a:p>
          <a:p>
            <a:pPr algn="ctr"/>
            <a:r>
              <a:rPr lang="en-US" sz="1400" dirty="0" smtClean="0">
                <a:solidFill>
                  <a:schemeClr val="accent6"/>
                </a:solidFill>
              </a:rPr>
              <a:t>Basal area = 15 m²/ha</a:t>
            </a:r>
          </a:p>
          <a:p>
            <a:pPr algn="ctr"/>
            <a:r>
              <a:rPr lang="en-US" sz="1400" dirty="0" smtClean="0">
                <a:solidFill>
                  <a:schemeClr val="accent6"/>
                </a:solidFill>
              </a:rPr>
              <a:t>Reverse J-shaped structure</a:t>
            </a:r>
            <a:endParaRPr lang="en-US" sz="1400" dirty="0">
              <a:solidFill>
                <a:schemeClr val="accent6"/>
              </a:solidFill>
            </a:endParaRPr>
          </a:p>
        </p:txBody>
      </p:sp>
      <p:sp>
        <p:nvSpPr>
          <p:cNvPr id="3" name="Accolade fermante 2"/>
          <p:cNvSpPr/>
          <p:nvPr/>
        </p:nvSpPr>
        <p:spPr>
          <a:xfrm>
            <a:off x="2902566" y="4255928"/>
            <a:ext cx="144016" cy="469216"/>
          </a:xfrm>
          <a:prstGeom prst="rightBrac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ZoneTexte 4"/>
          <p:cNvSpPr txBox="1"/>
          <p:nvPr/>
        </p:nvSpPr>
        <p:spPr>
          <a:xfrm>
            <a:off x="5397229" y="4255928"/>
            <a:ext cx="356725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Difference between observed value </a:t>
            </a:r>
          </a:p>
          <a:p>
            <a:r>
              <a:rPr lang="en-US" dirty="0" smtClean="0">
                <a:solidFill>
                  <a:schemeClr val="bg2"/>
                </a:solidFill>
              </a:rPr>
              <a:t>and weighted average:</a:t>
            </a:r>
          </a:p>
          <a:p>
            <a:endParaRPr lang="en-US" dirty="0">
              <a:solidFill>
                <a:schemeClr val="bg2"/>
              </a:solidFill>
            </a:endParaRPr>
          </a:p>
          <a:p>
            <a:r>
              <a:rPr lang="en-US" dirty="0" smtClean="0">
                <a:solidFill>
                  <a:schemeClr val="bg2"/>
                </a:solidFill>
              </a:rPr>
              <a:t>± 3 % in mixtures of 2 species</a:t>
            </a:r>
          </a:p>
          <a:p>
            <a:r>
              <a:rPr lang="en-US" dirty="0" smtClean="0">
                <a:solidFill>
                  <a:schemeClr val="bg2"/>
                </a:solidFill>
              </a:rPr>
              <a:t>± 9 % in mixtures of 3 species</a:t>
            </a:r>
            <a:endParaRPr lang="en-US" dirty="0">
              <a:solidFill>
                <a:schemeClr val="bg2"/>
              </a:solidFill>
            </a:endParaRPr>
          </a:p>
        </p:txBody>
      </p:sp>
      <p:cxnSp>
        <p:nvCxnSpPr>
          <p:cNvPr id="7" name="Connecteur droit avec flèche 6"/>
          <p:cNvCxnSpPr/>
          <p:nvPr/>
        </p:nvCxnSpPr>
        <p:spPr>
          <a:xfrm flipH="1">
            <a:off x="3131842" y="4473116"/>
            <a:ext cx="2265387" cy="1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8680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Spatial variability of understory light</a:t>
            </a:r>
            <a:endParaRPr lang="en-US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208" y="1340768"/>
            <a:ext cx="3872408" cy="2541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395537" y="1268760"/>
            <a:ext cx="46805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Positive correlation between the mean and the std. dev. of transmittance (r=0.76)</a:t>
            </a:r>
            <a:endParaRPr lang="en-US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endParaRPr lang="en-US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r>
              <a:rPr lang="en-US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Spatial variability of understory light was :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Greater in stands with less shade-tolerant species than with shade tolerant species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Greater in stands of low basal area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Greater in reverse j-shaped structure </a:t>
            </a:r>
            <a:endParaRPr lang="en-US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endParaRPr lang="en-US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r>
              <a:rPr lang="en-US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But, the relationship was not linear …</a:t>
            </a:r>
          </a:p>
          <a:p>
            <a:endParaRPr lang="en-US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endParaRPr lang="en-US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2843808" y="4346481"/>
            <a:ext cx="3352577" cy="2322879"/>
            <a:chOff x="2843808" y="4346481"/>
            <a:chExt cx="3352577" cy="2322879"/>
          </a:xfrm>
        </p:grpSpPr>
        <p:pic>
          <p:nvPicPr>
            <p:cNvPr id="8" name="Image 7"/>
            <p:cNvPicPr/>
            <p:nvPr/>
          </p:nvPicPr>
          <p:blipFill rotWithShape="1">
            <a:blip r:embed="rId3"/>
            <a:srcRect t="66381" r="66786"/>
            <a:stretch/>
          </p:blipFill>
          <p:spPr>
            <a:xfrm>
              <a:off x="2843808" y="4346481"/>
              <a:ext cx="3352577" cy="2322879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4231700" y="4604414"/>
              <a:ext cx="757032" cy="1892580"/>
            </a:xfrm>
            <a:prstGeom prst="rect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ZoneTexte 8"/>
          <p:cNvSpPr txBox="1"/>
          <p:nvPr/>
        </p:nvSpPr>
        <p:spPr>
          <a:xfrm>
            <a:off x="395537" y="4149080"/>
            <a:ext cx="8597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3845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10" name="ZoneTexte 9"/>
          <p:cNvSpPr txBox="1"/>
          <p:nvPr/>
        </p:nvSpPr>
        <p:spPr>
          <a:xfrm>
            <a:off x="395536" y="1081187"/>
            <a:ext cx="8352927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Increasing </a:t>
            </a:r>
            <a:r>
              <a:rPr lang="en-US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tree species diversity increase </a:t>
            </a:r>
            <a: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tree light </a:t>
            </a:r>
            <a:r>
              <a:rPr lang="en-US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capture and also, in some cases, the variability of understory light conditions</a:t>
            </a:r>
            <a:endParaRPr lang="en-US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Increasing </a:t>
            </a:r>
            <a: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structural heterogeneity </a:t>
            </a:r>
            <a:r>
              <a:rPr lang="en-US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does </a:t>
            </a:r>
            <a:r>
              <a:rPr lang="en-US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not</a:t>
            </a:r>
            <a:r>
              <a:rPr lang="en-US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increase tree </a:t>
            </a:r>
            <a: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light </a:t>
            </a:r>
            <a:r>
              <a:rPr lang="en-US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capture but increases the variability of understory light conditions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endParaRPr lang="en-US" sz="14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endParaRPr lang="en-US" sz="14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51225" y="3487755"/>
            <a:ext cx="8828826" cy="3004499"/>
            <a:chOff x="51225" y="3487755"/>
            <a:chExt cx="8828826" cy="3004499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4008" y="3861047"/>
              <a:ext cx="2939693" cy="2631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62"/>
            <a:stretch/>
          </p:blipFill>
          <p:spPr bwMode="auto">
            <a:xfrm>
              <a:off x="1331640" y="3861047"/>
              <a:ext cx="3086631" cy="2631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ZoneTexte 20"/>
            <p:cNvSpPr txBox="1"/>
            <p:nvPr/>
          </p:nvSpPr>
          <p:spPr>
            <a:xfrm>
              <a:off x="2012635" y="3491715"/>
              <a:ext cx="17246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u="sng" dirty="0" smtClean="0">
                  <a:solidFill>
                    <a:schemeClr val="accent6">
                      <a:lumMod val="20000"/>
                      <a:lumOff val="80000"/>
                    </a:schemeClr>
                  </a:solidFill>
                </a:rPr>
                <a:t>Even-aged stand</a:t>
              </a:r>
              <a:endParaRPr lang="en-US" u="sng" dirty="0">
                <a:solidFill>
                  <a:schemeClr val="accent6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24" name="ZoneTexte 23"/>
            <p:cNvSpPr txBox="1"/>
            <p:nvPr/>
          </p:nvSpPr>
          <p:spPr>
            <a:xfrm>
              <a:off x="5113163" y="3487755"/>
              <a:ext cx="20013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u="sng" dirty="0" smtClean="0">
                  <a:solidFill>
                    <a:schemeClr val="accent6">
                      <a:lumMod val="20000"/>
                      <a:lumOff val="80000"/>
                    </a:schemeClr>
                  </a:solidFill>
                </a:rPr>
                <a:t>Uneven-aged stand</a:t>
              </a:r>
              <a:endParaRPr lang="en-US" u="sng" dirty="0">
                <a:solidFill>
                  <a:schemeClr val="accent6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51225" y="4072716"/>
              <a:ext cx="12804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 dirty="0" smtClean="0">
                  <a:solidFill>
                    <a:schemeClr val="accent6"/>
                  </a:solidFill>
                </a:rPr>
                <a:t>Greater light </a:t>
              </a:r>
            </a:p>
            <a:p>
              <a:pPr algn="r"/>
              <a:r>
                <a:rPr lang="en-US" sz="1600" dirty="0" smtClean="0">
                  <a:solidFill>
                    <a:schemeClr val="accent6"/>
                  </a:solidFill>
                </a:rPr>
                <a:t>interception</a:t>
              </a:r>
              <a:endParaRPr lang="en-US" sz="1600" dirty="0">
                <a:solidFill>
                  <a:schemeClr val="accent6"/>
                </a:solidFill>
              </a:endParaRPr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7599636" y="4087721"/>
              <a:ext cx="12804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accent6">
                      <a:lumMod val="20000"/>
                      <a:lumOff val="80000"/>
                    </a:schemeClr>
                  </a:solidFill>
                </a:rPr>
                <a:t>Greater light </a:t>
              </a:r>
            </a:p>
            <a:p>
              <a:r>
                <a:rPr lang="en-US" sz="1600" dirty="0" smtClean="0">
                  <a:solidFill>
                    <a:schemeClr val="accent6">
                      <a:lumMod val="20000"/>
                      <a:lumOff val="80000"/>
                    </a:schemeClr>
                  </a:solidFill>
                </a:rPr>
                <a:t>variability</a:t>
              </a:r>
              <a:endPara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</a:endParaRPr>
            </a:p>
          </p:txBody>
        </p:sp>
      </p:grpSp>
      <p:grpSp>
        <p:nvGrpSpPr>
          <p:cNvPr id="4" name="Groupe 3"/>
          <p:cNvGrpSpPr/>
          <p:nvPr/>
        </p:nvGrpSpPr>
        <p:grpSpPr>
          <a:xfrm>
            <a:off x="1475656" y="2996952"/>
            <a:ext cx="6442099" cy="3790960"/>
            <a:chOff x="1475656" y="2996952"/>
            <a:chExt cx="6442099" cy="3790960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5656" y="2996952"/>
              <a:ext cx="6442099" cy="3790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ZoneTexte 11"/>
            <p:cNvSpPr txBox="1"/>
            <p:nvPr/>
          </p:nvSpPr>
          <p:spPr>
            <a:xfrm>
              <a:off x="2987824" y="3030289"/>
              <a:ext cx="49299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err="1" smtClean="0"/>
                <a:t>Sonohat</a:t>
              </a:r>
              <a:r>
                <a:rPr lang="en-US" sz="1200" b="1" dirty="0" smtClean="0"/>
                <a:t> et al. 2004</a:t>
              </a:r>
              <a:r>
                <a:rPr lang="en-US" sz="1200" b="1" dirty="0"/>
                <a:t>. </a:t>
              </a:r>
              <a:r>
                <a:rPr lang="en-US" sz="1200" dirty="0"/>
                <a:t>Predicting solar radiation transmittance in the understory of even-aged coniferous stands in temperate forests. </a:t>
              </a:r>
              <a:endParaRPr lang="en-US" sz="1200" dirty="0" smtClean="0"/>
            </a:p>
            <a:p>
              <a:r>
                <a:rPr lang="en-US" sz="1200" dirty="0" smtClean="0"/>
                <a:t>Annals </a:t>
              </a:r>
              <a:r>
                <a:rPr lang="en-US" sz="1200" dirty="0"/>
                <a:t>of Forest Science 61:629-641.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5673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246016" y="2461538"/>
            <a:ext cx="4538316" cy="4289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accor</a:t>
            </a:r>
            <a:endParaRPr lang="en-US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Perspectives</a:t>
            </a:r>
            <a:endParaRPr lang="en-US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09" b="50000"/>
          <a:stretch/>
        </p:blipFill>
        <p:spPr>
          <a:xfrm>
            <a:off x="611560" y="3407514"/>
            <a:ext cx="3168352" cy="222887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901" y="2777733"/>
            <a:ext cx="3463012" cy="2839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4786982" y="5448126"/>
            <a:ext cx="1728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6"/>
                </a:solidFill>
              </a:rPr>
              <a:t>i</a:t>
            </a:r>
            <a:r>
              <a:rPr lang="en-US" sz="1600" dirty="0" smtClean="0">
                <a:solidFill>
                  <a:schemeClr val="accent6"/>
                </a:solidFill>
              </a:rPr>
              <a:t>n pure stands</a:t>
            </a:r>
            <a:endParaRPr lang="en-US" sz="1600" dirty="0">
              <a:solidFill>
                <a:schemeClr val="accent6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876256" y="5421783"/>
            <a:ext cx="172819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6"/>
                </a:solidFill>
              </a:rPr>
              <a:t>i</a:t>
            </a:r>
            <a:r>
              <a:rPr lang="en-US" sz="1600" dirty="0" smtClean="0">
                <a:solidFill>
                  <a:schemeClr val="accent6"/>
                </a:solidFill>
              </a:rPr>
              <a:t>n mixed stands</a:t>
            </a:r>
          </a:p>
          <a:p>
            <a:pPr algn="ctr"/>
            <a:r>
              <a:rPr lang="en-US" sz="1600" dirty="0" smtClean="0">
                <a:solidFill>
                  <a:schemeClr val="accent6"/>
                </a:solidFill>
              </a:rPr>
              <a:t>(with spruce</a:t>
            </a:r>
            <a:r>
              <a:rPr lang="en-US" dirty="0" smtClean="0">
                <a:solidFill>
                  <a:schemeClr val="accent6"/>
                </a:solidFill>
              </a:rPr>
              <a:t>)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5652120" y="2461538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Beech tree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246016" y="5759791"/>
            <a:ext cx="46085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Extracted from :</a:t>
            </a:r>
          </a:p>
          <a:p>
            <a:r>
              <a:rPr lang="en-US" sz="1200" b="1" dirty="0" smtClean="0"/>
              <a:t>Bayer et al. 2013</a:t>
            </a:r>
            <a:r>
              <a:rPr lang="en-US" sz="1200" dirty="0"/>
              <a:t>. Structural crown properties of Norway spruce (</a:t>
            </a:r>
            <a:r>
              <a:rPr lang="en-US" sz="1200" dirty="0" err="1"/>
              <a:t>Picea</a:t>
            </a:r>
            <a:r>
              <a:rPr lang="en-US" sz="1200" dirty="0"/>
              <a:t> </a:t>
            </a:r>
            <a:r>
              <a:rPr lang="en-US" sz="1200" dirty="0" err="1"/>
              <a:t>abies</a:t>
            </a:r>
            <a:r>
              <a:rPr lang="en-US" sz="1200" dirty="0"/>
              <a:t> [L.] Karst.) and European beech (Fagus sylvatica [L.]) in mixed versus pure stands revealed by terrestrial laser scanning. Trees 27:1035-1047.</a:t>
            </a:r>
            <a:endParaRPr lang="en-US" sz="1200" dirty="0" smtClean="0"/>
          </a:p>
        </p:txBody>
      </p:sp>
      <p:sp>
        <p:nvSpPr>
          <p:cNvPr id="11" name="ZoneTexte 10"/>
          <p:cNvSpPr txBox="1"/>
          <p:nvPr/>
        </p:nvSpPr>
        <p:spPr>
          <a:xfrm>
            <a:off x="107505" y="1259027"/>
            <a:ext cx="3901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endParaRPr lang="en-US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23528" y="1052736"/>
            <a:ext cx="8509894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Further work remains to: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Generalize our results for varying mean tree diameter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Other factors and interactions should be considered to explain the timber </a:t>
            </a:r>
            <a:r>
              <a:rPr lang="en-US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production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Investigate the importance of crown plasticity</a:t>
            </a:r>
            <a:endParaRPr lang="en-US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971600" y="3068960"/>
            <a:ext cx="26140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6"/>
                </a:solidFill>
              </a:rPr>
              <a:t>Example of simulated crowns</a:t>
            </a:r>
            <a:endParaRPr lang="en-US" sz="16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731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data:image/jpeg;base64,/9j/4AAQSkZJRgABAQAAAQABAAD/2wCEAAkGBxQTEhMUEhMWFRUXGRYXGBYYFhoVGBgWFxseGBcYGBgYHCggGB0lHBQWITEhJSkrLy4uFyAzODMsNygtOisBCgoKDg0OGhAQGzIlICYxNCwsLCw0LCwsLCwsMCwsLCwsLywsLCwsLCwsLCwsLCwsLCwsLCwsLCwsLCwsLCwsLP/AABEIALIBGgMBEQACEQEDEQH/xAAcAAEAAgMBAQEAAAAAAAAAAAAABgcDBQgEAgH/xABNEAABAwICBQUKCwcDAgcAAAABAAIDBBESIQUGBzFBEyJRYXEyNDVCcnOBkbGyFDNSU4KSk6GzwdEVFyNiY3TCQ4PSw/AkRKKj0+Hx/8QAGgEBAAIDAQAAAAAAAAAAAAAAAAQFAQIDBv/EADoRAAIBAwEGAwgBAwMDBQAAAAABAgMEETEFEiEyQVEzYXETFCKBkbHR8KEVNELB4fEjNVJygqKy0v/aAAwDAQACEQMRAD8AvFAEAQFda4bUoqdzoqRomkGReT/CaegWzeeyw61Ip27lxZZW2zpVFvT4L+SsdK67V05OOpkaPkxnkm9lmWv6bqVGjBdC1p2dGGkfrxNFNM5xu5xcekkk+srokloSVFLQy0tfLH8XLIzyHub7CsOKeqNZU4S5lklmgNplbTkCR/wiPi2TurdUndX7cXYuM7eL04EOts+lPTg/L8Fy6r6zQV0eOF2YtjjOT2E9I6DnYjI26ioc4ODwykr286MsSN0tDgEAQBAEAQBAEAQBAEAQBAEAQBARfWPX2joyWvk5SQb44xjcD0ONw1vYTfqXSFKUtCVRs6tXilw7sg1ftlkJPIUrGjgZHl3rDQLetd1a92WENlL/ACl9DLqltNqqmsghlZAGSOLTha4HuTaxLzxssVKCjHKNbjZ9OnScot5X72LcUUpwgCAIAgCAIAgCAICsNsGt7oh8DgdZ723mcDm1h3MHQXDM9VulSbenn4mWuzrVTftJaLQppTS8CAy0tM+R7WRtL3uNmtaLknoACw2kss1lJRWXoWFovZDVPaHTSxwk+LYyOHbYhvqJUeVyloitqbUpp4is/wADSWyCqYCYZY5beKbxuPZe49ZCRuV1QhtSm38Sx/JJtk+pj6XHUVLSyZ142sJ7lgPOJtkS4tFuoda5V6qlwRF2hdqriENCx1HKwIAgCAIAgCAIAgCAICt9PbWGU80sLaV73RvcwlzwwEtJFxYONja6kQt3JZyWdHZspxUnLU0FVtkqD8XTRN8pzn+wtXRWq6skx2VD/KT/AH6mpqtqmkH9y+OPyI2n38S3VvA6x2bQWuX++RZ2y7TctXRGSd5fI2R7C4gDgHDJoA3PCi1oKMsIqr6jGlVxFcMEL2jbR3Pc6mon4Yxdr5mnN54tjPBv8w38Mu670aHWRPs7BJb9Rcei/JVylFsEBs9WJ8FZSv8AkzRH0Yxf7lpU5WcbhZpSXkzqFVh5QIAgCAIAgCAIAgPxxtmUBy3p7SRqamad1/4j3OF+Db80ehth6FaQjuxSPWUaap01HseBbHUIC6tjOrjY4DVvbeSW4ZfxY2mxt0FxB9Ab1qFcTy90odpV3Kfs1ovuWUoxWBAEAQBAEAQBAEAQBAEAQBAc57TIMGk6odLmu+uxrvaSrGg/gR6axeaESLrqSwgJRojWt1Po6emjJEk0l8Q8WMtAfY9JwgdhPUuMqe9NNkOpbKpXU5aJfyRddiYeqi0bNN8TDJLb5DHP90FYcorVmkqkIczSNi/VCuAuaOe3VE4n1AXWntYdzkrqi3jeRq5oZIngPY5jxY2c0tOW7I58FvlNcDqpRmuDyjqqGTE1rhuIB9Yuqo8k1h4PtDAQBAEAQBAEAQGt1lnwUdU8b2wyuHaGEhbQWZJHWjHeqRXmjl1Wh6wIAgOotW6bk6SmjHixRD0hov8AequTy2zyVaW9Uk/NmyWpzCAIAgCAIAgCAIAgCAIAgCAofbRBh0jf5cUbvUXM/wAFOtuU9Bsx5o/MgakFiEB6tG6PlqJGxQsL3u3NHtJ3AdZyCxKSiss0nUjCO9J4RdGqWy6CANfVgTy78J+KaejD4/a7LqUKpXlLgiiuNoznwhwX8k/ijDQGtAaBkABYAdQG5RyvbzxZ9oYPPW0UczcEsbJG/Je0OHqKym1obRnKLzF4MsUYa0NaLBoAA6AMgFgw3l5PtDAQBAEAQBAEAQGm108H1nmJvcK3hzI7W3jQ9UcyKzPVhACjB1bQ/FR+S32BVT1PIS1ZnWDUIAgCAIAgCAIAgMUlQxvdOaO0gIZSbPtkgO4g9huhjGD6QBAEBTm3aC01K/5TJG/UcD/1FMtXqXWyn8MkVcpRbhATzYvPh0jb5cUjfUWv/wAFHueQrtprNH5l8KCefCAIAgPiaZrBie4NA4uIA9ZQyk3oaWo1yoGd1Vw/ReH+7dbqnLsdla1npFnmbr/o4/8Am2ep49rVn2U+xv7nX/8AE2VDrHSTG0VTC8/JEjcX1b3WrhJao5SoVI80WbRanIIAgCAof97Nf/R+zP8AyU73aJ6D+mUfM8+kdptbNFJE/ksMjXMdZhBwuFjY4sjYrKt4p5NobOpQkpLPAha7k8IAgJ1FtWr2gAcjYAAfwzwy+Uo/u0SuezKL7n1+9mv/AKP2Z/5J7tEf0yj5m01X2lVs9XTwyclgkka11mEGx32OJaVKEYxbRxuNn0qdOUlngWBtB03LR0bpocOMOYBiFxZxscrrhSipSwyutKUatVRloVX+9mv/AKP2Z/5KV7tEt/6ZR8x+9mv/AKP2Z/5J7tEf0yj5nv0BtOrZqqnifyWGSWJjrMIOF7w02OLI2K1nbxUWznW2dShTlJZ4JsuaWQNaXOIa0AkkmwAG8kncFDKRJt4RV+te1prCY6FgeRkZn3wfQbvd2m27cQpVO3b4yLW32Y2s1HjyK20prRWVBPLVMrgfFDsDPqMs37lJVKC0RaQtqUOWKNOt8HcyQzOYQ5ji1w3FpLT6wsNJmHFNYaJXoHaPXUxAMnLs4sl5xtxs/ugfSR1LlKhGXkQ6thRqaLD8i4tUNcYK9n8M4JWi74nHnDrHym34jqva6h1KbhqUlxazoPjp3JGuZGKw26094KaT5Mjm/Xbf/pqTbP4mi12VL45LyKaU0vAgJPsznwaTpT0uc367HN9pC5V+RkS+WaEjo1Vx5kIDy6S0jFTxulmeGMbvcfYOJPQBmVlJt4RvCEpy3YrLKi1p2syvJZRN5JnzrgHSO6w03awb99z2KXC2Wsi5obMiuNXj5dCu6/SEszsU0j5HdL3Fx9F9w6lJUUtCyhTjBYisHmWTcIAgN/oDXGspCOSmcWD/AE33fHbownufo2K5zpRlqRq1pSq8y491qXFqVtBhrrRvHI1HyCbtfbeY3cenCc+211DqUXDj0KS6sp0eK4rv+SZriQggOS1bHsQgCAIAgCAIDf6heEaTzrFzrcjI154EvQt/bD4Nk8uL3lDoc6KXZ3jr5lAqwPRhAbXVWQNraRziABPCSSbAASNJJPAWWlTlZxuFmlJeT+xI9o2vTq15hhJbTNOXAykeM7+Xob6Tnu50aO7xepFsrNUlvS5vsQddywF0yAgCAID06Nr5IJWSxOLXsN2uHT+YIuCOIJCxKKksM0nCM4uMtGdJ6paebW0sc7cicnt+TIO6b+Y6iFWzg4vB5e4oujUcGR3bNT4tHF3zcsbvXdn+a6W7xMk7NlivjuihVPPRBAbPVmfBWUr/AJM0RPYHi/3LSosxZxuFmlJeTOoVWHlDDV1LImPkkcGsYC5zjuAGZKylkzGLk8I51131tkr5i43bC0nko+gfKdwLjx6NysKVJQXmeltbWNCPn1ZG11JYQHv0VoaoqXYaeF8hG/C24HlO3N9JWspxjqzlUrQp87wSan2W6RcLmNjOp0jb/wDpuuTuIEWW0qC65Pyp2X6RbuiY/wAmRn+RCK4gI7RoPrgjWlNC1FMbTwyR8AXNIB7Hbj6CusZxloyVTrU6nK8nijeWkOaSCCCCDYgjMEEbitmsnRpNYZf+zLW74dAWykfCIrB/DG09zJbpysbcei4VfWp7j4aHnL629jPMdHoTNcSEQr91mjvm3/au/Vdvbz7k7+o1+/8ABrdZNnFDDSVMrI3h8cUj2kyOPOa0kZXzzC2hWm5JZOlG+rSqRi3q0UkpxfhAEBfVLsw0e5jCY33LWk/xXbyO1V7rz7nnXtCunr/Bl/dZo75t/wBq79U9vPuY/qNfv/B6NG7OqGCVksbHh7HBzSZHEXHUTmsOtNrDNJ31acXGT4M822HwbJ5cXvLNDnRvs7x18ygVYHowgCA3+qOqc9fJhiGFjbY5XDmtHR/M7ob7AudSqoIjXF1CgsvXsXZq9qDRUoFohLJxklAeb9QPNb6BfpJUKdWUiirXtWrq8LsiTck21sIt0Wy9S5EXLIlrXs9patjixjYZvFkYMIJ/naMnDr39a6wrSiS7e9qUnxeV2KF0nQSQSvhlbhewlrh+Y6QRYg9BVhGSkso9FTnGpFSjozyrJuEBaGwzSZE09OTzXsEregOYQ13pIePqKLcx0ZU7Vp/DGfyJ9tJpuU0ZVDoYH/ZuD/8AFR6TxNFdZS3a8X+8TnFWR6cID9a4ggjIjMdoR6GGso6vglDmtcNzgCPSLqpPINYeCtNt2nCyKKlYbGQ8pJ5DTzQeouz/ANtSbaGXvFpsujmTqPpp+/upTSml4EBKdnmq/wAPqcL7iGMY5CMiRezWA8C439AK5Vqm4uBDvLn2MMrV6HQlDRxwsbHExrGNyDWiwH/fSq9tvizzkpOTzJ5ZnWDUIDHUQNe0se1r2uFi1wDmkdBByKJ4MptPKKg2kbOmwsdVUYIjGckW/AOL2ccI4jhv3bplGvn4ZFzZX7k1Tqa9GRPZzpU0+kKd1+a93JP62yc3PqDsLvorrWjmDJl7T9pRku3H6HR6rjzIQGm1z7wrPMTe4VvT5kdrbxoeqOZFZnqwgBRg6tofi4/Jb7Aqp6nj5aszrBgICE7YfBsnlxe8u1DnRO2d46+ZQKsD0YQHs0PRcvUQw3w8rJHHite2Nwbe3G11iTwmzSpPcg5dlk6a0NoqKlhZDC3Cxo9JPFzjxJ6VVyk5PLPKVKkqknKWp7lg0CAICm9uejQ2annAzka5jj1ssWk9ZDyPoqZay1RdbKqZjKHbiVepRbhAS/ZRMW6UpxwcJWns5NxH3tC43C+AhbQWaEvl9y9NY6blKSpj+XDK30lhAUGLw0zz9GW7Ui/NHLitD1oQBAdO6oT46GkcTcmGK56wwA/eCquaxJnlLhYqyXmyltr1UX6Tlaf9NsTB2Fgk9shU23WIF5s6OKCffP4IWu5PCAtnYPM29YzLEeRd1loxg+ouH1lEuloU21k/hfr/AKFtqIU4QBAEB+OaCCCLg5EHMEICH6M2Z0EL8fJukOLE3G8kNzuAA2wIH8111dabWCbO/rTWM4JiuRCCA02ufeFZ5ib3Ct6fMjtbeND1RzIrM9WEAKMHVtD8XH5LfYFVPU8fLVmdYMBAQnbD4Nk8uL3l2oc6J2zvHXzKBVgejCA2+qHf9H/cQfiNWlTkZxuPBn6P7HTqrDygQBAEBWe3Qf8Ahqc/1T7h/RSbbmLTZXiS9Cl1NL0ICUbMfClL5T/w3rlX5GQ7/wDt5fvU6LcLixVceaOUaqAse9h3tc5p7Wm35K1i8o9fGW9FMxLJsEB0Rsrnx6Lpr728o36sjgPusq6ssTZ5m+jivL96FVbXaYs0nMTukbE8dmAM9sZUq3fwFxs6WaCXbJDF3JwQGx0BpqWjnZPCbObvB7lzTva4cQfyB3gLWcFJYZyrUY1YOMi79W9pVHUgCR4p5eLZDZt/5ZO5I7bHqUGdCUSgr2FWnosry/BMmPBAIIIO4jMFcSEfSAIAgCAIAgNNrn3hWeYm9wrenzI7W3jQ9UcyKzPVhACjB1bQ/Fx+S32BVT1PHy1ZnWDAQEJ2w+DZPLi95dqHOids7x18ygVYHowgNvqh3/R/3EH4jVpU5GcbjwZ+j+x06qw8oEAQBAVpt071p/On3CpNtzFpsrxJehSyml6EBKNmPhSl8p/4b1yr8jId/wD28v3qdGKuPNHMmuVPydfVt/rSkdjnFw+4hWdJ5gj1VrLeoxfkaZbncIC89iVRioHtPiTPA7C1jva4qBcL4zz+044rZ7o8e2rV8yRR1cYuYuZJbfyZN2u7GuJ+uTwW1vPD3Wb7Mr7snTfXT1KYU0vQgCAID3aO0vPB8RNJH1MeWg9oBsfStXCL1RznShPmSZKdG7Uq+Lu3smHRIwXt2swn13XJ28HoRJ7Noy04en+5MND7YYHkCphfF/Mw8o3tIsHD0By4ytpLQg1NlzXGDz/BYGitLQ1LOUglbI3pab2PQ4b2nqNio7i48GV1SnOm8SWD2rBoEAQGm1z7wrPMTe4VvT5kdrbxoeqOZFZnqwgBRg6tofi4/Jb7Aqp6nj5aszrBgICE7YfBsnlxe8u1DnRO2d46+ZQKsD0YQG31Q7/o/wC4g/EatKnIzjceDP0f2OnVWHlAgCAICtNunetP50+4VJtuYtNleJL0KWU0vQgJRsx8KUvlP/DeuVfkZDv/AO3l+9ToxVx5o552rQYNJ1HQ7k3D0xtB+8FWFu/gR6TZ8s0I/vUiK7E0IC39g9RdlXH0OiePpBwPuBQ7pcUyl2rH4ov1LTljDgWuALSCCCLgg5EEcQopUp44opHXrZrJA501G0ywHMxi7pIuq297eveOO65m0q6fCRe2u0IzW7U4Pv0ZXaklmEAQBAEAQHu0PpaamkEsEhY8cRuI6HDc4dRWsoKSwznVpQqR3ZLJf2oWuDNIQkkBkzLCRg3Z7nsv4p9YOXQTAq09xnnbu1dCXk9CULkRAgNNrn3hWeYm9wrenzI7W3jQ9UcyKzPVhACjB1bQ/Fx+S32BVT1PHy1ZnWDAQEJ2w+DZPLi95dqHOids7x18ygVYHowgNvqh3/R/3EH4jVpU5GcbjwZ+j+x06qw8oEAQBAVpt071p/On3CpNtzFpsrxJehSyml6EBKNmPhSl8p/4b1yr8jId/wD28v3qdGKuPNFG7boLV0buDoW+sOeD91lNtn8LL7ZbzSa8yvVJLMICythlRaqqI/lRYvqPA/zUa6XBMqtqx+CL8y6lCKMICP6e1Mo6u5mhGM/6jOY+/SS3uvpXW8ako6MkUrqrS5Xw7EF0psa3mmqexsrfa9n/ABUiN13RYU9q/wDnH6fv+pFNJ7NtIQ3PIiUDjE4O9TTZx9S6xuIMmQ2hQl1x6kWqqZ8bi2RjmOG9rmlp9RzXVNPQlxlGSzF5MKybBAEBudUdOOo6uKcE4QbSD5UbsnjryzHWAtKsN6ODhc0VVpuP09TppjgQCDcHMHpBVYeVP1AabXPvCs8xN7hW9PmR2tvGh6o5kVmerCAFGDq2h+Lj8lvsCqnqePlqzOsGAgITth8GyeXF7y7UOdE7Z3jr5lAqwPRhAbfVDv8Ao/7iD8Rq0qcjONx4M/R/Y6dVYeUCAIAgK026d60/nT7hUm25i02V4kvQpZTS9CAlGzHwpS+U/wDDeuVfkZDv/wC3l+9ToxVx5oqLbxBzqN/SJWn0FhHtKl2r1LnZL516f6lUsaSbAXPQMypeS3bwbOn1dq39xSzu6xE+3rtZaOpHucncUlrJfUn+y7Vatpq1sstO5kZY9rnFzBa4uObixb2gbuKj16kZRwmV1/c0alLdjLiXCohShAEAQBAeTSWjIahmCeJkjehzQbdY6D1hZTa0N4VJQeYvBTe0XZ38FaailuYL89hN3R33EHe5nDPMZb+EyjX3uEi7sr72j3KmvR9yulJLMIAgLY0NtHEdPBGTmyONhuLm7WgfkoUqLbZS1LBym2u5bijFQabXPvCs8xN7hW9PmR2tvGh6o5kVmerCAFGDq2h+Lj8lvsCqnqePlqzOsGAgITth8GyeXF7y7UOdE7Z3jr5lAqwPRhAbfVDv+j/uIPxGrSpyM43Hgz9H9jp1Vh5QIAgCArTbp3rT+dPuFSbbmLTZXiS9CllNL0ICUbMfClL5T/w3rlX5GQ7/APt5fvU6MVceaPNWUEUuHlYmSYTduNjX4Sd5GIZLKbWhtGco8rwZYYGtFmtDR0AAexYMNt6mRDBhrakRxvkIJDGueQ3MkNFyBc78llLLMxjvNIruh2txS1MUQgcyJ7g0yPeLtxZA4QCAL2ucW667u3ajksp7MlGm5Z4roWUo5WBAEAQBAYaymbLG+N4u17XMcOkOFj9xWU8GYycWmjlIiytT15+IZCA3MGrcz2tcG5OAcOwi4XN1UmR5XME8HTarTyxptc+8KzzE3uFb0+ZHa28aHqjmRWZ6sIAUYOraH4uPyW+wKqep4+WrM6wYCAhO2HwbJ5cXvLtQ50TtneOvmUCrA9GEBt9UO/6P+4g/EatKnIzjceDP0f2OnVWHlAgCAICtNunetP50+4VJtuYtNleJL0KWU0vQgJRsx8KUvlP/AA3rlX5GQ7/+3l+9ToxVx5oIAgCA+ZGAgg5ggg9hQHLWmdHup55YXb43uZnxAOR9IsfSrSEt6KZ62lNVIKS6ltbN9ojJGMpqx+GRoDWSuOUgGQDnHc/rO/t3xK1Fp5RTXti4tzprh27FmqMVYQBAEBHde9Y20VI9+Icq4FkTeJeRvt0Nvc+reQulOG/LBJtaDrVEunU5tVkeoCAy00DpHtYwXc9wa0dLnGwHrKN4WTWUlFNs6e0ZoeOKGKLCHcmxjLkb8DQ2/wByq3LLyeUnUcpOXc2K1OZptc+8KzzE3uFb0+ZHa28aHqjmRWZ6sIAUYOraH4uPyW+wKqep4+WrM6wYCAhO2HwbJ5cXvLtQ50TtneOvmUCrA9GEBt9UO/6P+4g/EatKnIzjceDP0f2OnVWHlAgCAICtNunetP50+4VJtuYtNleJL0KWU0vQgJRsx8KUvlP/AA3rlX5GQ7/+3l+9ToxVx5oIAgCAICqdsmqZd/46FtyAGzgDPCMmyddhZp6g3gCpVvUx8LLfZtzj/pS+X4KhUwuiT6va+VtIA1kmOMZCOQY2gdDTcOaOoEDqXKdGMiJWsqVXi1h90Teg2ytt/GpXA9Mbw6/0XAW9ZXB2r6MgT2U/8ZfU2H74qP5mo+rH/wDItfdpnP8ApdXuv5/BqdK7ZDYimprH5Urr2+g3f9Zbxte7OtPZX/nL6FbaZ0xNVSGWokL3nLPcB0NaMmjqCkxgorCLWlShSjuwR4FsdAgLU2PaokvFbM2zW3EIPjO3GTsAuB13PAXiXFX/ABRT7Rulj2Ufn+C4FEKYIDT64NJoKwAEkwTAAZknAdwW0OZHa3eKsfVHN37Mm+Zk+zd+ist+Pc9P7WHdD9mTfMyfZu/RN+Pce1h3QOjJvmZPs3fom/HuPaw7o6iofi4/Jb7Aqx6nk5aszrBgICGbW4nO0dIGtLjjjyAJPddAXag8TJuz2lXTZRP7Mm+Zk+zd+inb8e56D2sO6H7Mm+Zk+zd+ib8e49rDuja6p6PlFdRkxSACogJJY4AASNzJstakluvicripB0p8Vo/sdKKtPLhAEAQFcbbadz6anDGuceVJs0F3iHoUi3aUuJZbMko1Hl9Cnf2ZN8zJ9m79FM349y79rDuh+zJvmZPs3fom/HuPaw7ok2zahlbpKlLontAc+5LHAD+G7iQuVaScHhkW9qRdCST/AHJ0GoB5wIAgCAID8cLixzCAqfXXZXcumoLZ5ugJsP8AaJyHkn0HcFKp3GOEi3tdpYW7V+v5KrrKOSJ5ZKx0bxva5pafUVLUk9C4hOM1mLyYFk2CAIAgMtNTPkcGRsc953Na0ucewDMo2lqaykorLeC0dStlbiWy1+QGYgBuT0co4ZAfyj0kblEqXHSJU3W0ljdpfX8FuRsDQA0AAAAACwAG4AcAohTZyfSAIAgCAIAgCAIAgCAIAgCAIAgCAIAgCAIAgCAIAgCAIAgCA8mkdGQztwzxMlbwD2h1usX3HrCym1obwqSg8xeCI1+yqgk7hskPkSXHqkDl1VxNEyG0q8dePr/saiXY1D4tVIO1jXeyy395l2Oy2rPrFCLY1D41VIexjW+0lPeZdg9qz6RRtaDZPQM7vlZep8lh/wC2Gn71q7ibOU9pVnphfvmS7RmiIKduGCFkQ44WgE9p3n0ri5N6kKdSc3mTye1YNAgCAIAgCAIAgCAIAgCAIAgCAIAgPLpGvZC3FIciQAALkk8AFxr3EKEd6foZSb0M8T7gGxF87HIjtHBdYvKyYPtZAQBAEAQBAEAQBAEAQBAEAQBAEAQBAEAQBAebSc5ZDI9u9rXOF91wLrjcVHTpSmtUmzKWWYdBVbpYGSPtidivYWGTiPyXKxryr0I1JavP3aMyWHg82smlXQMaIwDI91mgi+Q35cd4HpXHaN5K3gtzjJvgZhHL4mbQGkeXhDzbECWutuuP1BB9K62F17xRU3ro/UxOOHg2SmGpptWNJPnje6S1w7CLC2VgfzVdsy7nc03KffHA3nFRfA/abST3VksJtgazEMs78zj9IpSupyvJ0Holnz6fkOK3cmpOnKomdzBGWQuNwQQcNyBxzyaoPv8Adt1HBLEHx9OPn5G+5HgbWr0u74H8IYAHWabHMAlwae3ip1a9krP3iC48NfVI0UfiwefR1RWv5N5EXJuwk9OA2J9Nlyt6l9U3Zvd3Xh9c4MtRR81+kqj4S6GDBk0O5w6hfO/WsV7q595dGjjTPEKMd3LPug0rPNHK1rWCeNwab9zvseP8ruKzb3devTnFJKpF48v3gw4pPyPPofSdVNIR/DwscBJlY2uQbZ9RXOzurutUcXu4i8P/AGMyjFIxOqaiaeQRticYXuDS8ZtuSBbPfzfuXP2tzXrzUFF7j4Z6fuBiKXHqSXR/Kcm3lsPKZ3w7t5tb0WVzQ9puL2uN7rjQ5vGeBqNN6SmZPHFDgu9t+cONzx7Aq+8uq8K8aNLHFdfmbxisZZjj01PFI1lVG0NfkHt3X68z09S0jfV6NRQuYpJ6Nfv4G6msxMmnNJTMnjihwXe2/OHG5436At7y6rwrwpUsfEuojFNZZ7tEmo53wjBww4PTe/3KVbe88fb48sGst3oZdLaRbBGXuz4AdLjuH/fQtru5jb03OXyXdiMcvBp4pK+QB7eTjBzDCMyOG8H2hV8ZbRqrfW7Fdnr+/Q2+BcD20VfMYpTLFgfGHWPiuIBOQvu3dRUmjcV3Sm6sN2Ufo+BhpZ4H3oCvfNByj7Yru3Cwy3LewuJ16CqS14mJrDweLRWmJJKSaZ2HGzHawsOawOFxfpKjWt9Uq2s6ssZWcfJJm0opSSMNBWV0rGyN5LC6+/I5Gx49RXO3r31eCqR3cP174MtQTwZ9M6SnbUshhwc5mLnDjd1879DV0u7qvG5jRpY4rPH5/gxGK3cszaD0rI98kUzWtfHndu4j1nq9a6WV3UqTnSrJKUe2hiUUllHk/a1RUPcKVrWsabco/ier9LHhuXBXtxczatklFf5P9/PyNt1R5j0UVTVskayaNsjXf6jMsPWd3qsOq660at7CooVYpp9V0/f+DVqOMoyU+knmtkgNsDW4hlnezTv+kVtTu5yvZ0Holnz6fkOK3ch+kn/DRDlgLMW7O9id/oWzuZq8VHpjPmN1buTxzaSqn1EsUPJ2Znzhwy4361HndXU7idKlj4e5ndjjLNrTyTNhe6bDygDjzd2QuFPhKtGi3VxvLOmhq8Z4Efi07V8ly5bG6MGx3g77dPT2qnjtC89j7dqLj/OuDpuRzgldLMHsY8bnNDh2EX/NX1OaqQU11WfqcmsGVbmDw6c73m82/wBhUa8/t6no/sbR1Rr9VK2MU8TDI3HzubiGLunHdv3KFsmvT93hDeW9x4Z46vobVE85NTV1b5KwyRxGVsPNAGQvnmfpX9QUGrWqVb1zpw3lDh8+/wBfsjZJKOH1MurtQ6Kpex7DGJrua08CLkW6u6HoC32fUnSupU5x3VPil5/uf4E1mOUS9ehOJE9TK2NkTw+RrSX5BzgCeaBxXn9i16UKLU5JPPV+SO1RNs9FF4Sn82PZGu1D/udT0/8AyYfIjRw0sT31XKzclZ7sIuLO5zt7d7rWG7pVZCjRqTre0nu8eHHXi+nXBvlpLCNh8KdJox5eO5LWg2tdoe227Lq9ClOtOpsuTktMJeia/wCDXGJn5obR1L/BeZzynMdg5Rnd3Bw4bX35WWbO0tP+nP2nxcHjK17YxnUSlLjwMem6R0lZKGEhwjDhbK9gOb6Vre0Z1bySg8NRysdfIReI8Tb6m8nyF4xZ17SXNziH5W3f/qn7H9l7vmC49fU1qZzxMGqHxlX5z83rlsrxa/8A6vyZqaI1UdJDJU1PLy8nZ5w85rb3c6/dA34KvjQoVbmt7ae7h8OKXV9zbLSWCXaIhjZC1sTsbBis64de7iTmMt5I9C9FaU6dOio03mPfXr5HKTbfE0mmpQ2vp3OIaA3Mk2A7riqy8nGF/SlJ4WPybx5GYdaa1k/JQwuD3l4N25gZEb/Tf0LltSvC53KFJ7zb6Gaaa4s/NaImOqoGyOwsLM3XAtmeJyCbThCd1TjUeFji9O4g3uvBtdX6KCMv5CXlL4cXPa61r27kC28+pT7C3t6W97Ge9nGeKffsaTbep59dadzoWuaLhjg5w6rEX9nrXHbNOUqClFZw8v0M03xNjS6agewOEjBlmHODSOogqZSvqFSG8pJerw0auLRidpOOaGfk3XwteDlbxTYjq3+paO6pV6VT2bzhP7DdaayaDQOgmSwCQvkabuya4AZehVNhs+FagpuUlro+H2Ok54eD70B4Pqf9z8Nq22f/ANvq/wDu/wDqhPnR59D6OpXxsdJOWPN7t5RgtZxAyIvuA9a4WVraTpRnUqYl2yu/bBmUpZ4I9WstMZK2NjThcYsjuzHKEey3pXfaVKVW9hCLw3Hh/wDIxB4iZtUomGKZoBE2bXknPO9uwb/SOxdtkwg6U46T0ln54MVM5XYap6QZGx0MpEb2uOTja9+s5X/+k2VcQpQdCp8Mk+oqJvijcnTUPKNjEgLnZDDzhfoJGQKsvfaHtFTUst9uJpuvGSPVFAJtITMc5zRhBu02OTWDiOtU07dV9o1IttcE+HpE6J4gj6oaEQ6QaxrnOGAm7jc5g9AXShbqhtBQTb+HqG8wPPUUsMlZUCaTk2ixBxBtzYZc4LhVo0at7UVaW6uHVLt3MptRWCQUlPGylkbC/Gy0nOxB2ds8wLK3o06VO2caUsrD46/Y5tty4kNgpQGQySYnQueWvAJFiD+Yz9BXmqdFRp06lTLg3hrt+/k7N8WlqWPEAAMNsNha263Cy9nFJJY0Ix9LIPNpIXikB+S72LlXWack+xlakX0XA0SsIa0G+8AdBVRb0oRqJqK+h0beDc6sxgRusAOcdwtwCn2EIxpvdWOP4NJ6n5pyMcpTmwuHZG2YzbxWLuMXUptrr+DMdGblTjQgzKdlxzG7x4oXnlRp55V9EdsskVMwfDJDYXwb7Z+JxVpCMfepSxxx+DR8pop6dhlddjTz3eKOlV06NNzeYrXsjZNki0vC0UzmhoDbN5thbuhwVpcQj7Bxxw4cOmponxI7Q07RLHZre7ZwHygqujRpqpFqK1XTzN23g3jGD4Y42F8O+2e4cVYqK96bxxwaf4nxoeMCeewAuTewtfnH9StbaEY1p4WP+TMtEfegWAPnsALuzsLXzcs2kYqU8Lr+RLoaTSFO0yyXa3uncB0qBWo03Uk3FavobJvBJNBNAgYALDnZDLxirS0io0Ul5/c0lqarWaJpkbdoPN4gHiVDvqcJTW8k+BtF8D1auUzA0uDGh264aAbdF11saVOKbjFJ+hibZ5tZommRt2g83iAeJXO+pwlNbyT4CLMmq8YBksAO53C3StrCEYuW6saf6ibN+QrI0K41gha2ocGtDRfcAAPUF43aMIwud2KwvIkwfwk3gha2ms1oALCSAABmM8gvUQhGNDCWFg4Z4mPQLAILAAC7shksWkVGlhIS1PHouIClmAAAOPK2XchcLeEVbzSXDj9jLfE0radlxzG/VCgKjTzyr6I3yyRVbB8MiNhfDvtn4/FWlSMXcxljjj8nNcp800YFZIQACRnYWvk05rWnCKupNL94GXyng14hbga7CMV7YrC9ui6g7bhH2aljj36m1J8T91Hhbgc7CMV7YrC9ui+9Z2JCPs3LHHv1FV8TYQMHwyQ2F8O+2e5vFToQj71KWOOPwa/4h7B8MBsL4d9s9x4rLivek8ccGP8AE0+l4GmaQlrSb9A6AoNzShKrJuK+hum8G40QwCmcAABz8rZblOtopUGkuHE0ep5oYW/AnDCLX3WFu6HBcY04e6uOFjt8zOfiPinkIa0AkAAAAHcLLEG1FJBn/9k="/>
          <p:cNvSpPr>
            <a:spLocks noChangeAspect="1" noChangeArrowheads="1"/>
          </p:cNvSpPr>
          <p:nvPr/>
        </p:nvSpPr>
        <p:spPr bwMode="auto">
          <a:xfrm>
            <a:off x="155575" y="-192617"/>
            <a:ext cx="304800" cy="406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data:image/jpeg;base64,/9j/4AAQSkZJRgABAQAAAQABAAD/2wCEAAkGBxQTEhMUEhMWFRUXGRYXGBYYFhoVGBgWFxseGBcYGBgYHCggGB0lHBQWITEhJSkrLy4uFyAzODMsNygtOisBCgoKDg0OGhAQGzIlICYxNCwsLCw0LCwsLCwsMCwsLCwsLywsLCwsLCwsLCwsLCwsLCwsLCwsLCwsLCwsLCwsLP/AABEIALIBGgMBEQACEQEDEQH/xAAcAAEAAgMBAQEAAAAAAAAAAAAABgcDBQgEAgH/xABNEAABAwICBQUKCwcDAgcAAAABAAIDBBESIQUGBzFBEyJRYXEyNDVCcnOBkbGyFDNSU4KSk6GzwdEVFyNiY3TCQ4PSw/AkRKKj0+Hx/8QAGgEBAAIDAQAAAAAAAAAAAAAAAAQFAQIDBv/EADoRAAIBAwEGAwgBAwMDBQAAAAABAgMEETEFEiEyQVEzYXETFCKBkbHR8KEVNELB4fEjNVJygqKy0v/aAAwDAQACEQMRAD8AvFAEAQFda4bUoqdzoqRomkGReT/CaegWzeeyw61Ip27lxZZW2zpVFvT4L+SsdK67V05OOpkaPkxnkm9lmWv6bqVGjBdC1p2dGGkfrxNFNM5xu5xcekkk+srokloSVFLQy0tfLH8XLIzyHub7CsOKeqNZU4S5lklmgNplbTkCR/wiPi2TurdUndX7cXYuM7eL04EOts+lPTg/L8Fy6r6zQV0eOF2YtjjOT2E9I6DnYjI26ioc4ODwykr286MsSN0tDgEAQBAEAQBAEAQBAEAQBAEAQBARfWPX2joyWvk5SQb44xjcD0ONw1vYTfqXSFKUtCVRs6tXilw7sg1ftlkJPIUrGjgZHl3rDQLetd1a92WENlL/ACl9DLqltNqqmsghlZAGSOLTha4HuTaxLzxssVKCjHKNbjZ9OnScot5X72LcUUpwgCAIAgCAIAgCAICsNsGt7oh8DgdZ723mcDm1h3MHQXDM9VulSbenn4mWuzrVTftJaLQppTS8CAy0tM+R7WRtL3uNmtaLknoACw2kss1lJRWXoWFovZDVPaHTSxwk+LYyOHbYhvqJUeVyloitqbUpp4is/wADSWyCqYCYZY5beKbxuPZe49ZCRuV1QhtSm38Sx/JJtk+pj6XHUVLSyZ142sJ7lgPOJtkS4tFuoda5V6qlwRF2hdqriENCx1HKwIAgCAIAgCAIAgCAICt9PbWGU80sLaV73RvcwlzwwEtJFxYONja6kQt3JZyWdHZspxUnLU0FVtkqD8XTRN8pzn+wtXRWq6skx2VD/KT/AH6mpqtqmkH9y+OPyI2n38S3VvA6x2bQWuX++RZ2y7TctXRGSd5fI2R7C4gDgHDJoA3PCi1oKMsIqr6jGlVxFcMEL2jbR3Pc6mon4Yxdr5mnN54tjPBv8w38Mu670aHWRPs7BJb9Rcei/JVylFsEBs9WJ8FZSv8AkzRH0Yxf7lpU5WcbhZpSXkzqFVh5QIAgCAIAgCAIAgPxxtmUBy3p7SRqamad1/4j3OF+Db80ehth6FaQjuxSPWUaap01HseBbHUIC6tjOrjY4DVvbeSW4ZfxY2mxt0FxB9Ab1qFcTy90odpV3Kfs1ovuWUoxWBAEAQBAEAQBAEAQBAEAQBAc57TIMGk6odLmu+uxrvaSrGg/gR6axeaESLrqSwgJRojWt1Po6emjJEk0l8Q8WMtAfY9JwgdhPUuMqe9NNkOpbKpXU5aJfyRddiYeqi0bNN8TDJLb5DHP90FYcorVmkqkIczSNi/VCuAuaOe3VE4n1AXWntYdzkrqi3jeRq5oZIngPY5jxY2c0tOW7I58FvlNcDqpRmuDyjqqGTE1rhuIB9Yuqo8k1h4PtDAQBAEAQBAEAQGt1lnwUdU8b2wyuHaGEhbQWZJHWjHeqRXmjl1Wh6wIAgOotW6bk6SmjHixRD0hov8AequTy2zyVaW9Uk/NmyWpzCAIAgCAIAgCAIAgCAIAgCAofbRBh0jf5cUbvUXM/wAFOtuU9Bsx5o/MgakFiEB6tG6PlqJGxQsL3u3NHtJ3AdZyCxKSiss0nUjCO9J4RdGqWy6CANfVgTy78J+KaejD4/a7LqUKpXlLgiiuNoznwhwX8k/ijDQGtAaBkABYAdQG5RyvbzxZ9oYPPW0UczcEsbJG/Je0OHqKym1obRnKLzF4MsUYa0NaLBoAA6AMgFgw3l5PtDAQBAEAQBAEAQGm108H1nmJvcK3hzI7W3jQ9UcyKzPVhACjB1bQ/FR+S32BVT1PIS1ZnWDUIAgCAIAgCAIAgMUlQxvdOaO0gIZSbPtkgO4g9huhjGD6QBAEBTm3aC01K/5TJG/UcD/1FMtXqXWyn8MkVcpRbhATzYvPh0jb5cUjfUWv/wAFHueQrtprNH5l8KCefCAIAgPiaZrBie4NA4uIA9ZQyk3oaWo1yoGd1Vw/ReH+7dbqnLsdla1npFnmbr/o4/8Am2ep49rVn2U+xv7nX/8AE2VDrHSTG0VTC8/JEjcX1b3WrhJao5SoVI80WbRanIIAgCAof97Nf/R+zP8AyU73aJ6D+mUfM8+kdptbNFJE/ksMjXMdZhBwuFjY4sjYrKt4p5NobOpQkpLPAha7k8IAgJ1FtWr2gAcjYAAfwzwy+Uo/u0SuezKL7n1+9mv/AKP2Z/5J7tEf0yj5m01X2lVs9XTwyclgkka11mEGx32OJaVKEYxbRxuNn0qdOUlngWBtB03LR0bpocOMOYBiFxZxscrrhSipSwyutKUatVRloVX+9mv/AKP2Z/5KV7tEt/6ZR8x+9mv/AKP2Z/5J7tEf0yj5nv0BtOrZqqnifyWGSWJjrMIOF7w02OLI2K1nbxUWznW2dShTlJZ4JsuaWQNaXOIa0AkkmwAG8kncFDKRJt4RV+te1prCY6FgeRkZn3wfQbvd2m27cQpVO3b4yLW32Y2s1HjyK20prRWVBPLVMrgfFDsDPqMs37lJVKC0RaQtqUOWKNOt8HcyQzOYQ5ji1w3FpLT6wsNJmHFNYaJXoHaPXUxAMnLs4sl5xtxs/ugfSR1LlKhGXkQ6thRqaLD8i4tUNcYK9n8M4JWi74nHnDrHym34jqva6h1KbhqUlxazoPjp3JGuZGKw26094KaT5Mjm/Xbf/pqTbP4mi12VL45LyKaU0vAgJPsznwaTpT0uc367HN9pC5V+RkS+WaEjo1Vx5kIDy6S0jFTxulmeGMbvcfYOJPQBmVlJt4RvCEpy3YrLKi1p2syvJZRN5JnzrgHSO6w03awb99z2KXC2Wsi5obMiuNXj5dCu6/SEszsU0j5HdL3Fx9F9w6lJUUtCyhTjBYisHmWTcIAgN/oDXGspCOSmcWD/AE33fHbownufo2K5zpRlqRq1pSq8y491qXFqVtBhrrRvHI1HyCbtfbeY3cenCc+211DqUXDj0KS6sp0eK4rv+SZriQggOS1bHsQgCAIAgCAIDf6heEaTzrFzrcjI154EvQt/bD4Nk8uL3lDoc6KXZ3jr5lAqwPRhAbXVWQNraRziABPCSSbAASNJJPAWWlTlZxuFmlJeT+xI9o2vTq15hhJbTNOXAykeM7+Xob6Tnu50aO7xepFsrNUlvS5vsQddywF0yAgCAID06Nr5IJWSxOLXsN2uHT+YIuCOIJCxKKksM0nCM4uMtGdJ6paebW0sc7cicnt+TIO6b+Y6iFWzg4vB5e4oujUcGR3bNT4tHF3zcsbvXdn+a6W7xMk7NlivjuihVPPRBAbPVmfBWUr/AJM0RPYHi/3LSosxZxuFmlJeTOoVWHlDDV1LImPkkcGsYC5zjuAGZKylkzGLk8I51131tkr5i43bC0nko+gfKdwLjx6NysKVJQXmeltbWNCPn1ZG11JYQHv0VoaoqXYaeF8hG/C24HlO3N9JWspxjqzlUrQp87wSan2W6RcLmNjOp0jb/wDpuuTuIEWW0qC65Pyp2X6RbuiY/wAmRn+RCK4gI7RoPrgjWlNC1FMbTwyR8AXNIB7Hbj6CusZxloyVTrU6nK8nijeWkOaSCCCCDYgjMEEbitmsnRpNYZf+zLW74dAWykfCIrB/DG09zJbpysbcei4VfWp7j4aHnL629jPMdHoTNcSEQr91mjvm3/au/Vdvbz7k7+o1+/8ABrdZNnFDDSVMrI3h8cUj2kyOPOa0kZXzzC2hWm5JZOlG+rSqRi3q0UkpxfhAEBfVLsw0e5jCY33LWk/xXbyO1V7rz7nnXtCunr/Bl/dZo75t/wBq79U9vPuY/qNfv/B6NG7OqGCVksbHh7HBzSZHEXHUTmsOtNrDNJ31acXGT4M822HwbJ5cXvLNDnRvs7x18ygVYHowgCA3+qOqc9fJhiGFjbY5XDmtHR/M7ob7AudSqoIjXF1CgsvXsXZq9qDRUoFohLJxklAeb9QPNb6BfpJUKdWUiirXtWrq8LsiTck21sIt0Wy9S5EXLIlrXs9patjixjYZvFkYMIJ/naMnDr39a6wrSiS7e9qUnxeV2KF0nQSQSvhlbhewlrh+Y6QRYg9BVhGSkso9FTnGpFSjozyrJuEBaGwzSZE09OTzXsEregOYQ13pIePqKLcx0ZU7Vp/DGfyJ9tJpuU0ZVDoYH/ZuD/8AFR6TxNFdZS3a8X+8TnFWR6cID9a4ggjIjMdoR6GGso6vglDmtcNzgCPSLqpPINYeCtNt2nCyKKlYbGQ8pJ5DTzQeouz/ANtSbaGXvFpsujmTqPpp+/upTSml4EBKdnmq/wAPqcL7iGMY5CMiRezWA8C439AK5Vqm4uBDvLn2MMrV6HQlDRxwsbHExrGNyDWiwH/fSq9tvizzkpOTzJ5ZnWDUIDHUQNe0se1r2uFi1wDmkdBByKJ4MptPKKg2kbOmwsdVUYIjGckW/AOL2ccI4jhv3bplGvn4ZFzZX7k1Tqa9GRPZzpU0+kKd1+a93JP62yc3PqDsLvorrWjmDJl7T9pRku3H6HR6rjzIQGm1z7wrPMTe4VvT5kdrbxoeqOZFZnqwgBRg6tofi4/Jb7Aqp6nj5aszrBgICE7YfBsnlxe8u1DnRO2d46+ZQKsD0YQHs0PRcvUQw3w8rJHHite2Nwbe3G11iTwmzSpPcg5dlk6a0NoqKlhZDC3Cxo9JPFzjxJ6VVyk5PLPKVKkqknKWp7lg0CAICm9uejQ2annAzka5jj1ssWk9ZDyPoqZay1RdbKqZjKHbiVepRbhAS/ZRMW6UpxwcJWns5NxH3tC43C+AhbQWaEvl9y9NY6blKSpj+XDK30lhAUGLw0zz9GW7Ui/NHLitD1oQBAdO6oT46GkcTcmGK56wwA/eCquaxJnlLhYqyXmyltr1UX6Tlaf9NsTB2Fgk9shU23WIF5s6OKCffP4IWu5PCAtnYPM29YzLEeRd1loxg+ouH1lEuloU21k/hfr/AKFtqIU4QBAEB+OaCCCLg5EHMEICH6M2Z0EL8fJukOLE3G8kNzuAA2wIH8111dabWCbO/rTWM4JiuRCCA02ufeFZ5ib3Ct6fMjtbeND1RzIrM9WEAKMHVtD8XH5LfYFVPU8fLVmdYMBAQnbD4Nk8uL3l2oc6J2zvHXzKBVgejCA2+qHf9H/cQfiNWlTkZxuPBn6P7HTqrDygQBAEBWe3Qf8Ahqc/1T7h/RSbbmLTZXiS9Cl1NL0ICUbMfClL5T/w3rlX5GQ7/wDt5fvU6LcLixVceaOUaqAse9h3tc5p7Wm35K1i8o9fGW9FMxLJsEB0Rsrnx6Lpr728o36sjgPusq6ssTZ5m+jivL96FVbXaYs0nMTukbE8dmAM9sZUq3fwFxs6WaCXbJDF3JwQGx0BpqWjnZPCbObvB7lzTva4cQfyB3gLWcFJYZyrUY1YOMi79W9pVHUgCR4p5eLZDZt/5ZO5I7bHqUGdCUSgr2FWnosry/BMmPBAIIIO4jMFcSEfSAIAgCAIAgNNrn3hWeYm9wrenzI7W3jQ9UcyKzPVhACjB1bQ/Fx+S32BVT1PHy1ZnWDAQEJ2w+DZPLi95dqHOids7x18ygVYHowgNvqh3/R/3EH4jVpU5GcbjwZ+j+x06qw8oEAQBAVpt071p/On3CpNtzFpsrxJehSyml6EBKNmPhSl8p/4b1yr8jId/wD28v3qdGKuPNHMmuVPydfVt/rSkdjnFw+4hWdJ5gj1VrLeoxfkaZbncIC89iVRioHtPiTPA7C1jva4qBcL4zz+044rZ7o8e2rV8yRR1cYuYuZJbfyZN2u7GuJ+uTwW1vPD3Wb7Mr7snTfXT1KYU0vQgCAID3aO0vPB8RNJH1MeWg9oBsfStXCL1RznShPmSZKdG7Uq+Lu3smHRIwXt2swn13XJ28HoRJ7Noy04en+5MND7YYHkCphfF/Mw8o3tIsHD0By4ytpLQg1NlzXGDz/BYGitLQ1LOUglbI3pab2PQ4b2nqNio7i48GV1SnOm8SWD2rBoEAQGm1z7wrPMTe4VvT5kdrbxoeqOZFZnqwgBRg6tofi4/Jb7Aqp6nj5aszrBgICE7YfBsnlxe8u1DnRO2d46+ZQKsD0YQG31Q7/o/wC4g/EatKnIzjceDP0f2OnVWHlAgCAICtNunetP50+4VJtuYtNleJL0KWU0vQgJRsx8KUvlP/DeuVfkZDv/AO3l+9ToxVx5o552rQYNJ1HQ7k3D0xtB+8FWFu/gR6TZ8s0I/vUiK7E0IC39g9RdlXH0OiePpBwPuBQ7pcUyl2rH4ov1LTljDgWuALSCCCLgg5EEcQopUp44opHXrZrJA501G0ywHMxi7pIuq297eveOO65m0q6fCRe2u0IzW7U4Pv0ZXaklmEAQBAEAQHu0PpaamkEsEhY8cRuI6HDc4dRWsoKSwznVpQqR3ZLJf2oWuDNIQkkBkzLCRg3Z7nsv4p9YOXQTAq09xnnbu1dCXk9CULkRAgNNrn3hWeYm9wrenzI7W3jQ9UcyKzPVhACjB1bQ/Fx+S32BVT1PHy1ZnWDAQEJ2w+DZPLi95dqHOids7x18ygVYHowgNvqh3/R/3EH4jVpU5GcbjwZ+j+x06qw8oEAQBAVpt071p/On3CpNtzFpsrxJehSyml6EBKNmPhSl8p/4b1yr8jId/wD28v3qdGKuPNFG7boLV0buDoW+sOeD91lNtn8LL7ZbzSa8yvVJLMICythlRaqqI/lRYvqPA/zUa6XBMqtqx+CL8y6lCKMICP6e1Mo6u5mhGM/6jOY+/SS3uvpXW8ako6MkUrqrS5Xw7EF0psa3mmqexsrfa9n/ABUiN13RYU9q/wDnH6fv+pFNJ7NtIQ3PIiUDjE4O9TTZx9S6xuIMmQ2hQl1x6kWqqZ8bi2RjmOG9rmlp9RzXVNPQlxlGSzF5MKybBAEBudUdOOo6uKcE4QbSD5UbsnjryzHWAtKsN6ODhc0VVpuP09TppjgQCDcHMHpBVYeVP1AabXPvCs8xN7hW9PmR2tvGh6o5kVmerCAFGDq2h+Lj8lvsCqnqePlqzOsGAgITth8GyeXF7y7UOdE7Z3jr5lAqwPRhAbfVDv8Ao/7iD8Rq0qcjONx4M/R/Y6dVYeUCAIAgK026d60/nT7hUm25i02V4kvQpZTS9CAlGzHwpS+U/wDDeuVfkZDv/wC3l+9ToxVx5oqLbxBzqN/SJWn0FhHtKl2r1LnZL516f6lUsaSbAXPQMypeS3bwbOn1dq39xSzu6xE+3rtZaOpHucncUlrJfUn+y7Vatpq1sstO5kZY9rnFzBa4uObixb2gbuKj16kZRwmV1/c0alLdjLiXCohShAEAQBAeTSWjIahmCeJkjehzQbdY6D1hZTa0N4VJQeYvBTe0XZ38FaailuYL89hN3R33EHe5nDPMZb+EyjX3uEi7sr72j3KmvR9yulJLMIAgLY0NtHEdPBGTmyONhuLm7WgfkoUqLbZS1LBym2u5bijFQabXPvCs8xN7hW9PmR2tvGh6o5kVmerCAFGDq2h+Lj8lvsCqnqePlqzOsGAgITth8GyeXF7y7UOdE7Z3jr5lAqwPRhAbfVDv+j/uIPxGrSpyM43Hgz9H9jp1Vh5QIAgCArTbp3rT+dPuFSbbmLTZXiS9CllNL0ICUbMfClL5T/w3rlX5GQ7/APt5fvU6MVceaPNWUEUuHlYmSYTduNjX4Sd5GIZLKbWhtGco8rwZYYGtFmtDR0AAexYMNt6mRDBhrakRxvkIJDGueQ3MkNFyBc78llLLMxjvNIruh2txS1MUQgcyJ7g0yPeLtxZA4QCAL2ucW667u3ajksp7MlGm5Z4roWUo5WBAEAQBAYaymbLG+N4u17XMcOkOFj9xWU8GYycWmjlIiytT15+IZCA3MGrcz2tcG5OAcOwi4XN1UmR5XME8HTarTyxptc+8KzzE3uFb0+ZHa28aHqjmRWZ6sIAUYOraH4uPyW+wKqep4+WrM6wYCAhO2HwbJ5cXvLtQ50TtneOvmUCrA9GEBt9UO/6P+4g/EatKnIzjceDP0f2OnVWHlAgCAICtNunetP50+4VJtuYtNleJL0KWU0vQgJRsx8KUvlP/AA3rlX5GQ7/+3l+9ToxVx5oIAgCA+ZGAgg5ggg9hQHLWmdHup55YXb43uZnxAOR9IsfSrSEt6KZ62lNVIKS6ltbN9ojJGMpqx+GRoDWSuOUgGQDnHc/rO/t3xK1Fp5RTXti4tzprh27FmqMVYQBAEBHde9Y20VI9+Icq4FkTeJeRvt0Nvc+reQulOG/LBJtaDrVEunU5tVkeoCAy00DpHtYwXc9wa0dLnGwHrKN4WTWUlFNs6e0ZoeOKGKLCHcmxjLkb8DQ2/wByq3LLyeUnUcpOXc2K1OZptc+8KzzE3uFb0+ZHa28aHqjmRWZ6sIAUYOraH4uPyW+wKqep4+WrM6wYCAhO2HwbJ5cXvLtQ50TtneOvmUCrA9GEBt9UO/6P+4g/EatKnIzjceDP0f2OnVWHlAgCAICtNunetP50+4VJtuYtNleJL0KWU0vQgJRsx8KUvlP/AA3rlX5GQ7/+3l+9ToxVx5oIAgCAICqdsmqZd/46FtyAGzgDPCMmyddhZp6g3gCpVvUx8LLfZtzj/pS+X4KhUwuiT6va+VtIA1kmOMZCOQY2gdDTcOaOoEDqXKdGMiJWsqVXi1h90Teg2ytt/GpXA9Mbw6/0XAW9ZXB2r6MgT2U/8ZfU2H74qP5mo+rH/wDItfdpnP8ApdXuv5/BqdK7ZDYimprH5Urr2+g3f9Zbxte7OtPZX/nL6FbaZ0xNVSGWokL3nLPcB0NaMmjqCkxgorCLWlShSjuwR4FsdAgLU2PaokvFbM2zW3EIPjO3GTsAuB13PAXiXFX/ABRT7Rulj2Ufn+C4FEKYIDT64NJoKwAEkwTAAZknAdwW0OZHa3eKsfVHN37Mm+Zk+zd+ist+Pc9P7WHdD9mTfMyfZu/RN+Pce1h3QOjJvmZPs3fom/HuPaw7o6iofi4/Jb7Aqx6nk5aszrBgICGbW4nO0dIGtLjjjyAJPddAXag8TJuz2lXTZRP7Mm+Zk+zd+inb8e56D2sO6H7Mm+Zk+zd+ib8e49rDuja6p6PlFdRkxSACogJJY4AASNzJstakluvicripB0p8Vo/sdKKtPLhAEAQFcbbadz6anDGuceVJs0F3iHoUi3aUuJZbMko1Hl9Cnf2ZN8zJ9m79FM349y79rDuh+zJvmZPs3fom/HuPaw7ok2zahlbpKlLontAc+5LHAD+G7iQuVaScHhkW9qRdCST/AHJ0GoB5wIAgCAID8cLixzCAqfXXZXcumoLZ5ugJsP8AaJyHkn0HcFKp3GOEi3tdpYW7V+v5KrrKOSJ5ZKx0bxva5pafUVLUk9C4hOM1mLyYFk2CAIAgMtNTPkcGRsc953Na0ucewDMo2lqaykorLeC0dStlbiWy1+QGYgBuT0co4ZAfyj0kblEqXHSJU3W0ljdpfX8FuRsDQA0AAAAACwAG4AcAohTZyfSAIAgCAIAgCAIAgCAIAgCAIAgCAIAgCAIAgCAIAgCAIAgCA8mkdGQztwzxMlbwD2h1usX3HrCym1obwqSg8xeCI1+yqgk7hskPkSXHqkDl1VxNEyG0q8dePr/saiXY1D4tVIO1jXeyy395l2Oy2rPrFCLY1D41VIexjW+0lPeZdg9qz6RRtaDZPQM7vlZep8lh/wC2Gn71q7ibOU9pVnphfvmS7RmiIKduGCFkQ44WgE9p3n0ri5N6kKdSc3mTye1YNAgCAIAgCAIAgCAIAgCAIAgCAIAgPLpGvZC3FIciQAALkk8AFxr3EKEd6foZSb0M8T7gGxF87HIjtHBdYvKyYPtZAQBAEAQBAEAQBAEAQBAEAQBAEAQBAEAQBAebSc5ZDI9u9rXOF91wLrjcVHTpSmtUmzKWWYdBVbpYGSPtidivYWGTiPyXKxryr0I1JavP3aMyWHg82smlXQMaIwDI91mgi+Q35cd4HpXHaN5K3gtzjJvgZhHL4mbQGkeXhDzbECWutuuP1BB9K62F17xRU3ro/UxOOHg2SmGpptWNJPnje6S1w7CLC2VgfzVdsy7nc03KffHA3nFRfA/abST3VksJtgazEMs78zj9IpSupyvJ0Holnz6fkOK3cmpOnKomdzBGWQuNwQQcNyBxzyaoPv8Adt1HBLEHx9OPn5G+5HgbWr0u74H8IYAHWabHMAlwae3ip1a9krP3iC48NfVI0UfiwefR1RWv5N5EXJuwk9OA2J9Nlyt6l9U3Zvd3Xh9c4MtRR81+kqj4S6GDBk0O5w6hfO/WsV7q595dGjjTPEKMd3LPug0rPNHK1rWCeNwab9zvseP8ruKzb3devTnFJKpF48v3gw4pPyPPofSdVNIR/DwscBJlY2uQbZ9RXOzurutUcXu4i8P/AGMyjFIxOqaiaeQRticYXuDS8ZtuSBbPfzfuXP2tzXrzUFF7j4Z6fuBiKXHqSXR/Kcm3lsPKZ3w7t5tb0WVzQ9puL2uN7rjQ5vGeBqNN6SmZPHFDgu9t+cONzx7Aq+8uq8K8aNLHFdfmbxisZZjj01PFI1lVG0NfkHt3X68z09S0jfV6NRQuYpJ6Nfv4G6msxMmnNJTMnjihwXe2/OHG5436At7y6rwrwpUsfEuojFNZZ7tEmo53wjBww4PTe/3KVbe88fb48sGst3oZdLaRbBGXuz4AdLjuH/fQtru5jb03OXyXdiMcvBp4pK+QB7eTjBzDCMyOG8H2hV8ZbRqrfW7Fdnr+/Q2+BcD20VfMYpTLFgfGHWPiuIBOQvu3dRUmjcV3Sm6sN2Ufo+BhpZ4H3oCvfNByj7Yru3Cwy3LewuJ16CqS14mJrDweLRWmJJKSaZ2HGzHawsOawOFxfpKjWt9Uq2s6ssZWcfJJm0opSSMNBWV0rGyN5LC6+/I5Gx49RXO3r31eCqR3cP174MtQTwZ9M6SnbUshhwc5mLnDjd1879DV0u7qvG5jRpY4rPH5/gxGK3cszaD0rI98kUzWtfHndu4j1nq9a6WV3UqTnSrJKUe2hiUUllHk/a1RUPcKVrWsabco/ier9LHhuXBXtxczatklFf5P9/PyNt1R5j0UVTVskayaNsjXf6jMsPWd3qsOq660at7CooVYpp9V0/f+DVqOMoyU+knmtkgNsDW4hlnezTv+kVtTu5yvZ0Holnz6fkOK3ch+kn/DRDlgLMW7O9id/oWzuZq8VHpjPmN1buTxzaSqn1EsUPJ2Znzhwy4361HndXU7idKlj4e5ndjjLNrTyTNhe6bDygDjzd2QuFPhKtGi3VxvLOmhq8Z4Efi07V8ly5bG6MGx3g77dPT2qnjtC89j7dqLj/OuDpuRzgldLMHsY8bnNDh2EX/NX1OaqQU11WfqcmsGVbmDw6c73m82/wBhUa8/t6no/sbR1Rr9VK2MU8TDI3HzubiGLunHdv3KFsmvT93hDeW9x4Z46vobVE85NTV1b5KwyRxGVsPNAGQvnmfpX9QUGrWqVb1zpw3lDh8+/wBfsjZJKOH1MurtQ6Kpex7DGJrua08CLkW6u6HoC32fUnSupU5x3VPil5/uf4E1mOUS9ehOJE9TK2NkTw+RrSX5BzgCeaBxXn9i16UKLU5JPPV+SO1RNs9FF4Sn82PZGu1D/udT0/8AyYfIjRw0sT31XKzclZ7sIuLO5zt7d7rWG7pVZCjRqTre0nu8eHHXi+nXBvlpLCNh8KdJox5eO5LWg2tdoe227Lq9ClOtOpsuTktMJeia/wCDXGJn5obR1L/BeZzynMdg5Rnd3Bw4bX35WWbO0tP+nP2nxcHjK17YxnUSlLjwMem6R0lZKGEhwjDhbK9gOb6Vre0Z1bySg8NRysdfIReI8Tb6m8nyF4xZ17SXNziH5W3f/qn7H9l7vmC49fU1qZzxMGqHxlX5z83rlsrxa/8A6vyZqaI1UdJDJU1PLy8nZ5w85rb3c6/dA34KvjQoVbmt7ae7h8OKXV9zbLSWCXaIhjZC1sTsbBis64de7iTmMt5I9C9FaU6dOio03mPfXr5HKTbfE0mmpQ2vp3OIaA3Mk2A7riqy8nGF/SlJ4WPybx5GYdaa1k/JQwuD3l4N25gZEb/Tf0LltSvC53KFJ7zb6Gaaa4s/NaImOqoGyOwsLM3XAtmeJyCbThCd1TjUeFji9O4g3uvBtdX6KCMv5CXlL4cXPa61r27kC28+pT7C3t6W97Ge9nGeKffsaTbep59dadzoWuaLhjg5w6rEX9nrXHbNOUqClFZw8v0M03xNjS6agewOEjBlmHODSOogqZSvqFSG8pJerw0auLRidpOOaGfk3XwteDlbxTYjq3+paO6pV6VT2bzhP7DdaayaDQOgmSwCQvkabuya4AZehVNhs+FagpuUlro+H2Ok54eD70B4Pqf9z8Nq22f/ANvq/wDu/wDqhPnR59D6OpXxsdJOWPN7t5RgtZxAyIvuA9a4WVraTpRnUqYl2yu/bBmUpZ4I9WstMZK2NjThcYsjuzHKEey3pXfaVKVW9hCLw3Hh/wDIxB4iZtUomGKZoBE2bXknPO9uwb/SOxdtkwg6U46T0ln54MVM5XYap6QZGx0MpEb2uOTja9+s5X/+k2VcQpQdCp8Mk+oqJvijcnTUPKNjEgLnZDDzhfoJGQKsvfaHtFTUst9uJpuvGSPVFAJtITMc5zRhBu02OTWDiOtU07dV9o1IttcE+HpE6J4gj6oaEQ6QaxrnOGAm7jc5g9AXShbqhtBQTb+HqG8wPPUUsMlZUCaTk2ixBxBtzYZc4LhVo0at7UVaW6uHVLt3MptRWCQUlPGylkbC/Gy0nOxB2ds8wLK3o06VO2caUsrD46/Y5tty4kNgpQGQySYnQueWvAJFiD+Yz9BXmqdFRp06lTLg3hrt+/k7N8WlqWPEAAMNsNha263Cy9nFJJY0Ix9LIPNpIXikB+S72LlXWack+xlakX0XA0SsIa0G+8AdBVRb0oRqJqK+h0beDc6sxgRusAOcdwtwCn2EIxpvdWOP4NJ6n5pyMcpTmwuHZG2YzbxWLuMXUptrr+DMdGblTjQgzKdlxzG7x4oXnlRp55V9EdsskVMwfDJDYXwb7Z+JxVpCMfepSxxx+DR8pop6dhlddjTz3eKOlV06NNzeYrXsjZNki0vC0UzmhoDbN5thbuhwVpcQj7Bxxw4cOmponxI7Q07RLHZre7ZwHygqujRpqpFqK1XTzN23g3jGD4Y42F8O+2e4cVYqK96bxxwaf4nxoeMCeewAuTewtfnH9StbaEY1p4WP+TMtEfegWAPnsALuzsLXzcs2kYqU8Lr+RLoaTSFO0yyXa3uncB0qBWo03Uk3FavobJvBJNBNAgYALDnZDLxirS0io0Ul5/c0lqarWaJpkbdoPN4gHiVDvqcJTW8k+BtF8D1auUzA0uDGh264aAbdF11saVOKbjFJ+hibZ5tZommRt2g83iAeJXO+pwlNbyT4CLMmq8YBksAO53C3StrCEYuW6saf6ibN+QrI0K41gha2ocGtDRfcAAPUF43aMIwud2KwvIkwfwk3gha2ms1oALCSAABmM8gvUQhGNDCWFg4Z4mPQLAILAAC7shksWkVGlhIS1PHouIClmAAAOPK2XchcLeEVbzSXDj9jLfE0radlxzG/VCgKjTzyr6I3yyRVbB8MiNhfDvtn4/FWlSMXcxljjj8nNcp800YFZIQACRnYWvk05rWnCKupNL94GXyng14hbga7CMV7YrC9ui6g7bhH2aljj36m1J8T91Hhbgc7CMV7YrC9ui+9Z2JCPs3LHHv1FV8TYQMHwyQ2F8O+2e5vFToQj71KWOOPwa/4h7B8MBsL4d9s9x4rLivek8ccGP8AE0+l4GmaQlrSb9A6AoNzShKrJuK+hum8G40QwCmcAABz8rZblOtopUGkuHE0ep5oYW/AnDCLX3WFu6HBcY04e6uOFjt8zOfiPinkIa0AkAAAAHcLLEG1FJBn/9k="/>
          <p:cNvSpPr>
            <a:spLocks noChangeAspect="1" noChangeArrowheads="1"/>
          </p:cNvSpPr>
          <p:nvPr/>
        </p:nvSpPr>
        <p:spPr bwMode="auto">
          <a:xfrm>
            <a:off x="307975" y="10583"/>
            <a:ext cx="304800" cy="406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8" descr="data:image/jpeg;base64,/9j/4AAQSkZJRgABAQAAAQABAAD/2wCEAAkGBxQTEhMUEhMWFRUXGRYXGBYYFhoVGBgWFxseGBcYGBgYHCggGB0lHBQWITEhJSkrLy4uFyAzODMsNygtOisBCgoKDg0OGhAQGzIlICYxNCwsLCw0LCwsLCwsMCwsLCwsLywsLCwsLCwsLCwsLCwsLCwsLCwsLCwsLCwsLCwsLP/AABEIALIBGgMBEQACEQEDEQH/xAAcAAEAAgMBAQEAAAAAAAAAAAAABgcDBQgEAgH/xABNEAABAwICBQUKCwcDAgcAAAABAAIDBBESIQUGBzFBEyJRYXEyNDVCcnOBkbGyFDNSU4KSk6GzwdEVFyNiY3TCQ4PSw/AkRKKj0+Hx/8QAGgEBAAIDAQAAAAAAAAAAAAAAAAQFAQIDBv/EADoRAAIBAwEGAwgBAwMDBQAAAAABAgMEETEFEiEyQVEzYXETFCKBkbHR8KEVNELB4fEjNVJygqKy0v/aAAwDAQACEQMRAD8AvFAEAQFda4bUoqdzoqRomkGReT/CaegWzeeyw61Ip27lxZZW2zpVFvT4L+SsdK67V05OOpkaPkxnkm9lmWv6bqVGjBdC1p2dGGkfrxNFNM5xu5xcekkk+srokloSVFLQy0tfLH8XLIzyHub7CsOKeqNZU4S5lklmgNplbTkCR/wiPi2TurdUndX7cXYuM7eL04EOts+lPTg/L8Fy6r6zQV0eOF2YtjjOT2E9I6DnYjI26ioc4ODwykr286MsSN0tDgEAQBAEAQBAEAQBAEAQBAEAQBARfWPX2joyWvk5SQb44xjcD0ONw1vYTfqXSFKUtCVRs6tXilw7sg1ftlkJPIUrGjgZHl3rDQLetd1a92WENlL/ACl9DLqltNqqmsghlZAGSOLTha4HuTaxLzxssVKCjHKNbjZ9OnScot5X72LcUUpwgCAIAgCAIAgCAICsNsGt7oh8DgdZ723mcDm1h3MHQXDM9VulSbenn4mWuzrVTftJaLQppTS8CAy0tM+R7WRtL3uNmtaLknoACw2kss1lJRWXoWFovZDVPaHTSxwk+LYyOHbYhvqJUeVyloitqbUpp4is/wADSWyCqYCYZY5beKbxuPZe49ZCRuV1QhtSm38Sx/JJtk+pj6XHUVLSyZ142sJ7lgPOJtkS4tFuoda5V6qlwRF2hdqriENCx1HKwIAgCAIAgCAIAgCAICt9PbWGU80sLaV73RvcwlzwwEtJFxYONja6kQt3JZyWdHZspxUnLU0FVtkqD8XTRN8pzn+wtXRWq6skx2VD/KT/AH6mpqtqmkH9y+OPyI2n38S3VvA6x2bQWuX++RZ2y7TctXRGSd5fI2R7C4gDgHDJoA3PCi1oKMsIqr6jGlVxFcMEL2jbR3Pc6mon4Yxdr5mnN54tjPBv8w38Mu670aHWRPs7BJb9Rcei/JVylFsEBs9WJ8FZSv8AkzRH0Yxf7lpU5WcbhZpSXkzqFVh5QIAgCAIAgCAIAgPxxtmUBy3p7SRqamad1/4j3OF+Db80ehth6FaQjuxSPWUaap01HseBbHUIC6tjOrjY4DVvbeSW4ZfxY2mxt0FxB9Ab1qFcTy90odpV3Kfs1ovuWUoxWBAEAQBAEAQBAEAQBAEAQBAc57TIMGk6odLmu+uxrvaSrGg/gR6axeaESLrqSwgJRojWt1Po6emjJEk0l8Q8WMtAfY9JwgdhPUuMqe9NNkOpbKpXU5aJfyRddiYeqi0bNN8TDJLb5DHP90FYcorVmkqkIczSNi/VCuAuaOe3VE4n1AXWntYdzkrqi3jeRq5oZIngPY5jxY2c0tOW7I58FvlNcDqpRmuDyjqqGTE1rhuIB9Yuqo8k1h4PtDAQBAEAQBAEAQGt1lnwUdU8b2wyuHaGEhbQWZJHWjHeqRXmjl1Wh6wIAgOotW6bk6SmjHixRD0hov8AequTy2zyVaW9Uk/NmyWpzCAIAgCAIAgCAIAgCAIAgCAofbRBh0jf5cUbvUXM/wAFOtuU9Bsx5o/MgakFiEB6tG6PlqJGxQsL3u3NHtJ3AdZyCxKSiss0nUjCO9J4RdGqWy6CANfVgTy78J+KaejD4/a7LqUKpXlLgiiuNoznwhwX8k/ijDQGtAaBkABYAdQG5RyvbzxZ9oYPPW0UczcEsbJG/Je0OHqKym1obRnKLzF4MsUYa0NaLBoAA6AMgFgw3l5PtDAQBAEAQBAEAQGm108H1nmJvcK3hzI7W3jQ9UcyKzPVhACjB1bQ/FR+S32BVT1PIS1ZnWDUIAgCAIAgCAIAgMUlQxvdOaO0gIZSbPtkgO4g9huhjGD6QBAEBTm3aC01K/5TJG/UcD/1FMtXqXWyn8MkVcpRbhATzYvPh0jb5cUjfUWv/wAFHueQrtprNH5l8KCefCAIAgPiaZrBie4NA4uIA9ZQyk3oaWo1yoGd1Vw/ReH+7dbqnLsdla1npFnmbr/o4/8Am2ep49rVn2U+xv7nX/8AE2VDrHSTG0VTC8/JEjcX1b3WrhJao5SoVI80WbRanIIAgCAof97Nf/R+zP8AyU73aJ6D+mUfM8+kdptbNFJE/ksMjXMdZhBwuFjY4sjYrKt4p5NobOpQkpLPAha7k8IAgJ1FtWr2gAcjYAAfwzwy+Uo/u0SuezKL7n1+9mv/AKP2Z/5J7tEf0yj5m01X2lVs9XTwyclgkka11mEGx32OJaVKEYxbRxuNn0qdOUlngWBtB03LR0bpocOMOYBiFxZxscrrhSipSwyutKUatVRloVX+9mv/AKP2Z/5KV7tEt/6ZR8x+9mv/AKP2Z/5J7tEf0yj5nv0BtOrZqqnifyWGSWJjrMIOF7w02OLI2K1nbxUWznW2dShTlJZ4JsuaWQNaXOIa0AkkmwAG8kncFDKRJt4RV+te1prCY6FgeRkZn3wfQbvd2m27cQpVO3b4yLW32Y2s1HjyK20prRWVBPLVMrgfFDsDPqMs37lJVKC0RaQtqUOWKNOt8HcyQzOYQ5ji1w3FpLT6wsNJmHFNYaJXoHaPXUxAMnLs4sl5xtxs/ugfSR1LlKhGXkQ6thRqaLD8i4tUNcYK9n8M4JWi74nHnDrHym34jqva6h1KbhqUlxazoPjp3JGuZGKw26094KaT5Mjm/Xbf/pqTbP4mi12VL45LyKaU0vAgJPsznwaTpT0uc367HN9pC5V+RkS+WaEjo1Vx5kIDy6S0jFTxulmeGMbvcfYOJPQBmVlJt4RvCEpy3YrLKi1p2syvJZRN5JnzrgHSO6w03awb99z2KXC2Wsi5obMiuNXj5dCu6/SEszsU0j5HdL3Fx9F9w6lJUUtCyhTjBYisHmWTcIAgN/oDXGspCOSmcWD/AE33fHbownufo2K5zpRlqRq1pSq8y491qXFqVtBhrrRvHI1HyCbtfbeY3cenCc+211DqUXDj0KS6sp0eK4rv+SZriQggOS1bHsQgCAIAgCAIDf6heEaTzrFzrcjI154EvQt/bD4Nk8uL3lDoc6KXZ3jr5lAqwPRhAbXVWQNraRziABPCSSbAASNJJPAWWlTlZxuFmlJeT+xI9o2vTq15hhJbTNOXAykeM7+Xob6Tnu50aO7xepFsrNUlvS5vsQddywF0yAgCAID06Nr5IJWSxOLXsN2uHT+YIuCOIJCxKKksM0nCM4uMtGdJ6paebW0sc7cicnt+TIO6b+Y6iFWzg4vB5e4oujUcGR3bNT4tHF3zcsbvXdn+a6W7xMk7NlivjuihVPPRBAbPVmfBWUr/AJM0RPYHi/3LSosxZxuFmlJeTOoVWHlDDV1LImPkkcGsYC5zjuAGZKylkzGLk8I51131tkr5i43bC0nko+gfKdwLjx6NysKVJQXmeltbWNCPn1ZG11JYQHv0VoaoqXYaeF8hG/C24HlO3N9JWspxjqzlUrQp87wSan2W6RcLmNjOp0jb/wDpuuTuIEWW0qC65Pyp2X6RbuiY/wAmRn+RCK4gI7RoPrgjWlNC1FMbTwyR8AXNIB7Hbj6CusZxloyVTrU6nK8nijeWkOaSCCCCDYgjMEEbitmsnRpNYZf+zLW74dAWykfCIrB/DG09zJbpysbcei4VfWp7j4aHnL629jPMdHoTNcSEQr91mjvm3/au/Vdvbz7k7+o1+/8ABrdZNnFDDSVMrI3h8cUj2kyOPOa0kZXzzC2hWm5JZOlG+rSqRi3q0UkpxfhAEBfVLsw0e5jCY33LWk/xXbyO1V7rz7nnXtCunr/Bl/dZo75t/wBq79U9vPuY/qNfv/B6NG7OqGCVksbHh7HBzSZHEXHUTmsOtNrDNJ31acXGT4M822HwbJ5cXvLNDnRvs7x18ygVYHowgCA3+qOqc9fJhiGFjbY5XDmtHR/M7ob7AudSqoIjXF1CgsvXsXZq9qDRUoFohLJxklAeb9QPNb6BfpJUKdWUiirXtWrq8LsiTck21sIt0Wy9S5EXLIlrXs9patjixjYZvFkYMIJ/naMnDr39a6wrSiS7e9qUnxeV2KF0nQSQSvhlbhewlrh+Y6QRYg9BVhGSkso9FTnGpFSjozyrJuEBaGwzSZE09OTzXsEregOYQ13pIePqKLcx0ZU7Vp/DGfyJ9tJpuU0ZVDoYH/ZuD/8AFR6TxNFdZS3a8X+8TnFWR6cID9a4ggjIjMdoR6GGso6vglDmtcNzgCPSLqpPINYeCtNt2nCyKKlYbGQ8pJ5DTzQeouz/ANtSbaGXvFpsujmTqPpp+/upTSml4EBKdnmq/wAPqcL7iGMY5CMiRezWA8C439AK5Vqm4uBDvLn2MMrV6HQlDRxwsbHExrGNyDWiwH/fSq9tvizzkpOTzJ5ZnWDUIDHUQNe0se1r2uFi1wDmkdBByKJ4MptPKKg2kbOmwsdVUYIjGckW/AOL2ccI4jhv3bplGvn4ZFzZX7k1Tqa9GRPZzpU0+kKd1+a93JP62yc3PqDsLvorrWjmDJl7T9pRku3H6HR6rjzIQGm1z7wrPMTe4VvT5kdrbxoeqOZFZnqwgBRg6tofi4/Jb7Aqp6nj5aszrBgICE7YfBsnlxe8u1DnRO2d46+ZQKsD0YQHs0PRcvUQw3w8rJHHite2Nwbe3G11iTwmzSpPcg5dlk6a0NoqKlhZDC3Cxo9JPFzjxJ6VVyk5PLPKVKkqknKWp7lg0CAICm9uejQ2annAzka5jj1ssWk9ZDyPoqZay1RdbKqZjKHbiVepRbhAS/ZRMW6UpxwcJWns5NxH3tC43C+AhbQWaEvl9y9NY6blKSpj+XDK30lhAUGLw0zz9GW7Ui/NHLitD1oQBAdO6oT46GkcTcmGK56wwA/eCquaxJnlLhYqyXmyltr1UX6Tlaf9NsTB2Fgk9shU23WIF5s6OKCffP4IWu5PCAtnYPM29YzLEeRd1loxg+ouH1lEuloU21k/hfr/AKFtqIU4QBAEB+OaCCCLg5EHMEICH6M2Z0EL8fJukOLE3G8kNzuAA2wIH8111dabWCbO/rTWM4JiuRCCA02ufeFZ5ib3Ct6fMjtbeND1RzIrM9WEAKMHVtD8XH5LfYFVPU8fLVmdYMBAQnbD4Nk8uL3l2oc6J2zvHXzKBVgejCA2+qHf9H/cQfiNWlTkZxuPBn6P7HTqrDygQBAEBWe3Qf8Ahqc/1T7h/RSbbmLTZXiS9Cl1NL0ICUbMfClL5T/w3rlX5GQ7/wDt5fvU6LcLixVceaOUaqAse9h3tc5p7Wm35K1i8o9fGW9FMxLJsEB0Rsrnx6Lpr728o36sjgPusq6ssTZ5m+jivL96FVbXaYs0nMTukbE8dmAM9sZUq3fwFxs6WaCXbJDF3JwQGx0BpqWjnZPCbObvB7lzTva4cQfyB3gLWcFJYZyrUY1YOMi79W9pVHUgCR4p5eLZDZt/5ZO5I7bHqUGdCUSgr2FWnosry/BMmPBAIIIO4jMFcSEfSAIAgCAIAgNNrn3hWeYm9wrenzI7W3jQ9UcyKzPVhACjB1bQ/Fx+S32BVT1PHy1ZnWDAQEJ2w+DZPLi95dqHOids7x18ygVYHowgNvqh3/R/3EH4jVpU5GcbjwZ+j+x06qw8oEAQBAVpt071p/On3CpNtzFpsrxJehSyml6EBKNmPhSl8p/4b1yr8jId/wD28v3qdGKuPNHMmuVPydfVt/rSkdjnFw+4hWdJ5gj1VrLeoxfkaZbncIC89iVRioHtPiTPA7C1jva4qBcL4zz+044rZ7o8e2rV8yRR1cYuYuZJbfyZN2u7GuJ+uTwW1vPD3Wb7Mr7snTfXT1KYU0vQgCAID3aO0vPB8RNJH1MeWg9oBsfStXCL1RznShPmSZKdG7Uq+Lu3smHRIwXt2swn13XJ28HoRJ7Noy04en+5MND7YYHkCphfF/Mw8o3tIsHD0By4ytpLQg1NlzXGDz/BYGitLQ1LOUglbI3pab2PQ4b2nqNio7i48GV1SnOm8SWD2rBoEAQGm1z7wrPMTe4VvT5kdrbxoeqOZFZnqwgBRg6tofi4/Jb7Aqp6nj5aszrBgICE7YfBsnlxe8u1DnRO2d46+ZQKsD0YQG31Q7/o/wC4g/EatKnIzjceDP0f2OnVWHlAgCAICtNunetP50+4VJtuYtNleJL0KWU0vQgJRsx8KUvlP/DeuVfkZDv/AO3l+9ToxVx5o552rQYNJ1HQ7k3D0xtB+8FWFu/gR6TZ8s0I/vUiK7E0IC39g9RdlXH0OiePpBwPuBQ7pcUyl2rH4ov1LTljDgWuALSCCCLgg5EEcQopUp44opHXrZrJA501G0ywHMxi7pIuq297eveOO65m0q6fCRe2u0IzW7U4Pv0ZXaklmEAQBAEAQHu0PpaamkEsEhY8cRuI6HDc4dRWsoKSwznVpQqR3ZLJf2oWuDNIQkkBkzLCRg3Z7nsv4p9YOXQTAq09xnnbu1dCXk9CULkRAgNNrn3hWeYm9wrenzI7W3jQ9UcyKzPVhACjB1bQ/Fx+S32BVT1PHy1ZnWDAQEJ2w+DZPLi95dqHOids7x18ygVYHowgNvqh3/R/3EH4jVpU5GcbjwZ+j+x06qw8oEAQBAVpt071p/On3CpNtzFpsrxJehSyml6EBKNmPhSl8p/4b1yr8jId/wD28v3qdGKuPNFG7boLV0buDoW+sOeD91lNtn8LL7ZbzSa8yvVJLMICythlRaqqI/lRYvqPA/zUa6XBMqtqx+CL8y6lCKMICP6e1Mo6u5mhGM/6jOY+/SS3uvpXW8ako6MkUrqrS5Xw7EF0psa3mmqexsrfa9n/ABUiN13RYU9q/wDnH6fv+pFNJ7NtIQ3PIiUDjE4O9TTZx9S6xuIMmQ2hQl1x6kWqqZ8bi2RjmOG9rmlp9RzXVNPQlxlGSzF5MKybBAEBudUdOOo6uKcE4QbSD5UbsnjryzHWAtKsN6ODhc0VVpuP09TppjgQCDcHMHpBVYeVP1AabXPvCs8xN7hW9PmR2tvGh6o5kVmerCAFGDq2h+Lj8lvsCqnqePlqzOsGAgITth8GyeXF7y7UOdE7Z3jr5lAqwPRhAbfVDv8Ao/7iD8Rq0qcjONx4M/R/Y6dVYeUCAIAgK026d60/nT7hUm25i02V4kvQpZTS9CAlGzHwpS+U/wDDeuVfkZDv/wC3l+9ToxVx5oqLbxBzqN/SJWn0FhHtKl2r1LnZL516f6lUsaSbAXPQMypeS3bwbOn1dq39xSzu6xE+3rtZaOpHucncUlrJfUn+y7Vatpq1sstO5kZY9rnFzBa4uObixb2gbuKj16kZRwmV1/c0alLdjLiXCohShAEAQBAeTSWjIahmCeJkjehzQbdY6D1hZTa0N4VJQeYvBTe0XZ38FaailuYL89hN3R33EHe5nDPMZb+EyjX3uEi7sr72j3KmvR9yulJLMIAgLY0NtHEdPBGTmyONhuLm7WgfkoUqLbZS1LBym2u5bijFQabXPvCs8xN7hW9PmR2tvGh6o5kVmerCAFGDq2h+Lj8lvsCqnqePlqzOsGAgITth8GyeXF7y7UOdE7Z3jr5lAqwPRhAbfVDv+j/uIPxGrSpyM43Hgz9H9jp1Vh5QIAgCArTbp3rT+dPuFSbbmLTZXiS9CllNL0ICUbMfClL5T/w3rlX5GQ7/APt5fvU6MVceaPNWUEUuHlYmSYTduNjX4Sd5GIZLKbWhtGco8rwZYYGtFmtDR0AAexYMNt6mRDBhrakRxvkIJDGueQ3MkNFyBc78llLLMxjvNIruh2txS1MUQgcyJ7g0yPeLtxZA4QCAL2ucW667u3ajksp7MlGm5Z4roWUo5WBAEAQBAYaymbLG+N4u17XMcOkOFj9xWU8GYycWmjlIiytT15+IZCA3MGrcz2tcG5OAcOwi4XN1UmR5XME8HTarTyxptc+8KzzE3uFb0+ZHa28aHqjmRWZ6sIAUYOraH4uPyW+wKqep4+WrM6wYCAhO2HwbJ5cXvLtQ50TtneOvmUCrA9GEBt9UO/6P+4g/EatKnIzjceDP0f2OnVWHlAgCAICtNunetP50+4VJtuYtNleJL0KWU0vQgJRsx8KUvlP/AA3rlX5GQ7/+3l+9ToxVx5oIAgCA+ZGAgg5ggg9hQHLWmdHup55YXb43uZnxAOR9IsfSrSEt6KZ62lNVIKS6ltbN9ojJGMpqx+GRoDWSuOUgGQDnHc/rO/t3xK1Fp5RTXti4tzprh27FmqMVYQBAEBHde9Y20VI9+Icq4FkTeJeRvt0Nvc+reQulOG/LBJtaDrVEunU5tVkeoCAy00DpHtYwXc9wa0dLnGwHrKN4WTWUlFNs6e0ZoeOKGKLCHcmxjLkb8DQ2/wByq3LLyeUnUcpOXc2K1OZptc+8KzzE3uFb0+ZHa28aHqjmRWZ6sIAUYOraH4uPyW+wKqep4+WrM6wYCAhO2HwbJ5cXvLtQ50TtneOvmUCrA9GEBt9UO/6P+4g/EatKnIzjceDP0f2OnVWHlAgCAICtNunetP50+4VJtuYtNleJL0KWU0vQgJRsx8KUvlP/AA3rlX5GQ7/+3l+9ToxVx5oIAgCAICqdsmqZd/46FtyAGzgDPCMmyddhZp6g3gCpVvUx8LLfZtzj/pS+X4KhUwuiT6va+VtIA1kmOMZCOQY2gdDTcOaOoEDqXKdGMiJWsqVXi1h90Teg2ytt/GpXA9Mbw6/0XAW9ZXB2r6MgT2U/8ZfU2H74qP5mo+rH/wDItfdpnP8ApdXuv5/BqdK7ZDYimprH5Urr2+g3f9Zbxte7OtPZX/nL6FbaZ0xNVSGWokL3nLPcB0NaMmjqCkxgorCLWlShSjuwR4FsdAgLU2PaokvFbM2zW3EIPjO3GTsAuB13PAXiXFX/ABRT7Rulj2Ufn+C4FEKYIDT64NJoKwAEkwTAAZknAdwW0OZHa3eKsfVHN37Mm+Zk+zd+ist+Pc9P7WHdD9mTfMyfZu/RN+Pce1h3QOjJvmZPs3fom/HuPaw7o6iofi4/Jb7Aqx6nk5aszrBgICGbW4nO0dIGtLjjjyAJPddAXag8TJuz2lXTZRP7Mm+Zk+zd+inb8e56D2sO6H7Mm+Zk+zd+ib8e49rDuja6p6PlFdRkxSACogJJY4AASNzJstakluvicripB0p8Vo/sdKKtPLhAEAQFcbbadz6anDGuceVJs0F3iHoUi3aUuJZbMko1Hl9Cnf2ZN8zJ9m79FM349y79rDuh+zJvmZPs3fom/HuPaw7ok2zahlbpKlLontAc+5LHAD+G7iQuVaScHhkW9qRdCST/AHJ0GoB5wIAgCAID8cLixzCAqfXXZXcumoLZ5ugJsP8AaJyHkn0HcFKp3GOEi3tdpYW7V+v5KrrKOSJ5ZKx0bxva5pafUVLUk9C4hOM1mLyYFk2CAIAgMtNTPkcGRsc953Na0ucewDMo2lqaykorLeC0dStlbiWy1+QGYgBuT0co4ZAfyj0kblEqXHSJU3W0ljdpfX8FuRsDQA0AAAAACwAG4AcAohTZyfSAIAgCAIAgCAIAgCAIAgCAIAgCAIAgCAIAgCAIAgCAIAgCA8mkdGQztwzxMlbwD2h1usX3HrCym1obwqSg8xeCI1+yqgk7hskPkSXHqkDl1VxNEyG0q8dePr/saiXY1D4tVIO1jXeyy395l2Oy2rPrFCLY1D41VIexjW+0lPeZdg9qz6RRtaDZPQM7vlZep8lh/wC2Gn71q7ibOU9pVnphfvmS7RmiIKduGCFkQ44WgE9p3n0ri5N6kKdSc3mTye1YNAgCAIAgCAIAgCAIAgCAIAgCAIAgPLpGvZC3FIciQAALkk8AFxr3EKEd6foZSb0M8T7gGxF87HIjtHBdYvKyYPtZAQBAEAQBAEAQBAEAQBAEAQBAEAQBAEAQBAebSc5ZDI9u9rXOF91wLrjcVHTpSmtUmzKWWYdBVbpYGSPtidivYWGTiPyXKxryr0I1JavP3aMyWHg82smlXQMaIwDI91mgi+Q35cd4HpXHaN5K3gtzjJvgZhHL4mbQGkeXhDzbECWutuuP1BB9K62F17xRU3ro/UxOOHg2SmGpptWNJPnje6S1w7CLC2VgfzVdsy7nc03KffHA3nFRfA/abST3VksJtgazEMs78zj9IpSupyvJ0Holnz6fkOK3cmpOnKomdzBGWQuNwQQcNyBxzyaoPv8Adt1HBLEHx9OPn5G+5HgbWr0u74H8IYAHWabHMAlwae3ip1a9krP3iC48NfVI0UfiwefR1RWv5N5EXJuwk9OA2J9Nlyt6l9U3Zvd3Xh9c4MtRR81+kqj4S6GDBk0O5w6hfO/WsV7q595dGjjTPEKMd3LPug0rPNHK1rWCeNwab9zvseP8ruKzb3devTnFJKpF48v3gw4pPyPPofSdVNIR/DwscBJlY2uQbZ9RXOzurutUcXu4i8P/AGMyjFIxOqaiaeQRticYXuDS8ZtuSBbPfzfuXP2tzXrzUFF7j4Z6fuBiKXHqSXR/Kcm3lsPKZ3w7t5tb0WVzQ9puL2uN7rjQ5vGeBqNN6SmZPHFDgu9t+cONzx7Aq+8uq8K8aNLHFdfmbxisZZjj01PFI1lVG0NfkHt3X68z09S0jfV6NRQuYpJ6Nfv4G6msxMmnNJTMnjihwXe2/OHG5436At7y6rwrwpUsfEuojFNZZ7tEmo53wjBww4PTe/3KVbe88fb48sGst3oZdLaRbBGXuz4AdLjuH/fQtru5jb03OXyXdiMcvBp4pK+QB7eTjBzDCMyOG8H2hV8ZbRqrfW7Fdnr+/Q2+BcD20VfMYpTLFgfGHWPiuIBOQvu3dRUmjcV3Sm6sN2Ufo+BhpZ4H3oCvfNByj7Yru3Cwy3LewuJ16CqS14mJrDweLRWmJJKSaZ2HGzHawsOawOFxfpKjWt9Uq2s6ssZWcfJJm0opSSMNBWV0rGyN5LC6+/I5Gx49RXO3r31eCqR3cP174MtQTwZ9M6SnbUshhwc5mLnDjd1879DV0u7qvG5jRpY4rPH5/gxGK3cszaD0rI98kUzWtfHndu4j1nq9a6WV3UqTnSrJKUe2hiUUllHk/a1RUPcKVrWsabco/ier9LHhuXBXtxczatklFf5P9/PyNt1R5j0UVTVskayaNsjXf6jMsPWd3qsOq660at7CooVYpp9V0/f+DVqOMoyU+knmtkgNsDW4hlnezTv+kVtTu5yvZ0Holnz6fkOK3ch+kn/DRDlgLMW7O9id/oWzuZq8VHpjPmN1buTxzaSqn1EsUPJ2Znzhwy4361HndXU7idKlj4e5ndjjLNrTyTNhe6bDygDjzd2QuFPhKtGi3VxvLOmhq8Z4Efi07V8ly5bG6MGx3g77dPT2qnjtC89j7dqLj/OuDpuRzgldLMHsY8bnNDh2EX/NX1OaqQU11WfqcmsGVbmDw6c73m82/wBhUa8/t6no/sbR1Rr9VK2MU8TDI3HzubiGLunHdv3KFsmvT93hDeW9x4Z46vobVE85NTV1b5KwyRxGVsPNAGQvnmfpX9QUGrWqVb1zpw3lDh8+/wBfsjZJKOH1MurtQ6Kpex7DGJrua08CLkW6u6HoC32fUnSupU5x3VPil5/uf4E1mOUS9ehOJE9TK2NkTw+RrSX5BzgCeaBxXn9i16UKLU5JPPV+SO1RNs9FF4Sn82PZGu1D/udT0/8AyYfIjRw0sT31XKzclZ7sIuLO5zt7d7rWG7pVZCjRqTre0nu8eHHXi+nXBvlpLCNh8KdJox5eO5LWg2tdoe227Lq9ClOtOpsuTktMJeia/wCDXGJn5obR1L/BeZzynMdg5Rnd3Bw4bX35WWbO0tP+nP2nxcHjK17YxnUSlLjwMem6R0lZKGEhwjDhbK9gOb6Vre0Z1bySg8NRysdfIReI8Tb6m8nyF4xZ17SXNziH5W3f/qn7H9l7vmC49fU1qZzxMGqHxlX5z83rlsrxa/8A6vyZqaI1UdJDJU1PLy8nZ5w85rb3c6/dA34KvjQoVbmt7ae7h8OKXV9zbLSWCXaIhjZC1sTsbBis64de7iTmMt5I9C9FaU6dOio03mPfXr5HKTbfE0mmpQ2vp3OIaA3Mk2A7riqy8nGF/SlJ4WPybx5GYdaa1k/JQwuD3l4N25gZEb/Tf0LltSvC53KFJ7zb6Gaaa4s/NaImOqoGyOwsLM3XAtmeJyCbThCd1TjUeFji9O4g3uvBtdX6KCMv5CXlL4cXPa61r27kC28+pT7C3t6W97Ge9nGeKffsaTbep59dadzoWuaLhjg5w6rEX9nrXHbNOUqClFZw8v0M03xNjS6agewOEjBlmHODSOogqZSvqFSG8pJerw0auLRidpOOaGfk3XwteDlbxTYjq3+paO6pV6VT2bzhP7DdaayaDQOgmSwCQvkabuya4AZehVNhs+FagpuUlro+H2Ok54eD70B4Pqf9z8Nq22f/ANvq/wDu/wDqhPnR59D6OpXxsdJOWPN7t5RgtZxAyIvuA9a4WVraTpRnUqYl2yu/bBmUpZ4I9WstMZK2NjThcYsjuzHKEey3pXfaVKVW9hCLw3Hh/wDIxB4iZtUomGKZoBE2bXknPO9uwb/SOxdtkwg6U46T0ln54MVM5XYap6QZGx0MpEb2uOTja9+s5X/+k2VcQpQdCp8Mk+oqJvijcnTUPKNjEgLnZDDzhfoJGQKsvfaHtFTUst9uJpuvGSPVFAJtITMc5zRhBu02OTWDiOtU07dV9o1IttcE+HpE6J4gj6oaEQ6QaxrnOGAm7jc5g9AXShbqhtBQTb+HqG8wPPUUsMlZUCaTk2ixBxBtzYZc4LhVo0at7UVaW6uHVLt3MptRWCQUlPGylkbC/Gy0nOxB2ds8wLK3o06VO2caUsrD46/Y5tty4kNgpQGQySYnQueWvAJFiD+Yz9BXmqdFRp06lTLg3hrt+/k7N8WlqWPEAAMNsNha263Cy9nFJJY0Ix9LIPNpIXikB+S72LlXWack+xlakX0XA0SsIa0G+8AdBVRb0oRqJqK+h0beDc6sxgRusAOcdwtwCn2EIxpvdWOP4NJ6n5pyMcpTmwuHZG2YzbxWLuMXUptrr+DMdGblTjQgzKdlxzG7x4oXnlRp55V9EdsskVMwfDJDYXwb7Z+JxVpCMfepSxxx+DR8pop6dhlddjTz3eKOlV06NNzeYrXsjZNki0vC0UzmhoDbN5thbuhwVpcQj7Bxxw4cOmponxI7Q07RLHZre7ZwHygqujRpqpFqK1XTzN23g3jGD4Y42F8O+2e4cVYqK96bxxwaf4nxoeMCeewAuTewtfnH9StbaEY1p4WP+TMtEfegWAPnsALuzsLXzcs2kYqU8Lr+RLoaTSFO0yyXa3uncB0qBWo03Uk3FavobJvBJNBNAgYALDnZDLxirS0io0Ul5/c0lqarWaJpkbdoPN4gHiVDvqcJTW8k+BtF8D1auUzA0uDGh264aAbdF11saVOKbjFJ+hibZ5tZommRt2g83iAeJXO+pwlNbyT4CLMmq8YBksAO53C3StrCEYuW6saf6ibN+QrI0K41gha2ocGtDRfcAAPUF43aMIwud2KwvIkwfwk3gha2ms1oALCSAABmM8gvUQhGNDCWFg4Z4mPQLAILAAC7shksWkVGlhIS1PHouIClmAAAOPK2XchcLeEVbzSXDj9jLfE0radlxzG/VCgKjTzyr6I3yyRVbB8MiNhfDvtn4/FWlSMXcxljjj8nNcp800YFZIQACRnYWvk05rWnCKupNL94GXyng14hbga7CMV7YrC9ui6g7bhH2aljj36m1J8T91Hhbgc7CMV7YrC9ui+9Z2JCPs3LHHv1FV8TYQMHwyQ2F8O+2e5vFToQj71KWOOPwa/4h7B8MBsL4d9s9x4rLivek8ccGP8AE0+l4GmaQlrSb9A6AoNzShKrJuK+hum8G40QwCmcAABz8rZblOtopUGkuHE0ep5oYW/AnDCLX3WFu6HBcY04e6uOFjt8zOfiPinkIa0AkAAAAHcLLEG1FJBn/9k="/>
          <p:cNvSpPr>
            <a:spLocks noChangeAspect="1" noChangeArrowheads="1"/>
          </p:cNvSpPr>
          <p:nvPr/>
        </p:nvSpPr>
        <p:spPr bwMode="auto">
          <a:xfrm>
            <a:off x="460375" y="213783"/>
            <a:ext cx="304800" cy="406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84784"/>
          </a:xfrm>
          <a:solidFill>
            <a:schemeClr val="bg1">
              <a:lumMod val="75000"/>
              <a:alpha val="70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The advantage of heterogeneous forests may lie in opportunities to regenerate various tree species as well as in opportunities to enhance tree light capture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6796295" y="4373682"/>
            <a:ext cx="1281633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6"/>
                </a:solidFill>
              </a:rPr>
              <a:t>Thank you !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732240" y="6093296"/>
            <a:ext cx="14097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Gauthier </a:t>
            </a:r>
            <a:r>
              <a:rPr lang="en-US" sz="1400" dirty="0" err="1" smtClean="0"/>
              <a:t>Ligot</a:t>
            </a:r>
            <a:endParaRPr lang="en-US" sz="1400" dirty="0" smtClean="0"/>
          </a:p>
          <a:p>
            <a:pPr algn="ctr"/>
            <a:r>
              <a:rPr lang="en-US" sz="1400" dirty="0" smtClean="0"/>
              <a:t>gligot@ulg.ac.be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879607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Light simulations and observations</a:t>
            </a:r>
            <a:endParaRPr lang="en-US" dirty="0"/>
          </a:p>
        </p:txBody>
      </p:sp>
      <p:grpSp>
        <p:nvGrpSpPr>
          <p:cNvPr id="5" name="Groupe 4"/>
          <p:cNvGrpSpPr/>
          <p:nvPr/>
        </p:nvGrpSpPr>
        <p:grpSpPr>
          <a:xfrm>
            <a:off x="97235" y="1124744"/>
            <a:ext cx="8970595" cy="5620132"/>
            <a:chOff x="1547664" y="1556792"/>
            <a:chExt cx="5976664" cy="3744416"/>
          </a:xfrm>
        </p:grpSpPr>
        <p:sp>
          <p:nvSpPr>
            <p:cNvPr id="4" name="Rectangle 3"/>
            <p:cNvSpPr/>
            <p:nvPr/>
          </p:nvSpPr>
          <p:spPr>
            <a:xfrm>
              <a:off x="1547664" y="1556792"/>
              <a:ext cx="5976664" cy="37444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Image 2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1640" y="1661160"/>
              <a:ext cx="5760720" cy="35356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40893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23" y="-3398"/>
            <a:ext cx="9144000" cy="1143000"/>
          </a:xfrm>
        </p:spPr>
        <p:txBody>
          <a:bodyPr/>
          <a:lstStyle/>
          <a:p>
            <a:r>
              <a:rPr lang="en-US" dirty="0" smtClean="0"/>
              <a:t>Validation of SAMSARALIGHT model</a:t>
            </a:r>
            <a:endParaRPr lang="en-US" dirty="0"/>
          </a:p>
        </p:txBody>
      </p:sp>
      <p:pic>
        <p:nvPicPr>
          <p:cNvPr id="3" name="Image 2" descr="C:\Users\ligot.g\AppData\Local\Temp\SORTIE-CAPSIS-1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0" y="1613243"/>
            <a:ext cx="9001000" cy="50561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8223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Productivity increases with heterogeneity?</a:t>
            </a:r>
            <a:endParaRPr lang="en-US" dirty="0"/>
          </a:p>
        </p:txBody>
      </p:sp>
      <p:sp>
        <p:nvSpPr>
          <p:cNvPr id="122" name="ZoneTexte 121"/>
          <p:cNvSpPr txBox="1"/>
          <p:nvPr/>
        </p:nvSpPr>
        <p:spPr>
          <a:xfrm>
            <a:off x="179512" y="1153664"/>
            <a:ext cx="878497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Increased productivity of heterogeneous (mainly mixed) forest have been observed</a:t>
            </a:r>
          </a:p>
          <a:p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  <a:p>
            <a:endParaRPr lang="en-US" sz="2000" dirty="0" smtClean="0">
              <a:solidFill>
                <a:schemeClr val="bg1">
                  <a:lumMod val="75000"/>
                </a:schemeClr>
              </a:solidFill>
            </a:endParaRPr>
          </a:p>
          <a:p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  <a:p>
            <a:endParaRPr lang="en-US" sz="2000" dirty="0" smtClean="0">
              <a:solidFill>
                <a:schemeClr val="bg1">
                  <a:lumMod val="75000"/>
                </a:schemeClr>
              </a:solidFill>
            </a:endParaRPr>
          </a:p>
          <a:p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  <a:p>
            <a:endParaRPr lang="en-US" sz="2000" dirty="0" smtClean="0">
              <a:solidFill>
                <a:schemeClr val="bg1">
                  <a:lumMod val="75000"/>
                </a:schemeClr>
              </a:solidFill>
            </a:endParaRPr>
          </a:p>
          <a:p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  <a:p>
            <a:endParaRPr lang="en-US" sz="2000" dirty="0" smtClean="0">
              <a:solidFill>
                <a:schemeClr val="bg1">
                  <a:lumMod val="75000"/>
                </a:schemeClr>
              </a:solidFill>
            </a:endParaRPr>
          </a:p>
          <a:p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  <a:p>
            <a:endParaRPr lang="en-US" sz="2000" dirty="0" smtClean="0">
              <a:solidFill>
                <a:schemeClr val="bg1">
                  <a:lumMod val="75000"/>
                </a:schemeClr>
              </a:solidFill>
            </a:endParaRPr>
          </a:p>
          <a:p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One possible explanation = an increase in total capture of resources </a:t>
            </a:r>
          </a:p>
          <a:p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and particularly of solar radiations</a:t>
            </a:r>
          </a:p>
        </p:txBody>
      </p:sp>
      <p:grpSp>
        <p:nvGrpSpPr>
          <p:cNvPr id="3" name="Groupe 2"/>
          <p:cNvGrpSpPr/>
          <p:nvPr/>
        </p:nvGrpSpPr>
        <p:grpSpPr>
          <a:xfrm>
            <a:off x="783804" y="1784272"/>
            <a:ext cx="7172572" cy="2962680"/>
            <a:chOff x="783804" y="1784272"/>
            <a:chExt cx="7172572" cy="2962680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804" y="1784272"/>
              <a:ext cx="3798193" cy="1350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6055" y="2936575"/>
              <a:ext cx="3965726" cy="8507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1997" y="3584647"/>
              <a:ext cx="3374379" cy="1162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11"/>
          <a:stretch/>
        </p:blipFill>
        <p:spPr bwMode="auto">
          <a:xfrm>
            <a:off x="2406055" y="5554869"/>
            <a:ext cx="3712963" cy="1042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3304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Image 2"/>
          <p:cNvPicPr/>
          <p:nvPr/>
        </p:nvPicPr>
        <p:blipFill>
          <a:blip r:embed="rId2"/>
          <a:stretch>
            <a:fillRect/>
          </a:stretch>
        </p:blipFill>
        <p:spPr>
          <a:xfrm>
            <a:off x="72008" y="388938"/>
            <a:ext cx="8964488" cy="6136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981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Image 2"/>
          <p:cNvPicPr/>
          <p:nvPr/>
        </p:nvPicPr>
        <p:blipFill>
          <a:blip r:embed="rId2"/>
          <a:stretch>
            <a:fillRect/>
          </a:stretch>
        </p:blipFill>
        <p:spPr>
          <a:xfrm>
            <a:off x="107503" y="548680"/>
            <a:ext cx="8916549" cy="6103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087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Statistical </a:t>
            </a:r>
            <a:r>
              <a:rPr lang="en-US" dirty="0" smtClean="0"/>
              <a:t>analyses</a:t>
            </a:r>
            <a:endParaRPr lang="en-US" dirty="0"/>
          </a:p>
        </p:txBody>
      </p:sp>
      <p:sp>
        <p:nvSpPr>
          <p:cNvPr id="5" name="ZoneTexte 4"/>
          <p:cNvSpPr txBox="1"/>
          <p:nvPr/>
        </p:nvSpPr>
        <p:spPr>
          <a:xfrm>
            <a:off x="395536" y="1340768"/>
            <a:ext cx="828092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Two sets of analyses</a:t>
            </a:r>
          </a:p>
          <a:p>
            <a:r>
              <a:rPr lang="en-US" sz="24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Y</a:t>
            </a:r>
            <a:r>
              <a:rPr lang="en-US" sz="2400" baseline="-250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1</a:t>
            </a:r>
            <a:r>
              <a:rPr lang="en-US" sz="24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= mean understory transmittance  </a:t>
            </a:r>
          </a:p>
          <a:p>
            <a:r>
              <a:rPr lang="en-US" sz="24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Y</a:t>
            </a:r>
            <a:r>
              <a:rPr lang="en-US" sz="2400" baseline="-250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2</a:t>
            </a:r>
            <a:r>
              <a:rPr lang="en-US" sz="24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= standard deviation of understory transmittance</a:t>
            </a:r>
          </a:p>
          <a:p>
            <a:endParaRPr lang="en-US" sz="24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endParaRPr lang="en-US" sz="24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marL="342900" indent="-342900">
              <a:buAutoNum type="arabicParenR"/>
            </a:pPr>
            <a:r>
              <a:rPr lang="en-US" sz="24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3-way ANCOVAs : </a:t>
            </a:r>
            <a:r>
              <a:rPr lang="en-US" sz="1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lm(Y ~ basal area * composition * structure)</a:t>
            </a:r>
            <a:r>
              <a:rPr lang="en-US" sz="24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</a:p>
          <a:p>
            <a:pPr marL="342900" indent="-342900">
              <a:buAutoNum type="arabicParenR"/>
            </a:pPr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B</a:t>
            </a:r>
            <a:r>
              <a:rPr lang="en-US" sz="24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ecause of significant interactions : multiple 1-way ANCOVAs</a:t>
            </a:r>
          </a:p>
          <a:p>
            <a:pPr marL="342900" indent="-342900">
              <a:buAutoNum type="arabicParenR" startAt="3"/>
            </a:pPr>
            <a:r>
              <a:rPr lang="en-US" sz="24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Tukey’s tests (to test differences between factor means)</a:t>
            </a:r>
          </a:p>
          <a:p>
            <a:pPr marL="342900" indent="-342900">
              <a:buAutoNum type="arabicParenR" startAt="3"/>
            </a:pPr>
            <a:r>
              <a:rPr lang="en-US" sz="24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Graphically check model assumptions</a:t>
            </a:r>
          </a:p>
        </p:txBody>
      </p:sp>
    </p:spTree>
    <p:extLst>
      <p:ext uri="{BB962C8B-B14F-4D97-AF65-F5344CB8AC3E}">
        <p14:creationId xmlns:p14="http://schemas.microsoft.com/office/powerpoint/2010/main" val="3981013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Variability of understory light</a:t>
            </a:r>
            <a:endParaRPr lang="en-US" dirty="0"/>
          </a:p>
        </p:txBody>
      </p:sp>
      <p:cxnSp>
        <p:nvCxnSpPr>
          <p:cNvPr id="3" name="Connecteur droit 2"/>
          <p:cNvCxnSpPr/>
          <p:nvPr/>
        </p:nvCxnSpPr>
        <p:spPr>
          <a:xfrm>
            <a:off x="4572000" y="2636912"/>
            <a:ext cx="0" cy="2592288"/>
          </a:xfrm>
          <a:prstGeom prst="line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/>
          <p:cNvSpPr txBox="1"/>
          <p:nvPr/>
        </p:nvSpPr>
        <p:spPr>
          <a:xfrm>
            <a:off x="111867" y="2420888"/>
            <a:ext cx="43462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At low understory light, </a:t>
            </a:r>
          </a:p>
          <a:p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increasing the mean increases the variability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5" name="Connecteur droit 4"/>
          <p:cNvCxnSpPr/>
          <p:nvPr/>
        </p:nvCxnSpPr>
        <p:spPr>
          <a:xfrm>
            <a:off x="1403648" y="3212976"/>
            <a:ext cx="0" cy="1656184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/>
          <p:cNvCxnSpPr/>
          <p:nvPr/>
        </p:nvCxnSpPr>
        <p:spPr>
          <a:xfrm flipH="1">
            <a:off x="1403648" y="4869160"/>
            <a:ext cx="2511896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2425649" y="4954354"/>
            <a:ext cx="1489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transmittance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61797" y="3212976"/>
            <a:ext cx="1141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frequency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Forme libre 8"/>
          <p:cNvSpPr/>
          <p:nvPr/>
        </p:nvSpPr>
        <p:spPr>
          <a:xfrm>
            <a:off x="1438275" y="3602687"/>
            <a:ext cx="1943100" cy="1219270"/>
          </a:xfrm>
          <a:custGeom>
            <a:avLst/>
            <a:gdLst>
              <a:gd name="connsiteX0" fmla="*/ 0 w 1943100"/>
              <a:gd name="connsiteY0" fmla="*/ 904945 h 1219270"/>
              <a:gd name="connsiteX1" fmla="*/ 257175 w 1943100"/>
              <a:gd name="connsiteY1" fmla="*/ 70 h 1219270"/>
              <a:gd name="connsiteX2" fmla="*/ 790575 w 1943100"/>
              <a:gd name="connsiteY2" fmla="*/ 857320 h 1219270"/>
              <a:gd name="connsiteX3" fmla="*/ 1943100 w 1943100"/>
              <a:gd name="connsiteY3" fmla="*/ 1219270 h 1219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43100" h="1219270">
                <a:moveTo>
                  <a:pt x="0" y="904945"/>
                </a:moveTo>
                <a:cubicBezTo>
                  <a:pt x="62706" y="456476"/>
                  <a:pt x="125413" y="8007"/>
                  <a:pt x="257175" y="70"/>
                </a:cubicBezTo>
                <a:cubicBezTo>
                  <a:pt x="388938" y="-7868"/>
                  <a:pt x="509588" y="654120"/>
                  <a:pt x="790575" y="857320"/>
                </a:cubicBezTo>
                <a:cubicBezTo>
                  <a:pt x="1071563" y="1060520"/>
                  <a:pt x="1507331" y="1139895"/>
                  <a:pt x="1943100" y="1219270"/>
                </a:cubicBezTo>
              </a:path>
            </a:pathLst>
          </a:cu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Forme libre 9"/>
          <p:cNvSpPr/>
          <p:nvPr/>
        </p:nvSpPr>
        <p:spPr>
          <a:xfrm>
            <a:off x="1436786" y="3861047"/>
            <a:ext cx="2335113" cy="942181"/>
          </a:xfrm>
          <a:custGeom>
            <a:avLst/>
            <a:gdLst>
              <a:gd name="connsiteX0" fmla="*/ 0 w 1943100"/>
              <a:gd name="connsiteY0" fmla="*/ 904945 h 1219270"/>
              <a:gd name="connsiteX1" fmla="*/ 257175 w 1943100"/>
              <a:gd name="connsiteY1" fmla="*/ 70 h 1219270"/>
              <a:gd name="connsiteX2" fmla="*/ 790575 w 1943100"/>
              <a:gd name="connsiteY2" fmla="*/ 857320 h 1219270"/>
              <a:gd name="connsiteX3" fmla="*/ 1943100 w 1943100"/>
              <a:gd name="connsiteY3" fmla="*/ 1219270 h 1219270"/>
              <a:gd name="connsiteX0" fmla="*/ 0 w 1447225"/>
              <a:gd name="connsiteY0" fmla="*/ 904945 h 1219270"/>
              <a:gd name="connsiteX1" fmla="*/ 257175 w 1447225"/>
              <a:gd name="connsiteY1" fmla="*/ 70 h 1219270"/>
              <a:gd name="connsiteX2" fmla="*/ 790575 w 1447225"/>
              <a:gd name="connsiteY2" fmla="*/ 857320 h 1219270"/>
              <a:gd name="connsiteX3" fmla="*/ 1447225 w 1447225"/>
              <a:gd name="connsiteY3" fmla="*/ 1219270 h 1219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47225" h="1219270">
                <a:moveTo>
                  <a:pt x="0" y="904945"/>
                </a:moveTo>
                <a:cubicBezTo>
                  <a:pt x="62706" y="456476"/>
                  <a:pt x="125413" y="8007"/>
                  <a:pt x="257175" y="70"/>
                </a:cubicBezTo>
                <a:cubicBezTo>
                  <a:pt x="388938" y="-7868"/>
                  <a:pt x="592233" y="654120"/>
                  <a:pt x="790575" y="857320"/>
                </a:cubicBezTo>
                <a:cubicBezTo>
                  <a:pt x="988917" y="1060520"/>
                  <a:pt x="1011456" y="1139895"/>
                  <a:pt x="1447225" y="1219270"/>
                </a:cubicBezTo>
              </a:path>
            </a:pathLst>
          </a:cu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1" name="Connecteur droit 10"/>
          <p:cNvCxnSpPr/>
          <p:nvPr/>
        </p:nvCxnSpPr>
        <p:spPr>
          <a:xfrm>
            <a:off x="6001883" y="3192641"/>
            <a:ext cx="0" cy="1656184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 flipH="1">
            <a:off x="6001883" y="4848825"/>
            <a:ext cx="2511896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7039115" y="4952211"/>
            <a:ext cx="1489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transmittance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4860032" y="3192641"/>
            <a:ext cx="1141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frequency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4603199" y="2452246"/>
            <a:ext cx="44332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At high understory light, increasing 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the mean </a:t>
            </a:r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can decrease the 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variability</a:t>
            </a:r>
          </a:p>
          <a:p>
            <a:endParaRPr lang="en-US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6" name="Forme libre 15"/>
          <p:cNvSpPr/>
          <p:nvPr/>
        </p:nvSpPr>
        <p:spPr>
          <a:xfrm>
            <a:off x="6350843" y="3649885"/>
            <a:ext cx="1533525" cy="1181596"/>
          </a:xfrm>
          <a:custGeom>
            <a:avLst/>
            <a:gdLst>
              <a:gd name="connsiteX0" fmla="*/ 0 w 1771650"/>
              <a:gd name="connsiteY0" fmla="*/ 1171610 h 1221221"/>
              <a:gd name="connsiteX1" fmla="*/ 409575 w 1771650"/>
              <a:gd name="connsiteY1" fmla="*/ 1038260 h 1221221"/>
              <a:gd name="connsiteX2" fmla="*/ 781050 w 1771650"/>
              <a:gd name="connsiteY2" fmla="*/ 35 h 1221221"/>
              <a:gd name="connsiteX3" fmla="*/ 1209675 w 1771650"/>
              <a:gd name="connsiteY3" fmla="*/ 1076360 h 1221221"/>
              <a:gd name="connsiteX4" fmla="*/ 1771650 w 1771650"/>
              <a:gd name="connsiteY4" fmla="*/ 1181135 h 1221221"/>
              <a:gd name="connsiteX0" fmla="*/ 0 w 1771650"/>
              <a:gd name="connsiteY0" fmla="*/ 1172071 h 1194973"/>
              <a:gd name="connsiteX1" fmla="*/ 409575 w 1771650"/>
              <a:gd name="connsiteY1" fmla="*/ 1038721 h 1194973"/>
              <a:gd name="connsiteX2" fmla="*/ 781050 w 1771650"/>
              <a:gd name="connsiteY2" fmla="*/ 496 h 1194973"/>
              <a:gd name="connsiteX3" fmla="*/ 1152525 w 1771650"/>
              <a:gd name="connsiteY3" fmla="*/ 905371 h 1194973"/>
              <a:gd name="connsiteX4" fmla="*/ 1771650 w 1771650"/>
              <a:gd name="connsiteY4" fmla="*/ 1181596 h 1194973"/>
              <a:gd name="connsiteX0" fmla="*/ 0 w 1771650"/>
              <a:gd name="connsiteY0" fmla="*/ 1172071 h 1194973"/>
              <a:gd name="connsiteX1" fmla="*/ 409575 w 1771650"/>
              <a:gd name="connsiteY1" fmla="*/ 1038721 h 1194973"/>
              <a:gd name="connsiteX2" fmla="*/ 781050 w 1771650"/>
              <a:gd name="connsiteY2" fmla="*/ 496 h 1194973"/>
              <a:gd name="connsiteX3" fmla="*/ 1152525 w 1771650"/>
              <a:gd name="connsiteY3" fmla="*/ 905371 h 1194973"/>
              <a:gd name="connsiteX4" fmla="*/ 1771650 w 1771650"/>
              <a:gd name="connsiteY4" fmla="*/ 1181596 h 1194973"/>
              <a:gd name="connsiteX0" fmla="*/ 0 w 1533525"/>
              <a:gd name="connsiteY0" fmla="*/ 1172071 h 1194973"/>
              <a:gd name="connsiteX1" fmla="*/ 409575 w 1533525"/>
              <a:gd name="connsiteY1" fmla="*/ 1038721 h 1194973"/>
              <a:gd name="connsiteX2" fmla="*/ 781050 w 1533525"/>
              <a:gd name="connsiteY2" fmla="*/ 496 h 1194973"/>
              <a:gd name="connsiteX3" fmla="*/ 1152525 w 1533525"/>
              <a:gd name="connsiteY3" fmla="*/ 905371 h 1194973"/>
              <a:gd name="connsiteX4" fmla="*/ 1533525 w 1533525"/>
              <a:gd name="connsiteY4" fmla="*/ 1181596 h 1194973"/>
              <a:gd name="connsiteX0" fmla="*/ 0 w 1533525"/>
              <a:gd name="connsiteY0" fmla="*/ 1172071 h 1194973"/>
              <a:gd name="connsiteX1" fmla="*/ 409575 w 1533525"/>
              <a:gd name="connsiteY1" fmla="*/ 1038721 h 1194973"/>
              <a:gd name="connsiteX2" fmla="*/ 781050 w 1533525"/>
              <a:gd name="connsiteY2" fmla="*/ 496 h 1194973"/>
              <a:gd name="connsiteX3" fmla="*/ 1152525 w 1533525"/>
              <a:gd name="connsiteY3" fmla="*/ 905371 h 1194973"/>
              <a:gd name="connsiteX4" fmla="*/ 1533525 w 1533525"/>
              <a:gd name="connsiteY4" fmla="*/ 1181596 h 1194973"/>
              <a:gd name="connsiteX0" fmla="*/ 0 w 1533525"/>
              <a:gd name="connsiteY0" fmla="*/ 1172071 h 1181596"/>
              <a:gd name="connsiteX1" fmla="*/ 409575 w 1533525"/>
              <a:gd name="connsiteY1" fmla="*/ 1038721 h 1181596"/>
              <a:gd name="connsiteX2" fmla="*/ 781050 w 1533525"/>
              <a:gd name="connsiteY2" fmla="*/ 496 h 1181596"/>
              <a:gd name="connsiteX3" fmla="*/ 1152525 w 1533525"/>
              <a:gd name="connsiteY3" fmla="*/ 905371 h 1181596"/>
              <a:gd name="connsiteX4" fmla="*/ 1533525 w 1533525"/>
              <a:gd name="connsiteY4" fmla="*/ 1181596 h 1181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3525" h="1181596">
                <a:moveTo>
                  <a:pt x="0" y="1172071"/>
                </a:moveTo>
                <a:cubicBezTo>
                  <a:pt x="215900" y="1164927"/>
                  <a:pt x="279400" y="1233984"/>
                  <a:pt x="409575" y="1038721"/>
                </a:cubicBezTo>
                <a:cubicBezTo>
                  <a:pt x="539750" y="843458"/>
                  <a:pt x="657225" y="22721"/>
                  <a:pt x="781050" y="496"/>
                </a:cubicBezTo>
                <a:cubicBezTo>
                  <a:pt x="904875" y="-21729"/>
                  <a:pt x="1027113" y="708521"/>
                  <a:pt x="1152525" y="905371"/>
                </a:cubicBezTo>
                <a:cubicBezTo>
                  <a:pt x="1277937" y="1102221"/>
                  <a:pt x="1325562" y="1170483"/>
                  <a:pt x="1533525" y="1181596"/>
                </a:cubicBezTo>
              </a:path>
            </a:pathLst>
          </a:cu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orme libre 16"/>
          <p:cNvSpPr/>
          <p:nvPr/>
        </p:nvSpPr>
        <p:spPr>
          <a:xfrm>
            <a:off x="6215203" y="3650370"/>
            <a:ext cx="1647825" cy="1181112"/>
          </a:xfrm>
          <a:custGeom>
            <a:avLst/>
            <a:gdLst>
              <a:gd name="connsiteX0" fmla="*/ 0 w 1771650"/>
              <a:gd name="connsiteY0" fmla="*/ 1171610 h 1221221"/>
              <a:gd name="connsiteX1" fmla="*/ 409575 w 1771650"/>
              <a:gd name="connsiteY1" fmla="*/ 1038260 h 1221221"/>
              <a:gd name="connsiteX2" fmla="*/ 781050 w 1771650"/>
              <a:gd name="connsiteY2" fmla="*/ 35 h 1221221"/>
              <a:gd name="connsiteX3" fmla="*/ 1209675 w 1771650"/>
              <a:gd name="connsiteY3" fmla="*/ 1076360 h 1221221"/>
              <a:gd name="connsiteX4" fmla="*/ 1771650 w 1771650"/>
              <a:gd name="connsiteY4" fmla="*/ 1181135 h 1221221"/>
              <a:gd name="connsiteX0" fmla="*/ 0 w 1771650"/>
              <a:gd name="connsiteY0" fmla="*/ 1172071 h 1194973"/>
              <a:gd name="connsiteX1" fmla="*/ 409575 w 1771650"/>
              <a:gd name="connsiteY1" fmla="*/ 1038721 h 1194973"/>
              <a:gd name="connsiteX2" fmla="*/ 781050 w 1771650"/>
              <a:gd name="connsiteY2" fmla="*/ 496 h 1194973"/>
              <a:gd name="connsiteX3" fmla="*/ 1152525 w 1771650"/>
              <a:gd name="connsiteY3" fmla="*/ 905371 h 1194973"/>
              <a:gd name="connsiteX4" fmla="*/ 1771650 w 1771650"/>
              <a:gd name="connsiteY4" fmla="*/ 1181596 h 1194973"/>
              <a:gd name="connsiteX0" fmla="*/ 0 w 1771650"/>
              <a:gd name="connsiteY0" fmla="*/ 1172071 h 1194973"/>
              <a:gd name="connsiteX1" fmla="*/ 409575 w 1771650"/>
              <a:gd name="connsiteY1" fmla="*/ 1038721 h 1194973"/>
              <a:gd name="connsiteX2" fmla="*/ 781050 w 1771650"/>
              <a:gd name="connsiteY2" fmla="*/ 496 h 1194973"/>
              <a:gd name="connsiteX3" fmla="*/ 1152525 w 1771650"/>
              <a:gd name="connsiteY3" fmla="*/ 905371 h 1194973"/>
              <a:gd name="connsiteX4" fmla="*/ 1771650 w 1771650"/>
              <a:gd name="connsiteY4" fmla="*/ 1181596 h 1194973"/>
              <a:gd name="connsiteX0" fmla="*/ 0 w 1533525"/>
              <a:gd name="connsiteY0" fmla="*/ 1172071 h 1194973"/>
              <a:gd name="connsiteX1" fmla="*/ 409575 w 1533525"/>
              <a:gd name="connsiteY1" fmla="*/ 1038721 h 1194973"/>
              <a:gd name="connsiteX2" fmla="*/ 781050 w 1533525"/>
              <a:gd name="connsiteY2" fmla="*/ 496 h 1194973"/>
              <a:gd name="connsiteX3" fmla="*/ 1152525 w 1533525"/>
              <a:gd name="connsiteY3" fmla="*/ 905371 h 1194973"/>
              <a:gd name="connsiteX4" fmla="*/ 1533525 w 1533525"/>
              <a:gd name="connsiteY4" fmla="*/ 1181596 h 1194973"/>
              <a:gd name="connsiteX0" fmla="*/ 0 w 1533525"/>
              <a:gd name="connsiteY0" fmla="*/ 1172071 h 1194973"/>
              <a:gd name="connsiteX1" fmla="*/ 409575 w 1533525"/>
              <a:gd name="connsiteY1" fmla="*/ 1038721 h 1194973"/>
              <a:gd name="connsiteX2" fmla="*/ 781050 w 1533525"/>
              <a:gd name="connsiteY2" fmla="*/ 496 h 1194973"/>
              <a:gd name="connsiteX3" fmla="*/ 1152525 w 1533525"/>
              <a:gd name="connsiteY3" fmla="*/ 905371 h 1194973"/>
              <a:gd name="connsiteX4" fmla="*/ 1533525 w 1533525"/>
              <a:gd name="connsiteY4" fmla="*/ 1181596 h 1194973"/>
              <a:gd name="connsiteX0" fmla="*/ 0 w 1533525"/>
              <a:gd name="connsiteY0" fmla="*/ 1172071 h 1181596"/>
              <a:gd name="connsiteX1" fmla="*/ 409575 w 1533525"/>
              <a:gd name="connsiteY1" fmla="*/ 1038721 h 1181596"/>
              <a:gd name="connsiteX2" fmla="*/ 781050 w 1533525"/>
              <a:gd name="connsiteY2" fmla="*/ 496 h 1181596"/>
              <a:gd name="connsiteX3" fmla="*/ 1152525 w 1533525"/>
              <a:gd name="connsiteY3" fmla="*/ 905371 h 1181596"/>
              <a:gd name="connsiteX4" fmla="*/ 1533525 w 1533525"/>
              <a:gd name="connsiteY4" fmla="*/ 1181596 h 1181596"/>
              <a:gd name="connsiteX0" fmla="*/ 0 w 1838325"/>
              <a:gd name="connsiteY0" fmla="*/ 1172071 h 1181596"/>
              <a:gd name="connsiteX1" fmla="*/ 409575 w 1838325"/>
              <a:gd name="connsiteY1" fmla="*/ 1038721 h 1181596"/>
              <a:gd name="connsiteX2" fmla="*/ 781050 w 1838325"/>
              <a:gd name="connsiteY2" fmla="*/ 496 h 1181596"/>
              <a:gd name="connsiteX3" fmla="*/ 1152525 w 1838325"/>
              <a:gd name="connsiteY3" fmla="*/ 905371 h 1181596"/>
              <a:gd name="connsiteX4" fmla="*/ 1838325 w 1838325"/>
              <a:gd name="connsiteY4" fmla="*/ 1181596 h 1181596"/>
              <a:gd name="connsiteX0" fmla="*/ 0 w 1838325"/>
              <a:gd name="connsiteY0" fmla="*/ 1172327 h 1181852"/>
              <a:gd name="connsiteX1" fmla="*/ 409575 w 1838325"/>
              <a:gd name="connsiteY1" fmla="*/ 1038977 h 1181852"/>
              <a:gd name="connsiteX2" fmla="*/ 781050 w 1838325"/>
              <a:gd name="connsiteY2" fmla="*/ 752 h 1181852"/>
              <a:gd name="connsiteX3" fmla="*/ 1209675 w 1838325"/>
              <a:gd name="connsiteY3" fmla="*/ 877052 h 1181852"/>
              <a:gd name="connsiteX4" fmla="*/ 1838325 w 1838325"/>
              <a:gd name="connsiteY4" fmla="*/ 1181852 h 1181852"/>
              <a:gd name="connsiteX0" fmla="*/ 0 w 1838325"/>
              <a:gd name="connsiteY0" fmla="*/ 1171708 h 1181233"/>
              <a:gd name="connsiteX1" fmla="*/ 285750 w 1838325"/>
              <a:gd name="connsiteY1" fmla="*/ 943108 h 1181233"/>
              <a:gd name="connsiteX2" fmla="*/ 781050 w 1838325"/>
              <a:gd name="connsiteY2" fmla="*/ 133 h 1181233"/>
              <a:gd name="connsiteX3" fmla="*/ 1209675 w 1838325"/>
              <a:gd name="connsiteY3" fmla="*/ 876433 h 1181233"/>
              <a:gd name="connsiteX4" fmla="*/ 1838325 w 1838325"/>
              <a:gd name="connsiteY4" fmla="*/ 1181233 h 1181233"/>
              <a:gd name="connsiteX0" fmla="*/ 0 w 1647825"/>
              <a:gd name="connsiteY0" fmla="*/ 1181233 h 1181233"/>
              <a:gd name="connsiteX1" fmla="*/ 95250 w 1647825"/>
              <a:gd name="connsiteY1" fmla="*/ 943108 h 1181233"/>
              <a:gd name="connsiteX2" fmla="*/ 590550 w 1647825"/>
              <a:gd name="connsiteY2" fmla="*/ 133 h 1181233"/>
              <a:gd name="connsiteX3" fmla="*/ 1019175 w 1647825"/>
              <a:gd name="connsiteY3" fmla="*/ 876433 h 1181233"/>
              <a:gd name="connsiteX4" fmla="*/ 1647825 w 1647825"/>
              <a:gd name="connsiteY4" fmla="*/ 1181233 h 1181233"/>
              <a:gd name="connsiteX0" fmla="*/ 0 w 1647825"/>
              <a:gd name="connsiteY0" fmla="*/ 1181112 h 1181112"/>
              <a:gd name="connsiteX1" fmla="*/ 295275 w 1647825"/>
              <a:gd name="connsiteY1" fmla="*/ 895362 h 1181112"/>
              <a:gd name="connsiteX2" fmla="*/ 590550 w 1647825"/>
              <a:gd name="connsiteY2" fmla="*/ 12 h 1181112"/>
              <a:gd name="connsiteX3" fmla="*/ 1019175 w 1647825"/>
              <a:gd name="connsiteY3" fmla="*/ 876312 h 1181112"/>
              <a:gd name="connsiteX4" fmla="*/ 1647825 w 1647825"/>
              <a:gd name="connsiteY4" fmla="*/ 1181112 h 1181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7825" h="1181112">
                <a:moveTo>
                  <a:pt x="0" y="1181112"/>
                </a:moveTo>
                <a:cubicBezTo>
                  <a:pt x="215900" y="1173968"/>
                  <a:pt x="196850" y="1092212"/>
                  <a:pt x="295275" y="895362"/>
                </a:cubicBezTo>
                <a:cubicBezTo>
                  <a:pt x="393700" y="698512"/>
                  <a:pt x="469900" y="3187"/>
                  <a:pt x="590550" y="12"/>
                </a:cubicBezTo>
                <a:cubicBezTo>
                  <a:pt x="711200" y="-3163"/>
                  <a:pt x="842962" y="679462"/>
                  <a:pt x="1019175" y="876312"/>
                </a:cubicBezTo>
                <a:cubicBezTo>
                  <a:pt x="1195388" y="1073162"/>
                  <a:pt x="1439862" y="1169999"/>
                  <a:pt x="1647825" y="1181112"/>
                </a:cubicBezTo>
              </a:path>
            </a:pathLst>
          </a:cu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242699" y="1340768"/>
            <a:ext cx="8784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Explanations for the non-linear relationships between the mean and the variability of light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798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Regeneration &amp; Heterogeneity</a:t>
            </a:r>
            <a:endParaRPr lang="en-US" dirty="0"/>
          </a:p>
        </p:txBody>
      </p:sp>
      <p:sp>
        <p:nvSpPr>
          <p:cNvPr id="122" name="ZoneTexte 121"/>
          <p:cNvSpPr txBox="1"/>
          <p:nvPr/>
        </p:nvSpPr>
        <p:spPr>
          <a:xfrm>
            <a:off x="325736" y="1196752"/>
            <a:ext cx="83507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Maintaining uneven-aged forests requires: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Continuous regeneration of various tree species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Sufficient spatial and temporal variability in understory light conditions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Shade tolerant species will develop where/when light levels are low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Less shade-tolerant might develop where/when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light levels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are higher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924944"/>
            <a:ext cx="5616624" cy="3730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24224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Understory light : mean transmittance</a:t>
            </a:r>
            <a:endParaRPr lang="en-US" dirty="0"/>
          </a:p>
        </p:txBody>
      </p:sp>
      <p:grpSp>
        <p:nvGrpSpPr>
          <p:cNvPr id="5" name="Groupe 4"/>
          <p:cNvGrpSpPr/>
          <p:nvPr/>
        </p:nvGrpSpPr>
        <p:grpSpPr>
          <a:xfrm>
            <a:off x="1475656" y="2996952"/>
            <a:ext cx="6442099" cy="3790960"/>
            <a:chOff x="1475656" y="2996952"/>
            <a:chExt cx="6442099" cy="3790960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5656" y="2996952"/>
              <a:ext cx="6442099" cy="3790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ZoneTexte 2"/>
            <p:cNvSpPr txBox="1"/>
            <p:nvPr/>
          </p:nvSpPr>
          <p:spPr>
            <a:xfrm>
              <a:off x="2987824" y="3030289"/>
              <a:ext cx="49299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err="1" smtClean="0"/>
                <a:t>Sonohat</a:t>
              </a:r>
              <a:r>
                <a:rPr lang="en-US" sz="1200" b="1" dirty="0" smtClean="0"/>
                <a:t> et al. 2004</a:t>
              </a:r>
              <a:r>
                <a:rPr lang="en-US" sz="1200" b="1" dirty="0"/>
                <a:t>. </a:t>
              </a:r>
              <a:r>
                <a:rPr lang="en-US" sz="1200" dirty="0"/>
                <a:t>Predicting solar radiation transmittance in the understory of even-aged coniferous stands in temperate forests. </a:t>
              </a:r>
              <a:endParaRPr lang="en-US" sz="1200" dirty="0" smtClean="0"/>
            </a:p>
            <a:p>
              <a:r>
                <a:rPr lang="en-US" sz="1200" dirty="0" smtClean="0"/>
                <a:t>Annals </a:t>
              </a:r>
              <a:r>
                <a:rPr lang="en-US" sz="1200" dirty="0"/>
                <a:t>of Forest Science 61:629-641.</a:t>
              </a:r>
            </a:p>
          </p:txBody>
        </p:sp>
      </p:grpSp>
      <p:sp>
        <p:nvSpPr>
          <p:cNvPr id="6" name="ZoneTexte 5"/>
          <p:cNvSpPr txBox="1"/>
          <p:nvPr/>
        </p:nvSpPr>
        <p:spPr>
          <a:xfrm>
            <a:off x="297260" y="1627822"/>
            <a:ext cx="835072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Light transmittance non-linearly decreases with stand basal area or density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+ effect of species composition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+ effect of the spatial structure (abundance and size of gaps)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+ effect of vertical stand structure</a:t>
            </a:r>
          </a:p>
          <a:p>
            <a:endParaRPr lang="en-US" sz="1600" dirty="0">
              <a:solidFill>
                <a:schemeClr val="bg1">
                  <a:lumMod val="75000"/>
                </a:schemeClr>
              </a:solidFill>
            </a:endParaRPr>
          </a:p>
          <a:p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ZoneTexte 3"/>
              <p:cNvSpPr txBox="1"/>
              <p:nvPr/>
            </p:nvSpPr>
            <p:spPr>
              <a:xfrm>
                <a:off x="302816" y="980728"/>
                <a:ext cx="8566744" cy="666849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/>
                        </a:rPr>
                        <m:t>𝑇𝑟𝑎𝑛𝑠𝑚𝑖𝑡𝑡𝑎𝑛𝑐𝑒</m:t>
                      </m:r>
                      <m:r>
                        <a:rPr lang="fr-FR" b="0" i="1" smtClean="0">
                          <a:latin typeface="Cambria Math"/>
                        </a:rPr>
                        <m:t> </m:t>
                      </m:r>
                      <m:d>
                        <m:dPr>
                          <m:ctrlPr>
                            <a:rPr lang="fr-FR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latin typeface="Cambria Math"/>
                            </a:rPr>
                            <m:t>%</m:t>
                          </m:r>
                        </m:e>
                      </m:d>
                      <m:r>
                        <a:rPr lang="fr-FR" b="0" i="1" smtClean="0">
                          <a:latin typeface="Cambria Math"/>
                        </a:rPr>
                        <m:t>=  </m:t>
                      </m:r>
                      <m:f>
                        <m:fPr>
                          <m:ctrlPr>
                            <a:rPr lang="fr-FR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/>
                            </a:rPr>
                            <m:t>𝐵𝑒𝑙𝑜𝑤</m:t>
                          </m:r>
                          <m:r>
                            <a:rPr lang="fr-FR" b="0" i="1" smtClean="0">
                              <a:latin typeface="Cambria Math"/>
                            </a:rPr>
                            <m:t> </m:t>
                          </m:r>
                          <m:r>
                            <a:rPr lang="fr-FR" b="0" i="1" smtClean="0">
                              <a:latin typeface="Cambria Math"/>
                            </a:rPr>
                            <m:t>𝑐𝑎𝑛𝑜𝑝𝑦</m:t>
                          </m:r>
                          <m:r>
                            <a:rPr lang="fr-FR" b="0" i="1" smtClean="0">
                              <a:latin typeface="Cambria Math"/>
                            </a:rPr>
                            <m:t> </m:t>
                          </m:r>
                          <m:r>
                            <a:rPr lang="fr-FR" b="0" i="1" smtClean="0">
                              <a:latin typeface="Cambria Math"/>
                            </a:rPr>
                            <m:t>𝑙𝑖𝑔h𝑡</m:t>
                          </m:r>
                        </m:num>
                        <m:den>
                          <m:r>
                            <a:rPr lang="fr-FR" b="0" i="1" smtClean="0">
                              <a:latin typeface="Cambria Math"/>
                            </a:rPr>
                            <m:t>𝐴𝑏𝑜𝑣𝑒</m:t>
                          </m:r>
                          <m:r>
                            <a:rPr lang="fr-FR" b="0" i="1" smtClean="0">
                              <a:latin typeface="Cambria Math"/>
                            </a:rPr>
                            <m:t> </m:t>
                          </m:r>
                          <m:r>
                            <a:rPr lang="fr-FR" b="0" i="1" smtClean="0">
                              <a:latin typeface="Cambria Math"/>
                            </a:rPr>
                            <m:t>𝑐𝑎𝑛𝑜𝑝𝑦</m:t>
                          </m:r>
                          <m:r>
                            <a:rPr lang="fr-FR" b="0" i="1" smtClean="0">
                              <a:latin typeface="Cambria Math"/>
                            </a:rPr>
                            <m:t> </m:t>
                          </m:r>
                          <m:r>
                            <a:rPr lang="fr-FR" b="0" i="1" smtClean="0">
                              <a:latin typeface="Cambria Math"/>
                            </a:rPr>
                            <m:t>𝑙𝑖𝑔h𝑡</m:t>
                          </m:r>
                        </m:den>
                      </m:f>
                      <m:r>
                        <a:rPr lang="fr-FR" b="0" i="1" smtClean="0">
                          <a:latin typeface="Cambria Math"/>
                        </a:rPr>
                        <m:t> </m:t>
                      </m:r>
                      <m:r>
                        <a:rPr lang="fr-FR" b="0" i="1" smtClean="0">
                          <a:latin typeface="Cambria Math"/>
                          <a:ea typeface="Cambria Math"/>
                        </a:rPr>
                        <m:t>≈ </m:t>
                      </m:r>
                      <m:sSup>
                        <m:sSupPr>
                          <m:ctrlPr>
                            <a:rPr lang="fr-FR" b="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latin typeface="Cambria Math"/>
                              <a:ea typeface="Cambria Math"/>
                            </a:rPr>
                            <m:t>(</m:t>
                          </m:r>
                          <m:r>
                            <a:rPr lang="fr-FR" b="0" i="1" smtClean="0">
                              <a:latin typeface="Cambria Math"/>
                              <a:ea typeface="Cambria Math"/>
                            </a:rPr>
                            <m:t>𝑐𝑎𝑛𝑜𝑝𝑦</m:t>
                          </m:r>
                          <m:r>
                            <a:rPr lang="fr-FR" b="0" i="1" smtClean="0">
                              <a:latin typeface="Cambria Math"/>
                              <a:ea typeface="Cambria Math"/>
                            </a:rPr>
                            <m:t> </m:t>
                          </m:r>
                          <m:r>
                            <a:rPr lang="fr-FR" b="0" i="1" smtClean="0">
                              <a:latin typeface="Cambria Math"/>
                              <a:ea typeface="Cambria Math"/>
                            </a:rPr>
                            <m:t>𝑙𝑖𝑔h𝑡</m:t>
                          </m:r>
                          <m:r>
                            <a:rPr lang="fr-FR" b="0" i="1" smtClean="0">
                              <a:latin typeface="Cambria Math"/>
                              <a:ea typeface="Cambria Math"/>
                            </a:rPr>
                            <m:t> </m:t>
                          </m:r>
                          <m:r>
                            <a:rPr lang="fr-FR" b="0" i="1" smtClean="0">
                              <a:latin typeface="Cambria Math"/>
                              <a:ea typeface="Cambria Math"/>
                            </a:rPr>
                            <m:t>𝑐𝑎𝑝𝑡𝑢𝑟𝑒</m:t>
                          </m:r>
                          <m:r>
                            <a:rPr lang="fr-FR" b="0" i="1" smtClean="0">
                              <a:latin typeface="Cambria Math"/>
                              <a:ea typeface="Cambria Math"/>
                            </a:rPr>
                            <m:t>)</m:t>
                          </m:r>
                        </m:e>
                        <m:sup>
                          <m:r>
                            <a:rPr lang="fr-FR" b="0" i="1" smtClean="0">
                              <a:latin typeface="Cambria Math"/>
                              <a:ea typeface="Cambria Math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4" name="ZoneText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816" y="980728"/>
                <a:ext cx="8566744" cy="66684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13879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Understory light : transmittance variability</a:t>
            </a:r>
            <a:endParaRPr lang="en-US" dirty="0"/>
          </a:p>
        </p:txBody>
      </p:sp>
      <p:sp>
        <p:nvSpPr>
          <p:cNvPr id="12" name="ZoneTexte 11"/>
          <p:cNvSpPr txBox="1"/>
          <p:nvPr/>
        </p:nvSpPr>
        <p:spPr>
          <a:xfrm>
            <a:off x="325736" y="1196752"/>
            <a:ext cx="835072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Spatial variability of understory light depends on the spatial distribution of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</a:rPr>
              <a:t>overstory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 trees (gap creation) </a:t>
            </a:r>
            <a:endParaRPr lang="en-US" sz="1600" dirty="0">
              <a:solidFill>
                <a:schemeClr val="bg1">
                  <a:lumMod val="75000"/>
                </a:schemeClr>
              </a:solidFill>
            </a:endParaRPr>
          </a:p>
          <a:p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  <a:p>
            <a:endParaRPr lang="en-US" sz="2000" dirty="0" smtClean="0">
              <a:solidFill>
                <a:schemeClr val="bg1">
                  <a:lumMod val="75000"/>
                </a:schemeClr>
              </a:solidFill>
            </a:endParaRPr>
          </a:p>
          <a:p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  <a:p>
            <a:endParaRPr lang="en-US" sz="2000" dirty="0" smtClean="0">
              <a:solidFill>
                <a:schemeClr val="bg1">
                  <a:lumMod val="75000"/>
                </a:schemeClr>
              </a:solidFill>
            </a:endParaRPr>
          </a:p>
          <a:p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  <a:p>
            <a:endParaRPr lang="en-US" sz="2000" dirty="0" smtClean="0">
              <a:solidFill>
                <a:schemeClr val="bg1">
                  <a:lumMod val="75000"/>
                </a:schemeClr>
              </a:solidFill>
            </a:endParaRPr>
          </a:p>
          <a:p>
            <a:endParaRPr lang="en-US" sz="2000" dirty="0" smtClean="0">
              <a:solidFill>
                <a:schemeClr val="bg1">
                  <a:lumMod val="75000"/>
                </a:schemeClr>
              </a:solidFill>
            </a:endParaRPr>
          </a:p>
          <a:p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  <a:p>
            <a:endParaRPr lang="en-US" sz="2000" dirty="0" smtClean="0">
              <a:solidFill>
                <a:schemeClr val="bg1">
                  <a:lumMod val="75000"/>
                </a:schemeClr>
              </a:solidFill>
            </a:endParaRPr>
          </a:p>
          <a:p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  <a:p>
            <a:endParaRPr lang="en-US" sz="2000" dirty="0" smtClean="0">
              <a:solidFill>
                <a:schemeClr val="bg1">
                  <a:lumMod val="75000"/>
                </a:schemeClr>
              </a:solidFill>
            </a:endParaRPr>
          </a:p>
          <a:p>
            <a:endParaRPr lang="en-US" sz="200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As a general rule: the greater the canopy openings, the greater the mean and the range of understory light levels 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(</a:t>
            </a:r>
            <a:r>
              <a:rPr lang="en-US" sz="1600" dirty="0" err="1" smtClean="0">
                <a:solidFill>
                  <a:schemeClr val="bg1">
                    <a:lumMod val="75000"/>
                  </a:schemeClr>
                </a:solidFill>
              </a:rPr>
              <a:t>Canham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  </a:t>
            </a:r>
            <a:r>
              <a:rPr lang="en-US" sz="1600" i="1" dirty="0" smtClean="0">
                <a:solidFill>
                  <a:schemeClr val="bg1">
                    <a:lumMod val="75000"/>
                  </a:schemeClr>
                </a:solidFill>
              </a:rPr>
              <a:t>et al.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 1990)</a:t>
            </a:r>
            <a:endParaRPr lang="en-US" sz="16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081" y="2114630"/>
            <a:ext cx="4651151" cy="3186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4716016" y="2129850"/>
            <a:ext cx="194421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dirty="0" err="1" smtClean="0"/>
              <a:t>Beaudet</a:t>
            </a:r>
            <a:r>
              <a:rPr lang="en-US" sz="1100" b="1" dirty="0" smtClean="0"/>
              <a:t>  </a:t>
            </a:r>
            <a:r>
              <a:rPr lang="en-US" sz="1100" b="1" i="1" dirty="0" smtClean="0"/>
              <a:t>et al. </a:t>
            </a:r>
            <a:r>
              <a:rPr lang="en-US" sz="1100" b="1" dirty="0" smtClean="0"/>
              <a:t>2011</a:t>
            </a:r>
            <a:r>
              <a:rPr lang="en-US" sz="1100" dirty="0"/>
              <a:t>. </a:t>
            </a:r>
            <a:r>
              <a:rPr lang="en-US" sz="1100" dirty="0" smtClean="0"/>
              <a:t>Forest </a:t>
            </a:r>
            <a:r>
              <a:rPr lang="en-US" sz="1100" dirty="0"/>
              <a:t>Ecology and Management 261:84-94.</a:t>
            </a:r>
          </a:p>
        </p:txBody>
      </p:sp>
    </p:spTree>
    <p:extLst>
      <p:ext uri="{BB962C8B-B14F-4D97-AF65-F5344CB8AC3E}">
        <p14:creationId xmlns:p14="http://schemas.microsoft.com/office/powerpoint/2010/main" val="2590287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Hypotheses</a:t>
            </a:r>
            <a:endParaRPr lang="en-US" dirty="0"/>
          </a:p>
        </p:txBody>
      </p:sp>
      <p:cxnSp>
        <p:nvCxnSpPr>
          <p:cNvPr id="4" name="Connecteur droit 3"/>
          <p:cNvCxnSpPr/>
          <p:nvPr/>
        </p:nvCxnSpPr>
        <p:spPr>
          <a:xfrm>
            <a:off x="2969489" y="2924944"/>
            <a:ext cx="0" cy="1656184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 flipH="1">
            <a:off x="2969489" y="4581128"/>
            <a:ext cx="2511896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 flipV="1">
            <a:off x="3185513" y="3212976"/>
            <a:ext cx="1800200" cy="1224136"/>
          </a:xfrm>
          <a:prstGeom prst="straightConnector1">
            <a:avLst/>
          </a:prstGeom>
          <a:ln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3473545" y="4612124"/>
            <a:ext cx="44108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Forest heterogeneity</a:t>
            </a:r>
          </a:p>
          <a:p>
            <a:r>
              <a:rPr lang="en-US" dirty="0" smtClean="0">
                <a:solidFill>
                  <a:schemeClr val="accent6"/>
                </a:solidFill>
              </a:rPr>
              <a:t>= structural and compositional heterogeneity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683568" y="2924944"/>
            <a:ext cx="22406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Light capture </a:t>
            </a:r>
          </a:p>
          <a:p>
            <a:r>
              <a:rPr lang="en-US" dirty="0" smtClean="0">
                <a:solidFill>
                  <a:schemeClr val="accent6"/>
                </a:solidFill>
              </a:rPr>
              <a:t>by the </a:t>
            </a:r>
            <a:r>
              <a:rPr lang="en-US" dirty="0" err="1" smtClean="0">
                <a:solidFill>
                  <a:schemeClr val="accent6"/>
                </a:solidFill>
              </a:rPr>
              <a:t>overstory</a:t>
            </a:r>
            <a:r>
              <a:rPr lang="en-US" dirty="0" smtClean="0">
                <a:solidFill>
                  <a:schemeClr val="accent6"/>
                </a:solidFill>
              </a:rPr>
              <a:t> trees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583682" y="1412776"/>
            <a:ext cx="59825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Stands </a:t>
            </a:r>
            <a:r>
              <a:rPr lang="en-US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composed of trees of multiple species </a:t>
            </a:r>
            <a:endParaRPr lang="en-US" sz="2400" b="1" dirty="0" smtClean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en-US" sz="24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and </a:t>
            </a:r>
            <a:r>
              <a:rPr lang="en-US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multiple </a:t>
            </a:r>
            <a:r>
              <a:rPr lang="en-US" sz="24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sizes intercept </a:t>
            </a:r>
            <a:r>
              <a:rPr lang="en-US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more </a:t>
            </a:r>
            <a:r>
              <a:rPr lang="en-US" sz="24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light ?</a:t>
            </a:r>
            <a:endParaRPr lang="en-US" sz="24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5481385" y="2924944"/>
            <a:ext cx="18274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Light transmitted</a:t>
            </a:r>
          </a:p>
          <a:p>
            <a: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t</a:t>
            </a:r>
            <a:r>
              <a:rPr lang="en-US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o the understory</a:t>
            </a:r>
          </a:p>
        </p:txBody>
      </p:sp>
      <p:cxnSp>
        <p:nvCxnSpPr>
          <p:cNvPr id="19" name="Connecteur droit avec flèche 18"/>
          <p:cNvCxnSpPr/>
          <p:nvPr/>
        </p:nvCxnSpPr>
        <p:spPr>
          <a:xfrm>
            <a:off x="3203848" y="3212976"/>
            <a:ext cx="1800200" cy="1224136"/>
          </a:xfrm>
          <a:prstGeom prst="straightConnector1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742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Hypotheses</a:t>
            </a:r>
            <a:endParaRPr lang="en-US" dirty="0"/>
          </a:p>
        </p:txBody>
      </p:sp>
      <p:sp>
        <p:nvSpPr>
          <p:cNvPr id="10" name="ZoneTexte 9"/>
          <p:cNvSpPr txBox="1"/>
          <p:nvPr/>
        </p:nvSpPr>
        <p:spPr>
          <a:xfrm>
            <a:off x="181507" y="1412776"/>
            <a:ext cx="87868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The variability of understory light conditions is greater</a:t>
            </a:r>
          </a:p>
          <a:p>
            <a:pPr algn="ctr"/>
            <a:r>
              <a:rPr lang="en-US" sz="24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in stands </a:t>
            </a:r>
            <a:r>
              <a:rPr lang="en-US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composed of trees of multiple species and multiple </a:t>
            </a:r>
            <a:r>
              <a:rPr lang="en-US" sz="24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sizes</a:t>
            </a:r>
            <a:endParaRPr lang="en-US" sz="24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651054" y="5085184"/>
            <a:ext cx="21022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chemeClr val="accent6"/>
                </a:solidFill>
              </a:rPr>
              <a:t>Spatial variability of</a:t>
            </a:r>
          </a:p>
          <a:p>
            <a:pPr algn="r"/>
            <a:r>
              <a:rPr lang="en-US" dirty="0" smtClean="0">
                <a:solidFill>
                  <a:schemeClr val="accent6"/>
                </a:solidFill>
              </a:rPr>
              <a:t>Understory light</a:t>
            </a:r>
          </a:p>
          <a:p>
            <a:pPr algn="r"/>
            <a:r>
              <a:rPr lang="en-US" dirty="0" smtClean="0">
                <a:solidFill>
                  <a:schemeClr val="accent6"/>
                </a:solidFill>
              </a:rPr>
              <a:t>(transmittance)</a:t>
            </a:r>
            <a:endParaRPr lang="en-US" dirty="0">
              <a:solidFill>
                <a:schemeClr val="accent6"/>
              </a:solidFill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2956068"/>
            <a:ext cx="5416152" cy="3428470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>
            <a:off x="2915816" y="2492896"/>
            <a:ext cx="2147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Homogeneous forest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5868144" y="2492896"/>
            <a:ext cx="2221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Heterogeneous forest</a:t>
            </a:r>
            <a:endParaRPr lang="en-US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977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Material and Methods</a:t>
            </a:r>
            <a:endParaRPr lang="en-US" dirty="0"/>
          </a:p>
        </p:txBody>
      </p:sp>
      <p:sp>
        <p:nvSpPr>
          <p:cNvPr id="3" name="ZoneTexte 2"/>
          <p:cNvSpPr txBox="1"/>
          <p:nvPr/>
        </p:nvSpPr>
        <p:spPr>
          <a:xfrm>
            <a:off x="251520" y="1220755"/>
            <a:ext cx="8568952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Modeling virtual forests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4 Study species : European Beech (Fagus sylvatica L.), Sessile oak (</a:t>
            </a:r>
            <a:r>
              <a:rPr lang="en-US" sz="2000" i="1" dirty="0" err="1" smtClean="0">
                <a:solidFill>
                  <a:schemeClr val="bg1">
                    <a:lumMod val="75000"/>
                  </a:schemeClr>
                </a:solidFill>
              </a:rPr>
              <a:t>Quercus</a:t>
            </a:r>
            <a:r>
              <a:rPr lang="en-US" sz="2000" i="1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2000" i="1" dirty="0" err="1" smtClean="0">
                <a:solidFill>
                  <a:schemeClr val="bg1">
                    <a:lumMod val="75000"/>
                  </a:schemeClr>
                </a:solidFill>
              </a:rPr>
              <a:t>petrara</a:t>
            </a:r>
            <a:r>
              <a:rPr lang="en-US" sz="2000" i="1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(Matt.) </a:t>
            </a:r>
            <a:r>
              <a:rPr lang="en-US" sz="2000" dirty="0" err="1" smtClean="0">
                <a:solidFill>
                  <a:schemeClr val="bg1">
                    <a:lumMod val="75000"/>
                  </a:schemeClr>
                </a:solidFill>
              </a:rPr>
              <a:t>Liebl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.), Mountain pine (</a:t>
            </a:r>
            <a:r>
              <a:rPr lang="en-US" sz="2000" i="1" dirty="0" err="1" smtClean="0">
                <a:solidFill>
                  <a:schemeClr val="bg1">
                    <a:lumMod val="75000"/>
                  </a:schemeClr>
                </a:solidFill>
              </a:rPr>
              <a:t>Pinus</a:t>
            </a:r>
            <a:r>
              <a:rPr lang="en-US" sz="2000" i="1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2000" i="1" dirty="0" err="1" smtClean="0">
                <a:solidFill>
                  <a:schemeClr val="bg1">
                    <a:lumMod val="75000"/>
                  </a:schemeClr>
                </a:solidFill>
              </a:rPr>
              <a:t>uncinata</a:t>
            </a:r>
            <a:r>
              <a:rPr lang="en-US" sz="2000" i="1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Ram ex. DC), Silver fir (</a:t>
            </a:r>
            <a:r>
              <a:rPr lang="en-US" sz="2000" i="1" dirty="0" err="1" smtClean="0">
                <a:solidFill>
                  <a:schemeClr val="bg1">
                    <a:lumMod val="75000"/>
                  </a:schemeClr>
                </a:solidFill>
              </a:rPr>
              <a:t>Abies</a:t>
            </a:r>
            <a:r>
              <a:rPr lang="en-US" sz="2000" i="1" dirty="0" smtClean="0">
                <a:solidFill>
                  <a:schemeClr val="bg1">
                    <a:lumMod val="75000"/>
                  </a:schemeClr>
                </a:solidFill>
              </a:rPr>
              <a:t> alba 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Mill.)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 smtClean="0">
                <a:solidFill>
                  <a:schemeClr val="bg1">
                    <a:lumMod val="75000"/>
                  </a:schemeClr>
                </a:solidFill>
              </a:rPr>
              <a:t>Allometric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 relationships (tree height, crown size, crown height) fitted by two previous studies carried out in the Belgian Ardennes (50°N; 5°E) and in the Spanish Pyrenees (42°N; 1°E)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grpSp>
        <p:nvGrpSpPr>
          <p:cNvPr id="10" name="Groupe 9"/>
          <p:cNvGrpSpPr/>
          <p:nvPr/>
        </p:nvGrpSpPr>
        <p:grpSpPr>
          <a:xfrm>
            <a:off x="1763688" y="3429000"/>
            <a:ext cx="5688632" cy="3384376"/>
            <a:chOff x="1763688" y="3356992"/>
            <a:chExt cx="5688632" cy="3384376"/>
          </a:xfrm>
        </p:grpSpPr>
        <p:sp>
          <p:nvSpPr>
            <p:cNvPr id="7" name="Rectangle 6"/>
            <p:cNvSpPr/>
            <p:nvPr/>
          </p:nvSpPr>
          <p:spPr>
            <a:xfrm>
              <a:off x="1763688" y="3356992"/>
              <a:ext cx="5688632" cy="338437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6" name="Image 5" descr="D:\Data_G\currentProject\lightAndStructure\allometry.png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2929" y="3356992"/>
              <a:ext cx="5266134" cy="26330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ZoneTexte 8"/>
            <p:cNvSpPr txBox="1"/>
            <p:nvPr/>
          </p:nvSpPr>
          <p:spPr>
            <a:xfrm>
              <a:off x="1781472" y="6146140"/>
              <a:ext cx="56708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b="1" dirty="0" err="1" smtClean="0"/>
                <a:t>Ameztegui</a:t>
              </a:r>
              <a:r>
                <a:rPr lang="en-US" sz="1400" b="1" dirty="0" smtClean="0"/>
                <a:t> </a:t>
              </a:r>
              <a:r>
                <a:rPr lang="en-US" sz="1400" b="1" i="1" dirty="0" smtClean="0"/>
                <a:t>et al.</a:t>
              </a:r>
              <a:r>
                <a:rPr lang="en-US" sz="1400" b="1" dirty="0" smtClean="0"/>
                <a:t> 2012</a:t>
              </a:r>
              <a:r>
                <a:rPr lang="en-US" sz="1400" dirty="0" smtClean="0"/>
                <a:t>. Forest Ecology and Management 276:52-61.</a:t>
              </a:r>
            </a:p>
            <a:p>
              <a:pPr algn="r"/>
              <a:r>
                <a:rPr lang="en-US" sz="1400" b="1" dirty="0" err="1" smtClean="0"/>
                <a:t>Ligot</a:t>
              </a:r>
              <a:r>
                <a:rPr lang="en-US" sz="1400" b="1" dirty="0" smtClean="0"/>
                <a:t> </a:t>
              </a:r>
              <a:r>
                <a:rPr lang="en-US" sz="1400" b="1" i="1" dirty="0" smtClean="0"/>
                <a:t>et al.</a:t>
              </a:r>
              <a:r>
                <a:rPr lang="en-US" sz="1400" b="1" dirty="0" smtClean="0"/>
                <a:t>. 2014</a:t>
              </a:r>
              <a:r>
                <a:rPr lang="en-US" sz="1400" dirty="0" smtClean="0"/>
                <a:t>. Forest </a:t>
              </a:r>
              <a:r>
                <a:rPr lang="en-US" sz="1400" dirty="0"/>
                <a:t>Ecology and Management 327:189-200.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41357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8905</TotalTime>
  <Words>1702</Words>
  <Application>Microsoft Office PowerPoint</Application>
  <PresentationFormat>Affichage à l'écran (4:3)</PresentationFormat>
  <Paragraphs>398</Paragraphs>
  <Slides>33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33</vt:i4>
      </vt:variant>
    </vt:vector>
  </HeadingPairs>
  <TitlesOfParts>
    <vt:vector size="34" baseType="lpstr">
      <vt:lpstr>Thème Office</vt:lpstr>
      <vt:lpstr>Tree light capture and spatial variability of understory light increase with species mixing and tree size heterogeneity</vt:lpstr>
      <vt:lpstr>Increasing interest in forest heterogeneity</vt:lpstr>
      <vt:lpstr>Productivity increases with heterogeneity?</vt:lpstr>
      <vt:lpstr>Regeneration &amp; Heterogeneity</vt:lpstr>
      <vt:lpstr>Understory light : mean transmittance</vt:lpstr>
      <vt:lpstr>Understory light : transmittance variability</vt:lpstr>
      <vt:lpstr>Hypotheses</vt:lpstr>
      <vt:lpstr>Hypotheses</vt:lpstr>
      <vt:lpstr>Material and Methods</vt:lpstr>
      <vt:lpstr>Présentation PowerPoint</vt:lpstr>
      <vt:lpstr>Présentation PowerPoint</vt:lpstr>
      <vt:lpstr>Material and Methods</vt:lpstr>
      <vt:lpstr>Material and Methods</vt:lpstr>
      <vt:lpstr>Material and Methods</vt:lpstr>
      <vt:lpstr>Material and Methods</vt:lpstr>
      <vt:lpstr>Material and Methods</vt:lpstr>
      <vt:lpstr>Material and Methods</vt:lpstr>
      <vt:lpstr>Material and Methods</vt:lpstr>
      <vt:lpstr>Modeling light interception</vt:lpstr>
      <vt:lpstr>Présentation PowerPoint</vt:lpstr>
      <vt:lpstr>Présentation PowerPoint</vt:lpstr>
      <vt:lpstr>Présentation PowerPoint</vt:lpstr>
      <vt:lpstr>But transmission in mixed stands was always lower than the weighted average of transmittance of the corresponding pure stands</vt:lpstr>
      <vt:lpstr>Spatial variability of understory light</vt:lpstr>
      <vt:lpstr>Conclusions</vt:lpstr>
      <vt:lpstr>Perspectives</vt:lpstr>
      <vt:lpstr>The advantage of heterogeneous forests may lie in opportunities to regenerate various tree species as well as in opportunities to enhance tree light capture</vt:lpstr>
      <vt:lpstr>Light simulations and observations</vt:lpstr>
      <vt:lpstr>Validation of SAMSARALIGHT model</vt:lpstr>
      <vt:lpstr>Présentation PowerPoint</vt:lpstr>
      <vt:lpstr>Présentation PowerPoint</vt:lpstr>
      <vt:lpstr>Statistical analyses</vt:lpstr>
      <vt:lpstr>Variability of understory light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ligot.g</dc:creator>
  <cp:lastModifiedBy>ligot.g</cp:lastModifiedBy>
  <cp:revision>147</cp:revision>
  <dcterms:created xsi:type="dcterms:W3CDTF">2014-11-26T12:35:43Z</dcterms:created>
  <dcterms:modified xsi:type="dcterms:W3CDTF">2016-05-27T14:40:05Z</dcterms:modified>
</cp:coreProperties>
</file>