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4" r:id="rId2"/>
    <p:sldId id="431" r:id="rId3"/>
    <p:sldId id="428" r:id="rId4"/>
    <p:sldId id="429" r:id="rId5"/>
    <p:sldId id="427" r:id="rId6"/>
    <p:sldId id="430" r:id="rId7"/>
  </p:sldIdLst>
  <p:sldSz cx="9144000" cy="6858000" type="screen4x3"/>
  <p:notesSz cx="6718300" cy="9855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DejaVu Sans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DejaVu Sans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DejaVu Sans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DejaVu Sans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CA02C"/>
    <a:srgbClr val="F56518"/>
    <a:srgbClr val="F5711B"/>
    <a:srgbClr val="F9860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6350" autoAdjust="0"/>
  </p:normalViewPr>
  <p:slideViewPr>
    <p:cSldViewPr snapToGrid="0">
      <p:cViewPr>
        <p:scale>
          <a:sx n="66" d="100"/>
          <a:sy n="66" d="100"/>
        </p:scale>
        <p:origin x="-1470" y="-19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3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628" y="-108"/>
      </p:cViewPr>
      <p:guideLst>
        <p:guide orient="horz" pos="3104"/>
        <p:guide pos="21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Google%20Drive\Doctorat\Litterature%20review\Graphiques\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Google%20Drive\Doctorat\Donn&#233;es\Permis%20de%20b&#226;tir%20annuel_Belgique_1996-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chart>
    <c:plotArea>
      <c:layout>
        <c:manualLayout>
          <c:layoutTarget val="inner"/>
          <c:xMode val="edge"/>
          <c:yMode val="edge"/>
          <c:x val="0.10243777777777778"/>
          <c:y val="9.1840123456790171E-2"/>
          <c:w val="0.7188528888888891"/>
          <c:h val="0.59188703703703704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Present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Feuil1!$A$2:$A$4</c:f>
              <c:strCache>
                <c:ptCount val="3"/>
                <c:pt idx="0">
                  <c:v>Greenhouse Gas Emissions</c:v>
                </c:pt>
                <c:pt idx="1">
                  <c:v>Energy efficiency</c:v>
                </c:pt>
                <c:pt idx="2">
                  <c:v>Renewable energy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9.0000000000000038E-2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37628"/>
            </a:solidFill>
          </c:spPr>
          <c:cat>
            <c:strRef>
              <c:f>Feuil1!$A$2:$A$4</c:f>
              <c:strCache>
                <c:ptCount val="3"/>
                <c:pt idx="0">
                  <c:v>Greenhouse Gas Emissions</c:v>
                </c:pt>
                <c:pt idx="1">
                  <c:v>Energy efficiency</c:v>
                </c:pt>
                <c:pt idx="2">
                  <c:v>Renewable energy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rgbClr val="2CA02C"/>
            </a:solidFill>
          </c:spPr>
          <c:cat>
            <c:strRef>
              <c:f>Feuil1!$A$2:$A$4</c:f>
              <c:strCache>
                <c:ptCount val="3"/>
                <c:pt idx="0">
                  <c:v>Greenhouse Gas Emissions</c:v>
                </c:pt>
                <c:pt idx="1">
                  <c:v>Energy efficiency</c:v>
                </c:pt>
                <c:pt idx="2">
                  <c:v>Renewable energy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0.6000000000000002</c:v>
                </c:pt>
                <c:pt idx="1">
                  <c:v>0.7300000000000002</c:v>
                </c:pt>
                <c:pt idx="2">
                  <c:v>0.27</c:v>
                </c:pt>
              </c:numCache>
            </c:numRef>
          </c:val>
        </c:ser>
        <c:axId val="81000320"/>
        <c:axId val="81001856"/>
      </c:barChart>
      <c:catAx>
        <c:axId val="81000320"/>
        <c:scaling>
          <c:orientation val="minMax"/>
        </c:scaling>
        <c:axPos val="b"/>
        <c:tickLblPos val="nextTo"/>
        <c:crossAx val="81001856"/>
        <c:crosses val="autoZero"/>
        <c:auto val="1"/>
        <c:lblAlgn val="ctr"/>
        <c:lblOffset val="100"/>
      </c:catAx>
      <c:valAx>
        <c:axId val="81001856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81000320"/>
        <c:crosses val="autoZero"/>
        <c:crossBetween val="between"/>
        <c:majorUnit val="0.2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>
          <a:solidFill>
            <a:srgbClr val="777777"/>
          </a:solidFill>
        </a:defRPr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chart>
    <c:plotArea>
      <c:layout>
        <c:manualLayout>
          <c:layoutTarget val="inner"/>
          <c:xMode val="edge"/>
          <c:yMode val="edge"/>
          <c:x val="7.233866666666669E-2"/>
          <c:y val="5.5183333333333362E-2"/>
          <c:w val="0.92657244444444442"/>
          <c:h val="0.66019555555555598"/>
        </c:manualLayout>
      </c:layout>
      <c:lineChart>
        <c:grouping val="standard"/>
        <c:ser>
          <c:idx val="0"/>
          <c:order val="0"/>
          <c:tx>
            <c:strRef>
              <c:f>Feuil3!$B$5</c:f>
              <c:strCache>
                <c:ptCount val="1"/>
                <c:pt idx="0">
                  <c:v>Belgium</c:v>
                </c:pt>
              </c:strCache>
            </c:strRef>
          </c:tx>
          <c:spPr>
            <a:ln w="38100">
              <a:solidFill>
                <a:srgbClr val="F37628"/>
              </a:solidFill>
            </a:ln>
          </c:spPr>
          <c:marker>
            <c:symbol val="none"/>
          </c:marker>
          <c:cat>
            <c:strRef>
              <c:f>Feuil3!$C$1:$AA$1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Feuil3!$C$7:$AA$7</c:f>
              <c:numCache>
                <c:formatCode>General</c:formatCode>
                <c:ptCount val="25"/>
                <c:pt idx="0">
                  <c:v>0.83352248772640969</c:v>
                </c:pt>
                <c:pt idx="1">
                  <c:v>0.91677409826298761</c:v>
                </c:pt>
                <c:pt idx="2">
                  <c:v>0.91325112150801879</c:v>
                </c:pt>
                <c:pt idx="3">
                  <c:v>0.90331861753684994</c:v>
                </c:pt>
                <c:pt idx="4">
                  <c:v>0.88527142512185619</c:v>
                </c:pt>
                <c:pt idx="5">
                  <c:v>0.92055988140454814</c:v>
                </c:pt>
                <c:pt idx="6">
                  <c:v>1.0478508085390903</c:v>
                </c:pt>
                <c:pt idx="7">
                  <c:v>0.9725349269524588</c:v>
                </c:pt>
                <c:pt idx="8">
                  <c:v>0.97312039798027228</c:v>
                </c:pt>
                <c:pt idx="9">
                  <c:v>0.93155776643098454</c:v>
                </c:pt>
                <c:pt idx="10">
                  <c:v>0.92780751405032769</c:v>
                </c:pt>
                <c:pt idx="11">
                  <c:v>0.96448413753941931</c:v>
                </c:pt>
                <c:pt idx="12">
                  <c:v>0.90531027743223003</c:v>
                </c:pt>
                <c:pt idx="13">
                  <c:v>0.95315263536221662</c:v>
                </c:pt>
                <c:pt idx="14">
                  <c:v>0.96607284372189262</c:v>
                </c:pt>
                <c:pt idx="15">
                  <c:v>0.95216742492618134</c:v>
                </c:pt>
                <c:pt idx="16">
                  <c:v>0.85028781182150959</c:v>
                </c:pt>
                <c:pt idx="17">
                  <c:v>0.78263247111304091</c:v>
                </c:pt>
                <c:pt idx="18">
                  <c:v>0.84376235719094972</c:v>
                </c:pt>
                <c:pt idx="19">
                  <c:v>0.79040609760180325</c:v>
                </c:pt>
                <c:pt idx="20">
                  <c:v>0.85484144003107077</c:v>
                </c:pt>
                <c:pt idx="21">
                  <c:v>0.69363249658792514</c:v>
                </c:pt>
                <c:pt idx="22">
                  <c:v>0.75496288818686152</c:v>
                </c:pt>
                <c:pt idx="23">
                  <c:v>0.80434402035112762</c:v>
                </c:pt>
              </c:numCache>
            </c:numRef>
          </c:val>
        </c:ser>
        <c:ser>
          <c:idx val="1"/>
          <c:order val="1"/>
          <c:tx>
            <c:strRef>
              <c:f>Feuil3!$B$2</c:f>
              <c:strCache>
                <c:ptCount val="1"/>
                <c:pt idx="0">
                  <c:v>UE 28</c:v>
                </c:pt>
              </c:strCache>
            </c:strRef>
          </c:tx>
          <c:spPr>
            <a:ln w="38100">
              <a:solidFill>
                <a:srgbClr val="2CA02C"/>
              </a:solidFill>
            </a:ln>
          </c:spPr>
          <c:marker>
            <c:symbol val="none"/>
          </c:marker>
          <c:cat>
            <c:strRef>
              <c:f>Feuil3!$C$1:$AA$1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Feuil3!$C$4:$AA$4</c:f>
              <c:numCache>
                <c:formatCode>General</c:formatCode>
                <c:ptCount val="25"/>
                <c:pt idx="0">
                  <c:v>0.57575985001169572</c:v>
                </c:pt>
                <c:pt idx="1">
                  <c:v>0.60760159429265381</c:v>
                </c:pt>
                <c:pt idx="2">
                  <c:v>0.58769511520200168</c:v>
                </c:pt>
                <c:pt idx="3">
                  <c:v>0.60523119152408578</c:v>
                </c:pt>
                <c:pt idx="4">
                  <c:v>0.58221484992622308</c:v>
                </c:pt>
                <c:pt idx="5">
                  <c:v>0.58884149842417732</c:v>
                </c:pt>
                <c:pt idx="6">
                  <c:v>0.63854950064419302</c:v>
                </c:pt>
                <c:pt idx="7">
                  <c:v>0.61372547580658676</c:v>
                </c:pt>
                <c:pt idx="8">
                  <c:v>0.61131290918181913</c:v>
                </c:pt>
                <c:pt idx="9">
                  <c:v>0.6020521767827719</c:v>
                </c:pt>
                <c:pt idx="10">
                  <c:v>0.60464119092336732</c:v>
                </c:pt>
                <c:pt idx="11">
                  <c:v>0.6224354856008546</c:v>
                </c:pt>
                <c:pt idx="12">
                  <c:v>0.60565109847048382</c:v>
                </c:pt>
                <c:pt idx="13">
                  <c:v>0.62107566883897103</c:v>
                </c:pt>
                <c:pt idx="14">
                  <c:v>0.62204404301824934</c:v>
                </c:pt>
                <c:pt idx="15">
                  <c:v>0.61776958475002652</c:v>
                </c:pt>
                <c:pt idx="16">
                  <c:v>0.60813808213257103</c:v>
                </c:pt>
                <c:pt idx="17">
                  <c:v>0.56216067494576949</c:v>
                </c:pt>
                <c:pt idx="18">
                  <c:v>0.584395230662901</c:v>
                </c:pt>
                <c:pt idx="19">
                  <c:v>0.57957848951194979</c:v>
                </c:pt>
                <c:pt idx="20">
                  <c:v>0.61829524394049595</c:v>
                </c:pt>
                <c:pt idx="21">
                  <c:v>0.55134608894568149</c:v>
                </c:pt>
                <c:pt idx="22">
                  <c:v>0.58103092466055761</c:v>
                </c:pt>
                <c:pt idx="23">
                  <c:v>0.58401590819094951</c:v>
                </c:pt>
              </c:numCache>
            </c:numRef>
          </c:val>
        </c:ser>
        <c:marker val="1"/>
        <c:axId val="50466816"/>
        <c:axId val="50468352"/>
      </c:lineChart>
      <c:catAx>
        <c:axId val="5046681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50468352"/>
        <c:crosses val="autoZero"/>
        <c:auto val="1"/>
        <c:lblAlgn val="ctr"/>
        <c:lblOffset val="100"/>
        <c:tickLblSkip val="6"/>
      </c:catAx>
      <c:valAx>
        <c:axId val="50468352"/>
        <c:scaling>
          <c:orientation val="minMax"/>
          <c:max val="1.2"/>
          <c:min val="0.4"/>
        </c:scaling>
        <c:axPos val="l"/>
        <c:majorGridlines/>
        <c:numFmt formatCode="General" sourceLinked="1"/>
        <c:tickLblPos val="nextTo"/>
        <c:crossAx val="5046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13655092592591"/>
          <c:y val="1.1636111111111176E-3"/>
          <c:w val="0.43642962962962972"/>
          <c:h val="0.20039499999999999"/>
        </c:manualLayout>
      </c:layout>
      <c:overlay val="1"/>
      <c:spPr>
        <a:solidFill>
          <a:schemeClr val="bg1"/>
        </a:solidFill>
      </c:spPr>
    </c:legend>
    <c:plotVisOnly val="1"/>
    <c:dispBlanksAs val="gap"/>
  </c:chart>
  <c:txPr>
    <a:bodyPr/>
    <a:lstStyle/>
    <a:p>
      <a:pPr>
        <a:defRPr sz="1200">
          <a:solidFill>
            <a:srgbClr val="777777"/>
          </a:solidFill>
        </a:defRPr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BE"/>
  <c:chart>
    <c:autoTitleDeleted val="1"/>
    <c:plotArea>
      <c:layout>
        <c:manualLayout>
          <c:layoutTarget val="inner"/>
          <c:xMode val="edge"/>
          <c:yMode val="edge"/>
          <c:x val="8.3744517543859726E-2"/>
          <c:y val="5.5183333333333362E-2"/>
          <c:w val="0.90256644444444456"/>
          <c:h val="0.66019555555555598"/>
        </c:manualLayout>
      </c:layout>
      <c:lineChart>
        <c:grouping val="standard"/>
        <c:ser>
          <c:idx val="0"/>
          <c:order val="0"/>
          <c:tx>
            <c:strRef>
              <c:f>La_Belgique!$O$2</c:f>
              <c:strCache>
                <c:ptCount val="1"/>
                <c:pt idx="0">
                  <c:v>New constructions</c:v>
                </c:pt>
              </c:strCache>
            </c:strRef>
          </c:tx>
          <c:spPr>
            <a:ln w="38100">
              <a:solidFill>
                <a:srgbClr val="F37628"/>
              </a:solidFill>
            </a:ln>
          </c:spPr>
          <c:marker>
            <c:symbol val="none"/>
          </c:marker>
          <c:trendline>
            <c:name>Tendancies</c:name>
            <c:trendlineType val="linear"/>
            <c:forward val="6"/>
          </c:trendline>
          <c:cat>
            <c:numRef>
              <c:f>La_Belgique!$C$5:$C$34</c:f>
              <c:numCache>
                <c:formatCode>General</c:formatCode>
                <c:ptCount val="3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</c:numCache>
            </c:numRef>
          </c:cat>
          <c:val>
            <c:numRef>
              <c:f>La_Belgique!$P$5:$P$23</c:f>
              <c:numCache>
                <c:formatCode>0.000%</c:formatCode>
                <c:ptCount val="19"/>
                <c:pt idx="0">
                  <c:v>1.0186916622957159E-2</c:v>
                </c:pt>
                <c:pt idx="1">
                  <c:v>1.0147550951450937E-2</c:v>
                </c:pt>
                <c:pt idx="2">
                  <c:v>7.7953997686324794E-3</c:v>
                </c:pt>
                <c:pt idx="3">
                  <c:v>8.8852586870656891E-3</c:v>
                </c:pt>
                <c:pt idx="4">
                  <c:v>7.9538944074722291E-3</c:v>
                </c:pt>
                <c:pt idx="5">
                  <c:v>7.2564444068828147E-3</c:v>
                </c:pt>
                <c:pt idx="6">
                  <c:v>6.7542636661585805E-3</c:v>
                </c:pt>
                <c:pt idx="7">
                  <c:v>6.8963245277885304E-3</c:v>
                </c:pt>
                <c:pt idx="8">
                  <c:v>7.6926724287401686E-3</c:v>
                </c:pt>
                <c:pt idx="9">
                  <c:v>8.3947276628579277E-3</c:v>
                </c:pt>
                <c:pt idx="10">
                  <c:v>8.226590622224304E-3</c:v>
                </c:pt>
                <c:pt idx="11">
                  <c:v>7.4526824424800591E-3</c:v>
                </c:pt>
                <c:pt idx="12">
                  <c:v>7.5103130672880694E-3</c:v>
                </c:pt>
                <c:pt idx="13">
                  <c:v>6.6550982461407102E-3</c:v>
                </c:pt>
                <c:pt idx="14">
                  <c:v>7.2865005930872594E-3</c:v>
                </c:pt>
                <c:pt idx="15">
                  <c:v>6.4214688293523772E-3</c:v>
                </c:pt>
                <c:pt idx="16">
                  <c:v>6.6392780495849379E-3</c:v>
                </c:pt>
                <c:pt idx="17">
                  <c:v>6.3821086342648256E-3</c:v>
                </c:pt>
                <c:pt idx="18">
                  <c:v>6.6994272031266275E-3</c:v>
                </c:pt>
              </c:numCache>
            </c:numRef>
          </c:val>
        </c:ser>
        <c:ser>
          <c:idx val="1"/>
          <c:order val="1"/>
          <c:tx>
            <c:strRef>
              <c:f>La_Belgique!$Q$2</c:f>
              <c:strCache>
                <c:ptCount val="1"/>
                <c:pt idx="0">
                  <c:v>Renovation</c:v>
                </c:pt>
              </c:strCache>
            </c:strRef>
          </c:tx>
          <c:spPr>
            <a:ln w="38100">
              <a:solidFill>
                <a:srgbClr val="2CA02C"/>
              </a:solidFill>
            </a:ln>
          </c:spPr>
          <c:marker>
            <c:symbol val="none"/>
          </c:marker>
          <c:trendline>
            <c:trendlineType val="linear"/>
            <c:forward val="6"/>
          </c:trendline>
          <c:cat>
            <c:numRef>
              <c:f>La_Belgique!$C$5:$C$34</c:f>
              <c:numCache>
                <c:formatCode>General</c:formatCode>
                <c:ptCount val="3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</c:numCache>
            </c:numRef>
          </c:cat>
          <c:val>
            <c:numRef>
              <c:f>La_Belgique!$R$5:$R$23</c:f>
              <c:numCache>
                <c:formatCode>0.000%</c:formatCode>
                <c:ptCount val="19"/>
                <c:pt idx="0">
                  <c:v>6.8508082360719145E-3</c:v>
                </c:pt>
                <c:pt idx="1">
                  <c:v>6.6414555809600623E-3</c:v>
                </c:pt>
                <c:pt idx="2">
                  <c:v>7.0885927504028192E-3</c:v>
                </c:pt>
                <c:pt idx="3">
                  <c:v>7.8267733693635749E-3</c:v>
                </c:pt>
                <c:pt idx="4">
                  <c:v>7.6832209705149134E-3</c:v>
                </c:pt>
                <c:pt idx="5">
                  <c:v>7.2001817642480381E-3</c:v>
                </c:pt>
                <c:pt idx="6">
                  <c:v>7.450056442347937E-3</c:v>
                </c:pt>
                <c:pt idx="7">
                  <c:v>8.324743935616611E-3</c:v>
                </c:pt>
                <c:pt idx="8">
                  <c:v>8.0918138500657797E-3</c:v>
                </c:pt>
                <c:pt idx="9">
                  <c:v>7.9869589165941484E-3</c:v>
                </c:pt>
                <c:pt idx="10">
                  <c:v>8.1358982749754564E-3</c:v>
                </c:pt>
                <c:pt idx="11">
                  <c:v>7.8503138614080103E-3</c:v>
                </c:pt>
                <c:pt idx="12">
                  <c:v>7.9577271181240188E-3</c:v>
                </c:pt>
                <c:pt idx="13">
                  <c:v>7.5800815061044515E-3</c:v>
                </c:pt>
                <c:pt idx="14">
                  <c:v>7.8072099377961592E-3</c:v>
                </c:pt>
                <c:pt idx="15">
                  <c:v>7.328353093624596E-3</c:v>
                </c:pt>
                <c:pt idx="16">
                  <c:v>7.1299353990475905E-3</c:v>
                </c:pt>
                <c:pt idx="17">
                  <c:v>7.2157729835940852E-3</c:v>
                </c:pt>
                <c:pt idx="18">
                  <c:v>7.1950326329689391E-3</c:v>
                </c:pt>
              </c:numCache>
            </c:numRef>
          </c:val>
        </c:ser>
        <c:marker val="1"/>
        <c:axId val="50520064"/>
        <c:axId val="50521600"/>
      </c:lineChart>
      <c:catAx>
        <c:axId val="5052006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50521600"/>
        <c:crosses val="autoZero"/>
        <c:auto val="1"/>
        <c:lblAlgn val="ctr"/>
        <c:lblOffset val="100"/>
        <c:tickLblSkip val="6"/>
      </c:catAx>
      <c:valAx>
        <c:axId val="50521600"/>
        <c:scaling>
          <c:orientation val="minMax"/>
          <c:min val="4.0000000000000036E-3"/>
        </c:scaling>
        <c:axPos val="l"/>
        <c:majorGridlines/>
        <c:numFmt formatCode="0.0%" sourceLinked="0"/>
        <c:tickLblPos val="nextTo"/>
        <c:crossAx val="50520064"/>
        <c:crosses val="autoZero"/>
        <c:crossBetween val="between"/>
        <c:majorUnit val="3.0000000000000018E-3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8732933333333359"/>
          <c:y val="1.1636111111111111E-3"/>
          <c:w val="0.41267066666666685"/>
          <c:h val="0.32386722222222236"/>
        </c:manualLayout>
      </c:layout>
      <c:spPr>
        <a:solidFill>
          <a:schemeClr val="bg1"/>
        </a:solidFill>
      </c:spPr>
    </c:legend>
    <c:plotVisOnly val="1"/>
    <c:dispBlanksAs val="gap"/>
  </c:chart>
  <c:txPr>
    <a:bodyPr/>
    <a:lstStyle/>
    <a:p>
      <a:pPr>
        <a:defRPr sz="1200">
          <a:solidFill>
            <a:srgbClr val="777777"/>
          </a:solidFill>
        </a:defRPr>
      </a:pPr>
      <a:endParaRPr lang="fr-F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64" cy="492225"/>
          </a:xfrm>
          <a:prstGeom prst="rect">
            <a:avLst/>
          </a:prstGeom>
        </p:spPr>
        <p:txBody>
          <a:bodyPr vert="horz" lIns="94700" tIns="47350" rIns="94700" bIns="47350" rtlCol="0"/>
          <a:lstStyle>
            <a:lvl1pPr algn="l"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335" y="0"/>
            <a:ext cx="2911464" cy="492225"/>
          </a:xfrm>
          <a:prstGeom prst="rect">
            <a:avLst/>
          </a:prstGeom>
        </p:spPr>
        <p:txBody>
          <a:bodyPr vert="horz" lIns="94700" tIns="47350" rIns="94700" bIns="47350" rtlCol="0"/>
          <a:lstStyle>
            <a:lvl1pPr algn="r"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/>
            </a:lvl1pPr>
          </a:lstStyle>
          <a:p>
            <a:pPr>
              <a:defRPr/>
            </a:pPr>
            <a:fld id="{65202723-CA62-4BAC-8BC2-8DFD4D8560C9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46"/>
            <a:ext cx="2911464" cy="492225"/>
          </a:xfrm>
          <a:prstGeom prst="rect">
            <a:avLst/>
          </a:prstGeom>
        </p:spPr>
        <p:txBody>
          <a:bodyPr vert="horz" lIns="94700" tIns="47350" rIns="94700" bIns="47350" rtlCol="0" anchor="b"/>
          <a:lstStyle>
            <a:lvl1pPr algn="l"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335" y="9361446"/>
            <a:ext cx="2911464" cy="492225"/>
          </a:xfrm>
          <a:prstGeom prst="rect">
            <a:avLst/>
          </a:prstGeom>
        </p:spPr>
        <p:txBody>
          <a:bodyPr vert="horz" lIns="94700" tIns="47350" rIns="94700" bIns="47350" rtlCol="0" anchor="b"/>
          <a:lstStyle>
            <a:lvl1pPr algn="r"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 smtClean="0"/>
            </a:lvl1pPr>
          </a:lstStyle>
          <a:p>
            <a:pPr>
              <a:defRPr/>
            </a:pPr>
            <a:fld id="{BC524D7D-87FA-4723-88CF-F716993614B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3397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18300" cy="9855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4700" tIns="47350" rIns="94700" bIns="47350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18300" cy="9855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4700" tIns="47350" rIns="94700" bIns="47350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718300" cy="9855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4700" tIns="47350" rIns="94700" bIns="47350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718300" cy="9855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4700" tIns="47350" rIns="94700" bIns="47350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639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25500" y="876300"/>
            <a:ext cx="5746750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40636" y="5474093"/>
            <a:ext cx="5917572" cy="5176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" y="0"/>
            <a:ext cx="3211924" cy="574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4700" tIns="47350" rIns="94700" bIns="47350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192929" y="0"/>
            <a:ext cx="3211924" cy="574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4700" tIns="47350" rIns="94700" bIns="47350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" y="10946655"/>
            <a:ext cx="3211924" cy="574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4700" tIns="47350" rIns="94700" bIns="47350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92929" y="10945126"/>
            <a:ext cx="3204412" cy="568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2000"/>
              </a:lnSpc>
              <a:buClrTx/>
              <a:buSzPct val="100000"/>
              <a:buFontTx/>
              <a:buNone/>
              <a:tabLst>
                <a:tab pos="749705" algn="l"/>
                <a:tab pos="1499411" algn="l"/>
                <a:tab pos="2249115" algn="l"/>
                <a:tab pos="2998821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03535373-BC4D-43A6-99ED-124A3D268F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856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86952" y="123088"/>
            <a:ext cx="7773532" cy="1136650"/>
          </a:xfrm>
        </p:spPr>
        <p:txBody>
          <a:bodyPr/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Name</a:t>
            </a:r>
            <a:endParaRPr lang="fr-BE" dirty="0"/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360363" y="1486856"/>
            <a:ext cx="8459787" cy="1588"/>
          </a:xfrm>
          <a:prstGeom prst="line">
            <a:avLst/>
          </a:prstGeom>
          <a:noFill/>
          <a:ln w="18000">
            <a:solidFill>
              <a:srgbClr val="2CA02C"/>
            </a:solidFill>
            <a:miter lim="800000"/>
            <a:headEnd/>
            <a:tailEnd/>
          </a:ln>
          <a:effectLst/>
        </p:spPr>
        <p:txBody>
          <a:bodyPr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Name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687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61764"/>
            <a:ext cx="8249830" cy="4402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360363" y="1486856"/>
            <a:ext cx="8459787" cy="1588"/>
          </a:xfrm>
          <a:prstGeom prst="line">
            <a:avLst/>
          </a:prstGeom>
          <a:noFill/>
          <a:ln w="18000">
            <a:solidFill>
              <a:srgbClr val="2CA02C"/>
            </a:solidFill>
            <a:miter lim="800000"/>
            <a:headEnd/>
            <a:tailEnd/>
          </a:ln>
          <a:effectLst/>
        </p:spPr>
        <p:txBody>
          <a:bodyPr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Name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469338" y="5971922"/>
            <a:ext cx="8245784" cy="469338"/>
          </a:xfrm>
        </p:spPr>
        <p:txBody>
          <a:bodyPr/>
          <a:lstStyle>
            <a:lvl1pPr>
              <a:spcAft>
                <a:spcPts val="0"/>
              </a:spcAft>
              <a:defRPr sz="800" baseline="0"/>
            </a:lvl1pPr>
          </a:lstStyle>
          <a:p>
            <a:pPr lvl="0"/>
            <a:r>
              <a:rPr lang="fr-FR" dirty="0" err="1" smtClean="0"/>
              <a:t>References</a:t>
            </a:r>
            <a:endParaRPr lang="fr-FR" dirty="0" smtClean="0"/>
          </a:p>
          <a:p>
            <a:pPr lvl="0"/>
            <a:r>
              <a:rPr lang="fr-FR" dirty="0" smtClean="0"/>
              <a:t>1.</a:t>
            </a:r>
          </a:p>
          <a:p>
            <a:pPr lvl="0"/>
            <a:r>
              <a:rPr lang="fr-FR" dirty="0" smtClean="0"/>
              <a:t>2.</a:t>
            </a:r>
          </a:p>
          <a:p>
            <a:pPr lvl="0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924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93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7244"/>
            <a:ext cx="4040188" cy="37565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7393" y="15593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677393" y="2215335"/>
            <a:ext cx="4041775" cy="3748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360363" y="1486856"/>
            <a:ext cx="8459787" cy="1588"/>
          </a:xfrm>
          <a:prstGeom prst="line">
            <a:avLst/>
          </a:prstGeom>
          <a:noFill/>
          <a:ln w="18000">
            <a:solidFill>
              <a:srgbClr val="2CA02C"/>
            </a:solidFill>
            <a:miter lim="800000"/>
            <a:headEnd/>
            <a:tailEnd/>
          </a:ln>
          <a:effectLst/>
        </p:spPr>
        <p:txBody>
          <a:bodyPr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Name</a:t>
            </a:r>
            <a:endParaRPr lang="fr-BE" dirty="0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469338" y="5971922"/>
            <a:ext cx="8245784" cy="469338"/>
          </a:xfrm>
        </p:spPr>
        <p:txBody>
          <a:bodyPr/>
          <a:lstStyle>
            <a:lvl1pPr>
              <a:spcAft>
                <a:spcPts val="0"/>
              </a:spcAft>
              <a:defRPr sz="800" baseline="0"/>
            </a:lvl1pPr>
          </a:lstStyle>
          <a:p>
            <a:pPr lvl="0"/>
            <a:r>
              <a:rPr lang="fr-FR" dirty="0" err="1" smtClean="0"/>
              <a:t>References</a:t>
            </a:r>
            <a:endParaRPr lang="fr-FR" dirty="0" smtClean="0"/>
          </a:p>
          <a:p>
            <a:pPr lvl="0"/>
            <a:r>
              <a:rPr lang="fr-FR" dirty="0" smtClean="0"/>
              <a:t>1.</a:t>
            </a:r>
          </a:p>
          <a:p>
            <a:pPr lvl="0"/>
            <a:r>
              <a:rPr lang="fr-FR" dirty="0" smtClean="0"/>
              <a:t>2.</a:t>
            </a:r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="" xmlns:p14="http://schemas.microsoft.com/office/powerpoint/2010/main" val="3746980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260475" y="6115050"/>
            <a:ext cx="197961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73050"/>
            <a:ext cx="7278786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4"/>
            <a:ext cx="8221663" cy="4197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363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kstvak 23"/>
          <p:cNvSpPr txBox="1">
            <a:spLocks noChangeArrowheads="1"/>
          </p:cNvSpPr>
          <p:nvPr/>
        </p:nvSpPr>
        <p:spPr bwMode="auto">
          <a:xfrm>
            <a:off x="5672567" y="6483437"/>
            <a:ext cx="1974239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</a:rPr>
              <a:t>28.04.16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Helvetica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998" y="45262"/>
            <a:ext cx="1270388" cy="1338744"/>
          </a:xfrm>
          <a:prstGeom prst="rect">
            <a:avLst/>
          </a:prstGeom>
        </p:spPr>
      </p:pic>
      <p:sp>
        <p:nvSpPr>
          <p:cNvPr id="12" name="Tekstvak 23"/>
          <p:cNvSpPr txBox="1">
            <a:spLocks noChangeArrowheads="1"/>
          </p:cNvSpPr>
          <p:nvPr userDrawn="1"/>
        </p:nvSpPr>
        <p:spPr bwMode="auto">
          <a:xfrm>
            <a:off x="3643597" y="6478019"/>
            <a:ext cx="1974239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hangingPunct="0">
              <a:lnSpc>
                <a:spcPct val="10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C9DD18D7-A517-4C68-997A-102CCBFF3025}" type="slidenum">
              <a:rPr lang="fr-FR" sz="100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</a:rPr>
              <a:pPr algn="ctr" hangingPunct="0">
                <a:lnSpc>
                  <a:spcPct val="104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‹N°›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1614628" y="6478019"/>
            <a:ext cx="2140076" cy="252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fr-BE" dirty="0" smtClean="0"/>
              <a:t>Name</a:t>
            </a:r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6" r:id="rId4"/>
    <p:sldLayoutId id="2147483655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Calibri" pitchFamily="34" charset="0"/>
          <a:cs typeface="DejaVu Sans" pitchFamily="34" charset="0"/>
        </a:defRPr>
      </a:lvl2pPr>
      <a:lvl3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Calibri" pitchFamily="34" charset="0"/>
          <a:cs typeface="DejaVu Sans" pitchFamily="34" charset="0"/>
        </a:defRPr>
      </a:lvl3pPr>
      <a:lvl4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Calibri" pitchFamily="34" charset="0"/>
          <a:cs typeface="DejaVu Sans" pitchFamily="34" charset="0"/>
        </a:defRPr>
      </a:lvl4pPr>
      <a:lvl5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Calibri" pitchFamily="34" charset="0"/>
          <a:cs typeface="DejaVu Sans" pitchFamily="34" charset="0"/>
        </a:defRPr>
      </a:lvl5pPr>
      <a:lvl6pPr marL="2514600" indent="-228600"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Calibri" pitchFamily="34" charset="0"/>
          <a:cs typeface="DejaVu Sans" pitchFamily="34" charset="0"/>
        </a:defRPr>
      </a:lvl6pPr>
      <a:lvl7pPr marL="2971800" indent="-228600"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Calibri" pitchFamily="34" charset="0"/>
          <a:cs typeface="DejaVu Sans" pitchFamily="34" charset="0"/>
        </a:defRPr>
      </a:lvl7pPr>
      <a:lvl8pPr marL="3429000" indent="-228600"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Calibri" pitchFamily="34" charset="0"/>
          <a:cs typeface="DejaVu Sans" pitchFamily="34" charset="0"/>
        </a:defRPr>
      </a:lvl8pPr>
      <a:lvl9pPr marL="3886200" indent="-228600"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Calibri" pitchFamily="34" charset="0"/>
          <a:cs typeface="DejaVu Sans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8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8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8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8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8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8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8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8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39337" y="188122"/>
            <a:ext cx="7829005" cy="1136650"/>
          </a:xfrm>
        </p:spPr>
        <p:txBody>
          <a:bodyPr/>
          <a:lstStyle/>
          <a:p>
            <a:pPr algn="l"/>
            <a:r>
              <a:rPr lang="en-GB" sz="3200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Modelling of long-term deep renovation strategies for the Belgian building </a:t>
            </a:r>
            <a:r>
              <a:rPr lang="en-GB" sz="3200" dirty="0" smtClean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stock</a:t>
            </a:r>
            <a:endParaRPr lang="fr-BE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http://www.montefiore.ulg.ac.be/~vct/img/ULg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2" y="5990135"/>
            <a:ext cx="1080000" cy="787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Ulg\Management\SBD\SBD La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575" y="6383867"/>
            <a:ext cx="1440000" cy="43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31"/>
          <p:cNvSpPr txBox="1"/>
          <p:nvPr/>
        </p:nvSpPr>
        <p:spPr>
          <a:xfrm>
            <a:off x="40362" y="2050235"/>
            <a:ext cx="4132602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defRPr/>
            </a:pPr>
            <a:r>
              <a:rPr lang="nl-B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Student: </a:t>
            </a:r>
            <a:r>
              <a:rPr lang="nl-B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Guirec </a:t>
            </a:r>
            <a:r>
              <a:rPr lang="nl-B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Ruellan</a:t>
            </a:r>
            <a:endParaRPr lang="nl-BE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Tutor: </a:t>
            </a:r>
            <a:r>
              <a:rPr lang="en-GB" altLang="fr-F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Prof.</a:t>
            </a:r>
            <a:r>
              <a:rPr lang="en-GB" altLang="fr-F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 </a:t>
            </a:r>
            <a:r>
              <a:rPr lang="en-GB" altLang="fr-F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Dr.</a:t>
            </a:r>
            <a:r>
              <a:rPr lang="en-GB" altLang="fr-F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Shady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Attia</a:t>
            </a:r>
            <a:endParaRPr lang="nl-BE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defRPr/>
            </a:pPr>
            <a:r>
              <a:rPr lang="nl-BE" sz="16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Sustainable</a:t>
            </a:r>
            <a:r>
              <a:rPr lang="nl-BE" sz="16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Buildings Design Lab</a:t>
            </a: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defRPr/>
            </a:pPr>
            <a:r>
              <a:rPr lang="nl-BE" sz="16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University of Liège</a:t>
            </a:r>
            <a:endParaRPr lang="nl-BE" sz="16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="" xmlns:p14="http://schemas.microsoft.com/office/powerpoint/2010/main" val="2258184380"/>
              </p:ext>
            </p:extLst>
          </p:nvPr>
        </p:nvGraphicFramePr>
        <p:xfrm>
          <a:off x="3991429" y="1836595"/>
          <a:ext cx="5152571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96716465"/>
              </p:ext>
            </p:extLst>
          </p:nvPr>
        </p:nvGraphicFramePr>
        <p:xfrm>
          <a:off x="0" y="4270447"/>
          <a:ext cx="43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00415889"/>
              </p:ext>
            </p:extLst>
          </p:nvPr>
        </p:nvGraphicFramePr>
        <p:xfrm>
          <a:off x="4824000" y="4244417"/>
          <a:ext cx="43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3901441" y="1531443"/>
            <a:ext cx="5242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GB" altLang="fr-FR" sz="1400" b="1" dirty="0">
                <a:solidFill>
                  <a:srgbClr val="F37628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 </a:t>
            </a:r>
            <a:r>
              <a:rPr lang="en-GB" altLang="fr-FR" sz="1400" b="1" dirty="0" smtClean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Fig</a:t>
            </a:r>
            <a:r>
              <a:rPr lang="en-GB" altLang="fr-FR" sz="1400" b="1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. 1:</a:t>
            </a:r>
            <a:r>
              <a:rPr lang="en-GB" altLang="fr-FR" sz="1400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fr-FR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UE objectives for 2020 and 2030 (UE, 2015)</a:t>
            </a:r>
            <a:endParaRPr lang="en-GB" sz="1400" b="1" cap="small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75678"/>
            <a:ext cx="428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fr-FR" sz="1400" b="1" dirty="0">
                <a:solidFill>
                  <a:srgbClr val="F37628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</a:t>
            </a:r>
            <a:r>
              <a:rPr lang="en-GB" altLang="fr-FR" sz="1400" dirty="0">
                <a:latin typeface="Arial" pitchFamily="34" charset="0"/>
                <a:cs typeface="Arial" pitchFamily="34" charset="0"/>
                <a:sym typeface="Wingdings 3" pitchFamily="18" charset="2"/>
              </a:rPr>
              <a:t>  </a:t>
            </a:r>
            <a:r>
              <a:rPr lang="en-GB" altLang="fr-FR" sz="1400" b="1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Fig. 2: </a:t>
            </a:r>
            <a:r>
              <a:rPr lang="en-GB" altLang="fr-FR" sz="1400" dirty="0">
                <a:solidFill>
                  <a:srgbClr val="777777"/>
                </a:solidFill>
                <a:latin typeface="Arial" pitchFamily="34" charset="0"/>
                <a:cs typeface="Arial" pitchFamily="34" charset="0"/>
              </a:rPr>
              <a:t>Final energy use for residential sector (TOE/per.) (Eurostat, 2015)</a:t>
            </a:r>
            <a:endParaRPr lang="en-GB" altLang="fr-FR" sz="14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  <a:sym typeface="Wingdings 3" pitchFamily="18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67991" y="3690178"/>
            <a:ext cx="4176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fr-FR" sz="1400" b="1" dirty="0">
                <a:solidFill>
                  <a:srgbClr val="F37628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</a:t>
            </a:r>
            <a:r>
              <a:rPr lang="en-GB" altLang="fr-FR" sz="1400" dirty="0">
                <a:latin typeface="Arial" pitchFamily="34" charset="0"/>
                <a:cs typeface="Arial" pitchFamily="34" charset="0"/>
                <a:sym typeface="Wingdings 3" pitchFamily="18" charset="2"/>
              </a:rPr>
              <a:t>  </a:t>
            </a:r>
            <a:r>
              <a:rPr lang="en-GB" altLang="fr-FR" sz="1400" b="1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Fig. 3:</a:t>
            </a:r>
            <a:r>
              <a:rPr lang="en-GB" altLang="fr-FR" sz="1400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fr-FR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Renovation and new construction rates</a:t>
            </a:r>
            <a:r>
              <a:rPr lang="en-GB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in Belgium per year (DGSIE, 2015)</a:t>
            </a:r>
            <a:endParaRPr lang="en-GB" altLang="fr-FR" sz="1400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Wingdings 3" pitchFamily="18" charset="2"/>
            </a:endParaRPr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614628" y="6478019"/>
            <a:ext cx="2140076" cy="252377"/>
          </a:xfrm>
        </p:spPr>
        <p:txBody>
          <a:bodyPr/>
          <a:lstStyle/>
          <a:p>
            <a:r>
              <a:rPr lang="fr-BE" dirty="0" err="1" smtClean="0">
                <a:latin typeface="Arial" pitchFamily="34" charset="0"/>
                <a:cs typeface="Arial" pitchFamily="34" charset="0"/>
              </a:rPr>
              <a:t>Ruellan</a:t>
            </a:r>
            <a:r>
              <a:rPr lang="fr-BE" dirty="0" smtClean="0">
                <a:latin typeface="Arial" pitchFamily="34" charset="0"/>
                <a:cs typeface="Arial" pitchFamily="34" charset="0"/>
              </a:rPr>
              <a:t> G.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61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Retrofit issues and research goal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47236" y="1938524"/>
            <a:ext cx="8822594" cy="1176777"/>
            <a:chOff x="1754219" y="18195585"/>
            <a:chExt cx="13632366" cy="4174991"/>
          </a:xfrm>
        </p:grpSpPr>
        <p:grpSp>
          <p:nvGrpSpPr>
            <p:cNvPr id="7" name="Groupe 6"/>
            <p:cNvGrpSpPr/>
            <p:nvPr/>
          </p:nvGrpSpPr>
          <p:grpSpPr>
            <a:xfrm>
              <a:off x="1754219" y="18526046"/>
              <a:ext cx="13632366" cy="3460504"/>
              <a:chOff x="1754219" y="18526046"/>
              <a:chExt cx="13632366" cy="3460504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2826827" y="19158082"/>
                <a:ext cx="11487150" cy="223629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F376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Retrofit</a:t>
                </a:r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11652111" y="20726550"/>
                <a:ext cx="1260000" cy="126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CA0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Improve</a:t>
                </a:r>
              </a:p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comfort</a:t>
                </a: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4228692" y="20726550"/>
                <a:ext cx="1260000" cy="126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CA0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Enable</a:t>
                </a:r>
              </a:p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maintenance</a:t>
                </a:r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4228692" y="18526046"/>
                <a:ext cx="1260000" cy="126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CA0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Protect natural</a:t>
                </a:r>
              </a:p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resources</a:t>
                </a: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11652111" y="18526046"/>
                <a:ext cx="1260000" cy="126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CA0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Achieve new</a:t>
                </a:r>
              </a:p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standards</a:t>
                </a:r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1754219" y="19646229"/>
                <a:ext cx="1260000" cy="126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CA0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Save</a:t>
                </a:r>
              </a:p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energy</a:t>
                </a:r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14126585" y="19646229"/>
                <a:ext cx="1260000" cy="126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CA0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Reduce</a:t>
                </a:r>
              </a:p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GHGE</a:t>
                </a:r>
              </a:p>
            </p:txBody>
          </p:sp>
        </p:grpSp>
        <p:sp>
          <p:nvSpPr>
            <p:cNvPr id="8" name="Ellipse 7"/>
            <p:cNvSpPr/>
            <p:nvPr/>
          </p:nvSpPr>
          <p:spPr>
            <a:xfrm>
              <a:off x="6703165" y="18195585"/>
              <a:ext cx="1260000" cy="126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CA0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Restrict</a:t>
              </a:r>
              <a:b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urban sprawl</a:t>
              </a:r>
            </a:p>
          </p:txBody>
        </p:sp>
        <p:sp>
          <p:nvSpPr>
            <p:cNvPr id="9" name="Ellipse 8"/>
            <p:cNvSpPr/>
            <p:nvPr/>
          </p:nvSpPr>
          <p:spPr>
            <a:xfrm>
              <a:off x="9177638" y="18195585"/>
              <a:ext cx="1260000" cy="126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CA0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fr-B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Respect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heritage</a:t>
              </a:r>
            </a:p>
          </p:txBody>
        </p:sp>
        <p:sp>
          <p:nvSpPr>
            <p:cNvPr id="10" name="Ellipse 9"/>
            <p:cNvSpPr/>
            <p:nvPr/>
          </p:nvSpPr>
          <p:spPr>
            <a:xfrm>
              <a:off x="6703165" y="21110576"/>
              <a:ext cx="1260000" cy="126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CA0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Energetic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independence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9177638" y="21110576"/>
              <a:ext cx="1260000" cy="126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2CA0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Use local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employment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0" y="1555366"/>
            <a:ext cx="19607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altLang="fr-FR" sz="1200" b="1" dirty="0">
                <a:solidFill>
                  <a:srgbClr val="F37628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</a:t>
            </a:r>
            <a:r>
              <a:rPr lang="en-GB" altLang="fr-FR" sz="1200" dirty="0">
                <a:latin typeface="Arial" pitchFamily="34" charset="0"/>
                <a:cs typeface="Arial" pitchFamily="34" charset="0"/>
                <a:sym typeface="Wingdings 3" pitchFamily="18" charset="2"/>
              </a:rPr>
              <a:t>  </a:t>
            </a:r>
            <a:r>
              <a:rPr lang="en-GB" altLang="fr-FR" sz="1200" b="1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Fig. 4:</a:t>
            </a:r>
            <a:r>
              <a:rPr lang="en-GB" altLang="fr-FR" sz="1200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fr-FR" sz="1200" dirty="0">
                <a:solidFill>
                  <a:srgbClr val="777777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Retrofit </a:t>
            </a:r>
            <a:r>
              <a:rPr lang="en-GB" altLang="fr-FR" sz="1400" dirty="0">
                <a:solidFill>
                  <a:srgbClr val="777777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Issues</a:t>
            </a:r>
            <a:endParaRPr lang="en-GB" altLang="fr-FR" sz="1200" dirty="0">
              <a:solidFill>
                <a:srgbClr val="777777"/>
              </a:solidFill>
              <a:latin typeface="Arial" pitchFamily="34" charset="0"/>
              <a:cs typeface="Arial" pitchFamily="34" charset="0"/>
              <a:sym typeface="Wingdings 3" pitchFamily="18" charset="2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09486" y="4305823"/>
            <a:ext cx="61250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altLang="fr-FR" sz="1200" b="1" dirty="0" smtClean="0">
                <a:solidFill>
                  <a:srgbClr val="F37628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</a:t>
            </a:r>
            <a:r>
              <a:rPr lang="en-GB" altLang="fr-FR" sz="1200" dirty="0" smtClean="0">
                <a:latin typeface="Arial" pitchFamily="34" charset="0"/>
                <a:cs typeface="Arial" pitchFamily="34" charset="0"/>
                <a:sym typeface="Wingdings 3" pitchFamily="18" charset="2"/>
              </a:rPr>
              <a:t>  </a:t>
            </a:r>
            <a:r>
              <a:rPr lang="en-GB" altLang="fr-FR" sz="1200" b="1" dirty="0" smtClean="0">
                <a:solidFill>
                  <a:srgbClr val="2CA02C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Research g</a:t>
            </a:r>
            <a:r>
              <a:rPr lang="en-GB" altLang="fr-FR" sz="1200" b="1" dirty="0" smtClean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oal : </a:t>
            </a:r>
          </a:p>
          <a:p>
            <a:pPr lvl="0" algn="ctr"/>
            <a:r>
              <a:rPr lang="en-GB" altLang="fr-FR" b="1" dirty="0" smtClean="0">
                <a:solidFill>
                  <a:srgbClr val="777777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E</a:t>
            </a:r>
            <a:r>
              <a:rPr lang="en-GB" altLang="fr-FR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valuate </a:t>
            </a:r>
            <a:r>
              <a:rPr lang="en-GB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long-term deep retrofit strategies before implementation to gain time, money and energy.</a:t>
            </a:r>
            <a:endParaRPr lang="en-GB" altLang="fr-FR" b="1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Wingdings 3" pitchFamily="18" charset="2"/>
            </a:endParaRPr>
          </a:p>
        </p:txBody>
      </p:sp>
      <p:sp>
        <p:nvSpPr>
          <p:cNvPr id="25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614628" y="6478019"/>
            <a:ext cx="2140076" cy="252377"/>
          </a:xfrm>
        </p:spPr>
        <p:txBody>
          <a:bodyPr/>
          <a:lstStyle/>
          <a:p>
            <a:r>
              <a:rPr lang="fr-BE" dirty="0" err="1" smtClean="0">
                <a:latin typeface="Arial" pitchFamily="34" charset="0"/>
                <a:cs typeface="Arial" pitchFamily="34" charset="0"/>
              </a:rPr>
              <a:t>Ruellan</a:t>
            </a:r>
            <a:r>
              <a:rPr lang="fr-BE" dirty="0" smtClean="0">
                <a:latin typeface="Arial" pitchFamily="34" charset="0"/>
                <a:cs typeface="Arial" pitchFamily="34" charset="0"/>
              </a:rPr>
              <a:t> G.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0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Objectives of the research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59338" indent="-559338">
              <a:buClr>
                <a:srgbClr val="F56518"/>
              </a:buClr>
              <a:buFont typeface="Wingdings 3"/>
              <a:buChar char="u"/>
            </a:pP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the retrofit potential in Belgium buildings ?</a:t>
            </a:r>
          </a:p>
          <a:p>
            <a:pPr marL="559338" indent="-559338">
              <a:buClr>
                <a:srgbClr val="F56518"/>
              </a:buClr>
              <a:buFont typeface="Wingdings 3"/>
              <a:buChar char="u"/>
            </a:pP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is the state of the renovation market in Belgium?</a:t>
            </a:r>
          </a:p>
          <a:p>
            <a:pPr marL="559338" indent="-559338">
              <a:buClr>
                <a:srgbClr val="F56518"/>
              </a:buClr>
              <a:buFont typeface="Wingdings 3"/>
              <a:buChar char="u"/>
            </a:pP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Who </a:t>
            </a:r>
            <a:r>
              <a:rPr lang="en-GB" sz="16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are the different stakeholders in </a:t>
            </a: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renovation?</a:t>
            </a:r>
          </a:p>
          <a:p>
            <a:pPr marL="559338" indent="-559338">
              <a:buClr>
                <a:srgbClr val="F56518"/>
              </a:buClr>
              <a:buFont typeface="Wingdings 3"/>
              <a:buChar char="u"/>
            </a:pP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GB" sz="16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are the barriers to the increasing of retrofit rate in </a:t>
            </a: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Belgium?</a:t>
            </a:r>
          </a:p>
          <a:p>
            <a:pPr marL="559338" indent="-559338">
              <a:buClr>
                <a:srgbClr val="F56518"/>
              </a:buClr>
              <a:buFont typeface="Wingdings 3"/>
              <a:buChar char="u"/>
            </a:pP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GB" sz="16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are the </a:t>
            </a: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practical / theoretical strategies </a:t>
            </a:r>
            <a:r>
              <a:rPr lang="en-GB" sz="16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increase the retrofit rate? </a:t>
            </a:r>
            <a:endParaRPr lang="en-GB" sz="1600" dirty="0" smtClean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59338" indent="-559338">
              <a:buClr>
                <a:srgbClr val="F56518"/>
              </a:buClr>
              <a:buFont typeface="Wingdings 3"/>
              <a:buChar char="u"/>
            </a:pP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GB" sz="16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are the factors influencing the retrofit rate </a:t>
            </a: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59338" indent="-559338">
              <a:buClr>
                <a:srgbClr val="F56518"/>
              </a:buClr>
              <a:buFont typeface="Wingdings 3"/>
              <a:buChar char="u"/>
            </a:pPr>
            <a:r>
              <a:rPr lang="en-GB" sz="16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GB" sz="16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the most suitable strategy to increase the retrofit rate in Belgium ? </a:t>
            </a:r>
            <a:endParaRPr lang="fr-B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err="1" smtClean="0">
                <a:latin typeface="Arial" pitchFamily="34" charset="0"/>
                <a:cs typeface="Arial" pitchFamily="34" charset="0"/>
              </a:rPr>
              <a:t>Ruellan</a:t>
            </a:r>
            <a:r>
              <a:rPr lang="fr-BE" dirty="0" smtClean="0">
                <a:latin typeface="Arial" pitchFamily="34" charset="0"/>
                <a:cs typeface="Arial" pitchFamily="34" charset="0"/>
              </a:rPr>
              <a:t> G.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0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Expected</a:t>
            </a:r>
            <a:r>
              <a:rPr lang="fr-B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err="1" smtClean="0">
                <a:latin typeface="Arial" pitchFamily="34" charset="0"/>
                <a:cs typeface="Arial" pitchFamily="34" charset="0"/>
              </a:rPr>
              <a:t>Ruellan</a:t>
            </a:r>
            <a:r>
              <a:rPr lang="fr-BE" dirty="0" smtClean="0">
                <a:latin typeface="Arial" pitchFamily="34" charset="0"/>
                <a:cs typeface="Arial" pitchFamily="34" charset="0"/>
              </a:rPr>
              <a:t> G.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972000" y="1543235"/>
            <a:ext cx="7194854" cy="1080000"/>
            <a:chOff x="1690688" y="25545941"/>
            <a:chExt cx="13561490" cy="3240001"/>
          </a:xfrm>
        </p:grpSpPr>
        <p:sp>
          <p:nvSpPr>
            <p:cNvPr id="7" name="ZoneTexte 6"/>
            <p:cNvSpPr txBox="1"/>
            <p:nvPr/>
          </p:nvSpPr>
          <p:spPr>
            <a:xfrm>
              <a:off x="12537940" y="25545941"/>
              <a:ext cx="2714238" cy="3239999"/>
            </a:xfrm>
            <a:prstGeom prst="rect">
              <a:avLst/>
            </a:prstGeom>
            <a:noFill/>
            <a:ln w="28575">
              <a:solidFill>
                <a:srgbClr val="F37628"/>
              </a:solidFill>
            </a:ln>
          </p:spPr>
          <p:txBody>
            <a:bodyPr wrap="square" lIns="72000" rIns="72000" rtlCol="0" anchor="t">
              <a:noAutofit/>
            </a:bodyPr>
            <a:lstStyle/>
            <a:p>
              <a:pPr algn="r"/>
              <a:r>
                <a:rPr lang="en-GB" sz="1200" dirty="0" smtClean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rPr>
                <a:t>Building model</a:t>
              </a:r>
              <a:endParaRPr lang="fr-BE" sz="1200" dirty="0">
                <a:solidFill>
                  <a:srgbClr val="F37628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Connecteur droit avec flèche 7"/>
            <p:cNvCxnSpPr>
              <a:stCxn id="11" idx="3"/>
              <a:endCxn id="13" idx="1"/>
            </p:cNvCxnSpPr>
            <p:nvPr/>
          </p:nvCxnSpPr>
          <p:spPr>
            <a:xfrm>
              <a:off x="3726366" y="27165945"/>
              <a:ext cx="9433027" cy="367983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>
              <a:stCxn id="11" idx="3"/>
              <a:endCxn id="14" idx="1"/>
            </p:cNvCxnSpPr>
            <p:nvPr/>
          </p:nvCxnSpPr>
          <p:spPr>
            <a:xfrm>
              <a:off x="3726366" y="27165945"/>
              <a:ext cx="9433027" cy="1171584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>
              <a:stCxn id="11" idx="3"/>
              <a:endCxn id="12" idx="1"/>
            </p:cNvCxnSpPr>
            <p:nvPr/>
          </p:nvCxnSpPr>
          <p:spPr>
            <a:xfrm flipV="1">
              <a:off x="3726366" y="26746190"/>
              <a:ext cx="9433027" cy="419754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1690688" y="25545943"/>
              <a:ext cx="2035678" cy="3239999"/>
            </a:xfrm>
            <a:prstGeom prst="rect">
              <a:avLst/>
            </a:prstGeom>
            <a:noFill/>
            <a:ln>
              <a:solidFill>
                <a:srgbClr val="777777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Existing</a:t>
              </a:r>
              <a:r>
                <a:rPr lang="fr-BE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Building Stock</a:t>
              </a:r>
              <a:endParaRPr lang="fr-BE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3159393" y="26469191"/>
              <a:ext cx="1579213" cy="553998"/>
            </a:xfrm>
            <a:prstGeom prst="rect">
              <a:avLst/>
            </a:prstGeom>
            <a:noFill/>
            <a:ln>
              <a:solidFill>
                <a:srgbClr val="F37628"/>
              </a:solidFill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fr-BE" sz="1200" dirty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fr-BE" sz="1200" dirty="0" smtClean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rPr>
                <a:t>ype 1</a:t>
              </a:r>
              <a:endParaRPr lang="fr-BE" sz="1200" dirty="0">
                <a:solidFill>
                  <a:srgbClr val="F3762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3159393" y="27256929"/>
              <a:ext cx="1579213" cy="553998"/>
            </a:xfrm>
            <a:prstGeom prst="rect">
              <a:avLst/>
            </a:prstGeom>
            <a:noFill/>
            <a:ln>
              <a:solidFill>
                <a:srgbClr val="F37628"/>
              </a:solidFill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fr-BE" sz="1200" dirty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fr-BE" sz="1200" dirty="0" smtClean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rPr>
                <a:t>ype 2</a:t>
              </a:r>
              <a:endParaRPr lang="fr-BE" sz="1200" dirty="0">
                <a:solidFill>
                  <a:srgbClr val="F3762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3159393" y="28060530"/>
              <a:ext cx="1579213" cy="553998"/>
            </a:xfrm>
            <a:prstGeom prst="rect">
              <a:avLst/>
            </a:prstGeom>
            <a:noFill/>
            <a:ln>
              <a:solidFill>
                <a:srgbClr val="F37628"/>
              </a:solidFill>
            </a:ln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fr-BE" sz="1200" dirty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fr-BE" sz="1200" dirty="0" smtClean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rPr>
                <a:t>ype X</a:t>
              </a:r>
              <a:endParaRPr lang="fr-BE" sz="1200" dirty="0">
                <a:solidFill>
                  <a:srgbClr val="F3762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306439" y="26085941"/>
              <a:ext cx="2035678" cy="2160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Characteristics</a:t>
              </a: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8922191" y="26125094"/>
              <a:ext cx="2035678" cy="2160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Retrofit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potential</a:t>
              </a:r>
              <a:endPara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972460" y="3191311"/>
            <a:ext cx="7193934" cy="1085143"/>
            <a:chOff x="1778140" y="29376485"/>
            <a:chExt cx="13551043" cy="2532000"/>
          </a:xfrm>
        </p:grpSpPr>
        <p:sp>
          <p:nvSpPr>
            <p:cNvPr id="18" name="ZoneTexte 17"/>
            <p:cNvSpPr txBox="1"/>
            <p:nvPr/>
          </p:nvSpPr>
          <p:spPr>
            <a:xfrm>
              <a:off x="4518130" y="30352957"/>
              <a:ext cx="2576568" cy="64633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dirty="0" smtClean="0">
                  <a:latin typeface="Arial" pitchFamily="34" charset="0"/>
                  <a:cs typeface="Arial" pitchFamily="34" charset="0"/>
                </a:rPr>
                <a:t>Input</a:t>
              </a:r>
              <a:endParaRPr lang="fr-BE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9949366" y="30109387"/>
              <a:ext cx="2576568" cy="64633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dirty="0" smtClean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rPr>
                <a:t>Output</a:t>
              </a:r>
              <a:endParaRPr lang="fr-BE" sz="1200" dirty="0">
                <a:solidFill>
                  <a:srgbClr val="F37628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e 19"/>
            <p:cNvGrpSpPr/>
            <p:nvPr/>
          </p:nvGrpSpPr>
          <p:grpSpPr>
            <a:xfrm>
              <a:off x="1778140" y="29376485"/>
              <a:ext cx="13551043" cy="2532000"/>
              <a:chOff x="1994688" y="33264216"/>
              <a:chExt cx="13551043" cy="2532000"/>
            </a:xfrm>
          </p:grpSpPr>
          <p:sp>
            <p:nvSpPr>
              <p:cNvPr id="21" name="ZoneTexte 20"/>
              <p:cNvSpPr txBox="1"/>
              <p:nvPr/>
            </p:nvSpPr>
            <p:spPr>
              <a:xfrm>
                <a:off x="7375157" y="33264216"/>
                <a:ext cx="2712494" cy="2520000"/>
              </a:xfrm>
              <a:prstGeom prst="rect">
                <a:avLst/>
              </a:prstGeom>
              <a:noFill/>
              <a:ln w="28575">
                <a:solidFill>
                  <a:srgbClr val="F37628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GB" sz="1200" dirty="0" smtClean="0">
                    <a:solidFill>
                      <a:srgbClr val="F37628"/>
                    </a:solidFill>
                    <a:latin typeface="Arial" pitchFamily="34" charset="0"/>
                    <a:cs typeface="Arial" pitchFamily="34" charset="0"/>
                  </a:rPr>
                  <a:t>Simulation</a:t>
                </a:r>
                <a:endParaRPr lang="fr-BE" sz="1200" dirty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1994688" y="33264216"/>
                <a:ext cx="2712494" cy="1092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2CA02C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fr-BE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Building model</a:t>
                </a:r>
                <a:endParaRPr lang="fr-BE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3" name="Connecteur droit avec flèche 22"/>
              <p:cNvCxnSpPr>
                <a:stCxn id="22" idx="3"/>
              </p:cNvCxnSpPr>
              <p:nvPr/>
            </p:nvCxnSpPr>
            <p:spPr>
              <a:xfrm flipV="1">
                <a:off x="4707182" y="33787438"/>
                <a:ext cx="2691898" cy="2277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ZoneTexte 23"/>
              <p:cNvSpPr txBox="1"/>
              <p:nvPr/>
            </p:nvSpPr>
            <p:spPr>
              <a:xfrm>
                <a:off x="1994688" y="34704216"/>
                <a:ext cx="2712494" cy="1092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2CA02C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fr-BE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Influence </a:t>
                </a:r>
                <a:r>
                  <a:rPr lang="en-US" sz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factors</a:t>
                </a:r>
                <a:endParaRPr lang="en-U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Connecteur droit avec flèche 24"/>
              <p:cNvCxnSpPr>
                <a:stCxn id="24" idx="3"/>
              </p:cNvCxnSpPr>
              <p:nvPr/>
            </p:nvCxnSpPr>
            <p:spPr>
              <a:xfrm flipV="1">
                <a:off x="4707182" y="35244217"/>
                <a:ext cx="2691898" cy="599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ZoneTexte 25"/>
              <p:cNvSpPr txBox="1"/>
              <p:nvPr/>
            </p:nvSpPr>
            <p:spPr>
              <a:xfrm>
                <a:off x="12833237" y="33978216"/>
                <a:ext cx="2712494" cy="1092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37628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37628"/>
                    </a:solidFill>
                    <a:latin typeface="Arial" pitchFamily="34" charset="0"/>
                    <a:cs typeface="Arial" pitchFamily="34" charset="0"/>
                  </a:rPr>
                  <a:t>Building stock evolution</a:t>
                </a:r>
                <a:endParaRPr lang="en-US" sz="1200" dirty="0">
                  <a:solidFill>
                    <a:srgbClr val="F3762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7" name="Connecteur droit avec flèche 26"/>
              <p:cNvCxnSpPr>
                <a:stCxn id="21" idx="3"/>
                <a:endCxn id="26" idx="1"/>
              </p:cNvCxnSpPr>
              <p:nvPr/>
            </p:nvCxnSpPr>
            <p:spPr>
              <a:xfrm>
                <a:off x="10087651" y="34524216"/>
                <a:ext cx="2745586" cy="0"/>
              </a:xfrm>
              <a:prstGeom prst="straightConnector1">
                <a:avLst/>
              </a:prstGeom>
              <a:ln w="28575">
                <a:solidFill>
                  <a:srgbClr val="F37628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Groupe 49"/>
          <p:cNvGrpSpPr/>
          <p:nvPr/>
        </p:nvGrpSpPr>
        <p:grpSpPr>
          <a:xfrm>
            <a:off x="972460" y="4844531"/>
            <a:ext cx="7193935" cy="1080000"/>
            <a:chOff x="1754217" y="32860257"/>
            <a:chExt cx="13551045" cy="2520000"/>
          </a:xfrm>
        </p:grpSpPr>
        <p:sp>
          <p:nvSpPr>
            <p:cNvPr id="51" name="ZoneTexte 50"/>
            <p:cNvSpPr txBox="1"/>
            <p:nvPr/>
          </p:nvSpPr>
          <p:spPr>
            <a:xfrm>
              <a:off x="4531553" y="33869468"/>
              <a:ext cx="2576568" cy="646331"/>
            </a:xfrm>
            <a:prstGeom prst="rect">
              <a:avLst/>
            </a:prstGeom>
            <a:solidFill>
              <a:srgbClr val="FFFFFF"/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37628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9962787" y="33607857"/>
              <a:ext cx="2576568" cy="646331"/>
            </a:xfrm>
            <a:prstGeom prst="rect">
              <a:avLst/>
            </a:prstGeom>
            <a:solidFill>
              <a:srgbClr val="FFFFFF"/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Output</a:t>
              </a:r>
            </a:p>
          </p:txBody>
        </p:sp>
        <p:grpSp>
          <p:nvGrpSpPr>
            <p:cNvPr id="53" name="Groupe 52"/>
            <p:cNvGrpSpPr/>
            <p:nvPr/>
          </p:nvGrpSpPr>
          <p:grpSpPr>
            <a:xfrm>
              <a:off x="1754217" y="32860257"/>
              <a:ext cx="13551045" cy="2520000"/>
              <a:chOff x="2000507" y="33253394"/>
              <a:chExt cx="13551045" cy="2520000"/>
            </a:xfrm>
          </p:grpSpPr>
          <p:sp>
            <p:nvSpPr>
              <p:cNvPr id="54" name="ZoneTexte 53"/>
              <p:cNvSpPr txBox="1"/>
              <p:nvPr/>
            </p:nvSpPr>
            <p:spPr>
              <a:xfrm>
                <a:off x="7380978" y="33253394"/>
                <a:ext cx="2712494" cy="2520000"/>
              </a:xfrm>
              <a:prstGeom prst="rect">
                <a:avLst/>
              </a:prstGeom>
              <a:noFill/>
              <a:ln w="19050">
                <a:solidFill>
                  <a:srgbClr val="2CA02C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Simulation</a:t>
                </a:r>
                <a:endParaRPr kumimoji="0" lang="fr-BE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ZoneTexte 54"/>
              <p:cNvSpPr txBox="1"/>
              <p:nvPr/>
            </p:nvSpPr>
            <p:spPr>
              <a:xfrm>
                <a:off x="2000507" y="33264214"/>
                <a:ext cx="2712494" cy="10920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2CA02C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B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Building model</a:t>
                </a:r>
              </a:p>
            </p:txBody>
          </p:sp>
          <p:cxnSp>
            <p:nvCxnSpPr>
              <p:cNvPr id="56" name="Connecteur droit avec flèche 55"/>
              <p:cNvCxnSpPr>
                <a:stCxn id="55" idx="3"/>
              </p:cNvCxnSpPr>
              <p:nvPr/>
            </p:nvCxnSpPr>
            <p:spPr>
              <a:xfrm flipV="1">
                <a:off x="4713001" y="33804217"/>
                <a:ext cx="2667977" cy="599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tailEnd type="stealth" w="lg" len="lg"/>
              </a:ln>
              <a:effectLst/>
            </p:spPr>
          </p:cxnSp>
          <p:sp>
            <p:nvSpPr>
              <p:cNvPr id="57" name="ZoneTexte 56"/>
              <p:cNvSpPr txBox="1"/>
              <p:nvPr/>
            </p:nvSpPr>
            <p:spPr>
              <a:xfrm>
                <a:off x="2000507" y="34681394"/>
                <a:ext cx="2712494" cy="109200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F37628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B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37628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Action Plan</a:t>
                </a:r>
              </a:p>
            </p:txBody>
          </p:sp>
          <p:cxnSp>
            <p:nvCxnSpPr>
              <p:cNvPr id="58" name="Connecteur droit avec flèche 57"/>
              <p:cNvCxnSpPr>
                <a:stCxn id="57" idx="3"/>
              </p:cNvCxnSpPr>
              <p:nvPr/>
            </p:nvCxnSpPr>
            <p:spPr>
              <a:xfrm flipV="1">
                <a:off x="4713001" y="35221397"/>
                <a:ext cx="2667977" cy="599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37628"/>
                </a:solidFill>
                <a:prstDash val="solid"/>
                <a:tailEnd type="stealth" w="lg" len="lg"/>
              </a:ln>
              <a:effectLst/>
            </p:spPr>
          </p:cxnSp>
          <p:sp>
            <p:nvSpPr>
              <p:cNvPr id="59" name="ZoneTexte 58"/>
              <p:cNvSpPr txBox="1"/>
              <p:nvPr/>
            </p:nvSpPr>
            <p:spPr>
              <a:xfrm>
                <a:off x="12839058" y="33978216"/>
                <a:ext cx="2712494" cy="10920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2CA02C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Expected Building stock evolution</a:t>
                </a:r>
              </a:p>
            </p:txBody>
          </p:sp>
          <p:cxnSp>
            <p:nvCxnSpPr>
              <p:cNvPr id="60" name="Connecteur droit avec flèche 59"/>
              <p:cNvCxnSpPr>
                <a:stCxn id="54" idx="3"/>
                <a:endCxn id="59" idx="1"/>
              </p:cNvCxnSpPr>
              <p:nvPr/>
            </p:nvCxnSpPr>
            <p:spPr>
              <a:xfrm>
                <a:off x="10093472" y="34513394"/>
                <a:ext cx="2745586" cy="1082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0000"/>
                </a:solidFill>
                <a:prstDash val="solid"/>
                <a:tailEnd type="stealth" w="lg" len="lg"/>
              </a:ln>
              <a:effectLst/>
            </p:spPr>
          </p:cxnSp>
        </p:grpSp>
      </p:grpSp>
      <p:sp>
        <p:nvSpPr>
          <p:cNvPr id="74" name="Rectangle 73"/>
          <p:cNvSpPr/>
          <p:nvPr/>
        </p:nvSpPr>
        <p:spPr>
          <a:xfrm>
            <a:off x="972000" y="2623234"/>
            <a:ext cx="2848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GB" altLang="fr-FR" sz="1200" b="1" dirty="0">
                <a:solidFill>
                  <a:srgbClr val="F37628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</a:t>
            </a:r>
            <a:r>
              <a:rPr lang="en-GB" altLang="fr-FR" sz="1200" dirty="0">
                <a:latin typeface="Arial" pitchFamily="34" charset="0"/>
                <a:cs typeface="Arial" pitchFamily="34" charset="0"/>
                <a:sym typeface="Wingdings 3" pitchFamily="18" charset="2"/>
              </a:rPr>
              <a:t>  </a:t>
            </a:r>
            <a:r>
              <a:rPr lang="en-GB" altLang="fr-FR" sz="1200" b="1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Fig. 5:</a:t>
            </a:r>
            <a:r>
              <a:rPr lang="en-GB" altLang="fr-FR" sz="1200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solidFill>
                  <a:srgbClr val="777777"/>
                </a:solidFill>
                <a:latin typeface="Arial" pitchFamily="34" charset="0"/>
                <a:cs typeface="Arial" pitchFamily="34" charset="0"/>
              </a:rPr>
              <a:t>Models for the building stock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72460" y="427645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altLang="fr-FR" sz="1200" b="1" dirty="0">
                <a:solidFill>
                  <a:srgbClr val="F37628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</a:t>
            </a:r>
            <a:r>
              <a:rPr lang="en-GB" altLang="fr-FR" sz="1200" dirty="0">
                <a:latin typeface="Arial" pitchFamily="34" charset="0"/>
                <a:cs typeface="Arial" pitchFamily="34" charset="0"/>
                <a:sym typeface="Wingdings 3" pitchFamily="18" charset="2"/>
              </a:rPr>
              <a:t>  </a:t>
            </a:r>
            <a:r>
              <a:rPr lang="en-GB" altLang="fr-FR" sz="1200" b="1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Fig. 6:</a:t>
            </a:r>
            <a:r>
              <a:rPr lang="en-GB" altLang="fr-FR" sz="1200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solidFill>
                  <a:srgbClr val="777777"/>
                </a:solidFill>
                <a:latin typeface="Arial" pitchFamily="34" charset="0"/>
                <a:cs typeface="Arial" pitchFamily="34" charset="0"/>
              </a:rPr>
              <a:t>Simulates Influence Factor effect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971999" y="592453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altLang="fr-FR" sz="1200" b="1" dirty="0">
                <a:solidFill>
                  <a:srgbClr val="F37628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</a:t>
            </a:r>
            <a:r>
              <a:rPr lang="en-GB" altLang="fr-FR" sz="1200" dirty="0">
                <a:latin typeface="Arial" pitchFamily="34" charset="0"/>
                <a:cs typeface="Arial" pitchFamily="34" charset="0"/>
                <a:sym typeface="Wingdings 3" pitchFamily="18" charset="2"/>
              </a:rPr>
              <a:t>  </a:t>
            </a:r>
            <a:r>
              <a:rPr lang="en-GB" altLang="fr-FR" sz="1200" b="1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Fig. 7:</a:t>
            </a:r>
            <a:r>
              <a:rPr lang="en-GB" altLang="fr-FR" sz="1200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solidFill>
                  <a:srgbClr val="777777"/>
                </a:solidFill>
                <a:latin typeface="Arial" pitchFamily="34" charset="0"/>
                <a:cs typeface="Arial" pitchFamily="34" charset="0"/>
              </a:rPr>
              <a:t>Create and validate an Action Plan</a:t>
            </a:r>
          </a:p>
        </p:txBody>
      </p:sp>
    </p:spTree>
    <p:extLst>
      <p:ext uri="{BB962C8B-B14F-4D97-AF65-F5344CB8AC3E}">
        <p14:creationId xmlns="" xmlns:p14="http://schemas.microsoft.com/office/powerpoint/2010/main" val="27381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44090" y="0"/>
            <a:ext cx="5799909" cy="64652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Arial" pitchFamily="34" charset="0"/>
                <a:cs typeface="Arial" pitchFamily="34" charset="0"/>
              </a:rPr>
              <a:t>Organisation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err="1" smtClean="0">
                <a:latin typeface="Arial" pitchFamily="34" charset="0"/>
                <a:cs typeface="Arial" pitchFamily="34" charset="0"/>
              </a:rPr>
              <a:t>Ruellan</a:t>
            </a:r>
            <a:r>
              <a:rPr lang="fr-BE" dirty="0" smtClean="0">
                <a:latin typeface="Arial" pitchFamily="34" charset="0"/>
                <a:cs typeface="Arial" pitchFamily="34" charset="0"/>
              </a:rPr>
              <a:t> G.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3493489" y="78377"/>
            <a:ext cx="5467632" cy="6386908"/>
            <a:chOff x="16453708" y="15015526"/>
            <a:chExt cx="12240001" cy="12675364"/>
          </a:xfrm>
        </p:grpSpPr>
        <p:grpSp>
          <p:nvGrpSpPr>
            <p:cNvPr id="57" name="Groupe 56"/>
            <p:cNvGrpSpPr/>
            <p:nvPr/>
          </p:nvGrpSpPr>
          <p:grpSpPr>
            <a:xfrm>
              <a:off x="16453708" y="21059660"/>
              <a:ext cx="12240000" cy="3420000"/>
              <a:chOff x="16432943" y="20962982"/>
              <a:chExt cx="12240000" cy="3420000"/>
            </a:xfrm>
          </p:grpSpPr>
          <p:sp>
            <p:nvSpPr>
              <p:cNvPr id="91" name="Rectangle 90"/>
              <p:cNvSpPr>
                <a:spLocks noChangeArrowheads="1"/>
              </p:cNvSpPr>
              <p:nvPr/>
            </p:nvSpPr>
            <p:spPr bwMode="auto">
              <a:xfrm>
                <a:off x="16432943" y="20962982"/>
                <a:ext cx="12240000" cy="3420000"/>
              </a:xfrm>
              <a:prstGeom prst="rect">
                <a:avLst/>
              </a:prstGeom>
              <a:solidFill>
                <a:sysClr val="window" lastClr="FFFFFF">
                  <a:lumMod val="100000"/>
                  <a:lumOff val="0"/>
                </a:sysClr>
              </a:solidFill>
              <a:ln w="12700">
                <a:solidFill>
                  <a:srgbClr val="71685A">
                    <a:lumMod val="100000"/>
                    <a:lumOff val="0"/>
                  </a:srgbClr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 defTabSz="298313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100" i="1" kern="0" dirty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WP 4 : Simulation</a:t>
                </a:r>
              </a:p>
              <a:p>
                <a:pPr algn="just" defTabSz="298313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of the interactions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20188719" y="21286655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IFs effect on model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93" name="Rectangle 92"/>
              <p:cNvSpPr>
                <a:spLocks noChangeArrowheads="1"/>
              </p:cNvSpPr>
              <p:nvPr/>
            </p:nvSpPr>
            <p:spPr bwMode="auto">
              <a:xfrm>
                <a:off x="20188720" y="22444089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Simulation</a:t>
                </a:r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20188720" y="23601522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>
                    <a:solidFill>
                      <a:srgbClr val="F37628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I</a:t>
                </a:r>
                <a:r>
                  <a:rPr lang="en-GB" sz="1100" i="1" kern="0" dirty="0" smtClean="0">
                    <a:solidFill>
                      <a:srgbClr val="F37628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mprovement</a:t>
                </a:r>
                <a:endParaRPr lang="en-GB" sz="1100" i="1" kern="0" dirty="0">
                  <a:solidFill>
                    <a:srgbClr val="F37628"/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cxnSp>
            <p:nvCxnSpPr>
              <p:cNvPr id="95" name="AutoShape 27"/>
              <p:cNvCxnSpPr>
                <a:cxnSpLocks noChangeShapeType="1"/>
                <a:stCxn id="92" idx="2"/>
                <a:endCxn id="93" idx="0"/>
              </p:cNvCxnSpPr>
              <p:nvPr/>
            </p:nvCxnSpPr>
            <p:spPr bwMode="auto">
              <a:xfrm>
                <a:off x="22528719" y="21826655"/>
                <a:ext cx="1" cy="617434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AutoShape 29"/>
              <p:cNvCxnSpPr>
                <a:cxnSpLocks noChangeShapeType="1"/>
                <a:stCxn id="93" idx="2"/>
                <a:endCxn id="94" idx="0"/>
              </p:cNvCxnSpPr>
              <p:nvPr/>
            </p:nvCxnSpPr>
            <p:spPr bwMode="auto">
              <a:xfrm>
                <a:off x="22528720" y="22984089"/>
                <a:ext cx="0" cy="61743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58" name="AutoShape 30"/>
            <p:cNvCxnSpPr>
              <a:cxnSpLocks noChangeShapeType="1"/>
              <a:stCxn id="94" idx="1"/>
              <a:endCxn id="73" idx="1"/>
            </p:cNvCxnSpPr>
            <p:nvPr/>
          </p:nvCxnSpPr>
          <p:spPr bwMode="auto">
            <a:xfrm rot="10800000">
              <a:off x="16453709" y="18928068"/>
              <a:ext cx="3755777" cy="5040132"/>
            </a:xfrm>
            <a:prstGeom prst="bentConnector3">
              <a:avLst>
                <a:gd name="adj1" fmla="val 106087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31"/>
            <p:cNvCxnSpPr>
              <a:cxnSpLocks noChangeShapeType="1"/>
              <a:stCxn id="94" idx="3"/>
              <a:endCxn id="79" idx="3"/>
            </p:cNvCxnSpPr>
            <p:nvPr/>
          </p:nvCxnSpPr>
          <p:spPr bwMode="auto">
            <a:xfrm flipV="1">
              <a:off x="24889485" y="18928068"/>
              <a:ext cx="3804223" cy="5040132"/>
            </a:xfrm>
            <a:prstGeom prst="bentConnector3">
              <a:avLst>
                <a:gd name="adj1" fmla="val 106009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0" name="Groupe 59"/>
            <p:cNvGrpSpPr/>
            <p:nvPr/>
          </p:nvGrpSpPr>
          <p:grpSpPr>
            <a:xfrm>
              <a:off x="16453709" y="24810890"/>
              <a:ext cx="12240000" cy="2880000"/>
              <a:chOff x="16412177" y="26908002"/>
              <a:chExt cx="12240000" cy="2880000"/>
            </a:xfrm>
          </p:grpSpPr>
          <p:sp>
            <p:nvSpPr>
              <p:cNvPr id="85" name="Rectangle 84"/>
              <p:cNvSpPr>
                <a:spLocks noChangeArrowheads="1"/>
              </p:cNvSpPr>
              <p:nvPr/>
            </p:nvSpPr>
            <p:spPr bwMode="auto">
              <a:xfrm>
                <a:off x="16412177" y="26908002"/>
                <a:ext cx="12240000" cy="2880000"/>
              </a:xfrm>
              <a:prstGeom prst="rect">
                <a:avLst/>
              </a:prstGeom>
              <a:solidFill>
                <a:sysClr val="window" lastClr="FFFFFF">
                  <a:lumMod val="100000"/>
                  <a:lumOff val="0"/>
                </a:sysClr>
              </a:solidFill>
              <a:ln w="12700">
                <a:solidFill>
                  <a:srgbClr val="71685A">
                    <a:lumMod val="100000"/>
                    <a:lumOff val="0"/>
                  </a:srgbClr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 defTabSz="298313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100" i="1" kern="0" dirty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WP 5 : Validation /</a:t>
                </a:r>
              </a:p>
              <a:p>
                <a:pPr algn="just" defTabSz="298313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Practical use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20167207" y="27579298"/>
                <a:ext cx="4680000" cy="576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Tests and evaluations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23414055" y="29011152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>
                    <a:solidFill>
                      <a:srgbClr val="F37628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Action plan</a:t>
                </a:r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/>
            </p:nvSpPr>
            <p:spPr bwMode="auto">
              <a:xfrm>
                <a:off x="16921105" y="29011152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Future improvements</a:t>
                </a:r>
              </a:p>
            </p:txBody>
          </p:sp>
          <p:cxnSp>
            <p:nvCxnSpPr>
              <p:cNvPr id="89" name="AutoShape 33"/>
              <p:cNvCxnSpPr>
                <a:cxnSpLocks noChangeShapeType="1"/>
                <a:stCxn id="86" idx="3"/>
                <a:endCxn id="87" idx="0"/>
              </p:cNvCxnSpPr>
              <p:nvPr/>
            </p:nvCxnSpPr>
            <p:spPr bwMode="auto">
              <a:xfrm>
                <a:off x="24847207" y="27867298"/>
                <a:ext cx="906848" cy="1143854"/>
              </a:xfrm>
              <a:prstGeom prst="bentConnector2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 type="stealth" w="lg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0" name="AutoShape 34"/>
              <p:cNvCxnSpPr>
                <a:cxnSpLocks noChangeShapeType="1"/>
                <a:stCxn id="86" idx="1"/>
                <a:endCxn id="88" idx="0"/>
              </p:cNvCxnSpPr>
              <p:nvPr/>
            </p:nvCxnSpPr>
            <p:spPr bwMode="auto">
              <a:xfrm rot="10800000" flipV="1">
                <a:off x="19261105" y="27867298"/>
                <a:ext cx="906102" cy="1143854"/>
              </a:xfrm>
              <a:prstGeom prst="bentConnector2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 type="stealth" w="lg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1" name="AutoShape 32"/>
            <p:cNvCxnSpPr>
              <a:cxnSpLocks noChangeShapeType="1"/>
              <a:stCxn id="94" idx="2"/>
              <a:endCxn id="86" idx="0"/>
            </p:cNvCxnSpPr>
            <p:nvPr/>
          </p:nvCxnSpPr>
          <p:spPr bwMode="auto">
            <a:xfrm flipH="1">
              <a:off x="22548739" y="24238200"/>
              <a:ext cx="746" cy="124398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2" name="Groupe 61"/>
            <p:cNvGrpSpPr/>
            <p:nvPr/>
          </p:nvGrpSpPr>
          <p:grpSpPr>
            <a:xfrm>
              <a:off x="22933708" y="17128068"/>
              <a:ext cx="5760000" cy="3600000"/>
              <a:chOff x="23007022" y="16992599"/>
              <a:chExt cx="5760000" cy="3600000"/>
            </a:xfrm>
          </p:grpSpPr>
          <p:sp>
            <p:nvSpPr>
              <p:cNvPr id="79" name="Rectangle 78"/>
              <p:cNvSpPr>
                <a:spLocks noChangeArrowheads="1"/>
              </p:cNvSpPr>
              <p:nvPr/>
            </p:nvSpPr>
            <p:spPr bwMode="auto">
              <a:xfrm>
                <a:off x="23007022" y="16992599"/>
                <a:ext cx="5760000" cy="3600000"/>
              </a:xfrm>
              <a:prstGeom prst="rect">
                <a:avLst/>
              </a:prstGeom>
              <a:solidFill>
                <a:sysClr val="window" lastClr="FFFFFF">
                  <a:lumMod val="100000"/>
                  <a:lumOff val="0"/>
                </a:sysClr>
              </a:solidFill>
              <a:ln w="12700">
                <a:solidFill>
                  <a:srgbClr val="71685A">
                    <a:lumMod val="100000"/>
                    <a:lumOff val="0"/>
                  </a:srgbClr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WP 3 : </a:t>
                </a: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Buildings model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80" name="Rectangle 79"/>
              <p:cNvSpPr>
                <a:spLocks noChangeArrowheads="1"/>
              </p:cNvSpPr>
              <p:nvPr/>
            </p:nvSpPr>
            <p:spPr bwMode="auto">
              <a:xfrm>
                <a:off x="23529645" y="17653565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Classification of buildings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81" name="Rectangle 80"/>
              <p:cNvSpPr>
                <a:spLocks noChangeArrowheads="1"/>
              </p:cNvSpPr>
              <p:nvPr/>
            </p:nvSpPr>
            <p:spPr bwMode="auto">
              <a:xfrm>
                <a:off x="23529644" y="19829576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rgbClr val="F37628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Model creation</a:t>
                </a:r>
                <a:endParaRPr lang="en-GB" sz="1100" i="1" kern="0" dirty="0">
                  <a:solidFill>
                    <a:srgbClr val="F37628"/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82" name="Rectangle 81"/>
              <p:cNvSpPr>
                <a:spLocks noChangeArrowheads="1"/>
              </p:cNvSpPr>
              <p:nvPr/>
            </p:nvSpPr>
            <p:spPr bwMode="auto">
              <a:xfrm>
                <a:off x="23529646" y="18741570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Comparison of potential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cxnSp>
            <p:nvCxnSpPr>
              <p:cNvPr id="83" name="AutoShape 26"/>
              <p:cNvCxnSpPr>
                <a:cxnSpLocks noChangeShapeType="1"/>
                <a:stCxn id="82" idx="2"/>
                <a:endCxn id="81" idx="0"/>
              </p:cNvCxnSpPr>
              <p:nvPr/>
            </p:nvCxnSpPr>
            <p:spPr bwMode="auto">
              <a:xfrm rot="5400000">
                <a:off x="25595642" y="19555572"/>
                <a:ext cx="548006" cy="2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 type="stealth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4" name="AutoShape 26"/>
              <p:cNvCxnSpPr>
                <a:cxnSpLocks noChangeShapeType="1"/>
                <a:stCxn id="80" idx="2"/>
                <a:endCxn id="82" idx="0"/>
              </p:cNvCxnSpPr>
              <p:nvPr/>
            </p:nvCxnSpPr>
            <p:spPr bwMode="auto">
              <a:xfrm rot="16200000" flipH="1">
                <a:off x="25595643" y="18467566"/>
                <a:ext cx="548005" cy="1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 type="stealth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63" name="AutoShape 25"/>
            <p:cNvCxnSpPr>
              <a:cxnSpLocks noChangeShapeType="1"/>
              <a:stCxn id="81" idx="2"/>
              <a:endCxn id="92" idx="3"/>
            </p:cNvCxnSpPr>
            <p:nvPr/>
          </p:nvCxnSpPr>
          <p:spPr bwMode="auto">
            <a:xfrm rot="5400000">
              <a:off x="24768763" y="20625766"/>
              <a:ext cx="1148288" cy="906846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4" name="Groupe 63"/>
            <p:cNvGrpSpPr/>
            <p:nvPr/>
          </p:nvGrpSpPr>
          <p:grpSpPr>
            <a:xfrm>
              <a:off x="16453708" y="17128068"/>
              <a:ext cx="5760000" cy="3600000"/>
              <a:chOff x="16453708" y="17046296"/>
              <a:chExt cx="5760000" cy="3600000"/>
            </a:xfrm>
          </p:grpSpPr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16453708" y="17046296"/>
                <a:ext cx="5760000" cy="3600000"/>
              </a:xfrm>
              <a:prstGeom prst="rect">
                <a:avLst/>
              </a:prstGeom>
              <a:solidFill>
                <a:sysClr val="window" lastClr="FFFFFF">
                  <a:lumMod val="100000"/>
                  <a:lumOff val="0"/>
                </a:sysClr>
              </a:solidFill>
              <a:ln w="12700">
                <a:solidFill>
                  <a:srgbClr val="71685A">
                    <a:lumMod val="100000"/>
                    <a:lumOff val="0"/>
                  </a:srgbClr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WP 2 : Influence </a:t>
                </a: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Factors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16961892" y="19875432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IFs effect comparison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75" name="Rectangle 74"/>
              <p:cNvSpPr>
                <a:spLocks noChangeArrowheads="1"/>
              </p:cNvSpPr>
              <p:nvPr/>
            </p:nvSpPr>
            <p:spPr bwMode="auto">
              <a:xfrm>
                <a:off x="16961892" y="18787426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IFs in different cases study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76" name="Rectangle 75"/>
              <p:cNvSpPr>
                <a:spLocks noChangeArrowheads="1"/>
              </p:cNvSpPr>
              <p:nvPr/>
            </p:nvSpPr>
            <p:spPr bwMode="auto">
              <a:xfrm>
                <a:off x="16962637" y="17707537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IFs identification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cxnSp>
            <p:nvCxnSpPr>
              <p:cNvPr id="77" name="AutoShape 23"/>
              <p:cNvCxnSpPr>
                <a:cxnSpLocks noChangeShapeType="1"/>
                <a:stCxn id="75" idx="2"/>
                <a:endCxn id="74" idx="0"/>
              </p:cNvCxnSpPr>
              <p:nvPr/>
            </p:nvCxnSpPr>
            <p:spPr bwMode="auto">
              <a:xfrm>
                <a:off x="19301892" y="19327426"/>
                <a:ext cx="0" cy="548006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" name="AutoShape 23"/>
              <p:cNvCxnSpPr>
                <a:cxnSpLocks noChangeShapeType="1"/>
                <a:stCxn id="76" idx="2"/>
                <a:endCxn id="75" idx="0"/>
              </p:cNvCxnSpPr>
              <p:nvPr/>
            </p:nvCxnSpPr>
            <p:spPr bwMode="auto">
              <a:xfrm flipH="1">
                <a:off x="19301892" y="18247537"/>
                <a:ext cx="745" cy="539889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5" name="Groupe 64"/>
            <p:cNvGrpSpPr/>
            <p:nvPr/>
          </p:nvGrpSpPr>
          <p:grpSpPr>
            <a:xfrm>
              <a:off x="16453708" y="15015526"/>
              <a:ext cx="12240000" cy="1800000"/>
              <a:chOff x="16453708" y="15015526"/>
              <a:chExt cx="12240000" cy="1800000"/>
            </a:xfrm>
          </p:grpSpPr>
          <p:sp>
            <p:nvSpPr>
              <p:cNvPr id="69" name="Rectangle 68"/>
              <p:cNvSpPr>
                <a:spLocks noChangeArrowheads="1"/>
              </p:cNvSpPr>
              <p:nvPr/>
            </p:nvSpPr>
            <p:spPr bwMode="auto">
              <a:xfrm>
                <a:off x="16453708" y="15015526"/>
                <a:ext cx="12240000" cy="1800000"/>
              </a:xfrm>
              <a:prstGeom prst="rect">
                <a:avLst/>
              </a:prstGeom>
              <a:solidFill>
                <a:sysClr val="window" lastClr="FFFFFF">
                  <a:lumMod val="100000"/>
                  <a:lumOff val="0"/>
                </a:sysClr>
              </a:solidFill>
              <a:ln w="12700">
                <a:solidFill>
                  <a:srgbClr val="71685A">
                    <a:lumMod val="100000"/>
                    <a:lumOff val="0"/>
                  </a:srgbClr>
                </a:solidFill>
                <a:prstDash val="dash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defTabSz="298313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100" i="1" kern="0" dirty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WP 1 : </a:t>
                </a: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Investigations / State of the art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70" name="Rectangle 69"/>
              <p:cNvSpPr>
                <a:spLocks noChangeArrowheads="1"/>
              </p:cNvSpPr>
              <p:nvPr/>
            </p:nvSpPr>
            <p:spPr bwMode="auto">
              <a:xfrm>
                <a:off x="16961892" y="15615396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Literature review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71" name="Rectangle 70"/>
              <p:cNvSpPr>
                <a:spLocks noChangeArrowheads="1"/>
              </p:cNvSpPr>
              <p:nvPr/>
            </p:nvSpPr>
            <p:spPr bwMode="auto">
              <a:xfrm>
                <a:off x="23455587" y="15615396"/>
                <a:ext cx="4680000" cy="540000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>
                      <a:lumMod val="100000"/>
                      <a:lumOff val="0"/>
                    </a:sysClr>
                  </a:gs>
                  <a:gs pos="100000">
                    <a:srgbClr val="71685A">
                      <a:lumMod val="40000"/>
                      <a:lumOff val="60000"/>
                    </a:srgbClr>
                  </a:gs>
                </a:gsLst>
                <a:lin ang="5400000" scaled="1"/>
              </a:gradFill>
              <a:ln w="12700">
                <a:solidFill>
                  <a:srgbClr val="71685A">
                    <a:lumMod val="60000"/>
                    <a:lumOff val="40000"/>
                  </a:srgbClr>
                </a:solidFill>
                <a:miter lim="800000"/>
                <a:headEnd/>
                <a:tailEnd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 defTabSz="2983139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3262"/>
                  </a:spcAft>
                  <a:defRPr/>
                </a:pPr>
                <a:r>
                  <a:rPr lang="en-GB" sz="1100" i="1" kern="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Interviews and survey</a:t>
                </a:r>
                <a:endParaRPr lang="en-GB" sz="1100" i="1" kern="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cxnSp>
            <p:nvCxnSpPr>
              <p:cNvPr id="72" name="Connecteur droit 71"/>
              <p:cNvCxnSpPr>
                <a:stCxn id="70" idx="3"/>
                <a:endCxn id="71" idx="1"/>
              </p:cNvCxnSpPr>
              <p:nvPr/>
            </p:nvCxnSpPr>
            <p:spPr>
              <a:xfrm>
                <a:off x="21641892" y="15885396"/>
                <a:ext cx="181369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AutoShape 21"/>
            <p:cNvCxnSpPr>
              <a:cxnSpLocks noChangeShapeType="1"/>
              <a:endCxn id="80" idx="1"/>
            </p:cNvCxnSpPr>
            <p:nvPr/>
          </p:nvCxnSpPr>
          <p:spPr bwMode="auto">
            <a:xfrm rot="16200000" flipH="1">
              <a:off x="21933422" y="16536124"/>
              <a:ext cx="2138973" cy="906845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20"/>
            <p:cNvCxnSpPr>
              <a:cxnSpLocks noChangeShapeType="1"/>
              <a:endCxn id="76" idx="3"/>
            </p:cNvCxnSpPr>
            <p:nvPr/>
          </p:nvCxnSpPr>
          <p:spPr bwMode="auto">
            <a:xfrm rot="10800000" flipV="1">
              <a:off x="21642637" y="18059033"/>
              <a:ext cx="931926" cy="276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AutoShape 24"/>
            <p:cNvCxnSpPr>
              <a:cxnSpLocks noChangeShapeType="1"/>
              <a:stCxn id="74" idx="2"/>
              <a:endCxn id="92" idx="1"/>
            </p:cNvCxnSpPr>
            <p:nvPr/>
          </p:nvCxnSpPr>
          <p:spPr bwMode="auto">
            <a:xfrm rot="16200000" flipH="1">
              <a:off x="19177624" y="20621472"/>
              <a:ext cx="1156129" cy="907592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Rectangle 5"/>
          <p:cNvSpPr/>
          <p:nvPr/>
        </p:nvSpPr>
        <p:spPr>
          <a:xfrm>
            <a:off x="0" y="5383330"/>
            <a:ext cx="2989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Clr>
                <a:srgbClr val="F37628"/>
              </a:buClr>
            </a:pPr>
            <a:r>
              <a:rPr lang="en-GB" altLang="fr-FR" sz="1200" b="1" dirty="0">
                <a:solidFill>
                  <a:srgbClr val="F37628"/>
                </a:solidFill>
                <a:latin typeface="Arial" pitchFamily="34" charset="0"/>
                <a:cs typeface="Arial" pitchFamily="34" charset="0"/>
                <a:sym typeface="Wingdings 3" pitchFamily="18" charset="2"/>
              </a:rPr>
              <a:t></a:t>
            </a:r>
            <a:r>
              <a:rPr lang="en-GB" altLang="fr-FR" sz="1200" dirty="0">
                <a:latin typeface="Arial" pitchFamily="34" charset="0"/>
                <a:cs typeface="Arial" pitchFamily="34" charset="0"/>
                <a:sym typeface="Wingdings 3" pitchFamily="18" charset="2"/>
              </a:rPr>
              <a:t> </a:t>
            </a:r>
            <a:r>
              <a:rPr lang="en-GB" altLang="fr-FR" sz="1200" dirty="0" smtClean="0">
                <a:latin typeface="Arial" pitchFamily="34" charset="0"/>
                <a:cs typeface="Arial" pitchFamily="34" charset="0"/>
                <a:sym typeface="Wingdings 3" pitchFamily="18" charset="2"/>
              </a:rPr>
              <a:t> </a:t>
            </a:r>
            <a:r>
              <a:rPr lang="en-GB" altLang="fr-FR" sz="1200" b="1" dirty="0" smtClean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Fig</a:t>
            </a:r>
            <a:r>
              <a:rPr lang="en-GB" altLang="fr-FR" sz="1200" b="1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. 8:</a:t>
            </a:r>
            <a:r>
              <a:rPr lang="en-GB" altLang="fr-FR" sz="1200" dirty="0">
                <a:solidFill>
                  <a:srgbClr val="2CA02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fr-FR" sz="1200" dirty="0">
                <a:solidFill>
                  <a:srgbClr val="777777"/>
                </a:solidFill>
                <a:latin typeface="Arial" pitchFamily="34" charset="0"/>
                <a:cs typeface="Arial" pitchFamily="34" charset="0"/>
              </a:rPr>
              <a:t>Organisation chart  of the research project</a:t>
            </a:r>
            <a:endParaRPr lang="en-GB" altLang="fr-FR" sz="1100" dirty="0">
              <a:solidFill>
                <a:srgbClr val="77777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87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Originality</a:t>
            </a:r>
            <a:r>
              <a:rPr lang="fr-BE" dirty="0" smtClean="0">
                <a:latin typeface="Arial" pitchFamily="34" charset="0"/>
                <a:cs typeface="Arial" pitchFamily="34" charset="0"/>
              </a:rPr>
              <a:t> and Discussion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561765"/>
            <a:ext cx="8249830" cy="2008750"/>
          </a:xfrm>
        </p:spPr>
        <p:txBody>
          <a:bodyPr/>
          <a:lstStyle/>
          <a:p>
            <a:pPr>
              <a:buClr>
                <a:srgbClr val="F56518"/>
              </a:buClr>
              <a:buFont typeface="Wingdings 3"/>
              <a:buChar char="u"/>
            </a:pP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binding long term renovation strategy and target for renovation for the Belgian building stock. </a:t>
            </a:r>
            <a:endParaRPr lang="en-US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56518"/>
              </a:buClr>
              <a:buFont typeface="Wingdings 3"/>
              <a:buChar char="u"/>
            </a:pPr>
            <a:r>
              <a:rPr lang="en-GB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Development </a:t>
            </a:r>
            <a:r>
              <a:rPr lang="en-GB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of a multi-criteria model (economic, ecological, comfort), allowing the development of a strategy with renovation target priorities. </a:t>
            </a:r>
            <a:endParaRPr lang="en-GB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56518"/>
              </a:buClr>
              <a:buFont typeface="Wingdings 3"/>
              <a:buChar char="u"/>
            </a:pPr>
            <a:r>
              <a:rPr lang="en-GB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action plan and building stock classification developed by this research will enable the  institutional policy makers and investors to bring the entire Belgian building sector up to nearly-zero standard by 2050. </a:t>
            </a:r>
            <a:endParaRPr lang="en-GB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56518"/>
              </a:buClr>
              <a:buFont typeface="Wingdings 3"/>
              <a:buChar char="u"/>
            </a:pPr>
            <a:r>
              <a:rPr lang="en-US" sz="1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research will help in the formulation and implementation of an effective long-term policy and legal framework for the achievement of the EU 3% renovation rate objective</a:t>
            </a:r>
            <a:r>
              <a:rPr lang="en-GB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GB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56518"/>
              </a:buClr>
              <a:buFont typeface="Wingdings 3"/>
              <a:buChar char="u"/>
            </a:pPr>
            <a:endParaRPr lang="en-GB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56518"/>
              </a:buClr>
              <a:buFont typeface="Wingdings 3"/>
              <a:buChar char="u"/>
            </a:pPr>
            <a:endParaRPr lang="en-GB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56518"/>
              </a:buClr>
              <a:buFont typeface="Wingdings 3"/>
              <a:buChar char="u"/>
            </a:pPr>
            <a:endParaRPr lang="en-GB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Clr>
                <a:srgbClr val="F56518"/>
              </a:buClr>
            </a:pPr>
            <a:r>
              <a:rPr lang="en-GB" sz="1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Thank you for your attention</a:t>
            </a:r>
            <a:endParaRPr lang="en-GB" sz="18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err="1" smtClean="0">
                <a:latin typeface="Arial" pitchFamily="34" charset="0"/>
                <a:cs typeface="Arial" pitchFamily="34" charset="0"/>
              </a:rPr>
              <a:t>Ruellan</a:t>
            </a:r>
            <a:r>
              <a:rPr lang="fr-BE" dirty="0" smtClean="0">
                <a:latin typeface="Arial" pitchFamily="34" charset="0"/>
                <a:cs typeface="Arial" pitchFamily="34" charset="0"/>
              </a:rPr>
              <a:t> G.</a:t>
            </a:r>
            <a:endParaRPr lang="fr-B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92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DejaVu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DejaVu Sans" pitchFamily="34" charset="0"/>
          </a:defRPr>
        </a:defPPr>
      </a:lstStyle>
    </a:lnDef>
    <a:txDef>
      <a:spPr bwMode="auto">
        <a:noFill/>
        <a:ln w="9525">
          <a:noFill/>
          <a:round/>
          <a:headEnd/>
          <a:tailEnd/>
        </a:ln>
      </a:spPr>
      <a:bodyPr vert="horz" wrap="square" lIns="0" tIns="36360" rIns="0" bIns="0" numCol="1" anchor="t" anchorCtr="0" compatLnSpc="1">
        <a:prstTxWarp prst="textNoShape">
          <a:avLst/>
        </a:prstTxWarp>
      </a:bodyPr>
      <a:lstStyle>
        <a:defPPr>
          <a:defRPr kern="0" dirty="0" smtClean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4800</TotalTime>
  <Words>476</Words>
  <Application>Microsoft Office PowerPoint</Application>
  <PresentationFormat>Affichage à l'écran (4:3)</PresentationFormat>
  <Paragraphs>102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Modelling of long-term deep renovation strategies for the Belgian building stock</vt:lpstr>
      <vt:lpstr>Retrofit issues and research goal</vt:lpstr>
      <vt:lpstr>Objectives of the research</vt:lpstr>
      <vt:lpstr>Expected results</vt:lpstr>
      <vt:lpstr>Organisation</vt:lpstr>
      <vt:lpstr>Originality and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Shady</dc:creator>
  <cp:lastModifiedBy>Guirec Ruellan</cp:lastModifiedBy>
  <cp:revision>208</cp:revision>
  <cp:lastPrinted>2013-04-11T11:35:47Z</cp:lastPrinted>
  <dcterms:created xsi:type="dcterms:W3CDTF">1601-01-01T00:00:00Z</dcterms:created>
  <dcterms:modified xsi:type="dcterms:W3CDTF">2016-04-28T09:53:53Z</dcterms:modified>
</cp:coreProperties>
</file>