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42484675" cy="30243463"/>
  <p:notesSz cx="41752838" cy="29459238"/>
  <p:defaultTextStyle>
    <a:defPPr>
      <a:defRPr lang="fr-FR"/>
    </a:defPPr>
    <a:lvl1pPr algn="l" defTabSz="4154488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+mn-cs"/>
      </a:defRPr>
    </a:lvl1pPr>
    <a:lvl2pPr marL="2076450" indent="-1619250" algn="l" defTabSz="4154488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+mn-cs"/>
      </a:defRPr>
    </a:lvl2pPr>
    <a:lvl3pPr marL="4154488" indent="-3240088" algn="l" defTabSz="4154488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+mn-cs"/>
      </a:defRPr>
    </a:lvl3pPr>
    <a:lvl4pPr marL="6232525" indent="-4860925" algn="l" defTabSz="4154488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+mn-cs"/>
      </a:defRPr>
    </a:lvl4pPr>
    <a:lvl5pPr marL="8310563" indent="-6481763" algn="l" defTabSz="4154488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26">
          <p15:clr>
            <a:srgbClr val="A4A3A4"/>
          </p15:clr>
        </p15:guide>
        <p15:guide id="2" pos="133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DE5"/>
    <a:srgbClr val="C6D9F1"/>
    <a:srgbClr val="CCECFF"/>
    <a:srgbClr val="D9D9D9"/>
    <a:srgbClr val="00B0F0"/>
    <a:srgbClr val="FFCC99"/>
    <a:srgbClr val="FFCC66"/>
    <a:srgbClr val="000000"/>
    <a:srgbClr val="FFCCCC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4591" autoAdjust="0"/>
  </p:normalViewPr>
  <p:slideViewPr>
    <p:cSldViewPr>
      <p:cViewPr varScale="1">
        <p:scale>
          <a:sx n="24" d="100"/>
          <a:sy n="24" d="100"/>
        </p:scale>
        <p:origin x="2286" y="102"/>
      </p:cViewPr>
      <p:guideLst>
        <p:guide orient="horz" pos="9526"/>
        <p:guide pos="133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18093118" cy="1476036"/>
          </a:xfrm>
          <a:prstGeom prst="rect">
            <a:avLst/>
          </a:prstGeom>
        </p:spPr>
        <p:txBody>
          <a:bodyPr vert="horz" lIns="386756" tIns="193378" rIns="386756" bIns="193378" rtlCol="0"/>
          <a:lstStyle>
            <a:lvl1pPr algn="l">
              <a:defRPr sz="51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23653089" y="2"/>
            <a:ext cx="18093114" cy="1476036"/>
          </a:xfrm>
          <a:prstGeom prst="rect">
            <a:avLst/>
          </a:prstGeom>
        </p:spPr>
        <p:txBody>
          <a:bodyPr vert="horz" lIns="386756" tIns="193378" rIns="386756" bIns="193378" rtlCol="0"/>
          <a:lstStyle>
            <a:lvl1pPr algn="r">
              <a:defRPr sz="5100"/>
            </a:lvl1pPr>
          </a:lstStyle>
          <a:p>
            <a:fld id="{A3A0130B-0725-4765-905B-9B08FE76F2D0}" type="datetimeFigureOut">
              <a:rPr lang="fr-BE" smtClean="0"/>
              <a:t>15/04/2016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890625" y="3681413"/>
            <a:ext cx="13971588" cy="9947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386756" tIns="193378" rIns="386756" bIns="193378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4173296" y="14179525"/>
            <a:ext cx="33406248" cy="11596452"/>
          </a:xfrm>
          <a:prstGeom prst="rect">
            <a:avLst/>
          </a:prstGeom>
        </p:spPr>
        <p:txBody>
          <a:bodyPr vert="horz" lIns="386756" tIns="193378" rIns="386756" bIns="193378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27983205"/>
            <a:ext cx="18093118" cy="1476036"/>
          </a:xfrm>
          <a:prstGeom prst="rect">
            <a:avLst/>
          </a:prstGeom>
        </p:spPr>
        <p:txBody>
          <a:bodyPr vert="horz" lIns="386756" tIns="193378" rIns="386756" bIns="193378" rtlCol="0" anchor="b"/>
          <a:lstStyle>
            <a:lvl1pPr algn="l">
              <a:defRPr sz="51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23653089" y="27983205"/>
            <a:ext cx="18093114" cy="1476036"/>
          </a:xfrm>
          <a:prstGeom prst="rect">
            <a:avLst/>
          </a:prstGeom>
        </p:spPr>
        <p:txBody>
          <a:bodyPr vert="horz" lIns="386756" tIns="193378" rIns="386756" bIns="193378" rtlCol="0" anchor="b"/>
          <a:lstStyle>
            <a:lvl1pPr algn="r">
              <a:defRPr sz="5100"/>
            </a:lvl1pPr>
          </a:lstStyle>
          <a:p>
            <a:fld id="{BA75D23E-45D5-4905-BF2C-42E8F6ACB80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9773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5D23E-45D5-4905-BF2C-42E8F6ACB804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34953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186351" y="9395078"/>
            <a:ext cx="36111974" cy="648274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372701" y="17137962"/>
            <a:ext cx="29739273" cy="77288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77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55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33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11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389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467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545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623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FCDD7-BAF0-40F3-BB3C-E3ED373C74D0}" type="datetimeFigureOut">
              <a:rPr lang="fr-FR"/>
              <a:pPr>
                <a:defRPr/>
              </a:pPr>
              <a:t>15/04/2016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01D63-9A89-4548-B2B7-775F3183801E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2DB9C-C52E-4329-ADF8-3AC6F65779A7}" type="datetimeFigureOut">
              <a:rPr lang="fr-FR"/>
              <a:pPr>
                <a:defRPr/>
              </a:pPr>
              <a:t>15/04/2016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62076-92D1-4B4D-ACAF-9BBC0182D5A7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43112877" y="5341614"/>
            <a:ext cx="44409760" cy="113798028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868836" y="5341614"/>
            <a:ext cx="132535962" cy="11379802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28B53-B7CF-4E81-A253-E6926068EDD8}" type="datetimeFigureOut">
              <a:rPr lang="fr-FR"/>
              <a:pPr>
                <a:defRPr/>
              </a:pPr>
              <a:t>15/04/2016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3211E-9D1C-4F67-BF13-9F75029DAE42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9B84D-CD41-4EBE-A941-AEA6E79888A1}" type="datetimeFigureOut">
              <a:rPr lang="fr-FR"/>
              <a:pPr>
                <a:defRPr/>
              </a:pPr>
              <a:t>15/04/2016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310B3-BA77-4BBA-9EA4-3540372521B4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55996" y="19434227"/>
            <a:ext cx="36111974" cy="6006688"/>
          </a:xfrm>
        </p:spPr>
        <p:txBody>
          <a:bodyPr anchor="t"/>
          <a:lstStyle>
            <a:lvl1pPr algn="l">
              <a:defRPr sz="182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355996" y="12818472"/>
            <a:ext cx="36111974" cy="6615755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77928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55857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33785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11713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389641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46757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54549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62342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6C652-A881-41AE-A1A3-26093020B00C}" type="datetimeFigureOut">
              <a:rPr lang="fr-FR"/>
              <a:pPr>
                <a:defRPr/>
              </a:pPr>
              <a:t>15/04/2016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86AF6-4FAF-41F4-A759-1D129B1387A4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868838" y="31118567"/>
            <a:ext cx="88472863" cy="88021077"/>
          </a:xfrm>
        </p:spPr>
        <p:txBody>
          <a:bodyPr/>
          <a:lstStyle>
            <a:lvl1pPr>
              <a:defRPr sz="12700"/>
            </a:lvl1pPr>
            <a:lvl2pPr>
              <a:defRPr sz="109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9049777" y="31118567"/>
            <a:ext cx="88472858" cy="88021077"/>
          </a:xfrm>
        </p:spPr>
        <p:txBody>
          <a:bodyPr/>
          <a:lstStyle>
            <a:lvl1pPr>
              <a:defRPr sz="12700"/>
            </a:lvl1pPr>
            <a:lvl2pPr>
              <a:defRPr sz="109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C8B69-B076-4DBE-B273-326513A9B0D2}" type="datetimeFigureOut">
              <a:rPr lang="fr-FR"/>
              <a:pPr>
                <a:defRPr/>
              </a:pPr>
              <a:t>15/04/2016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02A7E-06EB-4939-9EC8-C3963F15477B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4234" y="1211141"/>
            <a:ext cx="38236208" cy="504057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124234" y="6769777"/>
            <a:ext cx="18771443" cy="2821321"/>
          </a:xfrm>
        </p:spPr>
        <p:txBody>
          <a:bodyPr anchor="b"/>
          <a:lstStyle>
            <a:lvl1pPr marL="0" indent="0">
              <a:buNone/>
              <a:defRPr sz="10900" b="1"/>
            </a:lvl1pPr>
            <a:lvl2pPr marL="2077928" indent="0">
              <a:buNone/>
              <a:defRPr sz="9100" b="1"/>
            </a:lvl2pPr>
            <a:lvl3pPr marL="4155857" indent="0">
              <a:buNone/>
              <a:defRPr sz="8200" b="1"/>
            </a:lvl3pPr>
            <a:lvl4pPr marL="6233785" indent="0">
              <a:buNone/>
              <a:defRPr sz="7300" b="1"/>
            </a:lvl4pPr>
            <a:lvl5pPr marL="8311713" indent="0">
              <a:buNone/>
              <a:defRPr sz="7300" b="1"/>
            </a:lvl5pPr>
            <a:lvl6pPr marL="10389641" indent="0">
              <a:buNone/>
              <a:defRPr sz="7300" b="1"/>
            </a:lvl6pPr>
            <a:lvl7pPr marL="12467570" indent="0">
              <a:buNone/>
              <a:defRPr sz="7300" b="1"/>
            </a:lvl7pPr>
            <a:lvl8pPr marL="14545498" indent="0">
              <a:buNone/>
              <a:defRPr sz="7300" b="1"/>
            </a:lvl8pPr>
            <a:lvl9pPr marL="16623426" indent="0">
              <a:buNone/>
              <a:defRPr sz="73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124234" y="9591098"/>
            <a:ext cx="18771443" cy="17424997"/>
          </a:xfrm>
        </p:spPr>
        <p:txBody>
          <a:bodyPr/>
          <a:lstStyle>
            <a:lvl1pPr>
              <a:defRPr sz="109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21581627" y="6769777"/>
            <a:ext cx="18778816" cy="2821321"/>
          </a:xfrm>
        </p:spPr>
        <p:txBody>
          <a:bodyPr anchor="b"/>
          <a:lstStyle>
            <a:lvl1pPr marL="0" indent="0">
              <a:buNone/>
              <a:defRPr sz="10900" b="1"/>
            </a:lvl1pPr>
            <a:lvl2pPr marL="2077928" indent="0">
              <a:buNone/>
              <a:defRPr sz="9100" b="1"/>
            </a:lvl2pPr>
            <a:lvl3pPr marL="4155857" indent="0">
              <a:buNone/>
              <a:defRPr sz="8200" b="1"/>
            </a:lvl3pPr>
            <a:lvl4pPr marL="6233785" indent="0">
              <a:buNone/>
              <a:defRPr sz="7300" b="1"/>
            </a:lvl4pPr>
            <a:lvl5pPr marL="8311713" indent="0">
              <a:buNone/>
              <a:defRPr sz="7300" b="1"/>
            </a:lvl5pPr>
            <a:lvl6pPr marL="10389641" indent="0">
              <a:buNone/>
              <a:defRPr sz="7300" b="1"/>
            </a:lvl6pPr>
            <a:lvl7pPr marL="12467570" indent="0">
              <a:buNone/>
              <a:defRPr sz="7300" b="1"/>
            </a:lvl7pPr>
            <a:lvl8pPr marL="14545498" indent="0">
              <a:buNone/>
              <a:defRPr sz="7300" b="1"/>
            </a:lvl8pPr>
            <a:lvl9pPr marL="16623426" indent="0">
              <a:buNone/>
              <a:defRPr sz="73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21581627" y="9591098"/>
            <a:ext cx="18778816" cy="17424997"/>
          </a:xfrm>
        </p:spPr>
        <p:txBody>
          <a:bodyPr/>
          <a:lstStyle>
            <a:lvl1pPr>
              <a:defRPr sz="109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98A70-F1D3-4313-B5D6-0FCA1FFA40EB}" type="datetimeFigureOut">
              <a:rPr lang="fr-FR"/>
              <a:pPr>
                <a:defRPr/>
              </a:pPr>
              <a:t>15/04/2016</a:t>
            </a:fld>
            <a:endParaRPr lang="fr-BE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3E464-5A8A-4039-A07F-FBBF6F97974C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65E24-9F69-4529-B843-50E650EAAA6C}" type="datetimeFigureOut">
              <a:rPr lang="fr-FR"/>
              <a:pPr>
                <a:defRPr/>
              </a:pPr>
              <a:t>15/04/2016</a:t>
            </a:fld>
            <a:endParaRPr lang="fr-BE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9A5CB-A928-4D08-8E1B-C5ADC3F9AE9E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FA506-7BDF-4199-9FC0-C173579AA417}" type="datetimeFigureOut">
              <a:rPr lang="fr-FR"/>
              <a:pPr>
                <a:defRPr/>
              </a:pPr>
              <a:t>15/04/2016</a:t>
            </a:fld>
            <a:endParaRPr lang="fr-BE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249A2-5B8D-4AE7-AE41-23AF3E330BEA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4236" y="1204138"/>
            <a:ext cx="13977165" cy="5124587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610328" y="1204140"/>
            <a:ext cx="23750113" cy="25811958"/>
          </a:xfrm>
        </p:spPr>
        <p:txBody>
          <a:bodyPr/>
          <a:lstStyle>
            <a:lvl1pPr>
              <a:defRPr sz="14500"/>
            </a:lvl1pPr>
            <a:lvl2pPr>
              <a:defRPr sz="12700"/>
            </a:lvl2pPr>
            <a:lvl3pPr>
              <a:defRPr sz="109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124236" y="6328727"/>
            <a:ext cx="13977165" cy="20687371"/>
          </a:xfrm>
        </p:spPr>
        <p:txBody>
          <a:bodyPr/>
          <a:lstStyle>
            <a:lvl1pPr marL="0" indent="0">
              <a:buNone/>
              <a:defRPr sz="6400"/>
            </a:lvl1pPr>
            <a:lvl2pPr marL="2077928" indent="0">
              <a:buNone/>
              <a:defRPr sz="5500"/>
            </a:lvl2pPr>
            <a:lvl3pPr marL="4155857" indent="0">
              <a:buNone/>
              <a:defRPr sz="4500"/>
            </a:lvl3pPr>
            <a:lvl4pPr marL="6233785" indent="0">
              <a:buNone/>
              <a:defRPr sz="4100"/>
            </a:lvl4pPr>
            <a:lvl5pPr marL="8311713" indent="0">
              <a:buNone/>
              <a:defRPr sz="4100"/>
            </a:lvl5pPr>
            <a:lvl6pPr marL="10389641" indent="0">
              <a:buNone/>
              <a:defRPr sz="4100"/>
            </a:lvl6pPr>
            <a:lvl7pPr marL="12467570" indent="0">
              <a:buNone/>
              <a:defRPr sz="4100"/>
            </a:lvl7pPr>
            <a:lvl8pPr marL="14545498" indent="0">
              <a:buNone/>
              <a:defRPr sz="4100"/>
            </a:lvl8pPr>
            <a:lvl9pPr marL="16623426" indent="0">
              <a:buNone/>
              <a:defRPr sz="4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ECA73-60EC-45AB-A9E5-17D6DE5CA453}" type="datetimeFigureOut">
              <a:rPr lang="fr-FR"/>
              <a:pPr>
                <a:defRPr/>
              </a:pPr>
              <a:t>15/04/2016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299F7-DA0C-451A-BC83-1C224432198D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27294" y="21170424"/>
            <a:ext cx="25490805" cy="2499288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8327294" y="2702309"/>
            <a:ext cx="25490805" cy="18146078"/>
          </a:xfrm>
        </p:spPr>
        <p:txBody>
          <a:bodyPr rtlCol="0">
            <a:normAutofit/>
          </a:bodyPr>
          <a:lstStyle>
            <a:lvl1pPr marL="0" indent="0">
              <a:buNone/>
              <a:defRPr sz="14500"/>
            </a:lvl1pPr>
            <a:lvl2pPr marL="2077928" indent="0">
              <a:buNone/>
              <a:defRPr sz="12700"/>
            </a:lvl2pPr>
            <a:lvl3pPr marL="4155857" indent="0">
              <a:buNone/>
              <a:defRPr sz="10900"/>
            </a:lvl3pPr>
            <a:lvl4pPr marL="6233785" indent="0">
              <a:buNone/>
              <a:defRPr sz="9100"/>
            </a:lvl4pPr>
            <a:lvl5pPr marL="8311713" indent="0">
              <a:buNone/>
              <a:defRPr sz="9100"/>
            </a:lvl5pPr>
            <a:lvl6pPr marL="10389641" indent="0">
              <a:buNone/>
              <a:defRPr sz="9100"/>
            </a:lvl6pPr>
            <a:lvl7pPr marL="12467570" indent="0">
              <a:buNone/>
              <a:defRPr sz="9100"/>
            </a:lvl7pPr>
            <a:lvl8pPr marL="14545498" indent="0">
              <a:buNone/>
              <a:defRPr sz="9100"/>
            </a:lvl8pPr>
            <a:lvl9pPr marL="16623426" indent="0">
              <a:buNone/>
              <a:defRPr sz="91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27294" y="23669713"/>
            <a:ext cx="25490805" cy="3549404"/>
          </a:xfrm>
        </p:spPr>
        <p:txBody>
          <a:bodyPr/>
          <a:lstStyle>
            <a:lvl1pPr marL="0" indent="0">
              <a:buNone/>
              <a:defRPr sz="6400"/>
            </a:lvl1pPr>
            <a:lvl2pPr marL="2077928" indent="0">
              <a:buNone/>
              <a:defRPr sz="5500"/>
            </a:lvl2pPr>
            <a:lvl3pPr marL="4155857" indent="0">
              <a:buNone/>
              <a:defRPr sz="4500"/>
            </a:lvl3pPr>
            <a:lvl4pPr marL="6233785" indent="0">
              <a:buNone/>
              <a:defRPr sz="4100"/>
            </a:lvl4pPr>
            <a:lvl5pPr marL="8311713" indent="0">
              <a:buNone/>
              <a:defRPr sz="4100"/>
            </a:lvl5pPr>
            <a:lvl6pPr marL="10389641" indent="0">
              <a:buNone/>
              <a:defRPr sz="4100"/>
            </a:lvl6pPr>
            <a:lvl7pPr marL="12467570" indent="0">
              <a:buNone/>
              <a:defRPr sz="4100"/>
            </a:lvl7pPr>
            <a:lvl8pPr marL="14545498" indent="0">
              <a:buNone/>
              <a:defRPr sz="4100"/>
            </a:lvl8pPr>
            <a:lvl9pPr marL="16623426" indent="0">
              <a:buNone/>
              <a:defRPr sz="4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9761A-0653-4093-9C01-2C033E0D9FAE}" type="datetimeFigureOut">
              <a:rPr lang="fr-FR"/>
              <a:pPr>
                <a:defRPr/>
              </a:pPr>
              <a:t>15/04/2016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47994-F0CD-43A0-AB28-53170682E623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2124075" y="1211263"/>
            <a:ext cx="3823652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5586" tIns="207793" rIns="415586" bIns="2077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BE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124075" y="7056438"/>
            <a:ext cx="38236525" cy="1995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5586" tIns="207793" rIns="415586" bIns="2077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124075" y="28030488"/>
            <a:ext cx="9913938" cy="1611312"/>
          </a:xfrm>
          <a:prstGeom prst="rect">
            <a:avLst/>
          </a:prstGeom>
        </p:spPr>
        <p:txBody>
          <a:bodyPr vert="horz" lIns="415586" tIns="207793" rIns="415586" bIns="207793" rtlCol="0" anchor="ctr"/>
          <a:lstStyle>
            <a:lvl1pPr algn="l" defTabSz="4155857" fontAlgn="auto">
              <a:spcBef>
                <a:spcPts val="0"/>
              </a:spcBef>
              <a:spcAft>
                <a:spcPts val="0"/>
              </a:spcAft>
              <a:defRPr sz="55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C4BA5C-D288-4CE2-88FB-60CC0A6F8FF1}" type="datetimeFigureOut">
              <a:rPr lang="fr-FR"/>
              <a:pPr>
                <a:defRPr/>
              </a:pPr>
              <a:t>15/04/2016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516100" y="28030488"/>
            <a:ext cx="13452475" cy="1611312"/>
          </a:xfrm>
          <a:prstGeom prst="rect">
            <a:avLst/>
          </a:prstGeom>
        </p:spPr>
        <p:txBody>
          <a:bodyPr vert="horz" lIns="415586" tIns="207793" rIns="415586" bIns="207793" rtlCol="0" anchor="ctr"/>
          <a:lstStyle>
            <a:lvl1pPr algn="ctr" defTabSz="4155857" fontAlgn="auto">
              <a:spcBef>
                <a:spcPts val="0"/>
              </a:spcBef>
              <a:spcAft>
                <a:spcPts val="0"/>
              </a:spcAft>
              <a:defRPr sz="55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30446663" y="28030488"/>
            <a:ext cx="9913937" cy="1611312"/>
          </a:xfrm>
          <a:prstGeom prst="rect">
            <a:avLst/>
          </a:prstGeom>
        </p:spPr>
        <p:txBody>
          <a:bodyPr vert="horz" lIns="415586" tIns="207793" rIns="415586" bIns="207793" rtlCol="0" anchor="ctr"/>
          <a:lstStyle>
            <a:lvl1pPr algn="r" defTabSz="4155857" fontAlgn="auto">
              <a:spcBef>
                <a:spcPts val="0"/>
              </a:spcBef>
              <a:spcAft>
                <a:spcPts val="0"/>
              </a:spcAft>
              <a:defRPr sz="55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029002-F88A-4D36-9C7A-E76E4B834346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154488" rtl="0" eaLnBrk="0" fontAlgn="base" hangingPunct="0">
        <a:spcBef>
          <a:spcPct val="0"/>
        </a:spcBef>
        <a:spcAft>
          <a:spcPct val="0"/>
        </a:spcAft>
        <a:defRPr sz="20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154488" rtl="0" eaLnBrk="0" fontAlgn="base" hangingPunct="0">
        <a:spcBef>
          <a:spcPct val="0"/>
        </a:spcBef>
        <a:spcAft>
          <a:spcPct val="0"/>
        </a:spcAft>
        <a:defRPr sz="20000">
          <a:solidFill>
            <a:schemeClr val="tx1"/>
          </a:solidFill>
          <a:latin typeface="Calibri" pitchFamily="34" charset="0"/>
        </a:defRPr>
      </a:lvl2pPr>
      <a:lvl3pPr algn="ctr" defTabSz="4154488" rtl="0" eaLnBrk="0" fontAlgn="base" hangingPunct="0">
        <a:spcBef>
          <a:spcPct val="0"/>
        </a:spcBef>
        <a:spcAft>
          <a:spcPct val="0"/>
        </a:spcAft>
        <a:defRPr sz="20000">
          <a:solidFill>
            <a:schemeClr val="tx1"/>
          </a:solidFill>
          <a:latin typeface="Calibri" pitchFamily="34" charset="0"/>
        </a:defRPr>
      </a:lvl3pPr>
      <a:lvl4pPr algn="ctr" defTabSz="4154488" rtl="0" eaLnBrk="0" fontAlgn="base" hangingPunct="0">
        <a:spcBef>
          <a:spcPct val="0"/>
        </a:spcBef>
        <a:spcAft>
          <a:spcPct val="0"/>
        </a:spcAft>
        <a:defRPr sz="20000">
          <a:solidFill>
            <a:schemeClr val="tx1"/>
          </a:solidFill>
          <a:latin typeface="Calibri" pitchFamily="34" charset="0"/>
        </a:defRPr>
      </a:lvl4pPr>
      <a:lvl5pPr algn="ctr" defTabSz="4154488" rtl="0" eaLnBrk="0" fontAlgn="base" hangingPunct="0">
        <a:spcBef>
          <a:spcPct val="0"/>
        </a:spcBef>
        <a:spcAft>
          <a:spcPct val="0"/>
        </a:spcAft>
        <a:defRPr sz="20000">
          <a:solidFill>
            <a:schemeClr val="tx1"/>
          </a:solidFill>
          <a:latin typeface="Calibri" pitchFamily="34" charset="0"/>
        </a:defRPr>
      </a:lvl5pPr>
      <a:lvl6pPr marL="457200" algn="ctr" defTabSz="4154488" rtl="0" fontAlgn="base">
        <a:spcBef>
          <a:spcPct val="0"/>
        </a:spcBef>
        <a:spcAft>
          <a:spcPct val="0"/>
        </a:spcAft>
        <a:defRPr sz="20000">
          <a:solidFill>
            <a:schemeClr val="tx1"/>
          </a:solidFill>
          <a:latin typeface="Calibri" pitchFamily="34" charset="0"/>
        </a:defRPr>
      </a:lvl6pPr>
      <a:lvl7pPr marL="914400" algn="ctr" defTabSz="4154488" rtl="0" fontAlgn="base">
        <a:spcBef>
          <a:spcPct val="0"/>
        </a:spcBef>
        <a:spcAft>
          <a:spcPct val="0"/>
        </a:spcAft>
        <a:defRPr sz="20000">
          <a:solidFill>
            <a:schemeClr val="tx1"/>
          </a:solidFill>
          <a:latin typeface="Calibri" pitchFamily="34" charset="0"/>
        </a:defRPr>
      </a:lvl7pPr>
      <a:lvl8pPr marL="1371600" algn="ctr" defTabSz="4154488" rtl="0" fontAlgn="base">
        <a:spcBef>
          <a:spcPct val="0"/>
        </a:spcBef>
        <a:spcAft>
          <a:spcPct val="0"/>
        </a:spcAft>
        <a:defRPr sz="20000">
          <a:solidFill>
            <a:schemeClr val="tx1"/>
          </a:solidFill>
          <a:latin typeface="Calibri" pitchFamily="34" charset="0"/>
        </a:defRPr>
      </a:lvl8pPr>
      <a:lvl9pPr marL="1828800" algn="ctr" defTabSz="4154488" rtl="0" fontAlgn="base">
        <a:spcBef>
          <a:spcPct val="0"/>
        </a:spcBef>
        <a:spcAft>
          <a:spcPct val="0"/>
        </a:spcAft>
        <a:defRPr sz="20000">
          <a:solidFill>
            <a:schemeClr val="tx1"/>
          </a:solidFill>
          <a:latin typeface="Calibri" pitchFamily="34" charset="0"/>
        </a:defRPr>
      </a:lvl9pPr>
    </p:titleStyle>
    <p:bodyStyle>
      <a:lvl1pPr marL="1557338" indent="-1557338" algn="l" defTabSz="41544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500" kern="1200">
          <a:solidFill>
            <a:schemeClr val="tx1"/>
          </a:solidFill>
          <a:latin typeface="+mn-lt"/>
          <a:ea typeface="+mn-ea"/>
          <a:cs typeface="+mn-cs"/>
        </a:defRPr>
      </a:lvl1pPr>
      <a:lvl2pPr marL="3376613" indent="-1298575" algn="l" defTabSz="41544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700" kern="1200">
          <a:solidFill>
            <a:schemeClr val="tx1"/>
          </a:solidFill>
          <a:latin typeface="+mn-lt"/>
          <a:ea typeface="+mn-ea"/>
          <a:cs typeface="+mn-cs"/>
        </a:defRPr>
      </a:lvl2pPr>
      <a:lvl3pPr marL="5194300" indent="-1038225" algn="l" defTabSz="41544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0900" kern="1200">
          <a:solidFill>
            <a:schemeClr val="tx1"/>
          </a:solidFill>
          <a:latin typeface="+mn-lt"/>
          <a:ea typeface="+mn-ea"/>
          <a:cs typeface="+mn-cs"/>
        </a:defRPr>
      </a:lvl3pPr>
      <a:lvl4pPr marL="7272338" indent="-1038225" algn="l" defTabSz="41544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50375" indent="-1038225" algn="l" defTabSz="41544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8606" indent="-1038964" algn="l" defTabSz="4155857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06534" indent="-1038964" algn="l" defTabSz="4155857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584462" indent="-1038964" algn="l" defTabSz="4155857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662390" indent="-1038964" algn="l" defTabSz="4155857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155857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77928" algn="l" defTabSz="4155857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55857" algn="l" defTabSz="4155857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33785" algn="l" defTabSz="4155857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11713" algn="l" defTabSz="4155857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389641" algn="l" defTabSz="4155857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467570" algn="l" defTabSz="4155857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545498" algn="l" defTabSz="4155857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623426" algn="l" defTabSz="4155857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image" Target="../media/image1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91" descr="P1250287.JPG"/>
          <p:cNvPicPr>
            <a:picLocks noChangeAspect="1"/>
          </p:cNvPicPr>
          <p:nvPr/>
        </p:nvPicPr>
        <p:blipFill>
          <a:blip r:embed="rId3" cstate="print"/>
          <a:srcRect t="5085"/>
          <a:stretch>
            <a:fillRect/>
          </a:stretch>
        </p:blipFill>
        <p:spPr bwMode="auto">
          <a:xfrm>
            <a:off x="0" y="0"/>
            <a:ext cx="42484675" cy="3024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" name="Rectangle 150"/>
          <p:cNvSpPr/>
          <p:nvPr/>
        </p:nvSpPr>
        <p:spPr>
          <a:xfrm>
            <a:off x="22081385" y="5544667"/>
            <a:ext cx="20095093" cy="10569528"/>
          </a:xfrm>
          <a:prstGeom prst="rect">
            <a:avLst/>
          </a:prstGeom>
          <a:solidFill>
            <a:srgbClr val="B9CDE5">
              <a:alpha val="60000"/>
            </a:srgb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55857" fontAlgn="auto">
              <a:spcBef>
                <a:spcPts val="0"/>
              </a:spcBef>
              <a:spcAft>
                <a:spcPts val="0"/>
              </a:spcAft>
              <a:defRPr/>
            </a:pPr>
            <a:endParaRPr lang="fr-BE" dirty="0">
              <a:solidFill>
                <a:srgbClr val="FFC000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80032" y="5544667"/>
            <a:ext cx="21746392" cy="10569529"/>
          </a:xfrm>
          <a:prstGeom prst="rect">
            <a:avLst/>
          </a:prstGeom>
          <a:solidFill>
            <a:srgbClr val="FFCC99">
              <a:alpha val="69804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55857" fontAlgn="auto">
              <a:spcBef>
                <a:spcPts val="0"/>
              </a:spcBef>
              <a:spcAft>
                <a:spcPts val="0"/>
              </a:spcAft>
              <a:defRPr/>
            </a:pPr>
            <a:endParaRPr lang="fr-BE" dirty="0">
              <a:solidFill>
                <a:srgbClr val="FFC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881175" y="-117053"/>
            <a:ext cx="27379485" cy="2689323"/>
          </a:xfrm>
          <a:noFill/>
        </p:spPr>
        <p:txBody>
          <a:bodyPr rtlCol="0">
            <a:noAutofit/>
          </a:bodyPr>
          <a:lstStyle/>
          <a:p>
            <a:pPr>
              <a:spcBef>
                <a:spcPts val="0"/>
              </a:spcBef>
            </a:pPr>
            <a:r>
              <a:rPr lang="en-GB" sz="8000" b="1" dirty="0">
                <a:solidFill>
                  <a:schemeClr val="bg1"/>
                </a:solidFill>
              </a:rPr>
              <a:t>The last </a:t>
            </a:r>
            <a:r>
              <a:rPr lang="en-GB" sz="8000" b="1" dirty="0" err="1">
                <a:solidFill>
                  <a:schemeClr val="bg1"/>
                </a:solidFill>
              </a:rPr>
              <a:t>millenia</a:t>
            </a:r>
            <a:r>
              <a:rPr lang="en-GB" sz="8000" b="1" dirty="0">
                <a:solidFill>
                  <a:schemeClr val="bg1"/>
                </a:solidFill>
              </a:rPr>
              <a:t> sedimentary record of </a:t>
            </a:r>
            <a:r>
              <a:rPr lang="en-GB" sz="8000" b="1" dirty="0" smtClean="0">
                <a:solidFill>
                  <a:schemeClr val="bg1"/>
                </a:solidFill>
              </a:rPr>
              <a:t>Lago </a:t>
            </a:r>
            <a:r>
              <a:rPr lang="en-GB" sz="8000" b="1" dirty="0" err="1" smtClean="0">
                <a:solidFill>
                  <a:schemeClr val="bg1"/>
                </a:solidFill>
              </a:rPr>
              <a:t>Esponja</a:t>
            </a:r>
            <a:r>
              <a:rPr lang="en-GB" sz="8000" b="1" dirty="0">
                <a:solidFill>
                  <a:schemeClr val="bg1"/>
                </a:solidFill>
              </a:rPr>
              <a:t> </a:t>
            </a:r>
            <a:endParaRPr lang="en-GB" sz="80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GB" sz="8000" b="1" dirty="0" smtClean="0">
                <a:solidFill>
                  <a:schemeClr val="bg1"/>
                </a:solidFill>
              </a:rPr>
              <a:t>from</a:t>
            </a:r>
            <a:r>
              <a:rPr lang="fr-BE" sz="8000" dirty="0" smtClean="0">
                <a:solidFill>
                  <a:schemeClr val="bg1"/>
                </a:solidFill>
              </a:rPr>
              <a:t> </a:t>
            </a:r>
            <a:r>
              <a:rPr lang="en-GB" sz="8000" b="1" dirty="0" smtClean="0">
                <a:solidFill>
                  <a:schemeClr val="bg1"/>
                </a:solidFill>
              </a:rPr>
              <a:t>Northern </a:t>
            </a:r>
            <a:r>
              <a:rPr lang="en-GB" sz="8000" b="1" dirty="0">
                <a:solidFill>
                  <a:schemeClr val="bg1"/>
                </a:solidFill>
              </a:rPr>
              <a:t>Chilean </a:t>
            </a:r>
            <a:r>
              <a:rPr lang="en-GB" sz="8000" b="1" dirty="0" smtClean="0">
                <a:solidFill>
                  <a:schemeClr val="bg1"/>
                </a:solidFill>
              </a:rPr>
              <a:t>Patagonia</a:t>
            </a:r>
            <a:endParaRPr lang="fr-BE" sz="8000" dirty="0">
              <a:solidFill>
                <a:schemeClr val="bg1"/>
              </a:solidFill>
            </a:endParaRPr>
          </a:p>
        </p:txBody>
      </p:sp>
      <p:pic>
        <p:nvPicPr>
          <p:cNvPr id="2054" name="Picture 166" descr="Nouvelle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9050" y="334107"/>
            <a:ext cx="3643313" cy="265588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2055" name="Picture 139" descr="logo AGEs"/>
          <p:cNvPicPr>
            <a:picLocks noChangeAspect="1" noChangeArrowheads="1"/>
          </p:cNvPicPr>
          <p:nvPr/>
        </p:nvPicPr>
        <p:blipFill>
          <a:blip r:embed="rId5" cstate="print"/>
          <a:srcRect t="17834"/>
          <a:stretch>
            <a:fillRect/>
          </a:stretch>
        </p:blipFill>
        <p:spPr bwMode="auto">
          <a:xfrm>
            <a:off x="35128200" y="307913"/>
            <a:ext cx="3143250" cy="270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5" descr="logoU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3" y="256320"/>
            <a:ext cx="2286000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6" descr="eula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030275" y="238063"/>
            <a:ext cx="3025775" cy="284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2"/>
          <p:cNvSpPr>
            <a:spLocks noChangeArrowheads="1"/>
          </p:cNvSpPr>
          <p:nvPr/>
        </p:nvSpPr>
        <p:spPr bwMode="auto">
          <a:xfrm>
            <a:off x="180032" y="29532761"/>
            <a:ext cx="351019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just" eaLnBrk="0" hangingPunct="0"/>
            <a:r>
              <a:rPr lang="en-GB" sz="2000" b="1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ACKNOWLEDGEMENT </a:t>
            </a:r>
            <a:r>
              <a:rPr lang="en-GB" sz="20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- </a:t>
            </a: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This research is funded by Chilean </a:t>
            </a:r>
            <a:r>
              <a:rPr kumimoji="0" lang="en-GB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Fondecyt</a:t>
            </a: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project number 1070508 and Belgian projects (FNRS proposal 1360 2007-2010, </a:t>
            </a:r>
            <a:r>
              <a:rPr kumimoji="0" lang="en-GB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ULg</a:t>
            </a: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CFRA 1060 2009-2010)</a:t>
            </a:r>
            <a:endParaRPr kumimoji="0" lang="fr-BE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061" name="Rectangle 29"/>
          <p:cNvSpPr>
            <a:spLocks noChangeArrowheads="1"/>
          </p:cNvSpPr>
          <p:nvPr/>
        </p:nvSpPr>
        <p:spPr bwMode="auto">
          <a:xfrm>
            <a:off x="8225919" y="5608945"/>
            <a:ext cx="6662746" cy="7448193"/>
          </a:xfrm>
          <a:prstGeom prst="rect">
            <a:avLst/>
          </a:prstGeom>
          <a:solidFill>
            <a:srgbClr val="FFCC99">
              <a:alpha val="49804"/>
            </a:srgbClr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4400"/>
            <a:r>
              <a:rPr lang="fr-BE" altLang="fr-FR" sz="4000" b="1" dirty="0" smtClean="0">
                <a:latin typeface="Comic Sans MS" panose="030F0702030302020204" pitchFamily="66" charset="0"/>
              </a:rPr>
              <a:t>AIM &amp; LOCATION</a:t>
            </a:r>
            <a:endParaRPr lang="fr-BE" altLang="fr-FR" sz="4000" b="1" dirty="0">
              <a:latin typeface="Comic Sans MS" panose="030F0702030302020204" pitchFamily="66" charset="0"/>
            </a:endParaRPr>
          </a:p>
          <a:p>
            <a:pPr algn="just" defTabSz="914400"/>
            <a:endParaRPr lang="en-GB" sz="10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 defTabSz="914400"/>
            <a:r>
              <a:rPr lang="en-GB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We </a:t>
            </a:r>
            <a:r>
              <a:rPr lang="en-GB" sz="28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evaluate the climate and environmental variability of Northern Chilean Patagonia during the Last Millennia, using a multi-proxy analysis of a sediment core from Lago </a:t>
            </a:r>
            <a:r>
              <a:rPr lang="en-GB" sz="2800" dirty="0" err="1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Esponja</a:t>
            </a:r>
            <a:r>
              <a:rPr lang="en-GB" sz="28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(45°09’S, 72°08’W). </a:t>
            </a:r>
            <a:endParaRPr lang="en-GB" sz="2800" dirty="0" smtClean="0">
              <a:solidFill>
                <a:srgbClr val="00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just" defTabSz="914400"/>
            <a:endParaRPr lang="en-GB" sz="800" dirty="0" smtClean="0">
              <a:solidFill>
                <a:srgbClr val="00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just" defTabSz="914400"/>
            <a:r>
              <a:rPr lang="en-GB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The </a:t>
            </a:r>
            <a:r>
              <a:rPr lang="en-GB" sz="28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lake is located in the region of </a:t>
            </a:r>
            <a:r>
              <a:rPr lang="en-GB" sz="2800" dirty="0" err="1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Aysen</a:t>
            </a:r>
            <a:r>
              <a:rPr lang="en-GB" sz="28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del General Carlos Ibanez del Campo, in NW </a:t>
            </a:r>
            <a:r>
              <a:rPr lang="en-GB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Patagonia (map A). </a:t>
            </a:r>
          </a:p>
          <a:p>
            <a:pPr algn="just" defTabSz="914400"/>
            <a:endParaRPr lang="en-GB" sz="2800" dirty="0">
              <a:solidFill>
                <a:srgbClr val="00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just" defTabSz="914400"/>
            <a:r>
              <a:rPr lang="en-GB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The </a:t>
            </a:r>
            <a:r>
              <a:rPr lang="en-GB" sz="28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study focuses on a multiproxy analysis of sedimentary records. The longest core (150 cm long) was collected in 2014 at 40 m </a:t>
            </a:r>
            <a:r>
              <a:rPr lang="en-GB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depth (map B)</a:t>
            </a:r>
            <a:endParaRPr lang="en-GB" sz="2800" dirty="0" smtClean="0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80032" y="16749398"/>
            <a:ext cx="41996446" cy="12445031"/>
          </a:xfrm>
          <a:prstGeom prst="rect">
            <a:avLst/>
          </a:prstGeom>
          <a:solidFill>
            <a:srgbClr val="D7E4BD">
              <a:alpha val="50196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55857" fontAlgn="auto">
              <a:spcBef>
                <a:spcPts val="0"/>
              </a:spcBef>
              <a:spcAft>
                <a:spcPts val="0"/>
              </a:spcAft>
              <a:defRPr/>
            </a:pPr>
            <a:endParaRPr lang="fr-BE" dirty="0"/>
          </a:p>
        </p:txBody>
      </p:sp>
      <p:sp>
        <p:nvSpPr>
          <p:cNvPr id="92" name="Rectangle 91"/>
          <p:cNvSpPr/>
          <p:nvPr/>
        </p:nvSpPr>
        <p:spPr>
          <a:xfrm>
            <a:off x="34103311" y="24101950"/>
            <a:ext cx="7730976" cy="4864562"/>
          </a:xfrm>
          <a:prstGeom prst="rect">
            <a:avLst/>
          </a:prstGeom>
          <a:solidFill>
            <a:srgbClr val="FFCCCC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0" hangingPunct="0">
              <a:tabLst>
                <a:tab pos="409575" algn="l"/>
              </a:tabLst>
            </a:pPr>
            <a:r>
              <a:rPr lang="en-GB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Synthesis &amp; perspectives</a:t>
            </a:r>
          </a:p>
          <a:p>
            <a:pPr algn="just" eaLnBrk="0" hangingPunct="0">
              <a:tabLst>
                <a:tab pos="409575" algn="l"/>
              </a:tabLst>
            </a:pPr>
            <a:endParaRPr lang="en-GB" sz="10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 eaLnBrk="0" hangingPunct="0">
              <a:tabLst>
                <a:tab pos="409575" algn="l"/>
              </a:tabLst>
            </a:pPr>
            <a:r>
              <a:rPr lang="en-GB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laminations mainly reflect changes in the </a:t>
            </a:r>
            <a:r>
              <a:rPr lang="en-GB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allochtonous</a:t>
            </a:r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sedimentary inputs. </a:t>
            </a:r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We suspect high terrestrial inputs during wetter conditions in relation with the </a:t>
            </a:r>
            <a:r>
              <a:rPr lang="en-GB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Westerlies. </a:t>
            </a:r>
          </a:p>
          <a:p>
            <a:pPr algn="just" eaLnBrk="0" hangingPunct="0">
              <a:tabLst>
                <a:tab pos="409575" algn="l"/>
              </a:tabLst>
            </a:pPr>
            <a:endParaRPr lang="en-GB" sz="1000" dirty="0">
              <a:solidFill>
                <a:srgbClr val="FF0000"/>
              </a:solidFill>
              <a:latin typeface="Comic Sans MS" panose="030F0702030302020204" pitchFamily="66" charset="0"/>
              <a:ea typeface="Times New Roman" pitchFamily="18" charset="0"/>
              <a:cs typeface="Arial" pitchFamily="34" charset="0"/>
            </a:endParaRPr>
          </a:p>
          <a:p>
            <a:pPr algn="just" eaLnBrk="0" hangingPunct="0">
              <a:tabLst>
                <a:tab pos="409575" algn="l"/>
              </a:tabLst>
            </a:pPr>
            <a:r>
              <a:rPr lang="en-GB" sz="2800" dirty="0" smtClean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Further studies will investigate the </a:t>
            </a:r>
            <a:r>
              <a:rPr lang="fr-BE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fr-BE" altLang="fr-FR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elationships</a:t>
            </a:r>
            <a:r>
              <a:rPr lang="fr-BE" altLang="fr-F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BE" altLang="fr-FR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between</a:t>
            </a:r>
            <a:r>
              <a:rPr lang="fr-BE" altLang="fr-F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BE" altLang="fr-FR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runoff</a:t>
            </a:r>
            <a:r>
              <a:rPr lang="fr-BE" altLang="fr-F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signal &amp; </a:t>
            </a:r>
            <a:r>
              <a:rPr lang="fr-BE" altLang="fr-FR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average</a:t>
            </a:r>
            <a:r>
              <a:rPr lang="fr-BE" altLang="fr-F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BE" altLang="fr-FR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regional</a:t>
            </a:r>
            <a:r>
              <a:rPr lang="fr-BE" altLang="fr-F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BE" altLang="fr-FR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precipitation</a:t>
            </a:r>
            <a:r>
              <a:rPr lang="fr-BE" altLang="fr-F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in </a:t>
            </a:r>
            <a:r>
              <a:rPr lang="fr-BE" altLang="fr-FR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order</a:t>
            </a:r>
            <a:r>
              <a:rPr lang="fr-BE" altLang="fr-F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to </a:t>
            </a:r>
            <a:r>
              <a:rPr lang="fr-BE" altLang="fr-FR" sz="280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confirmed</a:t>
            </a:r>
            <a:r>
              <a:rPr lang="fr-BE" altLang="fr-FR" sz="28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or </a:t>
            </a:r>
            <a:r>
              <a:rPr lang="fr-BE" altLang="fr-FR" sz="280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infermed</a:t>
            </a:r>
            <a:r>
              <a:rPr lang="fr-BE" altLang="fr-FR" sz="28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climate-driven </a:t>
            </a:r>
            <a:r>
              <a:rPr lang="en-GB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control in the sediment variability. </a:t>
            </a:r>
            <a:endParaRPr lang="fr-BE" sz="28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0" name="Rectangle 1"/>
          <p:cNvSpPr>
            <a:spLocks noChangeArrowheads="1"/>
          </p:cNvSpPr>
          <p:nvPr/>
        </p:nvSpPr>
        <p:spPr bwMode="auto">
          <a:xfrm>
            <a:off x="7881175" y="2789564"/>
            <a:ext cx="26785827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409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tabLst>
                <a:tab pos="409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tabLst>
                <a:tab pos="409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tabLst>
                <a:tab pos="409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tabLst>
                <a:tab pos="409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9575" algn="l"/>
              </a:tabLst>
            </a:pPr>
            <a:r>
              <a:rPr kumimoji="0" lang="en-US" altLang="fr-FR" sz="4000" b="1" i="0" u="sng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Fagel N. </a:t>
            </a:r>
            <a:r>
              <a:rPr kumimoji="0" lang="en-US" altLang="fr-FR" sz="4000" b="1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kumimoji="0" lang="en-US" altLang="fr-FR" sz="4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Araneda A.</a:t>
            </a:r>
            <a:r>
              <a:rPr kumimoji="0" lang="en-US" altLang="fr-FR" sz="4000" b="1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2,3</a:t>
            </a:r>
            <a:r>
              <a:rPr kumimoji="0" lang="en-US" altLang="fr-FR" sz="4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Alvarez D., Perfetti-</a:t>
            </a:r>
            <a:r>
              <a:rPr kumimoji="0" lang="en-US" altLang="fr-FR" sz="4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Bolaño</a:t>
            </a:r>
            <a:r>
              <a:rPr kumimoji="0" lang="en-US" altLang="fr-FR" sz="4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A.</a:t>
            </a:r>
            <a:r>
              <a:rPr kumimoji="0" lang="en-US" altLang="fr-FR" sz="4000" b="1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altLang="fr-FR" sz="4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Billy I.</a:t>
            </a:r>
            <a:r>
              <a:rPr kumimoji="0" lang="en-US" altLang="fr-FR" sz="4000" b="1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kumimoji="0" lang="en-US" altLang="fr-FR" sz="4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Martinez P.</a:t>
            </a:r>
            <a:r>
              <a:rPr kumimoji="0" lang="en-US" altLang="fr-FR" sz="4000" b="1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kumimoji="0" lang="en-US" altLang="fr-FR" sz="4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Schmidt S.</a:t>
            </a:r>
            <a:r>
              <a:rPr kumimoji="0" lang="en-US" altLang="fr-FR" sz="4000" b="1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kumimoji="0" lang="en-US" altLang="fr-FR" sz="4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altLang="fr-FR" sz="4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and Urrutia R.</a:t>
            </a:r>
            <a:r>
              <a:rPr kumimoji="0" lang="en-GB" altLang="fr-FR" sz="4000" b="1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2.3</a:t>
            </a:r>
          </a:p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9575" algn="l"/>
              </a:tabLst>
            </a:pPr>
            <a:endParaRPr kumimoji="0" lang="fr-BE" altLang="fr-FR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09575" algn="l"/>
              </a:tabLst>
            </a:pPr>
            <a:r>
              <a:rPr kumimoji="0" lang="en-GB" altLang="fr-FR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 AGEs - Clays, Sedimentary environments and Geochemistry, Department of Geology, University of Liege, </a:t>
            </a:r>
            <a:r>
              <a:rPr kumimoji="0" lang="en-GB" altLang="fr-FR" sz="2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Allée</a:t>
            </a:r>
            <a:r>
              <a:rPr kumimoji="0" lang="en-GB" altLang="fr-FR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du 6 </a:t>
            </a:r>
            <a:r>
              <a:rPr kumimoji="0" lang="en-GB" altLang="fr-FR" sz="2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aout</a:t>
            </a:r>
            <a:r>
              <a:rPr kumimoji="0" lang="en-GB" altLang="fr-FR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B-4000, Liège, </a:t>
            </a:r>
            <a:r>
              <a:rPr kumimoji="0" lang="en-GB" altLang="fr-FR" sz="2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Belgique</a:t>
            </a:r>
            <a:endParaRPr kumimoji="0" lang="fr-BE" altLang="fr-FR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09575" algn="l"/>
              </a:tabLst>
            </a:pPr>
            <a:r>
              <a:rPr kumimoji="0" lang="en-GB" altLang="fr-FR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2 Aquatic Systems Research Unit, EULA – Chile Environmental Sciences Centre, University of Concepcion, </a:t>
            </a:r>
            <a:r>
              <a:rPr kumimoji="0" lang="en-GB" altLang="fr-FR" sz="2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Casilla</a:t>
            </a:r>
            <a:r>
              <a:rPr kumimoji="0" lang="en-GB" altLang="fr-FR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160-C, Concepcion, Chile</a:t>
            </a:r>
            <a:endParaRPr kumimoji="0" lang="fr-BE" altLang="fr-FR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09575" algn="l"/>
              </a:tabLst>
            </a:pPr>
            <a:r>
              <a:rPr kumimoji="0" lang="en-GB" altLang="fr-FR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Patagonian Ecosystems Research </a:t>
            </a:r>
            <a:r>
              <a:rPr kumimoji="0" lang="en-GB" altLang="fr-FR" sz="2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Center</a:t>
            </a:r>
            <a:r>
              <a:rPr kumimoji="0" lang="en-GB" altLang="fr-FR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(CIEP), </a:t>
            </a:r>
            <a:r>
              <a:rPr kumimoji="0" lang="en-GB" altLang="fr-FR" sz="2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Coyhaique</a:t>
            </a:r>
            <a:r>
              <a:rPr kumimoji="0" lang="en-GB" altLang="fr-FR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Chile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09575" algn="l"/>
              </a:tabLst>
            </a:pPr>
            <a:r>
              <a:rPr kumimoji="0" lang="fr-FR" altLang="fr-FR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4 UMR Environnements et </a:t>
            </a:r>
            <a:r>
              <a:rPr kumimoji="0" lang="fr-FR" altLang="fr-FR" sz="2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Paléoenvironnements</a:t>
            </a:r>
            <a:r>
              <a:rPr kumimoji="0" lang="fr-FR" altLang="fr-FR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Océaniques et Continentaux, Université de Bordeaux, France</a:t>
            </a:r>
            <a:endParaRPr kumimoji="0" lang="fr-FR" altLang="fr-FR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270321" y="5608945"/>
            <a:ext cx="7865309" cy="10280884"/>
            <a:chOff x="219236" y="6075887"/>
            <a:chExt cx="6621501" cy="9019763"/>
          </a:xfrm>
        </p:grpSpPr>
        <p:sp>
          <p:nvSpPr>
            <p:cNvPr id="98" name="ZoneTexte 97"/>
            <p:cNvSpPr txBox="1"/>
            <p:nvPr/>
          </p:nvSpPr>
          <p:spPr>
            <a:xfrm>
              <a:off x="4608489" y="10369203"/>
              <a:ext cx="184731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BE" dirty="0"/>
            </a:p>
          </p:txBody>
        </p:sp>
        <p:pic>
          <p:nvPicPr>
            <p:cNvPr id="102" name="Picture 2" descr="Full-size image">
              <a:hlinkClick r:id="" tooltip="Full-size image (213K)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19236" y="6075887"/>
              <a:ext cx="6621501" cy="9019763"/>
            </a:xfrm>
            <a:prstGeom prst="rect">
              <a:avLst/>
            </a:prstGeom>
            <a:noFill/>
          </p:spPr>
        </p:pic>
        <p:sp>
          <p:nvSpPr>
            <p:cNvPr id="85" name="Ellipse 84"/>
            <p:cNvSpPr>
              <a:spLocks noChangeAspect="1"/>
            </p:cNvSpPr>
            <p:nvPr/>
          </p:nvSpPr>
          <p:spPr>
            <a:xfrm>
              <a:off x="5123879" y="9624688"/>
              <a:ext cx="144016" cy="144016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4033" y="13753578"/>
              <a:ext cx="1656184" cy="13420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400" dirty="0"/>
            </a:p>
          </p:txBody>
        </p:sp>
        <p:sp>
          <p:nvSpPr>
            <p:cNvPr id="107" name="Ellipse 106"/>
            <p:cNvSpPr>
              <a:spLocks noChangeAspect="1"/>
            </p:cNvSpPr>
            <p:nvPr/>
          </p:nvSpPr>
          <p:spPr>
            <a:xfrm>
              <a:off x="695809" y="13969603"/>
              <a:ext cx="144016" cy="144016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34074" y="13876014"/>
              <a:ext cx="1343638" cy="984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BE" sz="1400" b="1" dirty="0"/>
                <a:t>Lake </a:t>
              </a:r>
              <a:r>
                <a:rPr lang="fr-BE" sz="1400" b="1" dirty="0" err="1" smtClean="0"/>
                <a:t>Esponja</a:t>
              </a:r>
              <a:endParaRPr lang="fr-BE" sz="1400" b="1" dirty="0" smtClean="0"/>
            </a:p>
            <a:p>
              <a:pPr algn="ctr"/>
              <a:endParaRPr lang="fr-BE" sz="800" dirty="0" smtClean="0"/>
            </a:p>
            <a:p>
              <a:r>
                <a:rPr lang="fr-BE" sz="1400" b="1" dirty="0" err="1" smtClean="0"/>
                <a:t>Volcano</a:t>
              </a:r>
              <a:endParaRPr lang="fr-BE" sz="1400" b="1" dirty="0" smtClean="0"/>
            </a:p>
            <a:p>
              <a:pPr algn="ctr"/>
              <a:endParaRPr lang="fr-BE" sz="800" dirty="0" smtClean="0"/>
            </a:p>
            <a:p>
              <a:r>
                <a:rPr lang="fr-BE" sz="1400" b="1" dirty="0" smtClean="0"/>
                <a:t>City</a:t>
              </a:r>
              <a:endParaRPr lang="fr-BE" sz="1400" b="1" dirty="0"/>
            </a:p>
          </p:txBody>
        </p:sp>
        <p:sp>
          <p:nvSpPr>
            <p:cNvPr id="12" name="Triangle isocèle 11"/>
            <p:cNvSpPr/>
            <p:nvPr/>
          </p:nvSpPr>
          <p:spPr>
            <a:xfrm>
              <a:off x="695817" y="14301922"/>
              <a:ext cx="144000" cy="14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8" name="Ellipse 107"/>
            <p:cNvSpPr>
              <a:spLocks noChangeAspect="1"/>
            </p:cNvSpPr>
            <p:nvPr/>
          </p:nvSpPr>
          <p:spPr>
            <a:xfrm>
              <a:off x="695817" y="14634225"/>
              <a:ext cx="144000" cy="144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solidFill>
                  <a:schemeClr val="bg1"/>
                </a:solidFill>
              </a:endParaRPr>
            </a:p>
          </p:txBody>
        </p:sp>
      </p:grpSp>
      <p:grpSp>
        <p:nvGrpSpPr>
          <p:cNvPr id="109" name="Groupe 108"/>
          <p:cNvGrpSpPr/>
          <p:nvPr/>
        </p:nvGrpSpPr>
        <p:grpSpPr>
          <a:xfrm>
            <a:off x="14920902" y="5671676"/>
            <a:ext cx="6872286" cy="4761500"/>
            <a:chOff x="265113" y="1341438"/>
            <a:chExt cx="6899275" cy="5224462"/>
          </a:xfrm>
        </p:grpSpPr>
        <p:pic>
          <p:nvPicPr>
            <p:cNvPr id="111" name="Picture 9" descr="C:\Users\Nathalie\Documents\DD NATHALIE\Data\Mes images\photo missions Chili\photo chili 2014\P1030909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8600" y="4646613"/>
              <a:ext cx="2559050" cy="1919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" name="Picture 11" descr="C:\Users\Nathalie\Documents\DD NATHALIE\Data\Mes images\photo missions Chili\photo chili 2014\P1030891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263" y="4673600"/>
              <a:ext cx="2524125" cy="189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" name="Picture 5" descr="C:\Users\Nathalie\Documents\DD NATHALIE\Data\Mes images\photo missions Chili\photo chili 2014\P103092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863" y="1341438"/>
              <a:ext cx="2278062" cy="170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7" name="Picture 12" descr="C:\Users\Nathalie\Documents\DD NATHALIE\Data\Mes images\photo missions Chili\photo chili 2014\P1030904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6525" y="3009900"/>
              <a:ext cx="2187575" cy="163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Picture 13" descr="C:\Users\Nathalie\Documents\DD NATHALIE\Data\Mes images\photo missions Chili\photo chili 2014\P1030888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113" y="1341438"/>
              <a:ext cx="2503487" cy="3338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Picture 7" descr="C:\Users\Nathalie\Documents\DD NATHALIE\Data\Mes images\photo missions Chili\photo chili 2014\P10309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263" y="1341438"/>
              <a:ext cx="2497137" cy="332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2" descr="C:\Users\Nathalie\Documents\DD NATHALIE\Data\Mes images\photo missions Chili\photo chili 2014\P103092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75" y="4646613"/>
              <a:ext cx="2559050" cy="1919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" name="ZoneTexte 5"/>
            <p:cNvSpPr txBox="1">
              <a:spLocks noChangeArrowheads="1"/>
            </p:cNvSpPr>
            <p:nvPr/>
          </p:nvSpPr>
          <p:spPr bwMode="auto">
            <a:xfrm>
              <a:off x="488950" y="6054725"/>
              <a:ext cx="204311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BE" altLang="fr-FR" sz="1800">
                  <a:solidFill>
                    <a:schemeClr val="bg1"/>
                  </a:solidFill>
                  <a:latin typeface="Comic Sans MS" panose="030F0702030302020204" pitchFamily="66" charset="0"/>
                </a:rPr>
                <a:t>LAGO ESPONJA</a:t>
              </a:r>
            </a:p>
          </p:txBody>
        </p:sp>
      </p:grpSp>
      <p:pic>
        <p:nvPicPr>
          <p:cNvPr id="124" name="Imag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813" y="10538785"/>
            <a:ext cx="6835210" cy="52808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Rectangle 2"/>
          <p:cNvSpPr>
            <a:spLocks noChangeArrowheads="1"/>
          </p:cNvSpPr>
          <p:nvPr/>
        </p:nvSpPr>
        <p:spPr bwMode="auto">
          <a:xfrm>
            <a:off x="15168165" y="13619170"/>
            <a:ext cx="3220253" cy="206210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BE" altLang="fr-FR" sz="16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Kig</a:t>
            </a:r>
            <a:r>
              <a:rPr lang="fr-BE" altLang="fr-FR" sz="1600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 Granites, </a:t>
            </a:r>
            <a:r>
              <a:rPr lang="fr-BE" altLang="fr-FR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granodiorites &amp; hornblende-</a:t>
            </a:r>
            <a:r>
              <a:rPr lang="fr-BE" altLang="fr-FR" sz="16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rich</a:t>
            </a:r>
            <a:r>
              <a:rPr lang="fr-BE" altLang="fr-FR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tonalites.</a:t>
            </a:r>
            <a:endParaRPr lang="fr-BE" altLang="fr-FR" sz="800" dirty="0">
              <a:solidFill>
                <a:srgbClr val="0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BE" altLang="fr-FR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Kia3</a:t>
            </a:r>
            <a:r>
              <a:rPr lang="fr-BE" altLang="fr-FR" sz="1600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 </a:t>
            </a:r>
            <a:r>
              <a:rPr lang="fr-BE" altLang="fr-FR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Continental </a:t>
            </a:r>
            <a:r>
              <a:rPr lang="fr-BE" altLang="fr-FR" sz="16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volcanic</a:t>
            </a:r>
            <a:r>
              <a:rPr lang="fr-BE" altLang="fr-FR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complexes (lavas &amp; </a:t>
            </a:r>
            <a:r>
              <a:rPr lang="fr-BE" altLang="fr-FR" sz="16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basaltic</a:t>
            </a:r>
            <a:r>
              <a:rPr lang="fr-BE" altLang="fr-FR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to </a:t>
            </a:r>
            <a:r>
              <a:rPr lang="fr-BE" altLang="fr-FR" sz="16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andesitic</a:t>
            </a:r>
            <a:r>
              <a:rPr lang="fr-BE" altLang="fr-FR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fr-BE" altLang="fr-FR" sz="16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breccias</a:t>
            </a:r>
            <a:r>
              <a:rPr lang="fr-BE" altLang="fr-FR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). </a:t>
            </a:r>
            <a:r>
              <a:rPr lang="fr-BE" altLang="fr-FR" sz="16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Pyroclastic</a:t>
            </a:r>
            <a:r>
              <a:rPr lang="fr-BE" altLang="fr-FR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fr-BE" altLang="fr-FR" sz="16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andesitic</a:t>
            </a:r>
            <a:r>
              <a:rPr lang="fr-BE" altLang="fr-FR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to </a:t>
            </a:r>
            <a:r>
              <a:rPr lang="fr-BE" altLang="fr-FR" sz="16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rhyolithic</a:t>
            </a:r>
            <a:r>
              <a:rPr lang="fr-BE" altLang="fr-FR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rocks </a:t>
            </a:r>
            <a:r>
              <a:rPr lang="fr-BE" altLang="fr-FR" sz="16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with</a:t>
            </a:r>
            <a:r>
              <a:rPr lang="fr-BE" altLang="fr-FR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fr-BE" altLang="fr-FR" sz="16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some</a:t>
            </a:r>
            <a:r>
              <a:rPr lang="fr-BE" altLang="fr-FR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fr-BE" altLang="fr-FR" sz="16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sedimentary</a:t>
            </a:r>
            <a:r>
              <a:rPr lang="fr-BE" altLang="fr-FR" sz="1600" dirty="0" smtClean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intercalations.</a:t>
            </a:r>
          </a:p>
        </p:txBody>
      </p:sp>
      <p:sp>
        <p:nvSpPr>
          <p:cNvPr id="106" name="ZoneTexte 105"/>
          <p:cNvSpPr txBox="1"/>
          <p:nvPr/>
        </p:nvSpPr>
        <p:spPr>
          <a:xfrm>
            <a:off x="8245567" y="13927944"/>
            <a:ext cx="6634588" cy="1938992"/>
          </a:xfrm>
          <a:prstGeom prst="rect">
            <a:avLst/>
          </a:prstGeom>
          <a:solidFill>
            <a:srgbClr val="FFCC99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AutoNum type="alphaUcPeriod"/>
            </a:pPr>
            <a:r>
              <a:rPr lang="en-US" sz="2000" dirty="0" smtClean="0">
                <a:latin typeface="Comic Sans MS" panose="030F0702030302020204" pitchFamily="66" charset="0"/>
              </a:rPr>
              <a:t>Map </a:t>
            </a:r>
            <a:r>
              <a:rPr lang="en-US" sz="2000" dirty="0">
                <a:latin typeface="Comic Sans MS" panose="030F0702030302020204" pitchFamily="66" charset="0"/>
              </a:rPr>
              <a:t>of the </a:t>
            </a:r>
            <a:r>
              <a:rPr lang="en-US" sz="2000" dirty="0" smtClean="0">
                <a:latin typeface="Comic Sans MS" panose="030F0702030302020204" pitchFamily="66" charset="0"/>
              </a:rPr>
              <a:t>Chilean Northern Patagonia </a:t>
            </a:r>
            <a:r>
              <a:rPr lang="en-US" sz="2000" dirty="0">
                <a:latin typeface="Comic Sans MS" panose="030F0702030302020204" pitchFamily="66" charset="0"/>
              </a:rPr>
              <a:t>showing the location of the </a:t>
            </a:r>
            <a:r>
              <a:rPr lang="en-GB" sz="2000" dirty="0" smtClean="0">
                <a:latin typeface="Comic Sans MS" panose="030F0702030302020204" pitchFamily="66" charset="0"/>
              </a:rPr>
              <a:t>studied lake. The </a:t>
            </a:r>
            <a:r>
              <a:rPr lang="en-GB" sz="2000" dirty="0" err="1" smtClean="0">
                <a:latin typeface="Comic Sans MS" panose="030F0702030302020204" pitchFamily="66" charset="0"/>
              </a:rPr>
              <a:t>colors</a:t>
            </a:r>
            <a:r>
              <a:rPr lang="en-GB" sz="2000" dirty="0" smtClean="0">
                <a:latin typeface="Comic Sans MS" panose="030F0702030302020204" pitchFamily="66" charset="0"/>
              </a:rPr>
              <a:t> indicate the simplified geology. Map </a:t>
            </a:r>
            <a:r>
              <a:rPr lang="fr-BE" sz="2000" dirty="0" err="1" smtClean="0">
                <a:latin typeface="Comic Sans MS" panose="030F0702030302020204" pitchFamily="66" charset="0"/>
              </a:rPr>
              <a:t>reprinted</a:t>
            </a:r>
            <a:r>
              <a:rPr lang="fr-BE" sz="2000" dirty="0">
                <a:latin typeface="Comic Sans MS" panose="030F0702030302020204" pitchFamily="66" charset="0"/>
              </a:rPr>
              <a:t> </a:t>
            </a:r>
            <a:r>
              <a:rPr lang="fr-BE" sz="2000" dirty="0" err="1" smtClean="0">
                <a:latin typeface="Comic Sans MS" panose="030F0702030302020204" pitchFamily="66" charset="0"/>
              </a:rPr>
              <a:t>from</a:t>
            </a:r>
            <a:r>
              <a:rPr lang="fr-BE" sz="2000" dirty="0" smtClean="0">
                <a:latin typeface="Comic Sans MS" panose="030F0702030302020204" pitchFamily="66" charset="0"/>
              </a:rPr>
              <a:t> Bertrand et al. (2011). </a:t>
            </a:r>
          </a:p>
          <a:p>
            <a:pPr marL="342900" indent="-342900" algn="just">
              <a:buAutoNum type="alphaUcPeriod"/>
            </a:pPr>
            <a:r>
              <a:rPr lang="fr-BE" sz="2000" dirty="0" smtClean="0">
                <a:latin typeface="Comic Sans MS" panose="030F0702030302020204" pitchFamily="66" charset="0"/>
              </a:rPr>
              <a:t>Geology of the </a:t>
            </a:r>
            <a:r>
              <a:rPr lang="fr-BE" sz="2000" dirty="0" err="1" smtClean="0">
                <a:latin typeface="Comic Sans MS" panose="030F0702030302020204" pitchFamily="66" charset="0"/>
              </a:rPr>
              <a:t>watersheds</a:t>
            </a:r>
            <a:r>
              <a:rPr lang="fr-BE" sz="2000" dirty="0" smtClean="0">
                <a:latin typeface="Comic Sans MS" panose="030F0702030302020204" pitchFamily="66" charset="0"/>
              </a:rPr>
              <a:t> </a:t>
            </a:r>
            <a:r>
              <a:rPr lang="fr-BE" sz="2000" dirty="0" err="1" smtClean="0">
                <a:latin typeface="Comic Sans MS" panose="030F0702030302020204" pitchFamily="66" charset="0"/>
              </a:rPr>
              <a:t>surrounding</a:t>
            </a:r>
            <a:r>
              <a:rPr lang="fr-BE" sz="2000" dirty="0">
                <a:latin typeface="Comic Sans MS" panose="030F0702030302020204" pitchFamily="66" charset="0"/>
              </a:rPr>
              <a:t> </a:t>
            </a:r>
            <a:r>
              <a:rPr lang="fr-BE" sz="2000" dirty="0" smtClean="0">
                <a:latin typeface="Comic Sans MS" panose="030F0702030302020204" pitchFamily="66" charset="0"/>
              </a:rPr>
              <a:t>the Lake </a:t>
            </a:r>
            <a:r>
              <a:rPr lang="fr-BE" sz="2000" dirty="0" err="1" smtClean="0">
                <a:latin typeface="Comic Sans MS" panose="030F0702030302020204" pitchFamily="66" charset="0"/>
              </a:rPr>
              <a:t>Esponja</a:t>
            </a:r>
            <a:r>
              <a:rPr lang="fr-BE" sz="2000" dirty="0" smtClean="0">
                <a:latin typeface="Comic Sans MS" panose="030F0702030302020204" pitchFamily="66" charset="0"/>
              </a:rPr>
              <a:t>. </a:t>
            </a:r>
            <a:endParaRPr lang="fr-BE" sz="2000" dirty="0">
              <a:latin typeface="Comic Sans MS" panose="030F0702030302020204" pitchFamily="66" charset="0"/>
            </a:endParaRPr>
          </a:p>
        </p:txBody>
      </p:sp>
      <p:sp>
        <p:nvSpPr>
          <p:cNvPr id="137" name="Ellipse 12"/>
          <p:cNvSpPr>
            <a:spLocks noChangeArrowheads="1"/>
          </p:cNvSpPr>
          <p:nvPr/>
        </p:nvSpPr>
        <p:spPr bwMode="auto">
          <a:xfrm>
            <a:off x="17929969" y="12629440"/>
            <a:ext cx="180000" cy="1800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BE" altLang="fr-FR" sz="1400"/>
          </a:p>
        </p:txBody>
      </p:sp>
      <p:sp>
        <p:nvSpPr>
          <p:cNvPr id="15" name="Rectangle 14"/>
          <p:cNvSpPr/>
          <p:nvPr/>
        </p:nvSpPr>
        <p:spPr>
          <a:xfrm>
            <a:off x="764704" y="6325303"/>
            <a:ext cx="55976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 defTabSz="914400"/>
            <a:r>
              <a:rPr lang="fr-BE" altLang="fr-FR" sz="4000" b="1" dirty="0" smtClean="0">
                <a:latin typeface="Comic Sans MS" panose="030F0702030302020204" pitchFamily="66" charset="0"/>
              </a:rPr>
              <a:t>A</a:t>
            </a:r>
            <a:endParaRPr lang="fr-BE" altLang="fr-FR" sz="4000" b="1" dirty="0">
              <a:latin typeface="Comic Sans MS" panose="030F0702030302020204" pitchFamily="66" charset="0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21062445" y="10692906"/>
            <a:ext cx="508473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 defTabSz="914400"/>
            <a:r>
              <a:rPr lang="fr-BE" altLang="fr-FR" sz="4000" b="1" dirty="0" smtClean="0">
                <a:latin typeface="Comic Sans MS" panose="030F0702030302020204" pitchFamily="66" charset="0"/>
              </a:rPr>
              <a:t>B</a:t>
            </a:r>
            <a:endParaRPr lang="fr-BE" altLang="fr-FR" sz="4000" b="1" dirty="0">
              <a:latin typeface="Comic Sans MS" panose="030F0702030302020204" pitchFamily="66" charset="0"/>
            </a:endParaRPr>
          </a:p>
        </p:txBody>
      </p:sp>
      <p:grpSp>
        <p:nvGrpSpPr>
          <p:cNvPr id="128" name="Groupe 11"/>
          <p:cNvGrpSpPr>
            <a:grpSpLocks/>
          </p:cNvGrpSpPr>
          <p:nvPr/>
        </p:nvGrpSpPr>
        <p:grpSpPr bwMode="auto">
          <a:xfrm>
            <a:off x="30552354" y="7959350"/>
            <a:ext cx="6121327" cy="4481525"/>
            <a:chOff x="253180" y="2204864"/>
            <a:chExt cx="4856017" cy="4246910"/>
          </a:xfrm>
        </p:grpSpPr>
        <p:pic>
          <p:nvPicPr>
            <p:cNvPr id="131" name="Image 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98" t="4572" r="11874" b="79376"/>
            <a:stretch>
              <a:fillRect/>
            </a:stretch>
          </p:blipFill>
          <p:spPr bwMode="auto">
            <a:xfrm>
              <a:off x="253180" y="2204864"/>
              <a:ext cx="4608512" cy="1172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" name="Image 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467" r="9312" b="20984"/>
            <a:stretch>
              <a:fillRect/>
            </a:stretch>
          </p:blipFill>
          <p:spPr bwMode="auto">
            <a:xfrm>
              <a:off x="326743" y="4920875"/>
              <a:ext cx="4782454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" name="Image 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28" r="10477" b="62614"/>
            <a:stretch>
              <a:fillRect/>
            </a:stretch>
          </p:blipFill>
          <p:spPr bwMode="auto">
            <a:xfrm>
              <a:off x="326743" y="3321119"/>
              <a:ext cx="4608512" cy="924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4" name="Image 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254" r="9312" b="35236"/>
            <a:stretch>
              <a:fillRect/>
            </a:stretch>
          </p:blipFill>
          <p:spPr bwMode="auto">
            <a:xfrm>
              <a:off x="326743" y="4189357"/>
              <a:ext cx="4782454" cy="93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" name="Image 1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051" r="12610" b="6361"/>
            <a:stretch>
              <a:fillRect/>
            </a:stretch>
          </p:blipFill>
          <p:spPr bwMode="auto">
            <a:xfrm>
              <a:off x="326743" y="5659686"/>
              <a:ext cx="4608512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36435601" y="8031784"/>
            <a:ext cx="557909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Macroscopic </a:t>
            </a:r>
            <a:r>
              <a:rPr lang="en-GB" sz="2800" dirty="0">
                <a:latin typeface="Comic Sans MS" panose="030F0702030302020204" pitchFamily="66" charset="0"/>
                <a:ea typeface="Times New Roman" panose="02020603050405020304" pitchFamily="18" charset="0"/>
              </a:rPr>
              <a:t>descriptions and </a:t>
            </a:r>
            <a:r>
              <a:rPr lang="en-GB" sz="2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Scopix</a:t>
            </a:r>
            <a:r>
              <a:rPr lang="en-GB" sz="2800" dirty="0">
                <a:latin typeface="Comic Sans MS" panose="030F0702030302020204" pitchFamily="66" charset="0"/>
                <a:ea typeface="Times New Roman" panose="02020603050405020304" pitchFamily="18" charset="0"/>
              </a:rPr>
              <a:t> radiographies show that the sediment record is finely laminated except a massive </a:t>
            </a:r>
            <a:r>
              <a:rPr lang="en-GB" sz="2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decimetric</a:t>
            </a:r>
            <a:r>
              <a:rPr lang="en-GB" sz="2800" dirty="0">
                <a:latin typeface="Comic Sans MS" panose="030F0702030302020204" pitchFamily="66" charset="0"/>
                <a:ea typeface="Times New Roman" panose="02020603050405020304" pitchFamily="18" charset="0"/>
              </a:rPr>
              <a:t> coarser and darker layer corresponding to a tephra (estimated age 700AD±50).</a:t>
            </a:r>
          </a:p>
        </p:txBody>
      </p:sp>
      <p:sp>
        <p:nvSpPr>
          <p:cNvPr id="155" name="Rectangle 30"/>
          <p:cNvSpPr>
            <a:spLocks noChangeArrowheads="1"/>
          </p:cNvSpPr>
          <p:nvPr/>
        </p:nvSpPr>
        <p:spPr bwMode="auto">
          <a:xfrm>
            <a:off x="31348008" y="12835352"/>
            <a:ext cx="6441594" cy="32316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4400" eaLnBrk="0" hangingPunct="0"/>
            <a:r>
              <a:rPr lang="en-GB" sz="2800" dirty="0">
                <a:latin typeface="Comic Sans MS" panose="030F0702030302020204" pitchFamily="66" charset="0"/>
                <a:ea typeface="Times New Roman" panose="02020603050405020304" pitchFamily="18" charset="0"/>
              </a:rPr>
              <a:t>R</a:t>
            </a:r>
            <a:r>
              <a:rPr lang="en-GB" sz="2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adiocarbon </a:t>
            </a:r>
            <a:r>
              <a:rPr lang="en-GB" sz="2800" dirty="0">
                <a:latin typeface="Comic Sans MS" panose="030F0702030302020204" pitchFamily="66" charset="0"/>
                <a:ea typeface="Times New Roman" panose="02020603050405020304" pitchFamily="18" charset="0"/>
              </a:rPr>
              <a:t>ages, measured on 3 macro-remains, demonstrate that the core covers the last 6.700 years. </a:t>
            </a:r>
            <a:endParaRPr lang="en-GB" sz="2800" dirty="0" smtClean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just" defTabSz="914400" eaLnBrk="0" hangingPunct="0"/>
            <a:endParaRPr lang="en-GB" sz="8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just" defTabSz="914400" eaLnBrk="0" hangingPunct="0"/>
            <a:r>
              <a:rPr lang="en-GB" sz="2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The </a:t>
            </a:r>
            <a:r>
              <a:rPr lang="en-GB" sz="2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sedimentation rate ranges between 0.1 mm/</a:t>
            </a:r>
            <a:r>
              <a:rPr lang="en-GB" sz="2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yr</a:t>
            </a:r>
            <a:r>
              <a:rPr lang="en-GB" sz="2800" dirty="0">
                <a:latin typeface="Comic Sans MS" panose="030F0702030302020204" pitchFamily="66" charset="0"/>
                <a:ea typeface="Times New Roman" panose="02020603050405020304" pitchFamily="18" charset="0"/>
              </a:rPr>
              <a:t> in the lower section (100-150 cm) and 0.4 mm/</a:t>
            </a:r>
            <a:r>
              <a:rPr lang="en-GB" sz="2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yr</a:t>
            </a:r>
            <a:r>
              <a:rPr lang="en-GB" sz="2800" dirty="0">
                <a:latin typeface="Comic Sans MS" panose="030F0702030302020204" pitchFamily="66" charset="0"/>
                <a:ea typeface="Times New Roman" panose="02020603050405020304" pitchFamily="18" charset="0"/>
              </a:rPr>
              <a:t> in the upper meter</a:t>
            </a:r>
            <a:r>
              <a:rPr lang="en-GB" sz="2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endParaRPr lang="en-GB" sz="2800" dirty="0" smtClean="0"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59" name="ZoneTexte 10"/>
          <p:cNvSpPr txBox="1">
            <a:spLocks noChangeArrowheads="1"/>
          </p:cNvSpPr>
          <p:nvPr/>
        </p:nvSpPr>
        <p:spPr bwMode="auto">
          <a:xfrm>
            <a:off x="27066778" y="8921016"/>
            <a:ext cx="1099461" cy="40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000" b="1" dirty="0">
                <a:solidFill>
                  <a:srgbClr val="6666FF"/>
                </a:solidFill>
              </a:rPr>
              <a:t>LEs11</a:t>
            </a:r>
          </a:p>
        </p:txBody>
      </p:sp>
      <p:sp>
        <p:nvSpPr>
          <p:cNvPr id="160" name="ZoneTexte 11"/>
          <p:cNvSpPr txBox="1">
            <a:spLocks noChangeArrowheads="1"/>
          </p:cNvSpPr>
          <p:nvPr/>
        </p:nvSpPr>
        <p:spPr bwMode="auto">
          <a:xfrm>
            <a:off x="24942554" y="10452219"/>
            <a:ext cx="1168177" cy="40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000" b="1" dirty="0">
                <a:solidFill>
                  <a:srgbClr val="6666FF"/>
                </a:solidFill>
              </a:rPr>
              <a:t>LEs10</a:t>
            </a:r>
          </a:p>
        </p:txBody>
      </p:sp>
      <p:sp>
        <p:nvSpPr>
          <p:cNvPr id="165" name="Flèche courbée vers la droite 164"/>
          <p:cNvSpPr/>
          <p:nvPr/>
        </p:nvSpPr>
        <p:spPr bwMode="auto">
          <a:xfrm>
            <a:off x="24680333" y="13692984"/>
            <a:ext cx="884352" cy="768895"/>
          </a:xfrm>
          <a:prstGeom prst="curved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fr-BE"/>
          </a:p>
        </p:txBody>
      </p:sp>
      <p:sp>
        <p:nvSpPr>
          <p:cNvPr id="19" name="Rectangle 18"/>
          <p:cNvSpPr/>
          <p:nvPr/>
        </p:nvSpPr>
        <p:spPr>
          <a:xfrm>
            <a:off x="22349750" y="8061805"/>
            <a:ext cx="8332350" cy="6657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166" name="Groupe 165"/>
          <p:cNvGrpSpPr/>
          <p:nvPr/>
        </p:nvGrpSpPr>
        <p:grpSpPr>
          <a:xfrm>
            <a:off x="38090921" y="11183818"/>
            <a:ext cx="3923774" cy="4912925"/>
            <a:chOff x="6463341" y="1755409"/>
            <a:chExt cx="3731782" cy="4680541"/>
          </a:xfrm>
        </p:grpSpPr>
        <p:pic>
          <p:nvPicPr>
            <p:cNvPr id="177" name="Image 1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"/>
            <a:stretch>
              <a:fillRect/>
            </a:stretch>
          </p:blipFill>
          <p:spPr bwMode="auto">
            <a:xfrm>
              <a:off x="6463341" y="1755409"/>
              <a:ext cx="3731782" cy="4680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" name="Image 16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7995" y="2450042"/>
              <a:ext cx="2023382" cy="2023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8" name="Flèche courbée vers la droite 167"/>
          <p:cNvSpPr/>
          <p:nvPr/>
        </p:nvSpPr>
        <p:spPr bwMode="auto">
          <a:xfrm>
            <a:off x="30349434" y="14860978"/>
            <a:ext cx="884352" cy="771321"/>
          </a:xfrm>
          <a:prstGeom prst="curvedRightArrow">
            <a:avLst/>
          </a:prstGeom>
          <a:solidFill>
            <a:srgbClr val="C6D9F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fr-BE"/>
          </a:p>
        </p:txBody>
      </p:sp>
      <p:sp>
        <p:nvSpPr>
          <p:cNvPr id="169" name="Rectangle 20"/>
          <p:cNvSpPr>
            <a:spLocks noChangeArrowheads="1"/>
          </p:cNvSpPr>
          <p:nvPr/>
        </p:nvSpPr>
        <p:spPr bwMode="auto">
          <a:xfrm>
            <a:off x="38734663" y="15427888"/>
            <a:ext cx="21926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800" b="1" dirty="0">
                <a:latin typeface="Comic Sans MS" panose="030F0702030302020204" pitchFamily="66" charset="0"/>
              </a:rPr>
              <a:t>Age model</a:t>
            </a:r>
          </a:p>
        </p:txBody>
      </p:sp>
      <p:sp>
        <p:nvSpPr>
          <p:cNvPr id="179" name="ZoneTexte 9"/>
          <p:cNvSpPr txBox="1">
            <a:spLocks noChangeArrowheads="1"/>
          </p:cNvSpPr>
          <p:nvPr/>
        </p:nvSpPr>
        <p:spPr bwMode="auto">
          <a:xfrm>
            <a:off x="23868044" y="12468263"/>
            <a:ext cx="13273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800" b="1" dirty="0" smtClean="0">
                <a:solidFill>
                  <a:srgbClr val="00B050"/>
                </a:solidFill>
              </a:rPr>
              <a:t>LEs10</a:t>
            </a:r>
            <a:endParaRPr lang="fr-BE" altLang="fr-FR" sz="2800" b="1" dirty="0">
              <a:solidFill>
                <a:srgbClr val="00B050"/>
              </a:solidFill>
            </a:endParaRPr>
          </a:p>
        </p:txBody>
      </p:sp>
      <p:sp>
        <p:nvSpPr>
          <p:cNvPr id="2116" name="Rectangle 33"/>
          <p:cNvSpPr>
            <a:spLocks noChangeArrowheads="1"/>
          </p:cNvSpPr>
          <p:nvPr/>
        </p:nvSpPr>
        <p:spPr bwMode="auto">
          <a:xfrm>
            <a:off x="22362048" y="5715601"/>
            <a:ext cx="19652647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4400" eaLnBrk="0" hangingPunct="0"/>
            <a:r>
              <a:rPr lang="fr-BE" altLang="fr-FR" sz="4000" b="1" dirty="0" smtClean="0">
                <a:latin typeface="Comic Sans MS" panose="030F0702030302020204" pitchFamily="66" charset="0"/>
              </a:rPr>
              <a:t>CORE SEDIMENTOLOGY &amp; AGE MODEL</a:t>
            </a:r>
            <a:endParaRPr lang="fr-BE" altLang="fr-FR" sz="4000" b="1" dirty="0">
              <a:latin typeface="Comic Sans MS" panose="030F0702030302020204" pitchFamily="66" charset="0"/>
            </a:endParaRPr>
          </a:p>
          <a:p>
            <a:pPr algn="just" defTabSz="914400" eaLnBrk="0" hangingPunct="0"/>
            <a:endParaRPr lang="en-GB" sz="1200" dirty="0" smtClean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just" defTabSz="914400" eaLnBrk="0" hangingPunct="0"/>
            <a:r>
              <a:rPr lang="en-GB" sz="2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The </a:t>
            </a:r>
            <a:r>
              <a:rPr lang="en-GB" sz="2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sediment is composed of light brown organic-rich clayey silt. It was </a:t>
            </a:r>
            <a:r>
              <a:rPr lang="en-GB" sz="2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analyzed</a:t>
            </a:r>
            <a:r>
              <a:rPr lang="en-GB" sz="2800" dirty="0">
                <a:latin typeface="Comic Sans MS" panose="030F0702030302020204" pitchFamily="66" charset="0"/>
                <a:ea typeface="Times New Roman" panose="02020603050405020304" pitchFamily="18" charset="0"/>
              </a:rPr>
              <a:t> for sedimentology (grain size, magnetic susceptibility organic matter and biogenic silica content), mineralogy (X-ray diffraction) and geochemistry (elemental and isotopic analyses of C and N, XRF core-</a:t>
            </a:r>
            <a:r>
              <a:rPr lang="en-GB" sz="2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scaner</a:t>
            </a:r>
            <a:r>
              <a:rPr lang="en-GB" sz="2800" dirty="0">
                <a:latin typeface="Comic Sans MS" panose="030F0702030302020204" pitchFamily="66" charset="0"/>
                <a:ea typeface="Times New Roman" panose="02020603050405020304" pitchFamily="18" charset="0"/>
              </a:rPr>
              <a:t> at 1 mm resolution</a:t>
            </a:r>
            <a:r>
              <a:rPr lang="en-GB" sz="2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).</a:t>
            </a:r>
            <a:endParaRPr lang="en-GB" sz="28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63" name="Rectangle 1"/>
          <p:cNvSpPr>
            <a:spLocks noChangeArrowheads="1"/>
          </p:cNvSpPr>
          <p:nvPr/>
        </p:nvSpPr>
        <p:spPr bwMode="auto">
          <a:xfrm>
            <a:off x="22662071" y="8015033"/>
            <a:ext cx="7645042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800" b="1" dirty="0" err="1">
                <a:latin typeface="Comic Sans MS" panose="030F0702030302020204" pitchFamily="66" charset="0"/>
              </a:rPr>
              <a:t>Core</a:t>
            </a:r>
            <a:r>
              <a:rPr lang="fr-BE" altLang="fr-FR" sz="2800" b="1" dirty="0">
                <a:latin typeface="Comic Sans MS" panose="030F0702030302020204" pitchFamily="66" charset="0"/>
              </a:rPr>
              <a:t> </a:t>
            </a:r>
            <a:r>
              <a:rPr lang="fr-BE" altLang="fr-FR" sz="2800" b="1" dirty="0" err="1" smtClean="0">
                <a:latin typeface="Comic Sans MS" panose="030F0702030302020204" pitchFamily="66" charset="0"/>
              </a:rPr>
              <a:t>correlation</a:t>
            </a:r>
            <a:r>
              <a:rPr lang="fr-BE" altLang="fr-FR" sz="2800" b="1" dirty="0" smtClean="0">
                <a:latin typeface="Comic Sans MS" panose="030F0702030302020204" pitchFamily="66" charset="0"/>
              </a:rPr>
              <a:t> by </a:t>
            </a:r>
            <a:r>
              <a:rPr lang="fr-BE" altLang="fr-FR" sz="2800" b="1" dirty="0" err="1">
                <a:latin typeface="Comic Sans MS" panose="030F0702030302020204" pitchFamily="66" charset="0"/>
              </a:rPr>
              <a:t>m</a:t>
            </a:r>
            <a:r>
              <a:rPr lang="fr-BE" altLang="fr-FR" sz="2800" b="1" dirty="0" err="1" smtClean="0">
                <a:latin typeface="Comic Sans MS" panose="030F0702030302020204" pitchFamily="66" charset="0"/>
              </a:rPr>
              <a:t>agnetic</a:t>
            </a:r>
            <a:r>
              <a:rPr lang="fr-BE" altLang="fr-FR" sz="2800" b="1" dirty="0" smtClean="0">
                <a:latin typeface="Comic Sans MS" panose="030F0702030302020204" pitchFamily="66" charset="0"/>
              </a:rPr>
              <a:t> </a:t>
            </a:r>
            <a:r>
              <a:rPr lang="fr-BE" altLang="fr-FR" sz="2800" b="1" dirty="0" err="1">
                <a:latin typeface="Comic Sans MS" panose="030F0702030302020204" pitchFamily="66" charset="0"/>
              </a:rPr>
              <a:t>susceptibility</a:t>
            </a:r>
            <a:endParaRPr lang="fr-BE" altLang="fr-FR" sz="28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336202" y="14921652"/>
            <a:ext cx="5822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altLang="fr-FR" sz="2800" b="1" dirty="0">
                <a:latin typeface="Comic Sans MS" panose="030F0702030302020204" pitchFamily="66" charset="0"/>
              </a:rPr>
              <a:t>Identification of </a:t>
            </a:r>
            <a:r>
              <a:rPr lang="fr-BE" altLang="fr-FR" sz="2800" b="1" dirty="0" err="1" smtClean="0">
                <a:latin typeface="Comic Sans MS" panose="030F0702030302020204" pitchFamily="66" charset="0"/>
              </a:rPr>
              <a:t>tephras</a:t>
            </a:r>
            <a:r>
              <a:rPr lang="fr-BE" altLang="fr-FR" sz="2800" b="1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fr-BE" altLang="fr-FR" sz="2800" b="1" dirty="0" smtClean="0">
                <a:latin typeface="Comic Sans MS" panose="030F0702030302020204" pitchFamily="66" charset="0"/>
              </a:rPr>
              <a:t>&amp; </a:t>
            </a:r>
            <a:r>
              <a:rPr lang="fr-BE" altLang="fr-FR" sz="2800" b="1" dirty="0" err="1" smtClean="0">
                <a:latin typeface="Comic Sans MS" panose="030F0702030302020204" pitchFamily="66" charset="0"/>
              </a:rPr>
              <a:t>Selection</a:t>
            </a:r>
            <a:r>
              <a:rPr lang="fr-BE" altLang="fr-FR" sz="2800" b="1" dirty="0" smtClean="0">
                <a:latin typeface="Comic Sans MS" panose="030F0702030302020204" pitchFamily="66" charset="0"/>
              </a:rPr>
              <a:t> </a:t>
            </a:r>
            <a:r>
              <a:rPr lang="fr-BE" altLang="fr-FR" sz="2800" b="1" dirty="0">
                <a:latin typeface="Comic Sans MS" panose="030F0702030302020204" pitchFamily="66" charset="0"/>
              </a:rPr>
              <a:t>of </a:t>
            </a:r>
            <a:r>
              <a:rPr lang="fr-BE" altLang="fr-FR" sz="2800" b="1" dirty="0" smtClean="0">
                <a:latin typeface="Comic Sans MS" panose="030F0702030302020204" pitchFamily="66" charset="0"/>
              </a:rPr>
              <a:t>14C </a:t>
            </a:r>
            <a:r>
              <a:rPr lang="fr-BE" altLang="fr-FR" sz="2800" b="1" dirty="0" err="1" smtClean="0">
                <a:latin typeface="Comic Sans MS" panose="030F0702030302020204" pitchFamily="66" charset="0"/>
              </a:rPr>
              <a:t>samples</a:t>
            </a:r>
            <a:endParaRPr lang="fr-BE" altLang="fr-FR" sz="2800" b="1" dirty="0">
              <a:latin typeface="Comic Sans MS" panose="030F0702030302020204" pitchFamily="66" charset="0"/>
            </a:endParaRPr>
          </a:p>
        </p:txBody>
      </p:sp>
      <p:sp>
        <p:nvSpPr>
          <p:cNvPr id="187" name="ZoneTexte 8"/>
          <p:cNvSpPr txBox="1">
            <a:spLocks noChangeArrowheads="1"/>
          </p:cNvSpPr>
          <p:nvPr/>
        </p:nvSpPr>
        <p:spPr bwMode="auto">
          <a:xfrm>
            <a:off x="32860234" y="16834715"/>
            <a:ext cx="957924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4000" b="1" dirty="0" err="1" smtClean="0">
                <a:latin typeface="Comic Sans MS" panose="030F0702030302020204" pitchFamily="66" charset="0"/>
              </a:rPr>
              <a:t>Environmental</a:t>
            </a:r>
            <a:r>
              <a:rPr lang="fr-BE" altLang="fr-FR" sz="4000" b="1" dirty="0" smtClean="0">
                <a:latin typeface="Comic Sans MS" panose="030F0702030302020204" pitchFamily="66" charset="0"/>
              </a:rPr>
              <a:t> </a:t>
            </a:r>
            <a:r>
              <a:rPr lang="fr-BE" altLang="fr-FR" sz="4000" b="1" dirty="0" err="1" smtClean="0">
                <a:latin typeface="Comic Sans MS" panose="030F0702030302020204" pitchFamily="66" charset="0"/>
              </a:rPr>
              <a:t>significance</a:t>
            </a:r>
            <a:r>
              <a:rPr lang="fr-BE" altLang="fr-FR" sz="4000" b="1" dirty="0" smtClean="0">
                <a:latin typeface="Comic Sans MS" panose="030F0702030302020204" pitchFamily="66" charset="0"/>
              </a:rPr>
              <a:t> of </a:t>
            </a:r>
            <a:r>
              <a:rPr lang="fr-BE" altLang="fr-FR" sz="4000" b="1" dirty="0" err="1" smtClean="0">
                <a:latin typeface="Comic Sans MS" panose="030F0702030302020204" pitchFamily="66" charset="0"/>
              </a:rPr>
              <a:t>sediment</a:t>
            </a:r>
            <a:r>
              <a:rPr lang="fr-BE" altLang="fr-FR" sz="4000" b="1" dirty="0" smtClean="0">
                <a:latin typeface="Comic Sans MS" panose="030F0702030302020204" pitchFamily="66" charset="0"/>
              </a:rPr>
              <a:t> </a:t>
            </a:r>
            <a:r>
              <a:rPr lang="fr-BE" altLang="fr-FR" sz="4000" b="1" dirty="0" err="1" smtClean="0">
                <a:latin typeface="Comic Sans MS" panose="030F0702030302020204" pitchFamily="66" charset="0"/>
              </a:rPr>
              <a:t>variability</a:t>
            </a:r>
            <a:r>
              <a:rPr lang="fr-BE" altLang="fr-FR" sz="4000" b="1" dirty="0" smtClean="0">
                <a:latin typeface="Comic Sans MS" panose="030F0702030302020204" pitchFamily="66" charset="0"/>
              </a:rPr>
              <a:t> ?</a:t>
            </a:r>
            <a:endParaRPr lang="fr-BE" altLang="fr-FR" sz="4000" b="1" dirty="0">
              <a:latin typeface="Comic Sans MS" panose="030F0702030302020204" pitchFamily="66" charset="0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20"/>
          <a:srcRect l="2655" t="1925" r="699" b="3206"/>
          <a:stretch/>
        </p:blipFill>
        <p:spPr>
          <a:xfrm>
            <a:off x="266363" y="17656512"/>
            <a:ext cx="32613073" cy="11358117"/>
          </a:xfrm>
          <a:prstGeom prst="rect">
            <a:avLst/>
          </a:prstGeom>
        </p:spPr>
      </p:pic>
      <p:sp>
        <p:nvSpPr>
          <p:cNvPr id="240" name="Rectangle 33"/>
          <p:cNvSpPr>
            <a:spLocks noChangeArrowheads="1"/>
          </p:cNvSpPr>
          <p:nvPr/>
        </p:nvSpPr>
        <p:spPr bwMode="auto">
          <a:xfrm>
            <a:off x="310988" y="16830553"/>
            <a:ext cx="288297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4400" eaLnBrk="0" hangingPunct="0"/>
            <a:r>
              <a:rPr lang="fr-BE" altLang="fr-FR" sz="4000" b="1" dirty="0" smtClean="0">
                <a:latin typeface="Comic Sans MS" panose="030F0702030302020204" pitchFamily="66" charset="0"/>
              </a:rPr>
              <a:t>MULTYPROXY RESULTS &amp; INTERPRETATION</a:t>
            </a:r>
            <a:endParaRPr lang="fr-BE" altLang="fr-FR" sz="4000" b="1" dirty="0">
              <a:latin typeface="Comic Sans MS" panose="030F0702030302020204" pitchFamily="66" charset="0"/>
            </a:endParaRPr>
          </a:p>
        </p:txBody>
      </p:sp>
      <p:sp>
        <p:nvSpPr>
          <p:cNvPr id="243" name="Rectangle 242"/>
          <p:cNvSpPr/>
          <p:nvPr/>
        </p:nvSpPr>
        <p:spPr>
          <a:xfrm>
            <a:off x="32828465" y="18230598"/>
            <a:ext cx="933600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Comic Sans MS" panose="030F0702030302020204" pitchFamily="66" charset="0"/>
              </a:rPr>
              <a:t>Organic </a:t>
            </a:r>
            <a:r>
              <a:rPr lang="en-GB" sz="2800" dirty="0">
                <a:latin typeface="Comic Sans MS" panose="030F0702030302020204" pitchFamily="66" charset="0"/>
              </a:rPr>
              <a:t>matter content, grey-scale and magnetic susceptibility present high sediment variability, also marked by changes in the chemical composition. </a:t>
            </a:r>
            <a:endParaRPr lang="en-GB" sz="2800" dirty="0" smtClean="0">
              <a:latin typeface="Comic Sans MS" panose="030F0702030302020204" pitchFamily="66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00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The biogenic </a:t>
            </a:r>
            <a:r>
              <a:rPr lang="en-GB" sz="28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silica content of the sediment is low (mean 5%). </a:t>
            </a:r>
            <a:r>
              <a:rPr lang="en-GB" sz="24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Diatom assemblage is dominated by benthic and </a:t>
            </a:r>
            <a:r>
              <a:rPr lang="en-GB" sz="2400" dirty="0" err="1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acidophilous</a:t>
            </a:r>
            <a:r>
              <a:rPr lang="en-GB" sz="24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species, with high saprobic values. None marked changes </a:t>
            </a:r>
            <a:r>
              <a:rPr lang="en-GB" sz="2400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were </a:t>
            </a:r>
            <a:r>
              <a:rPr lang="en-GB" sz="24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observed regarding the dynamic of the lake. </a:t>
            </a:r>
            <a:endParaRPr lang="en-GB" sz="2400" dirty="0" smtClean="0">
              <a:solidFill>
                <a:srgbClr val="00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00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The sediment is characterized by a high organic matter content (mean 15%). </a:t>
            </a:r>
            <a:r>
              <a:rPr lang="en-GB" sz="2400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However its C/N ratio is stable throughout the core (average 12.7</a:t>
            </a:r>
            <a:r>
              <a:rPr lang="en-GB" sz="24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)</a:t>
            </a:r>
            <a:r>
              <a:rPr lang="en-GB" sz="2400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, indicating inputs of both </a:t>
            </a:r>
            <a:r>
              <a:rPr lang="en-GB" sz="2400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allochtonous</a:t>
            </a:r>
            <a:r>
              <a:rPr lang="en-GB" sz="2400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and terrestrial organic matter.</a:t>
            </a:r>
            <a:r>
              <a:rPr lang="en-GB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en-GB" altLang="fr-FR" sz="2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Flèche courbée vers la droite 26"/>
          <p:cNvSpPr/>
          <p:nvPr/>
        </p:nvSpPr>
        <p:spPr>
          <a:xfrm>
            <a:off x="33114943" y="23811179"/>
            <a:ext cx="898352" cy="827168"/>
          </a:xfrm>
          <a:prstGeom prst="curvedRightArrow">
            <a:avLst/>
          </a:prstGeom>
          <a:solidFill>
            <a:srgbClr val="FF00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44" name="ZoneTexte 9"/>
          <p:cNvSpPr txBox="1">
            <a:spLocks noChangeArrowheads="1"/>
          </p:cNvSpPr>
          <p:nvPr/>
        </p:nvSpPr>
        <p:spPr bwMode="auto">
          <a:xfrm>
            <a:off x="22380334" y="9864165"/>
            <a:ext cx="11968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800" b="1" dirty="0" smtClean="0">
                <a:solidFill>
                  <a:schemeClr val="bg1">
                    <a:lumMod val="50000"/>
                  </a:schemeClr>
                </a:solidFill>
              </a:rPr>
              <a:t>LEs13</a:t>
            </a:r>
            <a:endParaRPr lang="fr-BE" altLang="fr-FR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757440" y="8652471"/>
            <a:ext cx="737216" cy="190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5" name="Rectangle 244"/>
          <p:cNvSpPr/>
          <p:nvPr/>
        </p:nvSpPr>
        <p:spPr>
          <a:xfrm>
            <a:off x="23673429" y="8619408"/>
            <a:ext cx="1169308" cy="190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1"/>
          <a:srcRect b="48623"/>
          <a:stretch/>
        </p:blipFill>
        <p:spPr>
          <a:xfrm>
            <a:off x="22479775" y="8585025"/>
            <a:ext cx="8202325" cy="6117379"/>
          </a:xfrm>
          <a:prstGeom prst="rect">
            <a:avLst/>
          </a:prstGeom>
        </p:spPr>
      </p:pic>
      <p:sp>
        <p:nvSpPr>
          <p:cNvPr id="180" name="ZoneTexte 9"/>
          <p:cNvSpPr txBox="1">
            <a:spLocks noChangeArrowheads="1"/>
          </p:cNvSpPr>
          <p:nvPr/>
        </p:nvSpPr>
        <p:spPr bwMode="auto">
          <a:xfrm>
            <a:off x="26740996" y="13295845"/>
            <a:ext cx="13273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800" b="1" dirty="0" smtClean="0"/>
              <a:t>LEs11</a:t>
            </a:r>
            <a:endParaRPr lang="fr-BE" altLang="fr-FR" sz="2800" b="1" dirty="0"/>
          </a:p>
        </p:txBody>
      </p:sp>
      <p:sp>
        <p:nvSpPr>
          <p:cNvPr id="172" name="ZoneTexte 9"/>
          <p:cNvSpPr txBox="1">
            <a:spLocks noChangeArrowheads="1"/>
          </p:cNvSpPr>
          <p:nvPr/>
        </p:nvSpPr>
        <p:spPr bwMode="auto">
          <a:xfrm>
            <a:off x="29224960" y="12641640"/>
            <a:ext cx="13273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800" b="1" dirty="0">
                <a:solidFill>
                  <a:srgbClr val="6666FF"/>
                </a:solidFill>
              </a:rPr>
              <a:t>LEs14</a:t>
            </a:r>
          </a:p>
        </p:txBody>
      </p:sp>
      <p:sp>
        <p:nvSpPr>
          <p:cNvPr id="162" name="ZoneTexte 12"/>
          <p:cNvSpPr txBox="1">
            <a:spLocks noChangeArrowheads="1"/>
          </p:cNvSpPr>
          <p:nvPr/>
        </p:nvSpPr>
        <p:spPr bwMode="auto">
          <a:xfrm>
            <a:off x="29065588" y="11076207"/>
            <a:ext cx="113970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400" b="1" dirty="0" err="1"/>
              <a:t>Tephra</a:t>
            </a:r>
            <a:endParaRPr lang="fr-BE" altLang="fr-FR" sz="2400" b="1" dirty="0"/>
          </a:p>
        </p:txBody>
      </p:sp>
      <p:sp>
        <p:nvSpPr>
          <p:cNvPr id="181" name="ZoneTexte 12"/>
          <p:cNvSpPr txBox="1">
            <a:spLocks noChangeArrowheads="1"/>
          </p:cNvSpPr>
          <p:nvPr/>
        </p:nvSpPr>
        <p:spPr bwMode="auto">
          <a:xfrm>
            <a:off x="26107418" y="11501410"/>
            <a:ext cx="134869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400" b="1" dirty="0" err="1"/>
              <a:t>Tephra</a:t>
            </a:r>
            <a:endParaRPr lang="fr-BE" altLang="fr-FR" sz="2400" b="1" dirty="0"/>
          </a:p>
        </p:txBody>
      </p:sp>
      <p:sp>
        <p:nvSpPr>
          <p:cNvPr id="167" name="Rectangle 18"/>
          <p:cNvSpPr>
            <a:spLocks noChangeArrowheads="1"/>
          </p:cNvSpPr>
          <p:nvPr/>
        </p:nvSpPr>
        <p:spPr bwMode="auto">
          <a:xfrm>
            <a:off x="22474412" y="13557455"/>
            <a:ext cx="4176738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Magnetic susceptibility (confirmed </a:t>
            </a:r>
            <a:r>
              <a:rPr lang="en-GB" sz="20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by </a:t>
            </a:r>
            <a:r>
              <a:rPr lang="en-GB" sz="2000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scopix</a:t>
            </a:r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) evidences 1 tephra and 8 </a:t>
            </a:r>
            <a:r>
              <a:rPr lang="en-GB" sz="2000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microtephra</a:t>
            </a:r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layers. </a:t>
            </a:r>
            <a:endParaRPr lang="fr-BE" altLang="fr-FR" sz="2000" dirty="0">
              <a:latin typeface="Comic Sans MS" panose="030F0702030302020204" pitchFamily="66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5893275" y="29378873"/>
            <a:ext cx="16420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More information</a:t>
            </a:r>
            <a:r>
              <a:rPr lang="fr-BE" sz="4000" dirty="0" smtClean="0">
                <a:solidFill>
                  <a:schemeClr val="bg1"/>
                </a:solidFill>
              </a:rPr>
              <a:t>: </a:t>
            </a:r>
            <a:r>
              <a:rPr lang="fr-BE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nathalie.fagel@ulg.ac.be</a:t>
            </a:r>
            <a:r>
              <a:rPr lang="fr-BE" sz="4000" dirty="0" smtClean="0">
                <a:solidFill>
                  <a:schemeClr val="bg1"/>
                </a:solidFill>
              </a:rPr>
              <a:t> -  </a:t>
            </a:r>
            <a:r>
              <a:rPr lang="fr-BE" sz="4000" b="1" dirty="0" smtClean="0">
                <a:solidFill>
                  <a:schemeClr val="bg1"/>
                </a:solidFill>
              </a:rPr>
              <a:t>www.ages. ulg.ac.be</a:t>
            </a:r>
            <a:endParaRPr lang="fr-BE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650</Words>
  <Application>Microsoft Office PowerPoint</Application>
  <PresentationFormat>Personnalisé</PresentationFormat>
  <Paragraphs>62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Comic Sans MS</vt:lpstr>
      <vt:lpstr>Times New Roman</vt:lpstr>
      <vt:lpstr>Thème Office</vt:lpstr>
      <vt:lpstr>Présentation PowerPoint</vt:lpstr>
    </vt:vector>
  </TitlesOfParts>
  <Company>Université de Liège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Nathalie Fagel</dc:creator>
  <cp:lastModifiedBy>Nathalie Fagel</cp:lastModifiedBy>
  <cp:revision>177</cp:revision>
  <cp:lastPrinted>2016-04-15T12:48:54Z</cp:lastPrinted>
  <dcterms:created xsi:type="dcterms:W3CDTF">2010-04-26T07:11:42Z</dcterms:created>
  <dcterms:modified xsi:type="dcterms:W3CDTF">2016-04-15T12:53:35Z</dcterms:modified>
</cp:coreProperties>
</file>