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11"/>
  </p:notesMasterIdLst>
  <p:sldIdLst>
    <p:sldId id="271" r:id="rId2"/>
    <p:sldId id="272" r:id="rId3"/>
    <p:sldId id="293" r:id="rId4"/>
    <p:sldId id="294" r:id="rId5"/>
    <p:sldId id="295" r:id="rId6"/>
    <p:sldId id="296" r:id="rId7"/>
    <p:sldId id="299" r:id="rId8"/>
    <p:sldId id="297" r:id="rId9"/>
    <p:sldId id="298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<p14:section name="Section par défaut" id="{238971E3-2DA3-41F0-B386-9BCF3DC97C5A}">
          <p14:sldIdLst>
            <p14:sldId id="256"/>
            <p14:sldId id="257"/>
            <p14:sldId id="258"/>
            <p14:sldId id="259"/>
            <p14:sldId id="262"/>
            <p14:sldId id="263"/>
            <p14:sldId id="264"/>
            <p14:sldId id="266"/>
            <p14:sldId id="270"/>
            <p14:sldId id="267"/>
            <p14:sldId id="269"/>
            <p14:sldId id="261"/>
          </p14:sldIdLst>
        </p14:section>
        <p14:section name="Section sans titre" id="{BBCCC523-2FE2-4B9F-8220-0008D9CAE164}">
          <p14:sldIdLst/>
        </p14:section>
      </p14:sectionLst>
    </p:ex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7B01AA"/>
    <a:srgbClr val="CCFFFF"/>
    <a:srgbClr val="99FFCC"/>
    <a:srgbClr val="87C4ED"/>
    <a:srgbClr val="FF6600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8025" autoAdjust="0"/>
    <p:restoredTop sz="94660"/>
  </p:normalViewPr>
  <p:slideViewPr>
    <p:cSldViewPr snapToGrid="0">
      <p:cViewPr>
        <p:scale>
          <a:sx n="100" d="100"/>
          <a:sy n="100" d="100"/>
        </p:scale>
        <p:origin x="-88" y="-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03D68-6C74-4E5B-A09F-62F30516ED86}" type="datetimeFigureOut">
              <a:rPr lang="fr-FR" smtClean="0"/>
              <a:pPr/>
              <a:t>25/04/16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3ECCD-0270-4145-849F-5C163D6E469D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13539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B73D-5AC6-479C-AB3F-EA7C810C2025}" type="datetimeFigureOut">
              <a:rPr lang="fr-FR" smtClean="0"/>
              <a:pPr/>
              <a:t>25/04/16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E404-0771-4EA0-B464-C61FCA6BEBD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2380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B73D-5AC6-479C-AB3F-EA7C810C2025}" type="datetimeFigureOut">
              <a:rPr lang="fr-FR" smtClean="0"/>
              <a:pPr/>
              <a:t>25/04/16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E404-0771-4EA0-B464-C61FCA6BEBD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36501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B73D-5AC6-479C-AB3F-EA7C810C2025}" type="datetimeFigureOut">
              <a:rPr lang="fr-FR" smtClean="0"/>
              <a:pPr/>
              <a:t>25/04/16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E404-0771-4EA0-B464-C61FCA6BEBD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1665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B73D-5AC6-479C-AB3F-EA7C810C2025}" type="datetimeFigureOut">
              <a:rPr lang="fr-FR" smtClean="0"/>
              <a:pPr/>
              <a:t>25/04/16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E404-0771-4EA0-B464-C61FCA6BEBD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87587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B73D-5AC6-479C-AB3F-EA7C810C2025}" type="datetimeFigureOut">
              <a:rPr lang="fr-FR" smtClean="0"/>
              <a:pPr/>
              <a:t>25/04/16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E404-0771-4EA0-B464-C61FCA6BEBD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06609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B73D-5AC6-479C-AB3F-EA7C810C2025}" type="datetimeFigureOut">
              <a:rPr lang="fr-FR" smtClean="0"/>
              <a:pPr/>
              <a:t>25/04/16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E404-0771-4EA0-B464-C61FCA6BEBD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9759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B73D-5AC6-479C-AB3F-EA7C810C2025}" type="datetimeFigureOut">
              <a:rPr lang="fr-FR" smtClean="0"/>
              <a:pPr/>
              <a:t>25/04/16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E404-0771-4EA0-B464-C61FCA6BEBD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7924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B73D-5AC6-479C-AB3F-EA7C810C2025}" type="datetimeFigureOut">
              <a:rPr lang="fr-FR" smtClean="0"/>
              <a:pPr/>
              <a:t>25/04/16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E404-0771-4EA0-B464-C61FCA6BEBD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9196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B73D-5AC6-479C-AB3F-EA7C810C2025}" type="datetimeFigureOut">
              <a:rPr lang="fr-FR" smtClean="0"/>
              <a:pPr/>
              <a:t>25/04/16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E404-0771-4EA0-B464-C61FCA6BEBD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80877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B73D-5AC6-479C-AB3F-EA7C810C2025}" type="datetimeFigureOut">
              <a:rPr lang="fr-FR" smtClean="0"/>
              <a:pPr/>
              <a:t>25/04/16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E404-0771-4EA0-B464-C61FCA6BEBD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888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B73D-5AC6-479C-AB3F-EA7C810C2025}" type="datetimeFigureOut">
              <a:rPr lang="fr-FR" smtClean="0"/>
              <a:pPr/>
              <a:t>25/04/16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E404-0771-4EA0-B464-C61FCA6BEBD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07834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DB73D-5AC6-479C-AB3F-EA7C810C2025}" type="datetimeFigureOut">
              <a:rPr lang="fr-FR" smtClean="0"/>
              <a:pPr/>
              <a:t>25/04/16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9E404-0771-4EA0-B464-C61FCA6BEBD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6499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21327" y="2572709"/>
            <a:ext cx="10453253" cy="3312694"/>
          </a:xfrm>
        </p:spPr>
        <p:txBody>
          <a:bodyPr>
            <a:normAutofit fontScale="90000"/>
          </a:bodyPr>
          <a:lstStyle/>
          <a:p>
            <a:pPr algn="l"/>
            <a:r>
              <a:rPr lang="fr-FR" b="1" dirty="0" smtClean="0">
                <a:solidFill>
                  <a:srgbClr val="7B01AA"/>
                </a:solidFill>
              </a:rPr>
              <a:t>Comment établir le </a:t>
            </a:r>
            <a:r>
              <a:rPr lang="fr-FR" b="1" dirty="0" smtClean="0">
                <a:solidFill>
                  <a:srgbClr val="FF6600"/>
                </a:solidFill>
              </a:rPr>
              <a:t>PRONOSTIC </a:t>
            </a:r>
            <a:r>
              <a:rPr lang="fr-FR" b="1" dirty="0" smtClean="0">
                <a:solidFill>
                  <a:srgbClr val="7B01AA"/>
                </a:solidFill>
              </a:rPr>
              <a:t>des neuropathies périphériques (tronculaires focales)?</a:t>
            </a:r>
            <a:r>
              <a:rPr lang="fr-FR" b="1" dirty="0" smtClean="0">
                <a:solidFill>
                  <a:srgbClr val="3366FF"/>
                </a:solidFill>
              </a:rPr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rgbClr val="3366FF"/>
                </a:solidFill>
              </a:rPr>
              <a:t/>
            </a:r>
            <a:br>
              <a:rPr lang="fr-FR" dirty="0" smtClean="0">
                <a:solidFill>
                  <a:srgbClr val="3366FF"/>
                </a:solidFill>
              </a:rPr>
            </a:br>
            <a:r>
              <a:rPr lang="fr-FR" dirty="0" smtClean="0">
                <a:solidFill>
                  <a:srgbClr val="3366FF"/>
                </a:solidFill>
              </a:rPr>
              <a:t/>
            </a:r>
            <a:br>
              <a:rPr lang="fr-FR" dirty="0" smtClean="0">
                <a:solidFill>
                  <a:srgbClr val="3366FF"/>
                </a:solidFill>
              </a:rPr>
            </a:br>
            <a:endParaRPr lang="fr-FR" i="1" dirty="0">
              <a:solidFill>
                <a:srgbClr val="3366FF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413664" y="5352411"/>
            <a:ext cx="5567157" cy="641685"/>
          </a:xfrm>
        </p:spPr>
        <p:txBody>
          <a:bodyPr>
            <a:normAutofit/>
          </a:bodyPr>
          <a:lstStyle/>
          <a:p>
            <a:r>
              <a:rPr lang="fr-FR" dirty="0" smtClean="0"/>
              <a:t>FC Wang</a:t>
            </a:r>
          </a:p>
          <a:p>
            <a:endParaRPr lang="fr-FR" dirty="0"/>
          </a:p>
        </p:txBody>
      </p:sp>
      <p:pic>
        <p:nvPicPr>
          <p:cNvPr id="6" name="Image 5" descr="cas clinique loup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0644" y="3873500"/>
            <a:ext cx="2420112" cy="2286000"/>
          </a:xfrm>
          <a:prstGeom prst="rect">
            <a:avLst/>
          </a:prstGeom>
          <a:effectLst>
            <a:outerShdw blurRad="50800" dist="2794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605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5326" y="1832999"/>
            <a:ext cx="11686674" cy="5386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lvl="2"/>
            <a:r>
              <a:rPr lang="fr-FR" sz="2000" b="1" dirty="0" err="1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Neurapraxie</a:t>
            </a:r>
            <a:r>
              <a:rPr lang="fr-FR" sz="20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 :</a:t>
            </a:r>
            <a:br>
              <a:rPr lang="fr-FR" sz="20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</a:br>
            <a:r>
              <a:rPr lang="fr-FR" sz="24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	PRONOSTIC </a:t>
            </a:r>
            <a:r>
              <a:rPr lang="fr-FR" sz="2400" dirty="0" smtClean="0">
                <a:solidFill>
                  <a:srgbClr val="FF6600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FAVORABLE </a:t>
            </a:r>
            <a:r>
              <a:rPr lang="fr-FR" sz="24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: 2 à 3 mois</a:t>
            </a:r>
            <a:br>
              <a:rPr lang="fr-FR" sz="24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</a:br>
            <a:endParaRPr lang="fr-FR" sz="2400" dirty="0" smtClean="0">
              <a:solidFill>
                <a:srgbClr val="7B01AA"/>
              </a:solidFill>
              <a:latin typeface="Century Gothic" pitchFamily="-1" charset="0"/>
              <a:ea typeface="Times New Roman" pitchFamily="-1" charset="0"/>
              <a:cs typeface="Times New Roman" pitchFamily="-1" charset="0"/>
            </a:endParaRPr>
          </a:p>
          <a:p>
            <a:pPr marL="444500" lvl="2"/>
            <a:r>
              <a:rPr lang="fr-FR" sz="2000" b="1" dirty="0" err="1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Neurotmèse</a:t>
            </a:r>
            <a:r>
              <a:rPr lang="fr-FR" sz="20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 :</a:t>
            </a:r>
            <a:br>
              <a:rPr lang="fr-FR" sz="20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</a:br>
            <a:r>
              <a:rPr lang="fr-FR" sz="24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	PRONOSTIC </a:t>
            </a:r>
            <a:r>
              <a:rPr lang="fr-FR" sz="2400" dirty="0" smtClean="0">
                <a:solidFill>
                  <a:srgbClr val="FF6600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RESERVE</a:t>
            </a:r>
            <a:r>
              <a:rPr lang="fr-FR" sz="24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/>
            </a:r>
            <a:br>
              <a:rPr lang="fr-FR" sz="24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</a:br>
            <a:r>
              <a:rPr lang="fr-FR" sz="24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/>
            </a:r>
            <a:br>
              <a:rPr lang="fr-FR" sz="24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</a:br>
            <a:r>
              <a:rPr lang="fr-FR" sz="2000" b="1" dirty="0" err="1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Axonotmèse</a:t>
            </a:r>
            <a:r>
              <a:rPr lang="fr-FR" sz="20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 :</a:t>
            </a:r>
            <a:br>
              <a:rPr lang="fr-FR" sz="20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</a:br>
            <a:r>
              <a:rPr lang="fr-FR" sz="24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	PRONOSTIC </a:t>
            </a:r>
            <a:r>
              <a:rPr lang="fr-FR" sz="2400" dirty="0" smtClean="0">
                <a:solidFill>
                  <a:srgbClr val="FF6600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VARIABLE </a:t>
            </a:r>
            <a:r>
              <a:rPr lang="fr-FR" sz="24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: </a:t>
            </a:r>
            <a:br>
              <a:rPr lang="fr-FR" sz="24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</a:br>
            <a:r>
              <a:rPr lang="fr-FR" sz="24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	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en fonction des possibilités de repousse axonale</a:t>
            </a:r>
            <a:b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</a:br>
            <a:endParaRPr lang="fr-FR" sz="2400" dirty="0" smtClean="0">
              <a:solidFill>
                <a:srgbClr val="7B01AA"/>
              </a:solidFill>
              <a:latin typeface="Century Gothic"/>
              <a:cs typeface="Century Gothic"/>
            </a:endParaRPr>
          </a:p>
          <a:p>
            <a:pPr lvl="1"/>
            <a:r>
              <a:rPr lang="fr-FR" sz="2000" b="1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Avulsion de racine</a:t>
            </a:r>
            <a:r>
              <a:rPr lang="fr-FR" sz="20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 :</a:t>
            </a:r>
            <a:br>
              <a:rPr lang="fr-FR" sz="20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</a:br>
            <a:r>
              <a:rPr lang="fr-FR" sz="24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	PRONOSTIC </a:t>
            </a:r>
            <a:r>
              <a:rPr lang="fr-FR" sz="2400" dirty="0" smtClean="0">
                <a:solidFill>
                  <a:srgbClr val="FF6600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NUL</a:t>
            </a:r>
            <a:endParaRPr lang="fr-FR" sz="2400" dirty="0" smtClean="0">
              <a:solidFill>
                <a:srgbClr val="FF6600"/>
              </a:solidFill>
            </a:endParaRPr>
          </a:p>
          <a:p>
            <a:pPr lvl="1"/>
            <a:endParaRPr lang="en-US" sz="2400" dirty="0" smtClean="0">
              <a:solidFill>
                <a:srgbClr val="3366FF"/>
              </a:solidFill>
            </a:endParaRPr>
          </a:p>
          <a:p>
            <a:pPr lvl="1"/>
            <a:endParaRPr lang="en-US" sz="2400" dirty="0" smtClean="0">
              <a:solidFill>
                <a:srgbClr val="3366FF"/>
              </a:solidFill>
            </a:endParaRPr>
          </a:p>
          <a:p>
            <a:pPr lvl="1">
              <a:buFontTx/>
              <a:buChar char="-"/>
            </a:pPr>
            <a:endParaRPr lang="en-US" sz="2400" dirty="0">
              <a:solidFill>
                <a:srgbClr val="3366FF"/>
              </a:solidFill>
            </a:endParaRPr>
          </a:p>
        </p:txBody>
      </p:sp>
      <p:sp>
        <p:nvSpPr>
          <p:cNvPr id="11" name="Titre 7"/>
          <p:cNvSpPr txBox="1">
            <a:spLocks/>
          </p:cNvSpPr>
          <p:nvPr/>
        </p:nvSpPr>
        <p:spPr bwMode="auto">
          <a:xfrm>
            <a:off x="350256" y="274638"/>
            <a:ext cx="1184174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r-FR" sz="4400" b="1" dirty="0" smtClean="0">
                <a:solidFill>
                  <a:srgbClr val="FF6600"/>
                </a:solidFill>
              </a:rPr>
              <a:t>Le type physiopathologique de la </a:t>
            </a:r>
            <a:r>
              <a:rPr lang="fr-FR" sz="4400" b="1" dirty="0" err="1" smtClean="0">
                <a:solidFill>
                  <a:srgbClr val="FF6600"/>
                </a:solidFill>
              </a:rPr>
              <a:t>lésion</a:t>
            </a:r>
            <a:r>
              <a:rPr lang="fr-FR" sz="4400" b="1" dirty="0" smtClean="0">
                <a:solidFill>
                  <a:srgbClr val="FF6600"/>
                </a:solidFill>
              </a:rPr>
              <a:t> nerveuse </a:t>
            </a:r>
            <a:endParaRPr lang="fr-FR" sz="4400" b="1" dirty="0">
              <a:solidFill>
                <a:srgbClr val="FF6600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6800" y="1778000"/>
            <a:ext cx="965200" cy="24130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5050" y="1771650"/>
            <a:ext cx="930366" cy="240665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0450" y="1771650"/>
            <a:ext cx="943544" cy="239395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605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5326" y="1451999"/>
            <a:ext cx="1168667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lvl="2"/>
            <a:r>
              <a:rPr lang="fr-FR" sz="2000" b="1" dirty="0" smtClean="0">
                <a:solidFill>
                  <a:srgbClr val="7B01AA"/>
                </a:solidFill>
                <a:latin typeface="Century Gothic"/>
                <a:ea typeface="Times New Roman" pitchFamily="-1" charset="0"/>
                <a:cs typeface="Century Gothic"/>
              </a:rPr>
              <a:t>Degré de démyélinisation</a:t>
            </a:r>
            <a:r>
              <a:rPr lang="fr-FR" sz="2000" dirty="0" smtClean="0">
                <a:solidFill>
                  <a:srgbClr val="7B01AA"/>
                </a:solidFill>
                <a:latin typeface="Century Gothic"/>
                <a:ea typeface="Times New Roman" pitchFamily="-1" charset="0"/>
                <a:cs typeface="Century Gothic"/>
              </a:rPr>
              <a:t> :</a:t>
            </a:r>
            <a:br>
              <a:rPr lang="fr-FR" sz="2000" dirty="0" smtClean="0">
                <a:solidFill>
                  <a:srgbClr val="7B01AA"/>
                </a:solidFill>
                <a:latin typeface="Century Gothic"/>
                <a:ea typeface="Times New Roman" pitchFamily="-1" charset="0"/>
                <a:cs typeface="Century Gothic"/>
              </a:rPr>
            </a:br>
            <a:r>
              <a:rPr lang="fr-FR" sz="2400" dirty="0" smtClean="0">
                <a:solidFill>
                  <a:srgbClr val="7B01AA"/>
                </a:solidFill>
                <a:latin typeface="Century Gothic"/>
                <a:ea typeface="Times New Roman" pitchFamily="-1" charset="0"/>
                <a:cs typeface="Century Gothic"/>
              </a:rPr>
              <a:t>	</a:t>
            </a:r>
            <a:r>
              <a:rPr lang="fr-FR" sz="2400" dirty="0" smtClean="0">
                <a:solidFill>
                  <a:srgbClr val="FF6600"/>
                </a:solidFill>
                <a:latin typeface="Century Gothic"/>
                <a:ea typeface="Times New Roman" pitchFamily="-1" charset="0"/>
                <a:cs typeface="Century Gothic"/>
              </a:rPr>
              <a:t>faible impact 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ea typeface="Times New Roman" pitchFamily="-1" charset="0"/>
                <a:cs typeface="Century Gothic"/>
              </a:rPr>
              <a:t>sur le PRONOSTIC</a:t>
            </a:r>
            <a:br>
              <a:rPr lang="fr-FR" sz="2400" dirty="0" smtClean="0">
                <a:solidFill>
                  <a:srgbClr val="7B01AA"/>
                </a:solidFill>
                <a:latin typeface="Century Gothic"/>
                <a:ea typeface="Times New Roman" pitchFamily="-1" charset="0"/>
                <a:cs typeface="Century Gothic"/>
              </a:rPr>
            </a:br>
            <a:r>
              <a:rPr lang="fr-FR" sz="2400" dirty="0" smtClean="0">
                <a:solidFill>
                  <a:srgbClr val="7B01AA"/>
                </a:solidFill>
                <a:latin typeface="Century Gothic"/>
                <a:ea typeface="Times New Roman" pitchFamily="-1" charset="0"/>
                <a:cs typeface="Century Gothic"/>
              </a:rPr>
              <a:t>	</a:t>
            </a:r>
            <a:r>
              <a:rPr lang="fr-FR" sz="2400" u="sng" dirty="0" smtClean="0">
                <a:solidFill>
                  <a:srgbClr val="7B01AA"/>
                </a:solidFill>
                <a:latin typeface="Century Gothic"/>
                <a:ea typeface="Times New Roman" pitchFamily="-1" charset="0"/>
                <a:cs typeface="Century Gothic"/>
              </a:rPr>
              <a:t>sauf SCC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ea typeface="Times New Roman" pitchFamily="-1" charset="0"/>
                <a:cs typeface="Century Gothic"/>
              </a:rPr>
              <a:t> : meilleure réponse au </a:t>
            </a:r>
            <a:r>
              <a:rPr lang="fr-FR" sz="2400" dirty="0" err="1" smtClean="0">
                <a:solidFill>
                  <a:srgbClr val="7B01AA"/>
                </a:solidFill>
                <a:latin typeface="Century Gothic"/>
                <a:ea typeface="Times New Roman" pitchFamily="-1" charset="0"/>
                <a:cs typeface="Century Gothic"/>
              </a:rPr>
              <a:t>ttt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ea typeface="Times New Roman" pitchFamily="-1" charset="0"/>
                <a:cs typeface="Century Gothic"/>
              </a:rPr>
              <a:t> chirurgical si le ralentissement est 	d’intensité moyenne (vs absent, léger ou sévère)</a:t>
            </a:r>
          </a:p>
          <a:p>
            <a:pPr marL="444500" lvl="2"/>
            <a:endParaRPr lang="fr-FR" sz="2400" dirty="0" smtClean="0">
              <a:solidFill>
                <a:srgbClr val="7B01AA"/>
              </a:solidFill>
              <a:latin typeface="Century Gothic"/>
              <a:ea typeface="Times New Roman" pitchFamily="-1" charset="0"/>
              <a:cs typeface="Century Gothic"/>
            </a:endParaRPr>
          </a:p>
          <a:p>
            <a:pPr marL="444500" lvl="2"/>
            <a:r>
              <a:rPr lang="fr-FR" sz="2000" b="1" dirty="0" smtClean="0">
                <a:solidFill>
                  <a:srgbClr val="7B01AA"/>
                </a:solidFill>
                <a:latin typeface="Century Gothic"/>
                <a:ea typeface="Times New Roman" pitchFamily="-1" charset="0"/>
                <a:cs typeface="Century Gothic"/>
              </a:rPr>
              <a:t>Degré de perte axonale</a:t>
            </a:r>
            <a:r>
              <a:rPr lang="fr-FR" sz="2000" dirty="0" smtClean="0">
                <a:solidFill>
                  <a:srgbClr val="7B01AA"/>
                </a:solidFill>
                <a:latin typeface="Century Gothic"/>
                <a:ea typeface="Times New Roman" pitchFamily="-1" charset="0"/>
                <a:cs typeface="Century Gothic"/>
              </a:rPr>
              <a:t> :</a:t>
            </a:r>
            <a:br>
              <a:rPr lang="fr-FR" sz="2000" dirty="0" smtClean="0">
                <a:solidFill>
                  <a:srgbClr val="7B01AA"/>
                </a:solidFill>
                <a:latin typeface="Century Gothic"/>
                <a:ea typeface="Times New Roman" pitchFamily="-1" charset="0"/>
                <a:cs typeface="Century Gothic"/>
              </a:rPr>
            </a:br>
            <a:r>
              <a:rPr lang="fr-FR" sz="2400" dirty="0" smtClean="0">
                <a:solidFill>
                  <a:srgbClr val="7B01AA"/>
                </a:solidFill>
                <a:latin typeface="Century Gothic"/>
                <a:ea typeface="Times New Roman" pitchFamily="-1" charset="0"/>
                <a:cs typeface="Century Gothic"/>
              </a:rPr>
              <a:t>	</a:t>
            </a:r>
            <a:r>
              <a:rPr lang="fr-FR" sz="2400" dirty="0" smtClean="0">
                <a:solidFill>
                  <a:srgbClr val="FF6600"/>
                </a:solidFill>
                <a:latin typeface="Century Gothic"/>
                <a:ea typeface="Times New Roman" pitchFamily="-1" charset="0"/>
                <a:cs typeface="Century Gothic"/>
              </a:rPr>
              <a:t>déterminant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ea typeface="Times New Roman" pitchFamily="-1" charset="0"/>
                <a:cs typeface="Century Gothic"/>
              </a:rPr>
              <a:t> sur le PRONOSTIC : </a:t>
            </a:r>
            <a:r>
              <a:rPr lang="fr-FR" sz="2400" dirty="0" smtClean="0">
                <a:solidFill>
                  <a:srgbClr val="FF6600"/>
                </a:solidFill>
                <a:latin typeface="Century Gothic"/>
                <a:ea typeface="Times New Roman" pitchFamily="-1" charset="0"/>
                <a:cs typeface="Century Gothic"/>
              </a:rPr>
              <a:t>FAVORABLE 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ea typeface="Times New Roman" pitchFamily="-1" charset="0"/>
                <a:cs typeface="Century Gothic"/>
              </a:rPr>
              <a:t>si faible, </a:t>
            </a:r>
            <a:r>
              <a:rPr lang="fr-FR" sz="2400" dirty="0" smtClean="0">
                <a:solidFill>
                  <a:srgbClr val="FF6600"/>
                </a:solidFill>
                <a:latin typeface="Century Gothic"/>
                <a:ea typeface="Times New Roman" pitchFamily="-1" charset="0"/>
                <a:cs typeface="Century Gothic"/>
              </a:rPr>
              <a:t>RESERVE 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ea typeface="Times New Roman" pitchFamily="-1" charset="0"/>
                <a:cs typeface="Century Gothic"/>
              </a:rPr>
              <a:t>si &gt; 90%</a:t>
            </a:r>
          </a:p>
          <a:p>
            <a:pPr marL="444500" lvl="2"/>
            <a:r>
              <a:rPr lang="fr-FR" sz="2400" dirty="0" smtClean="0">
                <a:solidFill>
                  <a:srgbClr val="7B01AA"/>
                </a:solidFill>
                <a:latin typeface="Century Gothic"/>
                <a:ea typeface="Times New Roman" pitchFamily="-1" charset="0"/>
                <a:cs typeface="Century Gothic"/>
              </a:rPr>
              <a:t/>
            </a:r>
            <a:br>
              <a:rPr lang="fr-FR" sz="2400" dirty="0" smtClean="0">
                <a:solidFill>
                  <a:srgbClr val="7B01AA"/>
                </a:solidFill>
                <a:latin typeface="Century Gothic"/>
                <a:ea typeface="Times New Roman" pitchFamily="-1" charset="0"/>
                <a:cs typeface="Century Gothic"/>
              </a:rPr>
            </a:br>
            <a:r>
              <a:rPr lang="fr-FR" sz="2000" b="1" dirty="0" smtClean="0">
                <a:solidFill>
                  <a:srgbClr val="7B01AA"/>
                </a:solidFill>
                <a:latin typeface="Century Gothic"/>
                <a:ea typeface="Times New Roman" pitchFamily="-1" charset="0"/>
                <a:cs typeface="Century Gothic"/>
              </a:rPr>
              <a:t>Sévérité de la </a:t>
            </a:r>
            <a:r>
              <a:rPr lang="fr-FR" sz="2000" b="1" dirty="0" err="1" smtClean="0">
                <a:solidFill>
                  <a:srgbClr val="7B01AA"/>
                </a:solidFill>
                <a:latin typeface="Century Gothic"/>
                <a:ea typeface="Times New Roman" pitchFamily="-1" charset="0"/>
                <a:cs typeface="Century Gothic"/>
              </a:rPr>
              <a:t>nodopathie</a:t>
            </a:r>
            <a:r>
              <a:rPr lang="fr-FR" sz="2000" b="1" dirty="0" smtClean="0">
                <a:solidFill>
                  <a:srgbClr val="7B01AA"/>
                </a:solidFill>
                <a:latin typeface="Century Gothic"/>
                <a:ea typeface="Times New Roman" pitchFamily="-1" charset="0"/>
                <a:cs typeface="Century Gothic"/>
              </a:rPr>
              <a:t> (</a:t>
            </a:r>
            <a:r>
              <a:rPr lang="fr-FR" sz="2000" b="1" dirty="0" err="1" smtClean="0">
                <a:solidFill>
                  <a:srgbClr val="7B01AA"/>
                </a:solidFill>
                <a:latin typeface="Century Gothic"/>
                <a:ea typeface="Times New Roman" pitchFamily="-1" charset="0"/>
                <a:cs typeface="Century Gothic"/>
              </a:rPr>
              <a:t>Ac</a:t>
            </a:r>
            <a:r>
              <a:rPr lang="fr-FR" sz="2000" b="1" dirty="0" smtClean="0">
                <a:solidFill>
                  <a:srgbClr val="7B01AA"/>
                </a:solidFill>
                <a:latin typeface="Century Gothic"/>
                <a:ea typeface="Times New Roman" pitchFamily="-1" charset="0"/>
                <a:cs typeface="Century Gothic"/>
              </a:rPr>
              <a:t> anti canaux, ischémie -&gt; pompe à Na/K)</a:t>
            </a:r>
            <a:r>
              <a:rPr lang="fr-FR" sz="2000" dirty="0" smtClean="0">
                <a:solidFill>
                  <a:srgbClr val="7B01AA"/>
                </a:solidFill>
                <a:latin typeface="Century Gothic"/>
                <a:ea typeface="Times New Roman" pitchFamily="-1" charset="0"/>
                <a:cs typeface="Century Gothic"/>
              </a:rPr>
              <a:t> :</a:t>
            </a:r>
            <a:br>
              <a:rPr lang="fr-FR" sz="2000" dirty="0" smtClean="0">
                <a:solidFill>
                  <a:srgbClr val="7B01AA"/>
                </a:solidFill>
                <a:latin typeface="Century Gothic"/>
                <a:ea typeface="Times New Roman" pitchFamily="-1" charset="0"/>
                <a:cs typeface="Century Gothic"/>
              </a:rPr>
            </a:br>
            <a:r>
              <a:rPr lang="fr-FR" sz="2400" dirty="0" smtClean="0">
                <a:solidFill>
                  <a:srgbClr val="7B01AA"/>
                </a:solidFill>
                <a:latin typeface="Century Gothic"/>
                <a:ea typeface="Times New Roman" pitchFamily="-1" charset="0"/>
                <a:cs typeface="Century Gothic"/>
              </a:rPr>
              <a:t>	PRONOSTIC </a:t>
            </a:r>
            <a:r>
              <a:rPr lang="fr-FR" sz="2400" dirty="0" smtClean="0">
                <a:solidFill>
                  <a:srgbClr val="FF6600"/>
                </a:solidFill>
                <a:latin typeface="Century Gothic"/>
                <a:ea typeface="Times New Roman" pitchFamily="-1" charset="0"/>
                <a:cs typeface="Century Gothic"/>
              </a:rPr>
              <a:t>FAVORABLE 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ea typeface="Times New Roman" pitchFamily="-1" charset="0"/>
                <a:cs typeface="Century Gothic"/>
              </a:rPr>
              <a:t>: 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pas de perte axonale secondaire</a:t>
            </a:r>
            <a:b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</a:b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	PRONOSTIC </a:t>
            </a:r>
            <a:r>
              <a:rPr lang="fr-FR" sz="2400" dirty="0" smtClean="0">
                <a:solidFill>
                  <a:srgbClr val="FF6600"/>
                </a:solidFill>
                <a:latin typeface="Century Gothic"/>
                <a:cs typeface="Century Gothic"/>
              </a:rPr>
              <a:t>RESERVE 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: perte axonale secondaire</a:t>
            </a:r>
          </a:p>
          <a:p>
            <a:pPr lvl="1"/>
            <a:endParaRPr lang="en-US" sz="2400" dirty="0" smtClean="0">
              <a:solidFill>
                <a:srgbClr val="3366FF"/>
              </a:solidFill>
              <a:latin typeface="Century Gothic"/>
              <a:cs typeface="Century Gothic"/>
            </a:endParaRPr>
          </a:p>
          <a:p>
            <a:pPr lvl="1"/>
            <a:endParaRPr lang="en-US" sz="2400" dirty="0" smtClean="0">
              <a:solidFill>
                <a:srgbClr val="3366FF"/>
              </a:solidFill>
              <a:latin typeface="Century Gothic"/>
              <a:cs typeface="Century Gothic"/>
            </a:endParaRPr>
          </a:p>
          <a:p>
            <a:pPr lvl="1">
              <a:buFontTx/>
              <a:buChar char="-"/>
            </a:pPr>
            <a:endParaRPr lang="en-US" sz="2400" dirty="0">
              <a:solidFill>
                <a:srgbClr val="3366FF"/>
              </a:solidFill>
              <a:latin typeface="Century Gothic"/>
              <a:cs typeface="Century Gothic"/>
            </a:endParaRPr>
          </a:p>
        </p:txBody>
      </p:sp>
      <p:sp>
        <p:nvSpPr>
          <p:cNvPr id="11" name="Titre 7"/>
          <p:cNvSpPr txBox="1">
            <a:spLocks/>
          </p:cNvSpPr>
          <p:nvPr/>
        </p:nvSpPr>
        <p:spPr bwMode="auto">
          <a:xfrm>
            <a:off x="350256" y="274638"/>
            <a:ext cx="1184174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r-FR" sz="4400" b="1" dirty="0" smtClean="0">
                <a:solidFill>
                  <a:srgbClr val="FF6600"/>
                </a:solidFill>
              </a:rPr>
              <a:t>Le type physiopathologique de la </a:t>
            </a:r>
            <a:r>
              <a:rPr lang="fr-FR" sz="4400" b="1" dirty="0" err="1" smtClean="0">
                <a:solidFill>
                  <a:srgbClr val="FF6600"/>
                </a:solidFill>
              </a:rPr>
              <a:t>lésion</a:t>
            </a:r>
            <a:r>
              <a:rPr lang="fr-FR" sz="4400" b="1" dirty="0" smtClean="0">
                <a:solidFill>
                  <a:srgbClr val="FF6600"/>
                </a:solidFill>
              </a:rPr>
              <a:t> nerveuse </a:t>
            </a:r>
            <a:endParaRPr lang="fr-FR" sz="4400" b="1" dirty="0">
              <a:solidFill>
                <a:srgbClr val="FF660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1300" y="5075168"/>
            <a:ext cx="3060700" cy="1782832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605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5326" y="1909199"/>
            <a:ext cx="1168667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lvl="2"/>
            <a:r>
              <a:rPr lang="fr-FR" sz="2000" b="1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Sachant que</a:t>
            </a:r>
            <a:r>
              <a:rPr lang="fr-FR" sz="20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 :</a:t>
            </a:r>
            <a:br>
              <a:rPr lang="fr-FR" sz="20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</a:br>
            <a:r>
              <a:rPr lang="fr-FR" sz="24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	</a:t>
            </a:r>
            <a:r>
              <a:rPr lang="fr-FR" sz="2400" dirty="0" smtClean="0">
                <a:solidFill>
                  <a:srgbClr val="7B01AA"/>
                </a:solidFill>
              </a:rPr>
              <a:t>un muscle squelettique reste </a:t>
            </a:r>
            <a:r>
              <a:rPr lang="fr-FR" sz="2400" dirty="0" err="1" smtClean="0">
                <a:solidFill>
                  <a:srgbClr val="7B01AA"/>
                </a:solidFill>
              </a:rPr>
              <a:t>réinnervable</a:t>
            </a:r>
            <a:r>
              <a:rPr lang="fr-FR" sz="2400" dirty="0" smtClean="0">
                <a:solidFill>
                  <a:srgbClr val="7B01AA"/>
                </a:solidFill>
              </a:rPr>
              <a:t> durant 18 </a:t>
            </a:r>
            <a:r>
              <a:rPr lang="fr-FR" sz="2400" dirty="0" err="1" smtClean="0">
                <a:solidFill>
                  <a:srgbClr val="7B01AA"/>
                </a:solidFill>
              </a:rPr>
              <a:t>à</a:t>
            </a:r>
            <a:r>
              <a:rPr lang="fr-FR" sz="2400" dirty="0" smtClean="0">
                <a:solidFill>
                  <a:srgbClr val="7B01AA"/>
                </a:solidFill>
              </a:rPr>
              <a:t> 24 mois </a:t>
            </a:r>
          </a:p>
          <a:p>
            <a:pPr marL="444500" lvl="2"/>
            <a:r>
              <a:rPr lang="fr-FR" sz="24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	l</a:t>
            </a:r>
            <a:r>
              <a:rPr lang="fr-FR" sz="2400" dirty="0" smtClean="0">
                <a:solidFill>
                  <a:srgbClr val="7B01AA"/>
                </a:solidFill>
              </a:rPr>
              <a:t>a repousse axonale est de 1 </a:t>
            </a:r>
            <a:r>
              <a:rPr lang="fr-FR" sz="2400" dirty="0" err="1" smtClean="0">
                <a:solidFill>
                  <a:srgbClr val="7B01AA"/>
                </a:solidFill>
              </a:rPr>
              <a:t>à</a:t>
            </a:r>
            <a:r>
              <a:rPr lang="fr-FR" sz="2400" dirty="0" smtClean="0">
                <a:solidFill>
                  <a:srgbClr val="7B01AA"/>
                </a:solidFill>
              </a:rPr>
              <a:t> 5 mm/j (et d’autant plus rapide que le sujet est jeune) </a:t>
            </a:r>
            <a:endParaRPr lang="fr-FR" sz="2400" dirty="0" smtClean="0">
              <a:solidFill>
                <a:srgbClr val="7B01AA"/>
              </a:solidFill>
              <a:latin typeface="Century Gothic" pitchFamily="-1" charset="0"/>
              <a:ea typeface="Times New Roman" pitchFamily="-1" charset="0"/>
              <a:cs typeface="Times New Roman" pitchFamily="-1" charset="0"/>
            </a:endParaRPr>
          </a:p>
          <a:p>
            <a:pPr marL="444500" lvl="2" algn="ctr"/>
            <a:endParaRPr lang="fr-FR" sz="2000" dirty="0" smtClean="0">
              <a:solidFill>
                <a:srgbClr val="7B01AA"/>
              </a:solidFill>
              <a:latin typeface="Century Gothic" pitchFamily="-1" charset="0"/>
              <a:ea typeface="Times New Roman" pitchFamily="-1" charset="0"/>
              <a:cs typeface="Times New Roman" pitchFamily="-1" charset="0"/>
            </a:endParaRPr>
          </a:p>
          <a:p>
            <a:pPr marL="444500" lvl="2"/>
            <a:r>
              <a:rPr lang="fr-FR" sz="24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			PRONOSTIC </a:t>
            </a:r>
            <a:r>
              <a:rPr lang="fr-FR" sz="2400" dirty="0" smtClean="0">
                <a:solidFill>
                  <a:srgbClr val="FF6600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FAVORABLE </a:t>
            </a:r>
            <a:r>
              <a:rPr lang="fr-FR" sz="24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: </a:t>
            </a:r>
            <a:r>
              <a:rPr lang="fr-FR" sz="2400" u="sng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TPS &gt;&gt; TPI</a:t>
            </a:r>
          </a:p>
          <a:p>
            <a:pPr marL="444500" lvl="2"/>
            <a:r>
              <a:rPr lang="fr-FR" sz="24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			PRONOSTIC </a:t>
            </a:r>
            <a:r>
              <a:rPr lang="fr-FR" sz="2400" dirty="0" smtClean="0">
                <a:solidFill>
                  <a:srgbClr val="FF6600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FAVORABLE </a:t>
            </a:r>
            <a:r>
              <a:rPr lang="fr-FR" sz="24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: </a:t>
            </a:r>
            <a:r>
              <a:rPr lang="fr-FR" sz="2400" u="sng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nerf facial &gt; nerf sciatique</a:t>
            </a:r>
          </a:p>
          <a:p>
            <a:pPr marL="444500"/>
            <a:r>
              <a:rPr lang="fr-FR" sz="24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/>
            </a:r>
            <a:br>
              <a:rPr lang="fr-FR" sz="24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</a:br>
            <a:r>
              <a:rPr lang="fr-FR" sz="2000" b="1" dirty="0" smtClean="0">
                <a:solidFill>
                  <a:srgbClr val="7B01AA"/>
                </a:solidFill>
                <a:latin typeface="Century Gothic"/>
                <a:cs typeface="Century Gothic"/>
              </a:rPr>
              <a:t>Concernant le contingent des fibres sensitives : la </a:t>
            </a:r>
            <a:r>
              <a:rPr lang="fr-FR" sz="2000" b="1" dirty="0" err="1" smtClean="0">
                <a:solidFill>
                  <a:srgbClr val="7B01AA"/>
                </a:solidFill>
                <a:latin typeface="Century Gothic"/>
                <a:cs typeface="Century Gothic"/>
              </a:rPr>
              <a:t>récupération</a:t>
            </a:r>
            <a:r>
              <a:rPr lang="fr-FR" sz="2000" b="1" dirty="0" smtClean="0">
                <a:solidFill>
                  <a:srgbClr val="7B01AA"/>
                </a:solidFill>
                <a:latin typeface="Century Gothic"/>
                <a:cs typeface="Century Gothic"/>
              </a:rPr>
              <a:t> peut se poursuivre </a:t>
            </a:r>
            <a:r>
              <a:rPr lang="fr-FR" sz="2000" b="1" dirty="0" err="1" smtClean="0">
                <a:solidFill>
                  <a:srgbClr val="7B01AA"/>
                </a:solidFill>
                <a:latin typeface="Century Gothic"/>
                <a:cs typeface="Century Gothic"/>
              </a:rPr>
              <a:t>au-delà</a:t>
            </a:r>
            <a:r>
              <a:rPr lang="fr-FR" sz="2000" b="1" dirty="0" smtClean="0">
                <a:solidFill>
                  <a:srgbClr val="7B01AA"/>
                </a:solidFill>
                <a:latin typeface="Century Gothic"/>
                <a:cs typeface="Century Gothic"/>
              </a:rPr>
              <a:t> de 2 ans </a:t>
            </a:r>
          </a:p>
          <a:p>
            <a:pPr lvl="1"/>
            <a:endParaRPr lang="en-US" sz="2000" b="1" dirty="0" smtClean="0">
              <a:solidFill>
                <a:srgbClr val="3366FF"/>
              </a:solidFill>
              <a:latin typeface="Century Gothic"/>
              <a:cs typeface="Century Gothic"/>
            </a:endParaRPr>
          </a:p>
          <a:p>
            <a:pPr lvl="1"/>
            <a:endParaRPr lang="en-US" sz="2400" dirty="0" smtClean="0">
              <a:solidFill>
                <a:srgbClr val="3366FF"/>
              </a:solidFill>
            </a:endParaRPr>
          </a:p>
          <a:p>
            <a:pPr lvl="1">
              <a:buFontTx/>
              <a:buChar char="-"/>
            </a:pPr>
            <a:endParaRPr lang="en-US" sz="2400" dirty="0">
              <a:solidFill>
                <a:srgbClr val="3366FF"/>
              </a:solidFill>
            </a:endParaRPr>
          </a:p>
        </p:txBody>
      </p:sp>
      <p:sp>
        <p:nvSpPr>
          <p:cNvPr id="11" name="Titre 7"/>
          <p:cNvSpPr txBox="1">
            <a:spLocks/>
          </p:cNvSpPr>
          <p:nvPr/>
        </p:nvSpPr>
        <p:spPr bwMode="auto">
          <a:xfrm>
            <a:off x="350256" y="274638"/>
            <a:ext cx="1184174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r-FR" sz="4400" b="1" dirty="0" smtClean="0">
                <a:solidFill>
                  <a:srgbClr val="FF6600"/>
                </a:solidFill>
              </a:rPr>
              <a:t>La distance entre le site </a:t>
            </a:r>
            <a:r>
              <a:rPr lang="fr-FR" sz="4400" b="1" dirty="0" err="1" smtClean="0">
                <a:solidFill>
                  <a:srgbClr val="FF6600"/>
                </a:solidFill>
              </a:rPr>
              <a:t>lésionnel</a:t>
            </a:r>
            <a:r>
              <a:rPr lang="fr-FR" sz="4400" b="1" dirty="0" smtClean="0">
                <a:solidFill>
                  <a:srgbClr val="FF6600"/>
                </a:solidFill>
              </a:rPr>
              <a:t> et la musculature devant </a:t>
            </a:r>
            <a:r>
              <a:rPr lang="fr-FR" sz="4400" b="1" dirty="0" err="1" smtClean="0">
                <a:solidFill>
                  <a:srgbClr val="FF6600"/>
                </a:solidFill>
              </a:rPr>
              <a:t>être</a:t>
            </a:r>
            <a:r>
              <a:rPr lang="fr-FR" sz="4400" b="1" dirty="0" smtClean="0">
                <a:solidFill>
                  <a:srgbClr val="FF6600"/>
                </a:solidFill>
              </a:rPr>
              <a:t> </a:t>
            </a:r>
            <a:r>
              <a:rPr lang="fr-FR" sz="4400" b="1" dirty="0" err="1" smtClean="0">
                <a:solidFill>
                  <a:srgbClr val="FF6600"/>
                </a:solidFill>
              </a:rPr>
              <a:t>réinnervée</a:t>
            </a:r>
            <a:r>
              <a:rPr lang="fr-FR" sz="4400" b="1" dirty="0" smtClean="0">
                <a:solidFill>
                  <a:srgbClr val="FF6600"/>
                </a:solidFill>
              </a:rPr>
              <a:t> </a:t>
            </a:r>
            <a:endParaRPr lang="fr-FR" sz="44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605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5326" y="1909199"/>
            <a:ext cx="1168667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Architecture nerveuse</a:t>
            </a:r>
            <a:r>
              <a:rPr lang="fr-FR" sz="20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 :</a:t>
            </a:r>
            <a:br>
              <a:rPr lang="fr-FR" sz="20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</a:br>
            <a:r>
              <a:rPr lang="fr-FR" sz="24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	</a:t>
            </a:r>
            <a:r>
              <a:rPr lang="fr-FR" sz="2400" dirty="0" err="1" smtClean="0">
                <a:solidFill>
                  <a:srgbClr val="7B01AA"/>
                </a:solidFill>
                <a:latin typeface="Century Gothic"/>
                <a:cs typeface="Century Gothic"/>
              </a:rPr>
              <a:t>Bcp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 de fascicules </a:t>
            </a:r>
            <a:r>
              <a:rPr lang="fr-FR" sz="2400" dirty="0" err="1" smtClean="0">
                <a:solidFill>
                  <a:srgbClr val="7B01AA"/>
                </a:solidFill>
                <a:latin typeface="Century Gothic"/>
                <a:cs typeface="Century Gothic"/>
              </a:rPr>
              <a:t>séparés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 par une grande </a:t>
            </a:r>
            <a:r>
              <a:rPr lang="fr-FR" sz="2400" dirty="0" err="1" smtClean="0">
                <a:solidFill>
                  <a:srgbClr val="7B01AA"/>
                </a:solidFill>
                <a:latin typeface="Century Gothic"/>
                <a:cs typeface="Century Gothic"/>
              </a:rPr>
              <a:t>quantité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 de tissus mous : 	PRONOSTIC </a:t>
            </a:r>
            <a:r>
              <a:rPr lang="fr-FR" sz="2400" dirty="0" smtClean="0">
                <a:solidFill>
                  <a:srgbClr val="FF6600"/>
                </a:solidFill>
                <a:latin typeface="Century Gothic"/>
                <a:cs typeface="Century Gothic"/>
              </a:rPr>
              <a:t>FAVORABLE 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: </a:t>
            </a:r>
            <a:r>
              <a:rPr lang="fr-FR" sz="2400" u="sng" dirty="0" smtClean="0">
                <a:solidFill>
                  <a:srgbClr val="7B01AA"/>
                </a:solidFill>
                <a:latin typeface="Century Gothic"/>
                <a:cs typeface="Century Gothic"/>
              </a:rPr>
              <a:t>nerf tibial &gt; nerf fibulaire</a:t>
            </a:r>
            <a:br>
              <a:rPr lang="fr-FR" sz="2400" u="sng" dirty="0" smtClean="0">
                <a:solidFill>
                  <a:srgbClr val="7B01AA"/>
                </a:solidFill>
                <a:latin typeface="Century Gothic"/>
                <a:cs typeface="Century Gothic"/>
              </a:rPr>
            </a:br>
            <a:endParaRPr lang="fr-FR" sz="2400" u="sng" dirty="0" smtClean="0">
              <a:solidFill>
                <a:srgbClr val="7B01AA"/>
              </a:solidFill>
              <a:latin typeface="Century Gothic"/>
              <a:cs typeface="Century Gothic"/>
            </a:endParaRPr>
          </a:p>
          <a:p>
            <a:r>
              <a:rPr lang="fr-FR" sz="2000" b="1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Apport sanguin</a:t>
            </a:r>
            <a:r>
              <a:rPr lang="fr-FR" sz="20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 :</a:t>
            </a:r>
            <a:br>
              <a:rPr lang="fr-FR" sz="20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</a:br>
            <a:r>
              <a:rPr lang="fr-FR" sz="24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	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Important : 	</a:t>
            </a:r>
            <a:b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</a:b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	PRONOSTIC </a:t>
            </a:r>
            <a:r>
              <a:rPr lang="fr-FR" sz="2400" dirty="0" smtClean="0">
                <a:solidFill>
                  <a:srgbClr val="FF6600"/>
                </a:solidFill>
                <a:latin typeface="Century Gothic"/>
                <a:cs typeface="Century Gothic"/>
              </a:rPr>
              <a:t>FAVORABLE 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: </a:t>
            </a:r>
            <a:r>
              <a:rPr lang="fr-FR" sz="2400" u="sng" dirty="0" smtClean="0">
                <a:solidFill>
                  <a:srgbClr val="7B01AA"/>
                </a:solidFill>
                <a:latin typeface="Century Gothic"/>
                <a:cs typeface="Century Gothic"/>
              </a:rPr>
              <a:t>nerf tibial &gt; nerf fibulaire</a:t>
            </a:r>
          </a:p>
          <a:p>
            <a:endParaRPr lang="en-US" sz="2400" dirty="0" smtClean="0">
              <a:solidFill>
                <a:srgbClr val="3366FF"/>
              </a:solidFill>
            </a:endParaRPr>
          </a:p>
          <a:p>
            <a:pPr lvl="1">
              <a:buFontTx/>
              <a:buChar char="-"/>
            </a:pPr>
            <a:endParaRPr lang="en-US" sz="2400" dirty="0">
              <a:solidFill>
                <a:srgbClr val="3366FF"/>
              </a:solidFill>
            </a:endParaRPr>
          </a:p>
        </p:txBody>
      </p:sp>
      <p:sp>
        <p:nvSpPr>
          <p:cNvPr id="11" name="Titre 7"/>
          <p:cNvSpPr txBox="1">
            <a:spLocks/>
          </p:cNvSpPr>
          <p:nvPr/>
        </p:nvSpPr>
        <p:spPr bwMode="auto">
          <a:xfrm>
            <a:off x="350256" y="274638"/>
            <a:ext cx="1184174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r-FR" sz="4400" b="1" dirty="0" smtClean="0">
                <a:solidFill>
                  <a:srgbClr val="FF6600"/>
                </a:solidFill>
              </a:rPr>
              <a:t>Autres </a:t>
            </a:r>
            <a:r>
              <a:rPr lang="fr-FR" sz="4400" b="1" dirty="0" err="1" smtClean="0">
                <a:solidFill>
                  <a:srgbClr val="FF6600"/>
                </a:solidFill>
              </a:rPr>
              <a:t>caractéristiques</a:t>
            </a:r>
            <a:r>
              <a:rPr lang="fr-FR" sz="4400" b="1" dirty="0" smtClean="0">
                <a:solidFill>
                  <a:srgbClr val="FF6600"/>
                </a:solidFill>
              </a:rPr>
              <a:t> </a:t>
            </a:r>
            <a:r>
              <a:rPr lang="fr-FR" sz="4400" b="1" dirty="0" err="1" smtClean="0">
                <a:solidFill>
                  <a:srgbClr val="FF6600"/>
                </a:solidFill>
              </a:rPr>
              <a:t>intrinsèques</a:t>
            </a:r>
            <a:r>
              <a:rPr lang="fr-FR" sz="4400" b="1" dirty="0" smtClean="0">
                <a:solidFill>
                  <a:srgbClr val="FF6600"/>
                </a:solidFill>
              </a:rPr>
              <a:t> du nerf </a:t>
            </a:r>
            <a:r>
              <a:rPr lang="fr-FR" sz="4400" b="1" dirty="0" err="1" smtClean="0">
                <a:solidFill>
                  <a:srgbClr val="FF6600"/>
                </a:solidFill>
              </a:rPr>
              <a:t>lésé</a:t>
            </a:r>
            <a:r>
              <a:rPr lang="fr-FR" sz="4400" b="1" dirty="0" smtClean="0">
                <a:solidFill>
                  <a:srgbClr val="FF6600"/>
                </a:solidFill>
              </a:rPr>
              <a:t> </a:t>
            </a:r>
            <a:endParaRPr lang="fr-FR" sz="44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605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5326" y="1642499"/>
            <a:ext cx="11686674" cy="5755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Type de motricité</a:t>
            </a:r>
            <a:r>
              <a:rPr lang="fr-FR" sz="20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 :</a:t>
            </a:r>
            <a:br>
              <a:rPr lang="fr-FR" sz="20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</a:br>
            <a:r>
              <a:rPr lang="fr-FR" sz="24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	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Globale/Intense &gt;&lt; En finesse/En précision : 	</a:t>
            </a:r>
            <a:b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</a:b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	PRONOSTIC </a:t>
            </a:r>
            <a:r>
              <a:rPr lang="fr-FR" sz="2400" dirty="0" smtClean="0">
                <a:solidFill>
                  <a:srgbClr val="FF6600"/>
                </a:solidFill>
                <a:latin typeface="Century Gothic"/>
                <a:cs typeface="Century Gothic"/>
              </a:rPr>
              <a:t>FAVORABLE 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: </a:t>
            </a:r>
            <a:r>
              <a:rPr lang="fr-FR" sz="2400" u="sng" dirty="0" smtClean="0">
                <a:solidFill>
                  <a:srgbClr val="7B01AA"/>
                </a:solidFill>
                <a:latin typeface="Century Gothic"/>
                <a:cs typeface="Century Gothic"/>
              </a:rPr>
              <a:t>nerf fémoral &gt; nerf facial</a:t>
            </a:r>
            <a:br>
              <a:rPr lang="fr-FR" sz="2400" u="sng" dirty="0" smtClean="0">
                <a:solidFill>
                  <a:srgbClr val="7B01AA"/>
                </a:solidFill>
                <a:latin typeface="Century Gothic"/>
                <a:cs typeface="Century Gothic"/>
              </a:rPr>
            </a:br>
            <a:endParaRPr lang="fr-FR" sz="2400" u="sng" dirty="0" smtClean="0">
              <a:solidFill>
                <a:srgbClr val="7B01AA"/>
              </a:solidFill>
              <a:latin typeface="Century Gothic"/>
              <a:cs typeface="Century Gothic"/>
            </a:endParaRPr>
          </a:p>
          <a:p>
            <a:r>
              <a:rPr lang="fr-FR" sz="2000" b="1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Localisation du segment fonctionnel</a:t>
            </a:r>
            <a:r>
              <a:rPr lang="fr-FR" sz="20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 :</a:t>
            </a:r>
            <a:br>
              <a:rPr lang="fr-FR" sz="20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</a:br>
            <a:r>
              <a:rPr lang="fr-FR" sz="24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	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Proximal &gt;&lt; Distal	</a:t>
            </a:r>
            <a:b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</a:b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	PRONOSTIC </a:t>
            </a:r>
            <a:r>
              <a:rPr lang="fr-FR" sz="2400" dirty="0" smtClean="0">
                <a:solidFill>
                  <a:srgbClr val="FF6600"/>
                </a:solidFill>
                <a:latin typeface="Century Gothic"/>
                <a:cs typeface="Century Gothic"/>
              </a:rPr>
              <a:t>FAVORABLE 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: </a:t>
            </a:r>
            <a:r>
              <a:rPr lang="fr-FR" sz="2400" u="sng" dirty="0" smtClean="0">
                <a:solidFill>
                  <a:srgbClr val="7B01AA"/>
                </a:solidFill>
                <a:latin typeface="Century Gothic"/>
                <a:cs typeface="Century Gothic"/>
              </a:rPr>
              <a:t>nerf fibulaire &gt; nerf ulnaire</a:t>
            </a:r>
          </a:p>
          <a:p>
            <a:endParaRPr lang="fr-FR" sz="2000" b="1" dirty="0" smtClean="0">
              <a:solidFill>
                <a:srgbClr val="7B01AA"/>
              </a:solidFill>
              <a:latin typeface="Century Gothic" pitchFamily="-1" charset="0"/>
              <a:ea typeface="Times New Roman" pitchFamily="-1" charset="0"/>
              <a:cs typeface="Times New Roman" pitchFamily="-1" charset="0"/>
            </a:endParaRPr>
          </a:p>
          <a:p>
            <a:r>
              <a:rPr lang="fr-FR" sz="2000" b="1" dirty="0" smtClean="0">
                <a:solidFill>
                  <a:srgbClr val="7B01AA"/>
                </a:solidFill>
                <a:latin typeface="Century Gothic"/>
                <a:cs typeface="Century Gothic"/>
              </a:rPr>
              <a:t>L’importance fonctionnelle de l’innervation sensitive </a:t>
            </a:r>
            <a:r>
              <a:rPr lang="fr-FR" sz="2000" b="1" dirty="0" smtClean="0">
                <a:solidFill>
                  <a:srgbClr val="7B01AA"/>
                </a:solidFill>
                <a:latin typeface="Century Gothic"/>
                <a:ea typeface="Times New Roman" pitchFamily="-1" charset="0"/>
                <a:cs typeface="Century Gothic"/>
              </a:rPr>
              <a:t>:</a:t>
            </a:r>
            <a:r>
              <a:rPr lang="fr-FR" sz="20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/>
            </a:r>
            <a:br>
              <a:rPr lang="fr-FR" sz="20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</a:br>
            <a:r>
              <a:rPr lang="fr-FR" sz="24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	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Négligeable &gt;&lt; Majeure	</a:t>
            </a:r>
            <a:b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</a:b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	PRONOSTIC </a:t>
            </a:r>
            <a:r>
              <a:rPr lang="fr-FR" sz="2400" dirty="0" smtClean="0">
                <a:solidFill>
                  <a:srgbClr val="FF6600"/>
                </a:solidFill>
                <a:latin typeface="Century Gothic"/>
                <a:cs typeface="Century Gothic"/>
              </a:rPr>
              <a:t>FAVORABLE 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: </a:t>
            </a:r>
            <a:r>
              <a:rPr lang="fr-FR" sz="2400" u="sng" dirty="0" smtClean="0">
                <a:solidFill>
                  <a:srgbClr val="7B01AA"/>
                </a:solidFill>
                <a:latin typeface="Century Gothic"/>
                <a:cs typeface="Century Gothic"/>
              </a:rPr>
              <a:t>nerf fibulaire profond &gt; nerf médian</a:t>
            </a:r>
            <a:br>
              <a:rPr lang="fr-FR" sz="2400" u="sng" dirty="0" smtClean="0">
                <a:solidFill>
                  <a:srgbClr val="7B01AA"/>
                </a:solidFill>
                <a:latin typeface="Century Gothic"/>
                <a:cs typeface="Century Gothic"/>
              </a:rPr>
            </a:br>
            <a:endParaRPr lang="fr-FR" sz="2400" u="sng" dirty="0" smtClean="0">
              <a:solidFill>
                <a:srgbClr val="7B01AA"/>
              </a:solidFill>
              <a:latin typeface="Century Gothic"/>
              <a:cs typeface="Century Gothic"/>
            </a:endParaRPr>
          </a:p>
          <a:p>
            <a:r>
              <a:rPr lang="fr-FR" sz="2000" b="1" dirty="0" smtClean="0">
                <a:solidFill>
                  <a:srgbClr val="7B01AA"/>
                </a:solidFill>
                <a:latin typeface="Century Gothic"/>
                <a:cs typeface="Century Gothic"/>
              </a:rPr>
              <a:t>Gène fonctionnelle liée à la réinnervation aberrante : </a:t>
            </a:r>
            <a:r>
              <a:rPr lang="fr-FR" sz="2400" u="sng" dirty="0" smtClean="0">
                <a:solidFill>
                  <a:srgbClr val="7B01AA"/>
                </a:solidFill>
                <a:latin typeface="Century Gothic"/>
                <a:cs typeface="Century Gothic"/>
              </a:rPr>
              <a:t>nerf facial +++</a:t>
            </a:r>
          </a:p>
          <a:p>
            <a:endParaRPr lang="fr-FR" sz="2400" u="sng" dirty="0" smtClean="0">
              <a:solidFill>
                <a:srgbClr val="3366FF"/>
              </a:solidFill>
              <a:latin typeface="Century Gothic"/>
              <a:cs typeface="Century Gothic"/>
            </a:endParaRPr>
          </a:p>
          <a:p>
            <a:endParaRPr lang="en-US" sz="2400" dirty="0" smtClean="0">
              <a:solidFill>
                <a:srgbClr val="3366FF"/>
              </a:solidFill>
            </a:endParaRPr>
          </a:p>
          <a:p>
            <a:pPr lvl="1">
              <a:buFontTx/>
              <a:buChar char="-"/>
            </a:pPr>
            <a:endParaRPr lang="en-US" sz="2400" dirty="0">
              <a:solidFill>
                <a:srgbClr val="3366FF"/>
              </a:solidFill>
            </a:endParaRPr>
          </a:p>
        </p:txBody>
      </p:sp>
      <p:sp>
        <p:nvSpPr>
          <p:cNvPr id="11" name="Titre 7"/>
          <p:cNvSpPr txBox="1">
            <a:spLocks/>
          </p:cNvSpPr>
          <p:nvPr/>
        </p:nvSpPr>
        <p:spPr bwMode="auto">
          <a:xfrm>
            <a:off x="350256" y="274638"/>
            <a:ext cx="1184174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r-FR" sz="4400" b="1" dirty="0" smtClean="0">
                <a:solidFill>
                  <a:srgbClr val="FF6600"/>
                </a:solidFill>
              </a:rPr>
              <a:t>Aspects fonctionnels</a:t>
            </a:r>
            <a:endParaRPr lang="fr-FR" sz="44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605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5326" y="1477399"/>
            <a:ext cx="1168667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>
                <a:solidFill>
                  <a:srgbClr val="7B01AA"/>
                </a:solidFill>
                <a:latin typeface="Century Gothic"/>
                <a:cs typeface="Century Gothic"/>
              </a:rPr>
              <a:t>Plus </a:t>
            </a:r>
            <a:r>
              <a:rPr lang="fr-FR" sz="2000" b="1" dirty="0" smtClean="0">
                <a:solidFill>
                  <a:srgbClr val="7B01AA"/>
                </a:solidFill>
                <a:latin typeface="Century Gothic"/>
                <a:cs typeface="Century Gothic"/>
              </a:rPr>
              <a:t>performante pour certains troncs nerveux</a:t>
            </a:r>
            <a:r>
              <a:rPr lang="fr-FR" sz="2000" b="1" dirty="0" smtClean="0">
                <a:solidFill>
                  <a:srgbClr val="7B01AA"/>
                </a:solidFill>
                <a:latin typeface="Century Gothic"/>
                <a:cs typeface="Century Gothic"/>
              </a:rPr>
              <a:t> que </a:t>
            </a:r>
            <a:r>
              <a:rPr lang="fr-FR" sz="2000" b="1" dirty="0" smtClean="0">
                <a:solidFill>
                  <a:srgbClr val="7B01AA"/>
                </a:solidFill>
                <a:latin typeface="Century Gothic"/>
                <a:cs typeface="Century Gothic"/>
              </a:rPr>
              <a:t>pour </a:t>
            </a:r>
            <a:r>
              <a:rPr lang="fr-FR" sz="2000" b="1" dirty="0" smtClean="0">
                <a:solidFill>
                  <a:srgbClr val="7B01AA"/>
                </a:solidFill>
                <a:latin typeface="Century Gothic"/>
                <a:cs typeface="Century Gothic"/>
              </a:rPr>
              <a:t>d’autres</a:t>
            </a:r>
          </a:p>
          <a:p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 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	</a:t>
            </a:r>
            <a:b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</a:b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	PRONOSTIC </a:t>
            </a:r>
            <a:r>
              <a:rPr lang="fr-FR" sz="2400" dirty="0" smtClean="0">
                <a:solidFill>
                  <a:srgbClr val="FF6600"/>
                </a:solidFill>
                <a:latin typeface="Century Gothic"/>
                <a:cs typeface="Century Gothic"/>
              </a:rPr>
              <a:t>FAVORABLE 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: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 </a:t>
            </a:r>
            <a:b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</a:b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	</a:t>
            </a:r>
            <a:r>
              <a:rPr lang="fr-FR" sz="2400" u="sng" dirty="0" smtClean="0">
                <a:solidFill>
                  <a:srgbClr val="7B01AA"/>
                </a:solidFill>
                <a:latin typeface="Century Gothic"/>
                <a:cs typeface="Century Gothic"/>
              </a:rPr>
              <a:t>nerf radial (transferts tendineux) &gt; </a:t>
            </a:r>
            <a:br>
              <a:rPr lang="fr-FR" sz="2400" u="sng" dirty="0" smtClean="0">
                <a:solidFill>
                  <a:srgbClr val="7B01AA"/>
                </a:solidFill>
                <a:latin typeface="Century Gothic"/>
                <a:cs typeface="Century Gothic"/>
              </a:rPr>
            </a:b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	</a:t>
            </a:r>
            <a:r>
              <a:rPr lang="fr-FR" sz="2400" u="sng" dirty="0" smtClean="0">
                <a:solidFill>
                  <a:srgbClr val="7B01AA"/>
                </a:solidFill>
                <a:latin typeface="Century Gothic"/>
                <a:cs typeface="Century Gothic"/>
              </a:rPr>
              <a:t>atteintes complètes des nerfs ulnaire ou médian</a:t>
            </a:r>
            <a:endParaRPr lang="fr-FR" sz="2400" u="sng" dirty="0" smtClean="0">
              <a:solidFill>
                <a:srgbClr val="7B01AA"/>
              </a:solidFill>
              <a:latin typeface="Century Gothic"/>
              <a:cs typeface="Century Gothic"/>
            </a:endParaRPr>
          </a:p>
        </p:txBody>
      </p:sp>
      <p:sp>
        <p:nvSpPr>
          <p:cNvPr id="11" name="Titre 7"/>
          <p:cNvSpPr txBox="1">
            <a:spLocks/>
          </p:cNvSpPr>
          <p:nvPr/>
        </p:nvSpPr>
        <p:spPr bwMode="auto">
          <a:xfrm>
            <a:off x="350256" y="274638"/>
            <a:ext cx="1184174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r-FR" sz="4400" b="1" dirty="0" smtClean="0">
                <a:solidFill>
                  <a:srgbClr val="FF6600"/>
                </a:solidFill>
              </a:rPr>
              <a:t>Chirurgie palliative</a:t>
            </a:r>
            <a:endParaRPr lang="fr-FR" sz="4400" b="1" dirty="0">
              <a:solidFill>
                <a:srgbClr val="FF660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7550" y="3644900"/>
            <a:ext cx="7937500" cy="29972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605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5326" y="1642499"/>
            <a:ext cx="11686674" cy="6124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Trop précoce</a:t>
            </a:r>
            <a:r>
              <a:rPr lang="fr-FR" sz="20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 (&lt; 10 J post-traumatique) :</a:t>
            </a:r>
            <a:br>
              <a:rPr lang="fr-FR" sz="20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</a:br>
            <a:r>
              <a:rPr lang="fr-FR" sz="24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	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Sous-estimation de la perte axonale motrice et sensitive : </a:t>
            </a:r>
            <a:r>
              <a:rPr lang="fr-FR" sz="2400" dirty="0" smtClean="0">
                <a:solidFill>
                  <a:srgbClr val="3366FF"/>
                </a:solidFill>
                <a:latin typeface="Century Gothic"/>
                <a:cs typeface="Century Gothic"/>
              </a:rPr>
              <a:t/>
            </a:r>
            <a:br>
              <a:rPr lang="fr-FR" sz="2400" dirty="0" smtClean="0">
                <a:solidFill>
                  <a:srgbClr val="3366FF"/>
                </a:solidFill>
                <a:latin typeface="Century Gothic"/>
                <a:cs typeface="Century Gothic"/>
              </a:rPr>
            </a:br>
            <a:r>
              <a:rPr lang="fr-FR" sz="2400" dirty="0" smtClean="0">
                <a:solidFill>
                  <a:srgbClr val="3366FF"/>
                </a:solidFill>
                <a:latin typeface="Century Gothic"/>
                <a:cs typeface="Century Gothic"/>
              </a:rPr>
              <a:t>	</a:t>
            </a:r>
            <a:r>
              <a:rPr lang="fr-FR" sz="2400" dirty="0" smtClean="0">
                <a:solidFill>
                  <a:srgbClr val="FF6600"/>
                </a:solidFill>
                <a:latin typeface="Century Gothic"/>
                <a:cs typeface="Century Gothic"/>
              </a:rPr>
              <a:t>dégénérescence incomplète</a:t>
            </a:r>
            <a:br>
              <a:rPr lang="fr-FR" sz="2400" dirty="0" smtClean="0">
                <a:solidFill>
                  <a:srgbClr val="FF6600"/>
                </a:solidFill>
                <a:latin typeface="Century Gothic"/>
                <a:cs typeface="Century Gothic"/>
              </a:rPr>
            </a:br>
            <a:endParaRPr lang="fr-FR" sz="2400" u="sng" dirty="0" smtClean="0">
              <a:solidFill>
                <a:srgbClr val="FF6600"/>
              </a:solidFill>
              <a:latin typeface="Century Gothic"/>
              <a:cs typeface="Century Gothic"/>
            </a:endParaRPr>
          </a:p>
          <a:p>
            <a:r>
              <a:rPr lang="fr-FR" sz="2000" b="1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Trop tardive</a:t>
            </a:r>
            <a:r>
              <a:rPr lang="fr-FR" sz="20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 (&gt; 3 à 6 mois post-traumatique):</a:t>
            </a:r>
            <a:br>
              <a:rPr lang="fr-FR" sz="20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</a:br>
            <a:r>
              <a:rPr lang="fr-FR" sz="24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	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Sous-estimation de la perte axonale motrice et sensitive : </a:t>
            </a:r>
            <a:r>
              <a:rPr lang="fr-FR" sz="2400" dirty="0" smtClean="0">
                <a:solidFill>
                  <a:srgbClr val="3366FF"/>
                </a:solidFill>
                <a:latin typeface="Century Gothic"/>
                <a:cs typeface="Century Gothic"/>
              </a:rPr>
              <a:t/>
            </a:r>
            <a:br>
              <a:rPr lang="fr-FR" sz="2400" dirty="0" smtClean="0">
                <a:solidFill>
                  <a:srgbClr val="3366FF"/>
                </a:solidFill>
                <a:latin typeface="Century Gothic"/>
                <a:cs typeface="Century Gothic"/>
              </a:rPr>
            </a:br>
            <a:r>
              <a:rPr lang="fr-FR" sz="2400" dirty="0" smtClean="0">
                <a:solidFill>
                  <a:srgbClr val="3366FF"/>
                </a:solidFill>
                <a:latin typeface="Century Gothic"/>
                <a:cs typeface="Century Gothic"/>
              </a:rPr>
              <a:t>	</a:t>
            </a:r>
            <a:r>
              <a:rPr lang="fr-FR" sz="2400" dirty="0" smtClean="0">
                <a:solidFill>
                  <a:srgbClr val="FF6600"/>
                </a:solidFill>
                <a:latin typeface="Century Gothic"/>
                <a:cs typeface="Century Gothic"/>
              </a:rPr>
              <a:t>réinnervation musculaire</a:t>
            </a:r>
            <a:r>
              <a:rPr lang="fr-FR" sz="2400" dirty="0" smtClean="0">
                <a:solidFill>
                  <a:srgbClr val="3366FF"/>
                </a:solidFill>
                <a:latin typeface="Century Gothic"/>
                <a:cs typeface="Century Gothic"/>
              </a:rPr>
              <a:t> </a:t>
            </a:r>
            <a:endParaRPr lang="fr-FR" sz="2400" u="sng" dirty="0" smtClean="0">
              <a:solidFill>
                <a:srgbClr val="3366FF"/>
              </a:solidFill>
              <a:latin typeface="Century Gothic"/>
              <a:cs typeface="Century Gothic"/>
            </a:endParaRPr>
          </a:p>
          <a:p>
            <a:endParaRPr lang="fr-FR" sz="2000" b="1" dirty="0" smtClean="0">
              <a:solidFill>
                <a:srgbClr val="7B01AA"/>
              </a:solidFill>
              <a:latin typeface="Century Gothic" pitchFamily="-1" charset="0"/>
              <a:ea typeface="Times New Roman" pitchFamily="-1" charset="0"/>
              <a:cs typeface="Times New Roman" pitchFamily="-1" charset="0"/>
            </a:endParaRPr>
          </a:p>
          <a:p>
            <a:r>
              <a:rPr lang="fr-FR" sz="2000" b="1" dirty="0" smtClean="0">
                <a:solidFill>
                  <a:srgbClr val="7B01AA"/>
                </a:solidFill>
                <a:latin typeface="Century Gothic"/>
                <a:cs typeface="Century Gothic"/>
              </a:rPr>
              <a:t>10 J &gt; bon </a:t>
            </a:r>
            <a:r>
              <a:rPr lang="fr-FR" sz="2000" b="1" i="1" dirty="0" smtClean="0">
                <a:solidFill>
                  <a:srgbClr val="7B01AA"/>
                </a:solidFill>
                <a:latin typeface="Century Gothic"/>
                <a:cs typeface="Century Gothic"/>
              </a:rPr>
              <a:t>timing </a:t>
            </a:r>
            <a:r>
              <a:rPr lang="fr-FR" sz="2000" b="1" dirty="0" smtClean="0">
                <a:solidFill>
                  <a:srgbClr val="7B01AA"/>
                </a:solidFill>
                <a:latin typeface="Century Gothic"/>
                <a:cs typeface="Century Gothic"/>
              </a:rPr>
              <a:t>&gt; 1 mois </a:t>
            </a:r>
            <a:r>
              <a:rPr lang="fr-FR" sz="2000" b="1" dirty="0" smtClean="0">
                <a:solidFill>
                  <a:srgbClr val="7B01AA"/>
                </a:solidFill>
                <a:latin typeface="Century Gothic"/>
                <a:ea typeface="Times New Roman" pitchFamily="-1" charset="0"/>
                <a:cs typeface="Century Gothic"/>
              </a:rPr>
              <a:t>:</a:t>
            </a:r>
            <a:r>
              <a:rPr lang="fr-FR" sz="20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/>
            </a:r>
            <a:br>
              <a:rPr lang="fr-FR" sz="20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</a:br>
            <a:r>
              <a:rPr lang="fr-FR" sz="24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	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Stimulation de part et d’autre du site lésionnel : </a:t>
            </a:r>
            <a:r>
              <a:rPr lang="fr-FR" sz="2400" dirty="0" smtClean="0">
                <a:solidFill>
                  <a:srgbClr val="3366FF"/>
                </a:solidFill>
                <a:latin typeface="Century Gothic"/>
                <a:cs typeface="Century Gothic"/>
              </a:rPr>
              <a:t/>
            </a:r>
            <a:br>
              <a:rPr lang="fr-FR" sz="2400" dirty="0" smtClean="0">
                <a:solidFill>
                  <a:srgbClr val="3366FF"/>
                </a:solidFill>
                <a:latin typeface="Century Gothic"/>
                <a:cs typeface="Century Gothic"/>
              </a:rPr>
            </a:br>
            <a:r>
              <a:rPr lang="fr-FR" sz="2400" dirty="0" smtClean="0">
                <a:solidFill>
                  <a:srgbClr val="3366FF"/>
                </a:solidFill>
                <a:latin typeface="Century Gothic"/>
                <a:cs typeface="Century Gothic"/>
              </a:rPr>
              <a:t>	</a:t>
            </a:r>
            <a:r>
              <a:rPr lang="fr-FR" sz="2400" dirty="0" smtClean="0">
                <a:solidFill>
                  <a:srgbClr val="FF6600"/>
                </a:solidFill>
                <a:latin typeface="Century Gothic"/>
                <a:cs typeface="Century Gothic"/>
              </a:rPr>
              <a:t>degré de </a:t>
            </a:r>
            <a:r>
              <a:rPr lang="fr-FR" sz="2400" dirty="0" err="1" smtClean="0">
                <a:solidFill>
                  <a:srgbClr val="FF6600"/>
                </a:solidFill>
                <a:latin typeface="Century Gothic"/>
                <a:cs typeface="Century Gothic"/>
              </a:rPr>
              <a:t>neurapraxie</a:t>
            </a:r>
            <a:endParaRPr lang="fr-FR" sz="2400" dirty="0" smtClean="0">
              <a:solidFill>
                <a:srgbClr val="FF6600"/>
              </a:solidFill>
              <a:latin typeface="Century Gothic"/>
              <a:cs typeface="Century Gothic"/>
            </a:endParaRPr>
          </a:p>
          <a:p>
            <a:r>
              <a:rPr lang="fr-FR" sz="2400" dirty="0" smtClean="0">
                <a:solidFill>
                  <a:srgbClr val="3366FF"/>
                </a:solidFill>
                <a:latin typeface="Century Gothic"/>
                <a:cs typeface="Century Gothic"/>
              </a:rPr>
              <a:t>	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Stimulation </a:t>
            </a:r>
            <a:r>
              <a:rPr lang="fr-FR" sz="2400" dirty="0" err="1" smtClean="0">
                <a:solidFill>
                  <a:srgbClr val="7B01AA"/>
                </a:solidFill>
                <a:latin typeface="Century Gothic"/>
                <a:cs typeface="Century Gothic"/>
              </a:rPr>
              <a:t>sous-lésionnel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 et comparaison côté atteint/côté sain : </a:t>
            </a:r>
            <a:r>
              <a:rPr lang="fr-FR" sz="2400" dirty="0" smtClean="0">
                <a:solidFill>
                  <a:srgbClr val="3366FF"/>
                </a:solidFill>
                <a:latin typeface="Century Gothic"/>
                <a:cs typeface="Century Gothic"/>
              </a:rPr>
              <a:t/>
            </a:r>
            <a:br>
              <a:rPr lang="fr-FR" sz="2400" dirty="0" smtClean="0">
                <a:solidFill>
                  <a:srgbClr val="3366FF"/>
                </a:solidFill>
                <a:latin typeface="Century Gothic"/>
                <a:cs typeface="Century Gothic"/>
              </a:rPr>
            </a:br>
            <a:r>
              <a:rPr lang="fr-FR" sz="2400" dirty="0" smtClean="0">
                <a:solidFill>
                  <a:srgbClr val="3366FF"/>
                </a:solidFill>
                <a:latin typeface="Century Gothic"/>
                <a:cs typeface="Century Gothic"/>
              </a:rPr>
              <a:t>	</a:t>
            </a:r>
            <a:r>
              <a:rPr lang="fr-FR" sz="2400" dirty="0" smtClean="0">
                <a:solidFill>
                  <a:srgbClr val="FF6600"/>
                </a:solidFill>
                <a:latin typeface="Century Gothic"/>
                <a:cs typeface="Century Gothic"/>
              </a:rPr>
              <a:t>degré de perte axonale</a:t>
            </a:r>
            <a:r>
              <a:rPr lang="fr-FR" sz="2400" u="sng" dirty="0" smtClean="0">
                <a:solidFill>
                  <a:srgbClr val="3366FF"/>
                </a:solidFill>
                <a:latin typeface="Century Gothic"/>
                <a:cs typeface="Century Gothic"/>
              </a:rPr>
              <a:t/>
            </a:r>
            <a:br>
              <a:rPr lang="fr-FR" sz="2400" u="sng" dirty="0" smtClean="0">
                <a:solidFill>
                  <a:srgbClr val="3366FF"/>
                </a:solidFill>
                <a:latin typeface="Century Gothic"/>
                <a:cs typeface="Century Gothic"/>
              </a:rPr>
            </a:br>
            <a:endParaRPr lang="fr-FR" sz="2400" u="sng" dirty="0" smtClean="0">
              <a:solidFill>
                <a:srgbClr val="3366FF"/>
              </a:solidFill>
              <a:latin typeface="Century Gothic"/>
              <a:cs typeface="Century Gothic"/>
            </a:endParaRPr>
          </a:p>
          <a:p>
            <a:endParaRPr lang="fr-FR" sz="2400" u="sng" dirty="0" smtClean="0">
              <a:solidFill>
                <a:srgbClr val="3366FF"/>
              </a:solidFill>
              <a:latin typeface="Century Gothic"/>
              <a:cs typeface="Century Gothic"/>
            </a:endParaRPr>
          </a:p>
          <a:p>
            <a:endParaRPr lang="en-US" sz="2400" dirty="0" smtClean="0">
              <a:solidFill>
                <a:srgbClr val="3366FF"/>
              </a:solidFill>
            </a:endParaRPr>
          </a:p>
          <a:p>
            <a:pPr lvl="1">
              <a:buFontTx/>
              <a:buChar char="-"/>
            </a:pPr>
            <a:endParaRPr lang="en-US" sz="2400" dirty="0">
              <a:solidFill>
                <a:srgbClr val="3366FF"/>
              </a:solidFill>
            </a:endParaRPr>
          </a:p>
        </p:txBody>
      </p:sp>
      <p:sp>
        <p:nvSpPr>
          <p:cNvPr id="11" name="Titre 7"/>
          <p:cNvSpPr txBox="1">
            <a:spLocks/>
          </p:cNvSpPr>
          <p:nvPr/>
        </p:nvSpPr>
        <p:spPr bwMode="auto">
          <a:xfrm>
            <a:off x="350256" y="274638"/>
            <a:ext cx="1184174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r-FR" sz="4400" b="1" dirty="0" smtClean="0">
                <a:solidFill>
                  <a:srgbClr val="FF6600"/>
                </a:solidFill>
              </a:rPr>
              <a:t>ENMG : le bon </a:t>
            </a:r>
            <a:r>
              <a:rPr lang="fr-FR" sz="4400" b="1" i="1" dirty="0" smtClean="0">
                <a:solidFill>
                  <a:srgbClr val="FF6600"/>
                </a:solidFill>
              </a:rPr>
              <a:t>timing</a:t>
            </a:r>
            <a:endParaRPr lang="fr-FR" sz="4400" b="1" i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605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5326" y="1439299"/>
            <a:ext cx="11686674" cy="4770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Fibrillations et pointes positives</a:t>
            </a:r>
            <a:r>
              <a:rPr lang="fr-FR" sz="20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 :</a:t>
            </a:r>
            <a:br>
              <a:rPr lang="fr-FR" sz="20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</a:br>
            <a:r>
              <a:rPr lang="fr-FR" sz="24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	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Leur absence après 1 mois : </a:t>
            </a:r>
            <a:b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</a:b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	PRONOSTIC </a:t>
            </a:r>
            <a:r>
              <a:rPr lang="fr-FR" sz="2400" dirty="0" smtClean="0">
                <a:solidFill>
                  <a:srgbClr val="FF6600"/>
                </a:solidFill>
                <a:latin typeface="Century Gothic"/>
                <a:cs typeface="Century Gothic"/>
              </a:rPr>
              <a:t>FAVORABLE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, même si paralysie complète</a:t>
            </a:r>
            <a:b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</a:b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/>
            </a:r>
            <a:b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</a:b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	Leur présence &gt; 1 an dans un muscle complètement dénervé</a:t>
            </a:r>
            <a:b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</a:b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	Elément </a:t>
            </a:r>
            <a:r>
              <a:rPr lang="fr-FR" sz="2400" dirty="0" smtClean="0">
                <a:solidFill>
                  <a:srgbClr val="FF6600"/>
                </a:solidFill>
                <a:latin typeface="Century Gothic"/>
                <a:cs typeface="Century Gothic"/>
              </a:rPr>
              <a:t>FAVORABLE 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: il persiste des </a:t>
            </a:r>
            <a:r>
              <a:rPr lang="fr-FR" sz="2400" dirty="0" err="1" smtClean="0">
                <a:solidFill>
                  <a:srgbClr val="7B01AA"/>
                </a:solidFill>
                <a:latin typeface="Century Gothic"/>
                <a:cs typeface="Century Gothic"/>
              </a:rPr>
              <a:t>f.m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. </a:t>
            </a:r>
            <a:r>
              <a:rPr lang="fr-FR" sz="2400" dirty="0" err="1" smtClean="0">
                <a:solidFill>
                  <a:srgbClr val="7B01AA"/>
                </a:solidFill>
                <a:latin typeface="Century Gothic"/>
                <a:cs typeface="Century Gothic"/>
              </a:rPr>
              <a:t>réinnervable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/>
            </a:r>
            <a:b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</a:br>
            <a:endParaRPr lang="fr-FR" sz="2400" u="sng" dirty="0" smtClean="0">
              <a:solidFill>
                <a:srgbClr val="7B01AA"/>
              </a:solidFill>
              <a:latin typeface="Century Gothic"/>
              <a:cs typeface="Century Gothic"/>
            </a:endParaRPr>
          </a:p>
          <a:p>
            <a:r>
              <a:rPr lang="fr-FR" sz="2000" b="1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Tracés de contraction musculaire volontaire</a:t>
            </a:r>
            <a:r>
              <a:rPr lang="fr-FR" sz="20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:</a:t>
            </a:r>
            <a:br>
              <a:rPr lang="fr-FR" sz="20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</a:br>
            <a:r>
              <a:rPr lang="fr-FR" sz="2400" dirty="0" smtClean="0">
                <a:solidFill>
                  <a:srgbClr val="7B01AA"/>
                </a:solidFill>
                <a:latin typeface="Century Gothic" pitchFamily="-1" charset="0"/>
                <a:ea typeface="Times New Roman" pitchFamily="-1" charset="0"/>
                <a:cs typeface="Times New Roman" pitchFamily="-1" charset="0"/>
              </a:rPr>
              <a:t>	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Traduit </a:t>
            </a:r>
            <a:r>
              <a:rPr lang="fr-FR" sz="2400" dirty="0" err="1" smtClean="0">
                <a:solidFill>
                  <a:srgbClr val="7B01AA"/>
                </a:solidFill>
                <a:latin typeface="Century Gothic"/>
                <a:cs typeface="Century Gothic"/>
              </a:rPr>
              <a:t>grossièrement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 le </a:t>
            </a:r>
            <a:r>
              <a:rPr lang="fr-FR" sz="2400" dirty="0" err="1" smtClean="0">
                <a:solidFill>
                  <a:srgbClr val="7B01AA"/>
                </a:solidFill>
                <a:latin typeface="Century Gothic"/>
                <a:cs typeface="Century Gothic"/>
              </a:rPr>
              <a:t>degré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 de </a:t>
            </a:r>
            <a:r>
              <a:rPr lang="fr-FR" sz="2400" dirty="0" err="1" smtClean="0">
                <a:solidFill>
                  <a:srgbClr val="7B01AA"/>
                </a:solidFill>
                <a:latin typeface="Century Gothic"/>
                <a:cs typeface="Century Gothic"/>
              </a:rPr>
              <a:t>préservation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 des axones moteurs</a:t>
            </a:r>
            <a:b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</a:b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	Un </a:t>
            </a:r>
            <a:r>
              <a:rPr lang="fr-FR" sz="2400" dirty="0" err="1" smtClean="0">
                <a:solidFill>
                  <a:srgbClr val="7B01AA"/>
                </a:solidFill>
                <a:latin typeface="Century Gothic"/>
                <a:cs typeface="Century Gothic"/>
              </a:rPr>
              <a:t>tracé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 normal ou </a:t>
            </a:r>
            <a:r>
              <a:rPr lang="fr-FR" sz="2400" dirty="0" err="1" smtClean="0">
                <a:solidFill>
                  <a:srgbClr val="7B01AA"/>
                </a:solidFill>
                <a:latin typeface="Century Gothic"/>
                <a:cs typeface="Century Gothic"/>
              </a:rPr>
              <a:t>sub-normal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 dans un muscle juste distal par rapport 	au site </a:t>
            </a:r>
            <a:r>
              <a:rPr lang="fr-FR" sz="2400" dirty="0" err="1" smtClean="0">
                <a:solidFill>
                  <a:srgbClr val="7B01AA"/>
                </a:solidFill>
                <a:latin typeface="Century Gothic"/>
                <a:cs typeface="Century Gothic"/>
              </a:rPr>
              <a:t>lésionnel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 est un </a:t>
            </a:r>
            <a:r>
              <a:rPr lang="fr-FR" sz="2400" dirty="0" err="1" smtClean="0">
                <a:solidFill>
                  <a:srgbClr val="7B01AA"/>
                </a:solidFill>
                <a:latin typeface="Century Gothic"/>
                <a:cs typeface="Century Gothic"/>
              </a:rPr>
              <a:t>élément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 de pronostic </a:t>
            </a:r>
            <a:r>
              <a:rPr lang="fr-FR" sz="2400" dirty="0" smtClean="0">
                <a:solidFill>
                  <a:srgbClr val="FF6600"/>
                </a:solidFill>
                <a:latin typeface="Century Gothic"/>
                <a:cs typeface="Century Gothic"/>
              </a:rPr>
              <a:t>FAVORABLE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/>
            </a:r>
            <a:b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</a:b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	Cependant, le </a:t>
            </a:r>
            <a:r>
              <a:rPr lang="fr-FR" sz="2400" dirty="0" err="1" smtClean="0">
                <a:solidFill>
                  <a:srgbClr val="7B01AA"/>
                </a:solidFill>
                <a:latin typeface="Century Gothic"/>
                <a:cs typeface="Century Gothic"/>
              </a:rPr>
              <a:t>tracé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 EMG reste difficile </a:t>
            </a:r>
            <a:r>
              <a:rPr lang="fr-FR" sz="2400" dirty="0" err="1" smtClean="0">
                <a:solidFill>
                  <a:srgbClr val="7B01AA"/>
                </a:solidFill>
                <a:latin typeface="Century Gothic"/>
                <a:cs typeface="Century Gothic"/>
              </a:rPr>
              <a:t>à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 </a:t>
            </a:r>
            <a:r>
              <a:rPr lang="fr-FR" sz="2400" dirty="0" err="1" smtClean="0">
                <a:solidFill>
                  <a:srgbClr val="7B01AA"/>
                </a:solidFill>
                <a:latin typeface="Century Gothic"/>
                <a:cs typeface="Century Gothic"/>
              </a:rPr>
              <a:t>quantifer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 et surestime la 	</a:t>
            </a:r>
            <a:r>
              <a:rPr lang="fr-FR" sz="2400" dirty="0" err="1" smtClean="0">
                <a:solidFill>
                  <a:srgbClr val="7B01AA"/>
                </a:solidFill>
                <a:latin typeface="Century Gothic"/>
                <a:cs typeface="Century Gothic"/>
              </a:rPr>
              <a:t>sévérité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 de l’atteinte lorsque la </a:t>
            </a:r>
            <a:r>
              <a:rPr lang="fr-FR" sz="2400" dirty="0" err="1" smtClean="0">
                <a:solidFill>
                  <a:srgbClr val="7B01AA"/>
                </a:solidFill>
                <a:latin typeface="Century Gothic"/>
                <a:cs typeface="Century Gothic"/>
              </a:rPr>
              <a:t>lésion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 est en partie </a:t>
            </a:r>
            <a:r>
              <a:rPr lang="fr-FR" sz="2400" dirty="0" err="1" smtClean="0">
                <a:solidFill>
                  <a:srgbClr val="7B01AA"/>
                </a:solidFill>
                <a:latin typeface="Century Gothic"/>
                <a:cs typeface="Century Gothic"/>
              </a:rPr>
              <a:t>neurapraxique</a:t>
            </a:r>
            <a:r>
              <a:rPr lang="fr-FR" sz="2400" dirty="0" smtClean="0">
                <a:solidFill>
                  <a:srgbClr val="7B01AA"/>
                </a:solidFill>
                <a:latin typeface="Century Gothic"/>
                <a:cs typeface="Century Gothic"/>
              </a:rPr>
              <a:t>. </a:t>
            </a:r>
            <a:endParaRPr lang="fr-FR" sz="2400" dirty="0">
              <a:solidFill>
                <a:srgbClr val="7B01AA"/>
              </a:solidFill>
              <a:latin typeface="Century Gothic"/>
              <a:cs typeface="Century Gothic"/>
            </a:endParaRPr>
          </a:p>
        </p:txBody>
      </p:sp>
      <p:sp>
        <p:nvSpPr>
          <p:cNvPr id="11" name="Titre 7"/>
          <p:cNvSpPr txBox="1">
            <a:spLocks/>
          </p:cNvSpPr>
          <p:nvPr/>
        </p:nvSpPr>
        <p:spPr bwMode="auto">
          <a:xfrm>
            <a:off x="350256" y="274638"/>
            <a:ext cx="1184174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r-FR" sz="4400" b="1" dirty="0" smtClean="0">
                <a:solidFill>
                  <a:srgbClr val="FF6600"/>
                </a:solidFill>
              </a:rPr>
              <a:t>EMG</a:t>
            </a:r>
            <a:endParaRPr lang="fr-FR" sz="4400" b="1" i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605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ersonnalisé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6C474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2761</TotalTime>
  <Words>679</Words>
  <Application>Microsoft Macintosh PowerPoint</Application>
  <PresentationFormat>Personnalisé</PresentationFormat>
  <Paragraphs>44</Paragraphs>
  <Slides>9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Office Theme</vt:lpstr>
      <vt:lpstr>Comment établir le PRONOSTIC des neuropathies périphériques (tronculaires focales)?    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PMTTS 0 Comparaison des données  cliniques et ENMG</dc:title>
  <dc:creator>Maurice BOUYSSET</dc:creator>
  <cp:lastModifiedBy>Francois Wang</cp:lastModifiedBy>
  <cp:revision>219</cp:revision>
  <dcterms:created xsi:type="dcterms:W3CDTF">2016-04-25T06:52:50Z</dcterms:created>
  <dcterms:modified xsi:type="dcterms:W3CDTF">2016-04-25T07:39:53Z</dcterms:modified>
</cp:coreProperties>
</file>