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notesMasterIdLst>
    <p:notesMasterId r:id="rId20"/>
  </p:notesMasterIdLst>
  <p:sldIdLst>
    <p:sldId id="343" r:id="rId2"/>
    <p:sldId id="378" r:id="rId3"/>
    <p:sldId id="419" r:id="rId4"/>
    <p:sldId id="395" r:id="rId5"/>
    <p:sldId id="418" r:id="rId6"/>
    <p:sldId id="399" r:id="rId7"/>
    <p:sldId id="444" r:id="rId8"/>
    <p:sldId id="401" r:id="rId9"/>
    <p:sldId id="402" r:id="rId10"/>
    <p:sldId id="420" r:id="rId11"/>
    <p:sldId id="438" r:id="rId12"/>
    <p:sldId id="441" r:id="rId13"/>
    <p:sldId id="433" r:id="rId14"/>
    <p:sldId id="442" r:id="rId15"/>
    <p:sldId id="434" r:id="rId16"/>
    <p:sldId id="435" r:id="rId17"/>
    <p:sldId id="351" r:id="rId18"/>
    <p:sldId id="383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2" autoAdjust="0"/>
    <p:restoredTop sz="90953" autoAdjust="0"/>
  </p:normalViewPr>
  <p:slideViewPr>
    <p:cSldViewPr>
      <p:cViewPr varScale="1">
        <p:scale>
          <a:sx n="76" d="100"/>
          <a:sy n="76" d="100"/>
        </p:scale>
        <p:origin x="-15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D3731-A44E-4E47-8A98-9E45A3EB8F96}" type="datetimeFigureOut">
              <a:rPr lang="fr-BE" smtClean="0"/>
              <a:t>13-04-16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BB977-C766-41BA-A6D2-3D082807CAF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92498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13/04/2016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13/04/2016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13/04/2016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13/04/2016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13/04/2016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13/04/2016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13/04/2016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12" Type="http://schemas.microsoft.com/office/2007/relationships/hdphoto" Target="../media/hdphoto3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.png"/><Relationship Id="rId5" Type="http://schemas.openxmlformats.org/officeDocument/2006/relationships/tags" Target="../tags/tag5.xml"/><Relationship Id="rId10" Type="http://schemas.microsoft.com/office/2007/relationships/hdphoto" Target="../media/hdphoto2.wdp"/><Relationship Id="rId4" Type="http://schemas.openxmlformats.org/officeDocument/2006/relationships/tags" Target="../tags/tag4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microsoft.com/office/2007/relationships/hdphoto" Target="../media/hdphoto4.wdp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4.wmv"/><Relationship Id="rId7" Type="http://schemas.openxmlformats.org/officeDocument/2006/relationships/slideLayout" Target="../slideLayouts/slideLayout2.xml"/><Relationship Id="rId2" Type="http://schemas.microsoft.com/office/2007/relationships/media" Target="../media/media4.wmv"/><Relationship Id="rId1" Type="http://schemas.openxmlformats.org/officeDocument/2006/relationships/tags" Target="../tags/tag45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7" Type="http://schemas.openxmlformats.org/officeDocument/2006/relationships/image" Target="../media/image14.png"/><Relationship Id="rId2" Type="http://schemas.microsoft.com/office/2007/relationships/media" Target="../media/media5.mp4"/><Relationship Id="rId1" Type="http://schemas.openxmlformats.org/officeDocument/2006/relationships/tags" Target="../tags/tag4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6.wmv"/><Relationship Id="rId7" Type="http://schemas.openxmlformats.org/officeDocument/2006/relationships/hyperlink" Target="https://www.youtube.com/watch?v=LRrmstCPulQ" TargetMode="External"/><Relationship Id="rId2" Type="http://schemas.microsoft.com/office/2007/relationships/media" Target="../media/media6.wmv"/><Relationship Id="rId1" Type="http://schemas.openxmlformats.org/officeDocument/2006/relationships/tags" Target="../tags/tag5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hyperlink" Target="http://www.fabula.org/atelier.php?Parodie_et_modernit%26eacute;:_pour_une_lecture_contextuelle_du_texte_parodique" TargetMode="External"/><Relationship Id="rId4" Type="http://schemas.openxmlformats.org/officeDocument/2006/relationships/hyperlink" Target="http://www.mai68.org/textes/IS_Revue-Internationale-Situationniste/IS/i-situationniste.blogspot.com/2007/04/le-detournement-comme-negation-et-comme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4" Type="http://schemas.openxmlformats.org/officeDocument/2006/relationships/hyperlink" Target="http://www.ludologique.com/wordpress/wp-content/uploads/2012/03/genvo_s_ludovia_08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microsoft.com/office/2007/relationships/hdphoto" Target="../media/hdphoto1.wdp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microsoft.com/office/2007/relationships/hdphoto" Target="../media/hdphoto1.wdp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1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7.png"/><Relationship Id="rId5" Type="http://schemas.openxmlformats.org/officeDocument/2006/relationships/tags" Target="../tags/tag21.xml"/><Relationship Id="rId10" Type="http://schemas.openxmlformats.org/officeDocument/2006/relationships/image" Target="../media/image6.png"/><Relationship Id="rId4" Type="http://schemas.openxmlformats.org/officeDocument/2006/relationships/tags" Target="../tags/tag20.xml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ov"/><Relationship Id="rId7" Type="http://schemas.openxmlformats.org/officeDocument/2006/relationships/image" Target="../media/image8.png"/><Relationship Id="rId2" Type="http://schemas.microsoft.com/office/2007/relationships/media" Target="../media/media1.mov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ov"/><Relationship Id="rId2" Type="http://schemas.microsoft.com/office/2007/relationships/media" Target="../media/media2.mov"/><Relationship Id="rId1" Type="http://schemas.openxmlformats.org/officeDocument/2006/relationships/tags" Target="../tags/tag26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microsoft.com/office/2007/relationships/hdphoto" Target="../media/hdphoto1.wdp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ov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video" Target="../media/media3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5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87524" y="260648"/>
            <a:ext cx="8568952" cy="223224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fr-FR" sz="3500" b="1" i="1" dirty="0"/>
              <a:t>Éthique du détournement. Matériaux, techniques, genres</a:t>
            </a:r>
            <a:endParaRPr lang="fr-FR" sz="3500" i="1" dirty="0"/>
          </a:p>
          <a:p>
            <a:r>
              <a:rPr lang="fr-FR" sz="5100" b="1" dirty="0"/>
              <a:t>Le détournement de jeux vidéo : une analyse rhétorique et poétique</a:t>
            </a:r>
            <a:endParaRPr lang="fr-FR" sz="12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2969" l="859" r="100000">
                        <a14:foregroundMark x1="58359" y1="56250" x2="58359" y2="56250"/>
                        <a14:foregroundMark x1="56172" y1="54785" x2="56172" y2="54785"/>
                        <a14:foregroundMark x1="53672" y1="56250" x2="53672" y2="56250"/>
                        <a14:foregroundMark x1="53047" y1="62598" x2="53047" y2="62598"/>
                        <a14:foregroundMark x1="50156" y1="66504" x2="50156" y2="66504"/>
                        <a14:foregroundMark x1="51328" y1="70410" x2="51328" y2="70410"/>
                        <a14:foregroundMark x1="48828" y1="66504" x2="48828" y2="66504"/>
                        <a14:foregroundMark x1="47656" y1="65820" x2="47656" y2="65820"/>
                        <a14:foregroundMark x1="47422" y1="58008" x2="46484" y2="62598"/>
                        <a14:foregroundMark x1="47422" y1="66309" x2="46250" y2="62109"/>
                        <a14:foregroundMark x1="59141" y1="57227" x2="59141" y2="57227"/>
                        <a14:foregroundMark x1="10469" y1="72559" x2="14531" y2="67773"/>
                        <a14:foregroundMark x1="11250" y1="78711" x2="15078" y2="81152"/>
                        <a14:foregroundMark x1="19766" y1="75977" x2="19766" y2="75977"/>
                        <a14:foregroundMark x1="19375" y1="72070" x2="19375" y2="72070"/>
                        <a14:foregroundMark x1="21563" y1="70605" x2="21563" y2="70605"/>
                        <a14:foregroundMark x1="10625" y1="78711" x2="8125" y2="80664"/>
                        <a14:foregroundMark x1="9453" y1="73047" x2="10078" y2="74512"/>
                        <a14:foregroundMark x1="36172" y1="67285" x2="36172" y2="67285"/>
                        <a14:foregroundMark x1="34219" y1="61621" x2="37656" y2="62402"/>
                        <a14:foregroundMark x1="37500" y1="62598" x2="38438" y2="68457"/>
                        <a14:foregroundMark x1="38281" y1="70117" x2="35156" y2="72363"/>
                        <a14:foregroundMark x1="22344" y1="59180" x2="2422" y2="69238"/>
                        <a14:foregroundMark x1="2422" y1="69238" x2="2031" y2="91797"/>
                        <a14:foregroundMark x1="90078" y1="63574" x2="99844" y2="63867"/>
                        <a14:foregroundMark x1="99453" y1="64063" x2="99609" y2="92090"/>
                        <a14:foregroundMark x1="99453" y1="91797" x2="859" y2="92578"/>
                        <a14:foregroundMark x1="43750" y1="82129" x2="43750" y2="82129"/>
                        <a14:foregroundMark x1="37891" y1="79199" x2="56953" y2="76270"/>
                        <a14:foregroundMark x1="35156" y1="85059" x2="61250" y2="86426"/>
                        <a14:foregroundMark x1="55391" y1="83301" x2="59141" y2="83594"/>
                        <a14:foregroundMark x1="75234" y1="85547" x2="99219" y2="80371"/>
                        <a14:foregroundMark x1="75469" y1="81152" x2="86953" y2="77734"/>
                        <a14:foregroundMark x1="78359" y1="83301" x2="84219" y2="82129"/>
                        <a14:foregroundMark x1="88672" y1="80176" x2="95703" y2="78223"/>
                        <a14:backgroundMark x1="2813" y1="66504" x2="2813" y2="66504"/>
                        <a14:backgroundMark x1="97266" y1="45801" x2="97266" y2="45801"/>
                        <a14:backgroundMark x1="40234" y1="56543" x2="40234" y2="56543"/>
                        <a14:backgroundMark x1="33047" y1="59668" x2="45703" y2="60156"/>
                        <a14:backgroundMark x1="88672" y1="48730" x2="88672" y2="48730"/>
                        <a14:backgroundMark x1="89688" y1="57227" x2="89688" y2="57227"/>
                        <a14:backgroundMark x1="95938" y1="41406" x2="94766" y2="62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73"/>
          <a:stretch/>
        </p:blipFill>
        <p:spPr>
          <a:xfrm>
            <a:off x="3954682" y="3044226"/>
            <a:ext cx="5191514" cy="3813774"/>
          </a:xfrm>
          <a:prstGeom prst="rect">
            <a:avLst/>
          </a:prstGeom>
        </p:spPr>
      </p:pic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228637" y="3558369"/>
            <a:ext cx="4513701" cy="3295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BE" sz="3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Fanny Barnabé</a:t>
            </a:r>
            <a:endParaRPr lang="fr-BE" sz="3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fr-BE" sz="23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Aspirante FNRS - Université de Liège </a:t>
            </a:r>
            <a:r>
              <a:rPr lang="fr-BE" sz="23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Langues </a:t>
            </a:r>
            <a:r>
              <a:rPr lang="fr-BE" sz="23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et lettres</a:t>
            </a:r>
          </a:p>
          <a:p>
            <a:pPr>
              <a:spcAft>
                <a:spcPts val="600"/>
              </a:spcAft>
            </a:pPr>
            <a:r>
              <a:rPr lang="fr-BE" sz="2200" u="sng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fanny.barnabe@ulg.ac.be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BE" sz="2000" dirty="0" smtClean="0">
                <a:latin typeface="Calibri" panose="020F0502020204030204" pitchFamily="34" charset="0"/>
              </a:rPr>
              <a:t>Thèse : </a:t>
            </a:r>
          </a:p>
          <a:p>
            <a:r>
              <a:rPr lang="fr-BE" sz="2000" i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Jeu </a:t>
            </a:r>
            <a:r>
              <a:rPr lang="fr-BE" sz="2000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vidéo et culture </a:t>
            </a:r>
            <a:r>
              <a:rPr lang="fr-BE" sz="2000" i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participative.</a:t>
            </a:r>
          </a:p>
          <a:p>
            <a:pPr>
              <a:spcAft>
                <a:spcPts val="600"/>
              </a:spcAft>
            </a:pPr>
            <a:r>
              <a:rPr lang="fr-BE" sz="2000" i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Le </a:t>
            </a:r>
            <a:r>
              <a:rPr lang="fr-BE" sz="2000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détournement comme nouveau paradigme ludique</a:t>
            </a:r>
            <a:endParaRPr lang="fr-BE" sz="2000" dirty="0" smtClean="0">
              <a:solidFill>
                <a:srgbClr val="0070C0"/>
              </a:solidFill>
            </a:endParaRPr>
          </a:p>
        </p:txBody>
      </p:sp>
      <p:pic>
        <p:nvPicPr>
          <p:cNvPr id="7" name="Picture 2" descr="C:\Users\Fanny\Desktop\FNRS 1 PANT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08" y="2813805"/>
            <a:ext cx="968554" cy="61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Fanny\AppData\Local\Temp\logo_coul_texte_blason_cadre_300.tif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31" y="2737150"/>
            <a:ext cx="1025356" cy="76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44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2969" l="859" r="100000">
                        <a14:foregroundMark x1="58359" y1="56250" x2="58359" y2="56250"/>
                        <a14:foregroundMark x1="56172" y1="54785" x2="56172" y2="54785"/>
                        <a14:foregroundMark x1="53672" y1="56250" x2="53672" y2="56250"/>
                        <a14:foregroundMark x1="53047" y1="62598" x2="53047" y2="62598"/>
                        <a14:foregroundMark x1="50156" y1="66504" x2="50156" y2="66504"/>
                        <a14:foregroundMark x1="51328" y1="70410" x2="51328" y2="70410"/>
                        <a14:foregroundMark x1="48828" y1="66504" x2="48828" y2="66504"/>
                        <a14:foregroundMark x1="47656" y1="65820" x2="47656" y2="65820"/>
                        <a14:foregroundMark x1="47422" y1="58008" x2="46484" y2="62598"/>
                        <a14:foregroundMark x1="47422" y1="66309" x2="46250" y2="62109"/>
                        <a14:foregroundMark x1="59141" y1="57227" x2="59141" y2="57227"/>
                        <a14:foregroundMark x1="10469" y1="72559" x2="14531" y2="67773"/>
                        <a14:foregroundMark x1="11250" y1="78711" x2="15078" y2="81152"/>
                        <a14:foregroundMark x1="19766" y1="75977" x2="19766" y2="75977"/>
                        <a14:foregroundMark x1="19375" y1="72070" x2="19375" y2="72070"/>
                        <a14:foregroundMark x1="21563" y1="70605" x2="21563" y2="70605"/>
                        <a14:foregroundMark x1="10625" y1="78711" x2="8125" y2="80664"/>
                        <a14:foregroundMark x1="9453" y1="73047" x2="10078" y2="74512"/>
                        <a14:foregroundMark x1="36172" y1="67285" x2="36172" y2="67285"/>
                        <a14:foregroundMark x1="34219" y1="61621" x2="37656" y2="62402"/>
                        <a14:foregroundMark x1="37500" y1="62598" x2="38438" y2="68457"/>
                        <a14:foregroundMark x1="38281" y1="70117" x2="35156" y2="72363"/>
                        <a14:foregroundMark x1="22344" y1="59180" x2="2422" y2="69238"/>
                        <a14:foregroundMark x1="2422" y1="69238" x2="2031" y2="91797"/>
                        <a14:foregroundMark x1="90078" y1="63574" x2="99844" y2="63867"/>
                        <a14:foregroundMark x1="99453" y1="64063" x2="99609" y2="92090"/>
                        <a14:foregroundMark x1="99453" y1="91797" x2="859" y2="92578"/>
                        <a14:foregroundMark x1="43750" y1="82129" x2="43750" y2="82129"/>
                        <a14:foregroundMark x1="37891" y1="79199" x2="56953" y2="76270"/>
                        <a14:foregroundMark x1="35156" y1="85059" x2="61250" y2="86426"/>
                        <a14:foregroundMark x1="55391" y1="83301" x2="59141" y2="83594"/>
                        <a14:foregroundMark x1="75234" y1="85547" x2="99219" y2="80371"/>
                        <a14:foregroundMark x1="75469" y1="81152" x2="86953" y2="77734"/>
                        <a14:foregroundMark x1="78359" y1="83301" x2="84219" y2="82129"/>
                        <a14:foregroundMark x1="88672" y1="80176" x2="95703" y2="78223"/>
                        <a14:backgroundMark x1="2813" y1="66504" x2="2813" y2="66504"/>
                        <a14:backgroundMark x1="97266" y1="45801" x2="97266" y2="45801"/>
                        <a14:backgroundMark x1="40234" y1="56543" x2="40234" y2="56543"/>
                        <a14:backgroundMark x1="33047" y1="59668" x2="45703" y2="60156"/>
                        <a14:backgroundMark x1="88672" y1="48730" x2="88672" y2="48730"/>
                        <a14:backgroundMark x1="89688" y1="57227" x2="89688" y2="57227"/>
                        <a14:backgroundMark x1="95938" y1="41406" x2="94766" y2="62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73"/>
          <a:stretch/>
        </p:blipFill>
        <p:spPr>
          <a:xfrm flipH="1">
            <a:off x="0" y="3284983"/>
            <a:ext cx="4858792" cy="3569351"/>
          </a:xfrm>
          <a:prstGeom prst="rect">
            <a:avLst/>
          </a:prstGeom>
        </p:spPr>
      </p:pic>
      <p:sp>
        <p:nvSpPr>
          <p:cNvPr id="4" name="Titre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76629" y="260648"/>
            <a:ext cx="7593769" cy="57606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 smtClean="0"/>
              <a:t>3. </a:t>
            </a:r>
            <a:r>
              <a:rPr lang="fr-FR" sz="3200" b="1" dirty="0"/>
              <a:t>Le paradigme des </a:t>
            </a:r>
            <a:r>
              <a:rPr lang="fr-FR" sz="3200" b="1" i="1" dirty="0" err="1"/>
              <a:t>play</a:t>
            </a:r>
            <a:r>
              <a:rPr lang="fr-FR" sz="3200" b="1" i="1" dirty="0"/>
              <a:t> studies</a:t>
            </a:r>
            <a:endParaRPr lang="fr-FR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>
            <p:custDataLst>
              <p:tags r:id="rId3"/>
            </p:custDataLst>
          </p:nvPr>
        </p:nvSpPr>
        <p:spPr>
          <a:xfrm>
            <a:off x="213909" y="1052736"/>
            <a:ext cx="8712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2400" b="1" dirty="0" err="1" smtClean="0">
                <a:solidFill>
                  <a:schemeClr val="accent2">
                    <a:lumMod val="75000"/>
                  </a:schemeClr>
                </a:solidFill>
              </a:rPr>
              <a:t>Triclot</a:t>
            </a:r>
            <a:r>
              <a:rPr lang="fr-BE" sz="2400" dirty="0"/>
              <a:t> </a:t>
            </a:r>
            <a:r>
              <a:rPr lang="fr-BE" sz="2400" dirty="0" smtClean="0"/>
              <a:t>(2011 </a:t>
            </a:r>
            <a:r>
              <a:rPr lang="fr-BE" sz="2400" dirty="0"/>
              <a:t>: 19</a:t>
            </a:r>
            <a:r>
              <a:rPr lang="fr-BE" sz="2400" dirty="0" smtClean="0"/>
              <a:t>)</a:t>
            </a:r>
            <a:r>
              <a:rPr lang="fr-FR" sz="2400" dirty="0" smtClean="0"/>
              <a:t> :</a:t>
            </a:r>
            <a:endParaRPr lang="fr-BE" sz="2400" dirty="0" smtClean="0"/>
          </a:p>
          <a:p>
            <a:pPr algn="just"/>
            <a:r>
              <a:rPr lang="fr-BE" sz="2400" dirty="0" smtClean="0"/>
              <a:t>« Décrire </a:t>
            </a:r>
            <a:r>
              <a:rPr lang="fr-BE" sz="2400" dirty="0"/>
              <a:t>ce qui se passe sur l’écran, sans jouer, </a:t>
            </a:r>
            <a:r>
              <a:rPr lang="fr-BE" sz="2400" b="1" dirty="0"/>
              <a:t>objectiver le système des règles, sans jouer, </a:t>
            </a:r>
            <a:r>
              <a:rPr lang="fr-BE" sz="2400" dirty="0"/>
              <a:t>cela </a:t>
            </a:r>
            <a:r>
              <a:rPr lang="fr-BE" sz="2400" b="1" dirty="0"/>
              <a:t>ne suffit jamais </a:t>
            </a:r>
            <a:r>
              <a:rPr lang="fr-BE" sz="2400" dirty="0"/>
              <a:t>à caractériser l’expérience du </a:t>
            </a:r>
            <a:r>
              <a:rPr lang="fr-BE" sz="2400" dirty="0" smtClean="0"/>
              <a:t>jeu. C’est </a:t>
            </a:r>
            <a:r>
              <a:rPr lang="fr-BE" sz="2400" dirty="0"/>
              <a:t>que celle-ci </a:t>
            </a:r>
            <a:r>
              <a:rPr lang="fr-BE" sz="2400" b="1" dirty="0"/>
              <a:t>n’est pas déposée une fois pour toutes dans l’objet</a:t>
            </a:r>
            <a:r>
              <a:rPr lang="fr-BE" sz="2400" dirty="0"/>
              <a:t>, la machine, le discours à l’écran, le récit, le système des règles ou le </a:t>
            </a:r>
            <a:r>
              <a:rPr lang="fr-BE" sz="2400" i="1" dirty="0"/>
              <a:t>gameplay</a:t>
            </a:r>
            <a:r>
              <a:rPr lang="fr-BE" sz="2400" dirty="0"/>
              <a:t>, </a:t>
            </a:r>
            <a:r>
              <a:rPr lang="fr-BE" sz="2400" b="1" dirty="0"/>
              <a:t>mais produite par le joueur </a:t>
            </a:r>
            <a:r>
              <a:rPr lang="fr-BE" sz="2400" dirty="0"/>
              <a:t>à l’aide du </a:t>
            </a:r>
            <a:r>
              <a:rPr lang="fr-BE" sz="2400" dirty="0" smtClean="0"/>
              <a:t>jeu »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4823637" y="3807346"/>
            <a:ext cx="43017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BE" sz="2400" b="1" dirty="0" smtClean="0">
                <a:solidFill>
                  <a:schemeClr val="accent2">
                    <a:lumMod val="75000"/>
                  </a:schemeClr>
                </a:solidFill>
              </a:rPr>
              <a:t>Henriot</a:t>
            </a:r>
            <a:r>
              <a:rPr lang="fr-BE" sz="2400" dirty="0"/>
              <a:t> </a:t>
            </a:r>
            <a:r>
              <a:rPr lang="fr-BE" sz="2400" dirty="0" smtClean="0"/>
              <a:t>(1969</a:t>
            </a:r>
            <a:r>
              <a:rPr lang="fr-BE" sz="2400" dirty="0"/>
              <a:t> : </a:t>
            </a:r>
            <a:r>
              <a:rPr lang="fr-FR" sz="2400" dirty="0"/>
              <a:t>83-84</a:t>
            </a:r>
            <a:r>
              <a:rPr lang="fr-FR" sz="2400" dirty="0" smtClean="0"/>
              <a:t>) :</a:t>
            </a:r>
          </a:p>
          <a:p>
            <a:pPr algn="just"/>
            <a:r>
              <a:rPr lang="fr-FR" sz="2400" dirty="0" smtClean="0"/>
              <a:t>« Des </a:t>
            </a:r>
            <a:r>
              <a:rPr lang="fr-FR" sz="2400" dirty="0"/>
              <a:t>cailloux alignés par terre, qu’est-ce que c’est ? Le passant l’ignore. </a:t>
            </a:r>
            <a:r>
              <a:rPr lang="fr-BE" sz="2400" dirty="0"/>
              <a:t>Des enfants surgissent : </a:t>
            </a:r>
            <a:r>
              <a:rPr lang="en-US" sz="2400" dirty="0" smtClean="0"/>
              <a:t>“</a:t>
            </a:r>
            <a:r>
              <a:rPr lang="fr-BE" sz="2400" b="1" dirty="0" smtClean="0"/>
              <a:t>Attention</a:t>
            </a:r>
            <a:r>
              <a:rPr lang="fr-BE" sz="2400" b="1" dirty="0"/>
              <a:t>, Monsieur, vous marchez dans notre jeu </a:t>
            </a:r>
            <a:r>
              <a:rPr lang="fr-BE" sz="2400" b="1" dirty="0" smtClean="0"/>
              <a:t>!</a:t>
            </a:r>
            <a:r>
              <a:rPr lang="en-US" sz="2400" b="1" dirty="0" smtClean="0"/>
              <a:t>”</a:t>
            </a:r>
            <a:r>
              <a:rPr lang="fr-FR" sz="2400" dirty="0" smtClean="0"/>
              <a:t> </a:t>
            </a:r>
            <a:r>
              <a:rPr lang="fr-FR" sz="2400" dirty="0"/>
              <a:t>Les joueurs envolés, les cailloux </a:t>
            </a:r>
            <a:r>
              <a:rPr lang="fr-FR" sz="2400" b="1" dirty="0"/>
              <a:t>retournent à l’état de </a:t>
            </a:r>
            <a:r>
              <a:rPr lang="fr-FR" sz="2400" b="1" dirty="0" smtClean="0"/>
              <a:t>cailloux »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06993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3-eu-west-1.amazonaws.com/static.nextnature.net/app/uploads/2009/03/gold-farming-china-wow7go-530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87" y="1527541"/>
            <a:ext cx="6805339" cy="481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>
            <p:custDataLst>
              <p:tags r:id="rId2"/>
            </p:custDataLst>
          </p:nvPr>
        </p:nvSpPr>
        <p:spPr>
          <a:xfrm>
            <a:off x="7055768" y="2780928"/>
            <a:ext cx="20882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u="sng" dirty="0" smtClean="0"/>
              <a:t>Ex. :</a:t>
            </a:r>
            <a:r>
              <a:rPr lang="fr-BE" sz="2400" dirty="0" smtClean="0"/>
              <a:t> les </a:t>
            </a:r>
            <a:r>
              <a:rPr lang="fr-BE" sz="2400" b="1" dirty="0" smtClean="0"/>
              <a:t>« </a:t>
            </a:r>
            <a:r>
              <a:rPr lang="fr-BE" sz="2400" b="1" i="1" dirty="0" smtClean="0"/>
              <a:t>gold </a:t>
            </a:r>
            <a:r>
              <a:rPr lang="fr-BE" sz="2400" b="1" i="1" dirty="0" err="1" smtClean="0"/>
              <a:t>farmers</a:t>
            </a:r>
            <a:r>
              <a:rPr lang="fr-BE" sz="2400" b="1" dirty="0" smtClean="0"/>
              <a:t> » </a:t>
            </a:r>
            <a:r>
              <a:rPr lang="fr-BE" sz="2400" dirty="0" smtClean="0"/>
              <a:t>dans les jeux en ligne massivement </a:t>
            </a:r>
            <a:r>
              <a:rPr lang="fr-BE" sz="2400" dirty="0" err="1" smtClean="0"/>
              <a:t>multijoueurs</a:t>
            </a:r>
            <a:endParaRPr lang="fr-FR" sz="2400" dirty="0"/>
          </a:p>
        </p:txBody>
      </p:sp>
      <p:sp>
        <p:nvSpPr>
          <p:cNvPr id="8" name="Titre 5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775116" y="404664"/>
            <a:ext cx="7593769" cy="57606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 smtClean="0"/>
              <a:t>3. </a:t>
            </a:r>
            <a:r>
              <a:rPr lang="fr-FR" sz="3200" b="1" dirty="0"/>
              <a:t>Le paradigme des </a:t>
            </a:r>
            <a:r>
              <a:rPr lang="fr-FR" sz="3200" b="1" i="1" dirty="0" err="1"/>
              <a:t>play</a:t>
            </a:r>
            <a:r>
              <a:rPr lang="fr-FR" sz="3200" b="1" i="1" dirty="0"/>
              <a:t> studies</a:t>
            </a:r>
            <a:endParaRPr lang="fr-FR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826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197514" y="1052736"/>
            <a:ext cx="8748972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fr-FR" sz="2400" dirty="0">
                <a:ea typeface="Times New Roman"/>
                <a:cs typeface="Times New Roman"/>
              </a:rPr>
              <a:t>• </a:t>
            </a:r>
            <a:r>
              <a:rPr lang="fr-FR" sz="2400" dirty="0" smtClean="0">
                <a:ea typeface="Times New Roman"/>
                <a:cs typeface="Times New Roman"/>
              </a:rPr>
              <a:t> </a:t>
            </a:r>
            <a:r>
              <a:rPr lang="fr-BE" sz="2400" b="1" dirty="0" smtClean="0"/>
              <a:t>Détournements // </a:t>
            </a:r>
            <a:r>
              <a:rPr lang="fr-BE" sz="2400" b="1" dirty="0" smtClean="0">
                <a:solidFill>
                  <a:schemeClr val="accent2">
                    <a:lumMod val="75000"/>
                  </a:schemeClr>
                </a:solidFill>
              </a:rPr>
              <a:t>figures de style </a:t>
            </a:r>
            <a:r>
              <a:rPr lang="fr-BE" sz="2400" b="1" dirty="0" smtClean="0"/>
              <a:t>:</a:t>
            </a:r>
          </a:p>
          <a:p>
            <a:pPr algn="just"/>
            <a:r>
              <a:rPr lang="fr-FR" sz="2400" dirty="0"/>
              <a:t>« </a:t>
            </a:r>
            <a:r>
              <a:rPr lang="fr-BE" sz="2400" b="1" i="1" dirty="0"/>
              <a:t>abus</a:t>
            </a:r>
            <a:r>
              <a:rPr lang="fr-BE" sz="2400" dirty="0"/>
              <a:t> (Valéry), </a:t>
            </a:r>
            <a:r>
              <a:rPr lang="fr-BE" sz="2400" b="1" i="1" dirty="0"/>
              <a:t>viol</a:t>
            </a:r>
            <a:r>
              <a:rPr lang="fr-BE" sz="2400" dirty="0"/>
              <a:t> (J. Cohen), </a:t>
            </a:r>
            <a:r>
              <a:rPr lang="fr-BE" sz="2400" b="1" i="1" dirty="0"/>
              <a:t>scandale</a:t>
            </a:r>
            <a:r>
              <a:rPr lang="fr-BE" sz="2400" dirty="0"/>
              <a:t> (R. Barthes), </a:t>
            </a:r>
            <a:r>
              <a:rPr lang="fr-BE" sz="2400" b="1" i="1" dirty="0"/>
              <a:t>anomalie</a:t>
            </a:r>
            <a:r>
              <a:rPr lang="fr-BE" sz="2400" dirty="0"/>
              <a:t> (T. Todorov), </a:t>
            </a:r>
            <a:r>
              <a:rPr lang="fr-BE" sz="2400" b="1" i="1" dirty="0"/>
              <a:t>folie</a:t>
            </a:r>
            <a:r>
              <a:rPr lang="fr-BE" sz="2400" dirty="0"/>
              <a:t> (Aragon), </a:t>
            </a:r>
            <a:r>
              <a:rPr lang="fr-BE" sz="2400" b="1" i="1" dirty="0"/>
              <a:t>déviation</a:t>
            </a:r>
            <a:r>
              <a:rPr lang="fr-BE" sz="2400" dirty="0"/>
              <a:t> (L. </a:t>
            </a:r>
            <a:r>
              <a:rPr lang="fr-BE" sz="2400" dirty="0" err="1"/>
              <a:t>Spitzer</a:t>
            </a:r>
            <a:r>
              <a:rPr lang="fr-BE" sz="2400" dirty="0"/>
              <a:t>), </a:t>
            </a:r>
            <a:r>
              <a:rPr lang="fr-BE" sz="2400" b="1" i="1" dirty="0"/>
              <a:t>subversion</a:t>
            </a:r>
            <a:r>
              <a:rPr lang="fr-BE" sz="2400" dirty="0"/>
              <a:t> (J. </a:t>
            </a:r>
            <a:r>
              <a:rPr lang="fr-BE" sz="2400" dirty="0" err="1"/>
              <a:t>Peytard</a:t>
            </a:r>
            <a:r>
              <a:rPr lang="fr-BE" sz="2400" dirty="0"/>
              <a:t>), </a:t>
            </a:r>
            <a:r>
              <a:rPr lang="fr-BE" sz="2400" b="1" i="1" dirty="0"/>
              <a:t>infraction</a:t>
            </a:r>
            <a:r>
              <a:rPr lang="fr-BE" sz="2400" dirty="0"/>
              <a:t> (M. Thiry), etc. </a:t>
            </a:r>
            <a:r>
              <a:rPr lang="fr-FR" sz="2400" dirty="0"/>
              <a:t>[…] » (Groupe µ, 1982 : 16)</a:t>
            </a:r>
            <a:endParaRPr lang="fr-BE" sz="2400" dirty="0"/>
          </a:p>
          <a:p>
            <a:pPr algn="just">
              <a:spcAft>
                <a:spcPts val="1000"/>
              </a:spcAft>
            </a:pPr>
            <a:endParaRPr lang="fr-BE" sz="1400" b="1" dirty="0"/>
          </a:p>
          <a:p>
            <a:pPr algn="just">
              <a:spcAft>
                <a:spcPts val="1000"/>
              </a:spcAft>
            </a:pPr>
            <a:r>
              <a:rPr lang="fr-FR" sz="2400" dirty="0">
                <a:ea typeface="Times New Roman"/>
                <a:cs typeface="Times New Roman"/>
              </a:rPr>
              <a:t>• </a:t>
            </a:r>
            <a:r>
              <a:rPr lang="fr-BE" sz="2400" b="1" dirty="0" smtClean="0"/>
              <a:t>Réponse du </a:t>
            </a:r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Groupe </a:t>
            </a:r>
            <a:r>
              <a:rPr lang="fr-BE" sz="2400" b="1" dirty="0" smtClean="0">
                <a:solidFill>
                  <a:schemeClr val="accent2">
                    <a:lumMod val="75000"/>
                  </a:schemeClr>
                </a:solidFill>
              </a:rPr>
              <a:t>µ</a:t>
            </a:r>
            <a:r>
              <a:rPr lang="fr-BE" sz="2400" b="1" dirty="0" smtClean="0"/>
              <a:t> :</a:t>
            </a:r>
            <a:endParaRPr lang="fr-BE" sz="2400" b="1" dirty="0"/>
          </a:p>
          <a:p>
            <a:pPr algn="just"/>
            <a:r>
              <a:rPr lang="fr-BE" sz="2400" dirty="0" smtClean="0"/>
              <a:t>« Quand </a:t>
            </a:r>
            <a:r>
              <a:rPr lang="fr-BE" sz="2400" dirty="0"/>
              <a:t>donc Todorov répète que </a:t>
            </a:r>
            <a:r>
              <a:rPr lang="en-US" sz="2400" dirty="0" smtClean="0"/>
              <a:t>“</a:t>
            </a:r>
            <a:r>
              <a:rPr lang="fr-BE" sz="2400" dirty="0" smtClean="0"/>
              <a:t>les </a:t>
            </a:r>
            <a:r>
              <a:rPr lang="fr-BE" sz="2400" dirty="0"/>
              <a:t>effets de style ne pourraient exister s’ils ne s’opposaient à une norme, à un usage </a:t>
            </a:r>
            <a:r>
              <a:rPr lang="fr-BE" sz="2400" dirty="0" smtClean="0"/>
              <a:t>établi</a:t>
            </a:r>
            <a:r>
              <a:rPr lang="en-US" sz="2400" dirty="0" smtClean="0"/>
              <a:t>”</a:t>
            </a:r>
            <a:r>
              <a:rPr lang="fr-BE" sz="2400" dirty="0" smtClean="0"/>
              <a:t>, </a:t>
            </a:r>
            <a:r>
              <a:rPr lang="fr-BE" sz="2400" dirty="0"/>
              <a:t>il faut ajouter que </a:t>
            </a:r>
            <a:r>
              <a:rPr lang="fr-BE" sz="2400" b="1" dirty="0"/>
              <a:t>le producteur de l’effet manifeste dans le même mouvement </a:t>
            </a:r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à la fois l’écart et la norme</a:t>
            </a:r>
            <a:r>
              <a:rPr lang="fr-BE" sz="2400" dirty="0"/>
              <a:t>. Une métaphore, par exemple, n’est perçue comme métaphore </a:t>
            </a:r>
            <a:r>
              <a:rPr lang="fr-BE" sz="2400" b="1" dirty="0"/>
              <a:t>que si elle renvoie en même temps au sens propre et au sens figuré</a:t>
            </a:r>
            <a:r>
              <a:rPr lang="fr-BE" sz="2400" dirty="0"/>
              <a:t>. C’est donc bien </a:t>
            </a:r>
            <a:r>
              <a:rPr lang="fr-BE" sz="2400" b="1" dirty="0"/>
              <a:t>le rapport norme-écart </a:t>
            </a:r>
            <a:r>
              <a:rPr lang="fr-BE" sz="2400" dirty="0"/>
              <a:t>qui constitue le fait de style et non l’écart comme </a:t>
            </a:r>
            <a:r>
              <a:rPr lang="fr-BE" sz="2400" dirty="0" smtClean="0"/>
              <a:t>tel » </a:t>
            </a:r>
            <a:r>
              <a:rPr lang="fr-BE" sz="2400" dirty="0"/>
              <a:t>(1982 : 22</a:t>
            </a:r>
            <a:r>
              <a:rPr lang="fr-BE" sz="2400" dirty="0" smtClean="0"/>
              <a:t>)</a:t>
            </a:r>
          </a:p>
        </p:txBody>
      </p:sp>
      <p:sp>
        <p:nvSpPr>
          <p:cNvPr id="5" name="Titre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55576" y="260648"/>
            <a:ext cx="7632848" cy="57606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 smtClean="0"/>
              <a:t>4. </a:t>
            </a:r>
            <a:r>
              <a:rPr lang="fr-FR" sz="3200" b="1" dirty="0" smtClean="0"/>
              <a:t>Normes </a:t>
            </a:r>
            <a:r>
              <a:rPr lang="fr-FR" sz="3200" b="1" dirty="0"/>
              <a:t>et </a:t>
            </a:r>
            <a:r>
              <a:rPr lang="fr-FR" sz="3200" b="1" dirty="0" smtClean="0"/>
              <a:t>écarts</a:t>
            </a:r>
            <a:r>
              <a:rPr lang="fr-FR" sz="3200" b="1" dirty="0"/>
              <a:t> </a:t>
            </a:r>
            <a:r>
              <a:rPr lang="fr-FR" sz="3200" b="1" dirty="0" smtClean="0"/>
              <a:t>en rhétorique</a:t>
            </a:r>
            <a:endParaRPr lang="fr-FR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345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181827" y="1159799"/>
            <a:ext cx="863032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Symbol"/>
              <a:buChar char="Þ"/>
            </a:pPr>
            <a:r>
              <a:rPr lang="fr-BE" sz="2300" dirty="0" smtClean="0"/>
              <a:t>Une </a:t>
            </a:r>
            <a:r>
              <a:rPr lang="fr-BE" sz="2300" dirty="0"/>
              <a:t>œuvre ne serait perceptible comme « détournement » qu’en construisant elle-même ce « rapport norme-écart », c’est-à-dire </a:t>
            </a:r>
            <a:r>
              <a:rPr lang="fr-BE" sz="2300" b="1" dirty="0"/>
              <a:t>en venant rappeler, en négatif, la norme qu’elle </a:t>
            </a:r>
            <a:r>
              <a:rPr lang="fr-BE" sz="2300" b="1" dirty="0" smtClean="0"/>
              <a:t>contrarie</a:t>
            </a:r>
            <a:endParaRPr lang="fr-BE" sz="2300" b="1" dirty="0"/>
          </a:p>
        </p:txBody>
      </p:sp>
      <p:pic>
        <p:nvPicPr>
          <p:cNvPr id="9" name="This Spartan Life - Episode 3 Module 3.wmv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1827" y="2492896"/>
            <a:ext cx="7414510" cy="4176781"/>
          </a:xfrm>
          <a:prstGeom prst="rect">
            <a:avLst/>
          </a:prstGeom>
        </p:spPr>
      </p:pic>
      <p:sp>
        <p:nvSpPr>
          <p:cNvPr id="10" name="ZoneTexte 9"/>
          <p:cNvSpPr txBox="1"/>
          <p:nvPr>
            <p:custDataLst>
              <p:tags r:id="rId5"/>
            </p:custDataLst>
          </p:nvPr>
        </p:nvSpPr>
        <p:spPr>
          <a:xfrm>
            <a:off x="7596337" y="3528507"/>
            <a:ext cx="15476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000" i="1" dirty="0" smtClean="0">
                <a:latin typeface="+mj-lt"/>
                <a:ea typeface="Times New Roman"/>
                <a:cs typeface="Times New Roman"/>
              </a:rPr>
              <a:t>This </a:t>
            </a:r>
            <a:r>
              <a:rPr lang="fr-FR" sz="2000" i="1" dirty="0" err="1" smtClean="0">
                <a:latin typeface="+mj-lt"/>
                <a:ea typeface="Times New Roman"/>
                <a:cs typeface="Times New Roman"/>
              </a:rPr>
              <a:t>Spartan</a:t>
            </a:r>
            <a:r>
              <a:rPr lang="fr-FR" sz="2000" i="1" dirty="0" smtClean="0">
                <a:latin typeface="+mj-lt"/>
                <a:ea typeface="Times New Roman"/>
                <a:cs typeface="Times New Roman"/>
              </a:rPr>
              <a:t> Life</a:t>
            </a:r>
            <a:r>
              <a:rPr lang="fr-FR" sz="2000" dirty="0" smtClean="0">
                <a:latin typeface="+mj-lt"/>
                <a:ea typeface="Times New Roman"/>
                <a:cs typeface="Times New Roman"/>
              </a:rPr>
              <a:t>, Épisode 3, Module 3 (invité : </a:t>
            </a:r>
            <a:r>
              <a:rPr lang="fr-FR" sz="2000" dirty="0">
                <a:latin typeface="+mj-lt"/>
              </a:rPr>
              <a:t>Marty </a:t>
            </a:r>
            <a:r>
              <a:rPr lang="fr-FR" sz="2000" dirty="0" err="1" smtClean="0">
                <a:latin typeface="+mj-lt"/>
              </a:rPr>
              <a:t>O'Donnell</a:t>
            </a:r>
            <a:r>
              <a:rPr lang="fr-FR" sz="2000" dirty="0" smtClean="0">
                <a:latin typeface="+mj-lt"/>
              </a:rPr>
              <a:t>)</a:t>
            </a:r>
            <a:endParaRPr lang="fr-FR" sz="2000" i="1" dirty="0" smtClean="0">
              <a:latin typeface="+mj-lt"/>
              <a:ea typeface="Times New Roman"/>
              <a:cs typeface="Times New Roman"/>
            </a:endParaRPr>
          </a:p>
        </p:txBody>
      </p:sp>
      <p:sp>
        <p:nvSpPr>
          <p:cNvPr id="6" name="Titre 5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755576" y="260648"/>
            <a:ext cx="7632848" cy="57606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 smtClean="0"/>
              <a:t>4. </a:t>
            </a:r>
            <a:r>
              <a:rPr lang="fr-FR" sz="3200" b="1" dirty="0" smtClean="0"/>
              <a:t>Normes </a:t>
            </a:r>
            <a:r>
              <a:rPr lang="fr-FR" sz="3200" b="1" dirty="0"/>
              <a:t>et </a:t>
            </a:r>
            <a:r>
              <a:rPr lang="fr-FR" sz="3200" b="1" dirty="0" smtClean="0"/>
              <a:t>écarts</a:t>
            </a:r>
            <a:r>
              <a:rPr lang="fr-FR" sz="3200" b="1" dirty="0"/>
              <a:t> </a:t>
            </a:r>
            <a:r>
              <a:rPr lang="fr-FR" sz="3200" b="1" dirty="0" smtClean="0"/>
              <a:t>en rhétorique</a:t>
            </a:r>
            <a:endParaRPr lang="fr-FR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158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>
            <p:custDataLst>
              <p:tags r:id="rId1"/>
            </p:custDataLst>
          </p:nvPr>
        </p:nvSpPr>
        <p:spPr>
          <a:xfrm>
            <a:off x="953598" y="1196752"/>
            <a:ext cx="723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i="1" dirty="0" err="1" smtClean="0"/>
              <a:t>Red</a:t>
            </a:r>
            <a:r>
              <a:rPr lang="fr-FR" sz="2400" i="1" dirty="0" smtClean="0"/>
              <a:t> </a:t>
            </a:r>
            <a:r>
              <a:rPr lang="fr-FR" sz="2400" i="1" dirty="0"/>
              <a:t>vs. </a:t>
            </a:r>
            <a:r>
              <a:rPr lang="fr-FR" sz="2400" i="1" dirty="0" smtClean="0"/>
              <a:t>Blue</a:t>
            </a:r>
            <a:r>
              <a:rPr lang="fr-FR" sz="2400" dirty="0" smtClean="0"/>
              <a:t>, Saison 3, </a:t>
            </a:r>
            <a:r>
              <a:rPr lang="fr-FR" sz="2400" dirty="0"/>
              <a:t>Épisode </a:t>
            </a:r>
            <a:r>
              <a:rPr lang="fr-FR" sz="2400" dirty="0" smtClean="0"/>
              <a:t>1 : « </a:t>
            </a:r>
            <a:r>
              <a:rPr lang="fr-FR" sz="2400" dirty="0"/>
              <a:t>The Best Laid Plans</a:t>
            </a:r>
            <a:r>
              <a:rPr lang="fr-BE" sz="2400" dirty="0"/>
              <a:t> »</a:t>
            </a:r>
            <a:endParaRPr lang="fr-FR" sz="2400" dirty="0"/>
          </a:p>
        </p:txBody>
      </p:sp>
      <p:pic>
        <p:nvPicPr>
          <p:cNvPr id="5" name="RedVsBlue S03E01.mp4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602" y="1730425"/>
            <a:ext cx="8870797" cy="4986171"/>
          </a:xfrm>
          <a:prstGeom prst="rect">
            <a:avLst/>
          </a:prstGeom>
        </p:spPr>
      </p:pic>
      <p:sp>
        <p:nvSpPr>
          <p:cNvPr id="6" name="Titre 5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55576" y="260648"/>
            <a:ext cx="7632848" cy="57606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 smtClean="0"/>
              <a:t>4. </a:t>
            </a:r>
            <a:r>
              <a:rPr lang="fr-FR" sz="3200" b="1" dirty="0" smtClean="0"/>
              <a:t>Normes </a:t>
            </a:r>
            <a:r>
              <a:rPr lang="fr-FR" sz="3200" b="1" dirty="0"/>
              <a:t>et </a:t>
            </a:r>
            <a:r>
              <a:rPr lang="fr-FR" sz="3200" b="1" dirty="0" smtClean="0"/>
              <a:t>écarts</a:t>
            </a:r>
            <a:r>
              <a:rPr lang="fr-FR" sz="3200" b="1" dirty="0"/>
              <a:t> </a:t>
            </a:r>
            <a:r>
              <a:rPr lang="fr-FR" sz="3200" b="1" dirty="0" smtClean="0"/>
              <a:t>en rhétorique</a:t>
            </a:r>
            <a:endParaRPr lang="fr-FR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690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>
            <p:custDataLst>
              <p:tags r:id="rId1"/>
            </p:custDataLst>
          </p:nvPr>
        </p:nvSpPr>
        <p:spPr>
          <a:xfrm>
            <a:off x="4139952" y="5805264"/>
            <a:ext cx="47525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2200" dirty="0"/>
              <a:t>« </a:t>
            </a:r>
            <a:r>
              <a:rPr lang="fr-BE" sz="2200" dirty="0" err="1"/>
              <a:t>Pony</a:t>
            </a:r>
            <a:r>
              <a:rPr lang="fr-BE" sz="2200" dirty="0"/>
              <a:t> Dragon </a:t>
            </a:r>
            <a:r>
              <a:rPr lang="fr-BE" sz="2200" dirty="0" err="1"/>
              <a:t>Mod</a:t>
            </a:r>
            <a:r>
              <a:rPr lang="fr-BE" sz="2200" dirty="0"/>
              <a:t> », modification du jeu de rôle </a:t>
            </a:r>
            <a:r>
              <a:rPr lang="fr-FR" sz="2200" i="1" dirty="0"/>
              <a:t>The Elder </a:t>
            </a:r>
            <a:r>
              <a:rPr lang="fr-FR" sz="2200" i="1" dirty="0" err="1"/>
              <a:t>Scrolls</a:t>
            </a:r>
            <a:r>
              <a:rPr lang="fr-FR" sz="2200" i="1" dirty="0"/>
              <a:t> V : </a:t>
            </a:r>
            <a:r>
              <a:rPr lang="fr-FR" sz="2200" i="1" dirty="0" err="1"/>
              <a:t>Skyrim</a:t>
            </a:r>
            <a:endParaRPr lang="fr-FR" sz="2200" i="1" dirty="0"/>
          </a:p>
        </p:txBody>
      </p:sp>
      <p:pic>
        <p:nvPicPr>
          <p:cNvPr id="6" name="Image 5" descr="http://staticdelivery.nexusmods.com/mods/110/images/6395-2-1326773666.jpg"/>
          <p:cNvPicPr/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202" y="1537470"/>
            <a:ext cx="5976663" cy="41267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>
            <p:custDataLst>
              <p:tags r:id="rId3"/>
            </p:custDataLst>
          </p:nvPr>
        </p:nvSpPr>
        <p:spPr>
          <a:xfrm>
            <a:off x="107504" y="1398660"/>
            <a:ext cx="266429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/>
              <a:t>Les détournements, comme les figures, permettent donc de </a:t>
            </a:r>
            <a:r>
              <a:rPr lang="fr-FR" sz="2400" b="1" dirty="0" smtClean="0"/>
              <a:t>« préserver </a:t>
            </a:r>
            <a:r>
              <a:rPr lang="fr-FR" sz="2400" b="1" dirty="0"/>
              <a:t>les </a:t>
            </a:r>
            <a:r>
              <a:rPr lang="fr-FR" sz="2400" b="1" i="1" dirty="0"/>
              <a:t>différences</a:t>
            </a:r>
            <a:r>
              <a:rPr lang="fr-FR" sz="2400" b="1" dirty="0"/>
              <a:t> </a:t>
            </a:r>
            <a:r>
              <a:rPr lang="fr-FR" sz="2400" b="1" dirty="0" smtClean="0"/>
              <a:t>»</a:t>
            </a:r>
          </a:p>
          <a:p>
            <a:pPr algn="just"/>
            <a:r>
              <a:rPr lang="fr-FR" sz="2400" dirty="0" smtClean="0"/>
              <a:t>(</a:t>
            </a:r>
            <a:r>
              <a:rPr lang="fr-FR" sz="2400" dirty="0"/>
              <a:t>Charles, </a:t>
            </a:r>
            <a:r>
              <a:rPr lang="fr-BE" sz="2400" dirty="0"/>
              <a:t>1977 : </a:t>
            </a:r>
            <a:r>
              <a:rPr lang="fr-FR" sz="2400" dirty="0"/>
              <a:t>95</a:t>
            </a:r>
            <a:r>
              <a:rPr lang="fr-FR" sz="2400" dirty="0" smtClean="0"/>
              <a:t>)</a:t>
            </a:r>
          </a:p>
          <a:p>
            <a:pPr algn="just"/>
            <a:endParaRPr lang="fr-BE" sz="2400" dirty="0"/>
          </a:p>
          <a:p>
            <a:pPr algn="just"/>
            <a:r>
              <a:rPr lang="fr-BE" sz="2400" dirty="0" smtClean="0"/>
              <a:t>En conséquence : </a:t>
            </a:r>
            <a:r>
              <a:rPr lang="fr-FR" sz="2400" dirty="0" smtClean="0"/>
              <a:t>ces œuvres </a:t>
            </a:r>
            <a:r>
              <a:rPr lang="fr-FR" sz="2400" b="1" dirty="0" smtClean="0"/>
              <a:t>jouent </a:t>
            </a:r>
            <a:r>
              <a:rPr lang="fr-FR" sz="2400" b="1" dirty="0"/>
              <a:t>un rôle de </a:t>
            </a:r>
            <a:r>
              <a:rPr lang="fr-FR" sz="2400" b="1" i="1" dirty="0" smtClean="0">
                <a:solidFill>
                  <a:schemeClr val="accent2">
                    <a:lumMod val="75000"/>
                  </a:schemeClr>
                </a:solidFill>
              </a:rPr>
              <a:t>révélateurs</a:t>
            </a:r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itre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755576" y="293492"/>
            <a:ext cx="7632848" cy="57606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 smtClean="0"/>
              <a:t>4. </a:t>
            </a:r>
            <a:r>
              <a:rPr lang="fr-FR" sz="3200" b="1" dirty="0" smtClean="0"/>
              <a:t>Normes </a:t>
            </a:r>
            <a:r>
              <a:rPr lang="fr-FR" sz="3200" b="1" dirty="0"/>
              <a:t>et </a:t>
            </a:r>
            <a:r>
              <a:rPr lang="fr-FR" sz="3200" b="1" dirty="0" smtClean="0"/>
              <a:t>écarts</a:t>
            </a:r>
            <a:r>
              <a:rPr lang="fr-FR" sz="3200" b="1" dirty="0"/>
              <a:t> </a:t>
            </a:r>
            <a:r>
              <a:rPr lang="fr-FR" sz="3200" b="1" dirty="0" smtClean="0"/>
              <a:t>en rhétorique</a:t>
            </a:r>
            <a:endParaRPr lang="fr-FR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009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>
            <p:custDataLst>
              <p:tags r:id="rId1"/>
            </p:custDataLst>
          </p:nvPr>
        </p:nvSpPr>
        <p:spPr>
          <a:xfrm>
            <a:off x="342079" y="1124744"/>
            <a:ext cx="74838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200" i="1" dirty="0" err="1" smtClean="0"/>
              <a:t>Red</a:t>
            </a:r>
            <a:r>
              <a:rPr lang="fr-BE" sz="2200" i="1" dirty="0" smtClean="0"/>
              <a:t> vs. Blue</a:t>
            </a:r>
            <a:r>
              <a:rPr lang="fr-BE" sz="2200" dirty="0" smtClean="0"/>
              <a:t>, Saison 11, Épisode 7 : </a:t>
            </a:r>
            <a:r>
              <a:rPr lang="fr-BE" sz="2200" dirty="0" smtClean="0">
                <a:hlinkClick r:id="rId7"/>
              </a:rPr>
              <a:t>« Can I </a:t>
            </a:r>
            <a:r>
              <a:rPr lang="fr-BE" sz="2200" dirty="0" err="1" smtClean="0">
                <a:hlinkClick r:id="rId7"/>
              </a:rPr>
              <a:t>Keep</a:t>
            </a:r>
            <a:r>
              <a:rPr lang="fr-BE" sz="2200" dirty="0" smtClean="0">
                <a:hlinkClick r:id="rId7"/>
              </a:rPr>
              <a:t> It ? »</a:t>
            </a:r>
            <a:endParaRPr lang="fr-FR" sz="2200" dirty="0"/>
          </a:p>
        </p:txBody>
      </p:sp>
      <p:pic>
        <p:nvPicPr>
          <p:cNvPr id="2" name="Red vs. Blue Season 11 Episode 7.wmv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762" y="1700808"/>
            <a:ext cx="8944477" cy="5031268"/>
          </a:xfrm>
          <a:prstGeom prst="rect">
            <a:avLst/>
          </a:prstGeom>
        </p:spPr>
      </p:pic>
      <p:sp>
        <p:nvSpPr>
          <p:cNvPr id="6" name="Titre 5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55576" y="260648"/>
            <a:ext cx="7632848" cy="57606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 smtClean="0"/>
              <a:t>4. </a:t>
            </a:r>
            <a:r>
              <a:rPr lang="fr-FR" sz="3200" b="1" dirty="0" smtClean="0"/>
              <a:t>Normes </a:t>
            </a:r>
            <a:r>
              <a:rPr lang="fr-FR" sz="3200" b="1" dirty="0"/>
              <a:t>et </a:t>
            </a:r>
            <a:r>
              <a:rPr lang="fr-FR" sz="3200" b="1" dirty="0" smtClean="0"/>
              <a:t>écarts</a:t>
            </a:r>
            <a:r>
              <a:rPr lang="fr-FR" sz="3200" b="1" dirty="0"/>
              <a:t> </a:t>
            </a:r>
            <a:r>
              <a:rPr lang="fr-FR" sz="3200" b="1" dirty="0" smtClean="0"/>
              <a:t>en rhétorique</a:t>
            </a:r>
            <a:endParaRPr lang="fr-FR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646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12890" y="1340768"/>
            <a:ext cx="8518221" cy="5184576"/>
          </a:xfrm>
        </p:spPr>
        <p:txBody>
          <a:bodyPr>
            <a:noAutofit/>
          </a:bodyPr>
          <a:lstStyle/>
          <a:p>
            <a:pPr marL="95250" indent="0" algn="just" defTabSz="901700">
              <a:spcAft>
                <a:spcPts val="1000"/>
              </a:spcAft>
              <a:buNone/>
            </a:pPr>
            <a:r>
              <a:rPr lang="fr-FR" sz="2000" b="1" dirty="0" err="1">
                <a:ea typeface="Calibri"/>
                <a:cs typeface="Times New Roman"/>
              </a:rPr>
              <a:t>Debord</a:t>
            </a:r>
            <a:r>
              <a:rPr lang="fr-FR" sz="2000" b="1" dirty="0">
                <a:ea typeface="Calibri"/>
                <a:cs typeface="Times New Roman"/>
              </a:rPr>
              <a:t> </a:t>
            </a:r>
            <a:r>
              <a:rPr lang="fr-FR" sz="2000" dirty="0">
                <a:ea typeface="Calibri"/>
                <a:cs typeface="Times New Roman"/>
              </a:rPr>
              <a:t>Guy (</a:t>
            </a:r>
            <a:r>
              <a:rPr lang="fr-FR" sz="2000" dirty="0" smtClean="0">
                <a:ea typeface="Calibri"/>
                <a:cs typeface="Times New Roman"/>
              </a:rPr>
              <a:t>2006) </a:t>
            </a:r>
            <a:r>
              <a:rPr lang="fr-FR" sz="2000" dirty="0">
                <a:ea typeface="Calibri"/>
                <a:cs typeface="Times New Roman"/>
              </a:rPr>
              <a:t>[1959], </a:t>
            </a:r>
            <a:r>
              <a:rPr lang="fr-FR" sz="2000" dirty="0" err="1">
                <a:ea typeface="Calibri"/>
                <a:cs typeface="Times New Roman"/>
              </a:rPr>
              <a:t>dir</a:t>
            </a:r>
            <a:r>
              <a:rPr lang="fr-FR" sz="2000" dirty="0">
                <a:ea typeface="Calibri"/>
                <a:cs typeface="Times New Roman"/>
              </a:rPr>
              <a:t>., « Le détournement comme négation et comme prélude », in </a:t>
            </a:r>
            <a:r>
              <a:rPr lang="fr-FR" sz="2000" i="1" dirty="0">
                <a:ea typeface="Calibri"/>
                <a:cs typeface="Times New Roman"/>
              </a:rPr>
              <a:t>Œuvres</a:t>
            </a:r>
            <a:r>
              <a:rPr lang="fr-FR" sz="2000" dirty="0">
                <a:ea typeface="Calibri"/>
                <a:cs typeface="Times New Roman"/>
              </a:rPr>
              <a:t>, édité par </a:t>
            </a:r>
            <a:r>
              <a:rPr lang="fr-FR" sz="2000" b="1" dirty="0">
                <a:ea typeface="Calibri"/>
                <a:cs typeface="Times New Roman"/>
              </a:rPr>
              <a:t>Rançon</a:t>
            </a:r>
            <a:r>
              <a:rPr lang="fr-FR" sz="2000" dirty="0">
                <a:ea typeface="Calibri"/>
                <a:cs typeface="Times New Roman"/>
              </a:rPr>
              <a:t> Jean-Louis, Paris, Gallimard, pp. 989-990 [en ligne]. </a:t>
            </a:r>
            <a:r>
              <a:rPr lang="fr-BE" sz="2000" dirty="0">
                <a:ea typeface="Calibri"/>
                <a:cs typeface="Times New Roman"/>
              </a:rPr>
              <a:t>URL : </a:t>
            </a:r>
            <a:r>
              <a:rPr lang="fr-BE" sz="2000" u="sng" dirty="0">
                <a:solidFill>
                  <a:srgbClr val="0000FF"/>
                </a:solidFill>
                <a:ea typeface="Calibri"/>
                <a:cs typeface="Times New Roman"/>
                <a:hlinkClick r:id="rId4"/>
              </a:rPr>
              <a:t>http://www.mai68.org/textes/IS_Revue-Internationale-Situationniste/IS/i-situationniste.blogspot.com/2007/04/le-detournement-comme-negation-et-comme.html</a:t>
            </a:r>
            <a:endParaRPr lang="fr-BE" sz="2000" b="1" dirty="0" smtClean="0"/>
          </a:p>
          <a:p>
            <a:pPr marL="95250" indent="0" algn="just" defTabSz="901700">
              <a:spcAft>
                <a:spcPts val="1000"/>
              </a:spcAft>
              <a:buNone/>
            </a:pPr>
            <a:r>
              <a:rPr lang="en-US" sz="2000" b="1" dirty="0" err="1"/>
              <a:t>Genette</a:t>
            </a:r>
            <a:r>
              <a:rPr lang="en-US" sz="2000" b="1" dirty="0"/>
              <a:t> </a:t>
            </a:r>
            <a:r>
              <a:rPr lang="en-US" sz="2000" dirty="0" smtClean="0"/>
              <a:t>Gérard </a:t>
            </a:r>
            <a:r>
              <a:rPr lang="en-US" sz="2000" dirty="0"/>
              <a:t>(1982), </a:t>
            </a:r>
            <a:r>
              <a:rPr lang="en-US" sz="2000" i="1" dirty="0" err="1"/>
              <a:t>Palimpsestes</a:t>
            </a:r>
            <a:r>
              <a:rPr lang="en-US" sz="2000" i="1" dirty="0"/>
              <a:t>. </a:t>
            </a:r>
            <a:r>
              <a:rPr lang="fr-BE" sz="2000" i="1" dirty="0"/>
              <a:t>La littérature au second degré</a:t>
            </a:r>
            <a:r>
              <a:rPr lang="fr-BE" sz="2000" dirty="0"/>
              <a:t>, Paris, Seuil</a:t>
            </a:r>
            <a:endParaRPr lang="en-US" sz="2000" b="1" dirty="0"/>
          </a:p>
          <a:p>
            <a:pPr marL="95250" indent="0" algn="just" defTabSz="901700">
              <a:spcAft>
                <a:spcPts val="1000"/>
              </a:spcAft>
              <a:buNone/>
            </a:pPr>
            <a:r>
              <a:rPr lang="fr-BE" sz="2000" b="1" dirty="0"/>
              <a:t>Sangsue</a:t>
            </a:r>
            <a:r>
              <a:rPr lang="fr-BE" sz="2000" dirty="0"/>
              <a:t> Daniel (1994), </a:t>
            </a:r>
            <a:r>
              <a:rPr lang="fr-BE" sz="2000" i="1" dirty="0"/>
              <a:t>La Parodie</a:t>
            </a:r>
            <a:r>
              <a:rPr lang="fr-BE" sz="2000" dirty="0"/>
              <a:t>, Paris, Hachette </a:t>
            </a:r>
            <a:r>
              <a:rPr lang="fr-BE" sz="2000" dirty="0" smtClean="0"/>
              <a:t>Supérieur</a:t>
            </a:r>
            <a:endParaRPr lang="fr-BE" sz="2000" b="1" dirty="0" smtClean="0"/>
          </a:p>
          <a:p>
            <a:pPr marL="95250" indent="0" algn="just" defTabSz="901700">
              <a:spcBef>
                <a:spcPts val="500"/>
              </a:spcBef>
              <a:spcAft>
                <a:spcPts val="1000"/>
              </a:spcAft>
              <a:buNone/>
            </a:pPr>
            <a:r>
              <a:rPr lang="fr-BE" sz="2000" b="1" dirty="0" err="1" smtClean="0"/>
              <a:t>Abolgassemi</a:t>
            </a:r>
            <a:r>
              <a:rPr lang="fr-BE" sz="2000" b="1" dirty="0" smtClean="0"/>
              <a:t> </a:t>
            </a:r>
            <a:r>
              <a:rPr lang="fr-BE" sz="2000" dirty="0"/>
              <a:t>Maxime (2002), « Parodie et modernité : pour une lecture contextuelle du texte parodique », sur </a:t>
            </a:r>
            <a:r>
              <a:rPr lang="fr-BE" sz="2000" i="1" dirty="0"/>
              <a:t>Fabula. Atelier de théorie littéraire</a:t>
            </a:r>
            <a:r>
              <a:rPr lang="fr-BE" sz="2000" dirty="0"/>
              <a:t>. URL : </a:t>
            </a:r>
            <a:r>
              <a:rPr lang="fr-BE" sz="2000" u="sng" dirty="0">
                <a:hlinkClick r:id="rId5"/>
              </a:rPr>
              <a:t>http://</a:t>
            </a:r>
            <a:r>
              <a:rPr lang="fr-BE" sz="2000" u="sng" dirty="0" smtClean="0">
                <a:hlinkClick r:id="rId5"/>
              </a:rPr>
              <a:t>www.fabula.org/atelier.php?Parodie_et_modernit%26eacute%3B%3A_pour_une_lecture_contextuelle_du_texte_parodique</a:t>
            </a:r>
            <a:endParaRPr lang="fr-BE" sz="2000" u="sng" dirty="0" smtClean="0"/>
          </a:p>
          <a:p>
            <a:pPr marL="95250" indent="0" algn="just" defTabSz="901700">
              <a:spcBef>
                <a:spcPts val="500"/>
              </a:spcBef>
              <a:spcAft>
                <a:spcPts val="1000"/>
              </a:spcAft>
              <a:buNone/>
            </a:pPr>
            <a:r>
              <a:rPr lang="fr-BE" sz="2000" b="1" dirty="0"/>
              <a:t>Dupont</a:t>
            </a:r>
            <a:r>
              <a:rPr lang="fr-BE" sz="2000" dirty="0"/>
              <a:t> </a:t>
            </a:r>
            <a:r>
              <a:rPr lang="fr-BE" sz="2000" dirty="0" smtClean="0"/>
              <a:t>Nathalie </a:t>
            </a:r>
            <a:r>
              <a:rPr lang="fr-BE" sz="2000" dirty="0"/>
              <a:t>et </a:t>
            </a:r>
            <a:r>
              <a:rPr lang="fr-BE" sz="2000" b="1" dirty="0"/>
              <a:t>Trudel</a:t>
            </a:r>
            <a:r>
              <a:rPr lang="fr-BE" sz="2000" dirty="0"/>
              <a:t> </a:t>
            </a:r>
            <a:r>
              <a:rPr lang="fr-BE" sz="2000" dirty="0" smtClean="0"/>
              <a:t>Éric </a:t>
            </a:r>
            <a:r>
              <a:rPr lang="fr-BE" sz="2000" dirty="0"/>
              <a:t>(2012), </a:t>
            </a:r>
            <a:r>
              <a:rPr lang="fr-BE" sz="2000" dirty="0" err="1"/>
              <a:t>dirs</a:t>
            </a:r>
            <a:r>
              <a:rPr lang="fr-BE" sz="2000" dirty="0"/>
              <a:t>., </a:t>
            </a:r>
            <a:r>
              <a:rPr lang="fr-BE" sz="2000" i="1" dirty="0"/>
              <a:t>« Tout peut servir ». Pratiques et enjeux du détournement dans le discours littéraire des XXe et XXIe siècles</a:t>
            </a:r>
            <a:r>
              <a:rPr lang="fr-BE" sz="2000" dirty="0"/>
              <a:t>, Québec, Presses de l’Université du </a:t>
            </a:r>
            <a:r>
              <a:rPr lang="fr-BE" sz="2000" dirty="0" smtClean="0"/>
              <a:t>Québec</a:t>
            </a:r>
            <a:endParaRPr lang="fr-BE" sz="2000" dirty="0"/>
          </a:p>
        </p:txBody>
      </p:sp>
      <p:sp>
        <p:nvSpPr>
          <p:cNvPr id="5" name="Titre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80973" y="260648"/>
            <a:ext cx="8568952" cy="72008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 smtClean="0"/>
              <a:t>Bibliographie</a:t>
            </a:r>
            <a:endParaRPr lang="fr-FR" sz="3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02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06773" y="1340768"/>
            <a:ext cx="8530454" cy="5328592"/>
          </a:xfrm>
        </p:spPr>
        <p:txBody>
          <a:bodyPr>
            <a:noAutofit/>
          </a:bodyPr>
          <a:lstStyle/>
          <a:p>
            <a:pPr marL="95250" indent="0" algn="just" defTabSz="901700">
              <a:spcBef>
                <a:spcPts val="500"/>
              </a:spcBef>
              <a:spcAft>
                <a:spcPts val="600"/>
              </a:spcAft>
              <a:buNone/>
            </a:pPr>
            <a:r>
              <a:rPr lang="fr-BE" sz="2000" b="1" dirty="0" err="1"/>
              <a:t>Azuma</a:t>
            </a:r>
            <a:r>
              <a:rPr lang="fr-BE" sz="2000" b="1" dirty="0"/>
              <a:t> </a:t>
            </a:r>
            <a:r>
              <a:rPr lang="fr-BE" sz="2000" dirty="0" err="1" smtClean="0"/>
              <a:t>Hiroki</a:t>
            </a:r>
            <a:r>
              <a:rPr lang="fr-BE" sz="2000" dirty="0" smtClean="0"/>
              <a:t> </a:t>
            </a:r>
            <a:r>
              <a:rPr lang="fr-BE" sz="2000" dirty="0"/>
              <a:t>(2008), </a:t>
            </a:r>
            <a:r>
              <a:rPr lang="fr-BE" sz="2000" i="1" dirty="0"/>
              <a:t>Génération </a:t>
            </a:r>
            <a:r>
              <a:rPr lang="fr-BE" sz="2000" i="1" dirty="0" err="1"/>
              <a:t>Otaku</a:t>
            </a:r>
            <a:r>
              <a:rPr lang="fr-BE" sz="2000" i="1" dirty="0"/>
              <a:t>. Les enfants de la postmodernité</a:t>
            </a:r>
            <a:r>
              <a:rPr lang="fr-BE" sz="2000" dirty="0"/>
              <a:t>, Paris, Hachette </a:t>
            </a:r>
            <a:r>
              <a:rPr lang="fr-BE" sz="2000" dirty="0" smtClean="0"/>
              <a:t>Littératures</a:t>
            </a:r>
            <a:endParaRPr lang="fr-BE" sz="2000" b="1" dirty="0" smtClean="0"/>
          </a:p>
          <a:p>
            <a:pPr marL="95250" indent="0" algn="just" defTabSz="901700">
              <a:spcBef>
                <a:spcPts val="500"/>
              </a:spcBef>
              <a:spcAft>
                <a:spcPts val="600"/>
              </a:spcAft>
              <a:buNone/>
            </a:pPr>
            <a:r>
              <a:rPr lang="fr-BE" sz="2000" b="1" dirty="0" err="1" smtClean="0"/>
              <a:t>Triclot</a:t>
            </a:r>
            <a:r>
              <a:rPr lang="fr-BE" sz="2000" dirty="0" smtClean="0"/>
              <a:t> </a:t>
            </a:r>
            <a:r>
              <a:rPr lang="fr-BE" sz="2000" dirty="0"/>
              <a:t>Mathieu (2011), </a:t>
            </a:r>
            <a:r>
              <a:rPr lang="fr-BE" sz="2000" i="1" dirty="0"/>
              <a:t>Philosophie des jeux vidéo</a:t>
            </a:r>
            <a:r>
              <a:rPr lang="fr-BE" sz="2000" dirty="0"/>
              <a:t>, Paris, Éditions La </a:t>
            </a:r>
            <a:r>
              <a:rPr lang="fr-BE" sz="2000" dirty="0" smtClean="0"/>
              <a:t>Découverte</a:t>
            </a:r>
            <a:endParaRPr lang="fr-FR" sz="2000" b="1" dirty="0" smtClean="0"/>
          </a:p>
          <a:p>
            <a:pPr marL="95250" indent="0" algn="just" defTabSz="901700">
              <a:spcAft>
                <a:spcPts val="600"/>
              </a:spcAft>
              <a:buNone/>
            </a:pPr>
            <a:r>
              <a:rPr lang="fr-BE" sz="2000" b="1" dirty="0"/>
              <a:t>Henriot</a:t>
            </a:r>
            <a:r>
              <a:rPr lang="fr-BE" sz="2000" dirty="0"/>
              <a:t> Jacques (1969), </a:t>
            </a:r>
            <a:r>
              <a:rPr lang="fr-BE" sz="2000" i="1" dirty="0"/>
              <a:t>Le jeu</a:t>
            </a:r>
            <a:r>
              <a:rPr lang="fr-BE" sz="2000" dirty="0"/>
              <a:t>, Paris, Presses Universitaires de France</a:t>
            </a:r>
          </a:p>
          <a:p>
            <a:pPr marL="95250" indent="0" algn="just" defTabSz="901700">
              <a:spcAft>
                <a:spcPts val="600"/>
              </a:spcAft>
              <a:buNone/>
            </a:pPr>
            <a:r>
              <a:rPr lang="fr-BE" sz="2000" b="1" dirty="0" err="1" smtClean="0"/>
              <a:t>Genvo</a:t>
            </a:r>
            <a:r>
              <a:rPr lang="fr-BE" sz="2000" dirty="0" smtClean="0"/>
              <a:t> </a:t>
            </a:r>
            <a:r>
              <a:rPr lang="fr-BE" sz="2000" dirty="0"/>
              <a:t>Sébastien (2008), « Comprendre les différentes formes de </a:t>
            </a:r>
            <a:r>
              <a:rPr lang="fr-FR" sz="2000" dirty="0"/>
              <a:t>“</a:t>
            </a:r>
            <a:r>
              <a:rPr lang="fr-BE" sz="2000" dirty="0"/>
              <a:t>faire soi-même</a:t>
            </a:r>
            <a:r>
              <a:rPr lang="fr-FR" sz="2000" dirty="0"/>
              <a:t>”</a:t>
            </a:r>
            <a:r>
              <a:rPr lang="fr-BE" sz="2000" dirty="0"/>
              <a:t> dans les jeux vidéo », Communication au colloque </a:t>
            </a:r>
            <a:r>
              <a:rPr lang="fr-BE" sz="2000" i="1" dirty="0" err="1"/>
              <a:t>Ludovia</a:t>
            </a:r>
            <a:r>
              <a:rPr lang="fr-BE" sz="2000" dirty="0"/>
              <a:t>, Ax-Les-Thermes [en ligne]. </a:t>
            </a:r>
            <a:r>
              <a:rPr lang="en-US" sz="2000" dirty="0"/>
              <a:t>URL : </a:t>
            </a:r>
            <a:r>
              <a:rPr lang="en-US" sz="2000" u="sng" dirty="0">
                <a:hlinkClick r:id="rId4"/>
              </a:rPr>
              <a:t>http://www.ludologique.com/wordpress/wp-content/uploads/2012/03/genvo_s_ludovia_08.pdf </a:t>
            </a:r>
            <a:endParaRPr lang="en-US" sz="2000" u="sng" dirty="0" smtClean="0"/>
          </a:p>
          <a:p>
            <a:pPr marL="95250" indent="0" algn="just" defTabSz="901700">
              <a:spcAft>
                <a:spcPts val="600"/>
              </a:spcAft>
              <a:buNone/>
            </a:pPr>
            <a:r>
              <a:rPr lang="fr-FR" sz="2000" b="1" dirty="0"/>
              <a:t>Eco</a:t>
            </a:r>
            <a:r>
              <a:rPr lang="fr-FR" sz="2000" dirty="0"/>
              <a:t> Umberto (1985) [</a:t>
            </a:r>
            <a:r>
              <a:rPr lang="fr-BE" sz="2000" dirty="0"/>
              <a:t>1979</a:t>
            </a:r>
            <a:r>
              <a:rPr lang="fr-FR" sz="2000" dirty="0"/>
              <a:t>], </a:t>
            </a:r>
            <a:r>
              <a:rPr lang="fr-FR" sz="2000" b="1" dirty="0" err="1"/>
              <a:t>Bouzaher</a:t>
            </a:r>
            <a:r>
              <a:rPr lang="fr-FR" sz="2000" dirty="0"/>
              <a:t> </a:t>
            </a:r>
            <a:r>
              <a:rPr lang="fr-FR" sz="2000" dirty="0" err="1"/>
              <a:t>Myriem</a:t>
            </a:r>
            <a:r>
              <a:rPr lang="fr-FR" sz="2000" dirty="0"/>
              <a:t>, trad.,</a:t>
            </a:r>
            <a:r>
              <a:rPr lang="fr-FR" sz="2000" i="1" dirty="0"/>
              <a:t> </a:t>
            </a:r>
            <a:r>
              <a:rPr lang="fr-BE" sz="2000" i="1" dirty="0" err="1"/>
              <a:t>Lector</a:t>
            </a:r>
            <a:r>
              <a:rPr lang="fr-BE" sz="2000" i="1" dirty="0"/>
              <a:t> in fabula : le rôle du lecteur ou la Coopération interprétative dans les textes</a:t>
            </a:r>
            <a:r>
              <a:rPr lang="fr-BE" sz="2000" dirty="0"/>
              <a:t>, Paris, Librairie Générale Française</a:t>
            </a:r>
            <a:endParaRPr lang="fr-BE" sz="2000" b="1" dirty="0"/>
          </a:p>
          <a:p>
            <a:pPr marL="95250" indent="0" algn="just" defTabSz="901700">
              <a:spcAft>
                <a:spcPts val="600"/>
              </a:spcAft>
              <a:buNone/>
            </a:pPr>
            <a:r>
              <a:rPr lang="fr-BE" sz="2000" b="1" dirty="0" smtClean="0"/>
              <a:t>Groupe </a:t>
            </a:r>
            <a:r>
              <a:rPr lang="fr-BE" sz="2000" b="1" dirty="0"/>
              <a:t>µ</a:t>
            </a:r>
            <a:r>
              <a:rPr lang="fr-BE" sz="2000" dirty="0"/>
              <a:t> (1982), </a:t>
            </a:r>
            <a:r>
              <a:rPr lang="fr-BE" sz="2000" i="1" dirty="0"/>
              <a:t>Rhétorique générale</a:t>
            </a:r>
            <a:r>
              <a:rPr lang="fr-BE" sz="2000" dirty="0"/>
              <a:t>, Paris, </a:t>
            </a:r>
            <a:r>
              <a:rPr lang="fr-BE" sz="2000" dirty="0" smtClean="0"/>
              <a:t>Seuil</a:t>
            </a:r>
          </a:p>
          <a:p>
            <a:pPr marL="95250" indent="0" algn="just" defTabSz="901700">
              <a:spcAft>
                <a:spcPts val="600"/>
              </a:spcAft>
              <a:buNone/>
            </a:pPr>
            <a:r>
              <a:rPr lang="fr-BE" sz="2000" b="1" dirty="0"/>
              <a:t>Charles</a:t>
            </a:r>
            <a:r>
              <a:rPr lang="fr-BE" sz="2000" dirty="0"/>
              <a:t> Michel (1977), </a:t>
            </a:r>
            <a:r>
              <a:rPr lang="fr-BE" sz="2000" i="1" dirty="0"/>
              <a:t>Rhétorique de la lecture</a:t>
            </a:r>
            <a:r>
              <a:rPr lang="fr-BE" sz="2000" dirty="0"/>
              <a:t>, Paris, Seuil</a:t>
            </a:r>
            <a:endParaRPr lang="fr-BE" sz="2000" b="1" dirty="0" smtClean="0"/>
          </a:p>
        </p:txBody>
      </p:sp>
      <p:sp>
        <p:nvSpPr>
          <p:cNvPr id="5" name="Titre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80973" y="260648"/>
            <a:ext cx="8568952" cy="72008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 smtClean="0"/>
              <a:t>Bibliographie</a:t>
            </a:r>
            <a:endParaRPr lang="fr-FR" sz="3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066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5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87524" y="172943"/>
            <a:ext cx="8568952" cy="73577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 smtClean="0"/>
              <a:t>1. Le </a:t>
            </a:r>
            <a:r>
              <a:rPr lang="fr-FR" sz="3200" b="1" dirty="0"/>
              <a:t>détournement : </a:t>
            </a:r>
            <a:r>
              <a:rPr lang="fr-FR" sz="3200" b="1" dirty="0" smtClean="0"/>
              <a:t>quelle définition ?</a:t>
            </a:r>
            <a:endParaRPr lang="fr-FR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2969" l="859" r="100000">
                        <a14:foregroundMark x1="58359" y1="56250" x2="58359" y2="56250"/>
                        <a14:foregroundMark x1="56172" y1="54785" x2="56172" y2="54785"/>
                        <a14:foregroundMark x1="53672" y1="56250" x2="53672" y2="56250"/>
                        <a14:foregroundMark x1="53047" y1="62598" x2="53047" y2="62598"/>
                        <a14:foregroundMark x1="50156" y1="66504" x2="50156" y2="66504"/>
                        <a14:foregroundMark x1="51328" y1="70410" x2="51328" y2="70410"/>
                        <a14:foregroundMark x1="48828" y1="66504" x2="48828" y2="66504"/>
                        <a14:foregroundMark x1="47656" y1="65820" x2="47656" y2="65820"/>
                        <a14:foregroundMark x1="47422" y1="58008" x2="46484" y2="62598"/>
                        <a14:foregroundMark x1="47422" y1="66309" x2="46250" y2="62109"/>
                        <a14:foregroundMark x1="59141" y1="57227" x2="59141" y2="57227"/>
                        <a14:foregroundMark x1="10469" y1="72559" x2="14531" y2="67773"/>
                        <a14:foregroundMark x1="11250" y1="78711" x2="15078" y2="81152"/>
                        <a14:foregroundMark x1="19766" y1="75977" x2="19766" y2="75977"/>
                        <a14:foregroundMark x1="19375" y1="72070" x2="19375" y2="72070"/>
                        <a14:foregroundMark x1="21563" y1="70605" x2="21563" y2="70605"/>
                        <a14:foregroundMark x1="10625" y1="78711" x2="8125" y2="80664"/>
                        <a14:foregroundMark x1="9453" y1="73047" x2="10078" y2="74512"/>
                        <a14:foregroundMark x1="36172" y1="67285" x2="36172" y2="67285"/>
                        <a14:foregroundMark x1="34219" y1="61621" x2="37656" y2="62402"/>
                        <a14:foregroundMark x1="37500" y1="62598" x2="38438" y2="68457"/>
                        <a14:foregroundMark x1="38281" y1="70117" x2="35156" y2="72363"/>
                        <a14:foregroundMark x1="22344" y1="59180" x2="2422" y2="69238"/>
                        <a14:foregroundMark x1="2422" y1="69238" x2="2031" y2="91797"/>
                        <a14:foregroundMark x1="90078" y1="63574" x2="99844" y2="63867"/>
                        <a14:foregroundMark x1="99453" y1="64063" x2="99609" y2="92090"/>
                        <a14:foregroundMark x1="99453" y1="91797" x2="859" y2="92578"/>
                        <a14:foregroundMark x1="43750" y1="82129" x2="43750" y2="82129"/>
                        <a14:foregroundMark x1="37891" y1="79199" x2="56953" y2="76270"/>
                        <a14:foregroundMark x1="35156" y1="85059" x2="61250" y2="86426"/>
                        <a14:foregroundMark x1="55391" y1="83301" x2="59141" y2="83594"/>
                        <a14:foregroundMark x1="75234" y1="85547" x2="99219" y2="80371"/>
                        <a14:foregroundMark x1="75469" y1="81152" x2="86953" y2="77734"/>
                        <a14:foregroundMark x1="78359" y1="83301" x2="84219" y2="82129"/>
                        <a14:foregroundMark x1="88672" y1="80176" x2="95703" y2="78223"/>
                        <a14:backgroundMark x1="2813" y1="66504" x2="2813" y2="66504"/>
                        <a14:backgroundMark x1="97266" y1="45801" x2="97266" y2="45801"/>
                        <a14:backgroundMark x1="40234" y1="56543" x2="40234" y2="56543"/>
                        <a14:backgroundMark x1="33047" y1="59668" x2="45703" y2="60156"/>
                        <a14:backgroundMark x1="88672" y1="48730" x2="88672" y2="48730"/>
                        <a14:backgroundMark x1="89688" y1="57227" x2="89688" y2="57227"/>
                        <a14:backgroundMark x1="95938" y1="41406" x2="94766" y2="62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73"/>
          <a:stretch/>
        </p:blipFill>
        <p:spPr>
          <a:xfrm>
            <a:off x="3954682" y="3044226"/>
            <a:ext cx="5191514" cy="3813774"/>
          </a:xfrm>
          <a:prstGeom prst="rect">
            <a:avLst/>
          </a:prstGeom>
        </p:spPr>
      </p:pic>
      <p:sp>
        <p:nvSpPr>
          <p:cNvPr id="7" name="ZoneTexte 6"/>
          <p:cNvSpPr txBox="1"/>
          <p:nvPr>
            <p:custDataLst>
              <p:tags r:id="rId3"/>
            </p:custDataLst>
          </p:nvPr>
        </p:nvSpPr>
        <p:spPr>
          <a:xfrm>
            <a:off x="257628" y="982063"/>
            <a:ext cx="799288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600" dirty="0" smtClean="0">
                <a:latin typeface="Calibri" panose="020F0502020204030204" pitchFamily="34" charset="0"/>
              </a:rPr>
              <a:t>Une notion </a:t>
            </a:r>
            <a:r>
              <a:rPr lang="fr-BE" sz="2600" b="1" dirty="0" smtClean="0">
                <a:latin typeface="Calibri" panose="020F0502020204030204" pitchFamily="34" charset="0"/>
              </a:rPr>
              <a:t>protéiforme</a:t>
            </a:r>
            <a:r>
              <a:rPr lang="fr-BE" sz="2600" dirty="0" smtClean="0">
                <a:latin typeface="Calibri" panose="020F0502020204030204" pitchFamily="34" charset="0"/>
              </a:rPr>
              <a:t> :</a:t>
            </a:r>
            <a:endParaRPr lang="fr-BE" sz="2600" b="1" dirty="0" smtClean="0">
              <a:latin typeface="Calibri" panose="020F0502020204030204" pitchFamily="34" charset="0"/>
            </a:endParaRPr>
          </a:p>
          <a:p>
            <a:endParaRPr lang="fr-BE" sz="1100" dirty="0" smtClean="0">
              <a:latin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fr-BE" sz="2400" b="1" u="sng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Détournement :</a:t>
            </a:r>
            <a:r>
              <a:rPr lang="fr-BE" sz="240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fr-BE" sz="2400" dirty="0" smtClean="0">
                <a:latin typeface="Calibri"/>
                <a:ea typeface="Calibri"/>
                <a:cs typeface="Times New Roman"/>
              </a:rPr>
              <a:t>« le </a:t>
            </a:r>
            <a:r>
              <a:rPr lang="fr-BE" sz="2400" b="1" dirty="0" smtClean="0">
                <a:latin typeface="Calibri"/>
                <a:ea typeface="Calibri"/>
                <a:cs typeface="Times New Roman"/>
              </a:rPr>
              <a:t>réemploi</a:t>
            </a:r>
            <a:r>
              <a:rPr lang="fr-BE" sz="2400" dirty="0" smtClean="0">
                <a:latin typeface="Calibri"/>
                <a:ea typeface="Calibri"/>
                <a:cs typeface="Times New Roman"/>
              </a:rPr>
              <a:t> dans une nouvelle unité </a:t>
            </a:r>
            <a:r>
              <a:rPr lang="fr-BE" sz="2400" b="1" dirty="0" smtClean="0">
                <a:latin typeface="Calibri"/>
                <a:ea typeface="Calibri"/>
                <a:cs typeface="Times New Roman"/>
              </a:rPr>
              <a:t>d’éléments artistiques </a:t>
            </a:r>
            <a:r>
              <a:rPr lang="fr-BE" sz="2400" dirty="0" smtClean="0">
                <a:latin typeface="Calibri"/>
                <a:ea typeface="Calibri"/>
                <a:cs typeface="Times New Roman"/>
              </a:rPr>
              <a:t>préexistants » (</a:t>
            </a:r>
            <a:r>
              <a:rPr lang="fr-BE" sz="2400" dirty="0" err="1" smtClean="0">
                <a:latin typeface="Calibri"/>
                <a:ea typeface="Calibri"/>
                <a:cs typeface="Times New Roman"/>
              </a:rPr>
              <a:t>Debord</a:t>
            </a:r>
            <a:r>
              <a:rPr lang="fr-BE" sz="2400" dirty="0" smtClean="0">
                <a:latin typeface="Calibri"/>
                <a:ea typeface="Calibri"/>
                <a:cs typeface="Times New Roman"/>
              </a:rPr>
              <a:t>, 1959)</a:t>
            </a:r>
            <a:endParaRPr lang="fr-BE" sz="2400" b="1" u="sng" dirty="0" smtClean="0">
              <a:latin typeface="Calibri"/>
              <a:ea typeface="Calibri"/>
              <a:cs typeface="Times New Roman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fr-BE" sz="2400" b="1" u="sng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Hypertexte :</a:t>
            </a:r>
            <a:r>
              <a:rPr lang="fr-BE" sz="2400" b="1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fr-FR" sz="2400" dirty="0" smtClean="0">
                <a:latin typeface="Calibri"/>
                <a:ea typeface="Calibri"/>
                <a:cs typeface="Times New Roman"/>
              </a:rPr>
              <a:t>« […] </a:t>
            </a:r>
            <a:r>
              <a:rPr lang="fr-FR" sz="2400" dirty="0">
                <a:latin typeface="Calibri"/>
                <a:ea typeface="Calibri"/>
                <a:cs typeface="Times New Roman"/>
              </a:rPr>
              <a:t>tout texte </a:t>
            </a:r>
            <a:r>
              <a:rPr lang="fr-FR" sz="2400" b="1" dirty="0">
                <a:latin typeface="Calibri"/>
                <a:ea typeface="Calibri"/>
                <a:cs typeface="Times New Roman"/>
              </a:rPr>
              <a:t>dérivé d’un texte antérieur </a:t>
            </a:r>
            <a:r>
              <a:rPr lang="fr-FR" sz="2400" dirty="0">
                <a:latin typeface="Calibri"/>
                <a:ea typeface="Calibri"/>
                <a:cs typeface="Times New Roman"/>
              </a:rPr>
              <a:t>par </a:t>
            </a:r>
            <a:r>
              <a:rPr lang="fr-FR" sz="2400" b="1" dirty="0">
                <a:latin typeface="Calibri"/>
                <a:ea typeface="Calibri"/>
                <a:cs typeface="Times New Roman"/>
              </a:rPr>
              <a:t>transformation</a:t>
            </a:r>
            <a:r>
              <a:rPr lang="fr-FR" sz="2400" dirty="0">
                <a:latin typeface="Calibri"/>
                <a:ea typeface="Calibri"/>
                <a:cs typeface="Times New Roman"/>
              </a:rPr>
              <a:t> simple (nous dirons désormais </a:t>
            </a:r>
            <a:r>
              <a:rPr lang="fr-FR" sz="2400" i="1" dirty="0">
                <a:latin typeface="Calibri"/>
                <a:ea typeface="Calibri"/>
                <a:cs typeface="Times New Roman"/>
              </a:rPr>
              <a:t>transformation</a:t>
            </a:r>
            <a:r>
              <a:rPr lang="fr-FR" sz="2400" dirty="0">
                <a:latin typeface="Calibri"/>
                <a:ea typeface="Calibri"/>
                <a:cs typeface="Times New Roman"/>
              </a:rPr>
              <a:t> tout court) ou par transformation indirecte : nous dirons </a:t>
            </a:r>
            <a:r>
              <a:rPr lang="fr-FR" sz="2400" i="1" dirty="0" smtClean="0">
                <a:latin typeface="Calibri"/>
                <a:ea typeface="Calibri"/>
                <a:cs typeface="Times New Roman"/>
              </a:rPr>
              <a:t>imitation</a:t>
            </a:r>
            <a:r>
              <a:rPr lang="fr-FR" sz="2400" dirty="0" smtClean="0">
                <a:latin typeface="Calibri"/>
                <a:ea typeface="Calibri"/>
                <a:cs typeface="Times New Roman"/>
              </a:rPr>
              <a:t> » </a:t>
            </a:r>
            <a:br>
              <a:rPr lang="fr-FR" sz="2400" dirty="0" smtClean="0">
                <a:latin typeface="Calibri"/>
                <a:ea typeface="Calibri"/>
                <a:cs typeface="Times New Roman"/>
              </a:rPr>
            </a:br>
            <a:r>
              <a:rPr lang="fr-FR" sz="2400" dirty="0" smtClean="0">
                <a:latin typeface="Calibri"/>
                <a:ea typeface="Calibri"/>
                <a:cs typeface="Times New Roman"/>
              </a:rPr>
              <a:t>(</a:t>
            </a:r>
            <a:r>
              <a:rPr lang="fr-FR" sz="2400" dirty="0">
                <a:latin typeface="Calibri"/>
                <a:ea typeface="Calibri"/>
                <a:cs typeface="Times New Roman"/>
              </a:rPr>
              <a:t>Genette, 1982 : 16</a:t>
            </a:r>
            <a:r>
              <a:rPr lang="fr-FR" sz="2400" dirty="0" smtClean="0">
                <a:latin typeface="Calibri"/>
                <a:ea typeface="Calibri"/>
                <a:cs typeface="Times New Roman"/>
              </a:rPr>
              <a:t>)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fr-BE" sz="2400" b="1" u="sng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Parodie :</a:t>
            </a:r>
            <a:r>
              <a:rPr lang="fr-BE" sz="24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fr-FR" sz="2400" dirty="0" smtClean="0">
                <a:latin typeface="Calibri"/>
                <a:ea typeface="Calibri"/>
                <a:cs typeface="Times New Roman"/>
              </a:rPr>
              <a:t>« </a:t>
            </a:r>
            <a:r>
              <a:rPr lang="fr-FR" sz="2400" b="1" dirty="0" smtClean="0">
                <a:latin typeface="Calibri"/>
                <a:ea typeface="Calibri"/>
                <a:cs typeface="Times New Roman"/>
              </a:rPr>
              <a:t>transformation </a:t>
            </a:r>
            <a:br>
              <a:rPr lang="fr-FR" sz="2400" b="1" dirty="0" smtClean="0">
                <a:latin typeface="Calibri"/>
                <a:ea typeface="Calibri"/>
                <a:cs typeface="Times New Roman"/>
              </a:rPr>
            </a:br>
            <a:r>
              <a:rPr lang="fr-FR" sz="2400" b="1" dirty="0" smtClean="0">
                <a:latin typeface="Calibri"/>
                <a:ea typeface="Calibri"/>
                <a:cs typeface="Times New Roman"/>
              </a:rPr>
              <a:t>ludique</a:t>
            </a:r>
            <a:r>
              <a:rPr lang="fr-FR" sz="2400" dirty="0" smtClean="0">
                <a:latin typeface="Calibri"/>
                <a:ea typeface="Calibri"/>
                <a:cs typeface="Times New Roman"/>
              </a:rPr>
              <a:t>, comique ou satirique </a:t>
            </a:r>
            <a:br>
              <a:rPr lang="fr-FR" sz="2400" dirty="0" smtClean="0">
                <a:latin typeface="Calibri"/>
                <a:ea typeface="Calibri"/>
                <a:cs typeface="Times New Roman"/>
              </a:rPr>
            </a:br>
            <a:r>
              <a:rPr lang="fr-FR" sz="2400" dirty="0" smtClean="0">
                <a:latin typeface="Calibri"/>
                <a:ea typeface="Calibri"/>
                <a:cs typeface="Times New Roman"/>
              </a:rPr>
              <a:t>d’un texte singulier » </a:t>
            </a:r>
            <a:br>
              <a:rPr lang="fr-FR" sz="2400" dirty="0" smtClean="0">
                <a:latin typeface="Calibri"/>
                <a:ea typeface="Calibri"/>
                <a:cs typeface="Times New Roman"/>
              </a:rPr>
            </a:br>
            <a:r>
              <a:rPr lang="fr-FR" sz="2400" dirty="0" smtClean="0">
                <a:latin typeface="Calibri"/>
                <a:ea typeface="Calibri"/>
                <a:cs typeface="Times New Roman"/>
              </a:rPr>
              <a:t>(Sangsue, 1994 : 73)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fr-BE" sz="2400" b="1" u="sng" dirty="0" smtClean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Réécriture</a:t>
            </a:r>
            <a:endParaRPr lang="fr-BE" sz="2400" dirty="0">
              <a:solidFill>
                <a:schemeClr val="accent2">
                  <a:lumMod val="75000"/>
                </a:schemeClr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777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2969" l="859" r="100000">
                        <a14:foregroundMark x1="58359" y1="56250" x2="58359" y2="56250"/>
                        <a14:foregroundMark x1="56172" y1="54785" x2="56172" y2="54785"/>
                        <a14:foregroundMark x1="53672" y1="56250" x2="53672" y2="56250"/>
                        <a14:foregroundMark x1="53047" y1="62598" x2="53047" y2="62598"/>
                        <a14:foregroundMark x1="50156" y1="66504" x2="50156" y2="66504"/>
                        <a14:foregroundMark x1="51328" y1="70410" x2="51328" y2="70410"/>
                        <a14:foregroundMark x1="48828" y1="66504" x2="48828" y2="66504"/>
                        <a14:foregroundMark x1="47656" y1="65820" x2="47656" y2="65820"/>
                        <a14:foregroundMark x1="47422" y1="58008" x2="46484" y2="62598"/>
                        <a14:foregroundMark x1="47422" y1="66309" x2="46250" y2="62109"/>
                        <a14:foregroundMark x1="59141" y1="57227" x2="59141" y2="57227"/>
                        <a14:foregroundMark x1="10469" y1="72559" x2="14531" y2="67773"/>
                        <a14:foregroundMark x1="11250" y1="78711" x2="15078" y2="81152"/>
                        <a14:foregroundMark x1="19766" y1="75977" x2="19766" y2="75977"/>
                        <a14:foregroundMark x1="19375" y1="72070" x2="19375" y2="72070"/>
                        <a14:foregroundMark x1="21563" y1="70605" x2="21563" y2="70605"/>
                        <a14:foregroundMark x1="10625" y1="78711" x2="8125" y2="80664"/>
                        <a14:foregroundMark x1="9453" y1="73047" x2="10078" y2="74512"/>
                        <a14:foregroundMark x1="36172" y1="67285" x2="36172" y2="67285"/>
                        <a14:foregroundMark x1="34219" y1="61621" x2="37656" y2="62402"/>
                        <a14:foregroundMark x1="37500" y1="62598" x2="38438" y2="68457"/>
                        <a14:foregroundMark x1="38281" y1="70117" x2="35156" y2="72363"/>
                        <a14:foregroundMark x1="22344" y1="59180" x2="2422" y2="69238"/>
                        <a14:foregroundMark x1="2422" y1="69238" x2="2031" y2="91797"/>
                        <a14:foregroundMark x1="90078" y1="63574" x2="99844" y2="63867"/>
                        <a14:foregroundMark x1="99453" y1="64063" x2="99609" y2="92090"/>
                        <a14:foregroundMark x1="99453" y1="91797" x2="859" y2="92578"/>
                        <a14:foregroundMark x1="43750" y1="82129" x2="43750" y2="82129"/>
                        <a14:foregroundMark x1="37891" y1="79199" x2="56953" y2="76270"/>
                        <a14:foregroundMark x1="35156" y1="85059" x2="61250" y2="86426"/>
                        <a14:foregroundMark x1="55391" y1="83301" x2="59141" y2="83594"/>
                        <a14:foregroundMark x1="75234" y1="85547" x2="99219" y2="80371"/>
                        <a14:foregroundMark x1="75469" y1="81152" x2="86953" y2="77734"/>
                        <a14:foregroundMark x1="78359" y1="83301" x2="84219" y2="82129"/>
                        <a14:foregroundMark x1="88672" y1="80176" x2="95703" y2="78223"/>
                        <a14:backgroundMark x1="2813" y1="66504" x2="2813" y2="66504"/>
                        <a14:backgroundMark x1="97266" y1="45801" x2="97266" y2="45801"/>
                        <a14:backgroundMark x1="40234" y1="56543" x2="40234" y2="56543"/>
                        <a14:backgroundMark x1="33047" y1="59668" x2="45703" y2="60156"/>
                        <a14:backgroundMark x1="88672" y1="48730" x2="88672" y2="48730"/>
                        <a14:backgroundMark x1="89688" y1="57227" x2="89688" y2="57227"/>
                        <a14:backgroundMark x1="95938" y1="41406" x2="94766" y2="62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73"/>
          <a:stretch/>
        </p:blipFill>
        <p:spPr>
          <a:xfrm>
            <a:off x="3954682" y="3044226"/>
            <a:ext cx="5191514" cy="3813774"/>
          </a:xfrm>
          <a:prstGeom prst="rect">
            <a:avLst/>
          </a:prstGeom>
        </p:spPr>
      </p:pic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383779" y="1474566"/>
            <a:ext cx="83764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2400"/>
              </a:spcAft>
            </a:pPr>
            <a:r>
              <a:rPr lang="fr-FR" sz="3100" dirty="0">
                <a:ea typeface="Times New Roman"/>
                <a:cs typeface="Times New Roman"/>
              </a:rPr>
              <a:t>• </a:t>
            </a:r>
            <a:r>
              <a:rPr lang="fr-BE" sz="3100" dirty="0" smtClean="0">
                <a:ea typeface="Times New Roman"/>
                <a:cs typeface="Times New Roman"/>
              </a:rPr>
              <a:t>Détournement = </a:t>
            </a:r>
            <a:r>
              <a:rPr lang="fr-BE" sz="3100" dirty="0" smtClean="0"/>
              <a:t>« double </a:t>
            </a:r>
            <a:r>
              <a:rPr lang="fr-BE" sz="3100" dirty="0"/>
              <a:t>mouvement de </a:t>
            </a:r>
            <a:r>
              <a:rPr lang="fr-BE" sz="3100" b="1" dirty="0"/>
              <a:t>reprise</a:t>
            </a:r>
            <a:r>
              <a:rPr lang="fr-BE" sz="3100" dirty="0"/>
              <a:t> et de </a:t>
            </a:r>
            <a:r>
              <a:rPr lang="fr-BE" sz="3100" b="1" dirty="0" smtClean="0"/>
              <a:t>transformation</a:t>
            </a:r>
            <a:r>
              <a:rPr lang="fr-BE" sz="3100" dirty="0" smtClean="0"/>
              <a:t> » d’une œuvre préexistante (Dupont et Trudel, 2012</a:t>
            </a:r>
            <a:r>
              <a:rPr lang="fr-BE" sz="3100" dirty="0"/>
              <a:t> : 5</a:t>
            </a:r>
            <a:r>
              <a:rPr lang="fr-BE" sz="3100" dirty="0" smtClean="0"/>
              <a:t>)</a:t>
            </a:r>
            <a:endParaRPr lang="fr-BE" sz="3100" dirty="0">
              <a:ea typeface="Times New Roman"/>
              <a:cs typeface="Times New Roman"/>
            </a:endParaRPr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126198" y="3429000"/>
            <a:ext cx="5472608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2400"/>
              </a:spcAft>
              <a:buFont typeface="Symbol"/>
              <a:buChar char="Þ"/>
            </a:pPr>
            <a:r>
              <a:rPr lang="fr-BE" sz="3100" dirty="0">
                <a:ea typeface="Times New Roman"/>
                <a:cs typeface="Times New Roman"/>
              </a:rPr>
              <a:t>Englobe toutes les œuvres qui </a:t>
            </a:r>
            <a:r>
              <a:rPr lang="fr-BE" sz="3100" b="1" dirty="0"/>
              <a:t>utilisent le jeu vidéo </a:t>
            </a:r>
            <a:r>
              <a:rPr lang="fr-BE" sz="3100" dirty="0"/>
              <a:t>comme</a:t>
            </a:r>
            <a:r>
              <a:rPr lang="fr-BE" sz="3100" b="1" dirty="0"/>
              <a:t> </a:t>
            </a:r>
            <a:r>
              <a:rPr lang="fr-BE" sz="3100" b="1" i="1" dirty="0"/>
              <a:t>matériau</a:t>
            </a:r>
            <a:r>
              <a:rPr lang="fr-BE" sz="3100" b="1" dirty="0"/>
              <a:t> </a:t>
            </a:r>
            <a:r>
              <a:rPr lang="fr-BE" sz="3100" dirty="0"/>
              <a:t>ou</a:t>
            </a:r>
            <a:r>
              <a:rPr lang="fr-BE" sz="3100" b="1" dirty="0"/>
              <a:t> </a:t>
            </a:r>
            <a:r>
              <a:rPr lang="fr-BE" sz="3100" dirty="0"/>
              <a:t>comme</a:t>
            </a:r>
            <a:r>
              <a:rPr lang="fr-BE" sz="3100" b="1" dirty="0"/>
              <a:t> </a:t>
            </a:r>
            <a:r>
              <a:rPr lang="fr-BE" sz="3100" b="1" i="1" dirty="0"/>
              <a:t>matrice</a:t>
            </a:r>
            <a:endParaRPr lang="fr-BE" sz="3100" dirty="0"/>
          </a:p>
        </p:txBody>
      </p:sp>
      <p:sp>
        <p:nvSpPr>
          <p:cNvPr id="7" name="Titre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87524" y="260648"/>
            <a:ext cx="8568952" cy="80778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 smtClean="0"/>
              <a:t>1. Le </a:t>
            </a:r>
            <a:r>
              <a:rPr lang="fr-FR" sz="3200" b="1" dirty="0"/>
              <a:t>détournement : </a:t>
            </a:r>
            <a:r>
              <a:rPr lang="fr-FR" sz="3200" b="1" dirty="0" smtClean="0"/>
              <a:t>quelle définition ?</a:t>
            </a:r>
            <a:endParaRPr lang="fr-FR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597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2969" l="859" r="100000">
                        <a14:foregroundMark x1="58359" y1="56250" x2="58359" y2="56250"/>
                        <a14:foregroundMark x1="56172" y1="54785" x2="56172" y2="54785"/>
                        <a14:foregroundMark x1="53672" y1="56250" x2="53672" y2="56250"/>
                        <a14:foregroundMark x1="53047" y1="62598" x2="53047" y2="62598"/>
                        <a14:foregroundMark x1="50156" y1="66504" x2="50156" y2="66504"/>
                        <a14:foregroundMark x1="51328" y1="70410" x2="51328" y2="70410"/>
                        <a14:foregroundMark x1="48828" y1="66504" x2="48828" y2="66504"/>
                        <a14:foregroundMark x1="47656" y1="65820" x2="47656" y2="65820"/>
                        <a14:foregroundMark x1="47422" y1="58008" x2="46484" y2="62598"/>
                        <a14:foregroundMark x1="47422" y1="66309" x2="46250" y2="62109"/>
                        <a14:foregroundMark x1="59141" y1="57227" x2="59141" y2="57227"/>
                        <a14:foregroundMark x1="10469" y1="72559" x2="14531" y2="67773"/>
                        <a14:foregroundMark x1="11250" y1="78711" x2="15078" y2="81152"/>
                        <a14:foregroundMark x1="19766" y1="75977" x2="19766" y2="75977"/>
                        <a14:foregroundMark x1="19375" y1="72070" x2="19375" y2="72070"/>
                        <a14:foregroundMark x1="21563" y1="70605" x2="21563" y2="70605"/>
                        <a14:foregroundMark x1="10625" y1="78711" x2="8125" y2="80664"/>
                        <a14:foregroundMark x1="9453" y1="73047" x2="10078" y2="74512"/>
                        <a14:foregroundMark x1="36172" y1="67285" x2="36172" y2="67285"/>
                        <a14:foregroundMark x1="34219" y1="61621" x2="37656" y2="62402"/>
                        <a14:foregroundMark x1="37500" y1="62598" x2="38438" y2="68457"/>
                        <a14:foregroundMark x1="38281" y1="70117" x2="35156" y2="72363"/>
                        <a14:foregroundMark x1="22344" y1="59180" x2="2422" y2="69238"/>
                        <a14:foregroundMark x1="2422" y1="69238" x2="2031" y2="91797"/>
                        <a14:foregroundMark x1="90078" y1="63574" x2="99844" y2="63867"/>
                        <a14:foregroundMark x1="99453" y1="64063" x2="99609" y2="92090"/>
                        <a14:foregroundMark x1="99453" y1="91797" x2="859" y2="92578"/>
                        <a14:foregroundMark x1="43750" y1="82129" x2="43750" y2="82129"/>
                        <a14:foregroundMark x1="37891" y1="79199" x2="56953" y2="76270"/>
                        <a14:foregroundMark x1="35156" y1="85059" x2="61250" y2="86426"/>
                        <a14:foregroundMark x1="55391" y1="83301" x2="59141" y2="83594"/>
                        <a14:foregroundMark x1="75234" y1="85547" x2="99219" y2="80371"/>
                        <a14:foregroundMark x1="75469" y1="81152" x2="86953" y2="77734"/>
                        <a14:foregroundMark x1="78359" y1="83301" x2="84219" y2="82129"/>
                        <a14:foregroundMark x1="88672" y1="80176" x2="95703" y2="78223"/>
                        <a14:backgroundMark x1="2813" y1="66504" x2="2813" y2="66504"/>
                        <a14:backgroundMark x1="97266" y1="45801" x2="97266" y2="45801"/>
                        <a14:backgroundMark x1="40234" y1="56543" x2="40234" y2="56543"/>
                        <a14:backgroundMark x1="33047" y1="59668" x2="45703" y2="60156"/>
                        <a14:backgroundMark x1="88672" y1="48730" x2="88672" y2="48730"/>
                        <a14:backgroundMark x1="89688" y1="57227" x2="89688" y2="57227"/>
                        <a14:backgroundMark x1="95938" y1="41406" x2="94766" y2="62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73"/>
          <a:stretch/>
        </p:blipFill>
        <p:spPr>
          <a:xfrm>
            <a:off x="3954682" y="3044226"/>
            <a:ext cx="5191514" cy="3813774"/>
          </a:xfrm>
          <a:prstGeom prst="rect">
            <a:avLst/>
          </a:prstGeom>
        </p:spPr>
      </p:pic>
      <p:sp>
        <p:nvSpPr>
          <p:cNvPr id="4" name="Titre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4685" y="116632"/>
            <a:ext cx="8974631" cy="72008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900" b="1" dirty="0" smtClean="0"/>
              <a:t>2. Double nature du jeu, double nature du détournement</a:t>
            </a:r>
            <a:endParaRPr lang="fr-FR" sz="29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>
            <p:custDataLst>
              <p:tags r:id="rId3"/>
            </p:custDataLst>
          </p:nvPr>
        </p:nvSpPr>
        <p:spPr>
          <a:xfrm>
            <a:off x="84685" y="980728"/>
            <a:ext cx="884607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2330450" algn="l"/>
              </a:tabLst>
            </a:pPr>
            <a:r>
              <a:rPr lang="fr-FR" sz="2600" dirty="0">
                <a:ea typeface="Times New Roman"/>
                <a:cs typeface="Times New Roman"/>
              </a:rPr>
              <a:t>• </a:t>
            </a:r>
            <a:r>
              <a:rPr lang="fr-FR" sz="2600" dirty="0" smtClean="0">
                <a:ea typeface="Times New Roman"/>
                <a:cs typeface="Times New Roman"/>
              </a:rPr>
              <a:t> </a:t>
            </a:r>
            <a:r>
              <a:rPr lang="fr-BE" sz="2600" b="1" dirty="0" smtClean="0"/>
              <a:t>« </a:t>
            </a:r>
            <a:r>
              <a:rPr lang="fr-BE" sz="2600" b="1" i="1" dirty="0" smtClean="0"/>
              <a:t>Jeu </a:t>
            </a:r>
            <a:r>
              <a:rPr lang="fr-BE" sz="2600" b="1" dirty="0" smtClean="0"/>
              <a:t>» </a:t>
            </a:r>
            <a:r>
              <a:rPr lang="fr-BE" sz="2600" dirty="0" smtClean="0"/>
              <a:t>=</a:t>
            </a:r>
          </a:p>
          <a:p>
            <a:pPr marL="627063" indent="-265113" algn="just">
              <a:buFontTx/>
              <a:buChar char="-"/>
              <a:tabLst>
                <a:tab pos="2330450" algn="l"/>
              </a:tabLst>
            </a:pPr>
            <a:r>
              <a:rPr lang="fr-FR" sz="2600" b="1" dirty="0" smtClean="0"/>
              <a:t>l’objet</a:t>
            </a:r>
            <a:r>
              <a:rPr lang="fr-FR" sz="2600" dirty="0"/>
              <a:t>, </a:t>
            </a:r>
            <a:r>
              <a:rPr lang="fr-FR" sz="2600" dirty="0" smtClean="0"/>
              <a:t>le </a:t>
            </a:r>
            <a:r>
              <a:rPr lang="fr-FR" sz="2600" b="1" dirty="0" smtClean="0"/>
              <a:t>dispositif</a:t>
            </a:r>
            <a:r>
              <a:rPr lang="fr-FR" sz="2600" dirty="0" smtClean="0"/>
              <a:t> </a:t>
            </a:r>
            <a:r>
              <a:rPr lang="fr-FR" sz="2600" dirty="0"/>
              <a:t>ludique (le jouet, le jeu vidéo, la marelle, le jeu de cartes, etc</a:t>
            </a:r>
            <a:r>
              <a:rPr lang="fr-FR" sz="2600" dirty="0" smtClean="0"/>
              <a:t>.) =&gt; le </a:t>
            </a:r>
            <a:r>
              <a:rPr lang="fr-FR" sz="2600" b="1" i="1" dirty="0" smtClean="0">
                <a:solidFill>
                  <a:schemeClr val="accent2">
                    <a:lumMod val="75000"/>
                  </a:schemeClr>
                </a:solidFill>
              </a:rPr>
              <a:t>game</a:t>
            </a:r>
          </a:p>
          <a:p>
            <a:pPr marL="627063" indent="-265113" algn="just">
              <a:buFontTx/>
              <a:buChar char="-"/>
              <a:tabLst>
                <a:tab pos="2330450" algn="l"/>
              </a:tabLst>
            </a:pPr>
            <a:r>
              <a:rPr lang="fr-BE" sz="2600" b="1" dirty="0" smtClean="0"/>
              <a:t>l’activité</a:t>
            </a:r>
            <a:r>
              <a:rPr lang="fr-BE" sz="2600" dirty="0" smtClean="0"/>
              <a:t> </a:t>
            </a:r>
            <a:r>
              <a:rPr lang="fr-BE" sz="2600" dirty="0"/>
              <a:t>du joueur, </a:t>
            </a:r>
            <a:r>
              <a:rPr lang="fr-BE" sz="2600" dirty="0" smtClean="0"/>
              <a:t>la </a:t>
            </a:r>
            <a:r>
              <a:rPr lang="fr-BE" sz="2600" b="1" dirty="0"/>
              <a:t>performance</a:t>
            </a:r>
            <a:r>
              <a:rPr lang="fr-BE" sz="2600" dirty="0"/>
              <a:t> ludique, </a:t>
            </a:r>
            <a:r>
              <a:rPr lang="fr-BE" sz="2600" b="1" dirty="0" smtClean="0"/>
              <a:t>l’expérience</a:t>
            </a:r>
            <a:r>
              <a:rPr lang="fr-BE" sz="2600" dirty="0" smtClean="0"/>
              <a:t> </a:t>
            </a:r>
            <a:r>
              <a:rPr lang="fr-BE" sz="2600" dirty="0"/>
              <a:t>chaque fois singulière qui peut être faite d’un même </a:t>
            </a:r>
            <a:r>
              <a:rPr lang="fr-BE" sz="2600" dirty="0" smtClean="0"/>
              <a:t>jeu =&gt; le </a:t>
            </a:r>
            <a:r>
              <a:rPr lang="fr-BE" sz="2600" b="1" i="1" dirty="0" err="1" smtClean="0">
                <a:solidFill>
                  <a:schemeClr val="accent2">
                    <a:lumMod val="75000"/>
                  </a:schemeClr>
                </a:solidFill>
              </a:rPr>
              <a:t>play</a:t>
            </a:r>
            <a:endParaRPr lang="fr-BE" sz="2600" b="1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>
            <p:custDataLst>
              <p:tags r:id="rId4"/>
            </p:custDataLst>
          </p:nvPr>
        </p:nvSpPr>
        <p:spPr>
          <a:xfrm>
            <a:off x="84685" y="3485544"/>
            <a:ext cx="51258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2330450" algn="l"/>
              </a:tabLst>
            </a:pPr>
            <a:r>
              <a:rPr lang="fr-FR" sz="2600" dirty="0">
                <a:ea typeface="Times New Roman"/>
                <a:cs typeface="Times New Roman"/>
              </a:rPr>
              <a:t>• </a:t>
            </a:r>
            <a:r>
              <a:rPr lang="fr-FR" sz="2600" dirty="0"/>
              <a:t>Cette dualité implique l’existence de </a:t>
            </a:r>
            <a:r>
              <a:rPr lang="fr-FR" sz="2600" b="1" dirty="0"/>
              <a:t>deux aspects à détourner</a:t>
            </a:r>
            <a:r>
              <a:rPr lang="fr-FR" sz="2600" dirty="0"/>
              <a:t> </a:t>
            </a:r>
            <a:r>
              <a:rPr lang="fr-FR" sz="2600" dirty="0" smtClean="0"/>
              <a:t>:</a:t>
            </a:r>
          </a:p>
          <a:p>
            <a:pPr marL="622300" lvl="0" indent="-260350">
              <a:buFontTx/>
              <a:buChar char="-"/>
              <a:tabLst>
                <a:tab pos="2330450" algn="l"/>
              </a:tabLst>
            </a:pPr>
            <a:r>
              <a:rPr lang="fr-FR" sz="2600" dirty="0"/>
              <a:t>détournement par </a:t>
            </a:r>
            <a:r>
              <a:rPr lang="fr-FR" sz="2600" b="1" dirty="0"/>
              <a:t>réagencement de la structure du jeu </a:t>
            </a:r>
            <a:r>
              <a:rPr lang="fr-FR" sz="2600" dirty="0"/>
              <a:t>(du </a:t>
            </a:r>
            <a:r>
              <a:rPr lang="fr-FR" sz="2600" b="1" i="1" dirty="0">
                <a:solidFill>
                  <a:schemeClr val="accent2">
                    <a:lumMod val="75000"/>
                  </a:schemeClr>
                </a:solidFill>
              </a:rPr>
              <a:t>game</a:t>
            </a:r>
            <a:r>
              <a:rPr lang="fr-FR" sz="2600" dirty="0"/>
              <a:t>)</a:t>
            </a:r>
          </a:p>
          <a:p>
            <a:pPr marL="622300" lvl="0" indent="-260350">
              <a:buFontTx/>
              <a:buChar char="-"/>
              <a:tabLst>
                <a:tab pos="2330450" algn="l"/>
              </a:tabLst>
            </a:pPr>
            <a:r>
              <a:rPr lang="fr-FR" sz="2600" dirty="0" smtClean="0"/>
              <a:t>détournement </a:t>
            </a:r>
            <a:r>
              <a:rPr lang="fr-FR" sz="2600" dirty="0"/>
              <a:t>par une </a:t>
            </a:r>
            <a:r>
              <a:rPr lang="fr-FR" sz="2600" b="1" dirty="0"/>
              <a:t>performance ludique </a:t>
            </a:r>
            <a:r>
              <a:rPr lang="fr-FR" sz="2600" b="1" dirty="0" smtClean="0"/>
              <a:t/>
            </a:r>
            <a:br>
              <a:rPr lang="fr-FR" sz="2600" b="1" dirty="0" smtClean="0"/>
            </a:br>
            <a:r>
              <a:rPr lang="fr-FR" sz="2600" b="1" dirty="0" smtClean="0"/>
              <a:t>inédite </a:t>
            </a:r>
            <a:r>
              <a:rPr lang="fr-FR" sz="2600" dirty="0"/>
              <a:t>(un </a:t>
            </a:r>
            <a:r>
              <a:rPr lang="fr-FR" sz="2600" b="1" i="1" dirty="0" err="1">
                <a:solidFill>
                  <a:schemeClr val="accent2">
                    <a:lumMod val="75000"/>
                  </a:schemeClr>
                </a:solidFill>
              </a:rPr>
              <a:t>play</a:t>
            </a:r>
            <a:r>
              <a:rPr lang="fr-FR" sz="2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8186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5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77783" y="260648"/>
            <a:ext cx="7007596" cy="64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 smtClean="0"/>
              <a:t>2.1. Détournement du </a:t>
            </a:r>
            <a:r>
              <a:rPr lang="fr-FR" sz="3200" b="1" i="1" dirty="0" smtClean="0"/>
              <a:t>game</a:t>
            </a:r>
            <a:endParaRPr lang="fr-FR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Picture 6" descr="http://thevideogamenetwork.com/wp-content/uploads/2015/07/2015-07-29_55b964f580810_super_mario_maker_amazon_prime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54" y="1069831"/>
            <a:ext cx="3804582" cy="245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4120186" y="1689001"/>
            <a:ext cx="13883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BE" sz="2400" u="sng" dirty="0" smtClean="0"/>
              <a:t>Ex.:</a:t>
            </a:r>
            <a:r>
              <a:rPr lang="fr-BE" sz="2400" dirty="0" smtClean="0"/>
              <a:t> le </a:t>
            </a:r>
            <a:r>
              <a:rPr lang="fr-BE" sz="2400" b="1" i="1" dirty="0" smtClean="0">
                <a:solidFill>
                  <a:schemeClr val="accent2">
                    <a:lumMod val="75000"/>
                  </a:schemeClr>
                </a:solidFill>
              </a:rPr>
              <a:t>modding</a:t>
            </a:r>
            <a:endParaRPr lang="fr-BE" sz="2400" b="1" dirty="0">
              <a:solidFill>
                <a:schemeClr val="accent2">
                  <a:lumMod val="75000"/>
                </a:schemeClr>
              </a:solidFill>
              <a:cs typeface="Times New Roman"/>
            </a:endParaRPr>
          </a:p>
        </p:txBody>
      </p:sp>
      <p:pic>
        <p:nvPicPr>
          <p:cNvPr id="1026" name="Picture 2" descr="https://i.ytimg.com/vi/Ua6pbz3ROvQ/hqdefault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637" y="1069831"/>
            <a:ext cx="3278027" cy="245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vizzed.com/vizzedboard/retro/user_screenshots/saves17/179831/Kaizo%20Mario%20World_Apr4%206_21_34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55868"/>
            <a:ext cx="3600400" cy="315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in.smwcentral.net/u/17407/kaizo_00001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55868"/>
            <a:ext cx="3601945" cy="315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65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5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68202" y="116632"/>
            <a:ext cx="7007596" cy="64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 smtClean="0"/>
              <a:t>2.1. Détournement du </a:t>
            </a:r>
            <a:r>
              <a:rPr lang="fr-FR" sz="3200" b="1" i="1" dirty="0" smtClean="0"/>
              <a:t>game</a:t>
            </a:r>
            <a:endParaRPr lang="fr-FR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Kaizo Mario World TAS Speed Run (14_23.7) Part 1.mov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1" y="884333"/>
            <a:ext cx="6668205" cy="5832648"/>
          </a:xfrm>
          <a:prstGeom prst="rect">
            <a:avLst/>
          </a:prstGeom>
        </p:spPr>
      </p:pic>
      <p:sp>
        <p:nvSpPr>
          <p:cNvPr id="3" name="Rectangle 2"/>
          <p:cNvSpPr/>
          <p:nvPr>
            <p:custDataLst>
              <p:tags r:id="rId5"/>
            </p:custDataLst>
          </p:nvPr>
        </p:nvSpPr>
        <p:spPr>
          <a:xfrm>
            <a:off x="6839744" y="2564904"/>
            <a:ext cx="23042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BE" sz="2400" u="sng" dirty="0"/>
              <a:t>Ex</a:t>
            </a:r>
            <a:r>
              <a:rPr lang="fr-BE" sz="2400" u="sng" dirty="0" smtClean="0"/>
              <a:t>. :</a:t>
            </a:r>
            <a:r>
              <a:rPr lang="fr-BE" sz="2400" dirty="0" smtClean="0"/>
              <a:t> </a:t>
            </a:r>
            <a:r>
              <a:rPr lang="fr-BE" sz="2400" b="1" i="1" dirty="0" err="1" smtClean="0"/>
              <a:t>Kaizo</a:t>
            </a:r>
            <a:r>
              <a:rPr lang="fr-BE" sz="2400" b="1" i="1" dirty="0" smtClean="0"/>
              <a:t> </a:t>
            </a:r>
            <a:r>
              <a:rPr lang="fr-BE" sz="2400" b="1" i="1" dirty="0"/>
              <a:t>Mario </a:t>
            </a:r>
            <a:r>
              <a:rPr lang="fr-BE" sz="2400" b="1" i="1" dirty="0" smtClean="0"/>
              <a:t>World</a:t>
            </a:r>
            <a:r>
              <a:rPr lang="fr-BE" sz="2400" dirty="0" smtClean="0"/>
              <a:t>, </a:t>
            </a:r>
            <a:r>
              <a:rPr lang="fr-BE" sz="2400" i="1" dirty="0" err="1" smtClean="0"/>
              <a:t>mod</a:t>
            </a:r>
            <a:r>
              <a:rPr lang="fr-BE" sz="2400" dirty="0" smtClean="0"/>
              <a:t> du jeu </a:t>
            </a:r>
            <a:r>
              <a:rPr lang="fr-FR" sz="2400" i="1" dirty="0" smtClean="0"/>
              <a:t>Super </a:t>
            </a:r>
            <a:r>
              <a:rPr lang="fr-FR" sz="2400" i="1" dirty="0"/>
              <a:t>Mario </a:t>
            </a:r>
            <a:r>
              <a:rPr lang="fr-FR" sz="2400" i="1" dirty="0" smtClean="0"/>
              <a:t>World</a:t>
            </a:r>
            <a:r>
              <a:rPr lang="fr-FR" sz="2400" dirty="0" smtClean="0"/>
              <a:t> (Nintendo, 1990)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00753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5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68202" y="116632"/>
            <a:ext cx="7007596" cy="64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 smtClean="0"/>
              <a:t>2.1. Détournement du </a:t>
            </a:r>
            <a:r>
              <a:rPr lang="fr-FR" sz="3200" b="1" i="1" dirty="0" smtClean="0"/>
              <a:t>game</a:t>
            </a:r>
            <a:endParaRPr lang="fr-FR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Asshole Mario Stage 1.mov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675" y="866872"/>
            <a:ext cx="7736651" cy="580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9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2969" l="859" r="100000">
                        <a14:foregroundMark x1="58359" y1="56250" x2="58359" y2="56250"/>
                        <a14:foregroundMark x1="56172" y1="54785" x2="56172" y2="54785"/>
                        <a14:foregroundMark x1="53672" y1="56250" x2="53672" y2="56250"/>
                        <a14:foregroundMark x1="53047" y1="62598" x2="53047" y2="62598"/>
                        <a14:foregroundMark x1="50156" y1="66504" x2="50156" y2="66504"/>
                        <a14:foregroundMark x1="51328" y1="70410" x2="51328" y2="70410"/>
                        <a14:foregroundMark x1="48828" y1="66504" x2="48828" y2="66504"/>
                        <a14:foregroundMark x1="47656" y1="65820" x2="47656" y2="65820"/>
                        <a14:foregroundMark x1="47422" y1="58008" x2="46484" y2="62598"/>
                        <a14:foregroundMark x1="47422" y1="66309" x2="46250" y2="62109"/>
                        <a14:foregroundMark x1="59141" y1="57227" x2="59141" y2="57227"/>
                        <a14:foregroundMark x1="10469" y1="72559" x2="14531" y2="67773"/>
                        <a14:foregroundMark x1="11250" y1="78711" x2="15078" y2="81152"/>
                        <a14:foregroundMark x1="19766" y1="75977" x2="19766" y2="75977"/>
                        <a14:foregroundMark x1="19375" y1="72070" x2="19375" y2="72070"/>
                        <a14:foregroundMark x1="21563" y1="70605" x2="21563" y2="70605"/>
                        <a14:foregroundMark x1="10625" y1="78711" x2="8125" y2="80664"/>
                        <a14:foregroundMark x1="9453" y1="73047" x2="10078" y2="74512"/>
                        <a14:foregroundMark x1="36172" y1="67285" x2="36172" y2="67285"/>
                        <a14:foregroundMark x1="34219" y1="61621" x2="37656" y2="62402"/>
                        <a14:foregroundMark x1="37500" y1="62598" x2="38438" y2="68457"/>
                        <a14:foregroundMark x1="38281" y1="70117" x2="35156" y2="72363"/>
                        <a14:foregroundMark x1="22344" y1="59180" x2="2422" y2="69238"/>
                        <a14:foregroundMark x1="2422" y1="69238" x2="2031" y2="91797"/>
                        <a14:foregroundMark x1="90078" y1="63574" x2="99844" y2="63867"/>
                        <a14:foregroundMark x1="99453" y1="64063" x2="99609" y2="92090"/>
                        <a14:foregroundMark x1="99453" y1="91797" x2="859" y2="92578"/>
                        <a14:foregroundMark x1="43750" y1="82129" x2="43750" y2="82129"/>
                        <a14:foregroundMark x1="37891" y1="79199" x2="56953" y2="76270"/>
                        <a14:foregroundMark x1="35156" y1="85059" x2="61250" y2="86426"/>
                        <a14:foregroundMark x1="55391" y1="83301" x2="59141" y2="83594"/>
                        <a14:foregroundMark x1="75234" y1="85547" x2="99219" y2="80371"/>
                        <a14:foregroundMark x1="75469" y1="81152" x2="86953" y2="77734"/>
                        <a14:foregroundMark x1="78359" y1="83301" x2="84219" y2="82129"/>
                        <a14:foregroundMark x1="88672" y1="80176" x2="95703" y2="78223"/>
                        <a14:backgroundMark x1="2813" y1="66504" x2="2813" y2="66504"/>
                        <a14:backgroundMark x1="97266" y1="45801" x2="97266" y2="45801"/>
                        <a14:backgroundMark x1="40234" y1="56543" x2="40234" y2="56543"/>
                        <a14:backgroundMark x1="33047" y1="59668" x2="45703" y2="60156"/>
                        <a14:backgroundMark x1="88672" y1="48730" x2="88672" y2="48730"/>
                        <a14:backgroundMark x1="89688" y1="57227" x2="89688" y2="57227"/>
                        <a14:backgroundMark x1="95938" y1="41406" x2="94766" y2="62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73"/>
          <a:stretch/>
        </p:blipFill>
        <p:spPr>
          <a:xfrm>
            <a:off x="3954682" y="3044226"/>
            <a:ext cx="5191514" cy="3813774"/>
          </a:xfrm>
          <a:prstGeom prst="rect">
            <a:avLst/>
          </a:prstGeom>
        </p:spPr>
      </p:pic>
      <p:sp>
        <p:nvSpPr>
          <p:cNvPr id="4" name="Titre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068202" y="188640"/>
            <a:ext cx="7007596" cy="64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 smtClean="0"/>
              <a:t>2.1. Détournement du </a:t>
            </a:r>
            <a:r>
              <a:rPr lang="fr-FR" sz="3200" b="1" i="1" dirty="0" smtClean="0"/>
              <a:t>game</a:t>
            </a:r>
            <a:endParaRPr lang="fr-FR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>
            <p:custDataLst>
              <p:tags r:id="rId3"/>
            </p:custDataLst>
          </p:nvPr>
        </p:nvSpPr>
        <p:spPr>
          <a:xfrm>
            <a:off x="179512" y="1013589"/>
            <a:ext cx="8690470" cy="237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fr-FR" sz="2600" dirty="0">
                <a:latin typeface="+mj-lt"/>
                <a:ea typeface="Times New Roman"/>
                <a:cs typeface="Times New Roman"/>
              </a:rPr>
              <a:t>• </a:t>
            </a:r>
            <a:r>
              <a:rPr lang="fr-BE" sz="2600" dirty="0" smtClean="0">
                <a:latin typeface="+mj-lt"/>
                <a:ea typeface="Times New Roman"/>
                <a:cs typeface="Times New Roman"/>
              </a:rPr>
              <a:t>Dans cet exemple, </a:t>
            </a:r>
            <a:r>
              <a:rPr lang="fr-BE" sz="2600" dirty="0">
                <a:latin typeface="+mj-lt"/>
                <a:ea typeface="Times New Roman"/>
                <a:cs typeface="Times New Roman"/>
              </a:rPr>
              <a:t>le jeu original </a:t>
            </a:r>
            <a:r>
              <a:rPr lang="fr-BE" sz="2600" dirty="0" smtClean="0">
                <a:latin typeface="+mj-lt"/>
                <a:ea typeface="Times New Roman"/>
                <a:cs typeface="Times New Roman"/>
              </a:rPr>
              <a:t>fonctionne </a:t>
            </a:r>
            <a:r>
              <a:rPr lang="fr-FR" sz="2600" dirty="0" smtClean="0">
                <a:latin typeface="+mj-lt"/>
                <a:ea typeface="Times New Roman"/>
                <a:cs typeface="Times New Roman"/>
              </a:rPr>
              <a:t>comme </a:t>
            </a:r>
            <a:r>
              <a:rPr lang="fr-FR" sz="2600" dirty="0">
                <a:latin typeface="+mj-lt"/>
                <a:ea typeface="Times New Roman"/>
                <a:cs typeface="Times New Roman"/>
              </a:rPr>
              <a:t>une</a:t>
            </a:r>
            <a:r>
              <a:rPr lang="fr-FR" sz="26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Times New Roman"/>
                <a:cs typeface="Times New Roman"/>
              </a:rPr>
              <a:t> « base de données » </a:t>
            </a:r>
            <a:r>
              <a:rPr lang="fr-FR" sz="2600" dirty="0">
                <a:latin typeface="+mj-lt"/>
                <a:ea typeface="Times New Roman"/>
                <a:cs typeface="Times New Roman"/>
              </a:rPr>
              <a:t>(</a:t>
            </a:r>
            <a:r>
              <a:rPr lang="fr-BE" sz="2600" b="1" dirty="0" err="1">
                <a:latin typeface="+mj-lt"/>
                <a:ea typeface="Times New Roman"/>
                <a:cs typeface="Times New Roman"/>
              </a:rPr>
              <a:t>Azuma</a:t>
            </a:r>
            <a:r>
              <a:rPr lang="fr-BE" sz="2600" dirty="0">
                <a:latin typeface="+mj-lt"/>
                <a:ea typeface="Times New Roman"/>
                <a:cs typeface="Times New Roman"/>
              </a:rPr>
              <a:t>, 2008 : </a:t>
            </a:r>
            <a:r>
              <a:rPr lang="fr-BE" sz="2600" dirty="0" smtClean="0">
                <a:latin typeface="+mj-lt"/>
                <a:ea typeface="Times New Roman"/>
                <a:cs typeface="Times New Roman"/>
              </a:rPr>
              <a:t>57-62)</a:t>
            </a:r>
            <a:r>
              <a:rPr lang="fr-FR" sz="2600" dirty="0" smtClean="0">
                <a:latin typeface="+mj-lt"/>
                <a:ea typeface="Times New Roman"/>
                <a:cs typeface="Times New Roman"/>
              </a:rPr>
              <a:t>, </a:t>
            </a:r>
            <a:r>
              <a:rPr lang="fr-BE" sz="2600" dirty="0">
                <a:latin typeface="+mj-lt"/>
              </a:rPr>
              <a:t>un </a:t>
            </a:r>
            <a:r>
              <a:rPr lang="fr-BE" sz="2600" b="1" dirty="0">
                <a:latin typeface="+mj-lt"/>
              </a:rPr>
              <a:t>répertoire</a:t>
            </a:r>
            <a:r>
              <a:rPr lang="fr-BE" sz="2600" dirty="0">
                <a:latin typeface="+mj-lt"/>
              </a:rPr>
              <a:t> dans lequel chacun peut </a:t>
            </a:r>
            <a:r>
              <a:rPr lang="fr-BE" sz="2600" b="1" dirty="0">
                <a:latin typeface="+mj-lt"/>
              </a:rPr>
              <a:t>puiser des éléments préfabriqués</a:t>
            </a:r>
            <a:r>
              <a:rPr lang="fr-BE" sz="2600" dirty="0">
                <a:latin typeface="+mj-lt"/>
              </a:rPr>
              <a:t>, qui tirent précisément leur valeur de leur </a:t>
            </a:r>
            <a:r>
              <a:rPr lang="fr-BE" sz="2600" b="1" dirty="0">
                <a:latin typeface="+mj-lt"/>
              </a:rPr>
              <a:t>caractère </a:t>
            </a:r>
            <a:r>
              <a:rPr lang="fr-BE" sz="2600" b="1" dirty="0" smtClean="0">
                <a:latin typeface="+mj-lt"/>
              </a:rPr>
              <a:t>reconnaissable</a:t>
            </a:r>
            <a:endParaRPr lang="fr-BE" sz="2600" b="1" dirty="0">
              <a:latin typeface="+mj-lt"/>
              <a:ea typeface="Times New Roman"/>
              <a:cs typeface="Times New Roman"/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fr-FR" sz="2600" dirty="0" smtClean="0">
                <a:latin typeface="+mj-lt"/>
                <a:ea typeface="Times New Roman"/>
                <a:cs typeface="Times New Roman"/>
              </a:rPr>
              <a:t>• Le détournement du </a:t>
            </a:r>
            <a:r>
              <a:rPr lang="fr-FR" sz="2600" i="1" dirty="0" smtClean="0">
                <a:latin typeface="+mj-lt"/>
                <a:ea typeface="Times New Roman"/>
                <a:cs typeface="Times New Roman"/>
              </a:rPr>
              <a:t>game</a:t>
            </a:r>
            <a:r>
              <a:rPr lang="fr-FR" sz="2600" dirty="0" smtClean="0">
                <a:latin typeface="+mj-lt"/>
                <a:ea typeface="Times New Roman"/>
                <a:cs typeface="Times New Roman"/>
              </a:rPr>
              <a:t> consiste à :</a:t>
            </a:r>
            <a:endParaRPr lang="fr-BE" sz="2600" dirty="0">
              <a:latin typeface="+mj-lt"/>
              <a:ea typeface="Times New Roman"/>
              <a:cs typeface="Times New Roman"/>
            </a:endParaRPr>
          </a:p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144576" y="3440443"/>
            <a:ext cx="5507637" cy="3021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fr-FR" sz="2600" dirty="0" smtClean="0">
                <a:latin typeface="Calibri"/>
                <a:ea typeface="Times New Roman"/>
                <a:cs typeface="Times New Roman"/>
              </a:rPr>
              <a:t>« </a:t>
            </a:r>
            <a:r>
              <a:rPr lang="fr-FR" sz="2600" dirty="0">
                <a:latin typeface="Calibri"/>
                <a:ea typeface="Times New Roman"/>
                <a:cs typeface="Times New Roman"/>
              </a:rPr>
              <a:t>[…] </a:t>
            </a:r>
            <a:r>
              <a:rPr lang="fr-FR" sz="2600" b="1" dirty="0">
                <a:latin typeface="Calibri"/>
                <a:ea typeface="Times New Roman"/>
                <a:cs typeface="Times New Roman"/>
              </a:rPr>
              <a:t>pénétrer dans le système </a:t>
            </a:r>
            <a:r>
              <a:rPr lang="fr-FR" sz="2600" dirty="0">
                <a:latin typeface="Calibri"/>
                <a:ea typeface="Times New Roman"/>
                <a:cs typeface="Times New Roman"/>
              </a:rPr>
              <a:t>lui-même, pour </a:t>
            </a:r>
            <a:r>
              <a:rPr lang="fr-FR" sz="2600" b="1" dirty="0">
                <a:latin typeface="Calibri"/>
                <a:ea typeface="Times New Roman"/>
                <a:cs typeface="Times New Roman"/>
              </a:rPr>
              <a:t>extraire et s’approprier les informations</a:t>
            </a:r>
            <a:r>
              <a:rPr lang="fr-FR" sz="2600" dirty="0">
                <a:latin typeface="Calibri"/>
                <a:ea typeface="Times New Roman"/>
                <a:cs typeface="Times New Roman"/>
              </a:rPr>
              <a:t> avant leur mise en forme </a:t>
            </a:r>
            <a:r>
              <a:rPr lang="fr-FR" sz="2600" dirty="0" smtClean="0">
                <a:latin typeface="Calibri"/>
                <a:ea typeface="Times New Roman"/>
                <a:cs typeface="Times New Roman"/>
              </a:rPr>
              <a:t>dans une </a:t>
            </a:r>
            <a:r>
              <a:rPr lang="fr-FR" sz="2600" dirty="0">
                <a:latin typeface="Calibri"/>
                <a:ea typeface="Times New Roman"/>
                <a:cs typeface="Times New Roman"/>
              </a:rPr>
              <a:t>image ou une scène, puis </a:t>
            </a:r>
            <a:r>
              <a:rPr lang="fr-FR" sz="2600" b="1" dirty="0">
                <a:latin typeface="Calibri"/>
                <a:ea typeface="Times New Roman"/>
                <a:cs typeface="Times New Roman"/>
              </a:rPr>
              <a:t>utiliser ce matériau </a:t>
            </a:r>
            <a:r>
              <a:rPr lang="fr-FR" sz="2600" dirty="0">
                <a:latin typeface="Calibri"/>
                <a:ea typeface="Times New Roman"/>
                <a:cs typeface="Times New Roman"/>
              </a:rPr>
              <a:t>dans </a:t>
            </a:r>
            <a:r>
              <a:rPr lang="fr-FR" sz="2600" dirty="0">
                <a:ea typeface="Times New Roman"/>
                <a:cs typeface="Times New Roman"/>
              </a:rPr>
              <a:t>la construction d’un autre </a:t>
            </a:r>
            <a:r>
              <a:rPr lang="fr-FR" sz="2600" dirty="0" smtClean="0">
                <a:ea typeface="Times New Roman"/>
                <a:cs typeface="Times New Roman"/>
              </a:rPr>
              <a:t>produit »</a:t>
            </a:r>
          </a:p>
          <a:p>
            <a:pPr algn="just">
              <a:spcAft>
                <a:spcPts val="1000"/>
              </a:spcAft>
            </a:pPr>
            <a:r>
              <a:rPr lang="fr-BE" sz="2600" dirty="0" smtClean="0">
                <a:ea typeface="Times New Roman"/>
                <a:cs typeface="Times New Roman"/>
              </a:rPr>
              <a:t>(</a:t>
            </a:r>
            <a:r>
              <a:rPr lang="fr-BE" sz="2600" dirty="0" err="1" smtClean="0">
                <a:ea typeface="Times New Roman"/>
                <a:cs typeface="Times New Roman"/>
              </a:rPr>
              <a:t>Azuma</a:t>
            </a:r>
            <a:r>
              <a:rPr lang="fr-BE" sz="2600" dirty="0" smtClean="0">
                <a:ea typeface="Times New Roman"/>
                <a:cs typeface="Times New Roman"/>
              </a:rPr>
              <a:t>, 2008 : 129-130)</a:t>
            </a:r>
            <a:endParaRPr lang="fr-FR" sz="2600" dirty="0" smtClean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657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5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68202" y="188640"/>
            <a:ext cx="7007596" cy="64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 smtClean="0"/>
              <a:t>2.2. Détournement par le </a:t>
            </a:r>
            <a:r>
              <a:rPr lang="fr-FR" sz="3200" b="1" i="1" dirty="0" err="1" smtClean="0"/>
              <a:t>play</a:t>
            </a:r>
            <a:endParaRPr lang="fr-FR" sz="3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>
            <p:custDataLst>
              <p:tags r:id="rId2"/>
            </p:custDataLst>
          </p:nvPr>
        </p:nvSpPr>
        <p:spPr>
          <a:xfrm>
            <a:off x="143508" y="901208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fr-FR" sz="2400" u="sng" dirty="0" smtClean="0">
                <a:latin typeface="Calibri"/>
                <a:ea typeface="Times New Roman"/>
                <a:cs typeface="Times New Roman"/>
              </a:rPr>
              <a:t>Ex. :</a:t>
            </a:r>
            <a:r>
              <a:rPr lang="fr-FR" sz="2400" b="1" i="1" dirty="0" smtClean="0">
                <a:latin typeface="Calibri"/>
                <a:ea typeface="Times New Roman"/>
                <a:cs typeface="Times New Roman"/>
              </a:rPr>
              <a:t> </a:t>
            </a:r>
            <a:r>
              <a:rPr lang="fr-FR" sz="2400" b="1" dirty="0" smtClean="0">
                <a:latin typeface="Calibri"/>
                <a:ea typeface="Times New Roman"/>
                <a:cs typeface="Times New Roman"/>
              </a:rPr>
              <a:t>le</a:t>
            </a:r>
            <a:r>
              <a:rPr lang="fr-FR" sz="2400" b="1" i="1" dirty="0" smtClean="0">
                <a:latin typeface="Calibri"/>
                <a:ea typeface="Times New Roman"/>
                <a:cs typeface="Times New Roman"/>
              </a:rPr>
              <a:t> </a:t>
            </a:r>
            <a:r>
              <a:rPr lang="fr-FR" sz="2400" b="1" i="1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Times New Roman"/>
                <a:cs typeface="Times New Roman"/>
              </a:rPr>
              <a:t>machinima</a:t>
            </a:r>
            <a:r>
              <a:rPr lang="fr-FR" sz="2400" b="1" i="1" dirty="0" smtClean="0">
                <a:latin typeface="Calibri"/>
                <a:ea typeface="Times New Roman"/>
                <a:cs typeface="Times New Roman"/>
              </a:rPr>
              <a:t> This </a:t>
            </a:r>
            <a:r>
              <a:rPr lang="fr-FR" sz="2400" b="1" i="1" dirty="0" err="1">
                <a:latin typeface="Calibri"/>
                <a:ea typeface="Times New Roman"/>
                <a:cs typeface="Times New Roman"/>
              </a:rPr>
              <a:t>Spartan</a:t>
            </a:r>
            <a:r>
              <a:rPr lang="fr-FR" sz="2400" b="1" i="1" dirty="0">
                <a:latin typeface="Calibri"/>
                <a:ea typeface="Times New Roman"/>
                <a:cs typeface="Times New Roman"/>
              </a:rPr>
              <a:t> </a:t>
            </a:r>
            <a:r>
              <a:rPr lang="fr-FR" sz="2400" b="1" i="1" dirty="0" smtClean="0">
                <a:latin typeface="Calibri"/>
                <a:ea typeface="Times New Roman"/>
                <a:cs typeface="Times New Roman"/>
              </a:rPr>
              <a:t>Life</a:t>
            </a:r>
            <a:r>
              <a:rPr lang="fr-FR" sz="2400" dirty="0" smtClean="0">
                <a:latin typeface="Calibri"/>
                <a:ea typeface="Times New Roman"/>
                <a:cs typeface="Times New Roman"/>
              </a:rPr>
              <a:t>, de </a:t>
            </a:r>
            <a:r>
              <a:rPr lang="fr-FR" sz="2400" b="1" dirty="0" smtClean="0">
                <a:latin typeface="Calibri"/>
                <a:ea typeface="Times New Roman"/>
                <a:cs typeface="Times New Roman"/>
              </a:rPr>
              <a:t>Chris </a:t>
            </a:r>
            <a:r>
              <a:rPr lang="fr-FR" sz="2400" b="1" dirty="0">
                <a:latin typeface="Calibri"/>
                <a:ea typeface="Times New Roman"/>
                <a:cs typeface="Times New Roman"/>
              </a:rPr>
              <a:t>Burke</a:t>
            </a:r>
            <a:r>
              <a:rPr lang="fr-FR" sz="2400" dirty="0">
                <a:latin typeface="Calibri"/>
                <a:ea typeface="Times New Roman"/>
                <a:cs typeface="Times New Roman"/>
              </a:rPr>
              <a:t> </a:t>
            </a:r>
            <a:r>
              <a:rPr lang="fr-FR" sz="2400" dirty="0" smtClean="0">
                <a:latin typeface="Calibri"/>
                <a:ea typeface="Times New Roman"/>
                <a:cs typeface="Times New Roman"/>
              </a:rPr>
              <a:t> : un </a:t>
            </a:r>
            <a:r>
              <a:rPr lang="fr-FR" sz="2400" b="1" i="1" dirty="0" smtClean="0">
                <a:latin typeface="Calibri"/>
                <a:ea typeface="Times New Roman"/>
                <a:cs typeface="Times New Roman"/>
              </a:rPr>
              <a:t>talk-show</a:t>
            </a:r>
            <a:r>
              <a:rPr lang="fr-FR" sz="2400" dirty="0" smtClean="0">
                <a:latin typeface="Calibri"/>
                <a:ea typeface="Times New Roman"/>
                <a:cs typeface="Times New Roman"/>
              </a:rPr>
              <a:t> organisé dans les champs de bataille </a:t>
            </a:r>
            <a:r>
              <a:rPr lang="fr-FR" sz="2400" dirty="0" err="1" smtClean="0">
                <a:latin typeface="Calibri"/>
                <a:ea typeface="Times New Roman"/>
                <a:cs typeface="Times New Roman"/>
              </a:rPr>
              <a:t>multijoueurs</a:t>
            </a:r>
            <a:r>
              <a:rPr lang="fr-FR" sz="2400" dirty="0" smtClean="0">
                <a:latin typeface="Calibri"/>
                <a:ea typeface="Times New Roman"/>
                <a:cs typeface="Times New Roman"/>
              </a:rPr>
              <a:t> du jeu </a:t>
            </a:r>
            <a:r>
              <a:rPr lang="fr-FR" sz="2400" i="1" dirty="0" smtClean="0">
                <a:latin typeface="Calibri"/>
                <a:ea typeface="Times New Roman"/>
                <a:cs typeface="Times New Roman"/>
              </a:rPr>
              <a:t>Halo 2 </a:t>
            </a:r>
            <a:r>
              <a:rPr lang="en-US" sz="2400" dirty="0"/>
              <a:t>(Bungie Studios, Microsoft Games, 2004)</a:t>
            </a:r>
            <a:endParaRPr lang="fr-FR" sz="2400" b="1" i="1" dirty="0" smtClean="0"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5" name="04'-This Spartan Life Episode 3 Module 5.mov">
            <a:hlinkClick r:id="" action="ppaction://media"/>
          </p:cNvPr>
          <p:cNvPicPr>
            <a:picLocks noChangeAspect="1"/>
          </p:cNvPicPr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9552" y="2115705"/>
            <a:ext cx="6984776" cy="4656517"/>
          </a:xfrm>
          <a:prstGeom prst="rect">
            <a:avLst/>
          </a:prstGeom>
        </p:spPr>
      </p:pic>
      <p:sp>
        <p:nvSpPr>
          <p:cNvPr id="6" name="ZoneTexte 5"/>
          <p:cNvSpPr txBox="1"/>
          <p:nvPr>
            <p:custDataLst>
              <p:tags r:id="rId6"/>
            </p:custDataLst>
          </p:nvPr>
        </p:nvSpPr>
        <p:spPr>
          <a:xfrm>
            <a:off x="7631832" y="3531941"/>
            <a:ext cx="13686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200" dirty="0" smtClean="0">
                <a:latin typeface="+mj-lt"/>
                <a:ea typeface="Times New Roman"/>
                <a:cs typeface="Times New Roman"/>
              </a:rPr>
              <a:t>Épisode 3, Module 5 (invité : </a:t>
            </a:r>
            <a:r>
              <a:rPr lang="fr-FR" sz="2200" dirty="0">
                <a:latin typeface="+mj-lt"/>
              </a:rPr>
              <a:t>Malcolm </a:t>
            </a:r>
            <a:r>
              <a:rPr lang="fr-FR" sz="2200" dirty="0" smtClean="0">
                <a:latin typeface="+mj-lt"/>
              </a:rPr>
              <a:t>McLaren)</a:t>
            </a:r>
            <a:endParaRPr lang="fr-FR" sz="2200" i="1" dirty="0" smtClean="0">
              <a:latin typeface="+mj-lt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879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75758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5455</TotalTime>
  <Words>484</Words>
  <Application>Microsoft Office PowerPoint</Application>
  <PresentationFormat>Affichage à l'écran (4:3)</PresentationFormat>
  <Paragraphs>78</Paragraphs>
  <Slides>18</Slides>
  <Notes>0</Notes>
  <HiddenSlides>0</HiddenSlides>
  <MMClips>6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Fanny</dc:creator>
  <cp:lastModifiedBy>ULg</cp:lastModifiedBy>
  <cp:revision>453</cp:revision>
  <dcterms:created xsi:type="dcterms:W3CDTF">2014-06-12T10:09:15Z</dcterms:created>
  <dcterms:modified xsi:type="dcterms:W3CDTF">2016-04-13T17:05:29Z</dcterms:modified>
</cp:coreProperties>
</file>