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58" r:id="rId3"/>
    <p:sldId id="286" r:id="rId4"/>
    <p:sldId id="314" r:id="rId5"/>
    <p:sldId id="312" r:id="rId6"/>
    <p:sldId id="264" r:id="rId7"/>
    <p:sldId id="304" r:id="rId8"/>
    <p:sldId id="287" r:id="rId9"/>
    <p:sldId id="321" r:id="rId10"/>
    <p:sldId id="317" r:id="rId11"/>
    <p:sldId id="320" r:id="rId12"/>
    <p:sldId id="299" r:id="rId13"/>
    <p:sldId id="306" r:id="rId14"/>
    <p:sldId id="308" r:id="rId15"/>
    <p:sldId id="293" r:id="rId16"/>
    <p:sldId id="322" r:id="rId17"/>
    <p:sldId id="276" r:id="rId18"/>
    <p:sldId id="31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>
      <p:cViewPr>
        <p:scale>
          <a:sx n="66" d="100"/>
          <a:sy n="66" d="100"/>
        </p:scale>
        <p:origin x="-150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7470-99EE-4BDC-8DDA-043A50762BEF}" type="datetimeFigureOut">
              <a:rPr lang="fr-BE" smtClean="0"/>
              <a:t>7/11/2014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F383-BE01-4A18-8957-8BF76C1F28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385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50" b="0" i="0" dirty="0" err="1" smtClean="0"/>
              <a:t>Caenorhabditis</a:t>
            </a:r>
            <a:r>
              <a:rPr lang="fr-BE" sz="1050" b="0" i="0" dirty="0" smtClean="0"/>
              <a:t> </a:t>
            </a:r>
            <a:r>
              <a:rPr lang="fr-BE" sz="1050" b="0" i="0" dirty="0" err="1" smtClean="0"/>
              <a:t>elegans</a:t>
            </a:r>
            <a:endParaRPr lang="fr-BE" sz="1050" b="0" i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AD9C4-B5E0-4A7B-A474-5832C24CA92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188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07/11/2014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0272" y="5949280"/>
            <a:ext cx="2123728" cy="7920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07.11.2014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5" name="ZoneTexte 32"/>
          <p:cNvSpPr txBox="1">
            <a:spLocks noChangeArrowheads="1"/>
          </p:cNvSpPr>
          <p:nvPr/>
        </p:nvSpPr>
        <p:spPr bwMode="auto">
          <a:xfrm>
            <a:off x="1482148" y="2542565"/>
            <a:ext cx="67622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charset="0"/>
                <a:cs typeface="Century Gothic" charset="0"/>
              </a:rPr>
              <a:t>Myoferlin is an essential component for VEGF-A production by pancreas</a:t>
            </a:r>
          </a:p>
          <a:p>
            <a:pPr eaLnBrk="1" hangingPunct="1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charset="0"/>
                <a:cs typeface="Century Gothic" charset="0"/>
              </a:rPr>
              <a:t>cancer cells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charset="0"/>
              <a:cs typeface="Century Gothic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7" y="112157"/>
            <a:ext cx="1791072" cy="143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3635896" y="4479503"/>
            <a:ext cx="194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i="1" dirty="0">
                <a:solidFill>
                  <a:schemeClr val="bg1">
                    <a:lumMod val="50000"/>
                  </a:schemeClr>
                </a:solidFill>
              </a:rPr>
              <a:t>Karim </a:t>
            </a:r>
            <a:r>
              <a:rPr lang="fr-BE" sz="2400" b="1" i="1" dirty="0" smtClean="0">
                <a:solidFill>
                  <a:schemeClr val="bg1">
                    <a:lumMod val="50000"/>
                  </a:schemeClr>
                </a:solidFill>
              </a:rPr>
              <a:t>FAHMY</a:t>
            </a:r>
            <a:endParaRPr lang="fr-BE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s://igive-iraiser.s3.amazonaws.com/uploads/mercury/image/image/16106/project_image_GIGA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17"/>
            <a:ext cx="1542164" cy="1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7850"/>
            <a:ext cx="103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0070C0"/>
                </a:solidFill>
              </a:rPr>
              <a:t>Nucleus</a:t>
            </a:r>
          </a:p>
          <a:p>
            <a:r>
              <a:rPr lang="fr-BE" sz="2000" b="1" dirty="0" smtClean="0">
                <a:solidFill>
                  <a:srgbClr val="00B050"/>
                </a:solidFill>
              </a:rPr>
              <a:t>VEGF-A</a:t>
            </a:r>
            <a:endParaRPr lang="fr-BE" sz="2000" b="1" dirty="0">
              <a:solidFill>
                <a:srgbClr val="00B05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576130" y="174126"/>
            <a:ext cx="5876484" cy="6552174"/>
            <a:chOff x="1503828" y="397684"/>
            <a:chExt cx="5876484" cy="655217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164" y="776241"/>
              <a:ext cx="2852148" cy="2852148"/>
            </a:xfrm>
            <a:prstGeom prst="rect">
              <a:avLst/>
            </a:prstGeom>
            <a:ln w="3175" cap="sq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28" y="764704"/>
              <a:ext cx="2880320" cy="2875223"/>
            </a:xfrm>
            <a:prstGeom prst="rect">
              <a:avLst/>
            </a:prstGeom>
            <a:ln w="3175" cap="sq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28" y="3717940"/>
              <a:ext cx="2880320" cy="2875223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164" y="3717941"/>
              <a:ext cx="2852148" cy="2852148"/>
            </a:xfrm>
            <a:prstGeom prst="rect">
              <a:avLst/>
            </a:prstGeom>
            <a:ln w="3175" cap="sq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2474950" y="397684"/>
              <a:ext cx="938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solidFill>
                    <a:schemeClr val="bg1"/>
                  </a:solidFill>
                </a:rPr>
                <a:t>n</a:t>
              </a:r>
              <a:r>
                <a:rPr lang="fr-BE" sz="1600" dirty="0" smtClean="0">
                  <a:solidFill>
                    <a:schemeClr val="bg1"/>
                  </a:solidFill>
                </a:rPr>
                <a:t>o </a:t>
              </a:r>
              <a:r>
                <a:rPr lang="fr-BE" sz="1600" dirty="0" err="1" smtClean="0">
                  <a:solidFill>
                    <a:schemeClr val="bg1"/>
                  </a:solidFill>
                </a:rPr>
                <a:t>siRNA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433102" y="405226"/>
              <a:ext cx="1042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err="1" smtClean="0">
                  <a:solidFill>
                    <a:schemeClr val="bg1"/>
                  </a:solidFill>
                </a:rPr>
                <a:t>siRNA</a:t>
              </a:r>
              <a:r>
                <a:rPr lang="fr-BE" sz="1600" dirty="0" smtClean="0">
                  <a:solidFill>
                    <a:schemeClr val="bg1"/>
                  </a:solidFill>
                </a:rPr>
                <a:t> GL3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261365" y="6611304"/>
              <a:ext cx="13652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err="1" smtClean="0">
                  <a:solidFill>
                    <a:schemeClr val="bg1"/>
                  </a:solidFill>
                </a:rPr>
                <a:t>siRNA</a:t>
              </a:r>
              <a:r>
                <a:rPr lang="fr-BE" sz="1600" dirty="0" smtClean="0">
                  <a:solidFill>
                    <a:schemeClr val="bg1"/>
                  </a:solidFill>
                </a:rPr>
                <a:t> Myof#1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272417" y="6604324"/>
              <a:ext cx="13652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err="1" smtClean="0">
                  <a:solidFill>
                    <a:schemeClr val="bg1"/>
                  </a:solidFill>
                </a:rPr>
                <a:t>siRNA</a:t>
              </a:r>
              <a:r>
                <a:rPr lang="fr-BE" sz="1600" dirty="0" smtClean="0">
                  <a:solidFill>
                    <a:schemeClr val="bg1"/>
                  </a:solidFill>
                </a:rPr>
                <a:t> Myof#2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1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bo\Desktop\GIGA\07267 siRNA G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" y="1988840"/>
            <a:ext cx="4488270" cy="3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bo\Desktop\GIGA\07366 siRNA myof#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17" y="1988840"/>
            <a:ext cx="4500106" cy="32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67613" y="1556792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err="1" smtClean="0">
                <a:solidFill>
                  <a:schemeClr val="bg1"/>
                </a:solidFill>
              </a:rPr>
              <a:t>siRNA</a:t>
            </a:r>
            <a:r>
              <a:rPr lang="fr-BE" sz="1600" dirty="0" smtClean="0">
                <a:solidFill>
                  <a:schemeClr val="bg1"/>
                </a:solidFill>
              </a:rPr>
              <a:t> GL3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45047" y="1556792"/>
            <a:ext cx="1365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err="1" smtClean="0">
                <a:solidFill>
                  <a:schemeClr val="bg1"/>
                </a:solidFill>
              </a:rPr>
              <a:t>siRNA</a:t>
            </a:r>
            <a:r>
              <a:rPr lang="fr-BE" sz="1600" dirty="0" smtClean="0">
                <a:solidFill>
                  <a:schemeClr val="bg1"/>
                </a:solidFill>
              </a:rPr>
              <a:t> Myof#1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5292080" y="3717032"/>
            <a:ext cx="5040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444480" y="3869432"/>
            <a:ext cx="5040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596880" y="4021832"/>
            <a:ext cx="5040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6274758" y="4273860"/>
            <a:ext cx="5040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20140" y="1481143"/>
            <a:ext cx="34765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effectLst/>
              </a:rPr>
              <a:t>VEGF-A secretion</a:t>
            </a:r>
            <a:endParaRPr lang="en-US" sz="3600" b="1" cap="none" spc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 descr="http://what-when-how.com/wp-content/uploads/2011/05/tmp1C135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4" y="2708920"/>
            <a:ext cx="7033953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850415" y="275987"/>
            <a:ext cx="5256584" cy="1882265"/>
            <a:chOff x="850415" y="275987"/>
            <a:chExt cx="5256584" cy="1882265"/>
          </a:xfrm>
        </p:grpSpPr>
        <p:sp>
          <p:nvSpPr>
            <p:cNvPr id="4" name="Rectangle 3"/>
            <p:cNvSpPr/>
            <p:nvPr/>
          </p:nvSpPr>
          <p:spPr>
            <a:xfrm>
              <a:off x="850415" y="1450366"/>
              <a:ext cx="22700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Myoferlin</a:t>
              </a:r>
              <a:endPara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Flèche courbée vers le bas 4"/>
            <p:cNvSpPr/>
            <p:nvPr/>
          </p:nvSpPr>
          <p:spPr>
            <a:xfrm>
              <a:off x="3120459" y="730286"/>
              <a:ext cx="2986540" cy="50405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708932">
              <a:off x="4274923" y="275987"/>
              <a:ext cx="48229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5400" b="1" dirty="0" smtClean="0">
                  <a:ln w="10541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?</a:t>
              </a:r>
              <a:endParaRPr lang="fr-FR" sz="5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7" name="Ellipse 26"/>
          <p:cNvSpPr/>
          <p:nvPr/>
        </p:nvSpPr>
        <p:spPr>
          <a:xfrm>
            <a:off x="2378029" y="3838496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2721062" y="3169781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3086347" y="3802072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3848845" y="4133084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4442498" y="4147598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191044" y="3542506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5822089" y="3874642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6455647" y="4233558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6844153" y="4852602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6372200" y="3774526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6339535" y="3515522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6372200" y="5083702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6401228" y="4838650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6386714" y="4579646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6328658" y="3257856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6396928" y="4003475"/>
            <a:ext cx="161605" cy="14549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e 10"/>
          <p:cNvGrpSpPr/>
          <p:nvPr/>
        </p:nvGrpSpPr>
        <p:grpSpPr>
          <a:xfrm>
            <a:off x="850414" y="1124744"/>
            <a:ext cx="2235933" cy="1296144"/>
            <a:chOff x="850414" y="1124744"/>
            <a:chExt cx="2235933" cy="1296144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850414" y="1234342"/>
              <a:ext cx="2235933" cy="11865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1043608" y="1124744"/>
              <a:ext cx="1758256" cy="12961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70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6" grpId="0" animBg="1"/>
      <p:bldP spid="28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CD31 is associated to Myoferlin in PDAC 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693411" y="5849743"/>
            <a:ext cx="1839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 PDAC</a:t>
            </a:r>
          </a:p>
          <a:p>
            <a:pPr algn="ctr"/>
            <a:r>
              <a:rPr lang="en-US" dirty="0" smtClean="0"/>
              <a:t>staining of </a:t>
            </a:r>
          </a:p>
          <a:p>
            <a:pPr algn="ctr"/>
            <a:r>
              <a:rPr lang="en-US" dirty="0" smtClean="0"/>
              <a:t>myoferlin &amp; CD31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57515" y="6375872"/>
            <a:ext cx="198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CD31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681371" y="6375872"/>
            <a:ext cx="20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CD31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1485" y="1268760"/>
            <a:ext cx="217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MYOF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85341" y="1268760"/>
            <a:ext cx="226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MYOF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endParaRPr lang="fr-FR" dirty="0"/>
          </a:p>
        </p:txBody>
      </p:sp>
      <p:pic>
        <p:nvPicPr>
          <p:cNvPr id="1028" name="Picture 4" descr="C:\Users\Labo\Desktop\GIGA\Myof et CD31\26\CD31\CD31 10 X pour 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0" y="4085568"/>
            <a:ext cx="3024868" cy="224547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bo\Desktop\GIGA\Myof et CD31\Pour pptx\n26 Myoferlin 1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0" y="1781874"/>
            <a:ext cx="3024868" cy="224547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bo\Desktop\GIGA\Myof et CD31\Pour pptx\n47 Myoferlin 10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81874"/>
            <a:ext cx="3024868" cy="225441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bo\Desktop\GIGA\Myof et CD31\Pour pptx\n47 CD31 10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85568"/>
            <a:ext cx="3024868" cy="224547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5048092" y="2293889"/>
            <a:ext cx="3484348" cy="1496718"/>
            <a:chOff x="5048092" y="2293889"/>
            <a:chExt cx="3484348" cy="1496718"/>
          </a:xfrm>
        </p:grpSpPr>
        <p:sp>
          <p:nvSpPr>
            <p:cNvPr id="2" name="Rectangle 1"/>
            <p:cNvSpPr/>
            <p:nvPr/>
          </p:nvSpPr>
          <p:spPr>
            <a:xfrm>
              <a:off x="5048092" y="2718212"/>
              <a:ext cx="93610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C:\Users\Labo\Desktop\GIGA\Myof et CD31\Pour pptx\myoferlin 40x g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293889"/>
              <a:ext cx="2016224" cy="1496718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necteur droit 4"/>
            <p:cNvCxnSpPr/>
            <p:nvPr/>
          </p:nvCxnSpPr>
          <p:spPr>
            <a:xfrm flipV="1">
              <a:off x="5984196" y="2293889"/>
              <a:ext cx="532020" cy="424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5984196" y="3366284"/>
              <a:ext cx="532020" cy="424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5048092" y="4134566"/>
            <a:ext cx="3484348" cy="1498061"/>
            <a:chOff x="5048092" y="4134566"/>
            <a:chExt cx="3484348" cy="1498061"/>
          </a:xfrm>
        </p:grpSpPr>
        <p:sp>
          <p:nvSpPr>
            <p:cNvPr id="14" name="Rectangle 13"/>
            <p:cNvSpPr/>
            <p:nvPr/>
          </p:nvSpPr>
          <p:spPr>
            <a:xfrm>
              <a:off x="5048092" y="4560232"/>
              <a:ext cx="93610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C:\Users\Labo\Desktop\GIGA\Myof et CD31\Pour pptx\CD31 40x 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134566"/>
              <a:ext cx="2016224" cy="1496718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 flipV="1">
              <a:off x="5963238" y="4135909"/>
              <a:ext cx="532020" cy="424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963238" y="5208304"/>
              <a:ext cx="532020" cy="424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76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CD31 is associated to Myoferlin in PDAC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871700" y="1628800"/>
            <a:ext cx="5400600" cy="5081613"/>
            <a:chOff x="1871700" y="1628800"/>
            <a:chExt cx="5400600" cy="508161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700" y="1628800"/>
              <a:ext cx="5400600" cy="4898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275856" y="6206357"/>
              <a:ext cx="367240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Myoferlin intensity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004048" y="1556792"/>
            <a:ext cx="2520280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07165" y="16108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/>
              <a:t>In </a:t>
            </a:r>
            <a:r>
              <a:rPr lang="en-US" i="1" dirty="0" err="1"/>
              <a:t>o</a:t>
            </a:r>
            <a:r>
              <a:rPr lang="en-US" i="1" dirty="0" err="1" smtClean="0"/>
              <a:t>vo</a:t>
            </a:r>
            <a:r>
              <a:rPr lang="en-US" dirty="0" smtClean="0"/>
              <a:t>: Myoferlin silencing reduces BxPC-3 tumor growth and angiogenesis on CAM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107165" y="46227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</a:t>
            </a:r>
            <a:r>
              <a:rPr lang="en-US" dirty="0" smtClean="0"/>
              <a:t>linical data: There is a significant group difference in CD31 density regarding Myoferlin intensity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107165" y="2454971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Cellular Biology: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Myoferlin silencing reduces the VEGF-A concentration in the conditioned medium of BxPC-3 cells without altering gene transcription.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Myoferlin silencing seems to inhibit VEGF-A secretion into the conditioned medium. Vesicle-like structures accumulation at the vicinity of the plasma membrane</a:t>
            </a:r>
            <a:endParaRPr lang="en-US" dirty="0"/>
          </a:p>
        </p:txBody>
      </p:sp>
      <p:pic>
        <p:nvPicPr>
          <p:cNvPr id="11" name="Picture 5" descr="poussin+n%C3%A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609" y="1468280"/>
            <a:ext cx="540060" cy="70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space réservé du contenu 6" descr="pancreatic-cancer-blog.jp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r="2197" b="1566"/>
          <a:stretch/>
        </p:blipFill>
        <p:spPr bwMode="auto">
          <a:xfrm>
            <a:off x="564592" y="4221088"/>
            <a:ext cx="846094" cy="108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30" name="Picture 6" descr="http://www.mcb.ucdavis.edu/images/advising/cbi/cell-biolo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7" y="2732802"/>
            <a:ext cx="987164" cy="8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782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Summary</a:t>
            </a:r>
            <a:endParaRPr lang="en-US" sz="40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63764" y="5500836"/>
            <a:ext cx="1047750" cy="952500"/>
            <a:chOff x="467544" y="5373216"/>
            <a:chExt cx="1047750" cy="9525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373216"/>
              <a:ext cx="104775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Ellipse 18"/>
            <p:cNvSpPr/>
            <p:nvPr/>
          </p:nvSpPr>
          <p:spPr>
            <a:xfrm>
              <a:off x="1202138" y="5976264"/>
              <a:ext cx="161605" cy="14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82532" y="5587758"/>
              <a:ext cx="161605" cy="14549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107165" y="559665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We think </a:t>
            </a:r>
            <a:r>
              <a:rPr lang="en-US" dirty="0" smtClean="0"/>
              <a:t>that </a:t>
            </a:r>
            <a:r>
              <a:rPr lang="en-US" dirty="0" smtClean="0"/>
              <a:t>Myoferlin plays an important role in VEGF-A secretory vesicles fusion in PDAC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8032" y="5500836"/>
            <a:ext cx="8244408" cy="952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2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BQWEBAQFxIUERAUFRUQFRUUFBMWFhYXFRYaHSggGBwlGxUYIzEhJSosLi4uFx80ODMsNygtLisBCgoKDg0OGxAQGzQkICQsLCwtLywsLCwsLCwsLCwvLywsLCwsLSwtLCwvLCwsNSwsLCwsLywsLCwsLCwsLCwsL//AABEIAOEA4QMBEQACEQEDEQH/xAAcAAEAAQUBAQAAAAAAAAAAAAAABgIDBAUHAQj/xABBEAABAwIEAwQIAgkCBwEAAAABAAIDBBEFEiExBkFRBxMiYRQjMkJSYnGBkaEkM0NygpKxwcLR8FNjc6Ky0vEV/8QAGgEBAAIDAQAAAAAAAAAAAAAAAAECAwQFBv/EADQRAAIBAgMDCwMFAQEBAAAAAAABAgMRBCExEkFRBRNhcYGRobHB0fAiMuEGFCMz8UJiUv/aAAwDAQACEQMRAD8A7igCAIAgCAIAgCAIAgCAIAgCAIAgCAIAgCAIAgCAIAgCAIAgCAIAgCAIAgCAIAgCAIAgCAIAgCAIAgCAIAgCAIAgCAIAgCAIAgCAIAgCAIAgCAIAgCAIAgCAIAgCAIAgCAIAgCAIAgCAIAgCAIAgCAIAgCAIDW4pj1PT/rpWtPwe07+UaqspxjqbeHwOIxH9cW+nd3kTr+02NukMTn/M9wZ+QusLxC3I7lH9NVJZ1JpdSv7Gol7T5/djiA8w93+Sx/uXwN6P6Zob5y8PYRdp8/vRREeWdv8AkVP7h8CJfpmhunLw9jbUPadGf10LmebHB/5GyusQt6NGt+mqi/rmn1q3uSnC+JKao0ilaXH3HeB34Hf7LLGpGWjONiOTsTh85wy4rNeBtlc0ggCAIDBxHF4YBeaRsfkTdx+jRqVVyS1NihhK1d2pRb8u/Qi1f2kwN0ijfL5m0Y/ufyWJ4iK0O3Q/TeInnUko+L+dppZ+06b3IY2j5i539CFjeJfA6EP0xS/6m+yy9y03tNqOccR+zx/ko/cvgXf6Zw+6UvD2NhR9qA/bQW82O/sR/dXWI4o06v6aa/rqd69V7Eqwni2lqLBkoa8+4/wO/wBD9is0akZHFxHJeJoZyjdcVn+TeK5zwgCAIAgCAIAgCAIAgMXEcQjgYZJnBjBzPM9AOZUOSSuzNQoVK89imrs5bxP2hSSkspiYYtsw9t31Pu/QfitSdZvJHr8ByFSpWlW+qXgvft7iDy1Jcbkkk7k6rAehjFJWRaMigueZ0Fy4zVBcyGQEoVbRV3b26i6ko7Mk3D/Hc9OQ2Q99EPdedQPlduFmhWaOLjeRqFfOK2ZcV6o6hgXEMFU28TvFzjOjh9uY8wtqM1LQ8li8BWwr+tZcVoZeJYlFAzPM8MbyvufIDmrOSWbMNDDVa8tmmrs5vxF2hSPu2m9Sz493n7+79vxWrOu/+T12A/T1OFpV/qfDd+fmRBqiqc4kuJc47km5K122z0kKUYK0VZFDGkqC7aRs6HCHPWSNNs0q2MjAklDwZnCzxw9zkVuWdgxsW4OMYuFWdBxMmH5WjVyZEquldGVh0OltKSujd8N8dT0xDS7vYecbzew+U7t/p5LJCo4nJxvJlDEZtWlxXrx8+k67w/xDDVszQu8Q9uM6Ob9RzHmtuM1LQ8li8FVw0rTWW57mbZWNQIAgCAIAgCAIDX45i8dLEZZToNGt5udyaFWUlFXZsYXCzxNRQh/i4nDuJeI5auQvkPhHsRj2WjoP9VpTm5PM95gsHTw0NmC63vZoy5YzfRSSha5TmQXAcguXopEFzaUc4UorJXRIaGNj9CssUmc6tKcM0VYhwxmGZitKjvRjpcoq+zMjobLA+4LmOabggkEWWHOJ0VGFVW1TK8RxaSZ2aV5e7qT/AE6KJTctTLh8JSoR2acbI1zpFQ2dCqFl1JVyNvRRAK8UadabZI6Cpa1bEZJHIr05SN/S4+GrMqqRy6mAcjCxXiIOBVJ1rmzhuTnFkHxeqDrrVbuzuQjsxsRqZ2qFZMysJxaSCRskTix7ToR/Q9R5KybWaNapCNSLhNXTO7cF8VMrYuTZ2Ad5H/k3yP5LbhPaR5HH4F4aV1nF6P0fzMkauc8IAgCAIAgKJpQxpc8hrWguc47AAXJKFoxcmorVnBuNeJ3VkxIuIWXETOg6nzK0qk9pnuOTsHHDU9ne9X83I0NPAXnRYjqJm2ZgxAup2WRzsb2MaooSFBfaNdNHZCblglBcByC5finshNzbUGJWKlOxScFJZk1wHHhoHahbNOrxOLjMC9Ymyx+jhkjLxa9uSyVIxauamCrV6dRROW1bMriFz7Hr1O6uWWlCHIyI5bKTG5GQ2tspKOxX/wDpqblHFFD8WPVLlbIw58TJ5oQ2YEtSSpKNmM96kxtlIepMLZtsAxmSmmbLEbOYfsRzB6gqydncw1qcasHCWjPojAMXZVQMmj2eNW82uHtNP0K24u6ueOxFCVGo4P8A1GxUmAIAgCAIDn/a1jvdwtp2Gz5vFJ5Rg6D7kf8AasFaVlY73ImF2putLdkuv8epx5gzOt1WsepROeG8GBtdXhC5rYrEbCsiVSYUA3ZbDhkcmOKbkRrE6IBa84nXw9a6IzX01ljN25pJm2KE3LV1BNwHITcrbIguZtLXlvNBqbyLiA5S0nQq+27WMLw8HLaNLVz5iSsZtXsjF71SVbPDMhW5SZlJW5QZUKtlDpVJVsysOwqeoEhgjdIIWl8rhYNY0Am5cSBsDpubGytGLlormrXxVKjbnJWubLgjhd+ITlgd3cMQDp5dyGnZrR8Rsd9rE62sZhDadjVx+OWGhfVvRGhxERiWRsLi+FskjYnm13xteQx2mmoAP3V6tJ0puD3e3poXw1d1qMajVm1879SvDcMnqCW08T5iwZnBjS7KOpPLb7qqTehWtXhTzm7GNG9QWudK7H+Ie7nNO8+rqPZ8pQNPxGn4LLTdnY5XKlDbp7a1j5fPU7Qtg84EAQBAEB89cc4oZ6yZ97tDyxn7rPCLfW1/utKbvK57rA0eZoRj0Z9bzNThg8YVTbOm4FUAALNTZy8ZBs309YCLLM5HNhRadyN4i4arBI69BMi2JkFYTop5Edqgha5iFQTcpuhNxdBc9DkJuVCVCbnUOCeAWerlxKzXTH9Ho3OyFxDS7xjdxygnINgDfmBs0sO5Laa0+ZnmeUuW3d0sO+uXt793E0Pa2ImVzY4GMjbFDGHtja1gzlzzYgD4Mn4q2JpxjCDWrv3K1vG5l5BrVZwqbbbV1a+eed/QhJctQ71zwuUlblJchDZSXIUciY4piEmH0IoGECorWmatJ1dFFIGtZCPmcxpzX2Dj1BXRoNYenzsvub+ldPF9WXWzzU4LlDFNr7I2XX0dufYRikxmeKKWGGV0UVTlEzW2BeG3GXNbMB4jexF7rXoVnRbaSb3X3dP+nUxeDpYlxc93j0FvCMOfUzRwQi8krg1o5DmSfIAEnyCxZyfSy9arGjTcnojtOHYvR0WHVraK7vQA6OScgNE9U5uUWdfxeMhvQaWuLLoU6OzJRfW+ha59mZ5GvUqV57Ut+n4OExmwHktGT2m3xPVR+lJcDOoKp0b2vYbOYQ5p6EG4P4qERKzVmfUOFVomhjlbtKxjx5Zmg2W0ndHkakNibjwZlKSgQBAYmL1PdQSyf8OOR/8AKwn+yiTsjLQht1Yw4tLxPmeodcm60T31xTS2N0FyTYfjFhupRSST1NrHjgO5U7TMXNRMCtxcHYqHmZYpR0NRNU33UF7mtlJcQGguc4gBoFySTYAAblQS5JK7M3iThuWi7sVLoxJKMzYmvL3ho3LhawF9N9Te17FZXQqKO21lp2mnhuUqOIm4Qvl0GjJWI3rnl0J2hdBtE/4WwuGhpxieINzE29BpvekedWvsfpcE6ADN0W3hcPzj2pZJZ3eiXF+h53lTHzqS/bUM28nbf0e/tc2PAdXJU1FRi2Iv9XRskDPgjJbdzYhyDWadXF43K2lWlXlzVJWholvb4y9tF4nPxuHp4OiqbznLNvguC7d+rt2HOcXxN1TPLPJo+d7nkfCDo1nnlaGt/hWpi6inU+nRZLqW/td32nouTcP+3w8YvV5vrftp2HtDhk0we6GNz2Qtc+V4Fmsa0EkucdBoDpubLXjFydkrmxVxNOlbbla5g5lBkueFyFXIlfA+HsaJK+qF6Sg8Qb/xqjTuoh11LSfq3kStjD0ecnbd88tTkcq4twhzUPul5fnQ1FBR1OJVbstpKmcvlkJOVo66nZo0aPsFNepz1T6dFkupe+r6WWp83gcOlLt6W/ncjTv0JFwbEi4NwbcweYWJxcW09UbcainFSWjzJtwe00uH1de2/fyWoqO3tB8ts72DmQCCP3HDmtjDRW1ty0Xp76HF5TqOpONBPpfzoV2YnF7vQ6Wnwxh9Yy1VX2P7aRvq4jbfIyxP8BWWUnGm5S+6flv9u8xYaKrYjbX2wyXp79xEAVpnXuXY3IVbPojspq+8w2K+piMkf4OJH5OCzw0PPY9WrN8bEvVzTCAIDW8SQl9JUNG7oZgPqY3WVZaM2MLLZrwfCS8z5qmK0z3FyxmQXK2TkIQV+lnqgKTVFCCh1SUFzoHZ1h0cEMmK1n6mnDvR283v9kuaOZzHI35iegK2cNRdSS+dvYcLlfGP+iGr19F86CC4zi8lVPJUTm8kpvbkxo9ljflaNPPU7kpiayqSUY/asl6vrflZbjocn4VYalZ/c9fbs/JhZlrWN/aJVwvw3E9gqcQnbR0VyGlzgJJy3dsTdyBzIBOhAG5Gehhp1n9K+ehysfyoqH0Qzl5fnoMrgbh+Kpmmqph3OF0jnyO7y+rRdzI3HnZti7fp711P7dOq4QzSdut+3oYsXyjOlhop5Tku7p6/XqNfj2MTYvXM7tpAcRFSQHTu2E7utoCbZnHkBbZqzYqplzFPRPN//T9lu7yOT8PHC0niKurXcuHW/wAG67RsSjpoIsJpTdkAa+sePflvnDD/ABeMjl4ByIVr/t6N190sl0Le+3RdvA1cFCWMxLr1NE/HcuzXu4kBicMwz3y3GbLYHLfW19L2XPsejlJ2dtSQYhxtO+A0sDY6KjILDBEMzntcLOEsrhdxPMgNvdb6xNKllSjd8X5pL1b6jiQ5LlUnzmInd8F7+yRrosFlNK+rNmQRuZG1zrgyPc4DLGOdhck7aLTjTk02tx0amMpxqxpb34FrA8Lkqp44IRd8ptfk0buc7yAufsqpNuyLV8RGlBzluJH2j4nGwxYdSH9Fw/SR2nramxD3OtuW3cP3nOHILeqfw0thay16vz5dZxMBCVeq8TU7Ov8AGn+G84cozh+C1Vc/w1FYwR0/xNZIcjHD6l5f9GtVMNFJ7UuvsWfiYuUKrr1lSjudu1+xysLXbbd3qztJqKstx2mOWCiwWhqJwJHQfpFNAf2tXKHmMnyaJHO8rX5AHboL6bPTf1anmsQ5VMQ9nW9vQ4xVVT5HuklcXyyOL5HndznG5Pl9Fgq1NuW1pw6EdqjTVKCgvjMqfC544myyRPjikOVkj2lgcbX8N9xbmNFSzJVaDlsp5mOwoWbPoPsciIw1pPvySuH2dk/xWaGhw8c/5exE4VzTCAIDx7bgg7HQ/dCU7ZnzFjdGYZpYjvE97P5XEA/gtJqzPc0qm3BT4pM1rlBkuUkoAxpcQ1oLnOIDWgXJJNgABuUKuSSuyeQ9nDYmNfiVdBQ5gD3TnNLxcXykuc0Zvpm+62aeFqVNF3K5xa3LUItqEb9LyNngHDOCTTtgiqJ6yZwJs0PEYDRckvbGGgfxbkDmFllg3BXl5q/dqac+VMU1dKy42fmzZcZcVYXERQT001RHRllmRENja4MsGk960vIDtbgi56hZVGMIWlJRutM727E+HxGrRpYmrLnaau765a9pBeI+IMOkhLKLDzBM4gd9K64Y3mWhshu7pfTW6wOGGim9q73JJrPraOnh4coc4tt2W+7T8majBeGKuraXU0D5WN3foxt+gc4gE+Q1Wqot6I6dXGUaTtOVmYlBhss9QyBjSZ3uETQ69220sejW2JPSxV9ubjzd8uG4iTo0069lprv+MmvaXiTKaKLCaQ+qpw19W/nJKbPa1338Z8ywcrLbvzFLL7nkuhb326LtONg6csVXdapovPcupex7g1sIo/TJADiVa0sooXfsoja8zxy5H+UaZnWx4elFJ1J6L5ZdLL42vLFVVQpab/fqXn2ELwfDJ6yfu4QZppS573E9Td8kjuQubk+fUhYak5Vp7T18lw6kdNSpYSiluXe37s6lRcHYbS0E1VUPbXmJsgdI15EfeDwiOINPtZiGgk3ueWyz08LeSjLX5mcStypWqS/jyW5I46y5sBqTYADmStR23HotpqN5HU+2MNp6WgoYx4WB0hA6xsEbTbmXGR5+t1ty+ii7b7L19EeewDdXEupLdd9+XqyiGIYHhxleAMWxAFkLTqYWaEn+HQnq4sHK6mhTUU5z0XxLtGJrSxlZU4afM/nqRbgThttQ59TVuyYfR+sqZXX8ZHi7sHck87a69XBYkpVql3q/lvm428ViI4akqcNbZdHSTntpry/D6ItaY453tly6eG0BLWG2nvn+VZpvZhJLq8b+hzsBG9e73Xfp6kO4N4NErDWYgfR8MgGd73XaZre6y2uUnS41N7N1Nxgp0nN2Rv4vGqmtmH3eRK2doWGVsLoMSpnQwRvBpmta9wEbRaP9V4o3htwQNLG1zss7UG3FP0XYc7ma9K1RavtfaY7OOMGo9aCgdNK32JHMDNf+rKXSD7BFCnHWS7M/IlwxVXW/bkRHjXjufEsjZY44YonFzGMzOdci3ied9OjQqVJwcbRv1v2/JtYXCSpS2pMjcQWA3z6g4Lw/uKGniIs5sbS4fM/xu/NxWxFZHn8RPaqyfSbtSYQgCAIDifbFhHd1YmA8FS0En/mMAa78sp/Fa9VZ3PTck19qjsPWPk/jOduWI6tygoTc9ilcwhzHFjhs5pLXD6EahSnZ3KTipxcZaMslupO7jqXHUk+Z3Ky1MRVqffJvy7tDFTw9Gl9kUuzPv1Ot8CQtw3C58RlaDNM31LTpdubLE3qM8hBPllPJZMLSTeeS39CRweVK7rVlSjuy7X8scllkc5znPJc95c57zu5ziS5x8ySSsVao6k3L4luXYjvUKSo01BbiV8DcLMqM9VWu7nDqXWaQktzkWPdtI15i9tdQBqbhSpOpKyNLlDHcxHZj9z8Ok6VF2gxMw2aphgNNDE809BG6ze+dkGSzB7IBvcC9gw63uBvRpw2rJ3S1a0VuHH3PPyo1XNRl90u/Pjw49RDOzhgpKSrxacZ3RNMVMHbvldYE3+Z7mNv5vWCkudqubyTbfUtX3HR5Qk4xhhoZ2t27kajhnD2Br8TxQl8DXuLIz7VZVElxa0c25rk8tCNg5EniKjm8l4JL28WZK9T9vTjhqWcnrbp9X4I01bV1OJ1mZ3rKipcGRxi+VjfdY34WNFyT+847lUr1ecajH7Vp7vp8lkbOGoRwlJylrvfovmbJwMEdd2F4e/u44wHY1iXsg6XMQdyY0X8N9dQbAPJ2KceZimvuenR09fDvOTUrc/J1av2rRcfm99hGeNuJI5RHR0I7vDaPSIbGeQXvM7y1NvqSdwBWtPm4uF7yf3Ph0dfHu4m1gMM5S5+oupevVw/w1fC1GX1lIC05ZKiEXI0IEjc9jzsN1pLVHRxE0qU89zOx4tQxOxKfEa05aPCo4o482ofMB3pc0c8plDQOb7D3VvuDnsxXS+//AA85Cq4U5RjrLyXvc5/FR1GN1ctVOfR6OK4fM8gMggZdwjaToX2NydruJNhYLHUfONU4aLxfH26Dfhs4OneX3vcYfF3ETJ2spKJphwyn/Vs1Dp3j9tJfXe5AOutzrYNtUkqK5uOu98Oher7CcLh5Tlz1Xs9/YnuG8f4c6ghjrmGaaBjAac05mzPiblD2OLe7BI6uFrlRThtxu2l1teWpq1qFWFV7CeelukgfGnFc2IPGcdzTRm8NK03A5B0h2c+23JvLmSqVYxWxT7Xx6uC8WbWGwex9dTXy/JGHwrVN8svYgKAEBJOBcF9KrIYrXYXB0v8A02eJ1/qBb+IK0VdmKvU5um5fLn02s554IAgCAICP8dYB6bSPjH61vrIT87QdL9CCR91Wcbo28FiOYqqT00fUfOUzCCQQQQSCDoQRoQRyK1T1ilcslQWuUlBczMDw01NRFA3eZ7WEjk0nxO+zbn7KUruxir1VSpym9yOh9t2JBno1DF4Y4WCV7BsAAY4W/YCTT91bs3sUXxll2LN+nicDkum6ld1JbvN/Gc4wfDn1M8cEftzODB0F93HyAuT9FpJXdjv1qqpQc3uOgYvSismFBTv9HwfCB+lVBsGmRl+8e47F18wA653ai1uhZwiqUPulr0J7ut6voPOU6iV8TVzb+1dPHqWiIbxdj4qpGthb3VDSt7ujh6M5yP6vfa58rc7k4sROMI81DtfF8OpeL7Do4DDSTder9z8F7vwR0nH8KhhwqgZWP7qihAmqI2H11RO5mZsEQ55nSSEm4sGg6btyUKblBwW9Z8EtW7nJnXk8S5xzd3byRyziPHpKyUPkAiiiGSmpmaRwRDZjRzOgu7nbkAAMVetG3N0/tXi+PVwXqdjB4PmvrnnN+HzezpfY1w6YWzV1Ux0QDLQOc0giOxdJIG2udAADbXXe6pRi27mlyniVK1OL6yG8UcVmpHoeHsdFQlxJaAXT1cjjd0kxGpudcvPc8g3Zq4hQdoO8uO5dC6enduK4XA5KpWyS0T9fbvLlFweymjFTjDjTQnWOjbb0qoI1yhnuDa5Oo55d1r0qEpu7yW/8mzX5QV9ijm/mnHyMjh7iH0rFaN0jY6Wlpy5sEAIbHDG1jnauNruJAJceavOUHKMKayW/j+DC8POlh5zm7yeveU9pPGxxCXu4SRQwuvHyMzx+1cPh3yj7nU2F60ubWwtXr0dHv3cSuAwl/wCWfZ7+3eaefGZn00VJfJSw3PdN/aSF5eXyH3tTo3YWG51WONbYhaGu9+3ubTwkZVnUnnwRiMiWubRkMgUkMqdChUxpmIDAmQFtjUB3Xsb4b7inNTILSVIAjB3EI1B/iOv0DVmgt5yMfW2pbC3a9f4OjK5zwgCAIAgCA5B2u8I5XGtgb4HkektHuuOgk+h2PnrzKw1Ib0dzk3F3XNS13exyxwWE7SZlYVg89S/JTRPmdpfKNG32LnHRo03JCJN6FKtenSV5ux2Ps64IjopQ+pex+IPY90cTTfuogQ17hzJ8QBdsM1hzJ2adJpbTPPY7lDn/AKIZR8zlvaHWmXEqtxv4ZTEAeQhAi08rsJ+6jEyzUeCXjn6nT5Kp7NDa4tv09CV9jHDspqHVT43MibE9sMrha8j7DMy+9m5tRpqqUlncwcq4iOxzcXnfMscS4TXTn0Cgop4KCnd74yGplB1mmlcQ12ouBc8ieQbuVarjdQzlLV8L7l6vdojTwkaStVry00WunFfOJiS8PUmFgPxN7aystmiw2E+G/Izv5N23AG+j9lgpYbLbm7R+acX0GxVx9SvLm8Ou35p1kubjeFYtSxDEJIqWeEey6VtOY3EAO7lzjZzDYaa7C+oWSMHVTVNNr5a9jRlGrg6l3rx3dhqajG8Dw7WihGIVQ9l1zIxpGxMr/APqwEqf20aedR7PXm+xal1UxWKyV7dy7zF4f7YJmSSuro+/jlsY2Q5Wdza/haHe0D1Jvp9hTnacpWWS7++3oZqnJc4wTi7vfu7vyW8S7V8oIw2jipC7eZ7WF+vSNgDb+ZJ+itt0If8ArqyXe8/ArDk+vP8Asdl13fztOe19bJPIZaiR00rt5HnMbdByaOgFgFgq15VMnkuC0/PWzqUMLTor6Vnx3liyxJ2zRnavkZEDEIZnRsQoZcUakgyQxCpblQGtqXoDXvN0JJl2bcIGunvIP0WEgzH4juIwep59B9QrRjc1sVX5mGWr09z6GY0AAAWA0AGgAHILOcA9QBAEAQBAEBRNE17S14DmOBa5pFwQRYgjmEJTad0cD7ROC3UMmeMF1JIfVu3MZP7N5/oeY8wtecLHo8FjFWjZ/cvHpNLw9xTUULZhSljH1AjDpXNzuYGZ7ZATlv4/eBGmytRnCDbkr9tu8vi8J+52c7W9S9wpxZJS13pc5fUmQOZOXOzSOY6x8JOgsQCBoNLaK0sRKcltZLgtF87WY6nJ1PmXCms9bve+n5Y6HinaHg9++FP6TU7j9Fa2QEbZpZAAPqCVn5qH3SlHvu+5Z+ByI0cX/WlLyXsQfEu0yvkqGzRyCnZHcR0zPFHY795cesNuZtbkAqTxEF9MFdb29X7Lx48Do0eSY7L5159G73+dZRiXabiUzSzvmwg7mCMRvI/fJcW/VtiixMFpDPpd/CyEOR4p/VO66Fb3Ie43JJJLnElziS4uJ3JJ1J81r1Ks6jvN3+buB06VGFKOzBWR4VROxdniA8QqEIPUBU0KSrM2nYhRmfE1SVMtgQgqe5CDAqZkBrJpLoSbbhLhqWunEUQsNDLIRdsbL+0ep6DmfuRKVzFWqxpR2pf6fR+B4RFSwshgblYwfdxO7nHmSVnSscCrUlUk5SM9SYwgCAIAgCAIAgLFdRsmjdHK0SRyAtew7EH/AHujzLRk4PajqcD4+4IkoX52XkpHnwSblhOzJPPodj9dFrzhY9Fg8Yqys8pfNCGkKhvplJUElKEnhQg8KA8Qg8Kkg8QgKSp6FAZdiapKs2EIQoZsQUlWXi6yEGJUToDWzS3Qk2fCvDU1dMI4RoLGSU+xG3q7z6Dc/iRKVzHVqxpR2pf6fRPDPD8NFCIYB5vefakdzc4/25LOlY4FatKrLal/htlJiCAIAgCAIAgCAIAgLVVTMkY5kjQ+N4LXMcLgg8iEJjJxd1qcO7QOz19JmmpgZKTdw9p8P73xM+blz6nBOFtDvYTHKp9MspeZz8hYzpJlJCFjwqCSkoDxSQChBShAQgrYFJVmRE1CjM+BqkqzKBshUx550BrppboSSHgrg2avk8Pq4Gn1s5Gg+VvxO8uXPle0Y3MFfERoq713L5uPoHAcEhpIhDTtyMGpO7nu5ueeZP8AvRZkrHCq1ZVJbUjYqTGEAQBAEAQBAEAQBAEAQHjhfQ6g7hAcm4+7Mfanw5vnJSD8zD/6fh0WKUN6OvhOUP8Amq+339zkj2EEgixFwQdCCNwRyWE7KlcoKFykqAeFSDxAUlCrCEF2MKSjMuBiFWZ7BZSUZanmshBr5JboSTrgDs5kq8s1TeKk0LRs+YfL8Lfm58uovGFzTxOMVL6Y5y8vnA7nQ0ccMbY4WCONgs1jRYALMcWUnJ3k8y+hUIAgCAIAgCAIAgCAIAgCAIAgIPx32exVoMsFoav4tmS+UgHP5hr1uqShc3sLjZUvplnHy6vY4XimGy08jop2GKVntNd+RB2IPIjQrA1Y79OrGcdqLujDIUGYpKgFJUgpKFWAhVmREFJRmxp41JRs9nlshUwNXuAaC4uIAaASSToAANz5ISdd4A7LwzLPiLQ5+hjpTq1vQy/Efl2HO+wyxhxOXicd/wA0+/29zqoCyHLPUAQBAEAQBAEAQBAEAQBAEAQBAEAQGi4s4Vgr48kwtI2/dTN9thPTq3q06H62KrKKZnoYidGV49xwDinhiehl7uduhv3crfYkHVp5Hq06j6WJwSi0eiw+IhWjePdwNEQqm0UlQCkqSAEKMzqSO6kxszpXBoUmMxqChlqpWxQMMkjzo0fmSdgBzJUrMiUowW1J2R3bgPgCKhAkktNWEayW8Md92xA/+W58hossY2OLicXKr9Mco+fWTRXNMIAgCAIAgCAIAgCAIAgCAIAgCAIAgCAIDBxnCYqqJ0NQwPjdy5tPJzT7rh1UNXL06kqctqLzPn7jjg2Wgk1vJTvJ7qe2/wAj/hePwO45ga8oNHpMJi41o9O9fNxFHBUN0oKkhnsY1Qxs3FMzK25VjC2XcGwiavnENO25OrnHRrG31c88h/XYKUrmKpUjTjtSO/8AB3CUOHxZYhnldbvZyPE89PlaOTf6m5WaMUjh4jESrO703IkCsa4QBAEAQBAEAQBAEAQBAEAQBAEAQBAEAQBAEBi4nh8dRE6KdokikFnNP5EHkQdQRsQoauXhOUJKUXmfPHHXCElBNlN3wSXMM3UfC7o8fnuOg15Rsz0uExUa8enevm4ijlU22XqJl3BSjDJm6oMNlrJ2U1MMznbn3Wge05x5NH+g3IVkr5GvUqRpxcpaH0DwlwzDQQCKEXcbGWUjxSP6noOg5D7k50rHAr15VZXfZ0G7UmEIAgCAIAgCAIAgCAIAgCAIAgCAIAgCAIAgCAIAgNbxDgsdZA+CYXa/Zw9pjh7L2+YP9xsVDV1Yy0a0qU1OJ80cR4PJSTvgmHjjNrjZzTq1zfIjX/4tVqzseqpVY1YKcd5Yw5p90Fz3EMjaBcuc42AA5lSjHUZ9C9nnCLaCn8dnVU1nTv3seUbT8Lb/AHNz9NiMbHnsViHVllotPclasaoQBAEAQBAEAQBAEAQBAEAQBAEAQBAEAQBAEAQBAEAQHPO2Lhj0im9JjbeelBLrbvh3cP4fa+mbqsVWN1c6fJmJ5upzctH5/nQjnYzwyJHirkb4Ke7YQdnTOHif55WkAebjzaopreZuUq9v41v16jsyzHGCAIAgCAIAgCAIAgCAIAgCAIAgCAIAgCAIAgCAIAgCAIDxwvodQdwgMLBMLZSwRwRC0cQs37kkk+ZJJ+6hKysXqVJVJOctWZykoEAQBAEAQBAEAQBAEAQBAEAQBAEAQBAEAQBAEAQBAEAQBAEAQBAEAQBAEAQBAEAQBAEAQBAEAQBAEAQBAEAQBAEAQBAEAQBAEAQBAEAQBAEAQBAEAQBAEAQBAEAQBAEAQBAEAQBAEAQBAEAQBAEAQBAEAQBAEAQBAEAQB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BQWEBAQFxIUERAUFRUQFRUUFBMWFhYXFRYaHSggGBwlGxUYIzEhJSosLi4uFx80ODMsNygtLisBCgoKDg0OGxAQGzQkICQsLCwtLywsLCwsLCwsLCwvLywsLCwsLSwtLCwvLCwsNSwsLCwsLywsLCwsLCwsLCwsL//AABEIAOEA4QMBEQACEQEDEQH/xAAcAAEAAQUBAQAAAAAAAAAAAAAABgIDBAUHAQj/xABBEAABAwIEAwQIAgkCBwEAAAABAAIDBBEFEiExBkFRBxMiYRQjMkJSYnGBkaEkM0NygpKxwcLR8FNjc6Ky0vEV/8QAGgEBAAIDAQAAAAAAAAAAAAAAAAECAwQFBv/EADQRAAIBAgMDCwMFAQEBAAAAAAABAgMRBCExEkFRBRNhcYGRobHB0fAiMuEGFCMz8UJiUv/aAAwDAQACEQMRAD8A7igCAIAgCAIAgCAIAgCAIAgCAIAgCAIAgCAIAgCAIAgCAIAgCAIAgCAIAgCAIAgCAIAgCAIAgCAIAgCAIAgCAIAgCAIAgCAIAgCAIAgCAIAgCAIAgCAIAgCAIAgCAIAgCAIAgCAIAgCAIAgCAIAgCAIAgCAIDW4pj1PT/rpWtPwe07+UaqspxjqbeHwOIxH9cW+nd3kTr+02NukMTn/M9wZ+QusLxC3I7lH9NVJZ1JpdSv7Gol7T5/djiA8w93+Sx/uXwN6P6Zob5y8PYRdp8/vRREeWdv8AkVP7h8CJfpmhunLw9jbUPadGf10LmebHB/5GyusQt6NGt+mqi/rmn1q3uSnC+JKao0ilaXH3HeB34Hf7LLGpGWjONiOTsTh85wy4rNeBtlc0ggCAIDBxHF4YBeaRsfkTdx+jRqVVyS1NihhK1d2pRb8u/Qi1f2kwN0ijfL5m0Y/ufyWJ4iK0O3Q/TeInnUko+L+dppZ+06b3IY2j5i539CFjeJfA6EP0xS/6m+yy9y03tNqOccR+zx/ko/cvgXf6Zw+6UvD2NhR9qA/bQW82O/sR/dXWI4o06v6aa/rqd69V7Eqwni2lqLBkoa8+4/wO/wBD9is0akZHFxHJeJoZyjdcVn+TeK5zwgCAIAgCAIAgCAIAgMXEcQjgYZJnBjBzPM9AOZUOSSuzNQoVK89imrs5bxP2hSSkspiYYtsw9t31Pu/QfitSdZvJHr8ByFSpWlW+qXgvft7iDy1Jcbkkk7k6rAehjFJWRaMigueZ0Fy4zVBcyGQEoVbRV3b26i6ko7Mk3D/Hc9OQ2Q99EPdedQPlduFmhWaOLjeRqFfOK2ZcV6o6hgXEMFU28TvFzjOjh9uY8wtqM1LQ8li8BWwr+tZcVoZeJYlFAzPM8MbyvufIDmrOSWbMNDDVa8tmmrs5vxF2hSPu2m9Sz493n7+79vxWrOu/+T12A/T1OFpV/qfDd+fmRBqiqc4kuJc47km5K122z0kKUYK0VZFDGkqC7aRs6HCHPWSNNs0q2MjAklDwZnCzxw9zkVuWdgxsW4OMYuFWdBxMmH5WjVyZEquldGVh0OltKSujd8N8dT0xDS7vYecbzew+U7t/p5LJCo4nJxvJlDEZtWlxXrx8+k67w/xDDVszQu8Q9uM6Ob9RzHmtuM1LQ8li8FVw0rTWW57mbZWNQIAgCAIAgCAIDX45i8dLEZZToNGt5udyaFWUlFXZsYXCzxNRQh/i4nDuJeI5auQvkPhHsRj2WjoP9VpTm5PM95gsHTw0NmC63vZoy5YzfRSSha5TmQXAcguXopEFzaUc4UorJXRIaGNj9CssUmc6tKcM0VYhwxmGZitKjvRjpcoq+zMjobLA+4LmOabggkEWWHOJ0VGFVW1TK8RxaSZ2aV5e7qT/AE6KJTctTLh8JSoR2acbI1zpFQ2dCqFl1JVyNvRRAK8UadabZI6Cpa1bEZJHIr05SN/S4+GrMqqRy6mAcjCxXiIOBVJ1rmzhuTnFkHxeqDrrVbuzuQjsxsRqZ2qFZMysJxaSCRskTix7ToR/Q9R5KybWaNapCNSLhNXTO7cF8VMrYuTZ2Ad5H/k3yP5LbhPaR5HH4F4aV1nF6P0fzMkauc8IAgCAIAgKJpQxpc8hrWguc47AAXJKFoxcmorVnBuNeJ3VkxIuIWXETOg6nzK0qk9pnuOTsHHDU9ne9X83I0NPAXnRYjqJm2ZgxAup2WRzsb2MaooSFBfaNdNHZCblglBcByC5finshNzbUGJWKlOxScFJZk1wHHhoHahbNOrxOLjMC9Ymyx+jhkjLxa9uSyVIxauamCrV6dRROW1bMriFz7Hr1O6uWWlCHIyI5bKTG5GQ2tspKOxX/wDpqblHFFD8WPVLlbIw58TJ5oQ2YEtSSpKNmM96kxtlIepMLZtsAxmSmmbLEbOYfsRzB6gqydncw1qcasHCWjPojAMXZVQMmj2eNW82uHtNP0K24u6ueOxFCVGo4P8A1GxUmAIAgCAIDn/a1jvdwtp2Gz5vFJ5Rg6D7kf8AasFaVlY73ImF2putLdkuv8epx5gzOt1WsepROeG8GBtdXhC5rYrEbCsiVSYUA3ZbDhkcmOKbkRrE6IBa84nXw9a6IzX01ljN25pJm2KE3LV1BNwHITcrbIguZtLXlvNBqbyLiA5S0nQq+27WMLw8HLaNLVz5iSsZtXsjF71SVbPDMhW5SZlJW5QZUKtlDpVJVsysOwqeoEhgjdIIWl8rhYNY0Am5cSBsDpubGytGLlormrXxVKjbnJWubLgjhd+ITlgd3cMQDp5dyGnZrR8Rsd9rE62sZhDadjVx+OWGhfVvRGhxERiWRsLi+FskjYnm13xteQx2mmoAP3V6tJ0puD3e3poXw1d1qMajVm1879SvDcMnqCW08T5iwZnBjS7KOpPLb7qqTehWtXhTzm7GNG9QWudK7H+Ie7nNO8+rqPZ8pQNPxGn4LLTdnY5XKlDbp7a1j5fPU7Qtg84EAQBAEB89cc4oZ6yZ97tDyxn7rPCLfW1/utKbvK57rA0eZoRj0Z9bzNThg8YVTbOm4FUAALNTZy8ZBs309YCLLM5HNhRadyN4i4arBI69BMi2JkFYTop5Edqgha5iFQTcpuhNxdBc9DkJuVCVCbnUOCeAWerlxKzXTH9Ho3OyFxDS7xjdxygnINgDfmBs0sO5Laa0+ZnmeUuW3d0sO+uXt793E0Pa2ImVzY4GMjbFDGHtja1gzlzzYgD4Mn4q2JpxjCDWrv3K1vG5l5BrVZwqbbbV1a+eed/QhJctQ71zwuUlblJchDZSXIUciY4piEmH0IoGECorWmatJ1dFFIGtZCPmcxpzX2Dj1BXRoNYenzsvub+ldPF9WXWzzU4LlDFNr7I2XX0dufYRikxmeKKWGGV0UVTlEzW2BeG3GXNbMB4jexF7rXoVnRbaSb3X3dP+nUxeDpYlxc93j0FvCMOfUzRwQi8krg1o5DmSfIAEnyCxZyfSy9arGjTcnojtOHYvR0WHVraK7vQA6OScgNE9U5uUWdfxeMhvQaWuLLoU6OzJRfW+ha59mZ5GvUqV57Ut+n4OExmwHktGT2m3xPVR+lJcDOoKp0b2vYbOYQ5p6EG4P4qERKzVmfUOFVomhjlbtKxjx5Zmg2W0ndHkakNibjwZlKSgQBAYmL1PdQSyf8OOR/8AKwn+yiTsjLQht1Yw4tLxPmeodcm60T31xTS2N0FyTYfjFhupRSST1NrHjgO5U7TMXNRMCtxcHYqHmZYpR0NRNU33UF7mtlJcQGguc4gBoFySTYAAblQS5JK7M3iThuWi7sVLoxJKMzYmvL3ho3LhawF9N9Te17FZXQqKO21lp2mnhuUqOIm4Qvl0GjJWI3rnl0J2hdBtE/4WwuGhpxieINzE29BpvekedWvsfpcE6ADN0W3hcPzj2pZJZ3eiXF+h53lTHzqS/bUM28nbf0e/tc2PAdXJU1FRi2Iv9XRskDPgjJbdzYhyDWadXF43K2lWlXlzVJWholvb4y9tF4nPxuHp4OiqbznLNvguC7d+rt2HOcXxN1TPLPJo+d7nkfCDo1nnlaGt/hWpi6inU+nRZLqW/td32nouTcP+3w8YvV5vrftp2HtDhk0we6GNz2Qtc+V4Fmsa0EkucdBoDpubLXjFydkrmxVxNOlbbla5g5lBkueFyFXIlfA+HsaJK+qF6Sg8Qb/xqjTuoh11LSfq3kStjD0ecnbd88tTkcq4twhzUPul5fnQ1FBR1OJVbstpKmcvlkJOVo66nZo0aPsFNepz1T6dFkupe+r6WWp83gcOlLt6W/ncjTv0JFwbEi4NwbcweYWJxcW09UbcainFSWjzJtwe00uH1de2/fyWoqO3tB8ts72DmQCCP3HDmtjDRW1ty0Xp76HF5TqOpONBPpfzoV2YnF7vQ6Wnwxh9Yy1VX2P7aRvq4jbfIyxP8BWWUnGm5S+6flv9u8xYaKrYjbX2wyXp79xEAVpnXuXY3IVbPojspq+8w2K+piMkf4OJH5OCzw0PPY9WrN8bEvVzTCAIDW8SQl9JUNG7oZgPqY3WVZaM2MLLZrwfCS8z5qmK0z3FyxmQXK2TkIQV+lnqgKTVFCCh1SUFzoHZ1h0cEMmK1n6mnDvR283v9kuaOZzHI35iegK2cNRdSS+dvYcLlfGP+iGr19F86CC4zi8lVPJUTm8kpvbkxo9ljflaNPPU7kpiayqSUY/asl6vrflZbjocn4VYalZ/c9fbs/JhZlrWN/aJVwvw3E9gqcQnbR0VyGlzgJJy3dsTdyBzIBOhAG5Gehhp1n9K+ehysfyoqH0Qzl5fnoMrgbh+Kpmmqph3OF0jnyO7y+rRdzI3HnZti7fp711P7dOq4QzSdut+3oYsXyjOlhop5Tku7p6/XqNfj2MTYvXM7tpAcRFSQHTu2E7utoCbZnHkBbZqzYqplzFPRPN//T9lu7yOT8PHC0niKurXcuHW/wAG67RsSjpoIsJpTdkAa+sePflvnDD/ABeMjl4ByIVr/t6N190sl0Le+3RdvA1cFCWMxLr1NE/HcuzXu4kBicMwz3y3GbLYHLfW19L2XPsejlJ2dtSQYhxtO+A0sDY6KjILDBEMzntcLOEsrhdxPMgNvdb6xNKllSjd8X5pL1b6jiQ5LlUnzmInd8F7+yRrosFlNK+rNmQRuZG1zrgyPc4DLGOdhck7aLTjTk02tx0amMpxqxpb34FrA8Lkqp44IRd8ptfk0buc7yAufsqpNuyLV8RGlBzluJH2j4nGwxYdSH9Fw/SR2nramxD3OtuW3cP3nOHILeqfw0thay16vz5dZxMBCVeq8TU7Ov8AGn+G84cozh+C1Vc/w1FYwR0/xNZIcjHD6l5f9GtVMNFJ7UuvsWfiYuUKrr1lSjudu1+xysLXbbd3qztJqKstx2mOWCiwWhqJwJHQfpFNAf2tXKHmMnyaJHO8rX5AHboL6bPTf1anmsQ5VMQ9nW9vQ4xVVT5HuklcXyyOL5HndznG5Pl9Fgq1NuW1pw6EdqjTVKCgvjMqfC544myyRPjikOVkj2lgcbX8N9xbmNFSzJVaDlsp5mOwoWbPoPsciIw1pPvySuH2dk/xWaGhw8c/5exE4VzTCAIDx7bgg7HQ/dCU7ZnzFjdGYZpYjvE97P5XEA/gtJqzPc0qm3BT4pM1rlBkuUkoAxpcQ1oLnOIDWgXJJNgABuUKuSSuyeQ9nDYmNfiVdBQ5gD3TnNLxcXykuc0Zvpm+62aeFqVNF3K5xa3LUItqEb9LyNngHDOCTTtgiqJ6yZwJs0PEYDRckvbGGgfxbkDmFllg3BXl5q/dqac+VMU1dKy42fmzZcZcVYXERQT001RHRllmRENja4MsGk960vIDtbgi56hZVGMIWlJRutM727E+HxGrRpYmrLnaau765a9pBeI+IMOkhLKLDzBM4gd9K64Y3mWhshu7pfTW6wOGGim9q73JJrPraOnh4coc4tt2W+7T8majBeGKuraXU0D5WN3foxt+gc4gE+Q1Wqot6I6dXGUaTtOVmYlBhss9QyBjSZ3uETQ69220sejW2JPSxV9ubjzd8uG4iTo0069lprv+MmvaXiTKaKLCaQ+qpw19W/nJKbPa1338Z8ywcrLbvzFLL7nkuhb326LtONg6csVXdapovPcupex7g1sIo/TJADiVa0sooXfsoja8zxy5H+UaZnWx4elFJ1J6L5ZdLL42vLFVVQpab/fqXn2ELwfDJ6yfu4QZppS573E9Td8kjuQubk+fUhYak5Vp7T18lw6kdNSpYSiluXe37s6lRcHYbS0E1VUPbXmJsgdI15EfeDwiOINPtZiGgk3ueWyz08LeSjLX5mcStypWqS/jyW5I46y5sBqTYADmStR23HotpqN5HU+2MNp6WgoYx4WB0hA6xsEbTbmXGR5+t1ty+ii7b7L19EeewDdXEupLdd9+XqyiGIYHhxleAMWxAFkLTqYWaEn+HQnq4sHK6mhTUU5z0XxLtGJrSxlZU4afM/nqRbgThttQ59TVuyYfR+sqZXX8ZHi7sHck87a69XBYkpVql3q/lvm428ViI4akqcNbZdHSTntpry/D6ItaY453tly6eG0BLWG2nvn+VZpvZhJLq8b+hzsBG9e73Xfp6kO4N4NErDWYgfR8MgGd73XaZre6y2uUnS41N7N1Nxgp0nN2Rv4vGqmtmH3eRK2doWGVsLoMSpnQwRvBpmta9wEbRaP9V4o3htwQNLG1zss7UG3FP0XYc7ma9K1RavtfaY7OOMGo9aCgdNK32JHMDNf+rKXSD7BFCnHWS7M/IlwxVXW/bkRHjXjufEsjZY44YonFzGMzOdci3ied9OjQqVJwcbRv1v2/JtYXCSpS2pMjcQWA3z6g4Lw/uKGniIs5sbS4fM/xu/NxWxFZHn8RPaqyfSbtSYQgCAIDifbFhHd1YmA8FS0En/mMAa78sp/Fa9VZ3PTck19qjsPWPk/jOduWI6tygoTc9ilcwhzHFjhs5pLXD6EahSnZ3KTipxcZaMslupO7jqXHUk+Z3Ky1MRVqffJvy7tDFTw9Gl9kUuzPv1Ot8CQtw3C58RlaDNM31LTpdubLE3qM8hBPllPJZMLSTeeS39CRweVK7rVlSjuy7X8scllkc5znPJc95c57zu5ziS5x8ySSsVao6k3L4luXYjvUKSo01BbiV8DcLMqM9VWu7nDqXWaQktzkWPdtI15i9tdQBqbhSpOpKyNLlDHcxHZj9z8Ok6VF2gxMw2aphgNNDE809BG6ze+dkGSzB7IBvcC9gw63uBvRpw2rJ3S1a0VuHH3PPyo1XNRl90u/Pjw49RDOzhgpKSrxacZ3RNMVMHbvldYE3+Z7mNv5vWCkudqubyTbfUtX3HR5Qk4xhhoZ2t27kajhnD2Br8TxQl8DXuLIz7VZVElxa0c25rk8tCNg5EniKjm8l4JL28WZK9T9vTjhqWcnrbp9X4I01bV1OJ1mZ3rKipcGRxi+VjfdY34WNFyT+847lUr1ecajH7Vp7vp8lkbOGoRwlJylrvfovmbJwMEdd2F4e/u44wHY1iXsg6XMQdyY0X8N9dQbAPJ2KceZimvuenR09fDvOTUrc/J1av2rRcfm99hGeNuJI5RHR0I7vDaPSIbGeQXvM7y1NvqSdwBWtPm4uF7yf3Ph0dfHu4m1gMM5S5+oupevVw/w1fC1GX1lIC05ZKiEXI0IEjc9jzsN1pLVHRxE0qU89zOx4tQxOxKfEa05aPCo4o482ofMB3pc0c8plDQOb7D3VvuDnsxXS+//AA85Cq4U5RjrLyXvc5/FR1GN1ctVOfR6OK4fM8gMggZdwjaToX2NydruJNhYLHUfONU4aLxfH26Dfhs4OneX3vcYfF3ETJ2spKJphwyn/Vs1Dp3j9tJfXe5AOutzrYNtUkqK5uOu98Oher7CcLh5Tlz1Xs9/YnuG8f4c6ghjrmGaaBjAac05mzPiblD2OLe7BI6uFrlRThtxu2l1teWpq1qFWFV7CeelukgfGnFc2IPGcdzTRm8NK03A5B0h2c+23JvLmSqVYxWxT7Xx6uC8WbWGwex9dTXy/JGHwrVN8svYgKAEBJOBcF9KrIYrXYXB0v8A02eJ1/qBb+IK0VdmKvU5um5fLn02s554IAgCAICP8dYB6bSPjH61vrIT87QdL9CCR91Wcbo28FiOYqqT00fUfOUzCCQQQQSCDoQRoQRyK1T1ilcslQWuUlBczMDw01NRFA3eZ7WEjk0nxO+zbn7KUruxir1VSpym9yOh9t2JBno1DF4Y4WCV7BsAAY4W/YCTT91bs3sUXxll2LN+nicDkum6ld1JbvN/Gc4wfDn1M8cEftzODB0F93HyAuT9FpJXdjv1qqpQc3uOgYvSismFBTv9HwfCB+lVBsGmRl+8e47F18wA653ai1uhZwiqUPulr0J7ut6voPOU6iV8TVzb+1dPHqWiIbxdj4qpGthb3VDSt7ujh6M5yP6vfa58rc7k4sROMI81DtfF8OpeL7Do4DDSTder9z8F7vwR0nH8KhhwqgZWP7qihAmqI2H11RO5mZsEQ55nSSEm4sGg6btyUKblBwW9Z8EtW7nJnXk8S5xzd3byRyziPHpKyUPkAiiiGSmpmaRwRDZjRzOgu7nbkAAMVetG3N0/tXi+PVwXqdjB4PmvrnnN+HzezpfY1w6YWzV1Ux0QDLQOc0giOxdJIG2udAADbXXe6pRi27mlyniVK1OL6yG8UcVmpHoeHsdFQlxJaAXT1cjjd0kxGpudcvPc8g3Zq4hQdoO8uO5dC6enduK4XA5KpWyS0T9fbvLlFweymjFTjDjTQnWOjbb0qoI1yhnuDa5Oo55d1r0qEpu7yW/8mzX5QV9ijm/mnHyMjh7iH0rFaN0jY6Wlpy5sEAIbHDG1jnauNruJAJceavOUHKMKayW/j+DC8POlh5zm7yeveU9pPGxxCXu4SRQwuvHyMzx+1cPh3yj7nU2F60ubWwtXr0dHv3cSuAwl/wCWfZ7+3eaefGZn00VJfJSw3PdN/aSF5eXyH3tTo3YWG51WONbYhaGu9+3ubTwkZVnUnnwRiMiWubRkMgUkMqdChUxpmIDAmQFtjUB3Xsb4b7inNTILSVIAjB3EI1B/iOv0DVmgt5yMfW2pbC3a9f4OjK5zwgCAIAgCA5B2u8I5XGtgb4HkektHuuOgk+h2PnrzKw1Ib0dzk3F3XNS13exyxwWE7SZlYVg89S/JTRPmdpfKNG32LnHRo03JCJN6FKtenSV5ux2Ps64IjopQ+pex+IPY90cTTfuogQ17hzJ8QBdsM1hzJ2adJpbTPPY7lDn/AKIZR8zlvaHWmXEqtxv4ZTEAeQhAi08rsJ+6jEyzUeCXjn6nT5Kp7NDa4tv09CV9jHDspqHVT43MibE9sMrha8j7DMy+9m5tRpqqUlncwcq4iOxzcXnfMscS4TXTn0Cgop4KCnd74yGplB1mmlcQ12ouBc8ieQbuVarjdQzlLV8L7l6vdojTwkaStVry00WunFfOJiS8PUmFgPxN7aystmiw2E+G/Izv5N23AG+j9lgpYbLbm7R+acX0GxVx9SvLm8Ou35p1kubjeFYtSxDEJIqWeEey6VtOY3EAO7lzjZzDYaa7C+oWSMHVTVNNr5a9jRlGrg6l3rx3dhqajG8Dw7WihGIVQ9l1zIxpGxMr/APqwEqf20aedR7PXm+xal1UxWKyV7dy7zF4f7YJmSSuro+/jlsY2Q5Wdza/haHe0D1Jvp9hTnacpWWS7++3oZqnJc4wTi7vfu7vyW8S7V8oIw2jipC7eZ7WF+vSNgDb+ZJ+itt0If8ArqyXe8/ArDk+vP8Asdl13fztOe19bJPIZaiR00rt5HnMbdByaOgFgFgq15VMnkuC0/PWzqUMLTor6Vnx3liyxJ2zRnavkZEDEIZnRsQoZcUakgyQxCpblQGtqXoDXvN0JJl2bcIGunvIP0WEgzH4juIwep59B9QrRjc1sVX5mGWr09z6GY0AAAWA0AGgAHILOcA9QBAEAQBAEBRNE17S14DmOBa5pFwQRYgjmEJTad0cD7ROC3UMmeMF1JIfVu3MZP7N5/oeY8wtecLHo8FjFWjZ/cvHpNLw9xTUULZhSljH1AjDpXNzuYGZ7ZATlv4/eBGmytRnCDbkr9tu8vi8J+52c7W9S9wpxZJS13pc5fUmQOZOXOzSOY6x8JOgsQCBoNLaK0sRKcltZLgtF87WY6nJ1PmXCms9bve+n5Y6HinaHg9++FP6TU7j9Fa2QEbZpZAAPqCVn5qH3SlHvu+5Z+ByI0cX/WlLyXsQfEu0yvkqGzRyCnZHcR0zPFHY795cesNuZtbkAqTxEF9MFdb29X7Lx48Do0eSY7L5159G73+dZRiXabiUzSzvmwg7mCMRvI/fJcW/VtiixMFpDPpd/CyEOR4p/VO66Fb3Ie43JJJLnElziS4uJ3JJ1J81r1Ks6jvN3+buB06VGFKOzBWR4VROxdniA8QqEIPUBU0KSrM2nYhRmfE1SVMtgQgqe5CDAqZkBrJpLoSbbhLhqWunEUQsNDLIRdsbL+0ep6DmfuRKVzFWqxpR2pf6fR+B4RFSwshgblYwfdxO7nHmSVnSscCrUlUk5SM9SYwgCAIAgCAIAgLFdRsmjdHK0SRyAtew7EH/AHujzLRk4PajqcD4+4IkoX52XkpHnwSblhOzJPPodj9dFrzhY9Fg8Yqys8pfNCGkKhvplJUElKEnhQg8KA8Qg8Kkg8QgKSp6FAZdiapKs2EIQoZsQUlWXi6yEGJUToDWzS3Qk2fCvDU1dMI4RoLGSU+xG3q7z6Dc/iRKVzHVqxpR2pf6fRPDPD8NFCIYB5vefakdzc4/25LOlY4FatKrLal/htlJiCAIAgCAIAgCAIAgLVVTMkY5kjQ+N4LXMcLgg8iEJjJxd1qcO7QOz19JmmpgZKTdw9p8P73xM+blz6nBOFtDvYTHKp9MspeZz8hYzpJlJCFjwqCSkoDxSQChBShAQgrYFJVmRE1CjM+BqkqzKBshUx550BrppboSSHgrg2avk8Pq4Gn1s5Gg+VvxO8uXPle0Y3MFfERoq713L5uPoHAcEhpIhDTtyMGpO7nu5ueeZP8AvRZkrHCq1ZVJbUjYqTGEAQBAEAQBAEAQBAEAQHjhfQ6g7hAcm4+7Mfanw5vnJSD8zD/6fh0WKUN6OvhOUP8Amq+339zkj2EEgixFwQdCCNwRyWE7KlcoKFykqAeFSDxAUlCrCEF2MKSjMuBiFWZ7BZSUZanmshBr5JboSTrgDs5kq8s1TeKk0LRs+YfL8Lfm58uovGFzTxOMVL6Y5y8vnA7nQ0ccMbY4WCONgs1jRYALMcWUnJ3k8y+hUIAgCAIAgCAIAgCAIAgCAIAgIPx32exVoMsFoav4tmS+UgHP5hr1uqShc3sLjZUvplnHy6vY4XimGy08jop2GKVntNd+RB2IPIjQrA1Y79OrGcdqLujDIUGYpKgFJUgpKFWAhVmREFJRmxp41JRs9nlshUwNXuAaC4uIAaASSToAANz5ISdd4A7LwzLPiLQ5+hjpTq1vQy/Efl2HO+wyxhxOXicd/wA0+/29zqoCyHLPUAQBAEAQBAEAQBAEAQBAEAQBAEAQGi4s4Vgr48kwtI2/dTN9thPTq3q06H62KrKKZnoYidGV49xwDinhiehl7uduhv3crfYkHVp5Hq06j6WJwSi0eiw+IhWjePdwNEQqm0UlQCkqSAEKMzqSO6kxszpXBoUmMxqChlqpWxQMMkjzo0fmSdgBzJUrMiUowW1J2R3bgPgCKhAkktNWEayW8Md92xA/+W58hossY2OLicXKr9Mco+fWTRXNMIAgCAIAgCAIAgCAIAgCAIAgCAIAgCAIDBxnCYqqJ0NQwPjdy5tPJzT7rh1UNXL06kqctqLzPn7jjg2Wgk1vJTvJ7qe2/wAj/hePwO45ga8oNHpMJi41o9O9fNxFHBUN0oKkhnsY1Qxs3FMzK25VjC2XcGwiavnENO25OrnHRrG31c88h/XYKUrmKpUjTjtSO/8AB3CUOHxZYhnldbvZyPE89PlaOTf6m5WaMUjh4jESrO703IkCsa4QBAEAQBAEAQBAEAQBAEAQBAEAQBAEAQBAEBi4nh8dRE6KdokikFnNP5EHkQdQRsQoauXhOUJKUXmfPHHXCElBNlN3wSXMM3UfC7o8fnuOg15Rsz0uExUa8enevm4ijlU22XqJl3BSjDJm6oMNlrJ2U1MMznbn3Wge05x5NH+g3IVkr5GvUqRpxcpaH0DwlwzDQQCKEXcbGWUjxSP6noOg5D7k50rHAr15VZXfZ0G7UmEIAgCAIAgCAIAgCAIAgCAIAgCAIAgCAIAgCAIAgNbxDgsdZA+CYXa/Zw9pjh7L2+YP9xsVDV1Yy0a0qU1OJ80cR4PJSTvgmHjjNrjZzTq1zfIjX/4tVqzseqpVY1YKcd5Yw5p90Fz3EMjaBcuc42AA5lSjHUZ9C9nnCLaCn8dnVU1nTv3seUbT8Lb/AHNz9NiMbHnsViHVllotPclasaoQBAEAQBAEAQBAEAQBAEAQBAEAQBAEAQBAEAQBAEAQHPO2Lhj0im9JjbeelBLrbvh3cP4fa+mbqsVWN1c6fJmJ5upzctH5/nQjnYzwyJHirkb4Ke7YQdnTOHif55WkAebjzaopreZuUq9v41v16jsyzHGCAIAgCAIAgCAIAgCAIAgCAIAgCAIAgCAIAgCAIAgCAIDxwvodQdwgMLBMLZSwRwRC0cQs37kkk+ZJJ+6hKysXqVJVJOctWZykoEAQBAEAQBAEAQBAEAQBAEAQBAEAQBAEAQBAEAQBAEAQBAEAQBAEAQBAEAQBAEAQBAEAQBAEAQBAEAQBAEAQBAEAQBAEAQBAEAQBAEAQBAEAQBAEAQBAEAQBAEAQBAEAQBAEAQBAEAQBAEAQBAEAQBAEAQBAEAQBAEAQBAE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BQWEBAQFxIUERAUFRUQFRUUFBMWFhYXFRYaHSggGBwlGxUYIzEhJSosLi4uFx80ODMsNygtLisBCgoKDg0OGxAQGzQkICQsLCwtLywsLCwsLCwsLCwvLywsLCwsLSwtLCwvLCwsNSwsLCwsLywsLCwsLCwsLCwsL//AABEIAOEA4QMBEQACEQEDEQH/xAAcAAEAAQUBAQAAAAAAAAAAAAAABgIDBAUHAQj/xABBEAABAwIEAwQIAgkCBwEAAAABAAIDBBEFEiExBkFRBxMiYRQjMkJSYnGBkaEkM0NygpKxwcLR8FNjc6Ky0vEV/8QAGgEBAAIDAQAAAAAAAAAAAAAAAAECAwQFBv/EADQRAAIBAgMDCwMFAQEBAAAAAAABAgMRBCExEkFRBRNhcYGRobHB0fAiMuEGFCMz8UJiUv/aAAwDAQACEQMRAD8A7igCAIAgCAIAgCAIAgCAIAgCAIAgCAIAgCAIAgCAIAgCAIAgCAIAgCAIAgCAIAgCAIAgCAIAgCAIAgCAIAgCAIAgCAIAgCAIAgCAIAgCAIAgCAIAgCAIAgCAIAgCAIAgCAIAgCAIAgCAIAgCAIAgCAIAgCAIDW4pj1PT/rpWtPwe07+UaqspxjqbeHwOIxH9cW+nd3kTr+02NukMTn/M9wZ+QusLxC3I7lH9NVJZ1JpdSv7Gol7T5/djiA8w93+Sx/uXwN6P6Zob5y8PYRdp8/vRREeWdv8AkVP7h8CJfpmhunLw9jbUPadGf10LmebHB/5GyusQt6NGt+mqi/rmn1q3uSnC+JKao0ilaXH3HeB34Hf7LLGpGWjONiOTsTh85wy4rNeBtlc0ggCAIDBxHF4YBeaRsfkTdx+jRqVVyS1NihhK1d2pRb8u/Qi1f2kwN0ijfL5m0Y/ufyWJ4iK0O3Q/TeInnUko+L+dppZ+06b3IY2j5i539CFjeJfA6EP0xS/6m+yy9y03tNqOccR+zx/ko/cvgXf6Zw+6UvD2NhR9qA/bQW82O/sR/dXWI4o06v6aa/rqd69V7Eqwni2lqLBkoa8+4/wO/wBD9is0akZHFxHJeJoZyjdcVn+TeK5zwgCAIAgCAIAgCAIAgMXEcQjgYZJnBjBzPM9AOZUOSSuzNQoVK89imrs5bxP2hSSkspiYYtsw9t31Pu/QfitSdZvJHr8ByFSpWlW+qXgvft7iDy1Jcbkkk7k6rAehjFJWRaMigueZ0Fy4zVBcyGQEoVbRV3b26i6ko7Mk3D/Hc9OQ2Q99EPdedQPlduFmhWaOLjeRqFfOK2ZcV6o6hgXEMFU28TvFzjOjh9uY8wtqM1LQ8li8BWwr+tZcVoZeJYlFAzPM8MbyvufIDmrOSWbMNDDVa8tmmrs5vxF2hSPu2m9Sz493n7+79vxWrOu/+T12A/T1OFpV/qfDd+fmRBqiqc4kuJc47km5K122z0kKUYK0VZFDGkqC7aRs6HCHPWSNNs0q2MjAklDwZnCzxw9zkVuWdgxsW4OMYuFWdBxMmH5WjVyZEquldGVh0OltKSujd8N8dT0xDS7vYecbzew+U7t/p5LJCo4nJxvJlDEZtWlxXrx8+k67w/xDDVszQu8Q9uM6Ob9RzHmtuM1LQ8li8FVw0rTWW57mbZWNQIAgCAIAgCAIDX45i8dLEZZToNGt5udyaFWUlFXZsYXCzxNRQh/i4nDuJeI5auQvkPhHsRj2WjoP9VpTm5PM95gsHTw0NmC63vZoy5YzfRSSha5TmQXAcguXopEFzaUc4UorJXRIaGNj9CssUmc6tKcM0VYhwxmGZitKjvRjpcoq+zMjobLA+4LmOabggkEWWHOJ0VGFVW1TK8RxaSZ2aV5e7qT/AE6KJTctTLh8JSoR2acbI1zpFQ2dCqFl1JVyNvRRAK8UadabZI6Cpa1bEZJHIr05SN/S4+GrMqqRy6mAcjCxXiIOBVJ1rmzhuTnFkHxeqDrrVbuzuQjsxsRqZ2qFZMysJxaSCRskTix7ToR/Q9R5KybWaNapCNSLhNXTO7cF8VMrYuTZ2Ad5H/k3yP5LbhPaR5HH4F4aV1nF6P0fzMkauc8IAgCAIAgKJpQxpc8hrWguc47AAXJKFoxcmorVnBuNeJ3VkxIuIWXETOg6nzK0qk9pnuOTsHHDU9ne9X83I0NPAXnRYjqJm2ZgxAup2WRzsb2MaooSFBfaNdNHZCblglBcByC5finshNzbUGJWKlOxScFJZk1wHHhoHahbNOrxOLjMC9Ymyx+jhkjLxa9uSyVIxauamCrV6dRROW1bMriFz7Hr1O6uWWlCHIyI5bKTG5GQ2tspKOxX/wDpqblHFFD8WPVLlbIw58TJ5oQ2YEtSSpKNmM96kxtlIepMLZtsAxmSmmbLEbOYfsRzB6gqydncw1qcasHCWjPojAMXZVQMmj2eNW82uHtNP0K24u6ueOxFCVGo4P8A1GxUmAIAgCAIDn/a1jvdwtp2Gz5vFJ5Rg6D7kf8AasFaVlY73ImF2putLdkuv8epx5gzOt1WsepROeG8GBtdXhC5rYrEbCsiVSYUA3ZbDhkcmOKbkRrE6IBa84nXw9a6IzX01ljN25pJm2KE3LV1BNwHITcrbIguZtLXlvNBqbyLiA5S0nQq+27WMLw8HLaNLVz5iSsZtXsjF71SVbPDMhW5SZlJW5QZUKtlDpVJVsysOwqeoEhgjdIIWl8rhYNY0Am5cSBsDpubGytGLlormrXxVKjbnJWubLgjhd+ITlgd3cMQDp5dyGnZrR8Rsd9rE62sZhDadjVx+OWGhfVvRGhxERiWRsLi+FskjYnm13xteQx2mmoAP3V6tJ0puD3e3poXw1d1qMajVm1879SvDcMnqCW08T5iwZnBjS7KOpPLb7qqTehWtXhTzm7GNG9QWudK7H+Ie7nNO8+rqPZ8pQNPxGn4LLTdnY5XKlDbp7a1j5fPU7Qtg84EAQBAEB89cc4oZ6yZ97tDyxn7rPCLfW1/utKbvK57rA0eZoRj0Z9bzNThg8YVTbOm4FUAALNTZy8ZBs309YCLLM5HNhRadyN4i4arBI69BMi2JkFYTop5Edqgha5iFQTcpuhNxdBc9DkJuVCVCbnUOCeAWerlxKzXTH9Ho3OyFxDS7xjdxygnINgDfmBs0sO5Laa0+ZnmeUuW3d0sO+uXt793E0Pa2ImVzY4GMjbFDGHtja1gzlzzYgD4Mn4q2JpxjCDWrv3K1vG5l5BrVZwqbbbV1a+eed/QhJctQ71zwuUlblJchDZSXIUciY4piEmH0IoGECorWmatJ1dFFIGtZCPmcxpzX2Dj1BXRoNYenzsvub+ldPF9WXWzzU4LlDFNr7I2XX0dufYRikxmeKKWGGV0UVTlEzW2BeG3GXNbMB4jexF7rXoVnRbaSb3X3dP+nUxeDpYlxc93j0FvCMOfUzRwQi8krg1o5DmSfIAEnyCxZyfSy9arGjTcnojtOHYvR0WHVraK7vQA6OScgNE9U5uUWdfxeMhvQaWuLLoU6OzJRfW+ha59mZ5GvUqV57Ut+n4OExmwHktGT2m3xPVR+lJcDOoKp0b2vYbOYQ5p6EG4P4qERKzVmfUOFVomhjlbtKxjx5Zmg2W0ndHkakNibjwZlKSgQBAYmL1PdQSyf8OOR/8AKwn+yiTsjLQht1Yw4tLxPmeodcm60T31xTS2N0FyTYfjFhupRSST1NrHjgO5U7TMXNRMCtxcHYqHmZYpR0NRNU33UF7mtlJcQGguc4gBoFySTYAAblQS5JK7M3iThuWi7sVLoxJKMzYmvL3ho3LhawF9N9Te17FZXQqKO21lp2mnhuUqOIm4Qvl0GjJWI3rnl0J2hdBtE/4WwuGhpxieINzE29BpvekedWvsfpcE6ADN0W3hcPzj2pZJZ3eiXF+h53lTHzqS/bUM28nbf0e/tc2PAdXJU1FRi2Iv9XRskDPgjJbdzYhyDWadXF43K2lWlXlzVJWholvb4y9tF4nPxuHp4OiqbznLNvguC7d+rt2HOcXxN1TPLPJo+d7nkfCDo1nnlaGt/hWpi6inU+nRZLqW/td32nouTcP+3w8YvV5vrftp2HtDhk0we6GNz2Qtc+V4Fmsa0EkucdBoDpubLXjFydkrmxVxNOlbbla5g5lBkueFyFXIlfA+HsaJK+qF6Sg8Qb/xqjTuoh11LSfq3kStjD0ecnbd88tTkcq4twhzUPul5fnQ1FBR1OJVbstpKmcvlkJOVo66nZo0aPsFNepz1T6dFkupe+r6WWp83gcOlLt6W/ncjTv0JFwbEi4NwbcweYWJxcW09UbcainFSWjzJtwe00uH1de2/fyWoqO3tB8ts72DmQCCP3HDmtjDRW1ty0Xp76HF5TqOpONBPpfzoV2YnF7vQ6Wnwxh9Yy1VX2P7aRvq4jbfIyxP8BWWUnGm5S+6flv9u8xYaKrYjbX2wyXp79xEAVpnXuXY3IVbPojspq+8w2K+piMkf4OJH5OCzw0PPY9WrN8bEvVzTCAIDW8SQl9JUNG7oZgPqY3WVZaM2MLLZrwfCS8z5qmK0z3FyxmQXK2TkIQV+lnqgKTVFCCh1SUFzoHZ1h0cEMmK1n6mnDvR283v9kuaOZzHI35iegK2cNRdSS+dvYcLlfGP+iGr19F86CC4zi8lVPJUTm8kpvbkxo9ljflaNPPU7kpiayqSUY/asl6vrflZbjocn4VYalZ/c9fbs/JhZlrWN/aJVwvw3E9gqcQnbR0VyGlzgJJy3dsTdyBzIBOhAG5Gehhp1n9K+ehysfyoqH0Qzl5fnoMrgbh+Kpmmqph3OF0jnyO7y+rRdzI3HnZti7fp711P7dOq4QzSdut+3oYsXyjOlhop5Tku7p6/XqNfj2MTYvXM7tpAcRFSQHTu2E7utoCbZnHkBbZqzYqplzFPRPN//T9lu7yOT8PHC0niKurXcuHW/wAG67RsSjpoIsJpTdkAa+sePflvnDD/ABeMjl4ByIVr/t6N190sl0Le+3RdvA1cFCWMxLr1NE/HcuzXu4kBicMwz3y3GbLYHLfW19L2XPsejlJ2dtSQYhxtO+A0sDY6KjILDBEMzntcLOEsrhdxPMgNvdb6xNKllSjd8X5pL1b6jiQ5LlUnzmInd8F7+yRrosFlNK+rNmQRuZG1zrgyPc4DLGOdhck7aLTjTk02tx0amMpxqxpb34FrA8Lkqp44IRd8ptfk0buc7yAufsqpNuyLV8RGlBzluJH2j4nGwxYdSH9Fw/SR2nramxD3OtuW3cP3nOHILeqfw0thay16vz5dZxMBCVeq8TU7Ov8AGn+G84cozh+C1Vc/w1FYwR0/xNZIcjHD6l5f9GtVMNFJ7UuvsWfiYuUKrr1lSjudu1+xysLXbbd3qztJqKstx2mOWCiwWhqJwJHQfpFNAf2tXKHmMnyaJHO8rX5AHboL6bPTf1anmsQ5VMQ9nW9vQ4xVVT5HuklcXyyOL5HndznG5Pl9Fgq1NuW1pw6EdqjTVKCgvjMqfC544myyRPjikOVkj2lgcbX8N9xbmNFSzJVaDlsp5mOwoWbPoPsciIw1pPvySuH2dk/xWaGhw8c/5exE4VzTCAIDx7bgg7HQ/dCU7ZnzFjdGYZpYjvE97P5XEA/gtJqzPc0qm3BT4pM1rlBkuUkoAxpcQ1oLnOIDWgXJJNgABuUKuSSuyeQ9nDYmNfiVdBQ5gD3TnNLxcXykuc0Zvpm+62aeFqVNF3K5xa3LUItqEb9LyNngHDOCTTtgiqJ6yZwJs0PEYDRckvbGGgfxbkDmFllg3BXl5q/dqac+VMU1dKy42fmzZcZcVYXERQT001RHRllmRENja4MsGk960vIDtbgi56hZVGMIWlJRutM727E+HxGrRpYmrLnaau765a9pBeI+IMOkhLKLDzBM4gd9K64Y3mWhshu7pfTW6wOGGim9q73JJrPraOnh4coc4tt2W+7T8majBeGKuraXU0D5WN3foxt+gc4gE+Q1Wqot6I6dXGUaTtOVmYlBhss9QyBjSZ3uETQ69220sejW2JPSxV9ubjzd8uG4iTo0069lprv+MmvaXiTKaKLCaQ+qpw19W/nJKbPa1338Z8ywcrLbvzFLL7nkuhb326LtONg6csVXdapovPcupex7g1sIo/TJADiVa0sooXfsoja8zxy5H+UaZnWx4elFJ1J6L5ZdLL42vLFVVQpab/fqXn2ELwfDJ6yfu4QZppS573E9Td8kjuQubk+fUhYak5Vp7T18lw6kdNSpYSiluXe37s6lRcHYbS0E1VUPbXmJsgdI15EfeDwiOINPtZiGgk3ueWyz08LeSjLX5mcStypWqS/jyW5I46y5sBqTYADmStR23HotpqN5HU+2MNp6WgoYx4WB0hA6xsEbTbmXGR5+t1ty+ii7b7L19EeewDdXEupLdd9+XqyiGIYHhxleAMWxAFkLTqYWaEn+HQnq4sHK6mhTUU5z0XxLtGJrSxlZU4afM/nqRbgThttQ59TVuyYfR+sqZXX8ZHi7sHck87a69XBYkpVql3q/lvm428ViI4akqcNbZdHSTntpry/D6ItaY453tly6eG0BLWG2nvn+VZpvZhJLq8b+hzsBG9e73Xfp6kO4N4NErDWYgfR8MgGd73XaZre6y2uUnS41N7N1Nxgp0nN2Rv4vGqmtmH3eRK2doWGVsLoMSpnQwRvBpmta9wEbRaP9V4o3htwQNLG1zss7UG3FP0XYc7ma9K1RavtfaY7OOMGo9aCgdNK32JHMDNf+rKXSD7BFCnHWS7M/IlwxVXW/bkRHjXjufEsjZY44YonFzGMzOdci3ied9OjQqVJwcbRv1v2/JtYXCSpS2pMjcQWA3z6g4Lw/uKGniIs5sbS4fM/xu/NxWxFZHn8RPaqyfSbtSYQgCAIDifbFhHd1YmA8FS0En/mMAa78sp/Fa9VZ3PTck19qjsPWPk/jOduWI6tygoTc9ilcwhzHFjhs5pLXD6EahSnZ3KTipxcZaMslupO7jqXHUk+Z3Ky1MRVqffJvy7tDFTw9Gl9kUuzPv1Ot8CQtw3C58RlaDNM31LTpdubLE3qM8hBPllPJZMLSTeeS39CRweVK7rVlSjuy7X8scllkc5znPJc95c57zu5ziS5x8ySSsVao6k3L4luXYjvUKSo01BbiV8DcLMqM9VWu7nDqXWaQktzkWPdtI15i9tdQBqbhSpOpKyNLlDHcxHZj9z8Ok6VF2gxMw2aphgNNDE809BG6ze+dkGSzB7IBvcC9gw63uBvRpw2rJ3S1a0VuHH3PPyo1XNRl90u/Pjw49RDOzhgpKSrxacZ3RNMVMHbvldYE3+Z7mNv5vWCkudqubyTbfUtX3HR5Qk4xhhoZ2t27kajhnD2Br8TxQl8DXuLIz7VZVElxa0c25rk8tCNg5EniKjm8l4JL28WZK9T9vTjhqWcnrbp9X4I01bV1OJ1mZ3rKipcGRxi+VjfdY34WNFyT+847lUr1ecajH7Vp7vp8lkbOGoRwlJylrvfovmbJwMEdd2F4e/u44wHY1iXsg6XMQdyY0X8N9dQbAPJ2KceZimvuenR09fDvOTUrc/J1av2rRcfm99hGeNuJI5RHR0I7vDaPSIbGeQXvM7y1NvqSdwBWtPm4uF7yf3Ph0dfHu4m1gMM5S5+oupevVw/w1fC1GX1lIC05ZKiEXI0IEjc9jzsN1pLVHRxE0qU89zOx4tQxOxKfEa05aPCo4o482ofMB3pc0c8plDQOb7D3VvuDnsxXS+//AA85Cq4U5RjrLyXvc5/FR1GN1ctVOfR6OK4fM8gMggZdwjaToX2NydruJNhYLHUfONU4aLxfH26Dfhs4OneX3vcYfF3ETJ2spKJphwyn/Vs1Dp3j9tJfXe5AOutzrYNtUkqK5uOu98Oher7CcLh5Tlz1Xs9/YnuG8f4c6ghjrmGaaBjAac05mzPiblD2OLe7BI6uFrlRThtxu2l1teWpq1qFWFV7CeelukgfGnFc2IPGcdzTRm8NK03A5B0h2c+23JvLmSqVYxWxT7Xx6uC8WbWGwex9dTXy/JGHwrVN8svYgKAEBJOBcF9KrIYrXYXB0v8A02eJ1/qBb+IK0VdmKvU5um5fLn02s554IAgCAICP8dYB6bSPjH61vrIT87QdL9CCR91Wcbo28FiOYqqT00fUfOUzCCQQQQSCDoQRoQRyK1T1ilcslQWuUlBczMDw01NRFA3eZ7WEjk0nxO+zbn7KUruxir1VSpym9yOh9t2JBno1DF4Y4WCV7BsAAY4W/YCTT91bs3sUXxll2LN+nicDkum6ld1JbvN/Gc4wfDn1M8cEftzODB0F93HyAuT9FpJXdjv1qqpQc3uOgYvSismFBTv9HwfCB+lVBsGmRl+8e47F18wA653ai1uhZwiqUPulr0J7ut6voPOU6iV8TVzb+1dPHqWiIbxdj4qpGthb3VDSt7ujh6M5yP6vfa58rc7k4sROMI81DtfF8OpeL7Do4DDSTder9z8F7vwR0nH8KhhwqgZWP7qihAmqI2H11RO5mZsEQ55nSSEm4sGg6btyUKblBwW9Z8EtW7nJnXk8S5xzd3byRyziPHpKyUPkAiiiGSmpmaRwRDZjRzOgu7nbkAAMVetG3N0/tXi+PVwXqdjB4PmvrnnN+HzezpfY1w6YWzV1Ux0QDLQOc0giOxdJIG2udAADbXXe6pRi27mlyniVK1OL6yG8UcVmpHoeHsdFQlxJaAXT1cjjd0kxGpudcvPc8g3Zq4hQdoO8uO5dC6enduK4XA5KpWyS0T9fbvLlFweymjFTjDjTQnWOjbb0qoI1yhnuDa5Oo55d1r0qEpu7yW/8mzX5QV9ijm/mnHyMjh7iH0rFaN0jY6Wlpy5sEAIbHDG1jnauNruJAJceavOUHKMKayW/j+DC8POlh5zm7yeveU9pPGxxCXu4SRQwuvHyMzx+1cPh3yj7nU2F60ubWwtXr0dHv3cSuAwl/wCWfZ7+3eaefGZn00VJfJSw3PdN/aSF5eXyH3tTo3YWG51WONbYhaGu9+3ubTwkZVnUnnwRiMiWubRkMgUkMqdChUxpmIDAmQFtjUB3Xsb4b7inNTILSVIAjB3EI1B/iOv0DVmgt5yMfW2pbC3a9f4OjK5zwgCAIAgCA5B2u8I5XGtgb4HkektHuuOgk+h2PnrzKw1Ib0dzk3F3XNS13exyxwWE7SZlYVg89S/JTRPmdpfKNG32LnHRo03JCJN6FKtenSV5ux2Ps64IjopQ+pex+IPY90cTTfuogQ17hzJ8QBdsM1hzJ2adJpbTPPY7lDn/AKIZR8zlvaHWmXEqtxv4ZTEAeQhAi08rsJ+6jEyzUeCXjn6nT5Kp7NDa4tv09CV9jHDspqHVT43MibE9sMrha8j7DMy+9m5tRpqqUlncwcq4iOxzcXnfMscS4TXTn0Cgop4KCnd74yGplB1mmlcQ12ouBc8ieQbuVarjdQzlLV8L7l6vdojTwkaStVry00WunFfOJiS8PUmFgPxN7aystmiw2E+G/Izv5N23AG+j9lgpYbLbm7R+acX0GxVx9SvLm8Ou35p1kubjeFYtSxDEJIqWeEey6VtOY3EAO7lzjZzDYaa7C+oWSMHVTVNNr5a9jRlGrg6l3rx3dhqajG8Dw7WihGIVQ9l1zIxpGxMr/APqwEqf20aedR7PXm+xal1UxWKyV7dy7zF4f7YJmSSuro+/jlsY2Q5Wdza/haHe0D1Jvp9hTnacpWWS7++3oZqnJc4wTi7vfu7vyW8S7V8oIw2jipC7eZ7WF+vSNgDb+ZJ+itt0If8ArqyXe8/ArDk+vP8Asdl13fztOe19bJPIZaiR00rt5HnMbdByaOgFgFgq15VMnkuC0/PWzqUMLTor6Vnx3liyxJ2zRnavkZEDEIZnRsQoZcUakgyQxCpblQGtqXoDXvN0JJl2bcIGunvIP0WEgzH4juIwep59B9QrRjc1sVX5mGWr09z6GY0AAAWA0AGgAHILOcA9QBAEAQBAEBRNE17S14DmOBa5pFwQRYgjmEJTad0cD7ROC3UMmeMF1JIfVu3MZP7N5/oeY8wtecLHo8FjFWjZ/cvHpNLw9xTUULZhSljH1AjDpXNzuYGZ7ZATlv4/eBGmytRnCDbkr9tu8vi8J+52c7W9S9wpxZJS13pc5fUmQOZOXOzSOY6x8JOgsQCBoNLaK0sRKcltZLgtF87WY6nJ1PmXCms9bve+n5Y6HinaHg9++FP6TU7j9Fa2QEbZpZAAPqCVn5qH3SlHvu+5Z+ByI0cX/WlLyXsQfEu0yvkqGzRyCnZHcR0zPFHY795cesNuZtbkAqTxEF9MFdb29X7Lx48Do0eSY7L5159G73+dZRiXabiUzSzvmwg7mCMRvI/fJcW/VtiixMFpDPpd/CyEOR4p/VO66Fb3Ie43JJJLnElziS4uJ3JJ1J81r1Ks6jvN3+buB06VGFKOzBWR4VROxdniA8QqEIPUBU0KSrM2nYhRmfE1SVMtgQgqe5CDAqZkBrJpLoSbbhLhqWunEUQsNDLIRdsbL+0ep6DmfuRKVzFWqxpR2pf6fR+B4RFSwshgblYwfdxO7nHmSVnSscCrUlUk5SM9SYwgCAIAgCAIAgLFdRsmjdHK0SRyAtew7EH/AHujzLRk4PajqcD4+4IkoX52XkpHnwSblhOzJPPodj9dFrzhY9Fg8Yqys8pfNCGkKhvplJUElKEnhQg8KA8Qg8Kkg8QgKSp6FAZdiapKs2EIQoZsQUlWXi6yEGJUToDWzS3Qk2fCvDU1dMI4RoLGSU+xG3q7z6Dc/iRKVzHVqxpR2pf6fRPDPD8NFCIYB5vefakdzc4/25LOlY4FatKrLal/htlJiCAIAgCAIAgCAIAgLVVTMkY5kjQ+N4LXMcLgg8iEJjJxd1qcO7QOz19JmmpgZKTdw9p8P73xM+blz6nBOFtDvYTHKp9MspeZz8hYzpJlJCFjwqCSkoDxSQChBShAQgrYFJVmRE1CjM+BqkqzKBshUx550BrppboSSHgrg2avk8Pq4Gn1s5Gg+VvxO8uXPle0Y3MFfERoq713L5uPoHAcEhpIhDTtyMGpO7nu5ueeZP8AvRZkrHCq1ZVJbUjYqTGEAQBAEAQBAEAQBAEAQHjhfQ6g7hAcm4+7Mfanw5vnJSD8zD/6fh0WKUN6OvhOUP8Amq+339zkj2EEgixFwQdCCNwRyWE7KlcoKFykqAeFSDxAUlCrCEF2MKSjMuBiFWZ7BZSUZanmshBr5JboSTrgDs5kq8s1TeKk0LRs+YfL8Lfm58uovGFzTxOMVL6Y5y8vnA7nQ0ccMbY4WCONgs1jRYALMcWUnJ3k8y+hUIAgCAIAgCAIAgCAIAgCAIAgIPx32exVoMsFoav4tmS+UgHP5hr1uqShc3sLjZUvplnHy6vY4XimGy08jop2GKVntNd+RB2IPIjQrA1Y79OrGcdqLujDIUGYpKgFJUgpKFWAhVmREFJRmxp41JRs9nlshUwNXuAaC4uIAaASSToAANz5ISdd4A7LwzLPiLQ5+hjpTq1vQy/Efl2HO+wyxhxOXicd/wA0+/29zqoCyHLPUAQBAEAQBAEAQBAEAQBAEAQBAEAQGi4s4Vgr48kwtI2/dTN9thPTq3q06H62KrKKZnoYidGV49xwDinhiehl7uduhv3crfYkHVp5Hq06j6WJwSi0eiw+IhWjePdwNEQqm0UlQCkqSAEKMzqSO6kxszpXBoUmMxqChlqpWxQMMkjzo0fmSdgBzJUrMiUowW1J2R3bgPgCKhAkktNWEayW8Md92xA/+W58hossY2OLicXKr9Mco+fWTRXNMIAgCAIAgCAIAgCAIAgCAIAgCAIAgCAIDBxnCYqqJ0NQwPjdy5tPJzT7rh1UNXL06kqctqLzPn7jjg2Wgk1vJTvJ7qe2/wAj/hePwO45ga8oNHpMJi41o9O9fNxFHBUN0oKkhnsY1Qxs3FMzK25VjC2XcGwiavnENO25OrnHRrG31c88h/XYKUrmKpUjTjtSO/8AB3CUOHxZYhnldbvZyPE89PlaOTf6m5WaMUjh4jESrO703IkCsa4QBAEAQBAEAQBAEAQBAEAQBAEAQBAEAQBAEBi4nh8dRE6KdokikFnNP5EHkQdQRsQoauXhOUJKUXmfPHHXCElBNlN3wSXMM3UfC7o8fnuOg15Rsz0uExUa8enevm4ijlU22XqJl3BSjDJm6oMNlrJ2U1MMznbn3Wge05x5NH+g3IVkr5GvUqRpxcpaH0DwlwzDQQCKEXcbGWUjxSP6noOg5D7k50rHAr15VZXfZ0G7UmEIAgCAIAgCAIAgCAIAgCAIAgCAIAgCAIAgCAIAgNbxDgsdZA+CYXa/Zw9pjh7L2+YP9xsVDV1Yy0a0qU1OJ80cR4PJSTvgmHjjNrjZzTq1zfIjX/4tVqzseqpVY1YKcd5Yw5p90Fz3EMjaBcuc42AA5lSjHUZ9C9nnCLaCn8dnVU1nTv3seUbT8Lb/AHNz9NiMbHnsViHVllotPclasaoQBAEAQBAEAQBAEAQBAEAQBAEAQBAEAQBAEAQBAEAQHPO2Lhj0im9JjbeelBLrbvh3cP4fa+mbqsVWN1c6fJmJ5upzctH5/nQjnYzwyJHirkb4Ke7YQdnTOHif55WkAebjzaopreZuUq9v41v16jsyzHGCAIAgCAIAgCAIAgCAIAgCAIAgCAIAgCAIAgCAIAgCAIDxwvodQdwgMLBMLZSwRwRC0cQs37kkk+ZJJ+6hKysXqVJVJOctWZykoEAQBAEAQBAEAQBAEAQBAEAQBAEAQBAEAQBAEAQBAEAQBAEAQBAEAQBAEAQBAEAQBAEAQBAEAQBAEAQBAEAQBAEAQBAEAQBAEAQBAEAQBAEAQBAEAQBAEAQBAEAQBAEAQBAEAQBAEAQBAEAQBAEAQBAEAQBAEAQBAEAQBAE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ELEVIE 2011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38" y="5370961"/>
            <a:ext cx="1449422" cy="14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06" y="5603027"/>
            <a:ext cx="5280716" cy="9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49828" y="1336700"/>
            <a:ext cx="24594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Prof. V CASTRONOVO</a:t>
            </a:r>
          </a:p>
          <a:p>
            <a:r>
              <a:rPr lang="fr-BE" dirty="0" smtClean="0"/>
              <a:t>Dr. O PEULEN</a:t>
            </a:r>
          </a:p>
          <a:p>
            <a:r>
              <a:rPr lang="fr-BE" dirty="0" smtClean="0"/>
              <a:t>Dr. A BELLAHCENE</a:t>
            </a:r>
          </a:p>
          <a:p>
            <a:r>
              <a:rPr lang="fr-BE" dirty="0" smtClean="0"/>
              <a:t>Dr. A TURTOI</a:t>
            </a:r>
          </a:p>
          <a:p>
            <a:r>
              <a:rPr lang="fr-BE" dirty="0" smtClean="0"/>
              <a:t>Dr. A GONZALEZ</a:t>
            </a:r>
          </a:p>
          <a:p>
            <a:r>
              <a:rPr lang="fr-BE" dirty="0" smtClean="0"/>
              <a:t>P HENEAUX</a:t>
            </a:r>
          </a:p>
          <a:p>
            <a:endParaRPr lang="fr-BE" dirty="0" smtClean="0"/>
          </a:p>
          <a:p>
            <a:r>
              <a:rPr lang="fr-BE" dirty="0" smtClean="0"/>
              <a:t>All the PhD </a:t>
            </a:r>
            <a:r>
              <a:rPr lang="en-US" dirty="0" smtClean="0"/>
              <a:t>students ……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7031651" y="1679902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Prof. M THIRY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5043755" y="2553334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GIGA Imaging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Acknowledgments</a:t>
            </a:r>
            <a:endParaRPr lang="en-US" sz="2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45" y="1772850"/>
            <a:ext cx="1791072" cy="143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empodat.eu/wp-content/uploads/2014/03/uni_mansou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92" y="3686363"/>
            <a:ext cx="1358663" cy="14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31651" y="4107228"/>
            <a:ext cx="1932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MD PhD. </a:t>
            </a:r>
            <a:r>
              <a:rPr lang="fr-BE" dirty="0"/>
              <a:t>M ARAFA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49828" y="4245727"/>
            <a:ext cx="1881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Prof. P DELVENNE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31651" y="2414835"/>
            <a:ext cx="156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S ORMENESE</a:t>
            </a:r>
          </a:p>
          <a:p>
            <a:r>
              <a:rPr lang="fr-BE" dirty="0"/>
              <a:t>R STEPHAN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813725" y="1556792"/>
            <a:ext cx="20697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/>
              <a:t>GIGA-R</a:t>
            </a:r>
          </a:p>
          <a:p>
            <a:pPr algn="ctr"/>
            <a:r>
              <a:rPr lang="fr-BE" sz="1600" dirty="0" err="1" smtClean="0"/>
              <a:t>Cell</a:t>
            </a:r>
            <a:r>
              <a:rPr lang="fr-BE" sz="1600" dirty="0" smtClean="0"/>
              <a:t> and Tissue </a:t>
            </a:r>
            <a:r>
              <a:rPr lang="fr-BE" sz="1600" dirty="0" err="1" smtClean="0"/>
              <a:t>Biology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6" y="3718942"/>
            <a:ext cx="1427411" cy="142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1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2044005"/>
            <a:ext cx="3323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</a:t>
            </a:r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fr-F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you</a:t>
            </a:r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upload.wikimedia.org/wikipedia/commons/thumb/8/85/Smiley.svg/2000px-Smil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85236"/>
            <a:ext cx="2190750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93" y="5589240"/>
            <a:ext cx="2085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782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Myoferlin and </a:t>
            </a:r>
            <a:r>
              <a:rPr lang="en-US" sz="4000" dirty="0" err="1" smtClean="0"/>
              <a:t>Synaptotagmin</a:t>
            </a:r>
            <a:endParaRPr lang="en-US" sz="40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9" y="1522319"/>
            <a:ext cx="1885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8" y="5528643"/>
            <a:ext cx="8191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clker.com/cliparts/v/9/Q/P/E/V/electric-sign-lightning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4314686"/>
            <a:ext cx="252028" cy="12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4869160"/>
            <a:ext cx="12923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Calpain</a:t>
            </a:r>
            <a:endParaRPr lang="fr-FR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060" name="Picture 12" descr="http://upload.wikimedia.org/wikipedia/commons/9/90/Exocytosis-machine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4" y="1522319"/>
            <a:ext cx="3612738" cy="24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4798E-6 L -0.05885 -0.351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7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916832"/>
            <a:ext cx="555496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2% of cancer cases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Pancreatic</a:t>
            </a:r>
            <a:r>
              <a:rPr lang="fr-BE" sz="3600" dirty="0" smtClean="0"/>
              <a:t> Cancer</a:t>
            </a:r>
            <a:endParaRPr lang="fr-BE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1385408" cy="1039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8" y="3356992"/>
            <a:ext cx="864096" cy="8640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6466" t="20132" r="10080" b="16859"/>
          <a:stretch/>
        </p:blipFill>
        <p:spPr>
          <a:xfrm>
            <a:off x="1139571" y="4437112"/>
            <a:ext cx="905450" cy="576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31530" r="7598"/>
          <a:stretch/>
        </p:blipFill>
        <p:spPr>
          <a:xfrm>
            <a:off x="1065347" y="5157192"/>
            <a:ext cx="1053899" cy="11521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5034" t="6943" r="5968" b="2695"/>
          <a:stretch/>
        </p:blipFill>
        <p:spPr>
          <a:xfrm>
            <a:off x="1202232" y="1700808"/>
            <a:ext cx="780128" cy="792088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2483768" y="2780928"/>
            <a:ext cx="5554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cause of mortality in cancer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483768" y="3573016"/>
            <a:ext cx="555496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Late diagnosis (50% in stage IV)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483768" y="4509120"/>
            <a:ext cx="5554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Survival rate of 5 years &lt; 5%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483768" y="5445224"/>
            <a:ext cx="555496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Surgical removal combined with chemotherapy</a:t>
            </a:r>
          </a:p>
        </p:txBody>
      </p:sp>
    </p:spTree>
    <p:extLst>
      <p:ext uri="{BB962C8B-B14F-4D97-AF65-F5344CB8AC3E}">
        <p14:creationId xmlns:p14="http://schemas.microsoft.com/office/powerpoint/2010/main" val="5519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Pancreatic Cancer</a:t>
            </a:r>
            <a:endParaRPr lang="en-US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6444208" y="4506863"/>
            <a:ext cx="2004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National Cancer Institute</a:t>
            </a:r>
            <a:endParaRPr lang="en-US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421056" y="5239072"/>
            <a:ext cx="8301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World wide 277000 new cases and 266000 deaths !!!!!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37671" cy="28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51542" y="5753667"/>
            <a:ext cx="3425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International Agency for Research on </a:t>
            </a:r>
            <a:r>
              <a:rPr lang="en-US" sz="1400" dirty="0" smtClean="0"/>
              <a:t>Cancer</a:t>
            </a:r>
          </a:p>
          <a:p>
            <a:pPr algn="r"/>
            <a:r>
              <a:rPr lang="fr-BE" sz="1400" dirty="0" smtClean="0"/>
              <a:t>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93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063" y="1312168"/>
            <a:ext cx="8147248" cy="4525963"/>
          </a:xfrm>
        </p:spPr>
        <p:txBody>
          <a:bodyPr/>
          <a:lstStyle/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Biomarkers of PDAC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56" y="1268760"/>
            <a:ext cx="6800463" cy="271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79512" y="4221088"/>
            <a:ext cx="8914350" cy="1944216"/>
            <a:chOff x="179512" y="4221088"/>
            <a:chExt cx="8914350" cy="19442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21088"/>
              <a:ext cx="891435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6444" y="5066210"/>
              <a:ext cx="8663442" cy="2475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6071848" cy="35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abo\Desktop\GIGA\survival myo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58" y="3212977"/>
            <a:ext cx="3654836" cy="35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/>
              <a:t>Myoferlin</a:t>
            </a:r>
            <a:endParaRPr lang="fr-BE" sz="3600" dirty="0"/>
          </a:p>
        </p:txBody>
      </p:sp>
      <p:sp>
        <p:nvSpPr>
          <p:cNvPr id="8" name="Rectangle 7"/>
          <p:cNvSpPr/>
          <p:nvPr/>
        </p:nvSpPr>
        <p:spPr>
          <a:xfrm>
            <a:off x="629816" y="1340768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/>
              <a:t>Myoferlin</a:t>
            </a:r>
            <a:r>
              <a:rPr lang="en-US" sz="1600" dirty="0" smtClean="0"/>
              <a:t> is described as </a:t>
            </a:r>
            <a:r>
              <a:rPr lang="en-US" sz="1600" dirty="0"/>
              <a:t>a calcium/phospholipid-binding protein that plays </a:t>
            </a:r>
            <a:r>
              <a:rPr lang="en-US" sz="1600" dirty="0" smtClean="0"/>
              <a:t>a role in the </a:t>
            </a:r>
            <a:r>
              <a:rPr lang="en-US" sz="1600" dirty="0" err="1" smtClean="0"/>
              <a:t>plasmalemma</a:t>
            </a:r>
            <a:r>
              <a:rPr lang="en-US" sz="1600" dirty="0" smtClean="0"/>
              <a:t> repair mechanism that permits rapid resealing </a:t>
            </a:r>
            <a:r>
              <a:rPr lang="en-US" sz="1600" dirty="0"/>
              <a:t>of disrupted membranes. </a:t>
            </a:r>
            <a:r>
              <a:rPr lang="en-US" sz="1600" dirty="0" smtClean="0"/>
              <a:t>It is also involved in </a:t>
            </a:r>
            <a:r>
              <a:rPr lang="en-US" sz="1600" dirty="0" err="1" smtClean="0"/>
              <a:t>endocytic</a:t>
            </a:r>
            <a:r>
              <a:rPr lang="en-US" sz="1600" dirty="0" smtClean="0"/>
              <a:t> recycling.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344816" cy="2394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2" y="2708920"/>
            <a:ext cx="8309996" cy="1113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82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Myoferlin silencing reduces tumor growth </a:t>
            </a:r>
            <a:r>
              <a:rPr lang="en-US" sz="2400" i="1" dirty="0" smtClean="0"/>
              <a:t>in </a:t>
            </a:r>
            <a:r>
              <a:rPr lang="en-US" sz="2400" i="1" dirty="0" err="1"/>
              <a:t>o</a:t>
            </a:r>
            <a:r>
              <a:rPr lang="en-US" sz="2400" i="1" dirty="0" err="1" smtClean="0"/>
              <a:t>vo</a:t>
            </a:r>
            <a:endParaRPr lang="en-US" sz="2400" i="1" dirty="0"/>
          </a:p>
        </p:txBody>
      </p:sp>
      <p:pic>
        <p:nvPicPr>
          <p:cNvPr id="28" name="Picture 29" descr="IMG_15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57" y="1153772"/>
            <a:ext cx="12620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ignalisation droite 35"/>
          <p:cNvSpPr/>
          <p:nvPr/>
        </p:nvSpPr>
        <p:spPr>
          <a:xfrm>
            <a:off x="0" y="2329592"/>
            <a:ext cx="9108504" cy="37932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B6808"/>
              </a:solidFill>
            </a:endParaRPr>
          </a:p>
        </p:txBody>
      </p:sp>
      <p:pic>
        <p:nvPicPr>
          <p:cNvPr id="37" name="Picture 5" descr="poussin+n%C3%A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5" y="1163933"/>
            <a:ext cx="889782" cy="115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8604448" y="2370366"/>
            <a:ext cx="576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BE" sz="1600" b="1" kern="1200" dirty="0" smtClean="0">
                <a:solidFill>
                  <a:srgbClr val="EB6808"/>
                </a:solidFill>
              </a:rPr>
              <a:t>D21</a:t>
            </a:r>
            <a:endParaRPr lang="fr-BE" sz="1600" b="1" kern="1200" dirty="0">
              <a:solidFill>
                <a:srgbClr val="EB6808"/>
              </a:solidFill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-108520" y="2370366"/>
            <a:ext cx="504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BE" sz="1600" b="1" kern="1200" dirty="0" smtClean="0">
                <a:solidFill>
                  <a:srgbClr val="EB6808"/>
                </a:solidFill>
              </a:rPr>
              <a:t>D</a:t>
            </a:r>
            <a:r>
              <a:rPr lang="fr-BE" sz="1600" b="1" dirty="0" smtClean="0">
                <a:solidFill>
                  <a:srgbClr val="EB6808"/>
                </a:solidFill>
              </a:rPr>
              <a:t>0</a:t>
            </a:r>
            <a:endParaRPr lang="fr-BE" sz="1600" b="1" kern="1200" dirty="0">
              <a:solidFill>
                <a:srgbClr val="EB6808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1158467" y="2370366"/>
            <a:ext cx="5332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BE" sz="1600" b="1" kern="1200" dirty="0" smtClean="0">
                <a:solidFill>
                  <a:srgbClr val="EB6808"/>
                </a:solidFill>
              </a:rPr>
              <a:t>D</a:t>
            </a:r>
            <a:r>
              <a:rPr lang="fr-BE" sz="1600" b="1" dirty="0" smtClean="0">
                <a:solidFill>
                  <a:srgbClr val="EB6808"/>
                </a:solidFill>
              </a:rPr>
              <a:t>3</a:t>
            </a:r>
            <a:endParaRPr lang="fr-BE" sz="1600" b="1" kern="1200" dirty="0">
              <a:solidFill>
                <a:srgbClr val="EB6808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995936" y="2370366"/>
            <a:ext cx="648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BE" sz="1600" b="1" kern="1200" dirty="0" smtClean="0">
                <a:solidFill>
                  <a:srgbClr val="EB6808"/>
                </a:solidFill>
              </a:rPr>
              <a:t>D</a:t>
            </a:r>
            <a:r>
              <a:rPr lang="fr-BE" sz="1600" b="1" dirty="0" smtClean="0">
                <a:solidFill>
                  <a:srgbClr val="EB6808"/>
                </a:solidFill>
              </a:rPr>
              <a:t>11</a:t>
            </a:r>
            <a:endParaRPr lang="fr-BE" sz="1600" b="1" kern="1200" dirty="0">
              <a:solidFill>
                <a:srgbClr val="EB6808"/>
              </a:solidFill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6876256" y="2370366"/>
            <a:ext cx="648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BE" sz="1600" b="1" kern="1200" dirty="0" smtClean="0">
                <a:solidFill>
                  <a:srgbClr val="EB6808"/>
                </a:solidFill>
              </a:rPr>
              <a:t>D</a:t>
            </a:r>
            <a:r>
              <a:rPr lang="fr-BE" sz="1600" b="1" dirty="0" smtClean="0">
                <a:solidFill>
                  <a:srgbClr val="EB6808"/>
                </a:solidFill>
              </a:rPr>
              <a:t>17</a:t>
            </a:r>
            <a:endParaRPr lang="fr-BE" sz="1600" b="1" kern="1200" dirty="0">
              <a:solidFill>
                <a:srgbClr val="EB6808"/>
              </a:solidFill>
            </a:endParaRPr>
          </a:p>
        </p:txBody>
      </p:sp>
      <p:cxnSp>
        <p:nvCxnSpPr>
          <p:cNvPr id="43" name="Connecteur droit 42"/>
          <p:cNvCxnSpPr>
            <a:endCxn id="41" idx="2"/>
          </p:cNvCxnSpPr>
          <p:nvPr/>
        </p:nvCxnSpPr>
        <p:spPr>
          <a:xfrm flipV="1">
            <a:off x="4319972" y="2708920"/>
            <a:ext cx="0" cy="648072"/>
          </a:xfrm>
          <a:prstGeom prst="line">
            <a:avLst/>
          </a:prstGeom>
          <a:ln w="38100" cmpd="sng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45" idx="3"/>
            <a:endCxn id="42" idx="2"/>
          </p:cNvCxnSpPr>
          <p:nvPr/>
        </p:nvCxnSpPr>
        <p:spPr>
          <a:xfrm flipV="1">
            <a:off x="7185702" y="2708920"/>
            <a:ext cx="14590" cy="900100"/>
          </a:xfrm>
          <a:prstGeom prst="line">
            <a:avLst/>
          </a:prstGeom>
          <a:ln w="38100" cmpd="sng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298482" y="3429000"/>
            <a:ext cx="2887220" cy="360040"/>
          </a:xfrm>
          <a:prstGeom prst="rect">
            <a:avLst/>
          </a:prstGeom>
          <a:solidFill>
            <a:srgbClr val="E0027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2"/>
                </a:solidFill>
              </a:rPr>
              <a:t>Tumoral</a:t>
            </a:r>
            <a:r>
              <a:rPr lang="en-US" sz="1400" b="1" dirty="0" smtClean="0">
                <a:solidFill>
                  <a:schemeClr val="bg2"/>
                </a:solidFill>
              </a:rPr>
              <a:t> growth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23928" y="1945860"/>
            <a:ext cx="85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BxPC-3</a:t>
            </a:r>
            <a:endParaRPr lang="fr-FR" b="1" dirty="0"/>
          </a:p>
        </p:txBody>
      </p:sp>
      <p:pic>
        <p:nvPicPr>
          <p:cNvPr id="1027" name="Picture 3" descr="C:\Users\Labo\Desktop\pl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" y="2744924"/>
            <a:ext cx="38127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3205482" y="4221087"/>
            <a:ext cx="5831014" cy="1771588"/>
            <a:chOff x="1343932" y="3188338"/>
            <a:chExt cx="6464162" cy="196395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932" y="3501008"/>
              <a:ext cx="6464162" cy="165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1977080" y="3188338"/>
              <a:ext cx="877120" cy="3070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/>
                <a:t>n</a:t>
              </a:r>
              <a:r>
                <a:rPr lang="fr-BE" sz="1200" dirty="0" smtClean="0"/>
                <a:t>o siRNA</a:t>
              </a:r>
              <a:endParaRPr lang="fr-BE" sz="12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69568" y="3189959"/>
              <a:ext cx="959565" cy="3070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err="1" smtClean="0"/>
                <a:t>siRNA</a:t>
              </a:r>
              <a:r>
                <a:rPr lang="fr-BE" sz="1200" dirty="0" smtClean="0"/>
                <a:t> GL3</a:t>
              </a:r>
              <a:endParaRPr lang="fr-BE" sz="12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964299" y="3195135"/>
              <a:ext cx="1289336" cy="3070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 </a:t>
              </a:r>
              <a:r>
                <a:rPr lang="fr-BE" sz="1200" dirty="0" err="1" smtClean="0"/>
                <a:t>siRNA</a:t>
              </a:r>
              <a:r>
                <a:rPr lang="fr-BE" sz="1200" dirty="0" smtClean="0"/>
                <a:t> Myof#1</a:t>
              </a:r>
              <a:endParaRPr lang="fr-BE" sz="1200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681962" y="6237312"/>
            <a:ext cx="34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independent biological replicates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0" y="4077072"/>
            <a:ext cx="2808740" cy="233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3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Myoferlin silencing reduces cell growth </a:t>
            </a:r>
            <a:r>
              <a:rPr lang="en-US" sz="2400" i="1" dirty="0" smtClean="0"/>
              <a:t>in vitro</a:t>
            </a:r>
            <a:endParaRPr lang="en-US" sz="2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681962" y="6237312"/>
            <a:ext cx="34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independent biological replicates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88795"/>
            <a:ext cx="4567936" cy="36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49" y="2060848"/>
            <a:ext cx="4111142" cy="36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82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Myoferlin silencing reduces tumor growth </a:t>
            </a:r>
            <a:r>
              <a:rPr lang="en-US" sz="2400" i="1" dirty="0"/>
              <a:t>in </a:t>
            </a:r>
            <a:r>
              <a:rPr lang="en-US" sz="2400" i="1" dirty="0" err="1"/>
              <a:t>ovo</a:t>
            </a:r>
            <a:endParaRPr lang="en-US" sz="2400" i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1115616" y="1477870"/>
            <a:ext cx="6821128" cy="2048869"/>
            <a:chOff x="1291018" y="1477870"/>
            <a:chExt cx="6821128" cy="2048869"/>
          </a:xfrm>
        </p:grpSpPr>
        <p:sp>
          <p:nvSpPr>
            <p:cNvPr id="29" name="ZoneTexte 28"/>
            <p:cNvSpPr txBox="1"/>
            <p:nvPr/>
          </p:nvSpPr>
          <p:spPr>
            <a:xfrm>
              <a:off x="1973734" y="1477870"/>
              <a:ext cx="877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/>
                <a:t>n</a:t>
              </a:r>
              <a:r>
                <a:rPr lang="fr-BE" sz="1200" dirty="0" smtClean="0"/>
                <a:t>o siRNA</a:t>
              </a:r>
              <a:endParaRPr lang="fr-BE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444025" y="1477870"/>
              <a:ext cx="10936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err="1" smtClean="0"/>
                <a:t>siRNA</a:t>
              </a:r>
              <a:r>
                <a:rPr lang="fr-BE" sz="1200" dirty="0" smtClean="0"/>
                <a:t> GL3</a:t>
              </a:r>
              <a:endParaRPr lang="fr-BE" sz="12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135702" y="1477870"/>
              <a:ext cx="11091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 </a:t>
              </a:r>
              <a:r>
                <a:rPr lang="fr-BE" sz="1200" dirty="0" err="1" smtClean="0"/>
                <a:t>siRNA</a:t>
              </a:r>
              <a:r>
                <a:rPr lang="fr-BE" sz="1200" dirty="0" smtClean="0"/>
                <a:t> Myof#1</a:t>
              </a:r>
              <a:endParaRPr lang="fr-BE" sz="1200" dirty="0"/>
            </a:p>
          </p:txBody>
        </p:sp>
        <p:pic>
          <p:nvPicPr>
            <p:cNvPr id="1027" name="Picture 3" descr="C:\Users\Labo\Desktop\GIGA\Fig1D_nosi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018" y="1844824"/>
              <a:ext cx="2242553" cy="168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Labo\Desktop\GIGA\Fig1D_myof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988" y="1844823"/>
              <a:ext cx="2242552" cy="168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Labo\Desktop\GIGA\Fig1D_GL3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595" y="1844824"/>
              <a:ext cx="2242551" cy="1681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AutoShape 10" descr="https://mail.ulg.ac.be/service/home/%7E/?auth=co&amp;id=13145&amp;part=2.2"/>
          <p:cNvSpPr>
            <a:spLocks noChangeAspect="1" noChangeArrowheads="1"/>
          </p:cNvSpPr>
          <p:nvPr/>
        </p:nvSpPr>
        <p:spPr bwMode="auto">
          <a:xfrm>
            <a:off x="155575" y="-4213225"/>
            <a:ext cx="11734800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ttps://mail.ulg.ac.be/service/home/%7E/?auth=co&amp;id=13145&amp;part=2.2"/>
          <p:cNvSpPr>
            <a:spLocks noChangeAspect="1" noChangeArrowheads="1"/>
          </p:cNvSpPr>
          <p:nvPr/>
        </p:nvSpPr>
        <p:spPr bwMode="auto">
          <a:xfrm>
            <a:off x="307975" y="-4060825"/>
            <a:ext cx="11734800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C:\Users\Labo\Desktop\Fig1x_densito_CAM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43" y="3861048"/>
            <a:ext cx="3815275" cy="2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782" y="0"/>
            <a:ext cx="9144000" cy="11247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Myoferlin silencing reduces VEGF-A production into </a:t>
            </a:r>
          </a:p>
          <a:p>
            <a:pPr algn="ctr"/>
            <a:r>
              <a:rPr lang="en-US" sz="2400" dirty="0" smtClean="0"/>
              <a:t>the conditioned medium</a:t>
            </a:r>
            <a:endParaRPr lang="en-US" sz="2400" i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2754002" y="4546432"/>
            <a:ext cx="2677587" cy="2162374"/>
            <a:chOff x="450154" y="236513"/>
            <a:chExt cx="3528764" cy="2589338"/>
          </a:xfrm>
        </p:grpSpPr>
        <p:grpSp>
          <p:nvGrpSpPr>
            <p:cNvPr id="6" name="Groupe 5"/>
            <p:cNvGrpSpPr/>
            <p:nvPr/>
          </p:nvGrpSpPr>
          <p:grpSpPr>
            <a:xfrm>
              <a:off x="450154" y="1628800"/>
              <a:ext cx="3528764" cy="1197051"/>
              <a:chOff x="97368" y="3212976"/>
              <a:chExt cx="3187159" cy="1080120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97368" y="3320670"/>
                <a:ext cx="938160" cy="299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Myoferlin</a:t>
                </a:r>
                <a:endParaRPr lang="fr-FR" sz="1200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328648" y="3875349"/>
                <a:ext cx="702552" cy="299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HSC70</a:t>
                </a:r>
                <a:endParaRPr lang="fr-FR" sz="1200" dirty="0"/>
              </a:p>
            </p:txBody>
          </p:sp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899" y="3212976"/>
                <a:ext cx="2243628" cy="491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898" y="3791074"/>
                <a:ext cx="2243628" cy="502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ZoneTexte 6"/>
            <p:cNvSpPr txBox="1"/>
            <p:nvPr/>
          </p:nvSpPr>
          <p:spPr>
            <a:xfrm rot="16200000">
              <a:off x="1380276" y="960646"/>
              <a:ext cx="940949" cy="365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 smtClean="0"/>
                <a:t>no </a:t>
              </a:r>
              <a:r>
                <a:rPr lang="fr-BE" sz="1200" dirty="0" err="1" smtClean="0"/>
                <a:t>siRNA</a:t>
              </a:r>
              <a:r>
                <a:rPr lang="fr-BE" sz="1200" dirty="0" smtClean="0"/>
                <a:t> </a:t>
              </a:r>
              <a:endParaRPr lang="fr-BE" sz="1200" dirty="0"/>
            </a:p>
          </p:txBody>
        </p:sp>
        <p:sp>
          <p:nvSpPr>
            <p:cNvPr id="8" name="ZoneTexte 7"/>
            <p:cNvSpPr txBox="1"/>
            <p:nvPr/>
          </p:nvSpPr>
          <p:spPr>
            <a:xfrm rot="16200000">
              <a:off x="1784586" y="763327"/>
              <a:ext cx="1324621" cy="365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 err="1" smtClean="0"/>
                <a:t>siRNA</a:t>
              </a:r>
              <a:r>
                <a:rPr lang="fr-BE" sz="1200" dirty="0" smtClean="0"/>
                <a:t> Myof#1 </a:t>
              </a:r>
              <a:endParaRPr lang="fr-BE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 rot="16200000">
              <a:off x="2377535" y="716297"/>
              <a:ext cx="1324621" cy="365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 err="1" smtClean="0"/>
                <a:t>siRNA</a:t>
              </a:r>
              <a:r>
                <a:rPr lang="fr-BE" sz="1200" dirty="0" smtClean="0"/>
                <a:t> Myof#2 </a:t>
              </a:r>
              <a:endParaRPr lang="fr-BE" sz="1200" dirty="0"/>
            </a:p>
          </p:txBody>
        </p:sp>
        <p:sp>
          <p:nvSpPr>
            <p:cNvPr id="10" name="ZoneTexte 9"/>
            <p:cNvSpPr txBox="1"/>
            <p:nvPr/>
          </p:nvSpPr>
          <p:spPr>
            <a:xfrm rot="16200000">
              <a:off x="3117933" y="932379"/>
              <a:ext cx="992775" cy="365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 err="1" smtClean="0"/>
                <a:t>siRNA</a:t>
              </a:r>
              <a:r>
                <a:rPr lang="fr-BE" sz="1200" dirty="0" smtClean="0"/>
                <a:t> GL3</a:t>
              </a:r>
              <a:endParaRPr lang="fr-BE" sz="1200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681962" y="6237312"/>
            <a:ext cx="34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independent biological replicates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6" y="1375257"/>
            <a:ext cx="3751223" cy="32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8" y="1203807"/>
            <a:ext cx="4200036" cy="34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24855E-7 L -0.2267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383</Words>
  <Application>Microsoft Office PowerPoint</Application>
  <PresentationFormat>Affichage à l'écran (4:3)</PresentationFormat>
  <Paragraphs>97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Labo</dc:creator>
  <cp:lastModifiedBy>Labo</cp:lastModifiedBy>
  <cp:revision>206</cp:revision>
  <dcterms:created xsi:type="dcterms:W3CDTF">2014-10-22T08:39:10Z</dcterms:created>
  <dcterms:modified xsi:type="dcterms:W3CDTF">2014-11-07T09:49:05Z</dcterms:modified>
</cp:coreProperties>
</file>