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8" r:id="rId3"/>
    <p:sldId id="259" r:id="rId4"/>
    <p:sldId id="260" r:id="rId5"/>
    <p:sldId id="264" r:id="rId6"/>
    <p:sldId id="265" r:id="rId7"/>
    <p:sldId id="261" r:id="rId8"/>
    <p:sldId id="262" r:id="rId9"/>
    <p:sldId id="263" r:id="rId10"/>
    <p:sldId id="268" r:id="rId11"/>
    <p:sldId id="270" r:id="rId12"/>
    <p:sldId id="266" r:id="rId13"/>
    <p:sldId id="269" r:id="rId14"/>
    <p:sldId id="267" r:id="rId15"/>
    <p:sldId id="271" r:id="rId16"/>
    <p:sldId id="272" r:id="rId17"/>
    <p:sldId id="273" r:id="rId18"/>
    <p:sldId id="274" r:id="rId19"/>
    <p:sldId id="275" r:id="rId20"/>
    <p:sldId id="257"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6B503E-9FEB-4E8B-909D-AECB0A306CB2}" type="datetimeFigureOut">
              <a:rPr lang="fr-BE" smtClean="0"/>
              <a:t>16-03-16</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1DD7F0-1399-44BF-BB75-F8BB6B9C954D}" type="slidenum">
              <a:rPr lang="fr-BE" smtClean="0"/>
              <a:t>‹N°›</a:t>
            </a:fld>
            <a:endParaRPr lang="fr-BE"/>
          </a:p>
        </p:txBody>
      </p:sp>
    </p:spTree>
    <p:extLst>
      <p:ext uri="{BB962C8B-B14F-4D97-AF65-F5344CB8AC3E}">
        <p14:creationId xmlns:p14="http://schemas.microsoft.com/office/powerpoint/2010/main" val="3013160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Vision du monde social reflétée dans ces appellations</a:t>
            </a:r>
            <a:endParaRPr lang="fr-BE" dirty="0"/>
          </a:p>
        </p:txBody>
      </p:sp>
      <p:sp>
        <p:nvSpPr>
          <p:cNvPr id="4" name="Espace réservé du numéro de diapositive 3"/>
          <p:cNvSpPr>
            <a:spLocks noGrp="1"/>
          </p:cNvSpPr>
          <p:nvPr>
            <p:ph type="sldNum" sz="quarter" idx="10"/>
          </p:nvPr>
        </p:nvSpPr>
        <p:spPr/>
        <p:txBody>
          <a:bodyPr/>
          <a:lstStyle/>
          <a:p>
            <a:fld id="{581DD7F0-1399-44BF-BB75-F8BB6B9C954D}" type="slidenum">
              <a:rPr lang="fr-BE" smtClean="0"/>
              <a:t>7</a:t>
            </a:fld>
            <a:endParaRPr lang="fr-BE"/>
          </a:p>
        </p:txBody>
      </p:sp>
    </p:spTree>
    <p:extLst>
      <p:ext uri="{BB962C8B-B14F-4D97-AF65-F5344CB8AC3E}">
        <p14:creationId xmlns:p14="http://schemas.microsoft.com/office/powerpoint/2010/main" val="2249645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450D289-0B78-496E-81B8-1B969AF485E8}" type="datetimeFigureOut">
              <a:rPr lang="fr-BE" smtClean="0"/>
              <a:t>16-03-16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450D289-0B78-496E-81B8-1B969AF485E8}" type="datetimeFigureOut">
              <a:rPr lang="fr-BE" smtClean="0"/>
              <a:t>16-03-16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450D289-0B78-496E-81B8-1B969AF485E8}" type="datetimeFigureOut">
              <a:rPr lang="fr-BE" smtClean="0"/>
              <a:t>16-03-16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450D289-0B78-496E-81B8-1B969AF485E8}" type="datetimeFigureOut">
              <a:rPr lang="fr-BE" smtClean="0"/>
              <a:t>16-03-16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450D289-0B78-496E-81B8-1B969AF485E8}" type="datetimeFigureOut">
              <a:rPr lang="fr-BE" smtClean="0"/>
              <a:t>16-03-16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450D289-0B78-496E-81B8-1B969AF485E8}" type="datetimeFigureOut">
              <a:rPr lang="fr-BE" smtClean="0"/>
              <a:t>16-03-16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E450D289-0B78-496E-81B8-1B969AF485E8}" type="datetimeFigureOut">
              <a:rPr lang="fr-BE" smtClean="0"/>
              <a:t>16-03-16</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E450D289-0B78-496E-81B8-1B969AF485E8}" type="datetimeFigureOut">
              <a:rPr lang="fr-BE" smtClean="0"/>
              <a:t>16-03-16</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0D289-0B78-496E-81B8-1B969AF485E8}" type="datetimeFigureOut">
              <a:rPr lang="fr-BE" smtClean="0"/>
              <a:t>16-03-16</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2484D3DB-B0BA-4980-A4AB-F4CA6D319ADF}"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450D289-0B78-496E-81B8-1B969AF485E8}" type="datetimeFigureOut">
              <a:rPr lang="fr-BE" smtClean="0"/>
              <a:t>16-03-16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2484D3DB-B0BA-4980-A4AB-F4CA6D319ADF}" type="slidenum">
              <a:rPr lang="fr-BE" smtClean="0"/>
              <a:t>‹N°›</a:t>
            </a:fld>
            <a:endParaRPr lang="fr-BE"/>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E450D289-0B78-496E-81B8-1B969AF485E8}" type="datetimeFigureOut">
              <a:rPr lang="fr-BE" smtClean="0"/>
              <a:t>16-03-16</a:t>
            </a:fld>
            <a:endParaRPr lang="fr-BE"/>
          </a:p>
        </p:txBody>
      </p:sp>
      <p:sp>
        <p:nvSpPr>
          <p:cNvPr id="9" name="Slide Number Placeholder 8"/>
          <p:cNvSpPr>
            <a:spLocks noGrp="1"/>
          </p:cNvSpPr>
          <p:nvPr>
            <p:ph type="sldNum" sz="quarter" idx="11"/>
          </p:nvPr>
        </p:nvSpPr>
        <p:spPr/>
        <p:txBody>
          <a:bodyPr/>
          <a:lstStyle/>
          <a:p>
            <a:fld id="{2484D3DB-B0BA-4980-A4AB-F4CA6D319ADF}" type="slidenum">
              <a:rPr lang="fr-BE" smtClean="0"/>
              <a:t>‹N°›</a:t>
            </a:fld>
            <a:endParaRPr lang="fr-BE"/>
          </a:p>
        </p:txBody>
      </p:sp>
      <p:sp>
        <p:nvSpPr>
          <p:cNvPr id="10" name="Footer Placeholder 9"/>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484D3DB-B0BA-4980-A4AB-F4CA6D319ADF}" type="slidenum">
              <a:rPr lang="fr-BE" smtClean="0"/>
              <a:t>‹N°›</a:t>
            </a:fld>
            <a:endParaRPr lang="fr-B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B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450D289-0B78-496E-81B8-1B969AF485E8}" type="datetimeFigureOut">
              <a:rPr lang="fr-BE" smtClean="0"/>
              <a:t>16-03-16</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sz="4000" dirty="0" smtClean="0"/>
              <a:t>Entre sociologue et linguiste: </a:t>
            </a:r>
            <a:r>
              <a:rPr lang="fr-BE" sz="3600" dirty="0" smtClean="0"/>
              <a:t>conflit épistémologique autour du </a:t>
            </a:r>
            <a:r>
              <a:rPr lang="fr-BE" sz="3600" smtClean="0"/>
              <a:t>statut </a:t>
            </a:r>
            <a:r>
              <a:rPr lang="fr-BE" sz="3600" smtClean="0"/>
              <a:t>de </a:t>
            </a:r>
            <a:r>
              <a:rPr lang="fr-BE" sz="3600" dirty="0" smtClean="0"/>
              <a:t>données qualitatives récoltées</a:t>
            </a:r>
            <a:endParaRPr lang="fr-BE" sz="3600" dirty="0"/>
          </a:p>
        </p:txBody>
      </p:sp>
      <p:sp>
        <p:nvSpPr>
          <p:cNvPr id="3" name="Sous-titre 2"/>
          <p:cNvSpPr>
            <a:spLocks noGrp="1"/>
          </p:cNvSpPr>
          <p:nvPr>
            <p:ph type="subTitle" idx="1"/>
          </p:nvPr>
        </p:nvSpPr>
        <p:spPr>
          <a:xfrm>
            <a:off x="685800" y="4572000"/>
            <a:ext cx="7198568" cy="1066800"/>
          </a:xfrm>
        </p:spPr>
        <p:txBody>
          <a:bodyPr>
            <a:normAutofit/>
          </a:bodyPr>
          <a:lstStyle/>
          <a:p>
            <a:r>
              <a:rPr lang="fr-BE" sz="2400" dirty="0" smtClean="0"/>
              <a:t>		   </a:t>
            </a:r>
            <a:r>
              <a:rPr lang="fr-BE" sz="2400" dirty="0" err="1" smtClean="0"/>
              <a:t>Dassargues</a:t>
            </a:r>
            <a:r>
              <a:rPr lang="fr-BE" sz="2400" dirty="0" smtClean="0"/>
              <a:t> Alix (</a:t>
            </a:r>
            <a:r>
              <a:rPr lang="fr-BE" sz="2400" dirty="0" err="1" smtClean="0"/>
              <a:t>Ulg</a:t>
            </a:r>
            <a:r>
              <a:rPr lang="fr-BE" sz="2400" dirty="0" smtClean="0"/>
              <a:t>, Fac </a:t>
            </a:r>
            <a:r>
              <a:rPr lang="fr-BE" sz="2400" dirty="0" err="1" smtClean="0"/>
              <a:t>Ph&amp;L</a:t>
            </a:r>
            <a:r>
              <a:rPr lang="fr-BE" sz="2400" dirty="0" smtClean="0"/>
              <a:t> </a:t>
            </a:r>
            <a:r>
              <a:rPr lang="fr-BE" sz="2400" dirty="0"/>
              <a:t>-</a:t>
            </a:r>
            <a:r>
              <a:rPr lang="fr-BE" sz="2400" dirty="0" smtClean="0"/>
              <a:t> ISHS)</a:t>
            </a:r>
            <a:endParaRPr lang="fr-BE" sz="2400" dirty="0"/>
          </a:p>
        </p:txBody>
      </p:sp>
      <p:sp>
        <p:nvSpPr>
          <p:cNvPr id="4" name="ZoneTexte 3"/>
          <p:cNvSpPr txBox="1"/>
          <p:nvPr/>
        </p:nvSpPr>
        <p:spPr>
          <a:xfrm>
            <a:off x="5652120" y="5589240"/>
            <a:ext cx="2592288" cy="646331"/>
          </a:xfrm>
          <a:prstGeom prst="rect">
            <a:avLst/>
          </a:prstGeom>
          <a:noFill/>
        </p:spPr>
        <p:txBody>
          <a:bodyPr wrap="square" rtlCol="0">
            <a:spAutoFit/>
          </a:bodyPr>
          <a:lstStyle/>
          <a:p>
            <a:pPr algn="r"/>
            <a:r>
              <a:rPr lang="fr-BE" dirty="0" smtClean="0"/>
              <a:t>Journée d’étude LASC</a:t>
            </a:r>
          </a:p>
          <a:p>
            <a:pPr algn="r"/>
            <a:r>
              <a:rPr lang="fr-BE" dirty="0" smtClean="0"/>
              <a:t>Le 8 mai 2015</a:t>
            </a:r>
            <a:endParaRPr lang="fr-BE" dirty="0"/>
          </a:p>
        </p:txBody>
      </p:sp>
    </p:spTree>
    <p:extLst>
      <p:ext uri="{BB962C8B-B14F-4D97-AF65-F5344CB8AC3E}">
        <p14:creationId xmlns:p14="http://schemas.microsoft.com/office/powerpoint/2010/main" val="886189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fontScale="92500" lnSpcReduction="10000"/>
          </a:bodyPr>
          <a:lstStyle/>
          <a:p>
            <a:pPr marL="114300" indent="0" algn="just">
              <a:buNone/>
            </a:pPr>
            <a:r>
              <a:rPr lang="nl-BE" dirty="0" smtClean="0">
                <a:solidFill>
                  <a:srgbClr val="002060"/>
                </a:solidFill>
              </a:rPr>
              <a:t>“voor </a:t>
            </a:r>
            <a:r>
              <a:rPr lang="nl-BE" dirty="0">
                <a:solidFill>
                  <a:srgbClr val="002060"/>
                </a:solidFill>
              </a:rPr>
              <a:t>een </a:t>
            </a:r>
            <a:r>
              <a:rPr lang="nl-BE" b="1" dirty="0">
                <a:solidFill>
                  <a:srgbClr val="002060"/>
                </a:solidFill>
              </a:rPr>
              <a:t>bevolkingsgroep</a:t>
            </a:r>
            <a:r>
              <a:rPr lang="nl-BE" dirty="0">
                <a:solidFill>
                  <a:srgbClr val="002060"/>
                </a:solidFill>
              </a:rPr>
              <a:t> die </a:t>
            </a:r>
            <a:r>
              <a:rPr lang="nl-BE" b="1" dirty="0">
                <a:solidFill>
                  <a:srgbClr val="002060"/>
                </a:solidFill>
              </a:rPr>
              <a:t>jaren of eeuwen lang onderdrukt is door</a:t>
            </a:r>
            <a:r>
              <a:rPr lang="nl-BE" dirty="0">
                <a:solidFill>
                  <a:srgbClr val="002060"/>
                </a:solidFill>
              </a:rPr>
              <a:t> Oostenrijk, door Spanje, door Frankrijk, door Wallonië, door Nederland. Ja, als die dan ineens los of onafhankelijk staan, uiteraard </a:t>
            </a:r>
            <a:r>
              <a:rPr lang="nl-BE" dirty="0" smtClean="0">
                <a:solidFill>
                  <a:srgbClr val="002060"/>
                </a:solidFill>
              </a:rPr>
              <a:t>[…] komt </a:t>
            </a:r>
            <a:r>
              <a:rPr lang="nl-BE" dirty="0">
                <a:solidFill>
                  <a:srgbClr val="002060"/>
                </a:solidFill>
              </a:rPr>
              <a:t>daar een Nationalistisch gevoel dat er op veel andere plaatsen niet is. Als je </a:t>
            </a:r>
            <a:r>
              <a:rPr lang="nl-BE" b="1" dirty="0">
                <a:solidFill>
                  <a:srgbClr val="002060"/>
                </a:solidFill>
              </a:rPr>
              <a:t>jaren lang, of eeuwen lang </a:t>
            </a:r>
            <a:r>
              <a:rPr lang="nl-BE" dirty="0">
                <a:solidFill>
                  <a:srgbClr val="002060"/>
                </a:solidFill>
              </a:rPr>
              <a:t>heb </a:t>
            </a:r>
            <a:r>
              <a:rPr lang="nl-BE" b="1" dirty="0">
                <a:solidFill>
                  <a:srgbClr val="002060"/>
                </a:solidFill>
              </a:rPr>
              <a:t>moeten vechten</a:t>
            </a:r>
            <a:r>
              <a:rPr lang="nl-BE" dirty="0">
                <a:solidFill>
                  <a:srgbClr val="002060"/>
                </a:solidFill>
              </a:rPr>
              <a:t> om uw eigen taal te spreken, eens je ze dan mag spreken, gaat je niet stoppen, </a:t>
            </a:r>
            <a:r>
              <a:rPr lang="nl-BE" dirty="0" smtClean="0">
                <a:solidFill>
                  <a:srgbClr val="002060"/>
                </a:solidFill>
              </a:rPr>
              <a:t>[…] Daarom </a:t>
            </a:r>
            <a:r>
              <a:rPr lang="nl-BE" dirty="0">
                <a:solidFill>
                  <a:srgbClr val="002060"/>
                </a:solidFill>
              </a:rPr>
              <a:t>zijn veel Vlamingen ook zo fier en zo patriottisch ten opzichte van hun </a:t>
            </a:r>
            <a:r>
              <a:rPr lang="nl-BE" dirty="0" smtClean="0">
                <a:solidFill>
                  <a:srgbClr val="002060"/>
                </a:solidFill>
              </a:rPr>
              <a:t>taal.” </a:t>
            </a:r>
            <a:r>
              <a:rPr lang="nl-BE" dirty="0">
                <a:solidFill>
                  <a:srgbClr val="002060"/>
                </a:solidFill>
              </a:rPr>
              <a:t>(INW-01 ll.661-670).</a:t>
            </a:r>
            <a:endParaRPr lang="fr-BE" dirty="0">
              <a:solidFill>
                <a:srgbClr val="002060"/>
              </a:solidFill>
            </a:endParaRPr>
          </a:p>
          <a:p>
            <a:pPr marL="114300" indent="0" algn="just">
              <a:buNone/>
            </a:pPr>
            <a:r>
              <a:rPr lang="fr-BE" dirty="0" smtClean="0"/>
              <a:t>« Pour une population qui durant des années ou des siècles a été sous la domination de l’Autriche, de l’Espagne, de la France, de la Wallonie, des Pays-Bas. Oui, si d’un coup elle devient indépendante, évidemment un sentiment nationaliste qui n’existe pas ailleurs arrive. Si, pendant des années ou des siècles, tu as dû te battre pour parler ta propre langue, le jour où tu peux la parler, tu ne vas pas t’arrêter. C’est pour ça que beaucoup de Flamands sont aussi fiers et aussi patriotiques envers leur langue »</a:t>
            </a:r>
            <a:endParaRPr lang="fr-BE" dirty="0"/>
          </a:p>
        </p:txBody>
      </p:sp>
    </p:spTree>
    <p:extLst>
      <p:ext uri="{BB962C8B-B14F-4D97-AF65-F5344CB8AC3E}">
        <p14:creationId xmlns:p14="http://schemas.microsoft.com/office/powerpoint/2010/main" val="4183420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a:bodyPr>
          <a:lstStyle/>
          <a:p>
            <a:r>
              <a:rPr lang="fr-BE" dirty="0" smtClean="0"/>
              <a:t>Appellation non utilisée</a:t>
            </a:r>
          </a:p>
          <a:p>
            <a:endParaRPr lang="fr-BE" dirty="0" smtClean="0"/>
          </a:p>
          <a:p>
            <a:r>
              <a:rPr lang="fr-BE" dirty="0" smtClean="0"/>
              <a:t>Différentes manières d’invoquer des tensions entre deux groupes linguistiques</a:t>
            </a:r>
          </a:p>
          <a:p>
            <a:endParaRPr lang="fr-BE" dirty="0" smtClean="0"/>
          </a:p>
          <a:p>
            <a:pPr lvl="1"/>
            <a:r>
              <a:rPr lang="fr-BE" dirty="0" smtClean="0"/>
              <a:t>Conflit militaire et linguistique</a:t>
            </a:r>
          </a:p>
          <a:p>
            <a:pPr lvl="1"/>
            <a:r>
              <a:rPr lang="fr-BE" dirty="0" smtClean="0"/>
              <a:t>Conflit culturel</a:t>
            </a:r>
          </a:p>
          <a:p>
            <a:endParaRPr lang="fr-BE" dirty="0"/>
          </a:p>
        </p:txBody>
      </p:sp>
    </p:spTree>
    <p:extLst>
      <p:ext uri="{BB962C8B-B14F-4D97-AF65-F5344CB8AC3E}">
        <p14:creationId xmlns:p14="http://schemas.microsoft.com/office/powerpoint/2010/main" val="106128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fontScale="92500"/>
          </a:bodyPr>
          <a:lstStyle/>
          <a:p>
            <a:pPr marL="114300" indent="0" algn="just">
              <a:buNone/>
            </a:pPr>
            <a:r>
              <a:rPr lang="nl-BE" dirty="0" smtClean="0">
                <a:solidFill>
                  <a:srgbClr val="002060"/>
                </a:solidFill>
                <a:ea typeface="Calibri"/>
              </a:rPr>
              <a:t>«</a:t>
            </a:r>
            <a:r>
              <a:rPr lang="nl-BE" dirty="0">
                <a:solidFill>
                  <a:srgbClr val="002060"/>
                </a:solidFill>
                <a:ea typeface="Calibri"/>
              </a:rPr>
              <a:t> Ca </a:t>
            </a:r>
            <a:r>
              <a:rPr lang="nl-BE" dirty="0" err="1">
                <a:solidFill>
                  <a:srgbClr val="002060"/>
                </a:solidFill>
                <a:ea typeface="Calibri"/>
              </a:rPr>
              <a:t>ca</a:t>
            </a:r>
            <a:r>
              <a:rPr lang="nl-BE" dirty="0">
                <a:solidFill>
                  <a:srgbClr val="002060"/>
                </a:solidFill>
                <a:ea typeface="Calibri"/>
              </a:rPr>
              <a:t> </a:t>
            </a:r>
            <a:r>
              <a:rPr lang="nl-BE" dirty="0" err="1">
                <a:solidFill>
                  <a:srgbClr val="002060"/>
                </a:solidFill>
                <a:ea typeface="Calibri"/>
              </a:rPr>
              <a:t>s’appelle</a:t>
            </a:r>
            <a:r>
              <a:rPr lang="nl-BE" dirty="0">
                <a:solidFill>
                  <a:srgbClr val="002060"/>
                </a:solidFill>
                <a:ea typeface="Calibri"/>
              </a:rPr>
              <a:t> </a:t>
            </a:r>
            <a:r>
              <a:rPr lang="nl-BE" b="1" i="1" dirty="0" err="1">
                <a:solidFill>
                  <a:srgbClr val="002060"/>
                </a:solidFill>
                <a:ea typeface="Calibri"/>
              </a:rPr>
              <a:t>Kulturkampf</a:t>
            </a:r>
            <a:r>
              <a:rPr lang="nl-BE" dirty="0">
                <a:solidFill>
                  <a:srgbClr val="002060"/>
                </a:solidFill>
                <a:ea typeface="Calibri"/>
              </a:rPr>
              <a:t> en </a:t>
            </a:r>
            <a:r>
              <a:rPr lang="nl-BE" dirty="0" err="1">
                <a:solidFill>
                  <a:srgbClr val="002060"/>
                </a:solidFill>
                <a:ea typeface="Calibri"/>
              </a:rPr>
              <a:t>allemand</a:t>
            </a:r>
            <a:r>
              <a:rPr lang="nl-BE" dirty="0">
                <a:solidFill>
                  <a:srgbClr val="002060"/>
                </a:solidFill>
                <a:ea typeface="Calibri"/>
              </a:rPr>
              <a:t> hein. </a:t>
            </a:r>
            <a:r>
              <a:rPr lang="fr-BE" dirty="0">
                <a:solidFill>
                  <a:srgbClr val="002060"/>
                </a:solidFill>
                <a:ea typeface="Calibri"/>
              </a:rPr>
              <a:t>C’est la guerre des cultures hein</a:t>
            </a:r>
            <a:r>
              <a:rPr lang="fr-BE" dirty="0" smtClean="0">
                <a:solidFill>
                  <a:srgbClr val="002060"/>
                </a:solidFill>
                <a:ea typeface="Calibri"/>
              </a:rPr>
              <a:t>. […] </a:t>
            </a:r>
            <a:r>
              <a:rPr lang="fr-BE" dirty="0">
                <a:solidFill>
                  <a:srgbClr val="002060"/>
                </a:solidFill>
                <a:ea typeface="Calibri"/>
              </a:rPr>
              <a:t>ça a des relents un peu embêtants mais moi je dis que c’est un </a:t>
            </a:r>
            <a:r>
              <a:rPr lang="fr-BE" i="1" dirty="0">
                <a:solidFill>
                  <a:srgbClr val="002060"/>
                </a:solidFill>
                <a:ea typeface="Calibri"/>
              </a:rPr>
              <a:t>Kulturkampf</a:t>
            </a:r>
            <a:r>
              <a:rPr lang="fr-BE" dirty="0">
                <a:solidFill>
                  <a:srgbClr val="002060"/>
                </a:solidFill>
                <a:ea typeface="Calibri"/>
              </a:rPr>
              <a:t> ben oui on a balayé le français de Flandre on l’a voulu, on s’est battu pour ça. Ils se sont battus pour ça. Et ce qui est triste c’est que les francophones n’ont pas de couilles au </a:t>
            </a:r>
            <a:r>
              <a:rPr lang="fr-BE" dirty="0" smtClean="0">
                <a:solidFill>
                  <a:srgbClr val="002060"/>
                </a:solidFill>
                <a:ea typeface="Calibri"/>
              </a:rPr>
              <a:t>cul […] parce </a:t>
            </a:r>
            <a:r>
              <a:rPr lang="fr-BE" dirty="0">
                <a:solidFill>
                  <a:srgbClr val="002060"/>
                </a:solidFill>
                <a:ea typeface="Calibri"/>
              </a:rPr>
              <a:t>que les Flamands ont une idéologie. Une idéologie basée sur tout plein de clichés que les officiers étaient francophones et que ces pauvres Flamands […] </a:t>
            </a:r>
            <a:r>
              <a:rPr lang="fr-BE" dirty="0" smtClean="0">
                <a:solidFill>
                  <a:srgbClr val="002060"/>
                </a:solidFill>
                <a:ea typeface="Calibri"/>
              </a:rPr>
              <a:t>oui </a:t>
            </a:r>
            <a:r>
              <a:rPr lang="fr-BE" dirty="0">
                <a:solidFill>
                  <a:srgbClr val="002060"/>
                </a:solidFill>
                <a:ea typeface="Calibri"/>
              </a:rPr>
              <a:t>les Flamands ont un beau chant, les Flamands ont des associations culturelles qui mettent en avant l’amour de la terre, l’amour </a:t>
            </a:r>
            <a:r>
              <a:rPr lang="fr-BE" dirty="0" smtClean="0">
                <a:solidFill>
                  <a:srgbClr val="002060"/>
                </a:solidFill>
                <a:ea typeface="Calibri"/>
              </a:rPr>
              <a:t>de </a:t>
            </a:r>
            <a:r>
              <a:rPr lang="fr-BE" dirty="0">
                <a:solidFill>
                  <a:srgbClr val="002060"/>
                </a:solidFill>
                <a:ea typeface="Calibri"/>
              </a:rPr>
              <a:t>leurs </a:t>
            </a:r>
            <a:r>
              <a:rPr lang="fr-BE" dirty="0" smtClean="0">
                <a:solidFill>
                  <a:srgbClr val="002060"/>
                </a:solidFill>
                <a:ea typeface="Calibri"/>
              </a:rPr>
              <a:t>écrivains </a:t>
            </a:r>
            <a:r>
              <a:rPr lang="fr-BE" dirty="0">
                <a:solidFill>
                  <a:srgbClr val="002060"/>
                </a:solidFill>
                <a:ea typeface="Calibri"/>
              </a:rPr>
              <a:t>[…] Et les francophones n’ont pas ça, les francophones sont plus gentils de ce point de vue-là ou plus conservateurs, ou plus passéistes et passifs et ils ne comprennent pas où on veut en venir. […] [</a:t>
            </a:r>
            <a:r>
              <a:rPr lang="fr-BE" i="1" dirty="0">
                <a:solidFill>
                  <a:srgbClr val="002060"/>
                </a:solidFill>
                <a:ea typeface="Calibri"/>
              </a:rPr>
              <a:t>La Flandre :] un peuple en mouvement, une nation en devenir</a:t>
            </a:r>
            <a:r>
              <a:rPr lang="fr-BE" dirty="0">
                <a:solidFill>
                  <a:srgbClr val="002060"/>
                </a:solidFill>
                <a:ea typeface="Calibri"/>
              </a:rPr>
              <a:t> eh ben tu vois où ils en sont en cinquante ans </a:t>
            </a:r>
            <a:r>
              <a:rPr lang="fr-BE" dirty="0" smtClean="0">
                <a:solidFill>
                  <a:srgbClr val="002060"/>
                </a:solidFill>
                <a:ea typeface="Calibri"/>
              </a:rPr>
              <a:t>? » (IFF-03)</a:t>
            </a:r>
            <a:endParaRPr lang="fr-BE" dirty="0">
              <a:solidFill>
                <a:srgbClr val="002060"/>
              </a:solidFill>
              <a:ea typeface="Calibri"/>
            </a:endParaRPr>
          </a:p>
          <a:p>
            <a:endParaRPr lang="fr-BE" dirty="0"/>
          </a:p>
        </p:txBody>
      </p:sp>
    </p:spTree>
    <p:extLst>
      <p:ext uri="{BB962C8B-B14F-4D97-AF65-F5344CB8AC3E}">
        <p14:creationId xmlns:p14="http://schemas.microsoft.com/office/powerpoint/2010/main" val="1234803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a:bodyPr>
          <a:lstStyle/>
          <a:p>
            <a:r>
              <a:rPr lang="fr-BE" dirty="0" smtClean="0"/>
              <a:t>Appellation non utilisée</a:t>
            </a:r>
          </a:p>
          <a:p>
            <a:endParaRPr lang="fr-BE" dirty="0" smtClean="0"/>
          </a:p>
          <a:p>
            <a:r>
              <a:rPr lang="fr-BE" dirty="0" smtClean="0"/>
              <a:t>Différentes manières d’invoquer des tensions entre deux groupes linguistiques</a:t>
            </a:r>
          </a:p>
          <a:p>
            <a:endParaRPr lang="fr-BE" dirty="0" smtClean="0"/>
          </a:p>
          <a:p>
            <a:pPr lvl="1"/>
            <a:r>
              <a:rPr lang="fr-BE" dirty="0" smtClean="0"/>
              <a:t>Conflit militaire et linguistique</a:t>
            </a:r>
          </a:p>
          <a:p>
            <a:pPr lvl="1"/>
            <a:r>
              <a:rPr lang="fr-BE" dirty="0" smtClean="0"/>
              <a:t>Conflit culturel</a:t>
            </a:r>
          </a:p>
          <a:p>
            <a:pPr lvl="1"/>
            <a:r>
              <a:rPr lang="fr-BE" dirty="0" smtClean="0"/>
              <a:t>Conflit économique et social</a:t>
            </a:r>
          </a:p>
          <a:p>
            <a:endParaRPr lang="fr-BE" dirty="0"/>
          </a:p>
        </p:txBody>
      </p:sp>
    </p:spTree>
    <p:extLst>
      <p:ext uri="{BB962C8B-B14F-4D97-AF65-F5344CB8AC3E}">
        <p14:creationId xmlns:p14="http://schemas.microsoft.com/office/powerpoint/2010/main" val="414780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fontScale="92500"/>
          </a:bodyPr>
          <a:lstStyle/>
          <a:p>
            <a:pPr marL="114300" indent="0" algn="just">
              <a:lnSpc>
                <a:spcPct val="120000"/>
              </a:lnSpc>
              <a:buNone/>
            </a:pPr>
            <a:r>
              <a:rPr lang="fr-BE" dirty="0" smtClean="0">
                <a:solidFill>
                  <a:srgbClr val="002060"/>
                </a:solidFill>
              </a:rPr>
              <a:t>«</a:t>
            </a:r>
            <a:r>
              <a:rPr lang="fr-BE" dirty="0">
                <a:solidFill>
                  <a:srgbClr val="002060"/>
                </a:solidFill>
              </a:rPr>
              <a:t> mais il ne faut pas oublier que </a:t>
            </a:r>
            <a:r>
              <a:rPr lang="fr-BE" b="1" dirty="0">
                <a:solidFill>
                  <a:srgbClr val="002060"/>
                </a:solidFill>
              </a:rPr>
              <a:t>la Belgique a politiquement été créée par les francophones</a:t>
            </a:r>
            <a:r>
              <a:rPr lang="fr-BE" dirty="0">
                <a:solidFill>
                  <a:srgbClr val="002060"/>
                </a:solidFill>
              </a:rPr>
              <a:t> et même par une élite. Toute la constitution était écrite en français et c’est longtemps après 1830 qu’on a eu la première traduction de la constitution </a:t>
            </a:r>
            <a:r>
              <a:rPr lang="fr-BE" dirty="0" smtClean="0">
                <a:solidFill>
                  <a:srgbClr val="002060"/>
                </a:solidFill>
              </a:rPr>
              <a:t>[…] </a:t>
            </a:r>
            <a:r>
              <a:rPr lang="fr-BE" dirty="0">
                <a:solidFill>
                  <a:srgbClr val="002060"/>
                </a:solidFill>
              </a:rPr>
              <a:t>Et maintenant il ne faut pas oublier </a:t>
            </a:r>
            <a:r>
              <a:rPr lang="fr-BE" dirty="0" smtClean="0">
                <a:solidFill>
                  <a:srgbClr val="002060"/>
                </a:solidFill>
              </a:rPr>
              <a:t>qu’</a:t>
            </a:r>
            <a:r>
              <a:rPr lang="fr-BE" b="1" dirty="0" smtClean="0">
                <a:solidFill>
                  <a:srgbClr val="002060"/>
                </a:solidFill>
              </a:rPr>
              <a:t>économiquement </a:t>
            </a:r>
            <a:r>
              <a:rPr lang="fr-BE" b="1" dirty="0">
                <a:solidFill>
                  <a:srgbClr val="002060"/>
                </a:solidFill>
              </a:rPr>
              <a:t>la Wallonie</a:t>
            </a:r>
            <a:r>
              <a:rPr lang="fr-BE" dirty="0">
                <a:solidFill>
                  <a:srgbClr val="002060"/>
                </a:solidFill>
              </a:rPr>
              <a:t> était de loin plus fortunée que les Flamands. Les Flamands c’étaient des pauvres gens qui </a:t>
            </a:r>
            <a:r>
              <a:rPr lang="fr-BE" dirty="0" err="1">
                <a:solidFill>
                  <a:srgbClr val="002060"/>
                </a:solidFill>
              </a:rPr>
              <a:t>crèveu</a:t>
            </a:r>
            <a:r>
              <a:rPr lang="fr-BE" dirty="0">
                <a:solidFill>
                  <a:srgbClr val="002060"/>
                </a:solidFill>
              </a:rPr>
              <a:t> d’faim qui </a:t>
            </a:r>
            <a:r>
              <a:rPr lang="fr-BE" dirty="0" smtClean="0">
                <a:solidFill>
                  <a:srgbClr val="002060"/>
                </a:solidFill>
              </a:rPr>
              <a:t>partaient</a:t>
            </a:r>
            <a:r>
              <a:rPr lang="fr-BE" dirty="0">
                <a:solidFill>
                  <a:srgbClr val="002060"/>
                </a:solidFill>
              </a:rPr>
              <a:t> </a:t>
            </a:r>
            <a:r>
              <a:rPr lang="fr-BE" dirty="0" smtClean="0">
                <a:solidFill>
                  <a:srgbClr val="002060"/>
                </a:solidFill>
              </a:rPr>
              <a:t>[…] </a:t>
            </a:r>
            <a:r>
              <a:rPr lang="fr-BE" dirty="0">
                <a:solidFill>
                  <a:srgbClr val="002060"/>
                </a:solidFill>
              </a:rPr>
              <a:t>[les francophones] ils avaient les sous ! On dépendait d’eux. </a:t>
            </a:r>
            <a:r>
              <a:rPr lang="fr-BE" dirty="0" smtClean="0">
                <a:solidFill>
                  <a:srgbClr val="002060"/>
                </a:solidFill>
              </a:rPr>
              <a:t>[…] les </a:t>
            </a:r>
            <a:r>
              <a:rPr lang="fr-BE" dirty="0">
                <a:solidFill>
                  <a:srgbClr val="002060"/>
                </a:solidFill>
              </a:rPr>
              <a:t>capitaux étaient engagés par les grosses fortunes </a:t>
            </a:r>
            <a:r>
              <a:rPr lang="fr-BE" dirty="0" smtClean="0">
                <a:solidFill>
                  <a:srgbClr val="002060"/>
                </a:solidFill>
              </a:rPr>
              <a:t>wallonnes.[Et </a:t>
            </a:r>
            <a:r>
              <a:rPr lang="fr-BE" dirty="0">
                <a:solidFill>
                  <a:srgbClr val="002060"/>
                </a:solidFill>
              </a:rPr>
              <a:t>donc les Flamands étaient obligés d’apprendre le français] Tu ne pouvais aller à l’école et pas aller à l’université certainement pas si tu ne parlais pas français Tout ça était en français. Moi j’ai appris à lire et à écrire en français hein !» (IFF-01 ll.157-175)</a:t>
            </a:r>
          </a:p>
          <a:p>
            <a:endParaRPr lang="fr-BE" dirty="0"/>
          </a:p>
        </p:txBody>
      </p:sp>
    </p:spTree>
    <p:extLst>
      <p:ext uri="{BB962C8B-B14F-4D97-AF65-F5344CB8AC3E}">
        <p14:creationId xmlns:p14="http://schemas.microsoft.com/office/powerpoint/2010/main" val="2866592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a:bodyPr>
          <a:lstStyle/>
          <a:p>
            <a:r>
              <a:rPr lang="fr-BE" dirty="0" smtClean="0"/>
              <a:t>Micro-conflit symbolique</a:t>
            </a:r>
          </a:p>
          <a:p>
            <a:pPr marL="114300" indent="0" algn="just">
              <a:buNone/>
            </a:pPr>
            <a:endParaRPr lang="fr-BE" dirty="0" smtClean="0">
              <a:solidFill>
                <a:srgbClr val="002060"/>
              </a:solidFill>
            </a:endParaRPr>
          </a:p>
          <a:p>
            <a:pPr marL="114300" indent="0" algn="just">
              <a:buNone/>
            </a:pPr>
            <a:r>
              <a:rPr lang="fr-BE" sz="2000" dirty="0" smtClean="0">
                <a:solidFill>
                  <a:srgbClr val="002060"/>
                </a:solidFill>
              </a:rPr>
              <a:t>«</a:t>
            </a:r>
            <a:r>
              <a:rPr lang="fr-BE" sz="2000" dirty="0">
                <a:solidFill>
                  <a:srgbClr val="002060"/>
                </a:solidFill>
              </a:rPr>
              <a:t> Dans la cour de récréation, il est vrai qu’on jouait au football Flamands-Wallons. Je ne vous le fais pas dire </a:t>
            </a:r>
            <a:r>
              <a:rPr lang="fr-BE" sz="2000" b="1" dirty="0">
                <a:solidFill>
                  <a:srgbClr val="002060"/>
                </a:solidFill>
              </a:rPr>
              <a:t>ça se jouait Flamands-Wallons déjà à ce temps-là</a:t>
            </a:r>
            <a:r>
              <a:rPr lang="fr-BE" sz="2000" dirty="0">
                <a:solidFill>
                  <a:srgbClr val="002060"/>
                </a:solidFill>
              </a:rPr>
              <a:t>. Et </a:t>
            </a:r>
            <a:r>
              <a:rPr lang="fr-BE" sz="2000" b="1" dirty="0">
                <a:solidFill>
                  <a:srgbClr val="002060"/>
                </a:solidFill>
              </a:rPr>
              <a:t>on</a:t>
            </a:r>
            <a:r>
              <a:rPr lang="fr-BE" sz="2000" dirty="0">
                <a:solidFill>
                  <a:srgbClr val="002060"/>
                </a:solidFill>
              </a:rPr>
              <a:t> rentrait dedans, ça allait sec hein […] oui c’était déjà une petite bagarre Flamands-Wallons. […] </a:t>
            </a:r>
            <a:r>
              <a:rPr lang="fr-BE" sz="2000" dirty="0" smtClean="0">
                <a:solidFill>
                  <a:srgbClr val="002060"/>
                </a:solidFill>
              </a:rPr>
              <a:t>À </a:t>
            </a:r>
            <a:r>
              <a:rPr lang="fr-BE" sz="2000" dirty="0">
                <a:solidFill>
                  <a:srgbClr val="002060"/>
                </a:solidFill>
              </a:rPr>
              <a:t>cette époque </a:t>
            </a:r>
            <a:r>
              <a:rPr lang="fr-BE" sz="2000" b="1" dirty="0">
                <a:solidFill>
                  <a:srgbClr val="002060"/>
                </a:solidFill>
              </a:rPr>
              <a:t>j’étais</a:t>
            </a:r>
            <a:r>
              <a:rPr lang="fr-BE" sz="2000" dirty="0">
                <a:solidFill>
                  <a:srgbClr val="002060"/>
                </a:solidFill>
              </a:rPr>
              <a:t> </a:t>
            </a:r>
            <a:r>
              <a:rPr lang="fr-BE" sz="2000" b="1" dirty="0">
                <a:solidFill>
                  <a:srgbClr val="002060"/>
                </a:solidFill>
              </a:rPr>
              <a:t>dans les Flamands</a:t>
            </a:r>
            <a:r>
              <a:rPr lang="fr-BE" sz="2000" dirty="0">
                <a:solidFill>
                  <a:srgbClr val="002060"/>
                </a:solidFill>
              </a:rPr>
              <a:t> » (</a:t>
            </a:r>
            <a:r>
              <a:rPr lang="fr-BE" sz="2000" dirty="0" smtClean="0">
                <a:solidFill>
                  <a:srgbClr val="002060"/>
                </a:solidFill>
              </a:rPr>
              <a:t>INW-10)</a:t>
            </a:r>
          </a:p>
          <a:p>
            <a:pPr marL="114300" indent="0" algn="just">
              <a:buNone/>
            </a:pPr>
            <a:endParaRPr lang="fr-BE" sz="2000" dirty="0">
              <a:solidFill>
                <a:srgbClr val="002060"/>
              </a:solidFill>
            </a:endParaRPr>
          </a:p>
          <a:p>
            <a:pPr marL="114300" indent="0" algn="just">
              <a:buNone/>
            </a:pPr>
            <a:r>
              <a:rPr lang="fr-BE" dirty="0" smtClean="0"/>
              <a:t>Situation intergroupe</a:t>
            </a:r>
            <a:endParaRPr lang="fr-BE" dirty="0"/>
          </a:p>
        </p:txBody>
      </p:sp>
    </p:spTree>
    <p:extLst>
      <p:ext uri="{BB962C8B-B14F-4D97-AF65-F5344CB8AC3E}">
        <p14:creationId xmlns:p14="http://schemas.microsoft.com/office/powerpoint/2010/main" val="358958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a:bodyPr>
          <a:lstStyle/>
          <a:p>
            <a:r>
              <a:rPr lang="fr-BE" dirty="0" smtClean="0"/>
              <a:t>Micro-conflit symbolique</a:t>
            </a:r>
          </a:p>
          <a:p>
            <a:pPr marL="114300" indent="0" algn="just">
              <a:buNone/>
            </a:pPr>
            <a:r>
              <a:rPr lang="fr-BE" dirty="0" smtClean="0"/>
              <a:t>Situation intergroupe</a:t>
            </a:r>
          </a:p>
          <a:p>
            <a:pPr marL="114300" indent="0" algn="just">
              <a:buNone/>
            </a:pPr>
            <a:r>
              <a:rPr lang="fr-BE" sz="2000" dirty="0">
                <a:solidFill>
                  <a:srgbClr val="002060"/>
                </a:solidFill>
              </a:rPr>
              <a:t>« </a:t>
            </a:r>
            <a:r>
              <a:rPr lang="fr-BE" sz="2000" dirty="0" smtClean="0">
                <a:solidFill>
                  <a:srgbClr val="002060"/>
                </a:solidFill>
              </a:rPr>
              <a:t>[</a:t>
            </a:r>
            <a:r>
              <a:rPr lang="fr-BE" sz="2000" dirty="0">
                <a:solidFill>
                  <a:srgbClr val="002060"/>
                </a:solidFill>
              </a:rPr>
              <a:t>Dans la cour de </a:t>
            </a:r>
            <a:r>
              <a:rPr lang="fr-BE" sz="2000" dirty="0" smtClean="0">
                <a:solidFill>
                  <a:srgbClr val="002060"/>
                </a:solidFill>
              </a:rPr>
              <a:t>récréation en secondaire,] </a:t>
            </a:r>
            <a:r>
              <a:rPr lang="fr-BE" sz="2000" dirty="0">
                <a:solidFill>
                  <a:srgbClr val="002060"/>
                </a:solidFill>
              </a:rPr>
              <a:t>tu trouvais des copains qui parlaient aussi bien le français et comme moi je me débrouillais en français y avait pas de problème et y avait une animosité entre les francophones et les néerlandophones, les </a:t>
            </a:r>
            <a:r>
              <a:rPr lang="fr-BE" sz="2000" b="1" dirty="0">
                <a:solidFill>
                  <a:srgbClr val="002060"/>
                </a:solidFill>
              </a:rPr>
              <a:t>néerlandophones</a:t>
            </a:r>
            <a:r>
              <a:rPr lang="fr-BE" sz="2000" dirty="0">
                <a:solidFill>
                  <a:srgbClr val="002060"/>
                </a:solidFill>
              </a:rPr>
              <a:t> </a:t>
            </a:r>
            <a:r>
              <a:rPr lang="fr-BE" sz="2000" b="1" dirty="0">
                <a:solidFill>
                  <a:srgbClr val="002060"/>
                </a:solidFill>
              </a:rPr>
              <a:t>je les vois</a:t>
            </a:r>
            <a:r>
              <a:rPr lang="fr-BE" sz="2000" dirty="0">
                <a:solidFill>
                  <a:srgbClr val="002060"/>
                </a:solidFill>
              </a:rPr>
              <a:t> encore se réfugier devant le portail sinon </a:t>
            </a:r>
            <a:r>
              <a:rPr lang="fr-BE" sz="2000" b="1" dirty="0">
                <a:solidFill>
                  <a:srgbClr val="002060"/>
                </a:solidFill>
              </a:rPr>
              <a:t>ils</a:t>
            </a:r>
            <a:r>
              <a:rPr lang="fr-BE" sz="2000" dirty="0">
                <a:solidFill>
                  <a:srgbClr val="002060"/>
                </a:solidFill>
              </a:rPr>
              <a:t> se faisaient coincer par les francophones, c’était pas juste. » (IFF-01 ll.240-249</a:t>
            </a:r>
            <a:r>
              <a:rPr lang="fr-BE" sz="2000" dirty="0" smtClean="0">
                <a:solidFill>
                  <a:srgbClr val="002060"/>
                </a:solidFill>
              </a:rPr>
              <a:t>)</a:t>
            </a:r>
          </a:p>
          <a:p>
            <a:pPr marL="114300" indent="0" algn="just">
              <a:buNone/>
            </a:pPr>
            <a:endParaRPr lang="fr-BE" sz="2000" dirty="0">
              <a:solidFill>
                <a:srgbClr val="002060"/>
              </a:solidFill>
            </a:endParaRPr>
          </a:p>
          <a:p>
            <a:pPr marL="114300" indent="0" algn="just">
              <a:buNone/>
            </a:pPr>
            <a:r>
              <a:rPr lang="fr-BE" sz="2000" dirty="0">
                <a:solidFill>
                  <a:srgbClr val="002060"/>
                </a:solidFill>
              </a:rPr>
              <a:t>« Comme les Flamands étaient minoritaires, je parle des petites classes [école primaire], et que les Francophones étaient majoritaires, </a:t>
            </a:r>
            <a:r>
              <a:rPr lang="fr-BE" sz="2000" b="1" dirty="0">
                <a:solidFill>
                  <a:srgbClr val="002060"/>
                </a:solidFill>
              </a:rPr>
              <a:t>on</a:t>
            </a:r>
            <a:r>
              <a:rPr lang="fr-BE" sz="2000" dirty="0">
                <a:solidFill>
                  <a:srgbClr val="002060"/>
                </a:solidFill>
              </a:rPr>
              <a:t> devait faire très attention parce que les batailles </a:t>
            </a:r>
            <a:r>
              <a:rPr lang="fr-BE" sz="2000" b="1" dirty="0">
                <a:solidFill>
                  <a:srgbClr val="002060"/>
                </a:solidFill>
              </a:rPr>
              <a:t>on</a:t>
            </a:r>
            <a:r>
              <a:rPr lang="fr-BE" sz="2000" dirty="0">
                <a:solidFill>
                  <a:srgbClr val="002060"/>
                </a:solidFill>
              </a:rPr>
              <a:t> se faisait attraper » (IFF-01 ll.265-267)</a:t>
            </a:r>
          </a:p>
          <a:p>
            <a:pPr marL="114300" indent="0" algn="just">
              <a:buNone/>
            </a:pPr>
            <a:endParaRPr lang="fr-BE" sz="2000" dirty="0">
              <a:solidFill>
                <a:srgbClr val="002060"/>
              </a:solidFill>
            </a:endParaRPr>
          </a:p>
          <a:p>
            <a:pPr marL="114300" indent="0" algn="just">
              <a:buNone/>
            </a:pPr>
            <a:endParaRPr lang="fr-BE" dirty="0"/>
          </a:p>
        </p:txBody>
      </p:sp>
    </p:spTree>
    <p:extLst>
      <p:ext uri="{BB962C8B-B14F-4D97-AF65-F5344CB8AC3E}">
        <p14:creationId xmlns:p14="http://schemas.microsoft.com/office/powerpoint/2010/main" val="230137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a:bodyPr>
          <a:lstStyle/>
          <a:p>
            <a:r>
              <a:rPr lang="fr-BE" dirty="0" smtClean="0"/>
              <a:t>Entités conflictuelles</a:t>
            </a:r>
          </a:p>
          <a:p>
            <a:pPr lvl="1" algn="just"/>
            <a:r>
              <a:rPr lang="fr-BE" dirty="0" smtClean="0"/>
              <a:t>Essentialisées</a:t>
            </a:r>
          </a:p>
          <a:p>
            <a:pPr lvl="1" algn="just"/>
            <a:r>
              <a:rPr lang="fr-BE" dirty="0" smtClean="0"/>
              <a:t>Déconstruites</a:t>
            </a:r>
          </a:p>
          <a:p>
            <a:pPr lvl="1" algn="just"/>
            <a:endParaRPr lang="fr-BE" dirty="0"/>
          </a:p>
          <a:p>
            <a:pPr marL="114300" indent="0" algn="just">
              <a:buNone/>
            </a:pPr>
            <a:r>
              <a:rPr lang="fr-BE" sz="2000" dirty="0" smtClean="0">
                <a:solidFill>
                  <a:srgbClr val="002060"/>
                </a:solidFill>
              </a:rPr>
              <a:t>«</a:t>
            </a:r>
            <a:r>
              <a:rPr lang="fr-BE" sz="2000" dirty="0">
                <a:solidFill>
                  <a:srgbClr val="002060"/>
                </a:solidFill>
              </a:rPr>
              <a:t> Mais il ne faut pas oublier que la </a:t>
            </a:r>
            <a:r>
              <a:rPr lang="fr-BE" sz="2000" b="1" dirty="0">
                <a:solidFill>
                  <a:srgbClr val="002060"/>
                </a:solidFill>
              </a:rPr>
              <a:t>Belgique</a:t>
            </a:r>
            <a:r>
              <a:rPr lang="fr-BE" sz="2000" dirty="0">
                <a:solidFill>
                  <a:srgbClr val="002060"/>
                </a:solidFill>
              </a:rPr>
              <a:t> a politiquement été </a:t>
            </a:r>
            <a:r>
              <a:rPr lang="fr-BE" sz="2000" b="1" dirty="0">
                <a:solidFill>
                  <a:srgbClr val="002060"/>
                </a:solidFill>
              </a:rPr>
              <a:t>créée</a:t>
            </a:r>
            <a:r>
              <a:rPr lang="fr-BE" sz="2000" dirty="0">
                <a:solidFill>
                  <a:srgbClr val="002060"/>
                </a:solidFill>
              </a:rPr>
              <a:t> par les francophones et même par une élite.  […] Regarde le diplôme là… 1835, société de Pharmacie c’est en français […] en </a:t>
            </a:r>
            <a:r>
              <a:rPr lang="fr-BE" sz="2000" b="1" dirty="0">
                <a:solidFill>
                  <a:srgbClr val="002060"/>
                </a:solidFill>
              </a:rPr>
              <a:t>pays flamand</a:t>
            </a:r>
            <a:r>
              <a:rPr lang="fr-BE" sz="2000" dirty="0">
                <a:solidFill>
                  <a:srgbClr val="002060"/>
                </a:solidFill>
              </a:rPr>
              <a:t> quand même hein ! </a:t>
            </a:r>
            <a:r>
              <a:rPr lang="fr-BE" sz="2000" dirty="0" smtClean="0">
                <a:solidFill>
                  <a:srgbClr val="002060"/>
                </a:solidFill>
              </a:rPr>
              <a:t>» (IFF-01)</a:t>
            </a:r>
            <a:endParaRPr lang="fr-BE" sz="2000" dirty="0">
              <a:solidFill>
                <a:srgbClr val="002060"/>
              </a:solidFill>
            </a:endParaRPr>
          </a:p>
          <a:p>
            <a:pPr marL="114300" indent="0" algn="just">
              <a:buNone/>
            </a:pPr>
            <a:endParaRPr lang="fr-BE" dirty="0"/>
          </a:p>
        </p:txBody>
      </p:sp>
    </p:spTree>
    <p:extLst>
      <p:ext uri="{BB962C8B-B14F-4D97-AF65-F5344CB8AC3E}">
        <p14:creationId xmlns:p14="http://schemas.microsoft.com/office/powerpoint/2010/main" val="2895527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fontScale="92500" lnSpcReduction="10000"/>
          </a:bodyPr>
          <a:lstStyle/>
          <a:p>
            <a:r>
              <a:rPr lang="fr-BE" sz="2400" dirty="0" smtClean="0"/>
              <a:t>Entités conflictuelles</a:t>
            </a:r>
          </a:p>
          <a:p>
            <a:pPr lvl="1" algn="just"/>
            <a:r>
              <a:rPr lang="fr-BE" dirty="0" smtClean="0"/>
              <a:t>Essentialisées</a:t>
            </a:r>
          </a:p>
          <a:p>
            <a:pPr lvl="1" algn="just"/>
            <a:r>
              <a:rPr lang="fr-BE" dirty="0" smtClean="0"/>
              <a:t>Déconstruites</a:t>
            </a:r>
          </a:p>
          <a:p>
            <a:pPr lvl="1" algn="just"/>
            <a:endParaRPr lang="fr-BE" dirty="0"/>
          </a:p>
          <a:p>
            <a:pPr marL="114300" indent="0" algn="just">
              <a:buNone/>
            </a:pPr>
            <a:r>
              <a:rPr lang="fr-BE" dirty="0">
                <a:solidFill>
                  <a:srgbClr val="002060"/>
                </a:solidFill>
              </a:rPr>
              <a:t>« Alors la </a:t>
            </a:r>
            <a:r>
              <a:rPr lang="fr-BE" b="1" dirty="0">
                <a:solidFill>
                  <a:srgbClr val="002060"/>
                </a:solidFill>
              </a:rPr>
              <a:t>Belgitude</a:t>
            </a:r>
            <a:r>
              <a:rPr lang="fr-BE" dirty="0">
                <a:solidFill>
                  <a:srgbClr val="002060"/>
                </a:solidFill>
              </a:rPr>
              <a:t> dans tout ça, ben tout ça fait très Belge, quand même. Mais </a:t>
            </a:r>
            <a:r>
              <a:rPr lang="fr-BE" b="1" dirty="0">
                <a:solidFill>
                  <a:srgbClr val="002060"/>
                </a:solidFill>
              </a:rPr>
              <a:t>je ne veux vraiment pas jouer au Belgicain</a:t>
            </a:r>
            <a:r>
              <a:rPr lang="fr-BE" dirty="0">
                <a:solidFill>
                  <a:srgbClr val="002060"/>
                </a:solidFill>
              </a:rPr>
              <a:t> ou au Nationaliste ou au vieux con, etc. mais </a:t>
            </a:r>
            <a:r>
              <a:rPr lang="fr-BE" b="1" dirty="0">
                <a:solidFill>
                  <a:srgbClr val="002060"/>
                </a:solidFill>
              </a:rPr>
              <a:t>c’est ça la Belgique</a:t>
            </a:r>
            <a:r>
              <a:rPr lang="fr-BE" dirty="0">
                <a:solidFill>
                  <a:srgbClr val="002060"/>
                </a:solidFill>
              </a:rPr>
              <a:t> » (IFF-03 ll.124-127)</a:t>
            </a:r>
          </a:p>
          <a:p>
            <a:pPr marL="114300" indent="0" algn="just">
              <a:buNone/>
            </a:pPr>
            <a:r>
              <a:rPr lang="fr-BE" dirty="0" smtClean="0">
                <a:solidFill>
                  <a:srgbClr val="002060"/>
                </a:solidFill>
              </a:rPr>
              <a:t>« Je </a:t>
            </a:r>
            <a:r>
              <a:rPr lang="fr-BE" dirty="0">
                <a:solidFill>
                  <a:srgbClr val="002060"/>
                </a:solidFill>
              </a:rPr>
              <a:t>regrette que la Belgique soit devenu un pays à concurrence </a:t>
            </a:r>
            <a:r>
              <a:rPr lang="fr-BE" dirty="0" smtClean="0">
                <a:solidFill>
                  <a:srgbClr val="002060"/>
                </a:solidFill>
              </a:rPr>
              <a:t>ethnique! </a:t>
            </a:r>
            <a:r>
              <a:rPr lang="fr-BE" dirty="0">
                <a:solidFill>
                  <a:srgbClr val="002060"/>
                </a:solidFill>
              </a:rPr>
              <a:t>Et </a:t>
            </a:r>
            <a:r>
              <a:rPr lang="fr-BE" b="1" dirty="0">
                <a:solidFill>
                  <a:srgbClr val="002060"/>
                </a:solidFill>
              </a:rPr>
              <a:t>qu’on ait inventé des ethnies</a:t>
            </a:r>
            <a:r>
              <a:rPr lang="fr-BE" dirty="0">
                <a:solidFill>
                  <a:srgbClr val="002060"/>
                </a:solidFill>
              </a:rPr>
              <a:t> qui n’existaient pas ! </a:t>
            </a:r>
            <a:r>
              <a:rPr lang="fr-BE" b="1" dirty="0">
                <a:solidFill>
                  <a:srgbClr val="002060"/>
                </a:solidFill>
              </a:rPr>
              <a:t>C’est quoi les Flamands</a:t>
            </a:r>
            <a:r>
              <a:rPr lang="fr-BE" dirty="0">
                <a:solidFill>
                  <a:srgbClr val="002060"/>
                </a:solidFill>
              </a:rPr>
              <a:t> […] La </a:t>
            </a:r>
            <a:r>
              <a:rPr lang="fr-BE" b="1" dirty="0">
                <a:solidFill>
                  <a:srgbClr val="002060"/>
                </a:solidFill>
              </a:rPr>
              <a:t>Flandre</a:t>
            </a:r>
            <a:r>
              <a:rPr lang="fr-BE" dirty="0">
                <a:solidFill>
                  <a:srgbClr val="002060"/>
                </a:solidFill>
              </a:rPr>
              <a:t> merde elle n’existe sans doute que depuis 1973 quand on a commencé à fabriquer les lois communautaires et régionales enfin bon, avant, il n’y a pas eu hein, avant c’est une fiction. </a:t>
            </a:r>
            <a:r>
              <a:rPr lang="fr-BE" b="1" dirty="0">
                <a:solidFill>
                  <a:srgbClr val="002060"/>
                </a:solidFill>
              </a:rPr>
              <a:t>Avant la Belgique, sûrement il n’y a jamais eu de Flandre</a:t>
            </a:r>
            <a:r>
              <a:rPr lang="fr-BE" dirty="0">
                <a:solidFill>
                  <a:srgbClr val="002060"/>
                </a:solidFill>
              </a:rPr>
              <a:t>, d’ailleurs « Vlaams » n’existait pas, la langue [du Brabant] s’appelait « </a:t>
            </a:r>
            <a:r>
              <a:rPr lang="fr-BE" dirty="0" err="1">
                <a:solidFill>
                  <a:srgbClr val="002060"/>
                </a:solidFill>
              </a:rPr>
              <a:t>Nederduitsch</a:t>
            </a:r>
            <a:r>
              <a:rPr lang="fr-BE" dirty="0">
                <a:solidFill>
                  <a:srgbClr val="002060"/>
                </a:solidFill>
              </a:rPr>
              <a:t> » </a:t>
            </a:r>
            <a:r>
              <a:rPr lang="fr-BE" dirty="0" smtClean="0">
                <a:solidFill>
                  <a:srgbClr val="002060"/>
                </a:solidFill>
              </a:rPr>
              <a:t>(</a:t>
            </a:r>
            <a:r>
              <a:rPr lang="fr-BE" dirty="0">
                <a:solidFill>
                  <a:srgbClr val="002060"/>
                </a:solidFill>
              </a:rPr>
              <a:t>IFF-03 ll.570-595</a:t>
            </a:r>
            <a:r>
              <a:rPr lang="fr-BE" dirty="0" smtClean="0">
                <a:solidFill>
                  <a:srgbClr val="002060"/>
                </a:solidFill>
              </a:rPr>
              <a:t>)</a:t>
            </a:r>
          </a:p>
          <a:p>
            <a:endParaRPr lang="fr-BE" dirty="0"/>
          </a:p>
        </p:txBody>
      </p:sp>
    </p:spTree>
    <p:extLst>
      <p:ext uri="{BB962C8B-B14F-4D97-AF65-F5344CB8AC3E}">
        <p14:creationId xmlns:p14="http://schemas.microsoft.com/office/powerpoint/2010/main" val="267070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3200" dirty="0" smtClean="0"/>
              <a:t>Notion de conflit</a:t>
            </a:r>
            <a:endParaRPr lang="fr-BE" sz="3200" dirty="0"/>
          </a:p>
        </p:txBody>
      </p:sp>
      <p:sp>
        <p:nvSpPr>
          <p:cNvPr id="3" name="Espace réservé du contenu 2"/>
          <p:cNvSpPr>
            <a:spLocks noGrp="1"/>
          </p:cNvSpPr>
          <p:nvPr>
            <p:ph idx="1"/>
          </p:nvPr>
        </p:nvSpPr>
        <p:spPr/>
        <p:txBody>
          <a:bodyPr/>
          <a:lstStyle/>
          <a:p>
            <a:r>
              <a:rPr lang="fr-BE" dirty="0" smtClean="0"/>
              <a:t>Caractère relatif des conflits épistémologiques</a:t>
            </a:r>
          </a:p>
          <a:p>
            <a:pPr lvl="1"/>
            <a:r>
              <a:rPr lang="fr-BE" dirty="0"/>
              <a:t>But concret</a:t>
            </a:r>
          </a:p>
          <a:p>
            <a:pPr lvl="1"/>
            <a:r>
              <a:rPr lang="fr-BE" dirty="0"/>
              <a:t>Méthode concrète</a:t>
            </a:r>
          </a:p>
          <a:p>
            <a:endParaRPr lang="fr-BE" dirty="0" smtClean="0"/>
          </a:p>
          <a:p>
            <a:r>
              <a:rPr lang="fr-BE" dirty="0" smtClean="0"/>
              <a:t>Conflits interprétés par les informateurs</a:t>
            </a:r>
          </a:p>
          <a:p>
            <a:pPr lvl="1"/>
            <a:r>
              <a:rPr lang="fr-BE" dirty="0" smtClean="0"/>
              <a:t>Relatifs (visions du monde)</a:t>
            </a:r>
          </a:p>
          <a:p>
            <a:pPr lvl="1"/>
            <a:r>
              <a:rPr lang="fr-BE" dirty="0" smtClean="0"/>
              <a:t>Entités contextuellement définies</a:t>
            </a:r>
          </a:p>
          <a:p>
            <a:pPr lvl="1"/>
            <a:endParaRPr lang="fr-BE" dirty="0" smtClean="0"/>
          </a:p>
          <a:p>
            <a:pPr lvl="1"/>
            <a:endParaRPr lang="fr-BE" dirty="0"/>
          </a:p>
        </p:txBody>
      </p:sp>
    </p:spTree>
    <p:extLst>
      <p:ext uri="{BB962C8B-B14F-4D97-AF65-F5344CB8AC3E}">
        <p14:creationId xmlns:p14="http://schemas.microsoft.com/office/powerpoint/2010/main" val="318823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a:t>Entre sociologue et </a:t>
            </a:r>
            <a:r>
              <a:rPr lang="fr-BE" sz="2800" dirty="0" smtClean="0"/>
              <a:t>linguiste : introduction</a:t>
            </a:r>
            <a:endParaRPr lang="fr-BE" sz="2800" dirty="0"/>
          </a:p>
        </p:txBody>
      </p:sp>
      <p:sp>
        <p:nvSpPr>
          <p:cNvPr id="3" name="Espace réservé du contenu 2"/>
          <p:cNvSpPr>
            <a:spLocks noGrp="1"/>
          </p:cNvSpPr>
          <p:nvPr>
            <p:ph idx="1"/>
          </p:nvPr>
        </p:nvSpPr>
        <p:spPr/>
        <p:txBody>
          <a:bodyPr/>
          <a:lstStyle/>
          <a:p>
            <a:pPr marL="114300" indent="0">
              <a:buNone/>
            </a:pPr>
            <a:r>
              <a:rPr lang="fr-BE" dirty="0" smtClean="0"/>
              <a:t>Langue(s) et Identité(s) en Belgique: construction identitaire de francophones vivant en Flandre et de néerlandophones vivant en Wallonie.</a:t>
            </a:r>
          </a:p>
          <a:p>
            <a:endParaRPr lang="fr-BE" dirty="0" smtClean="0"/>
          </a:p>
          <a:p>
            <a:pPr marL="114300" indent="0">
              <a:buNone/>
            </a:pPr>
            <a:r>
              <a:rPr lang="fr-BE" dirty="0" smtClean="0"/>
              <a:t>Plan</a:t>
            </a:r>
          </a:p>
          <a:p>
            <a:r>
              <a:rPr lang="fr-BE" dirty="0" smtClean="0"/>
              <a:t>Bref exposé des recherches</a:t>
            </a:r>
          </a:p>
          <a:p>
            <a:r>
              <a:rPr lang="fr-BE" dirty="0" smtClean="0"/>
              <a:t>Deux points de vues épistémologiques différents </a:t>
            </a:r>
          </a:p>
          <a:p>
            <a:r>
              <a:rPr lang="fr-BE" dirty="0" smtClean="0"/>
              <a:t>Exemple d’analyse : le « conflit communautaire » dans les entretiens</a:t>
            </a:r>
            <a:endParaRPr lang="fr-BE" dirty="0"/>
          </a:p>
        </p:txBody>
      </p:sp>
    </p:spTree>
    <p:extLst>
      <p:ext uri="{BB962C8B-B14F-4D97-AF65-F5344CB8AC3E}">
        <p14:creationId xmlns:p14="http://schemas.microsoft.com/office/powerpoint/2010/main" val="1842852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114300" indent="0" algn="r">
              <a:buNone/>
            </a:pPr>
            <a:endParaRPr lang="fr-BE" dirty="0" smtClean="0"/>
          </a:p>
          <a:p>
            <a:pPr marL="114300" indent="0" algn="r">
              <a:buNone/>
            </a:pPr>
            <a:endParaRPr lang="fr-BE" dirty="0"/>
          </a:p>
          <a:p>
            <a:pPr marL="114300" indent="0" algn="r">
              <a:buNone/>
            </a:pPr>
            <a:endParaRPr lang="fr-BE" dirty="0" smtClean="0"/>
          </a:p>
          <a:p>
            <a:pPr marL="114300" indent="0" algn="r">
              <a:buNone/>
            </a:pPr>
            <a:endParaRPr lang="fr-BE" dirty="0"/>
          </a:p>
          <a:p>
            <a:pPr marL="114300" indent="0" algn="r">
              <a:buNone/>
            </a:pPr>
            <a:endParaRPr lang="fr-BE" dirty="0" smtClean="0"/>
          </a:p>
          <a:p>
            <a:pPr marL="114300" indent="0" algn="r">
              <a:buNone/>
            </a:pPr>
            <a:r>
              <a:rPr lang="fr-BE" dirty="0" smtClean="0"/>
              <a:t>DASSARGUES Alix</a:t>
            </a:r>
          </a:p>
          <a:p>
            <a:pPr marL="114300" indent="0" algn="r">
              <a:buNone/>
            </a:pPr>
            <a:endParaRPr lang="fr-BE" dirty="0"/>
          </a:p>
          <a:p>
            <a:pPr marL="114300" indent="0" algn="r">
              <a:buNone/>
            </a:pPr>
            <a:r>
              <a:rPr lang="fr-BE" dirty="0" smtClean="0"/>
              <a:t>alix.dassargues@ulg.ac.be</a:t>
            </a:r>
          </a:p>
          <a:p>
            <a:pPr marL="114300" indent="0" algn="r">
              <a:buNone/>
            </a:pPr>
            <a:r>
              <a:rPr lang="fr-BE" dirty="0" smtClean="0"/>
              <a:t>(</a:t>
            </a:r>
            <a:r>
              <a:rPr lang="fr-BE" dirty="0" err="1" smtClean="0"/>
              <a:t>Ph&amp;L</a:t>
            </a:r>
            <a:r>
              <a:rPr lang="fr-BE" dirty="0" smtClean="0"/>
              <a:t> / ISHS)</a:t>
            </a:r>
            <a:endParaRPr lang="fr-BE" dirty="0"/>
          </a:p>
        </p:txBody>
      </p:sp>
      <p:sp>
        <p:nvSpPr>
          <p:cNvPr id="4" name="ZoneTexte 3"/>
          <p:cNvSpPr txBox="1"/>
          <p:nvPr/>
        </p:nvSpPr>
        <p:spPr>
          <a:xfrm>
            <a:off x="5796136" y="5589239"/>
            <a:ext cx="2592288" cy="646331"/>
          </a:xfrm>
          <a:prstGeom prst="rect">
            <a:avLst/>
          </a:prstGeom>
          <a:noFill/>
        </p:spPr>
        <p:txBody>
          <a:bodyPr wrap="square" rtlCol="0">
            <a:spAutoFit/>
          </a:bodyPr>
          <a:lstStyle/>
          <a:p>
            <a:pPr algn="r"/>
            <a:r>
              <a:rPr lang="fr-BE" dirty="0" smtClean="0"/>
              <a:t>Journée d’étude LASC</a:t>
            </a:r>
          </a:p>
          <a:p>
            <a:pPr algn="r"/>
            <a:r>
              <a:rPr lang="fr-BE" dirty="0" smtClean="0"/>
              <a:t>Le 8 mai 2015</a:t>
            </a:r>
            <a:endParaRPr lang="fr-BE" dirty="0"/>
          </a:p>
        </p:txBody>
      </p:sp>
    </p:spTree>
    <p:extLst>
      <p:ext uri="{BB962C8B-B14F-4D97-AF65-F5344CB8AC3E}">
        <p14:creationId xmlns:p14="http://schemas.microsoft.com/office/powerpoint/2010/main" val="3642152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a:t>Entre sociologue et </a:t>
            </a:r>
            <a:r>
              <a:rPr lang="fr-BE" sz="2800" dirty="0" smtClean="0"/>
              <a:t>linguiste : bref exposé des recherches </a:t>
            </a:r>
            <a:endParaRPr lang="fr-BE" sz="2800" dirty="0"/>
          </a:p>
        </p:txBody>
      </p:sp>
      <p:sp>
        <p:nvSpPr>
          <p:cNvPr id="3" name="Espace réservé du contenu 2"/>
          <p:cNvSpPr>
            <a:spLocks noGrp="1"/>
          </p:cNvSpPr>
          <p:nvPr>
            <p:ph idx="1"/>
          </p:nvPr>
        </p:nvSpPr>
        <p:spPr/>
        <p:txBody>
          <a:bodyPr>
            <a:normAutofit lnSpcReduction="10000"/>
          </a:bodyPr>
          <a:lstStyle/>
          <a:p>
            <a:r>
              <a:rPr lang="fr-BE" dirty="0" smtClean="0"/>
              <a:t>Perspective qualitative</a:t>
            </a:r>
          </a:p>
          <a:p>
            <a:endParaRPr lang="fr-BE" dirty="0" smtClean="0"/>
          </a:p>
          <a:p>
            <a:r>
              <a:rPr lang="fr-BE" dirty="0" smtClean="0"/>
              <a:t>Entretiens semi-directifs compréhensifs</a:t>
            </a:r>
          </a:p>
          <a:p>
            <a:endParaRPr lang="fr-BE" dirty="0" smtClean="0"/>
          </a:p>
          <a:p>
            <a:r>
              <a:rPr lang="fr-BE" dirty="0" smtClean="0"/>
              <a:t>Informateurs: 	</a:t>
            </a:r>
          </a:p>
          <a:p>
            <a:pPr lvl="1"/>
            <a:r>
              <a:rPr lang="fr-BE" dirty="0" smtClean="0"/>
              <a:t>Francophones vivant en Flandre</a:t>
            </a:r>
          </a:p>
          <a:p>
            <a:pPr lvl="1"/>
            <a:r>
              <a:rPr lang="fr-BE" dirty="0" smtClean="0"/>
              <a:t>Néerlandophones vivant en Wallonie</a:t>
            </a:r>
          </a:p>
          <a:p>
            <a:pPr lvl="1"/>
            <a:endParaRPr lang="fr-BE" dirty="0" smtClean="0"/>
          </a:p>
          <a:p>
            <a:r>
              <a:rPr lang="fr-BE" dirty="0" smtClean="0"/>
              <a:t>2 types d’analyses:</a:t>
            </a:r>
          </a:p>
          <a:p>
            <a:pPr lvl="1"/>
            <a:r>
              <a:rPr lang="fr-BE" dirty="0" smtClean="0"/>
              <a:t>Analyse sémantique (linguistique cognitive au profit d’une lecture sociologique)</a:t>
            </a:r>
          </a:p>
          <a:p>
            <a:pPr lvl="1"/>
            <a:r>
              <a:rPr lang="fr-BE" dirty="0" smtClean="0"/>
              <a:t>Analyse de contenu (sociologie et linguistique au profit d’une lecture sociolinguistique)</a:t>
            </a:r>
          </a:p>
        </p:txBody>
      </p:sp>
    </p:spTree>
    <p:extLst>
      <p:ext uri="{BB962C8B-B14F-4D97-AF65-F5344CB8AC3E}">
        <p14:creationId xmlns:p14="http://schemas.microsoft.com/office/powerpoint/2010/main" val="364090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a:t>Entre sociologue et </a:t>
            </a:r>
            <a:r>
              <a:rPr lang="fr-BE" sz="2800" dirty="0" smtClean="0"/>
              <a:t>linguiste : statut des données récoltées</a:t>
            </a:r>
            <a:endParaRPr lang="fr-BE" sz="2800" dirty="0"/>
          </a:p>
        </p:txBody>
      </p:sp>
      <p:sp>
        <p:nvSpPr>
          <p:cNvPr id="3" name="Espace réservé du contenu 2"/>
          <p:cNvSpPr>
            <a:spLocks noGrp="1"/>
          </p:cNvSpPr>
          <p:nvPr>
            <p:ph idx="1"/>
          </p:nvPr>
        </p:nvSpPr>
        <p:spPr/>
        <p:txBody>
          <a:bodyPr/>
          <a:lstStyle/>
          <a:p>
            <a:r>
              <a:rPr lang="fr-BE" dirty="0" smtClean="0"/>
              <a:t>Entretiens interactifs et biographiques</a:t>
            </a:r>
          </a:p>
          <a:p>
            <a:endParaRPr lang="fr-BE" dirty="0"/>
          </a:p>
          <a:p>
            <a:r>
              <a:rPr lang="fr-BE" dirty="0" smtClean="0"/>
              <a:t>Linguistique</a:t>
            </a:r>
          </a:p>
          <a:p>
            <a:pPr lvl="1"/>
            <a:r>
              <a:rPr lang="fr-BE" dirty="0" smtClean="0"/>
              <a:t>Objet: Discours (Forme et contenu)</a:t>
            </a:r>
          </a:p>
          <a:p>
            <a:pPr lvl="1"/>
            <a:r>
              <a:rPr lang="fr-BE" dirty="0" smtClean="0"/>
              <a:t>Locuteur</a:t>
            </a:r>
          </a:p>
          <a:p>
            <a:pPr marL="411480" lvl="1" indent="0">
              <a:buNone/>
            </a:pPr>
            <a:endParaRPr lang="fr-BE" dirty="0" smtClean="0"/>
          </a:p>
          <a:p>
            <a:r>
              <a:rPr lang="fr-BE" dirty="0" smtClean="0"/>
              <a:t>Sociologie</a:t>
            </a:r>
          </a:p>
          <a:p>
            <a:pPr lvl="1"/>
            <a:r>
              <a:rPr lang="fr-BE" dirty="0" smtClean="0"/>
              <a:t>Objet: Contenu des discours (+ réalité sociale)</a:t>
            </a:r>
          </a:p>
          <a:p>
            <a:pPr lvl="1"/>
            <a:r>
              <a:rPr lang="fr-BE" dirty="0" smtClean="0"/>
              <a:t>Informateur</a:t>
            </a:r>
          </a:p>
        </p:txBody>
      </p:sp>
    </p:spTree>
    <p:extLst>
      <p:ext uri="{BB962C8B-B14F-4D97-AF65-F5344CB8AC3E}">
        <p14:creationId xmlns:p14="http://schemas.microsoft.com/office/powerpoint/2010/main" val="364090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a:t>Entre sociologue et </a:t>
            </a:r>
            <a:r>
              <a:rPr lang="fr-BE" sz="2800" dirty="0" smtClean="0"/>
              <a:t>linguiste : statut des données récoltées</a:t>
            </a:r>
            <a:endParaRPr lang="fr-BE" sz="2800" dirty="0"/>
          </a:p>
        </p:txBody>
      </p:sp>
      <p:sp>
        <p:nvSpPr>
          <p:cNvPr id="3" name="Espace réservé du contenu 2"/>
          <p:cNvSpPr>
            <a:spLocks noGrp="1"/>
          </p:cNvSpPr>
          <p:nvPr>
            <p:ph idx="1"/>
          </p:nvPr>
        </p:nvSpPr>
        <p:spPr/>
        <p:txBody>
          <a:bodyPr/>
          <a:lstStyle/>
          <a:p>
            <a:r>
              <a:rPr lang="fr-BE" dirty="0" smtClean="0"/>
              <a:t>Identité narrative et contextualisation du discours</a:t>
            </a:r>
          </a:p>
          <a:p>
            <a:pPr marL="114300" indent="0" algn="just">
              <a:buNone/>
            </a:pPr>
            <a:endParaRPr lang="fr-BE" dirty="0" smtClean="0"/>
          </a:p>
          <a:p>
            <a:pPr marL="114300" indent="0" algn="just">
              <a:buNone/>
            </a:pPr>
            <a:r>
              <a:rPr lang="fr-BE" sz="2000" dirty="0" smtClean="0">
                <a:solidFill>
                  <a:srgbClr val="002060"/>
                </a:solidFill>
              </a:rPr>
              <a:t>«</a:t>
            </a:r>
            <a:r>
              <a:rPr lang="fr-BE" sz="2000" dirty="0">
                <a:solidFill>
                  <a:srgbClr val="002060"/>
                </a:solidFill>
              </a:rPr>
              <a:t> Enfin chez vous quand je parle comme ça c’est… Pourquoi est-ce que je parle de chez moi et de chez vous je ne sais pas donc quand je parle comme ça c’est que je parle comme quand j’étais petite » (IFFNW-01 </a:t>
            </a:r>
            <a:r>
              <a:rPr lang="fr-BE" sz="2000" dirty="0" err="1">
                <a:solidFill>
                  <a:srgbClr val="002060"/>
                </a:solidFill>
              </a:rPr>
              <a:t>ll</a:t>
            </a:r>
            <a:r>
              <a:rPr lang="fr-BE" sz="2000" dirty="0">
                <a:solidFill>
                  <a:srgbClr val="002060"/>
                </a:solidFill>
              </a:rPr>
              <a:t>. 528-531) </a:t>
            </a:r>
            <a:endParaRPr lang="fr-BE" sz="2000" dirty="0" smtClean="0">
              <a:solidFill>
                <a:srgbClr val="002060"/>
              </a:solidFill>
            </a:endParaRPr>
          </a:p>
          <a:p>
            <a:pPr algn="just"/>
            <a:endParaRPr lang="fr-BE" sz="2000" dirty="0">
              <a:solidFill>
                <a:srgbClr val="002060"/>
              </a:solidFill>
            </a:endParaRPr>
          </a:p>
          <a:p>
            <a:pPr marL="114300" indent="0" algn="just">
              <a:buNone/>
            </a:pPr>
            <a:r>
              <a:rPr lang="fr-BE" sz="2000" dirty="0">
                <a:solidFill>
                  <a:srgbClr val="002060"/>
                </a:solidFill>
              </a:rPr>
              <a:t>« Je ne sais pas pourquoi j’ai dit que j’étais une </a:t>
            </a:r>
            <a:r>
              <a:rPr lang="fr-BE" sz="2000" i="1" dirty="0" err="1">
                <a:solidFill>
                  <a:srgbClr val="002060"/>
                </a:solidFill>
              </a:rPr>
              <a:t>Waalse</a:t>
            </a:r>
            <a:r>
              <a:rPr lang="fr-BE" sz="2000" i="1" dirty="0">
                <a:solidFill>
                  <a:srgbClr val="002060"/>
                </a:solidFill>
              </a:rPr>
              <a:t> </a:t>
            </a:r>
            <a:r>
              <a:rPr lang="fr-BE" sz="2000" i="1" dirty="0" err="1">
                <a:solidFill>
                  <a:srgbClr val="002060"/>
                </a:solidFill>
              </a:rPr>
              <a:t>Vlaming</a:t>
            </a:r>
            <a:r>
              <a:rPr lang="fr-BE" sz="2000" dirty="0">
                <a:solidFill>
                  <a:srgbClr val="002060"/>
                </a:solidFill>
              </a:rPr>
              <a:t> quand j’y repense je me dis que non c’est pas ça. Mais bon si je l’ai dit je suppose que c’est pas totalement faux non plus. » (INW-09 hors enregistrement, 3 mois plus tard)</a:t>
            </a:r>
          </a:p>
          <a:p>
            <a:pPr marL="114300" indent="0">
              <a:buNone/>
            </a:pPr>
            <a:endParaRPr lang="fr-BE" dirty="0"/>
          </a:p>
          <a:p>
            <a:endParaRPr lang="fr-BE" dirty="0" smtClean="0"/>
          </a:p>
          <a:p>
            <a:endParaRPr lang="fr-BE" dirty="0" smtClean="0"/>
          </a:p>
          <a:p>
            <a:endParaRPr lang="fr-BE" dirty="0"/>
          </a:p>
        </p:txBody>
      </p:sp>
    </p:spTree>
    <p:extLst>
      <p:ext uri="{BB962C8B-B14F-4D97-AF65-F5344CB8AC3E}">
        <p14:creationId xmlns:p14="http://schemas.microsoft.com/office/powerpoint/2010/main" val="313682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a:t>Entre sociologue et </a:t>
            </a:r>
            <a:r>
              <a:rPr lang="fr-BE" sz="2800" dirty="0" smtClean="0"/>
              <a:t>linguiste : statut des données récoltées</a:t>
            </a:r>
            <a:endParaRPr lang="fr-BE" sz="2800" dirty="0"/>
          </a:p>
        </p:txBody>
      </p:sp>
      <p:sp>
        <p:nvSpPr>
          <p:cNvPr id="3" name="Espace réservé du contenu 2"/>
          <p:cNvSpPr>
            <a:spLocks noGrp="1"/>
          </p:cNvSpPr>
          <p:nvPr>
            <p:ph idx="1"/>
          </p:nvPr>
        </p:nvSpPr>
        <p:spPr/>
        <p:txBody>
          <a:bodyPr/>
          <a:lstStyle/>
          <a:p>
            <a:r>
              <a:rPr lang="fr-BE" dirty="0" smtClean="0"/>
              <a:t>Entretiens interactifs et biographiques</a:t>
            </a:r>
          </a:p>
          <a:p>
            <a:endParaRPr lang="fr-BE" dirty="0"/>
          </a:p>
          <a:p>
            <a:r>
              <a:rPr lang="fr-BE" b="1" dirty="0" smtClean="0"/>
              <a:t>Linguistique</a:t>
            </a:r>
          </a:p>
          <a:p>
            <a:pPr lvl="1"/>
            <a:r>
              <a:rPr lang="fr-BE" b="1" dirty="0" smtClean="0"/>
              <a:t>Objet: Discours (Forme et contenu)</a:t>
            </a:r>
          </a:p>
          <a:p>
            <a:pPr lvl="1"/>
            <a:r>
              <a:rPr lang="fr-BE" b="1" dirty="0" smtClean="0"/>
              <a:t>Locuteur</a:t>
            </a:r>
          </a:p>
          <a:p>
            <a:pPr lvl="1"/>
            <a:r>
              <a:rPr lang="fr-BE" b="1" strike="sngStrike" dirty="0" smtClean="0"/>
              <a:t>Retour vers l’informateur</a:t>
            </a:r>
          </a:p>
          <a:p>
            <a:pPr marL="411480" lvl="1" indent="0">
              <a:buNone/>
            </a:pPr>
            <a:endParaRPr lang="fr-BE" dirty="0" smtClean="0"/>
          </a:p>
          <a:p>
            <a:r>
              <a:rPr lang="fr-BE" dirty="0" smtClean="0"/>
              <a:t>Sociologie</a:t>
            </a:r>
          </a:p>
          <a:p>
            <a:pPr lvl="1"/>
            <a:r>
              <a:rPr lang="fr-BE" dirty="0" smtClean="0"/>
              <a:t>Objet: Contenu des discours (+ réalité sociale)</a:t>
            </a:r>
          </a:p>
          <a:p>
            <a:pPr lvl="1"/>
            <a:r>
              <a:rPr lang="fr-BE" dirty="0" smtClean="0"/>
              <a:t>Informateur</a:t>
            </a:r>
          </a:p>
          <a:p>
            <a:pPr lvl="1"/>
            <a:r>
              <a:rPr lang="fr-BE" dirty="0" smtClean="0"/>
              <a:t>Retour vers l’informateur</a:t>
            </a:r>
            <a:endParaRPr lang="fr-BE" dirty="0"/>
          </a:p>
        </p:txBody>
      </p:sp>
    </p:spTree>
    <p:extLst>
      <p:ext uri="{BB962C8B-B14F-4D97-AF65-F5344CB8AC3E}">
        <p14:creationId xmlns:p14="http://schemas.microsoft.com/office/powerpoint/2010/main" val="2255363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a:t>Entre sociologue et </a:t>
            </a:r>
            <a:r>
              <a:rPr lang="fr-BE" sz="2800" dirty="0" smtClean="0"/>
              <a:t>linguiste : analyse linguistique de discours</a:t>
            </a:r>
            <a:endParaRPr lang="fr-BE" sz="2800" dirty="0"/>
          </a:p>
        </p:txBody>
      </p:sp>
      <p:sp>
        <p:nvSpPr>
          <p:cNvPr id="3" name="Espace réservé du contenu 2"/>
          <p:cNvSpPr>
            <a:spLocks noGrp="1"/>
          </p:cNvSpPr>
          <p:nvPr>
            <p:ph idx="1"/>
          </p:nvPr>
        </p:nvSpPr>
        <p:spPr>
          <a:xfrm>
            <a:off x="395536" y="1628800"/>
            <a:ext cx="7620000" cy="4800600"/>
          </a:xfrm>
        </p:spPr>
        <p:txBody>
          <a:bodyPr/>
          <a:lstStyle/>
          <a:p>
            <a:r>
              <a:rPr lang="fr-BE" dirty="0" smtClean="0"/>
              <a:t>Analyse sémantique (linguistique </a:t>
            </a:r>
            <a:r>
              <a:rPr lang="fr-BE" dirty="0"/>
              <a:t>c</a:t>
            </a:r>
            <a:r>
              <a:rPr lang="fr-BE" dirty="0" smtClean="0"/>
              <a:t>ognitive)</a:t>
            </a:r>
          </a:p>
          <a:p>
            <a:endParaRPr lang="fr-BE" dirty="0" smtClean="0"/>
          </a:p>
          <a:p>
            <a:pPr lvl="1"/>
            <a:r>
              <a:rPr lang="fr-BE" dirty="0" smtClean="0"/>
              <a:t>Catégorisations légitimes</a:t>
            </a:r>
          </a:p>
          <a:p>
            <a:pPr marL="411480" lvl="1" indent="0">
              <a:buNone/>
            </a:pPr>
            <a:r>
              <a:rPr lang="fr-BE" dirty="0"/>
              <a:t>	</a:t>
            </a:r>
            <a:r>
              <a:rPr lang="fr-BE" dirty="0" smtClean="0">
                <a:solidFill>
                  <a:srgbClr val="002060"/>
                </a:solidFill>
              </a:rPr>
              <a:t>« Flamand », « Wallon », « Francophone »</a:t>
            </a:r>
          </a:p>
          <a:p>
            <a:pPr marL="411480" lvl="1" indent="0">
              <a:buNone/>
            </a:pPr>
            <a:endParaRPr lang="fr-BE" dirty="0" smtClean="0"/>
          </a:p>
          <a:p>
            <a:pPr lvl="1"/>
            <a:r>
              <a:rPr lang="fr-BE" dirty="0" smtClean="0"/>
              <a:t>Catégorisations illégitimes</a:t>
            </a:r>
          </a:p>
          <a:p>
            <a:pPr marL="411480" lvl="1" indent="0">
              <a:buNone/>
            </a:pPr>
            <a:r>
              <a:rPr lang="fr-BE" dirty="0"/>
              <a:t>	</a:t>
            </a:r>
            <a:r>
              <a:rPr lang="fr-BE" dirty="0">
                <a:solidFill>
                  <a:srgbClr val="002060"/>
                </a:solidFill>
              </a:rPr>
              <a:t>« Flamands </a:t>
            </a:r>
            <a:r>
              <a:rPr lang="fr-BE" dirty="0" err="1">
                <a:solidFill>
                  <a:srgbClr val="002060"/>
                </a:solidFill>
              </a:rPr>
              <a:t>flamands</a:t>
            </a:r>
            <a:r>
              <a:rPr lang="fr-BE" dirty="0">
                <a:solidFill>
                  <a:srgbClr val="002060"/>
                </a:solidFill>
              </a:rPr>
              <a:t> » vs « Flamands francophones » (IFF-02) 	</a:t>
            </a:r>
            <a:r>
              <a:rPr lang="fr-BE" dirty="0" smtClean="0">
                <a:solidFill>
                  <a:srgbClr val="002060"/>
                </a:solidFill>
              </a:rPr>
              <a:t>«</a:t>
            </a:r>
            <a:r>
              <a:rPr lang="fr-BE" dirty="0">
                <a:solidFill>
                  <a:srgbClr val="002060"/>
                </a:solidFill>
              </a:rPr>
              <a:t> </a:t>
            </a:r>
            <a:r>
              <a:rPr lang="fr-BE" dirty="0" err="1">
                <a:solidFill>
                  <a:srgbClr val="002060"/>
                </a:solidFill>
              </a:rPr>
              <a:t>Koppige</a:t>
            </a:r>
            <a:r>
              <a:rPr lang="fr-BE" dirty="0">
                <a:solidFill>
                  <a:srgbClr val="002060"/>
                </a:solidFill>
              </a:rPr>
              <a:t> </a:t>
            </a:r>
            <a:r>
              <a:rPr lang="fr-BE" dirty="0" err="1" smtClean="0">
                <a:solidFill>
                  <a:srgbClr val="002060"/>
                </a:solidFill>
              </a:rPr>
              <a:t>Belgen</a:t>
            </a:r>
            <a:r>
              <a:rPr lang="fr-BE" dirty="0">
                <a:solidFill>
                  <a:srgbClr val="002060"/>
                </a:solidFill>
              </a:rPr>
              <a:t> » vs « </a:t>
            </a:r>
            <a:r>
              <a:rPr lang="fr-BE" dirty="0" err="1">
                <a:solidFill>
                  <a:srgbClr val="002060"/>
                </a:solidFill>
              </a:rPr>
              <a:t>Echte</a:t>
            </a:r>
            <a:r>
              <a:rPr lang="fr-BE" dirty="0">
                <a:solidFill>
                  <a:srgbClr val="002060"/>
                </a:solidFill>
              </a:rPr>
              <a:t> </a:t>
            </a:r>
            <a:r>
              <a:rPr lang="fr-BE" dirty="0" err="1" smtClean="0">
                <a:solidFill>
                  <a:srgbClr val="002060"/>
                </a:solidFill>
              </a:rPr>
              <a:t>Belgen</a:t>
            </a:r>
            <a:r>
              <a:rPr lang="fr-BE" dirty="0">
                <a:solidFill>
                  <a:srgbClr val="002060"/>
                </a:solidFill>
              </a:rPr>
              <a:t> » (INW-01</a:t>
            </a:r>
            <a:r>
              <a:rPr lang="fr-BE" dirty="0" smtClean="0">
                <a:solidFill>
                  <a:srgbClr val="002060"/>
                </a:solidFill>
              </a:rPr>
              <a:t>)</a:t>
            </a:r>
          </a:p>
          <a:p>
            <a:pPr marL="411480" lvl="1" indent="0">
              <a:buNone/>
            </a:pPr>
            <a:endParaRPr lang="fr-BE" dirty="0"/>
          </a:p>
          <a:p>
            <a:pPr marL="411480" lvl="1" indent="0">
              <a:buNone/>
            </a:pPr>
            <a:r>
              <a:rPr lang="fr-BE" dirty="0" smtClean="0"/>
              <a:t>Réserves:</a:t>
            </a:r>
          </a:p>
          <a:p>
            <a:pPr lvl="1"/>
            <a:r>
              <a:rPr lang="fr-BE" dirty="0" smtClean="0"/>
              <a:t>Entretiens interactifs (chercheur impliqué)</a:t>
            </a:r>
          </a:p>
          <a:p>
            <a:pPr lvl="1"/>
            <a:r>
              <a:rPr lang="fr-BE" dirty="0" smtClean="0"/>
              <a:t>Paradoxe de l’observateur</a:t>
            </a:r>
          </a:p>
          <a:p>
            <a:pPr lvl="1"/>
            <a:endParaRPr lang="fr-BE" dirty="0"/>
          </a:p>
        </p:txBody>
      </p:sp>
    </p:spTree>
    <p:extLst>
      <p:ext uri="{BB962C8B-B14F-4D97-AF65-F5344CB8AC3E}">
        <p14:creationId xmlns:p14="http://schemas.microsoft.com/office/powerpoint/2010/main" val="364090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a:t>Entre sociologue et </a:t>
            </a:r>
            <a:r>
              <a:rPr lang="fr-BE" sz="2800" dirty="0" smtClean="0"/>
              <a:t>linguiste : analyse sociologique des données </a:t>
            </a:r>
            <a:endParaRPr lang="fr-BE" sz="2800" dirty="0"/>
          </a:p>
        </p:txBody>
      </p:sp>
      <p:sp>
        <p:nvSpPr>
          <p:cNvPr id="3" name="Espace réservé du contenu 2"/>
          <p:cNvSpPr>
            <a:spLocks noGrp="1"/>
          </p:cNvSpPr>
          <p:nvPr>
            <p:ph idx="1"/>
          </p:nvPr>
        </p:nvSpPr>
        <p:spPr/>
        <p:txBody>
          <a:bodyPr/>
          <a:lstStyle/>
          <a:p>
            <a:r>
              <a:rPr lang="fr-BE" dirty="0" smtClean="0"/>
              <a:t>Analyse sociologique du rôle des langues dans la société</a:t>
            </a:r>
          </a:p>
          <a:p>
            <a:endParaRPr lang="fr-BE" dirty="0" smtClean="0"/>
          </a:p>
          <a:p>
            <a:pPr lvl="1"/>
            <a:r>
              <a:rPr lang="fr-BE" dirty="0" smtClean="0"/>
              <a:t>Analyse inductive de contenu (sociologie, GTM)</a:t>
            </a:r>
          </a:p>
          <a:p>
            <a:pPr lvl="1"/>
            <a:endParaRPr lang="fr-BE" dirty="0" smtClean="0"/>
          </a:p>
          <a:p>
            <a:pPr lvl="1"/>
            <a:r>
              <a:rPr lang="fr-BE" dirty="0" smtClean="0"/>
              <a:t>Justifications linguistiques (basés sur des outils)</a:t>
            </a:r>
          </a:p>
        </p:txBody>
      </p:sp>
    </p:spTree>
    <p:extLst>
      <p:ext uri="{BB962C8B-B14F-4D97-AF65-F5344CB8AC3E}">
        <p14:creationId xmlns:p14="http://schemas.microsoft.com/office/powerpoint/2010/main" val="364090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sz="2800" dirty="0" smtClean="0"/>
              <a:t>Les « conflits communautaires » à l’aune des récits des informateurs</a:t>
            </a:r>
            <a:endParaRPr lang="fr-BE" sz="2800" dirty="0"/>
          </a:p>
        </p:txBody>
      </p:sp>
      <p:sp>
        <p:nvSpPr>
          <p:cNvPr id="3" name="Espace réservé du contenu 2"/>
          <p:cNvSpPr>
            <a:spLocks noGrp="1"/>
          </p:cNvSpPr>
          <p:nvPr>
            <p:ph idx="1"/>
          </p:nvPr>
        </p:nvSpPr>
        <p:spPr/>
        <p:txBody>
          <a:bodyPr>
            <a:normAutofit/>
          </a:bodyPr>
          <a:lstStyle/>
          <a:p>
            <a:r>
              <a:rPr lang="fr-BE" dirty="0" smtClean="0"/>
              <a:t>Appellation non utilisée</a:t>
            </a:r>
          </a:p>
          <a:p>
            <a:endParaRPr lang="fr-BE" dirty="0" smtClean="0"/>
          </a:p>
          <a:p>
            <a:r>
              <a:rPr lang="fr-BE" dirty="0" smtClean="0"/>
              <a:t>Différentes manières d’invoquer des tensions entre deux groupes linguistiques</a:t>
            </a:r>
          </a:p>
          <a:p>
            <a:endParaRPr lang="fr-BE" dirty="0" smtClean="0"/>
          </a:p>
          <a:p>
            <a:pPr lvl="1"/>
            <a:r>
              <a:rPr lang="fr-BE" dirty="0" smtClean="0"/>
              <a:t>Conflit militaire et linguistique</a:t>
            </a:r>
          </a:p>
          <a:p>
            <a:endParaRPr lang="fr-BE" dirty="0"/>
          </a:p>
        </p:txBody>
      </p:sp>
    </p:spTree>
    <p:extLst>
      <p:ext uri="{BB962C8B-B14F-4D97-AF65-F5344CB8AC3E}">
        <p14:creationId xmlns:p14="http://schemas.microsoft.com/office/powerpoint/2010/main" val="364090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418</TotalTime>
  <Words>474</Words>
  <Application>Microsoft Office PowerPoint</Application>
  <PresentationFormat>Affichage à l'écran (4:3)</PresentationFormat>
  <Paragraphs>145</Paragraphs>
  <Slides>20</Slides>
  <Notes>1</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Contiguïté</vt:lpstr>
      <vt:lpstr>Entre sociologue et linguiste: conflit épistémologique autour du statut de données qualitatives récoltées</vt:lpstr>
      <vt:lpstr>Entre sociologue et linguiste : introduction</vt:lpstr>
      <vt:lpstr>Entre sociologue et linguiste : bref exposé des recherches </vt:lpstr>
      <vt:lpstr>Entre sociologue et linguiste : statut des données récoltées</vt:lpstr>
      <vt:lpstr>Entre sociologue et linguiste : statut des données récoltées</vt:lpstr>
      <vt:lpstr>Entre sociologue et linguiste : statut des données récoltées</vt:lpstr>
      <vt:lpstr>Entre sociologue et linguiste : analyse linguistique de discours</vt:lpstr>
      <vt:lpstr>Entre sociologue et linguiste : analyse sociologique des données </vt:lpstr>
      <vt:lpstr>Les « conflits communautaires » à l’aune des récits des informateurs</vt:lpstr>
      <vt:lpstr>Les « conflits communautaires » à l’aune des récits des informateurs</vt:lpstr>
      <vt:lpstr>Les « conflits communautaires » à l’aune des récits des informateurs</vt:lpstr>
      <vt:lpstr>Les « conflits communautaires » à l’aune des récits des informateurs</vt:lpstr>
      <vt:lpstr>Les « conflits communautaires » à l’aune des récits des informateurs</vt:lpstr>
      <vt:lpstr>Les « conflits communautaires » à l’aune des récits des informateurs</vt:lpstr>
      <vt:lpstr>Les « conflits communautaires » à l’aune des récits des informateurs</vt:lpstr>
      <vt:lpstr>Les « conflits communautaires » à l’aune des récits des informateurs</vt:lpstr>
      <vt:lpstr>Les « conflits communautaires » à l’aune des récits des informateurs</vt:lpstr>
      <vt:lpstr>Les « conflits communautaires » à l’aune des récits des informateurs</vt:lpstr>
      <vt:lpstr>Notion de conflit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 sociologue et linguiste: conflit épistémologique autour du statut des données qualitatives</dc:title>
  <dc:creator>Alix Dassargues</dc:creator>
  <cp:lastModifiedBy>Alix Dassargues</cp:lastModifiedBy>
  <cp:revision>25</cp:revision>
  <dcterms:created xsi:type="dcterms:W3CDTF">2015-05-06T12:06:16Z</dcterms:created>
  <dcterms:modified xsi:type="dcterms:W3CDTF">2016-03-16T15:46:03Z</dcterms:modified>
</cp:coreProperties>
</file>